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89" r:id="rId8"/>
    <p:sldId id="286" r:id="rId9"/>
    <p:sldId id="287" r:id="rId10"/>
    <p:sldId id="288" r:id="rId11"/>
    <p:sldId id="285" r:id="rId12"/>
    <p:sldId id="290" r:id="rId13"/>
    <p:sldId id="291"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0655" autoAdjust="0"/>
  </p:normalViewPr>
  <p:slideViewPr>
    <p:cSldViewPr snapToGrid="0">
      <p:cViewPr varScale="1">
        <p:scale>
          <a:sx n="85" d="100"/>
          <a:sy n="85" d="100"/>
        </p:scale>
        <p:origin x="590" y="62"/>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4/25/2025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347591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77211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4205643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4065282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7720082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37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4405911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5274953" cy="3200400"/>
          </a:xfrm>
        </p:spPr>
        <p:txBody>
          <a:bodyPr anchor="ctr"/>
          <a:lstStyle/>
          <a:p>
            <a:r>
              <a:rPr lang="en-US" dirty="0"/>
              <a:t>Credit risk prediction</a:t>
            </a:r>
          </a:p>
        </p:txBody>
      </p:sp>
      <p:sp>
        <p:nvSpPr>
          <p:cNvPr id="4" name="TextBox 3">
            <a:extLst>
              <a:ext uri="{FF2B5EF4-FFF2-40B4-BE49-F238E27FC236}">
                <a16:creationId xmlns:a16="http://schemas.microsoft.com/office/drawing/2014/main" id="{692FD037-92C1-4C2F-81B7-C4D815621132}"/>
              </a:ext>
            </a:extLst>
          </p:cNvPr>
          <p:cNvSpPr txBox="1"/>
          <p:nvPr/>
        </p:nvSpPr>
        <p:spPr>
          <a:xfrm>
            <a:off x="8113059" y="824753"/>
            <a:ext cx="3424517" cy="1077218"/>
          </a:xfrm>
          <a:prstGeom prst="rect">
            <a:avLst/>
          </a:prstGeom>
          <a:noFill/>
        </p:spPr>
        <p:txBody>
          <a:bodyPr wrap="square" rtlCol="0">
            <a:spAutoFit/>
          </a:bodyPr>
          <a:lstStyle/>
          <a:p>
            <a:r>
              <a:rPr lang="en-IN" sz="3200" dirty="0">
                <a:latin typeface="+mj-lt"/>
              </a:rPr>
              <a:t>TCS Hackathon</a:t>
            </a:r>
          </a:p>
          <a:p>
            <a:r>
              <a:rPr lang="en-IN" sz="3200" b="0" i="0" dirty="0">
                <a:solidFill>
                  <a:srgbClr val="222222"/>
                </a:solidFill>
                <a:effectLst/>
                <a:latin typeface="+mj-lt"/>
              </a:rPr>
              <a:t>BFSI garaje unit</a:t>
            </a:r>
            <a:endParaRPr lang="en-IN" sz="3200" dirty="0">
              <a:latin typeface="+mj-lt"/>
            </a:endParaRPr>
          </a:p>
        </p:txBody>
      </p:sp>
      <p:sp>
        <p:nvSpPr>
          <p:cNvPr id="7" name="TextBox 6">
            <a:extLst>
              <a:ext uri="{FF2B5EF4-FFF2-40B4-BE49-F238E27FC236}">
                <a16:creationId xmlns:a16="http://schemas.microsoft.com/office/drawing/2014/main" id="{594E8E45-422C-4DF3-AA43-E8293BAF59FD}"/>
              </a:ext>
            </a:extLst>
          </p:cNvPr>
          <p:cNvSpPr txBox="1"/>
          <p:nvPr/>
        </p:nvSpPr>
        <p:spPr>
          <a:xfrm>
            <a:off x="394446" y="5983343"/>
            <a:ext cx="4132730" cy="369332"/>
          </a:xfrm>
          <a:prstGeom prst="rect">
            <a:avLst/>
          </a:prstGeom>
          <a:noFill/>
        </p:spPr>
        <p:txBody>
          <a:bodyPr wrap="square" rtlCol="0">
            <a:spAutoFit/>
          </a:bodyPr>
          <a:lstStyle/>
          <a:p>
            <a:r>
              <a:rPr lang="en-IN" dirty="0"/>
              <a:t>Mandava Nidhish - CT20244446746</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Conclusion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algn="just"/>
            <a:r>
              <a:rPr lang="en-US" b="0" dirty="0"/>
              <a:t>The work successfully demonstrated the viability of an unsupervised ensemble clustering approach for credit risk classification. By combining </a:t>
            </a:r>
            <a:r>
              <a:rPr lang="en-US" b="0" dirty="0" err="1"/>
              <a:t>KMeans</a:t>
            </a:r>
            <a:r>
              <a:rPr lang="en-US" b="0" dirty="0"/>
              <a:t> and GMM clustering models with PCA and data preprocessing techniques, we achieved competitive classification performance. This approach is particularly useful in real-world scenarios where labeled data is limited or unavailable. The insights drawn from clustering can help financial institutions identify high-risk customers without manual labeling efforts. With proper validation and business logic, such unsupervised learning models can support early credit screening for the financial institutions.</a:t>
            </a:r>
          </a:p>
          <a:p>
            <a:pPr algn="just"/>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265520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Mandava Nidhish</a:t>
            </a:r>
          </a:p>
          <a:p>
            <a:r>
              <a:rPr lang="en-IN" dirty="0"/>
              <a:t>CT20244446746</a:t>
            </a:r>
          </a:p>
          <a:p>
            <a:r>
              <a:rPr lang="en-IN" dirty="0"/>
              <a:t>mandavanidhish@gmail.com</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798505"/>
          </a:xfrm>
        </p:spPr>
        <p:txBody>
          <a:bodyPr>
            <a:normAutofit/>
          </a:bodyPr>
          <a:lstStyle/>
          <a:p>
            <a:r>
              <a:rPr lang="en-US" dirty="0"/>
              <a:t>Introduction</a:t>
            </a:r>
          </a:p>
          <a:p>
            <a:r>
              <a:rPr lang="en-US" dirty="0"/>
              <a:t>Why this approach?</a:t>
            </a:r>
          </a:p>
          <a:p>
            <a:r>
              <a:rPr lang="en-US" dirty="0"/>
              <a:t>Methodology</a:t>
            </a:r>
          </a:p>
          <a:p>
            <a:r>
              <a:rPr lang="en-US" dirty="0"/>
              <a:t>Technical Architecture</a:t>
            </a:r>
          </a:p>
          <a:p>
            <a:r>
              <a:rPr lang="en-US" dirty="0"/>
              <a:t>Results</a:t>
            </a:r>
          </a:p>
          <a:p>
            <a:r>
              <a:rPr lang="en-US" dirty="0"/>
              <a:t>Challenges &amp; Resolutions</a:t>
            </a:r>
          </a:p>
          <a:p>
            <a:r>
              <a:rPr lang="en-US" dirty="0"/>
              <a:t>Conclusion</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algn="just"/>
            <a:r>
              <a:rPr lang="en-US" b="0" dirty="0"/>
              <a:t>Credit risk evaluation is a crucial task for financial institutions to determine the likelihood of a borrower defaulting on a loan. Traditional methods rely on supervised learning, but in many cases, labeled data is limited or unavailable. The dataset provided do not contain labelled data so I explored unsupervised machine learning techniques using clustering techniques to classify credit risk into two categories that are good credit risk and bad credit risk. Our methodology included advanced data preprocessing, dimensionality reduction, clustering using </a:t>
            </a:r>
            <a:r>
              <a:rPr lang="en-US" b="0" dirty="0" err="1"/>
              <a:t>KMeans</a:t>
            </a:r>
            <a:r>
              <a:rPr lang="en-US" b="0" dirty="0"/>
              <a:t> and Gaussian Mixture Model (GMM), and an ensemble voting mechanism to combine the strengths of both clustering algorithms.</a:t>
            </a:r>
          </a:p>
          <a:p>
            <a:pPr algn="just"/>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Why this approach?</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algn="just"/>
            <a:r>
              <a:rPr lang="en-US" b="0" dirty="0"/>
              <a:t>The German Credit Dataset does not offer a target label </a:t>
            </a:r>
            <a:r>
              <a:rPr lang="en-US" b="0" dirty="0" err="1"/>
              <a:t>i.e</a:t>
            </a:r>
            <a:r>
              <a:rPr lang="en-US" b="0" dirty="0"/>
              <a:t> not a labelled dataset, making unsupervised learning a suitable choice. PCA for feature extraction helps reduce noise, improve speed, and enhance cluster separation. </a:t>
            </a:r>
            <a:r>
              <a:rPr lang="en-US" b="0" dirty="0" err="1"/>
              <a:t>KMeans</a:t>
            </a:r>
            <a:r>
              <a:rPr lang="en-US" b="0" dirty="0"/>
              <a:t> clustering us fast and simple, GMM clustering is flexible and probabilistic so these bot are used to balance the performance and accuracy of ensemble technique. Combining both clustering outputs via majority vote increases robustness and reduces the model’s sensitivity. This combination ensures flexibility, interpretability, and efficiency making it an ideal choice for real-world financial applications.</a:t>
            </a:r>
          </a:p>
          <a:p>
            <a:pPr algn="just"/>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2043758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Methodology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fontScale="92500" lnSpcReduction="10000"/>
          </a:bodyPr>
          <a:lstStyle/>
          <a:p>
            <a:pPr marL="342900" indent="-342900" algn="just">
              <a:buFont typeface="+mj-lt"/>
              <a:buAutoNum type="arabicPeriod"/>
            </a:pPr>
            <a:r>
              <a:rPr lang="en-US" dirty="0"/>
              <a:t>Data preprocessing: </a:t>
            </a:r>
            <a:r>
              <a:rPr lang="en-US" b="0" dirty="0"/>
              <a:t>Missing values in categorical columns like Saving accounts, Checking account were replaced using mode of the individual column, which helps maintain consistency. Categorical columns were encoded using Label Encoding into numerical values for compatibility with Machine Learning algorithms.</a:t>
            </a:r>
          </a:p>
          <a:p>
            <a:pPr marL="342900" indent="-342900" algn="just">
              <a:buFont typeface="+mj-lt"/>
              <a:buAutoNum type="arabicPeriod"/>
            </a:pPr>
            <a:r>
              <a:rPr lang="en-US" dirty="0"/>
              <a:t>Outlier Detection: </a:t>
            </a:r>
            <a:r>
              <a:rPr lang="en-US" b="0" dirty="0"/>
              <a:t>Outliers in numerical columns were handled using Z-score method, rows with z-score greater than 3 or less than 3 were removed to improve the clustering.</a:t>
            </a:r>
          </a:p>
          <a:p>
            <a:pPr marL="342900" indent="-342900" algn="just">
              <a:buFont typeface="+mj-lt"/>
              <a:buAutoNum type="arabicPeriod"/>
            </a:pPr>
            <a:r>
              <a:rPr lang="en-US" dirty="0"/>
              <a:t>Feature scaling and Feature extraction: </a:t>
            </a:r>
            <a:r>
              <a:rPr lang="en-US" b="0" dirty="0"/>
              <a:t>Numerical features were standardized using </a:t>
            </a:r>
            <a:r>
              <a:rPr lang="en-US" b="0" dirty="0" err="1"/>
              <a:t>StandardScaler</a:t>
            </a:r>
            <a:r>
              <a:rPr lang="en-US" b="0" dirty="0"/>
              <a:t> to bring all values to a common scale. Feature extraction method used is Principal Component Analysis(PCA), this improves performance and visualization, retaining 95% of the variance.</a:t>
            </a:r>
          </a:p>
          <a:p>
            <a:pPr marL="342900" indent="-342900" algn="just">
              <a:buFont typeface="+mj-lt"/>
              <a:buAutoNum type="arabicPeriod"/>
            </a:pPr>
            <a:endParaRPr lang="en-US" b="0" dirty="0"/>
          </a:p>
          <a:p>
            <a:pPr marL="342900" indent="-342900" algn="just">
              <a:buFont typeface="+mj-lt"/>
              <a:buAutoNum type="arabicPeriod"/>
            </a:pPr>
            <a:endParaRPr lang="en-US" b="0" dirty="0"/>
          </a:p>
          <a:p>
            <a:pPr marL="342900" indent="-342900" algn="just">
              <a:buFont typeface="+mj-lt"/>
              <a:buAutoNum type="arabicPeriod"/>
            </a:pPr>
            <a:endParaRPr lang="en-US" b="0" dirty="0"/>
          </a:p>
          <a:p>
            <a:pPr marL="342900" indent="-342900" algn="just">
              <a:buFont typeface="+mj-lt"/>
              <a:buAutoNum type="arabicPeriod"/>
            </a:pPr>
            <a:endParaRPr lang="en-US" b="0" dirty="0"/>
          </a:p>
          <a:p>
            <a:pPr marL="342900" indent="-342900" algn="just">
              <a:buFont typeface="+mj-lt"/>
              <a:buAutoNum type="arabicPeriod"/>
            </a:pPr>
            <a:endParaRPr lang="en-US" b="0" dirty="0"/>
          </a:p>
          <a:p>
            <a:pPr algn="just"/>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812938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Methodology</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pPr algn="just"/>
            <a:r>
              <a:rPr lang="en-US" dirty="0"/>
              <a:t>4. Clustering Techniques: </a:t>
            </a:r>
          </a:p>
          <a:p>
            <a:pPr algn="just"/>
            <a:r>
              <a:rPr lang="en-US" b="0" dirty="0"/>
              <a:t>	</a:t>
            </a:r>
            <a:r>
              <a:rPr lang="en-US" dirty="0" err="1"/>
              <a:t>KMeans</a:t>
            </a:r>
            <a:r>
              <a:rPr lang="en-US" dirty="0"/>
              <a:t> Clustering (k=2): </a:t>
            </a:r>
            <a:r>
              <a:rPr lang="en-US" b="0" dirty="0"/>
              <a:t>A partition-based clustering method that assigns points to the nearest centroid.</a:t>
            </a:r>
          </a:p>
          <a:p>
            <a:pPr algn="just"/>
            <a:r>
              <a:rPr lang="en-US" b="0" dirty="0"/>
              <a:t>	</a:t>
            </a:r>
            <a:r>
              <a:rPr lang="en-US" dirty="0"/>
              <a:t>Gaussian Mixture Model (GMM, n=2): </a:t>
            </a:r>
            <a:r>
              <a:rPr lang="en-US" b="0" dirty="0"/>
              <a:t>A probabilistic clustering method assuming data is generated from a mixture of Gaussians.</a:t>
            </a:r>
          </a:p>
          <a:p>
            <a:pPr algn="just"/>
            <a:r>
              <a:rPr lang="en-US" dirty="0"/>
              <a:t>5. Ensemble Method: </a:t>
            </a:r>
            <a:r>
              <a:rPr lang="en-US" b="0" dirty="0"/>
              <a:t>Predictions from </a:t>
            </a:r>
            <a:r>
              <a:rPr lang="en-US" b="0" dirty="0" err="1"/>
              <a:t>KMeans</a:t>
            </a:r>
            <a:r>
              <a:rPr lang="en-US" b="0" dirty="0"/>
              <a:t> and GMM were combined using a majority voting mechanism. The ensemble output represented the final predicted cluster label for each data point.</a:t>
            </a:r>
          </a:p>
          <a:p>
            <a:pPr algn="just"/>
            <a:endParaRPr lang="en-US" dirty="0"/>
          </a:p>
          <a:p>
            <a:pPr algn="just"/>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60080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295424" y="963964"/>
            <a:ext cx="7288282" cy="789475"/>
          </a:xfrm>
        </p:spPr>
        <p:txBody>
          <a:bodyPr/>
          <a:lstStyle/>
          <a:p>
            <a:r>
              <a:rPr lang="en-US" dirty="0"/>
              <a:t>Technical architecture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pic>
        <p:nvPicPr>
          <p:cNvPr id="7" name="Picture 6">
            <a:extLst>
              <a:ext uri="{FF2B5EF4-FFF2-40B4-BE49-F238E27FC236}">
                <a16:creationId xmlns:a16="http://schemas.microsoft.com/office/drawing/2014/main" id="{A9CEDCC4-19AB-4987-9C9E-513B7513589E}"/>
              </a:ext>
            </a:extLst>
          </p:cNvPr>
          <p:cNvPicPr>
            <a:picLocks noChangeAspect="1"/>
          </p:cNvPicPr>
          <p:nvPr/>
        </p:nvPicPr>
        <p:blipFill>
          <a:blip r:embed="rId3"/>
          <a:stretch>
            <a:fillRect/>
          </a:stretch>
        </p:blipFill>
        <p:spPr>
          <a:xfrm>
            <a:off x="963145" y="1645862"/>
            <a:ext cx="7181850" cy="5000625"/>
          </a:xfrm>
          <a:prstGeom prst="rect">
            <a:avLst/>
          </a:prstGeom>
        </p:spPr>
      </p:pic>
    </p:spTree>
    <p:extLst>
      <p:ext uri="{BB962C8B-B14F-4D97-AF65-F5344CB8AC3E}">
        <p14:creationId xmlns:p14="http://schemas.microsoft.com/office/powerpoint/2010/main" val="128844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3E5FEE2D-79E5-4C1D-8BF7-EE619CA7039A}"/>
              </a:ext>
            </a:extLst>
          </p:cNvPr>
          <p:cNvSpPr>
            <a:spLocks noGrp="1"/>
          </p:cNvSpPr>
          <p:nvPr>
            <p:ph type="title"/>
          </p:nvPr>
        </p:nvSpPr>
        <p:spPr>
          <a:xfrm>
            <a:off x="838200" y="353550"/>
            <a:ext cx="10515600" cy="1325563"/>
          </a:xfrm>
        </p:spPr>
        <p:txBody>
          <a:bodyPr anchor="b"/>
          <a:lstStyle/>
          <a:p>
            <a:r>
              <a:rPr lang="en-US" dirty="0"/>
              <a:t>Results</a:t>
            </a:r>
          </a:p>
        </p:txBody>
      </p:sp>
      <p:graphicFrame>
        <p:nvGraphicFramePr>
          <p:cNvPr id="13" name="Table Placeholder 2">
            <a:extLst>
              <a:ext uri="{FF2B5EF4-FFF2-40B4-BE49-F238E27FC236}">
                <a16:creationId xmlns:a16="http://schemas.microsoft.com/office/drawing/2014/main" id="{4A94C7BE-6E60-66F0-EFD4-2F452B0D743A}"/>
              </a:ext>
            </a:extLst>
          </p:cNvPr>
          <p:cNvGraphicFramePr>
            <a:graphicFrameLocks noGrp="1"/>
          </p:cNvGraphicFramePr>
          <p:nvPr>
            <p:ph type="tbl" sz="quarter" idx="14"/>
            <p:extLst>
              <p:ext uri="{D42A27DB-BD31-4B8C-83A1-F6EECF244321}">
                <p14:modId xmlns:p14="http://schemas.microsoft.com/office/powerpoint/2010/main" val="3243767765"/>
              </p:ext>
            </p:extLst>
          </p:nvPr>
        </p:nvGraphicFramePr>
        <p:xfrm>
          <a:off x="3222812" y="2129305"/>
          <a:ext cx="5884890" cy="2860719"/>
        </p:xfrm>
        <a:graphic>
          <a:graphicData uri="http://schemas.openxmlformats.org/drawingml/2006/table">
            <a:tbl>
              <a:tblPr firstRow="1" bandRow="1">
                <a:tableStyleId>{7E9639D4-E3E2-4D34-9284-5A2195B3D0D7}</a:tableStyleId>
              </a:tblPr>
              <a:tblGrid>
                <a:gridCol w="3433998">
                  <a:extLst>
                    <a:ext uri="{9D8B030D-6E8A-4147-A177-3AD203B41FA5}">
                      <a16:colId xmlns:a16="http://schemas.microsoft.com/office/drawing/2014/main" val="127040821"/>
                    </a:ext>
                  </a:extLst>
                </a:gridCol>
                <a:gridCol w="2450892">
                  <a:extLst>
                    <a:ext uri="{9D8B030D-6E8A-4147-A177-3AD203B41FA5}">
                      <a16:colId xmlns:a16="http://schemas.microsoft.com/office/drawing/2014/main" val="149845700"/>
                    </a:ext>
                  </a:extLst>
                </a:gridCol>
              </a:tblGrid>
              <a:tr h="733347">
                <a:tc>
                  <a:txBody>
                    <a:bodyPr/>
                    <a:lstStyle/>
                    <a:p>
                      <a:pPr algn="ctr"/>
                      <a:r>
                        <a:rPr lang="en-US" b="0" dirty="0"/>
                        <a:t>Performance Metrics</a:t>
                      </a:r>
                    </a:p>
                  </a:txBody>
                  <a:tcPr anchor="ctr"/>
                </a:tc>
                <a:tc>
                  <a:txBody>
                    <a:bodyPr/>
                    <a:lstStyle/>
                    <a:p>
                      <a:pPr algn="ctr"/>
                      <a:r>
                        <a:rPr lang="en-US" b="0" dirty="0"/>
                        <a:t>Percentage</a:t>
                      </a:r>
                    </a:p>
                  </a:txBody>
                  <a:tcPr anchor="ctr"/>
                </a:tc>
                <a:extLst>
                  <a:ext uri="{0D108BD9-81ED-4DB2-BD59-A6C34878D82A}">
                    <a16:rowId xmlns:a16="http://schemas.microsoft.com/office/drawing/2014/main" val="3298013591"/>
                  </a:ext>
                </a:extLst>
              </a:tr>
              <a:tr h="531843">
                <a:tc>
                  <a:txBody>
                    <a:bodyPr/>
                    <a:lstStyle/>
                    <a:p>
                      <a:pPr algn="ctr"/>
                      <a:r>
                        <a:rPr lang="en-US" dirty="0"/>
                        <a:t>Accuracy</a:t>
                      </a:r>
                    </a:p>
                  </a:txBody>
                  <a:tcPr anchor="ctr"/>
                </a:tc>
                <a:tc>
                  <a:txBody>
                    <a:bodyPr/>
                    <a:lstStyle/>
                    <a:p>
                      <a:pPr algn="ctr"/>
                      <a:r>
                        <a:rPr lang="en-US" dirty="0"/>
                        <a:t>87.58%</a:t>
                      </a:r>
                    </a:p>
                  </a:txBody>
                  <a:tcPr anchor="ctr"/>
                </a:tc>
                <a:extLst>
                  <a:ext uri="{0D108BD9-81ED-4DB2-BD59-A6C34878D82A}">
                    <a16:rowId xmlns:a16="http://schemas.microsoft.com/office/drawing/2014/main" val="3873867931"/>
                  </a:ext>
                </a:extLst>
              </a:tr>
              <a:tr h="531843">
                <a:tc>
                  <a:txBody>
                    <a:bodyPr/>
                    <a:lstStyle/>
                    <a:p>
                      <a:pPr algn="ctr"/>
                      <a:r>
                        <a:rPr lang="en-US" dirty="0"/>
                        <a:t>Precision</a:t>
                      </a:r>
                    </a:p>
                  </a:txBody>
                  <a:tcPr anchor="ctr"/>
                </a:tc>
                <a:tc>
                  <a:txBody>
                    <a:bodyPr/>
                    <a:lstStyle/>
                    <a:p>
                      <a:pPr algn="ctr"/>
                      <a:r>
                        <a:rPr lang="en-US" dirty="0"/>
                        <a:t>72.63%</a:t>
                      </a:r>
                    </a:p>
                  </a:txBody>
                  <a:tcPr anchor="ctr"/>
                </a:tc>
                <a:extLst>
                  <a:ext uri="{0D108BD9-81ED-4DB2-BD59-A6C34878D82A}">
                    <a16:rowId xmlns:a16="http://schemas.microsoft.com/office/drawing/2014/main" val="85209771"/>
                  </a:ext>
                </a:extLst>
              </a:tr>
              <a:tr h="531843">
                <a:tc>
                  <a:txBody>
                    <a:bodyPr/>
                    <a:lstStyle/>
                    <a:p>
                      <a:pPr algn="ctr"/>
                      <a:r>
                        <a:rPr lang="en-US" dirty="0"/>
                        <a:t>Recall</a:t>
                      </a:r>
                    </a:p>
                  </a:txBody>
                  <a:tcPr anchor="ctr"/>
                </a:tc>
                <a:tc>
                  <a:txBody>
                    <a:bodyPr/>
                    <a:lstStyle/>
                    <a:p>
                      <a:pPr algn="ctr"/>
                      <a:r>
                        <a:rPr lang="en-US" dirty="0"/>
                        <a:t>83.47%</a:t>
                      </a:r>
                    </a:p>
                  </a:txBody>
                  <a:tcPr anchor="ctr"/>
                </a:tc>
                <a:extLst>
                  <a:ext uri="{0D108BD9-81ED-4DB2-BD59-A6C34878D82A}">
                    <a16:rowId xmlns:a16="http://schemas.microsoft.com/office/drawing/2014/main" val="4061031278"/>
                  </a:ext>
                </a:extLst>
              </a:tr>
              <a:tr h="531843">
                <a:tc>
                  <a:txBody>
                    <a:bodyPr/>
                    <a:lstStyle/>
                    <a:p>
                      <a:pPr algn="ctr"/>
                      <a:r>
                        <a:rPr lang="en-US" dirty="0"/>
                        <a:t>F1 Score</a:t>
                      </a:r>
                    </a:p>
                  </a:txBody>
                  <a:tcPr anchor="ctr"/>
                </a:tc>
                <a:tc>
                  <a:txBody>
                    <a:bodyPr/>
                    <a:lstStyle/>
                    <a:p>
                      <a:pPr algn="ctr"/>
                      <a:r>
                        <a:rPr lang="en-US" dirty="0"/>
                        <a:t>77.67%</a:t>
                      </a:r>
                    </a:p>
                  </a:txBody>
                  <a:tcPr anchor="ctr"/>
                </a:tc>
                <a:extLst>
                  <a:ext uri="{0D108BD9-81ED-4DB2-BD59-A6C34878D82A}">
                    <a16:rowId xmlns:a16="http://schemas.microsoft.com/office/drawing/2014/main" val="3591840781"/>
                  </a:ext>
                </a:extLst>
              </a:tr>
            </a:tbl>
          </a:graphicData>
        </a:graphic>
      </p:graphicFrame>
      <p:sp>
        <p:nvSpPr>
          <p:cNvPr id="5" name="Slide Number Placeholder 5">
            <a:extLst>
              <a:ext uri="{FF2B5EF4-FFF2-40B4-BE49-F238E27FC236}">
                <a16:creationId xmlns:a16="http://schemas.microsoft.com/office/drawing/2014/main" id="{4832B776-E386-1CF9-CC8F-2D2FF3EA706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2791821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Challenges &amp; Resolutions</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lnSpcReduction="10000"/>
          </a:bodyPr>
          <a:lstStyle/>
          <a:p>
            <a:pPr algn="just"/>
            <a:r>
              <a:rPr lang="en-US" b="0" dirty="0"/>
              <a:t>1. Missing values in key categorical columns - Resolved using mode of the </a:t>
            </a:r>
            <a:r>
              <a:rPr lang="en-US" b="0" dirty="0" err="1"/>
              <a:t>the</a:t>
            </a:r>
            <a:r>
              <a:rPr lang="en-US" b="0" dirty="0"/>
              <a:t> individual column.</a:t>
            </a:r>
          </a:p>
          <a:p>
            <a:pPr algn="just"/>
            <a:r>
              <a:rPr lang="en-US" b="0" dirty="0"/>
              <a:t>2. Handling categorical data for clustering - Applied Label Encoding.</a:t>
            </a:r>
          </a:p>
          <a:p>
            <a:pPr algn="just"/>
            <a:r>
              <a:rPr lang="en-US" b="0" dirty="0"/>
              <a:t>3. Outlier influence on clustering - Used Z-score filtering.</a:t>
            </a:r>
          </a:p>
          <a:p>
            <a:pPr algn="just"/>
            <a:r>
              <a:rPr lang="en-US" b="0" dirty="0"/>
              <a:t>4. Sensitivity of individual models - Addressed by combining </a:t>
            </a:r>
            <a:r>
              <a:rPr lang="en-US" b="0" dirty="0" err="1"/>
              <a:t>KMeans</a:t>
            </a:r>
            <a:r>
              <a:rPr lang="en-US" b="0" dirty="0"/>
              <a:t> and GMM in an ensemble approach.</a:t>
            </a:r>
          </a:p>
          <a:p>
            <a:pPr algn="just"/>
            <a:r>
              <a:rPr lang="en-US" b="0" dirty="0"/>
              <a:t>5. No labelled data - Created a target column using business logic to validate with the clusters.</a:t>
            </a:r>
          </a:p>
          <a:p>
            <a:pPr algn="just"/>
            <a:r>
              <a:rPr lang="en-US" b="0" dirty="0"/>
              <a:t>6. High-dimensional features - PCA was used for dimensionality reduction and speed up clustering.</a:t>
            </a:r>
          </a:p>
          <a:p>
            <a:pPr algn="just"/>
            <a:endParaRPr lang="en-US" b="0"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3723555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79</TotalTime>
  <Words>687</Words>
  <Application>Microsoft Office PowerPoint</Application>
  <PresentationFormat>Widescreen</PresentationFormat>
  <Paragraphs>75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Tenorite</vt:lpstr>
      <vt:lpstr>Custom</vt:lpstr>
      <vt:lpstr>Credit risk prediction</vt:lpstr>
      <vt:lpstr>AGENDA</vt:lpstr>
      <vt:lpstr>Introduction</vt:lpstr>
      <vt:lpstr>Why this approach?</vt:lpstr>
      <vt:lpstr>Methodology</vt:lpstr>
      <vt:lpstr>Methodology</vt:lpstr>
      <vt:lpstr>Technical architecture</vt:lpstr>
      <vt:lpstr>Results</vt:lpstr>
      <vt:lpstr>Challenges &amp; Resolutions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risk prediction</dc:title>
  <dc:creator>Mandava Nidhish</dc:creator>
  <cp:lastModifiedBy>Mandava Nidhish</cp:lastModifiedBy>
  <cp:revision>1</cp:revision>
  <dcterms:created xsi:type="dcterms:W3CDTF">2025-04-25T06:51:23Z</dcterms:created>
  <dcterms:modified xsi:type="dcterms:W3CDTF">2025-04-25T08:10:38Z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