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59" r:id="rId6"/>
    <p:sldId id="275" r:id="rId7"/>
    <p:sldId id="276" r:id="rId8"/>
    <p:sldId id="277" r:id="rId9"/>
    <p:sldId id="278" r:id="rId10"/>
    <p:sldId id="268" r:id="rId11"/>
    <p:sldId id="272" r:id="rId12"/>
    <p:sldId id="258" r:id="rId13"/>
    <p:sldId id="270" r:id="rId14"/>
    <p:sldId id="263" r:id="rId15"/>
    <p:sldId id="26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itle 1"/>
          <p:cNvSpPr>
            <a:spLocks noGrp="1"/>
          </p:cNvSpPr>
          <p:nvPr>
            <p:ph type="title"/>
          </p:nvPr>
        </p:nvSpPr>
        <p:spPr>
          <a:xfrm>
            <a:off x="-635" y="2894965"/>
            <a:ext cx="8078470" cy="3658870"/>
          </a:xfrm>
        </p:spPr>
        <p:txBody>
          <a:bodyPr/>
          <a:p>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CSA0810-PYTHON PROGRAMMING</a:t>
            </a:r>
            <a:br>
              <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Weather Prediction Using python</a:t>
            </a: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sz="1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4294967295"/>
          </p:nvPr>
        </p:nvSpPr>
        <p:spPr>
          <a:xfrm rot="10800000" flipV="1">
            <a:off x="362585" y="4571365"/>
            <a:ext cx="12070080" cy="1982470"/>
          </a:xfrm>
        </p:spPr>
        <p:txBody>
          <a:bodyPr/>
          <a:p>
            <a:pPr marL="0" indent="0">
              <a:buNone/>
            </a:pPr>
            <a:r>
              <a:rPr lang="en-US" sz="2000" b="1">
                <a:latin typeface="Times New Roman" panose="02020603050405020304" charset="0"/>
                <a:cs typeface="Times New Roman" panose="02020603050405020304" charset="0"/>
              </a:rPr>
              <a:t>Guided By,</a:t>
            </a:r>
            <a:r>
              <a:rPr lang="en-US" sz="2000">
                <a:latin typeface="Times New Roman" panose="02020603050405020304" charset="0"/>
                <a:cs typeface="Times New Roman" panose="02020603050405020304" charset="0"/>
              </a:rPr>
              <a:t>                                                                                                            </a:t>
            </a:r>
            <a:r>
              <a:rPr lang="en-US" sz="2000" b="1">
                <a:latin typeface="Times New Roman" panose="02020603050405020304" charset="0"/>
                <a:cs typeface="Times New Roman" panose="02020603050405020304" charset="0"/>
              </a:rPr>
              <a:t>Project By,</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T. Vincent Gnanaraj                                                                                               M. SaiRam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(Course Faculty)                                                                                                    (192210174)</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Python Programming                                                                                             Computer Science &amp; Engineering</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SSE, SIMATS                                                                                                        </a:t>
            </a:r>
            <a:r>
              <a:rPr lang="en-US" sz="2000">
                <a:latin typeface="Times New Roman" panose="02020603050405020304" charset="0"/>
                <a:cs typeface="Times New Roman" panose="02020603050405020304" charset="0"/>
                <a:sym typeface="+mn-ea"/>
              </a:rPr>
              <a:t>SSE, SIMATS</a:t>
            </a:r>
            <a:endParaRPr lang="en-US" sz="2000">
              <a:latin typeface="Times New Roman" panose="02020603050405020304" charset="0"/>
              <a:cs typeface="Times New Roman" panose="02020603050405020304" charset="0"/>
            </a:endParaRPr>
          </a:p>
        </p:txBody>
      </p:sp>
      <p:pic>
        <p:nvPicPr>
          <p:cNvPr id="5" name="Picture 4"/>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pic>
        <p:nvPicPr>
          <p:cNvPr id="4" name="Picture 3"/>
          <p:cNvPicPr/>
          <p:nvPr/>
        </p:nvPicPr>
        <p:blipFill>
          <a:blip r:embed="rId3"/>
          <a:stretch>
            <a:fillRect/>
          </a:stretch>
        </p:blipFill>
        <p:spPr>
          <a:xfrm>
            <a:off x="3448050" y="2669540"/>
            <a:ext cx="4868545" cy="1252220"/>
          </a:xfrm>
          <a:prstGeom prst="rect">
            <a:avLst/>
          </a:prstGeom>
          <a:noFill/>
          <a:ln w="9525">
            <a:noFill/>
          </a:ln>
        </p:spPr>
      </p:pic>
      <p:pic>
        <p:nvPicPr>
          <p:cNvPr id="101" name="Picture 100"/>
          <p:cNvPicPr/>
          <p:nvPr/>
        </p:nvPicPr>
        <p:blipFill>
          <a:blip r:embed="rId4">
            <a:alphaModFix amt="20000"/>
          </a:blip>
          <a:stretch>
            <a:fillRect/>
          </a:stretch>
        </p:blipFill>
        <p:spPr>
          <a:xfrm>
            <a:off x="-635" y="-635"/>
            <a:ext cx="12192635" cy="68592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84985" y="271780"/>
            <a:ext cx="1343025" cy="1435735"/>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TESTING</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412240"/>
            <a:ext cx="9218295" cy="4379595"/>
          </a:xfrm>
        </p:spPr>
        <p:txBody>
          <a:bodyPr/>
          <a:p>
            <a:pPr marL="342900" indent="-342900" algn="just">
              <a:buFont typeface="Wingdings" panose="05000000000000000000" charset="0"/>
              <a:buChar char="ü"/>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Testing will identify defects, reduce flaws, and increase the overall quality of the system</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Everyone can make mistakes, so testing is necessary because it helps us identify bugs or errors early</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They can be fixed before the application is delivered to the client.</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Hypothesis testing used for any predictions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pic>
        <p:nvPicPr>
          <p:cNvPr id="107" name="Picture 106"/>
          <p:cNvPicPr/>
          <p:nvPr/>
        </p:nvPicPr>
        <p:blipFill>
          <a:blip r:embed="rId3"/>
          <a:stretch>
            <a:fillRect/>
          </a:stretch>
        </p:blipFill>
        <p:spPr>
          <a:xfrm>
            <a:off x="3397250" y="4359910"/>
            <a:ext cx="5136515" cy="2176145"/>
          </a:xfrm>
          <a:prstGeom prst="rect">
            <a:avLst/>
          </a:prstGeom>
          <a:noFill/>
          <a:ln w="9525">
            <a:noFill/>
          </a:ln>
          <a:effectLst>
            <a:innerShdw blurRad="63500" dist="50800" dir="16200000">
              <a:prstClr val="black">
                <a:alpha val="50000"/>
              </a:prstClr>
            </a:innerShdw>
          </a:effectLst>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noChangeArrowheads="1"/>
          </p:cNvSpPr>
          <p:nvPr>
            <p:ph type="ctrTitle"/>
          </p:nvPr>
        </p:nvSpPr>
        <p:spPr>
          <a:xfrm>
            <a:off x="1720850" y="888365"/>
            <a:ext cx="2610485" cy="753745"/>
          </a:xfrm>
        </p:spPr>
        <p:txBody>
          <a:bodyPr/>
          <a:p>
            <a:r>
              <a:rPr lang="en-US" sz="2000" b="1">
                <a:solidFill>
                  <a:schemeClr val="tx1">
                    <a:lumMod val="85000"/>
                    <a:lumOff val="15000"/>
                  </a:schemeClr>
                </a:solidFill>
                <a:latin typeface="Times New Roman" panose="02020603050405020304" charset="0"/>
                <a:cs typeface="Times New Roman" panose="02020603050405020304" charset="0"/>
              </a:rPr>
              <a:t>IMPLEMENTATION</a:t>
            </a:r>
            <a:endParaRPr lang="en-US" sz="2000" b="1">
              <a:solidFill>
                <a:schemeClr val="tx1">
                  <a:lumMod val="85000"/>
                  <a:lumOff val="15000"/>
                </a:schemeClr>
              </a:solidFill>
              <a:latin typeface="Times New Roman" panose="02020603050405020304" charset="0"/>
              <a:cs typeface="Times New Roman" panose="02020603050405020304" charset="0"/>
            </a:endParaRPr>
          </a:p>
        </p:txBody>
      </p:sp>
      <p:sp>
        <p:nvSpPr>
          <p:cNvPr id="7" name="Subtitle 6"/>
          <p:cNvSpPr>
            <a:spLocks noGrp="1" noChangeArrowheads="1"/>
          </p:cNvSpPr>
          <p:nvPr>
            <p:ph type="subTitle" idx="1"/>
          </p:nvPr>
        </p:nvSpPr>
        <p:spPr>
          <a:xfrm>
            <a:off x="1849120" y="1769110"/>
            <a:ext cx="9231630" cy="5236210"/>
          </a:xfrm>
        </p:spPr>
        <p:txBody>
          <a:bodyPr/>
          <a:p>
            <a:pPr marL="342900" indent="-342900" algn="just">
              <a:buFont typeface="Wingdings" panose="05000000000000000000" charset="0"/>
              <a:buChar char="§"/>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Weather forecasting is the application of science and technology to predict the conditions of the atmosphere for a given location and timeEnter the city name</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There is a vast variety of end uses to weather forecasts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Weather forecasts are used by utility companies to estimate demand over the coming days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pic>
        <p:nvPicPr>
          <p:cNvPr id="3" name="Picture 2"/>
          <p:cNvPicPr/>
          <p:nvPr/>
        </p:nvPicPr>
        <p:blipFill>
          <a:blip r:embed="rId3"/>
          <a:stretch>
            <a:fillRect/>
          </a:stretch>
        </p:blipFill>
        <p:spPr>
          <a:xfrm>
            <a:off x="4654550" y="4425315"/>
            <a:ext cx="3231515" cy="21431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0" y="186055"/>
            <a:ext cx="3345180" cy="1487170"/>
          </a:xfrm>
        </p:spPr>
        <p:txBody>
          <a:bodyPr/>
          <a:p>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FINAL OUTPUT</a:t>
            </a:r>
            <a:endParaRPr lang="en-US"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782445"/>
            <a:ext cx="9218295" cy="4261485"/>
          </a:xfrm>
        </p:spPr>
        <p:txBody>
          <a:bodyPr/>
          <a:p>
            <a:endParaRPr lang="en-US"/>
          </a:p>
        </p:txBody>
      </p:sp>
      <p:pic>
        <p:nvPicPr>
          <p:cNvPr id="6" name="Picture 5" descr="Screenshot 2023-11-20 003438"/>
          <p:cNvPicPr>
            <a:picLocks noChangeAspect="1"/>
          </p:cNvPicPr>
          <p:nvPr/>
        </p:nvPicPr>
        <p:blipFill>
          <a:blip r:embed="rId1"/>
          <a:srcRect b="6711"/>
          <a:stretch>
            <a:fillRect/>
          </a:stretch>
        </p:blipFill>
        <p:spPr>
          <a:xfrm>
            <a:off x="635" y="1521460"/>
            <a:ext cx="12192000" cy="4978400"/>
          </a:xfrm>
          <a:prstGeom prst="rect">
            <a:avLst/>
          </a:prstGeom>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102" name="Picture 101"/>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92605" y="802005"/>
            <a:ext cx="1918970" cy="584835"/>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CONCLUSION</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1942465" y="1628140"/>
            <a:ext cx="9339580" cy="8359775"/>
          </a:xfrm>
        </p:spPr>
        <p:txBody>
          <a:bodyPr/>
          <a:p>
            <a:pPr indent="457200" algn="just">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Weather forecasting is a complex and challengingscience that depends on the efficient interplay of weather observation, data analysis by meteorologistsand computers, and rapid communication systems.Meteorologists have achieved a very respectablelevel of skill for shortrangeweather forecasting.Further improvement is expected with densersurface and upper air observational networks, moreprecise numerical models of the atmosphere, largerand faster computers and more are to be realized.However, continued international cooperation isessential, for the atmosphere is a continuous fluidthat knows no political boundaries.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pic>
        <p:nvPicPr>
          <p:cNvPr id="101" name="Picture 100"/>
          <p:cNvPicPr/>
          <p:nvPr/>
        </p:nvPicPr>
        <p:blipFill>
          <a:blip r:embed="rId3"/>
          <a:stretch>
            <a:fillRect/>
          </a:stretch>
        </p:blipFill>
        <p:spPr>
          <a:xfrm>
            <a:off x="4114165" y="4332605"/>
            <a:ext cx="4663440" cy="18776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43075" y="856615"/>
            <a:ext cx="2266950" cy="396875"/>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FUTURE SCOPE</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376045"/>
            <a:ext cx="9218295" cy="3303905"/>
          </a:xfrm>
        </p:spPr>
        <p:txBody>
          <a:bodyPr/>
          <a:p>
            <a:pPr marL="342900" indent="-342900" algn="just">
              <a:buFont typeface="Wingdings" panose="05000000000000000000" charset="0"/>
              <a:buChar char="Ø"/>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AI Might Be the Future for WeatherForecasting.</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demand for weather and climate forecast information in support of critical decision-making has grown rapidly during the last decade and will grow even faster in the coming years.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Great advances have been made in the utilization of predictions in many areas of human activities.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3764280" y="4374515"/>
            <a:ext cx="4662805" cy="2091690"/>
          </a:xfrm>
          <a:prstGeom prst="rect">
            <a:avLst/>
          </a:prstGeom>
          <a:noFill/>
          <a:ln w="9525">
            <a:noFill/>
          </a:ln>
          <a:effectLst>
            <a:innerShdw blurRad="63500" dist="50800" dir="18900000">
              <a:prstClr val="black">
                <a:alpha val="50000"/>
              </a:prstClr>
            </a:innerShdw>
          </a:effectLst>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102" name="Picture 101"/>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26565" y="758825"/>
            <a:ext cx="1760855" cy="746760"/>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REFRENCES</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505585"/>
            <a:ext cx="10128250" cy="3174365"/>
          </a:xfrm>
        </p:spPr>
        <p:txBody>
          <a:bodyPr/>
          <a:p>
            <a:pPr algn="l">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[1] Ahrens, C. Donald (2008). Essentials of meteorology: an invitation to the atmosphere. Cengage Learning. p. 244. ISBN 978-0-495-11558-8.</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 Weather Doctor. "Applying The Barometer To Weather Watching". Retrieved May 25, 2008.</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[3] Dennis Eskow (March 1983). "Make Your Own Weather Forecasts". Popular Mechanics. Vol. 159, no. 3. p. 148. Retrieved April 2, 2011.</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[4] Mark Moore (March 25, 2009). "Field Forecasting – A Short Summary". Retrieved February 15, 2012.</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l">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[5]  Glossary of Meteorology Retrieved May 26, 2015.</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2" name="Text Box 1"/>
          <p:cNvSpPr txBox="1"/>
          <p:nvPr/>
        </p:nvSpPr>
        <p:spPr>
          <a:xfrm>
            <a:off x="3715385" y="4888230"/>
            <a:ext cx="5554980" cy="970280"/>
          </a:xfrm>
          <a:prstGeom prst="rect">
            <a:avLst/>
          </a:prstGeom>
          <a:noFill/>
        </p:spPr>
        <p:txBody>
          <a:bodyPr wrap="square" rtlCol="0">
            <a:noAutofit/>
          </a:bodyPr>
          <a:p>
            <a:r>
              <a:rPr lang="en-US" sz="5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THANKYOU....</a:t>
            </a:r>
            <a:endParaRPr lang="en-US" sz="5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3" name="Picture 2"/>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697990" y="326390"/>
            <a:ext cx="2281555" cy="1853565"/>
          </a:xfrm>
        </p:spPr>
        <p:txBody>
          <a:bodyPr/>
          <a:p>
            <a:r>
              <a:rPr lang="en-US" sz="2000" b="1">
                <a:solidFill>
                  <a:schemeClr val="tx1">
                    <a:lumMod val="85000"/>
                    <a:lumOff val="1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US" sz="2000" b="1">
              <a:solidFill>
                <a:schemeClr val="tx1">
                  <a:lumMod val="85000"/>
                  <a:lumOff val="1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1281430" y="1864995"/>
            <a:ext cx="10294620" cy="5110480"/>
          </a:xfrm>
        </p:spPr>
        <p:txBody>
          <a:bodyPr/>
          <a:p>
            <a:pPr marL="342900" indent="-342900" algn="just">
              <a:buFont typeface="Wingdings" panose="05000000000000000000" charset="0"/>
              <a:buChar char="q"/>
            </a:pPr>
            <a:r>
              <a:rPr lang="en-US" sz="1900">
                <a:solidFill>
                  <a:schemeClr val="tx1"/>
                </a:solidFill>
                <a:latin typeface="Times New Roman" panose="02020603050405020304" charset="0"/>
                <a:cs typeface="Times New Roman" panose="02020603050405020304" charset="0"/>
              </a:rPr>
              <a:t>Weather forecasting is the prediction of what the atmosphere will be like in a particular place</a:t>
            </a:r>
            <a:endParaRPr lang="en-US" sz="1900">
              <a:solidFill>
                <a:schemeClr val="tx1"/>
              </a:solidFill>
              <a:latin typeface="Times New Roman" panose="02020603050405020304" charset="0"/>
              <a:cs typeface="Times New Roman" panose="02020603050405020304" charset="0"/>
            </a:endParaRPr>
          </a:p>
          <a:p>
            <a:pPr marL="342900" indent="-342900" algn="just">
              <a:buFont typeface="Wingdings" panose="05000000000000000000" charset="0"/>
              <a:buChar char="q"/>
            </a:pPr>
            <a:r>
              <a:rPr lang="en-US" sz="1900">
                <a:solidFill>
                  <a:schemeClr val="tx1"/>
                </a:solidFill>
                <a:latin typeface="Times New Roman" panose="02020603050405020304" charset="0"/>
                <a:cs typeface="Times New Roman" panose="02020603050405020304" charset="0"/>
              </a:rPr>
              <a:t> By using technology and scientific knowledge to make weather observations. </a:t>
            </a:r>
            <a:endParaRPr lang="en-US" sz="1900">
              <a:solidFill>
                <a:schemeClr val="tx1"/>
              </a:solidFill>
              <a:latin typeface="Times New Roman" panose="02020603050405020304" charset="0"/>
              <a:cs typeface="Times New Roman" panose="02020603050405020304" charset="0"/>
            </a:endParaRPr>
          </a:p>
          <a:p>
            <a:pPr marL="342900" indent="-342900" algn="just">
              <a:buFont typeface="Wingdings" panose="05000000000000000000" charset="0"/>
              <a:buChar char="q"/>
            </a:pPr>
            <a:r>
              <a:rPr lang="en-US" sz="1900">
                <a:solidFill>
                  <a:schemeClr val="tx1"/>
                </a:solidFill>
                <a:latin typeface="Times New Roman" panose="02020603050405020304" charset="0"/>
                <a:cs typeface="Times New Roman" panose="02020603050405020304" charset="0"/>
              </a:rPr>
              <a:t>In other words, it's a way of predicting things like cloud cover, rain, snow, wind speed, and temperature before they happen</a:t>
            </a:r>
            <a:endParaRPr lang="en-US" sz="1900">
              <a:solidFill>
                <a:schemeClr val="tx1"/>
              </a:solidFill>
              <a:latin typeface="Times New Roman" panose="02020603050405020304" charset="0"/>
              <a:cs typeface="Times New Roman" panose="02020603050405020304" charset="0"/>
            </a:endParaRPr>
          </a:p>
        </p:txBody>
      </p:sp>
      <p:pic>
        <p:nvPicPr>
          <p:cNvPr id="101" name="Picture 100"/>
          <p:cNvPicPr/>
          <p:nvPr/>
        </p:nvPicPr>
        <p:blipFill>
          <a:blip r:embed="rId1"/>
          <a:srcRect b="10741"/>
          <a:stretch>
            <a:fillRect/>
          </a:stretch>
        </p:blipFill>
        <p:spPr>
          <a:xfrm>
            <a:off x="3700145" y="4371975"/>
            <a:ext cx="5177155" cy="1683385"/>
          </a:xfrm>
          <a:prstGeom prst="rect">
            <a:avLst/>
          </a:prstGeom>
          <a:noFill/>
          <a:ln w="9525">
            <a:noFill/>
          </a:ln>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102" name="Picture 101"/>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27835" y="742315"/>
            <a:ext cx="1655445" cy="678815"/>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ABSTRACT</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1844675" y="1420495"/>
            <a:ext cx="9975850" cy="4942840"/>
          </a:xfrm>
        </p:spPr>
        <p:txBody>
          <a:bodyPr/>
          <a:p>
            <a:pPr algn="just">
              <a:buFont typeface="Wingdings" panose="05000000000000000000" charset="0"/>
            </a:pP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Weather forecasting is the attempt by meteorologists to predict the weather conditions at some future time and the weather conditions that may be expected. The climatic condition parameters are based on the temperature, wind, humidity, rainfall and size of data set. Here, the parameters temperature and Humidity only are considered for experimental analysis. The data is collected from the temperature and humidity sensor called DHT11 sensor, which helps in detecting the temperature and humidity values of a particular region or location. The raspberry pi is used for storing the collected data to the cloud, with the help of Ethernet shield for uploading the data online.</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buFont typeface="Wingdings" panose="05000000000000000000" charset="0"/>
            </a:pPr>
            <a:r>
              <a:rPr lang="en-US" sz="1900">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key words</a:t>
            </a:r>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Before happen,Technology,Gadgets</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36090" y="630555"/>
            <a:ext cx="6006465" cy="1011555"/>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HARDWARE AND SOFTWARE REQUIREMENTS</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756410"/>
            <a:ext cx="9218295" cy="2381250"/>
          </a:xfrm>
        </p:spPr>
        <p:txBody>
          <a:bodyPr/>
          <a:p>
            <a:pPr marL="457200" indent="-457200" algn="just">
              <a:buFont typeface="Arial" panose="020B0604020202020204" pitchFamily="34" charset="0"/>
              <a:buChar char="•"/>
            </a:pPr>
            <a:r>
              <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I5 Processor  intel core                                     SDK:Python 3.11 version 6</a:t>
            </a:r>
            <a:endPar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457200" indent="-457200" algn="just">
              <a:buFont typeface="Wingdings" panose="05000000000000000000" charset="0"/>
              <a:buChar char="§"/>
            </a:pPr>
            <a:r>
              <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Memory:16GB                                                  Editor:Idle,spyder,pycharm etc..</a:t>
            </a:r>
            <a:endPar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457200" indent="-457200" algn="just">
              <a:buFont typeface="Wingdings" panose="05000000000000000000" charset="0"/>
              <a:buChar char="§"/>
            </a:pPr>
            <a:r>
              <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Moniter                                                             Packages:pylot,webcrawl,stats etc..</a:t>
            </a:r>
            <a:endPar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457200" indent="-457200" algn="just">
              <a:buFont typeface="Wingdings" panose="05000000000000000000" charset="0"/>
              <a:buChar char="§"/>
            </a:pPr>
            <a:r>
              <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Internet connection                                          Operating system:windows 10 or 11 64-bit</a:t>
            </a:r>
            <a:endPar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457200" indent="-457200" algn="just">
              <a:buFont typeface="Wingdings" panose="05000000000000000000" charset="0"/>
              <a:buChar char="§"/>
            </a:pPr>
            <a:r>
              <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64 Bit OS</a:t>
            </a:r>
            <a:endParaRPr lang="en-US" sz="1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3" name="Picture 2"/>
          <p:cNvPicPr/>
          <p:nvPr/>
        </p:nvPicPr>
        <p:blipFill>
          <a:blip r:embed="rId2"/>
          <a:stretch>
            <a:fillRect/>
          </a:stretch>
        </p:blipFill>
        <p:spPr>
          <a:xfrm>
            <a:off x="0" y="0"/>
            <a:ext cx="1085850" cy="967105"/>
          </a:xfrm>
          <a:prstGeom prst="rect">
            <a:avLst/>
          </a:prstGeom>
          <a:noFill/>
          <a:ln w="9525">
            <a:noFill/>
          </a:ln>
        </p:spPr>
      </p:pic>
      <p:pic>
        <p:nvPicPr>
          <p:cNvPr id="106" name="Picture 105"/>
          <p:cNvPicPr/>
          <p:nvPr/>
        </p:nvPicPr>
        <p:blipFill>
          <a:blip r:embed="rId3"/>
          <a:stretch>
            <a:fillRect/>
          </a:stretch>
        </p:blipFill>
        <p:spPr>
          <a:xfrm>
            <a:off x="3764280" y="4251960"/>
            <a:ext cx="4662805" cy="2225040"/>
          </a:xfrm>
          <a:prstGeom prst="rect">
            <a:avLst/>
          </a:prstGeom>
          <a:noFill/>
          <a:ln w="9525">
            <a:noFill/>
          </a:ln>
          <a:effectLst>
            <a:innerShdw blurRad="63500" dist="50800">
              <a:prstClr val="black">
                <a:alpha val="50000"/>
              </a:prstClr>
            </a:innerShdw>
          </a:effectLst>
        </p:spPr>
      </p:pic>
      <p:cxnSp>
        <p:nvCxnSpPr>
          <p:cNvPr id="6" name="Straight Connector 5"/>
          <p:cNvCxnSpPr/>
          <p:nvPr/>
        </p:nvCxnSpPr>
        <p:spPr>
          <a:xfrm flipH="1">
            <a:off x="5523865" y="1673860"/>
            <a:ext cx="45085" cy="2211705"/>
          </a:xfrm>
          <a:prstGeom prst="line">
            <a:avLst/>
          </a:prstGeom>
          <a:ln w="31750">
            <a:gradFill>
              <a:gsLst>
                <a:gs pos="0">
                  <a:prstClr val="black">
                    <a:hueOff val="-4200000"/>
                  </a:prstClr>
                </a:gs>
                <a:gs pos="100000">
                  <a:prstClr val="black"/>
                </a:gs>
              </a:gsLst>
            </a:gradFill>
            <a:headEnd type="none" w="med" len="med"/>
            <a:tailEnd type="none" w="med" len="med"/>
          </a:ln>
        </p:spPr>
        <p:style>
          <a:lnRef idx="0">
            <a:srgbClr val="FFFFFF"/>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77365" y="758825"/>
            <a:ext cx="2576195" cy="880110"/>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EXISTING SYSTEM</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917700"/>
            <a:ext cx="9218295" cy="3587115"/>
          </a:xfrm>
        </p:spPr>
        <p:txBody>
          <a:bodyPr/>
          <a:p>
            <a:pPr indent="457200" algn="just"/>
            <a:r>
              <a:rPr lang="en-US" sz="1900">
                <a:solidFill>
                  <a:schemeClr val="tx1"/>
                </a:solidFill>
                <a:latin typeface="Times New Roman" panose="02020603050405020304" charset="0"/>
                <a:cs typeface="Times New Roman" panose="02020603050405020304" charset="0"/>
              </a:rPr>
              <a:t>Weather forecasting entails predicting how the present state of the atmosphere will change. Present weather conditions are obtained by ground observations, observations from ships, observation from aircraft, radio sounds, doppler radar and satellites.</a:t>
            </a:r>
            <a:endParaRPr lang="en-US" sz="1900">
              <a:solidFill>
                <a:schemeClr val="tx1"/>
              </a:solidFill>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3712210" y="4160520"/>
            <a:ext cx="5615305" cy="2596515"/>
          </a:xfrm>
          <a:prstGeom prst="roundRect">
            <a:avLst/>
          </a:prstGeom>
          <a:noFill/>
          <a:ln w="9525">
            <a:noFill/>
          </a:ln>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102" name="Picture 101"/>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itle 3"/>
          <p:cNvSpPr>
            <a:spLocks noGrp="1" noChangeArrowheads="1"/>
          </p:cNvSpPr>
          <p:nvPr>
            <p:ph type="ctrTitle"/>
          </p:nvPr>
        </p:nvSpPr>
        <p:spPr>
          <a:xfrm>
            <a:off x="1676400" y="775335"/>
            <a:ext cx="2682875" cy="662940"/>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PROPOSED SYSTEM</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698625"/>
            <a:ext cx="9218295" cy="2981325"/>
          </a:xfrm>
        </p:spPr>
        <p:txBody>
          <a:bodyPr/>
          <a:p>
            <a:pPr indent="457200" algn="just"/>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Weather forecasts are made by collecting quantitative data about the current state of the atmosphere at a given place and using scientific understanding of atmospheric processes to project how the atmosphere will change.</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3632200" y="4398645"/>
            <a:ext cx="5826760" cy="2072640"/>
          </a:xfrm>
          <a:prstGeom prst="rect">
            <a:avLst/>
          </a:prstGeom>
          <a:noFill/>
          <a:ln w="9525">
            <a:noFill/>
          </a:ln>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3" name="Picture 2"/>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95145" y="758825"/>
            <a:ext cx="2286635" cy="728980"/>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ARCHITECTURE</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487805"/>
            <a:ext cx="9218295" cy="3192780"/>
          </a:xfrm>
        </p:spPr>
        <p:txBody>
          <a:bodyPr/>
          <a:p>
            <a:pPr algn="just"/>
            <a:endParaRPr lang="en-US"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pic>
        <p:nvPicPr>
          <p:cNvPr id="103" name="Picture 102"/>
          <p:cNvPicPr/>
          <p:nvPr/>
        </p:nvPicPr>
        <p:blipFill>
          <a:blip r:embed="rId3"/>
          <a:stretch>
            <a:fillRect/>
          </a:stretch>
        </p:blipFill>
        <p:spPr>
          <a:xfrm>
            <a:off x="1689735" y="1487170"/>
            <a:ext cx="10502900" cy="5370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44345" y="775335"/>
            <a:ext cx="1240790" cy="779780"/>
          </a:xfrm>
        </p:spPr>
        <p:txBody>
          <a:bodyPr/>
          <a:p>
            <a:r>
              <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DESIGN</a:t>
            </a:r>
            <a:endParaRPr lang="en-US" sz="2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555115"/>
            <a:ext cx="9807575" cy="3715385"/>
          </a:xfrm>
        </p:spPr>
        <p:txBody>
          <a:bodyPr/>
          <a:p>
            <a:pPr algn="just"/>
            <a:r>
              <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This is done by examining a large quantity of observation data including surface observations, satellite imagery, radar data, radiosonde data, upper-air data, wind profilers, aircraft observations, river gauges, and simply looking outside.This is done by examining a large quantity of observation data including surface observations, satellite imagery, radar data, radiosonde data, upper-air data, wind profilers, aircraft observations, river gauges, and simply looking outside.</a:t>
            </a:r>
            <a:endParaRPr lang="en-US" sz="19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107" name="Picture 106"/>
          <p:cNvPicPr/>
          <p:nvPr/>
        </p:nvPicPr>
        <p:blipFill>
          <a:blip r:embed="rId1"/>
          <a:stretch>
            <a:fillRect/>
          </a:stretch>
        </p:blipFill>
        <p:spPr>
          <a:xfrm>
            <a:off x="3438525" y="4070350"/>
            <a:ext cx="5516245" cy="2639060"/>
          </a:xfrm>
          <a:prstGeom prst="rect">
            <a:avLst/>
          </a:prstGeom>
          <a:noFill/>
          <a:ln w="9525">
            <a:noFill/>
          </a:ln>
        </p:spPr>
      </p:pic>
      <p:pic>
        <p:nvPicPr>
          <p:cNvPr id="2" name="Picture 1"/>
          <p:cNvPicPr/>
          <p:nvPr/>
        </p:nvPicPr>
        <p:blipFill>
          <a:blip r:embed="rId2"/>
          <a:stretch>
            <a:fillRect/>
          </a:stretch>
        </p:blipFill>
        <p:spPr>
          <a:xfrm>
            <a:off x="11003280" y="0"/>
            <a:ext cx="1188720" cy="967105"/>
          </a:xfrm>
          <a:prstGeom prst="rect">
            <a:avLst/>
          </a:prstGeom>
          <a:noFill/>
          <a:ln w="9525">
            <a:noFill/>
          </a:ln>
        </p:spPr>
      </p:pic>
      <p:pic>
        <p:nvPicPr>
          <p:cNvPr id="102" name="Picture 101"/>
          <p:cNvPicPr/>
          <p:nvPr/>
        </p:nvPicPr>
        <p:blipFill>
          <a:blip r:embed="rId3"/>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1744345" y="893445"/>
            <a:ext cx="1854200" cy="779780"/>
          </a:xfrm>
        </p:spPr>
        <p:txBody>
          <a:bodyPr/>
          <a:p>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CODING</a:t>
            </a:r>
            <a:endParaRPr lang="en-US" sz="28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Subtitle 4"/>
          <p:cNvSpPr>
            <a:spLocks noGrp="1" noChangeArrowheads="1"/>
          </p:cNvSpPr>
          <p:nvPr>
            <p:ph type="subTitle" idx="1"/>
          </p:nvPr>
        </p:nvSpPr>
        <p:spPr>
          <a:xfrm>
            <a:off x="2063750" y="1673860"/>
            <a:ext cx="9218295" cy="4538345"/>
          </a:xfrm>
        </p:spPr>
        <p:txBody>
          <a:bodyPr/>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import requests</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print("\t\tWelcome to the Weather Forecaster!\n\n")</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print("Just Enter the City you want the weather report for and click on the button! It's that simple!\n\n")</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city_name = input("Enter the name of the City : ")</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print("\n\n")</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 Function to Generate Report</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def Gen_report(C):</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url = 'https://wttr.in/{}'.format(C)</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try:</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data = requests.get(url)</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 = data.text</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except:</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 = "Error Occurred"</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print(T)</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just"/>
            <a:r>
              <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Gen_report(city_name)</a:t>
            </a:r>
            <a:endParaRPr lang="en-US" sz="16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 name="Picture 1"/>
          <p:cNvPicPr/>
          <p:nvPr/>
        </p:nvPicPr>
        <p:blipFill>
          <a:blip r:embed="rId1"/>
          <a:stretch>
            <a:fillRect/>
          </a:stretch>
        </p:blipFill>
        <p:spPr>
          <a:xfrm>
            <a:off x="11003280" y="0"/>
            <a:ext cx="1188720" cy="967105"/>
          </a:xfrm>
          <a:prstGeom prst="rect">
            <a:avLst/>
          </a:prstGeom>
          <a:noFill/>
          <a:ln w="9525">
            <a:noFill/>
          </a:ln>
        </p:spPr>
      </p:pic>
      <p:pic>
        <p:nvPicPr>
          <p:cNvPr id="102" name="Picture 101"/>
          <p:cNvPicPr/>
          <p:nvPr/>
        </p:nvPicPr>
        <p:blipFill>
          <a:blip r:embed="rId2"/>
          <a:stretch>
            <a:fillRect/>
          </a:stretch>
        </p:blipFill>
        <p:spPr>
          <a:xfrm>
            <a:off x="0" y="0"/>
            <a:ext cx="1085850" cy="9671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5804</Words>
  <Application>WPS Presentation</Application>
  <PresentationFormat>Widescreen</PresentationFormat>
  <Paragraphs>94</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Wingdings</vt:lpstr>
      <vt:lpstr>Microsoft YaHei</vt:lpstr>
      <vt:lpstr>Arial Unicode MS</vt:lpstr>
      <vt:lpstr>Calibri</vt:lpstr>
      <vt:lpstr>Communications and Dialogues</vt:lpstr>
      <vt:lpstr>		                   CSA0810-PYTHON PROGRAMMING  WEATHER PREDICTION           </vt:lpstr>
      <vt:lpstr>INTRODUCTION</vt:lpstr>
      <vt:lpstr>ABSTRACT</vt:lpstr>
      <vt:lpstr>HARDWARE AND SOFTWARE REQUIREMENTS</vt:lpstr>
      <vt:lpstr>EXISTING SYSTEM</vt:lpstr>
      <vt:lpstr>PROPOSED SYSTEM</vt:lpstr>
      <vt:lpstr>ARCHITECTURE</vt:lpstr>
      <vt:lpstr>DESIGN</vt:lpstr>
      <vt:lpstr>CODING</vt:lpstr>
      <vt:lpstr>TESTING</vt:lpstr>
      <vt:lpstr>IMPLEMENTATION</vt:lpstr>
      <vt:lpstr>FINAL OUTPUT</vt:lpstr>
      <vt:lpstr>CONCLUSION</vt:lpstr>
      <vt:lpstr>FUTURE SCOPE</vt:lpstr>
      <vt:lpstr>REFRENCES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WHETHER PREDICTER</dc:title>
  <dc:creator>student</dc:creator>
  <cp:lastModifiedBy>student</cp:lastModifiedBy>
  <cp:revision>17</cp:revision>
  <dcterms:created xsi:type="dcterms:W3CDTF">2023-11-19T17:54:00Z</dcterms:created>
  <dcterms:modified xsi:type="dcterms:W3CDTF">2023-11-21T20:32:46Z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134C65DF77C849F48857D8C5F7F55016_13</vt:lpwstr>
  </property>
  <property fmtid="{D5CDD505-2E9C-101B-9397-08002B2CF9AE}" pid="3" name="KSOProductBuildVer">
    <vt:lpwstr>1033-12.2.0.13306</vt:lpwstr>
  </property>
</Properties>
</file>