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9" r:id="rId11"/>
    <p:sldId id="262" r:id="rId12"/>
    <p:sldId id="270" r:id="rId13"/>
    <p:sldId id="271" r:id="rId14"/>
    <p:sldId id="272" r:id="rId15"/>
    <p:sldId id="263" r:id="rId16"/>
    <p:sldId id="264" r:id="rId17"/>
    <p:sldId id="273" r:id="rId18"/>
    <p:sldId id="274" r:id="rId19"/>
    <p:sldId id="265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99"/>
    <a:srgbClr val="FF6600"/>
    <a:srgbClr val="FF3300"/>
    <a:srgbClr val="FB4B05"/>
    <a:srgbClr val="FF0066"/>
    <a:srgbClr val="1BE52E"/>
    <a:srgbClr val="CC99FF"/>
    <a:srgbClr val="CC0066"/>
    <a:srgbClr val="C233CD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0656-4980-4F79-BD93-B9CDAF504D38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F9D87-E382-4A23-A483-BCDB8C00CE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F9D87-E382-4A23-A483-BCDB8C00CE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davilliHimabindhu/keylogger.py.gi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6778" y="1000108"/>
            <a:ext cx="2362212" cy="1262062"/>
            <a:chOff x="742950" y="1176338"/>
            <a:chExt cx="2362212" cy="1262062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7462" y="1176338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881158" y="25717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19172" y="1928802"/>
            <a:ext cx="12501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 smtClean="0">
                <a:solidFill>
                  <a:srgbClr val="C00000"/>
                </a:solidFill>
                <a:latin typeface="Lucida Calligraphy" pitchFamily="66" charset="0"/>
              </a:rPr>
              <a:t>MANDAVILLI HIMABINDHU</a:t>
            </a:r>
            <a:endParaRPr sz="3600" spc="15" dirty="0">
              <a:solidFill>
                <a:srgbClr val="C00000"/>
              </a:solidFill>
              <a:latin typeface="Lucida Calligraphy" pitchFamily="66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554" y="2786058"/>
            <a:ext cx="58579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002060"/>
                </a:solidFill>
                <a:latin typeface="Lucida Calligraphy" pitchFamily="66" charset="0"/>
                <a:cs typeface="Trebuchet MS"/>
              </a:rPr>
              <a:t>Final</a:t>
            </a:r>
            <a:r>
              <a:rPr sz="4000" b="1" spc="-165" dirty="0">
                <a:solidFill>
                  <a:srgbClr val="002060"/>
                </a:solidFill>
                <a:latin typeface="Lucida Calligraphy" pitchFamily="66" charset="0"/>
                <a:cs typeface="Trebuchet MS"/>
              </a:rPr>
              <a:t> </a:t>
            </a:r>
            <a:r>
              <a:rPr sz="4000" b="1" spc="-5" dirty="0">
                <a:solidFill>
                  <a:srgbClr val="002060"/>
                </a:solidFill>
                <a:latin typeface="Lucida Calligraphy" pitchFamily="66" charset="0"/>
                <a:cs typeface="Trebuchet MS"/>
              </a:rPr>
              <a:t>Project</a:t>
            </a:r>
            <a:endParaRPr sz="4000">
              <a:solidFill>
                <a:srgbClr val="002060"/>
              </a:solidFill>
              <a:latin typeface="Lucida Calligraphy" pitchFamily="66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3836" y="428603"/>
            <a:ext cx="99298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Non-profit Organizations: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NGOs and charities that handle donor information and sensitive data.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Staff members needing to be trained in basic cybersecurity measures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Developers and Tech Companies: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Software and app developers focusing on creating secure applications.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Tech companies working on cybersecurity solutions.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Telecommunication Providers: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Companies providing internet and communication services.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Staff ensuring secure communication channels for their 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9256071" y="1326506"/>
            <a:ext cx="2340654" cy="25311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836" y="14285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084" y="857233"/>
            <a:ext cx="907262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Lucida Calligraphy" pitchFamily="66" charset="0"/>
              </a:rPr>
              <a:t>Our Solution: </a:t>
            </a:r>
            <a:r>
              <a:rPr lang="en-US" b="1" dirty="0" smtClean="0">
                <a:solidFill>
                  <a:srgbClr val="002060"/>
                </a:solidFill>
                <a:latin typeface="Lucida Calligraphy" pitchFamily="66" charset="0"/>
              </a:rPr>
              <a:t>Comprehensive </a:t>
            </a:r>
            <a:r>
              <a:rPr lang="en-US" b="1" dirty="0" err="1" smtClean="0">
                <a:solidFill>
                  <a:srgbClr val="002060"/>
                </a:solidFill>
                <a:latin typeface="Lucida Calligraphy" pitchFamily="66" charset="0"/>
              </a:rPr>
              <a:t>Keylogger</a:t>
            </a:r>
            <a:r>
              <a:rPr lang="en-US" b="1" dirty="0" smtClean="0">
                <a:solidFill>
                  <a:srgbClr val="002060"/>
                </a:solidFill>
                <a:latin typeface="Lucida Calligraphy" pitchFamily="66" charset="0"/>
              </a:rPr>
              <a:t> Mitigation Strategy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Education and Training: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Workshops and Online Courses: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Educate users about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threats and best practices for prevention</a:t>
            </a:r>
            <a:r>
              <a:rPr lang="en-US" dirty="0" smtClean="0">
                <a:latin typeface="Lucida Calligraphy" pitchFamily="66" charset="0"/>
              </a:rPr>
              <a:t>.</a:t>
            </a:r>
          </a:p>
          <a:p>
            <a:pPr marL="400050" indent="-400050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 User Awareness Campaigns: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Increase awareness about recognizing and avoiding phishing and social engineering tactics.</a:t>
            </a: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Advanced Detection Tools: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 Anti-</a:t>
            </a:r>
            <a:r>
              <a:rPr lang="en-US" dirty="0" err="1" smtClean="0">
                <a:solidFill>
                  <a:srgbClr val="FFC00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 Software: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Provide advanced software to detect and remove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  Behavioral Monitoring Systems</a:t>
            </a:r>
            <a:r>
              <a:rPr lang="en-US" dirty="0" smtClean="0">
                <a:latin typeface="Lucida Calligraphy" pitchFamily="66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Implement systems to detect unusual activity indicative of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960" y="1357298"/>
            <a:ext cx="10358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646" y="142852"/>
            <a:ext cx="10930014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3) Prevention Strategies: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Security Best Practices: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Promote strong passwords, regular software updates, and multi-factor authentication.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Technical Controls: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Implement firewalls, anti-malware solutions, and secure communication protocols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4) Incident Response Protocols: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Response Plans: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Develop tailored incident response plans for immediate action during a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attack.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II. Support Services: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Offer 24/7 support for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incident management and recovery.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46" y="142852"/>
            <a:ext cx="10787138" cy="1158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Lucida Calligraphy" pitchFamily="66" charset="0"/>
              </a:rPr>
              <a:t>Value Proposition: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1) Enhanced Security: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Strengthened Defense: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Empower users with knowledge and tools to protect against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, enhancing overall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cybersecurity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2) Risk Reduction: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Minimized Data Breaches: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Reduce the risk of data breaches by effectively detecting and preventing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3) Increased Awareness: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Informed Users: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Promote proactive security behavior through comprehensive education and training programs</a:t>
            </a:r>
            <a:r>
              <a:rPr lang="en-US" dirty="0" smtClean="0">
                <a:solidFill>
                  <a:srgbClr val="1BE52E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4)Improved Response: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Swift Recovery: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Equip users with effective response strategies to minimize damage and ensure quick recovery from attacks.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712" y="1571612"/>
            <a:ext cx="92869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084" y="142852"/>
            <a:ext cx="110728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084" y="214290"/>
            <a:ext cx="1050138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5) Improved Response: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Swift Recovery: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Equip users with effective response strategies to minimize damage and ensure quick recovery from attacks.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6) Comprehensive Protection: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  <a:latin typeface="Lucida Calligraphy" pitchFamily="66" charset="0"/>
              </a:rPr>
              <a:t>I. Holistic Approach: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Address </a:t>
            </a:r>
            <a:r>
              <a:rPr lang="en-US" dirty="0" err="1" smtClean="0">
                <a:solidFill>
                  <a:srgbClr val="00B050"/>
                </a:solidFill>
                <a:latin typeface="Lucida Calligraphy" pitchFamily="66" charset="0"/>
              </a:rPr>
              <a:t>keylogger</a:t>
            </a:r>
            <a:r>
              <a:rPr lang="en-US" dirty="0" smtClean="0">
                <a:solidFill>
                  <a:srgbClr val="00B050"/>
                </a:solidFill>
                <a:latin typeface="Lucida Calligraphy" pitchFamily="66" charset="0"/>
              </a:rPr>
              <a:t> threats from all angles—education, detection, prevention, and response—ensuring robust protection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8098" y="5429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39404" y="4286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5222" y="600076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462" y="164305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12" y="14285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646" y="857232"/>
            <a:ext cx="9501254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Lucida Calligraphy" pitchFamily="66" charset="0"/>
              </a:rPr>
              <a:t>  </a:t>
            </a: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INSTANT THREAT DETECTION AND NEUTRALIZATION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USERFRIENDLY DESIGN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EXPERT-LED TRAINING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24/7 SUPPORT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REAL WORLD EFFECTIVENESS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REGULAR UPDATES AND ADAPTIVE STRATEGIES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COMPREHENSIVE EDUCATION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BEHAVIOUR MONITORING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COLLABRATION AND COMMUNITY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  SCALABILITY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9470" y="500063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10842" y="6429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96594" y="578645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9918" y="-857280"/>
            <a:ext cx="4572032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 smtClean="0">
                <a:latin typeface="Trebuchet MS"/>
                <a:cs typeface="Trebuchet MS"/>
              </a:rPr>
              <a:t>           </a:t>
            </a:r>
            <a:r>
              <a:rPr sz="4800" b="1" spc="15" smtClean="0">
                <a:latin typeface="Trebuchet MS"/>
                <a:cs typeface="Trebuchet MS"/>
              </a:rPr>
              <a:t>M</a:t>
            </a:r>
            <a:r>
              <a:rPr sz="4800" b="1" smtClean="0">
                <a:latin typeface="Trebuchet MS"/>
                <a:cs typeface="Trebuchet MS"/>
              </a:rPr>
              <a:t>O</a:t>
            </a:r>
            <a:r>
              <a:rPr sz="4800" b="1" spc="-15" smtClean="0">
                <a:latin typeface="Trebuchet MS"/>
                <a:cs typeface="Trebuchet MS"/>
              </a:rPr>
              <a:t>D</a:t>
            </a:r>
            <a:r>
              <a:rPr sz="4800" b="1" spc="-35" smtClean="0">
                <a:latin typeface="Trebuchet MS"/>
                <a:cs typeface="Trebuchet MS"/>
              </a:rPr>
              <a:t>E</a:t>
            </a:r>
            <a:r>
              <a:rPr sz="4800" b="1" spc="-30" smtClean="0">
                <a:latin typeface="Trebuchet MS"/>
                <a:cs typeface="Trebuchet MS"/>
              </a:rPr>
              <a:t>LL</a:t>
            </a:r>
            <a:r>
              <a:rPr sz="4800" b="1" spc="-5" smtClean="0">
                <a:latin typeface="Trebuchet MS"/>
                <a:cs typeface="Trebuchet MS"/>
              </a:rPr>
              <a:t>I</a:t>
            </a:r>
            <a:r>
              <a:rPr sz="4800" b="1" spc="30" smtClean="0">
                <a:latin typeface="Trebuchet MS"/>
                <a:cs typeface="Trebuchet MS"/>
              </a:rPr>
              <a:t>N</a:t>
            </a:r>
            <a:r>
              <a:rPr sz="4800" b="1" spc="5" smtClean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646" y="714356"/>
            <a:ext cx="101441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646" y="428604"/>
            <a:ext cx="1014419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1)  Threat Detection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Real-Time Monitoring: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Constantly scans for </a:t>
            </a:r>
            <a:r>
              <a:rPr lang="en-US" dirty="0" err="1" smtClean="0">
                <a:latin typeface="Lucida Calligraphy" pitchFamily="66" charset="0"/>
              </a:rPr>
              <a:t>keylogger</a:t>
            </a:r>
            <a:r>
              <a:rPr lang="en-US" dirty="0" smtClean="0">
                <a:latin typeface="Lucida Calligraphy" pitchFamily="66" charset="0"/>
              </a:rPr>
              <a:t> activities using AI-driven algorithms.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Signature-Based Detection: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Identifies known </a:t>
            </a:r>
            <a:r>
              <a:rPr lang="en-US" dirty="0" err="1" smtClean="0">
                <a:latin typeface="Lucida Calligraphy" pitchFamily="66" charset="0"/>
              </a:rPr>
              <a:t>keyloggers</a:t>
            </a:r>
            <a:r>
              <a:rPr lang="en-US" dirty="0" smtClean="0">
                <a:latin typeface="Lucida Calligraphy" pitchFamily="66" charset="0"/>
              </a:rPr>
              <a:t> using a database of signatures.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Behavioral Analysis: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Detects anomalies and suspicious activities indicative of </a:t>
            </a:r>
            <a:r>
              <a:rPr lang="en-US" dirty="0" err="1" smtClean="0">
                <a:latin typeface="Lucida Calligraphy" pitchFamily="66" charset="0"/>
              </a:rPr>
              <a:t>keyloggers</a:t>
            </a:r>
            <a:r>
              <a:rPr lang="en-US" dirty="0" smtClean="0"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2)  Prevention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User Education: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Conducts regular training sessions and awareness campaigns to educate users about </a:t>
            </a:r>
            <a:r>
              <a:rPr lang="en-US" dirty="0" err="1" smtClean="0">
                <a:latin typeface="Lucida Calligraphy" pitchFamily="66" charset="0"/>
              </a:rPr>
              <a:t>keyloggers</a:t>
            </a:r>
            <a:r>
              <a:rPr lang="en-US" dirty="0" smtClean="0"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Security Policies: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Implements strong security policies like multi-factor authentication and regular software updates.</a:t>
            </a: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08" y="142852"/>
            <a:ext cx="10972800" cy="109414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3) Incident Response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latin typeface="Lucida Calligraphy" pitchFamily="66" charset="0"/>
              </a:rPr>
              <a:t>Detection Phase: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Automated Alerts: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Provides real-time alerts when a </a:t>
            </a:r>
            <a:r>
              <a:rPr lang="en-US" dirty="0" err="1" smtClean="0">
                <a:latin typeface="Lucida Calligraphy" pitchFamily="66" charset="0"/>
              </a:rPr>
              <a:t>keylogger</a:t>
            </a:r>
            <a:r>
              <a:rPr lang="en-US" dirty="0" smtClean="0">
                <a:latin typeface="Lucida Calligraphy" pitchFamily="66" charset="0"/>
              </a:rPr>
              <a:t> is detected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Isolation Protocols: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Automatically isolates affected systems to prevent further spread.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latin typeface="Lucida Calligraphy" pitchFamily="66" charset="0"/>
              </a:rPr>
              <a:t>Response Phase: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Immediate Action Plans: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Deploys pre-defined response plans tailored to the specific incident.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Expert Intervention: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Involves </a:t>
            </a:r>
            <a:r>
              <a:rPr lang="en-US" dirty="0" err="1" smtClean="0">
                <a:latin typeface="Lucida Calligraphy" pitchFamily="66" charset="0"/>
              </a:rPr>
              <a:t>cybersecurity</a:t>
            </a:r>
            <a:r>
              <a:rPr lang="en-US" dirty="0" smtClean="0">
                <a:latin typeface="Lucida Calligraphy" pitchFamily="66" charset="0"/>
              </a:rPr>
              <a:t> experts for thorough investigation and remediation.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latin typeface="Lucida Calligraphy" pitchFamily="66" charset="0"/>
              </a:rPr>
              <a:t>Recovery Phase: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System Restoration: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Restores systems to their pre-attack state using backups and clean images.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46" y="285728"/>
            <a:ext cx="11501518" cy="11218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4) Continuous Improvement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Feedback Loop: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Collects data from each incident to refine detection and response strategies.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Regular Updates: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Ensures all tools and protocols are up-to-date with the latest threat intelligence.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Ongoing Training: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Keeps users informed about new threats and updated security practices.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alligraphy" pitchFamily="66" charset="0"/>
              </a:rPr>
              <a:t>5) Visualization and Reporting Model: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Dashboard Overview: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Provides a user-friendly dashboard to monitor security status and incident reports.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Detailed Reports: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Generates comprehensive reports for stakeholders, highlighting key metrics and incident details.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Analytics: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Uses advanced analytics to identify trends and improve threat detection.</a:t>
            </a: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0974" y="5429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9602" y="48577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40" y="61436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1026" y="142852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522" y="928670"/>
            <a:ext cx="11072890" cy="1552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</a:rPr>
              <a:t> </a:t>
            </a: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ENHANCED SECURITY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USERAWARENESS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INCIDENT RESPONSE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ORGANIZATIONAL IMPACT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USER FEEDBACK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CASE STUDIES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 CONTINUOUS IMPROVEMENTS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ANALYTICAL REPORTING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COMMUNITY ENGAGEMENT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CC3399"/>
                </a:solidFill>
                <a:latin typeface="Lucida Calligraphy" pitchFamily="66" charset="0"/>
              </a:rPr>
              <a:t>SCALABILITY AND ADAPTABILITY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008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00B0F0">
                <a:alpha val="796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00B0F0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960" y="142852"/>
            <a:ext cx="385763" cy="4286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8084" y="2214554"/>
            <a:ext cx="10596594" cy="16940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dirty="0" smtClean="0">
                <a:solidFill>
                  <a:srgbClr val="7030A0"/>
                </a:solidFill>
                <a:latin typeface="Lucida Calligraphy" pitchFamily="66" charset="0"/>
              </a:rPr>
              <a:t>    </a:t>
            </a:r>
            <a:r>
              <a:rPr lang="en-US" sz="4250" b="0" dirty="0" err="1" smtClean="0">
                <a:solidFill>
                  <a:srgbClr val="F75135"/>
                </a:solidFill>
                <a:latin typeface="Lucida Calligraphy" pitchFamily="66" charset="0"/>
              </a:rPr>
              <a:t>Keyloggers</a:t>
            </a:r>
            <a:r>
              <a:rPr lang="en-US" sz="4250" b="0" dirty="0" smtClean="0">
                <a:solidFill>
                  <a:srgbClr val="F75135"/>
                </a:solidFill>
                <a:latin typeface="Lucida Calligraphy" pitchFamily="66" charset="0"/>
              </a:rPr>
              <a:t> and </a:t>
            </a:r>
            <a:r>
              <a:rPr lang="en-US" sz="4250" b="0" dirty="0" smtClean="0">
                <a:solidFill>
                  <a:srgbClr val="F75135"/>
                </a:solidFill>
                <a:latin typeface="Lucida Calligraphy" pitchFamily="66" charset="0"/>
              </a:rPr>
              <a:t>security</a:t>
            </a:r>
            <a:r>
              <a:rPr lang="en-US" sz="4250" b="0" dirty="0" smtClean="0">
                <a:latin typeface="Algerian" pitchFamily="82" charset="0"/>
              </a:rPr>
              <a:t/>
            </a:r>
            <a:br>
              <a:rPr lang="en-US" sz="4250" b="0" dirty="0" smtClean="0">
                <a:latin typeface="Algerian" pitchFamily="82" charset="0"/>
              </a:rPr>
            </a:br>
            <a:r>
              <a:rPr lang="en-US" sz="4250" b="0" dirty="0" smtClean="0">
                <a:solidFill>
                  <a:schemeClr val="bg2">
                    <a:lumMod val="10000"/>
                  </a:schemeClr>
                </a:solidFill>
                <a:latin typeface="Lucida Calligraphy" pitchFamily="66" charset="0"/>
              </a:rPr>
              <a:t>        </a:t>
            </a:r>
            <a:r>
              <a:rPr lang="en-US" sz="2400" dirty="0" smtClean="0">
                <a:solidFill>
                  <a:srgbClr val="660066"/>
                </a:solidFill>
                <a:latin typeface="Lucida Calligraphy" pitchFamily="66" charset="0"/>
              </a:rPr>
              <a:t>UNDERSTANDING THREATS AND PROTECTION MECHANISM</a:t>
            </a:r>
            <a:endParaRPr sz="2400">
              <a:solidFill>
                <a:srgbClr val="660066"/>
              </a:solidFill>
              <a:latin typeface="Lucida Calligraphy" pitchFamily="66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object 15"/>
          <p:cNvSpPr/>
          <p:nvPr/>
        </p:nvSpPr>
        <p:spPr>
          <a:xfrm>
            <a:off x="309522" y="642918"/>
            <a:ext cx="180973" cy="152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itchFamily="66" charset="0"/>
              </a:rPr>
              <a:t>Project Link</a:t>
            </a:r>
            <a:endParaRPr lang="en-US" dirty="0">
              <a:latin typeface="Lucida Calligraphy" pitchFamily="66" charset="0"/>
            </a:endParaRPr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2452662" y="2214554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https://github.com/MandavilliHimabindhu/keylogger.py.git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1158" y="1571612"/>
            <a:ext cx="7643866" cy="42148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881290" y="785794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25" dirty="0">
                <a:solidFill>
                  <a:srgbClr val="00B050"/>
                </a:solidFill>
                <a:latin typeface="Lucida Calligraphy" pitchFamily="66" charset="0"/>
              </a:rPr>
              <a:t>A</a:t>
            </a:r>
            <a:r>
              <a:rPr b="0" spc="-5" dirty="0">
                <a:solidFill>
                  <a:srgbClr val="00B050"/>
                </a:solidFill>
                <a:latin typeface="Lucida Calligraphy" pitchFamily="66" charset="0"/>
              </a:rPr>
              <a:t>G</a:t>
            </a:r>
            <a:r>
              <a:rPr b="0" spc="-35" dirty="0">
                <a:solidFill>
                  <a:srgbClr val="00B050"/>
                </a:solidFill>
                <a:latin typeface="Lucida Calligraphy" pitchFamily="66" charset="0"/>
              </a:rPr>
              <a:t>E</a:t>
            </a:r>
            <a:r>
              <a:rPr b="0" spc="15" dirty="0">
                <a:solidFill>
                  <a:srgbClr val="00B050"/>
                </a:solidFill>
                <a:latin typeface="Lucida Calligraphy" pitchFamily="66" charset="0"/>
              </a:rPr>
              <a:t>N</a:t>
            </a:r>
            <a:r>
              <a:rPr b="0" dirty="0">
                <a:solidFill>
                  <a:srgbClr val="00B050"/>
                </a:solidFill>
                <a:latin typeface="Lucida Calligraphy" pitchFamily="66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object 2"/>
          <p:cNvSpPr/>
          <p:nvPr/>
        </p:nvSpPr>
        <p:spPr>
          <a:xfrm>
            <a:off x="2452662" y="1928802"/>
            <a:ext cx="6215106" cy="39290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numCol="1" rtlCol="0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PROJECT OVERVIEW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WHO ARE THE END USERS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YOUR SOLUTION AND VALUE PROPOSITION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THE WOW IN YOUR SOLUTION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AF052D"/>
                </a:solidFill>
                <a:latin typeface="Lucida Calligraphy" pitchFamily="66" charset="0"/>
              </a:rPr>
              <a:t>RESULTS</a:t>
            </a:r>
          </a:p>
          <a:p>
            <a:pPr marL="457200" indent="-457200" algn="ctr"/>
            <a:r>
              <a:rPr lang="en-US" sz="2000" dirty="0" smtClean="0"/>
              <a:t>    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8032" y="3929066"/>
            <a:ext cx="1833556" cy="2686046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10776" y="4286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95274" y="2071678"/>
            <a:ext cx="7000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8150" y="2571744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960" y="1142984"/>
            <a:ext cx="91917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Lucida Calligraphy" pitchFamily="66" charset="0"/>
              </a:rPr>
              <a:t>Pervasive Threat: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0A626"/>
                </a:solidFill>
                <a:latin typeface="Lucida Calligraphy" pitchFamily="66" charset="0"/>
              </a:rPr>
              <a:t>Keyloggers are increasingly used to capture sensitive data, posing severe risks.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66"/>
                </a:solidFill>
                <a:latin typeface="Lucida Calligraphy" pitchFamily="66" charset="0"/>
              </a:rPr>
              <a:t>Data Breach Risk: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0A626"/>
                </a:solidFill>
                <a:latin typeface="Lucida Calligraphy" pitchFamily="66" charset="0"/>
              </a:rPr>
              <a:t>They can lead to significant data breaches, identity theft, and financial loss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66"/>
                </a:solidFill>
                <a:latin typeface="Lucida Calligraphy" pitchFamily="66" charset="0"/>
              </a:rPr>
              <a:t>Stealthy Operation</a:t>
            </a:r>
            <a:r>
              <a:rPr lang="en-US" b="1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0A626"/>
                </a:solidFill>
                <a:latin typeface="Lucida Calligraphy" pitchFamily="66" charset="0"/>
              </a:rPr>
              <a:t>Many keyloggers operate covertly, making detection difficult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66"/>
                </a:solidFill>
                <a:latin typeface="Lucida Calligraphy" pitchFamily="66" charset="0"/>
              </a:rPr>
              <a:t>Complex Prevention: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0A626"/>
                </a:solidFill>
                <a:latin typeface="Lucida Calligraphy" pitchFamily="66" charset="0"/>
              </a:rPr>
              <a:t>Preventing keylogger infections requires advanced security measures.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66"/>
                </a:solidFill>
                <a:latin typeface="Lucida Calligraphy" pitchFamily="66" charset="0"/>
              </a:rPr>
              <a:t>Privacy Invasion: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0A626"/>
                </a:solidFill>
                <a:latin typeface="Lucida Calligraphy" pitchFamily="66" charset="0"/>
              </a:rPr>
              <a:t>Keyloggers compromise user privacy and undermine trust in digital systems.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49407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-20" dirty="0" smtClean="0">
                <a:solidFill>
                  <a:srgbClr val="C00000"/>
                </a:solidFill>
                <a:latin typeface="Lucida Calligraphy" pitchFamily="66" charset="0"/>
              </a:rPr>
              <a:t>P</a:t>
            </a:r>
            <a:r>
              <a:rPr lang="en-US" sz="2800" b="1" spc="15" dirty="0" smtClean="0">
                <a:solidFill>
                  <a:srgbClr val="C00000"/>
                </a:solidFill>
                <a:latin typeface="Lucida Calligraphy" pitchFamily="66" charset="0"/>
              </a:rPr>
              <a:t>ROB</a:t>
            </a:r>
            <a:r>
              <a:rPr lang="en-US" sz="2800" b="1" spc="55" dirty="0" smtClean="0">
                <a:solidFill>
                  <a:srgbClr val="C00000"/>
                </a:solidFill>
                <a:latin typeface="Lucida Calligraphy" pitchFamily="66" charset="0"/>
              </a:rPr>
              <a:t>L</a:t>
            </a:r>
            <a:r>
              <a:rPr lang="en-US" sz="2800" b="1" spc="-20" dirty="0" smtClean="0">
                <a:solidFill>
                  <a:srgbClr val="C00000"/>
                </a:solidFill>
                <a:latin typeface="Lucida Calligraphy" pitchFamily="66" charset="0"/>
              </a:rPr>
              <a:t>E</a:t>
            </a:r>
            <a:r>
              <a:rPr lang="en-US" sz="2800" b="1" spc="20" dirty="0" smtClean="0">
                <a:solidFill>
                  <a:srgbClr val="C00000"/>
                </a:solidFill>
                <a:latin typeface="Lucida Calligraphy" pitchFamily="66" charset="0"/>
              </a:rPr>
              <a:t>M </a:t>
            </a:r>
            <a:r>
              <a:rPr lang="en-US" sz="2800" b="1" spc="10" dirty="0" smtClean="0">
                <a:solidFill>
                  <a:srgbClr val="C00000"/>
                </a:solidFill>
                <a:latin typeface="Lucida Calligraphy" pitchFamily="66" charset="0"/>
              </a:rPr>
              <a:t>S</a:t>
            </a:r>
            <a:r>
              <a:rPr lang="en-US" sz="2800" b="1" spc="-370" dirty="0" smtClean="0">
                <a:solidFill>
                  <a:srgbClr val="C00000"/>
                </a:solidFill>
                <a:latin typeface="Lucida Calligraphy" pitchFamily="66" charset="0"/>
              </a:rPr>
              <a:t>T</a:t>
            </a:r>
            <a:r>
              <a:rPr lang="en-US" sz="2800" b="1" spc="-375" dirty="0" smtClean="0">
                <a:solidFill>
                  <a:srgbClr val="C00000"/>
                </a:solidFill>
                <a:latin typeface="Lucida Calligraphy" pitchFamily="66" charset="0"/>
              </a:rPr>
              <a:t>A</a:t>
            </a:r>
            <a:r>
              <a:rPr lang="en-US" sz="2800" b="1" spc="15" dirty="0" smtClean="0">
                <a:solidFill>
                  <a:srgbClr val="C00000"/>
                </a:solidFill>
                <a:latin typeface="Lucida Calligraphy" pitchFamily="66" charset="0"/>
              </a:rPr>
              <a:t>T</a:t>
            </a:r>
            <a:r>
              <a:rPr lang="en-US" sz="2800" b="1" spc="-10" dirty="0" smtClean="0">
                <a:solidFill>
                  <a:srgbClr val="C00000"/>
                </a:solidFill>
                <a:latin typeface="Lucida Calligraphy" pitchFamily="66" charset="0"/>
              </a:rPr>
              <a:t>E</a:t>
            </a:r>
            <a:r>
              <a:rPr lang="en-US" sz="2800" b="1" spc="-20" dirty="0" smtClean="0">
                <a:solidFill>
                  <a:srgbClr val="C00000"/>
                </a:solidFill>
                <a:latin typeface="Lucida Calligraphy" pitchFamily="66" charset="0"/>
              </a:rPr>
              <a:t>ME</a:t>
            </a:r>
            <a:r>
              <a:rPr lang="en-US" sz="2800" b="1" spc="10" dirty="0" smtClean="0">
                <a:solidFill>
                  <a:srgbClr val="C00000"/>
                </a:solidFill>
                <a:latin typeface="Lucida Calligraphy" pitchFamily="66" charset="0"/>
              </a:rPr>
              <a:t>NT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9588" y="571480"/>
            <a:ext cx="7967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  <a:latin typeface="Lucida Calligraphy" pitchFamily="66" charset="0"/>
              </a:rPr>
              <a:t>Cybersecurity Threat of Keyloggers</a:t>
            </a:r>
            <a:endParaRPr lang="en-US" sz="3200" dirty="0">
              <a:latin typeface="Lucida Calligraphy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428604"/>
            <a:ext cx="87868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Awareness Gap: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Many users are unaware of keylogger threats and how they work.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Detection Difficulty: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Conventional security tools often fail to detect sophisticated keyloggers.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Prevention Strategies: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Effective prevention involves both technical measures and user education.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Response Protocols: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Robust incident response protocols are necessary to mitigate keylogger impacts.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Urgency: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20A626"/>
                </a:solidFill>
                <a:latin typeface="Lucida Calligraphy" pitchFamily="66" charset="0"/>
              </a:rPr>
              <a:t>Addressing these challenges is critical to protecting sensitive information and maintaining cybersecurity.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239536" y="6429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646" y="214290"/>
            <a:ext cx="8143932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>
                <a:solidFill>
                  <a:srgbClr val="FF0066"/>
                </a:solidFill>
                <a:latin typeface="Lucida Calligraphy" pitchFamily="66" charset="0"/>
              </a:rPr>
              <a:t>PROJECT</a:t>
            </a:r>
            <a:r>
              <a:rPr lang="en-US" sz="4250" spc="5" dirty="0" smtClean="0">
                <a:solidFill>
                  <a:srgbClr val="FF0066"/>
                </a:solidFill>
                <a:latin typeface="Lucida Calligraphy" pitchFamily="66" charset="0"/>
              </a:rPr>
              <a:t> </a:t>
            </a:r>
            <a:r>
              <a:rPr sz="4250" spc="-20" smtClean="0">
                <a:solidFill>
                  <a:srgbClr val="FF0066"/>
                </a:solidFill>
                <a:latin typeface="Lucida Calligraphy" pitchFamily="66" charset="0"/>
              </a:rPr>
              <a:t>OVERVIEW</a:t>
            </a:r>
            <a:endParaRPr sz="4250">
              <a:solidFill>
                <a:srgbClr val="FF0066"/>
              </a:solidFill>
              <a:latin typeface="Lucida Calligraphy" pitchFamily="66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38084" y="1000108"/>
            <a:ext cx="8929750" cy="992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Understanding Keyloggers in Cybersecurity Objective: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Lucida Calligraphy" pitchFamily="66" charset="0"/>
              </a:rPr>
              <a:t>To provide a comprehensive understanding of keyloggers and their impact on cybersecurity.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Scope: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Cover types, operation mechanisms, and infection methods of keyloggers.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Challenges: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Detecting sophisticated keyloggers and preventing infections.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Approach: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Analyze detection methods and propose prevention strategies.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Case Studies: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Review real-world incidents to illustrate keylogger threats and responses.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46" y="0"/>
            <a:ext cx="1093001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Outcomes: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Enhance awareness, practical knowledge of detection and prevention, and insights from case studies.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Importance: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Highlight the critical need for robust cybersecurity measures to combat keyloggers.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Focus Areas: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Types of keyloggers, detection techniques, prevention strategies, and case study analysis.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Target Audience: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 Individuals and organizations seeking to improve their cybersecurity posture.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233CD"/>
                </a:solidFill>
                <a:latin typeface="Lucida Calligraphy" pitchFamily="66" charset="0"/>
              </a:rPr>
              <a:t>Goal: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Lucida Calligraphy" pitchFamily="66" charset="0"/>
              </a:rPr>
              <a:t>Equip the audience with the knowledge to detect, prevent, and respond to keylogger threats effectively. 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6726" y="5072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25288" y="10715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11025" y="592933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5274" y="14285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38084" y="714356"/>
            <a:ext cx="10572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233CD"/>
                </a:solidFill>
                <a:latin typeface="Lucida Calligraphy" pitchFamily="66" charset="0"/>
              </a:rPr>
              <a:t>                        Identifying the Target Audience for Keylogger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Awareness Individuals: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General public concerned about personal cybersecurity and privacy.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3300"/>
                </a:solidFill>
                <a:latin typeface="Lucida Calligraphy" pitchFamily="66" charset="0"/>
              </a:rPr>
              <a:t>Users of online banking, e-commerce, and social media platforms.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Organizations: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IT and cybersecurity professionals responsible for protecting corporate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6600"/>
                </a:solidFill>
                <a:latin typeface="Lucida Calligraphy" pitchFamily="66" charset="0"/>
              </a:rPr>
              <a:t>Employees who need to be aware of security practices to avoid falling victim to keyloggers</a:t>
            </a: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Educational Institutions: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Students and educators in computer science and cybersecurity programs.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Academic researchers studying cybersecurity threats and prevention methods</a:t>
            </a:r>
            <a:r>
              <a:rPr lang="en-US" dirty="0" smtClean="0">
                <a:solidFill>
                  <a:srgbClr val="FF0066"/>
                </a:solidFill>
                <a:latin typeface="Lucida Calligraphy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66"/>
              </a:solidFill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66"/>
              </a:solidFill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46" y="214290"/>
            <a:ext cx="10787138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Government Agencies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Cybersecurity officials tasked with safeguarding sensitive governmental data.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Law enforcement agencies dealing with cybercrime investigations.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Businesses: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Small to medium-sized enterprises (SMEs) lacking dedicated cybersecurity resources.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Large corporations with significant volumes of sensitive information to protect.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Healthcare Providers: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Hospitals and clinics where patient data security is paramount.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Medical staff needing to understand cybersecurity threats and protocols.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1BE52E"/>
                </a:solidFill>
                <a:latin typeface="Lucida Calligraphy" pitchFamily="66" charset="0"/>
              </a:rPr>
              <a:t>Financial Institutions: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Banks and financial services firms where secure transactions are critical.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B4B05"/>
                </a:solidFill>
                <a:latin typeface="Lucida Calligraphy" pitchFamily="66" charset="0"/>
              </a:rPr>
              <a:t>Financial professionals who must ensure the security of client information.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>
              <a:latin typeface="Lucida Calligraphy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302</TotalTime>
  <Words>1270</Words>
  <Application>Microsoft Office PowerPoint</Application>
  <PresentationFormat>Custom</PresentationFormat>
  <Paragraphs>425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MANDAVILLI HIMABINDHU</vt:lpstr>
      <vt:lpstr>    Keyloggers and security         UNDERSTANDING THREATS AND PROTECTION MECHANISM</vt:lpstr>
      <vt:lpstr>AGENDA</vt:lpstr>
      <vt:lpstr>Slide 4</vt:lpstr>
      <vt:lpstr>Slide 5</vt:lpstr>
      <vt:lpstr>PROJECT OVERVIEW</vt:lpstr>
      <vt:lpstr>Slide 7</vt:lpstr>
      <vt:lpstr>WHO ARE THE END USERS?</vt:lpstr>
      <vt:lpstr>Slide 9</vt:lpstr>
      <vt:lpstr>Slide 10</vt:lpstr>
      <vt:lpstr>YOUR SOLUTION AND ITS VALUE PROPOSITION</vt:lpstr>
      <vt:lpstr>Slide 12</vt:lpstr>
      <vt:lpstr>Slide 13</vt:lpstr>
      <vt:lpstr>Slide 14</vt:lpstr>
      <vt:lpstr>THE WOW IN YOUR SOLUTION</vt:lpstr>
      <vt:lpstr>Slide 16</vt:lpstr>
      <vt:lpstr>Slide 17</vt:lpstr>
      <vt:lpstr>Slide 18</vt:lpstr>
      <vt:lpstr>RESULTS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MANDAVILLI HIMABINDHU</dc:title>
  <dc:creator>jaya</dc:creator>
  <cp:lastModifiedBy>bindhu</cp:lastModifiedBy>
  <cp:revision>6</cp:revision>
  <dcterms:created xsi:type="dcterms:W3CDTF">2024-06-03T05:48:59Z</dcterms:created>
  <dcterms:modified xsi:type="dcterms:W3CDTF">2024-06-13T16:22:28Z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