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82" r:id="rId5"/>
    <p:sldId id="283" r:id="rId6"/>
    <p:sldId id="301" r:id="rId7"/>
    <p:sldId id="300" r:id="rId8"/>
    <p:sldId id="297" r:id="rId9"/>
    <p:sldId id="298" r:id="rId10"/>
    <p:sldId id="299" r:id="rId11"/>
    <p:sldId id="294" r:id="rId12"/>
    <p:sldId id="29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7" d="100"/>
          <a:sy n="87" d="100"/>
        </p:scale>
        <p:origin x="528"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F9D8C-5FEF-4F29-B0B1-A2D5AA3148A8}"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294029A6-621D-4482-A3B8-0998D791D3BF}">
      <dgm:prSet/>
      <dgm:spPr/>
      <dgm:t>
        <a:bodyPr/>
        <a:lstStyle/>
        <a:p>
          <a:pPr rtl="0"/>
          <a:r>
            <a:rPr lang="en-US" smtClean="0"/>
            <a:t>Utilizing Tableau's powerful features for data exploration, visualization, and analysis.</a:t>
          </a:r>
          <a:endParaRPr lang="en-IN"/>
        </a:p>
      </dgm:t>
    </dgm:pt>
    <dgm:pt modelId="{43839F07-4816-4E7C-B295-6EF0514AF424}" type="parTrans" cxnId="{959379C4-3544-4861-81AD-0633F432F7EF}">
      <dgm:prSet/>
      <dgm:spPr/>
      <dgm:t>
        <a:bodyPr/>
        <a:lstStyle/>
        <a:p>
          <a:endParaRPr lang="en-US"/>
        </a:p>
      </dgm:t>
    </dgm:pt>
    <dgm:pt modelId="{2991D795-38E7-4995-9EEA-D591AAA2F237}" type="sibTrans" cxnId="{959379C4-3544-4861-81AD-0633F432F7EF}">
      <dgm:prSet/>
      <dgm:spPr/>
      <dgm:t>
        <a:bodyPr/>
        <a:lstStyle/>
        <a:p>
          <a:endParaRPr lang="en-US"/>
        </a:p>
      </dgm:t>
    </dgm:pt>
    <dgm:pt modelId="{25DBA9E0-0B67-42D4-BC60-5113A1E83FB7}">
      <dgm:prSet/>
      <dgm:spPr/>
      <dgm:t>
        <a:bodyPr/>
        <a:lstStyle/>
        <a:p>
          <a:pPr rtl="0"/>
          <a:r>
            <a:rPr lang="en-US" smtClean="0"/>
            <a:t>Creating interactive dashboards to uncover trends and patterns in customer behavior.</a:t>
          </a:r>
          <a:endParaRPr lang="en-IN"/>
        </a:p>
      </dgm:t>
    </dgm:pt>
    <dgm:pt modelId="{1D7E39A7-BA48-4D13-9A5D-FBB17D15D72A}" type="parTrans" cxnId="{30ACA9DC-2983-43BB-B692-D50D74B3591B}">
      <dgm:prSet/>
      <dgm:spPr/>
      <dgm:t>
        <a:bodyPr/>
        <a:lstStyle/>
        <a:p>
          <a:endParaRPr lang="en-US"/>
        </a:p>
      </dgm:t>
    </dgm:pt>
    <dgm:pt modelId="{8B7267C4-CA96-4D66-AE87-321C3A9910B8}" type="sibTrans" cxnId="{30ACA9DC-2983-43BB-B692-D50D74B3591B}">
      <dgm:prSet/>
      <dgm:spPr/>
      <dgm:t>
        <a:bodyPr/>
        <a:lstStyle/>
        <a:p>
          <a:endParaRPr lang="en-US"/>
        </a:p>
      </dgm:t>
    </dgm:pt>
    <dgm:pt modelId="{7847643A-8871-4D1F-A847-8E32438F94DC}" type="pres">
      <dgm:prSet presAssocID="{02AF9D8C-5FEF-4F29-B0B1-A2D5AA3148A8}" presName="Name0" presStyleCnt="0">
        <dgm:presLayoutVars>
          <dgm:dir/>
          <dgm:resizeHandles val="exact"/>
        </dgm:presLayoutVars>
      </dgm:prSet>
      <dgm:spPr/>
      <dgm:t>
        <a:bodyPr/>
        <a:lstStyle/>
        <a:p>
          <a:endParaRPr lang="en-US"/>
        </a:p>
      </dgm:t>
    </dgm:pt>
    <dgm:pt modelId="{F563730E-6C82-4BCE-AFF9-B4C8102CC695}" type="pres">
      <dgm:prSet presAssocID="{02AF9D8C-5FEF-4F29-B0B1-A2D5AA3148A8}" presName="arrow" presStyleLbl="bgShp" presStyleIdx="0" presStyleCnt="1"/>
      <dgm:spPr>
        <a:ln>
          <a:solidFill>
            <a:schemeClr val="tx1"/>
          </a:solidFill>
        </a:ln>
      </dgm:spPr>
    </dgm:pt>
    <dgm:pt modelId="{7F32A6EE-DDDA-44B4-A5C9-EB3F868900B1}" type="pres">
      <dgm:prSet presAssocID="{02AF9D8C-5FEF-4F29-B0B1-A2D5AA3148A8}" presName="points" presStyleCnt="0"/>
      <dgm:spPr/>
    </dgm:pt>
    <dgm:pt modelId="{E3F8984A-F852-41A1-B6CF-38A8CE2BFA7D}" type="pres">
      <dgm:prSet presAssocID="{294029A6-621D-4482-A3B8-0998D791D3BF}" presName="compositeA" presStyleCnt="0"/>
      <dgm:spPr/>
    </dgm:pt>
    <dgm:pt modelId="{F151F432-FEC5-47D6-98D0-C7DF350428AD}" type="pres">
      <dgm:prSet presAssocID="{294029A6-621D-4482-A3B8-0998D791D3BF}" presName="textA" presStyleLbl="revTx" presStyleIdx="0" presStyleCnt="2">
        <dgm:presLayoutVars>
          <dgm:bulletEnabled val="1"/>
        </dgm:presLayoutVars>
      </dgm:prSet>
      <dgm:spPr/>
      <dgm:t>
        <a:bodyPr/>
        <a:lstStyle/>
        <a:p>
          <a:endParaRPr lang="en-US"/>
        </a:p>
      </dgm:t>
    </dgm:pt>
    <dgm:pt modelId="{A2404ED2-5E18-4A00-931F-CFE255912C5F}" type="pres">
      <dgm:prSet presAssocID="{294029A6-621D-4482-A3B8-0998D791D3BF}" presName="circleA" presStyleLbl="node1" presStyleIdx="0" presStyleCnt="2"/>
      <dgm:spPr>
        <a:solidFill>
          <a:srgbClr val="0070C0"/>
        </a:solidFill>
        <a:ln>
          <a:solidFill>
            <a:srgbClr val="0070C0"/>
          </a:solidFill>
        </a:ln>
      </dgm:spPr>
    </dgm:pt>
    <dgm:pt modelId="{9A08BBC3-79B6-42F0-AD6D-3B7AAAD81639}" type="pres">
      <dgm:prSet presAssocID="{294029A6-621D-4482-A3B8-0998D791D3BF}" presName="spaceA" presStyleCnt="0"/>
      <dgm:spPr/>
    </dgm:pt>
    <dgm:pt modelId="{F16D1844-5233-4292-AC97-6AB6B7142389}" type="pres">
      <dgm:prSet presAssocID="{2991D795-38E7-4995-9EEA-D591AAA2F237}" presName="space" presStyleCnt="0"/>
      <dgm:spPr/>
    </dgm:pt>
    <dgm:pt modelId="{B02CA556-6568-47E7-B6DA-E01A7F057AEF}" type="pres">
      <dgm:prSet presAssocID="{25DBA9E0-0B67-42D4-BC60-5113A1E83FB7}" presName="compositeB" presStyleCnt="0"/>
      <dgm:spPr/>
    </dgm:pt>
    <dgm:pt modelId="{47D919D9-5C51-4F93-BB82-9473FC2B67A1}" type="pres">
      <dgm:prSet presAssocID="{25DBA9E0-0B67-42D4-BC60-5113A1E83FB7}" presName="textB" presStyleLbl="revTx" presStyleIdx="1" presStyleCnt="2">
        <dgm:presLayoutVars>
          <dgm:bulletEnabled val="1"/>
        </dgm:presLayoutVars>
      </dgm:prSet>
      <dgm:spPr/>
      <dgm:t>
        <a:bodyPr/>
        <a:lstStyle/>
        <a:p>
          <a:endParaRPr lang="en-US"/>
        </a:p>
      </dgm:t>
    </dgm:pt>
    <dgm:pt modelId="{4FEFE28D-9BBD-4090-8B2F-4F96251AF2BA}" type="pres">
      <dgm:prSet presAssocID="{25DBA9E0-0B67-42D4-BC60-5113A1E83FB7}" presName="circleB" presStyleLbl="node1" presStyleIdx="1" presStyleCnt="2"/>
      <dgm:spPr>
        <a:solidFill>
          <a:srgbClr val="0070C0"/>
        </a:solidFill>
      </dgm:spPr>
    </dgm:pt>
    <dgm:pt modelId="{D217BC36-72F7-452E-86D0-714ECD63B028}" type="pres">
      <dgm:prSet presAssocID="{25DBA9E0-0B67-42D4-BC60-5113A1E83FB7}" presName="spaceB" presStyleCnt="0"/>
      <dgm:spPr/>
    </dgm:pt>
  </dgm:ptLst>
  <dgm:cxnLst>
    <dgm:cxn modelId="{E586071D-1AFE-4ADC-A33B-7DDBBBB52B9C}" type="presOf" srcId="{294029A6-621D-4482-A3B8-0998D791D3BF}" destId="{F151F432-FEC5-47D6-98D0-C7DF350428AD}" srcOrd="0" destOrd="0" presId="urn:microsoft.com/office/officeart/2005/8/layout/hProcess11"/>
    <dgm:cxn modelId="{959379C4-3544-4861-81AD-0633F432F7EF}" srcId="{02AF9D8C-5FEF-4F29-B0B1-A2D5AA3148A8}" destId="{294029A6-621D-4482-A3B8-0998D791D3BF}" srcOrd="0" destOrd="0" parTransId="{43839F07-4816-4E7C-B295-6EF0514AF424}" sibTransId="{2991D795-38E7-4995-9EEA-D591AAA2F237}"/>
    <dgm:cxn modelId="{6A05C7A3-3F86-444A-9865-672FB1F948B5}" type="presOf" srcId="{25DBA9E0-0B67-42D4-BC60-5113A1E83FB7}" destId="{47D919D9-5C51-4F93-BB82-9473FC2B67A1}" srcOrd="0" destOrd="0" presId="urn:microsoft.com/office/officeart/2005/8/layout/hProcess11"/>
    <dgm:cxn modelId="{30ACA9DC-2983-43BB-B692-D50D74B3591B}" srcId="{02AF9D8C-5FEF-4F29-B0B1-A2D5AA3148A8}" destId="{25DBA9E0-0B67-42D4-BC60-5113A1E83FB7}" srcOrd="1" destOrd="0" parTransId="{1D7E39A7-BA48-4D13-9A5D-FBB17D15D72A}" sibTransId="{8B7267C4-CA96-4D66-AE87-321C3A9910B8}"/>
    <dgm:cxn modelId="{54E1AE57-D0AF-4F04-9CAB-5135B6223575}" type="presOf" srcId="{02AF9D8C-5FEF-4F29-B0B1-A2D5AA3148A8}" destId="{7847643A-8871-4D1F-A847-8E32438F94DC}" srcOrd="0" destOrd="0" presId="urn:microsoft.com/office/officeart/2005/8/layout/hProcess11"/>
    <dgm:cxn modelId="{BF9D4331-A7F5-40E2-970C-F6A9D3372094}" type="presParOf" srcId="{7847643A-8871-4D1F-A847-8E32438F94DC}" destId="{F563730E-6C82-4BCE-AFF9-B4C8102CC695}" srcOrd="0" destOrd="0" presId="urn:microsoft.com/office/officeart/2005/8/layout/hProcess11"/>
    <dgm:cxn modelId="{8202FAAC-6C93-445C-A2CC-87F29CECE01F}" type="presParOf" srcId="{7847643A-8871-4D1F-A847-8E32438F94DC}" destId="{7F32A6EE-DDDA-44B4-A5C9-EB3F868900B1}" srcOrd="1" destOrd="0" presId="urn:microsoft.com/office/officeart/2005/8/layout/hProcess11"/>
    <dgm:cxn modelId="{92187EE7-1E4C-4E45-8453-CFE5E888D520}" type="presParOf" srcId="{7F32A6EE-DDDA-44B4-A5C9-EB3F868900B1}" destId="{E3F8984A-F852-41A1-B6CF-38A8CE2BFA7D}" srcOrd="0" destOrd="0" presId="urn:microsoft.com/office/officeart/2005/8/layout/hProcess11"/>
    <dgm:cxn modelId="{D3F610E9-3385-4F1F-B2D2-56EA0F4C785B}" type="presParOf" srcId="{E3F8984A-F852-41A1-B6CF-38A8CE2BFA7D}" destId="{F151F432-FEC5-47D6-98D0-C7DF350428AD}" srcOrd="0" destOrd="0" presId="urn:microsoft.com/office/officeart/2005/8/layout/hProcess11"/>
    <dgm:cxn modelId="{921E85CC-3191-4DA5-A2CD-151BD4E0248D}" type="presParOf" srcId="{E3F8984A-F852-41A1-B6CF-38A8CE2BFA7D}" destId="{A2404ED2-5E18-4A00-931F-CFE255912C5F}" srcOrd="1" destOrd="0" presId="urn:microsoft.com/office/officeart/2005/8/layout/hProcess11"/>
    <dgm:cxn modelId="{A9DE9B54-3D09-4493-8070-0F322CAFFD15}" type="presParOf" srcId="{E3F8984A-F852-41A1-B6CF-38A8CE2BFA7D}" destId="{9A08BBC3-79B6-42F0-AD6D-3B7AAAD81639}" srcOrd="2" destOrd="0" presId="urn:microsoft.com/office/officeart/2005/8/layout/hProcess11"/>
    <dgm:cxn modelId="{FABF1CA0-FD89-45A2-9AAB-E14CBF86E71A}" type="presParOf" srcId="{7F32A6EE-DDDA-44B4-A5C9-EB3F868900B1}" destId="{F16D1844-5233-4292-AC97-6AB6B7142389}" srcOrd="1" destOrd="0" presId="urn:microsoft.com/office/officeart/2005/8/layout/hProcess11"/>
    <dgm:cxn modelId="{7D6CE65A-AF4B-4B9A-ABDF-5107F486EB3A}" type="presParOf" srcId="{7F32A6EE-DDDA-44B4-A5C9-EB3F868900B1}" destId="{B02CA556-6568-47E7-B6DA-E01A7F057AEF}" srcOrd="2" destOrd="0" presId="urn:microsoft.com/office/officeart/2005/8/layout/hProcess11"/>
    <dgm:cxn modelId="{F35D7B46-7337-47FA-B6FE-26BC9A74022C}" type="presParOf" srcId="{B02CA556-6568-47E7-B6DA-E01A7F057AEF}" destId="{47D919D9-5C51-4F93-BB82-9473FC2B67A1}" srcOrd="0" destOrd="0" presId="urn:microsoft.com/office/officeart/2005/8/layout/hProcess11"/>
    <dgm:cxn modelId="{F41725BF-964C-470C-92B5-E78CD7D6728B}" type="presParOf" srcId="{B02CA556-6568-47E7-B6DA-E01A7F057AEF}" destId="{4FEFE28D-9BBD-4090-8B2F-4F96251AF2BA}" srcOrd="1" destOrd="0" presId="urn:microsoft.com/office/officeart/2005/8/layout/hProcess11"/>
    <dgm:cxn modelId="{DE7209E6-91F6-41AD-84EE-B50208D8B937}" type="presParOf" srcId="{B02CA556-6568-47E7-B6DA-E01A7F057AEF}" destId="{D217BC36-72F7-452E-86D0-714ECD63B02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3730E-6C82-4BCE-AFF9-B4C8102CC695}">
      <dsp:nvSpPr>
        <dsp:cNvPr id="0" name=""/>
        <dsp:cNvSpPr/>
      </dsp:nvSpPr>
      <dsp:spPr>
        <a:xfrm>
          <a:off x="0" y="1255541"/>
          <a:ext cx="8602786" cy="1674055"/>
        </a:xfrm>
        <a:prstGeom prst="notchedRightArrow">
          <a:avLst/>
        </a:prstGeom>
        <a:solidFill>
          <a:schemeClr val="accent1">
            <a:tint val="4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dsp:style>
    </dsp:sp>
    <dsp:sp modelId="{F151F432-FEC5-47D6-98D0-C7DF350428AD}">
      <dsp:nvSpPr>
        <dsp:cNvPr id="0" name=""/>
        <dsp:cNvSpPr/>
      </dsp:nvSpPr>
      <dsp:spPr>
        <a:xfrm>
          <a:off x="94" y="0"/>
          <a:ext cx="3776740" cy="1674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rtl="0">
            <a:lnSpc>
              <a:spcPct val="90000"/>
            </a:lnSpc>
            <a:spcBef>
              <a:spcPct val="0"/>
            </a:spcBef>
            <a:spcAft>
              <a:spcPct val="35000"/>
            </a:spcAft>
          </a:pPr>
          <a:r>
            <a:rPr lang="en-US" sz="2500" kern="1200" smtClean="0"/>
            <a:t>Utilizing Tableau's powerful features for data exploration, visualization, and analysis.</a:t>
          </a:r>
          <a:endParaRPr lang="en-IN" sz="2500" kern="1200"/>
        </a:p>
      </dsp:txBody>
      <dsp:txXfrm>
        <a:off x="94" y="0"/>
        <a:ext cx="3776740" cy="1674055"/>
      </dsp:txXfrm>
    </dsp:sp>
    <dsp:sp modelId="{A2404ED2-5E18-4A00-931F-CFE255912C5F}">
      <dsp:nvSpPr>
        <dsp:cNvPr id="0" name=""/>
        <dsp:cNvSpPr/>
      </dsp:nvSpPr>
      <dsp:spPr>
        <a:xfrm>
          <a:off x="1679207" y="1883312"/>
          <a:ext cx="418513" cy="418513"/>
        </a:xfrm>
        <a:prstGeom prst="ellipse">
          <a:avLst/>
        </a:prstGeom>
        <a:solidFill>
          <a:srgbClr val="0070C0"/>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919D9-5C51-4F93-BB82-9473FC2B67A1}">
      <dsp:nvSpPr>
        <dsp:cNvPr id="0" name=""/>
        <dsp:cNvSpPr/>
      </dsp:nvSpPr>
      <dsp:spPr>
        <a:xfrm>
          <a:off x="3965672" y="2511083"/>
          <a:ext cx="3776740" cy="1674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rtl="0">
            <a:lnSpc>
              <a:spcPct val="90000"/>
            </a:lnSpc>
            <a:spcBef>
              <a:spcPct val="0"/>
            </a:spcBef>
            <a:spcAft>
              <a:spcPct val="35000"/>
            </a:spcAft>
          </a:pPr>
          <a:r>
            <a:rPr lang="en-US" sz="2500" kern="1200" smtClean="0"/>
            <a:t>Creating interactive dashboards to uncover trends and patterns in customer behavior.</a:t>
          </a:r>
          <a:endParaRPr lang="en-IN" sz="2500" kern="1200"/>
        </a:p>
      </dsp:txBody>
      <dsp:txXfrm>
        <a:off x="3965672" y="2511083"/>
        <a:ext cx="3776740" cy="1674055"/>
      </dsp:txXfrm>
    </dsp:sp>
    <dsp:sp modelId="{4FEFE28D-9BBD-4090-8B2F-4F96251AF2BA}">
      <dsp:nvSpPr>
        <dsp:cNvPr id="0" name=""/>
        <dsp:cNvSpPr/>
      </dsp:nvSpPr>
      <dsp:spPr>
        <a:xfrm>
          <a:off x="5644785" y="1883312"/>
          <a:ext cx="418513" cy="41851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418961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3226997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26803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26683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1332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1065356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112820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92227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smtClean="0"/>
              <a:t>Click to edit Master title style</a:t>
            </a:r>
            <a:endParaRPr lang="en-US" noProof="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15.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269406" y="1019907"/>
            <a:ext cx="7687632" cy="2268415"/>
          </a:xfrm>
        </p:spPr>
        <p:txBody>
          <a:bodyPr/>
          <a:lstStyle/>
          <a:p>
            <a:pPr algn="ctr"/>
            <a:r>
              <a:rPr lang="en-US" sz="5400" u="sng" dirty="0" smtClean="0">
                <a:solidFill>
                  <a:schemeClr val="accent5">
                    <a:lumMod val="75000"/>
                  </a:schemeClr>
                </a:solidFill>
                <a:latin typeface="Rockwell Extra Bold" panose="02060903040505020403" pitchFamily="18" charset="0"/>
              </a:rPr>
              <a:t>CUSTOMER ANALYSIS USING TABLEAU</a:t>
            </a:r>
            <a:endParaRPr lang="en-US" sz="5400" u="sng" dirty="0">
              <a:solidFill>
                <a:schemeClr val="accent5">
                  <a:lumMod val="75000"/>
                </a:schemeClr>
              </a:solidFill>
              <a:latin typeface="Rockwell Extra Bold" panose="02060903040505020403" pitchFamily="18" charset="0"/>
            </a:endParaRPr>
          </a:p>
        </p:txBody>
      </p:sp>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2" name="TextBox 1"/>
          <p:cNvSpPr txBox="1"/>
          <p:nvPr/>
        </p:nvSpPr>
        <p:spPr>
          <a:xfrm>
            <a:off x="879230" y="3859823"/>
            <a:ext cx="5389685" cy="646331"/>
          </a:xfrm>
          <a:prstGeom prst="rect">
            <a:avLst/>
          </a:prstGeom>
          <a:noFill/>
        </p:spPr>
        <p:txBody>
          <a:bodyPr wrap="square" rtlCol="0">
            <a:spAutoFit/>
          </a:bodyPr>
          <a:lstStyle/>
          <a:p>
            <a:r>
              <a:rPr lang="en-IN" dirty="0" smtClean="0"/>
              <a:t>Presented By – MOHIT MANDE(STB03-T0016)</a:t>
            </a:r>
          </a:p>
          <a:p>
            <a:r>
              <a:rPr lang="en-IN" dirty="0" smtClean="0"/>
              <a:t>Guided By – Mrs. UROOJ KHAN</a:t>
            </a: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889" y="4686299"/>
            <a:ext cx="1851023" cy="1832513"/>
          </a:xfrm>
          <a:prstGeom prst="rect">
            <a:avLst/>
          </a:prstGeom>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US" dirty="0">
                <a:solidFill>
                  <a:schemeClr val="accent5">
                    <a:lumMod val="75000"/>
                  </a:schemeClr>
                </a:solidFill>
                <a:latin typeface="Rockwell Extra Bold" panose="02060903040505020403" pitchFamily="18" charset="0"/>
              </a:rPr>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2174361" y="4035727"/>
            <a:ext cx="3303247" cy="382887"/>
          </a:xfrm>
        </p:spPr>
        <p:txBody>
          <a:bodyPr/>
          <a:lstStyle/>
          <a:p>
            <a:r>
              <a:rPr lang="en-US" dirty="0" err="1" smtClean="0"/>
              <a:t>Mohit</a:t>
            </a:r>
            <a:r>
              <a:rPr lang="en-US" dirty="0" smtClean="0"/>
              <a:t> Mande</a:t>
            </a:r>
            <a:endParaRPr lang="en-US" dirty="0"/>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5783050" y="413080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smtClean="0"/>
              <a:t>9136875085</a:t>
            </a:r>
            <a:endParaRPr lang="en-US" dirty="0"/>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783050" y="453662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smtClean="0"/>
              <a:t>mandemohit4@gmail.com</a:t>
            </a:r>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Problem Statement</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2"/>
            <a:ext cx="6861909" cy="4299440"/>
          </a:xfrm>
        </p:spPr>
        <p:txBody>
          <a:bodyPr/>
          <a:lstStyle/>
          <a:p>
            <a:pPr marL="342900" indent="-342900" algn="just"/>
            <a:r>
              <a:rPr lang="en-IN" dirty="0"/>
              <a:t>Inefficient utilization of customer data hampers businesses' ability to make informed decisions. The absence of a systematic approach to </a:t>
            </a:r>
            <a:r>
              <a:rPr lang="en-IN" dirty="0" err="1"/>
              <a:t>analyze</a:t>
            </a:r>
            <a:r>
              <a:rPr lang="en-IN" dirty="0"/>
              <a:t> and visualize this data leaves organizations struggling to personalize strategies, optimize product offerings, and enhance overall customer satisfaction. This project aims to address this critical issue by leveraging Tableau to unlock actionable insights from customer data, providing businesses with the tools they need for strategic decision-making in a data-driven era.</a:t>
            </a:r>
          </a:p>
          <a:p>
            <a:pPr marL="342900" indent="-342900"/>
            <a:endParaRPr lang="en-US" sz="2400" dirty="0"/>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Introduction</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2"/>
            <a:ext cx="6861909" cy="4299440"/>
          </a:xfrm>
        </p:spPr>
        <p:txBody>
          <a:bodyPr/>
          <a:lstStyle/>
          <a:p>
            <a:pPr marL="342900" indent="-342900"/>
            <a:r>
              <a:rPr lang="en-US" sz="2400" dirty="0" smtClean="0"/>
              <a:t>I am</a:t>
            </a:r>
            <a:r>
              <a:rPr lang="en-US" sz="2400" dirty="0" smtClean="0"/>
              <a:t> </a:t>
            </a:r>
            <a:r>
              <a:rPr lang="en-US" sz="2400" dirty="0"/>
              <a:t>using Tableau to look closely at our customer data, helping us make smarter decisions.</a:t>
            </a:r>
          </a:p>
          <a:p>
            <a:pPr marL="342900" indent="-342900"/>
            <a:r>
              <a:rPr lang="en-US" sz="2400" dirty="0"/>
              <a:t>We want to understand what our customers like, how they shop, and how we can serve them better</a:t>
            </a:r>
            <a:r>
              <a:rPr lang="en-US" sz="2400" dirty="0" smtClean="0"/>
              <a:t>.</a:t>
            </a:r>
            <a:endParaRPr lang="en-US" sz="2400" dirty="0"/>
          </a:p>
          <a:p>
            <a:pPr marL="342900" indent="-342900"/>
            <a:r>
              <a:rPr lang="en-US" sz="2400" dirty="0"/>
              <a:t>Leveraging Tableau to analyze and visualize customer data for strategic decision-making.</a:t>
            </a:r>
          </a:p>
          <a:p>
            <a:pPr marL="342900" indent="-342900"/>
            <a:r>
              <a:rPr lang="en-US" sz="2400" dirty="0"/>
              <a:t>Gaining actionable insights into customer behavior, preferences, and trends</a:t>
            </a:r>
          </a:p>
          <a:p>
            <a:pPr marL="342900" indent="-342900"/>
            <a:endParaRPr lang="en-US" sz="2400" dirty="0"/>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056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Technologies Used</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2"/>
            <a:ext cx="6861909" cy="4299440"/>
          </a:xfrm>
        </p:spPr>
        <p:txBody>
          <a:bodyPr/>
          <a:lstStyle/>
          <a:p>
            <a:pPr marL="342900" indent="-342900"/>
            <a:r>
              <a:rPr lang="en-US" sz="2400" dirty="0" smtClean="0"/>
              <a:t>Software Requirements</a:t>
            </a:r>
          </a:p>
          <a:p>
            <a:pPr marL="342900" indent="-342900"/>
            <a:endParaRPr lang="en-US" sz="1600" dirty="0"/>
          </a:p>
          <a:p>
            <a:pPr marL="342900" indent="-342900"/>
            <a:endParaRPr lang="en-US" sz="2400" dirty="0" smtClean="0"/>
          </a:p>
          <a:p>
            <a:pPr marL="342900" indent="-342900"/>
            <a:endParaRPr lang="en-US" sz="2400" dirty="0"/>
          </a:p>
          <a:p>
            <a:pPr marL="342900" indent="-342900"/>
            <a:r>
              <a:rPr lang="en-US" sz="2400" dirty="0" smtClean="0"/>
              <a:t>Hardware Requirements</a:t>
            </a:r>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4</a:t>
            </a:fld>
            <a:endParaRPr lang="en-US" dirty="0"/>
          </a:p>
        </p:txBody>
      </p:sp>
      <p:sp>
        <p:nvSpPr>
          <p:cNvPr id="9" name="Rectangle 8"/>
          <p:cNvSpPr/>
          <p:nvPr/>
        </p:nvSpPr>
        <p:spPr>
          <a:xfrm>
            <a:off x="1028700" y="4448908"/>
            <a:ext cx="1485900" cy="6154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I5 processor 64 bit</a:t>
            </a:r>
            <a:endParaRPr lang="en-IN" dirty="0"/>
          </a:p>
        </p:txBody>
      </p:sp>
      <p:sp>
        <p:nvSpPr>
          <p:cNvPr id="11" name="Rectangle 10"/>
          <p:cNvSpPr/>
          <p:nvPr/>
        </p:nvSpPr>
        <p:spPr>
          <a:xfrm>
            <a:off x="1028700" y="2532185"/>
            <a:ext cx="1485900" cy="518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Tableau Public</a:t>
            </a:r>
            <a:endParaRPr lang="en-IN" dirty="0"/>
          </a:p>
        </p:txBody>
      </p:sp>
      <p:sp>
        <p:nvSpPr>
          <p:cNvPr id="12" name="Rectangle 11"/>
          <p:cNvSpPr/>
          <p:nvPr/>
        </p:nvSpPr>
        <p:spPr>
          <a:xfrm>
            <a:off x="3297116" y="2532185"/>
            <a:ext cx="1705707" cy="518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Tableau Server</a:t>
            </a:r>
            <a:endParaRPr lang="en-IN" dirty="0"/>
          </a:p>
        </p:txBody>
      </p:sp>
      <p:sp>
        <p:nvSpPr>
          <p:cNvPr id="13" name="Rectangle 12"/>
          <p:cNvSpPr/>
          <p:nvPr/>
        </p:nvSpPr>
        <p:spPr>
          <a:xfrm>
            <a:off x="3297116" y="4448908"/>
            <a:ext cx="1705708" cy="6154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GB Ram</a:t>
            </a:r>
            <a:endParaRPr lang="en-IN"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867" y="3050931"/>
            <a:ext cx="2200773" cy="1339769"/>
          </a:xfrm>
          <a:prstGeom prst="rect">
            <a:avLst/>
          </a:prstGeom>
        </p:spPr>
      </p:pic>
    </p:spTree>
    <p:extLst>
      <p:ext uri="{BB962C8B-B14F-4D97-AF65-F5344CB8AC3E}">
        <p14:creationId xmlns:p14="http://schemas.microsoft.com/office/powerpoint/2010/main" val="305583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Key Metrics</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3"/>
            <a:ext cx="6343163" cy="3657600"/>
          </a:xfrm>
        </p:spPr>
        <p:txBody>
          <a:bodyPr/>
          <a:lstStyle/>
          <a:p>
            <a:pPr marL="342900" indent="-342900"/>
            <a:r>
              <a:rPr lang="en-US" sz="2800" dirty="0"/>
              <a:t>Exploring customer demographics, </a:t>
            </a:r>
            <a:r>
              <a:rPr lang="en-US" sz="2800" dirty="0" smtClean="0"/>
              <a:t>sales </a:t>
            </a:r>
            <a:r>
              <a:rPr lang="en-US" sz="2800" dirty="0"/>
              <a:t>patterns, and </a:t>
            </a:r>
            <a:r>
              <a:rPr lang="en-US" sz="2800" dirty="0" smtClean="0"/>
              <a:t>profit.</a:t>
            </a:r>
            <a:endParaRPr lang="en-US" sz="2800" dirty="0"/>
          </a:p>
          <a:p>
            <a:pPr marL="342900" indent="-342900"/>
            <a:r>
              <a:rPr lang="en-US" sz="2800" dirty="0"/>
              <a:t>Uncovering insights to enhance customer satisfaction and drive business growth.</a:t>
            </a:r>
          </a:p>
        </p:txBody>
      </p:sp>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3"/>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5</a:t>
            </a:fld>
            <a:endParaRPr lang="en-US" dirty="0"/>
          </a:p>
        </p:txBody>
      </p:sp>
      <p:pic>
        <p:nvPicPr>
          <p:cNvPr id="3" name="Picture 2"/>
          <p:cNvPicPr>
            <a:picLocks noChangeAspect="1"/>
          </p:cNvPicPr>
          <p:nvPr/>
        </p:nvPicPr>
        <p:blipFill>
          <a:blip r:embed="rId4"/>
          <a:stretch>
            <a:fillRect/>
          </a:stretch>
        </p:blipFill>
        <p:spPr>
          <a:xfrm>
            <a:off x="7218485" y="48366"/>
            <a:ext cx="4973516" cy="3227300"/>
          </a:xfrm>
          <a:prstGeom prst="rect">
            <a:avLst/>
          </a:prstGeom>
        </p:spPr>
      </p:pic>
      <p:pic>
        <p:nvPicPr>
          <p:cNvPr id="5" name="Picture 4"/>
          <p:cNvPicPr>
            <a:picLocks noChangeAspect="1"/>
          </p:cNvPicPr>
          <p:nvPr/>
        </p:nvPicPr>
        <p:blipFill>
          <a:blip r:embed="rId5"/>
          <a:stretch>
            <a:fillRect/>
          </a:stretch>
        </p:blipFill>
        <p:spPr>
          <a:xfrm>
            <a:off x="7218483" y="3275666"/>
            <a:ext cx="4973517" cy="3046003"/>
          </a:xfrm>
          <a:prstGeom prst="rect">
            <a:avLst/>
          </a:prstGeom>
        </p:spPr>
      </p:pic>
    </p:spTree>
    <p:extLst>
      <p:ext uri="{BB962C8B-B14F-4D97-AF65-F5344CB8AC3E}">
        <p14:creationId xmlns:p14="http://schemas.microsoft.com/office/powerpoint/2010/main" val="4253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Dataset overview</a:t>
            </a:r>
            <a:endParaRPr lang="en-US" dirty="0">
              <a:solidFill>
                <a:schemeClr val="accent5">
                  <a:lumMod val="75000"/>
                </a:schemeClr>
              </a:solidFill>
              <a:latin typeface="Rockwell Extra Bold" panose="02060903040505020403" pitchFamily="18" charset="0"/>
            </a:endParaRP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18122" y="1802423"/>
            <a:ext cx="5885963" cy="3657600"/>
          </a:xfrm>
        </p:spPr>
        <p:txBody>
          <a:bodyPr/>
          <a:lstStyle/>
          <a:p>
            <a:pPr marL="342900" indent="-342900"/>
            <a:r>
              <a:rPr lang="en-US" sz="2400" dirty="0"/>
              <a:t>Overview of the </a:t>
            </a:r>
            <a:r>
              <a:rPr lang="en-US" sz="2400" dirty="0" smtClean="0"/>
              <a:t>sample superstore </a:t>
            </a:r>
            <a:r>
              <a:rPr lang="en-US" sz="2400" dirty="0"/>
              <a:t>dataset, including relevant columns like </a:t>
            </a:r>
            <a:r>
              <a:rPr lang="en-US" sz="2400" dirty="0" smtClean="0"/>
              <a:t>demographics, sales, profit </a:t>
            </a:r>
            <a:r>
              <a:rPr lang="en-US" sz="2400" dirty="0"/>
              <a:t>and </a:t>
            </a:r>
            <a:r>
              <a:rPr lang="en-US" sz="2400" dirty="0" smtClean="0"/>
              <a:t>shipment.</a:t>
            </a:r>
            <a:endParaRPr lang="en-US" sz="2400" dirty="0"/>
          </a:p>
          <a:p>
            <a:pPr marL="342900" indent="-342900"/>
            <a:endParaRPr lang="en-US" sz="2400" dirty="0" smtClean="0"/>
          </a:p>
          <a:p>
            <a:pPr marL="342900" indent="-342900"/>
            <a:r>
              <a:rPr lang="en-US" sz="2400" dirty="0" smtClean="0"/>
              <a:t>Utilizing </a:t>
            </a:r>
            <a:r>
              <a:rPr lang="en-US" sz="2400" dirty="0"/>
              <a:t>Tableau to transform raw data into meaningful visualizations.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6</a:t>
            </a:fld>
            <a:endParaRPr lang="en-US" dirty="0"/>
          </a:p>
        </p:txBody>
      </p:sp>
      <p:pic>
        <p:nvPicPr>
          <p:cNvPr id="3" name="Picture 2"/>
          <p:cNvPicPr>
            <a:picLocks noChangeAspect="1"/>
          </p:cNvPicPr>
          <p:nvPr/>
        </p:nvPicPr>
        <p:blipFill>
          <a:blip r:embed="rId3"/>
          <a:stretch>
            <a:fillRect/>
          </a:stretch>
        </p:blipFill>
        <p:spPr>
          <a:xfrm>
            <a:off x="6620608" y="477639"/>
            <a:ext cx="5483468" cy="2649567"/>
          </a:xfrm>
          <a:prstGeom prst="rect">
            <a:avLst/>
          </a:prstGeom>
        </p:spPr>
      </p:pic>
      <p:pic>
        <p:nvPicPr>
          <p:cNvPr id="7" name="Picture 6"/>
          <p:cNvPicPr>
            <a:picLocks noChangeAspect="1"/>
          </p:cNvPicPr>
          <p:nvPr/>
        </p:nvPicPr>
        <p:blipFill>
          <a:blip r:embed="rId4"/>
          <a:stretch>
            <a:fillRect/>
          </a:stretch>
        </p:blipFill>
        <p:spPr>
          <a:xfrm>
            <a:off x="6620608" y="3323492"/>
            <a:ext cx="5483468" cy="2817101"/>
          </a:xfrm>
          <a:prstGeom prst="rect">
            <a:avLst/>
          </a:prstGeom>
        </p:spPr>
      </p:pic>
    </p:spTree>
    <p:extLst>
      <p:ext uri="{BB962C8B-B14F-4D97-AF65-F5344CB8AC3E}">
        <p14:creationId xmlns:p14="http://schemas.microsoft.com/office/powerpoint/2010/main" val="6803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18010" y="971839"/>
            <a:ext cx="5184913" cy="432000"/>
          </a:xfrm>
        </p:spPr>
        <p:txBody>
          <a:bodyPr/>
          <a:lstStyle/>
          <a:p>
            <a:pPr algn="ctr"/>
            <a:r>
              <a:rPr lang="en-US" dirty="0" smtClean="0">
                <a:solidFill>
                  <a:schemeClr val="accent5">
                    <a:lumMod val="75000"/>
                  </a:schemeClr>
                </a:solidFill>
                <a:latin typeface="Rockwell Extra Bold" panose="02060903040505020403" pitchFamily="18" charset="0"/>
              </a:rPr>
              <a:t>methodology</a:t>
            </a:r>
            <a:endParaRPr lang="en-US" dirty="0">
              <a:solidFill>
                <a:schemeClr val="accent5">
                  <a:lumMod val="75000"/>
                </a:schemeClr>
              </a:solidFill>
              <a:latin typeface="Rockwell Extra Bold" panose="02060903040505020403" pitchFamily="18" charset="0"/>
            </a:endParaRPr>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1320921382"/>
              </p:ext>
            </p:extLst>
          </p:nvPr>
        </p:nvGraphicFramePr>
        <p:xfrm>
          <a:off x="418122" y="1802422"/>
          <a:ext cx="8602786" cy="4185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Placeholder 9" descr="Abstract architecture polygon">
            <a:extLst>
              <a:ext uri="{FF2B5EF4-FFF2-40B4-BE49-F238E27FC236}">
                <a16:creationId xmlns:a16="http://schemas.microsoft.com/office/drawing/2014/main" id="{38475F7B-316A-47DC-9CBB-B074A5B5994C}"/>
              </a:ext>
            </a:extLst>
          </p:cNvPr>
          <p:cNvPicPr>
            <a:picLocks noGrp="1" noChangeAspect="1"/>
          </p:cNvPicPr>
          <p:nvPr>
            <p:ph type="pic" sz="quarter" idx="33"/>
          </p:nvPr>
        </p:nvPicPr>
        <p:blipFill>
          <a:blip r:embed="rId8"/>
          <a:stretch>
            <a:fillRect/>
          </a:stretch>
        </p:blipFill>
        <p:spPr>
          <a:xfrm>
            <a:off x="9980476" y="-7707"/>
            <a:ext cx="2211524" cy="6189830"/>
          </a:xfrm>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10543"/>
            <a:ext cx="278418" cy="274324"/>
          </a:xfrm>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24266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pPr algn="ctr"/>
            <a:r>
              <a:rPr lang="en-US" dirty="0" smtClean="0">
                <a:solidFill>
                  <a:schemeClr val="accent5">
                    <a:lumMod val="75000"/>
                  </a:schemeClr>
                </a:solidFill>
                <a:latin typeface="Rockwell Extra Bold" panose="02060903040505020403" pitchFamily="18" charset="0"/>
              </a:rPr>
              <a:t>CHARTS</a:t>
            </a:r>
            <a:endParaRPr lang="en-US" dirty="0">
              <a:solidFill>
                <a:schemeClr val="accent5">
                  <a:lumMod val="75000"/>
                </a:schemeClr>
              </a:solidFill>
              <a:latin typeface="Rockwell Extra Bold" panose="02060903040505020403" pitchFamily="18" charset="0"/>
            </a:endParaRP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342899" y="3766426"/>
            <a:ext cx="4220309" cy="2511281"/>
          </a:xfrm>
          <a:prstGeom prst="rect">
            <a:avLst/>
          </a:prstGeom>
        </p:spPr>
      </p:pic>
      <p:pic>
        <p:nvPicPr>
          <p:cNvPr id="6" name="Picture 5"/>
          <p:cNvPicPr>
            <a:picLocks noChangeAspect="1"/>
          </p:cNvPicPr>
          <p:nvPr/>
        </p:nvPicPr>
        <p:blipFill>
          <a:blip r:embed="rId4"/>
          <a:stretch>
            <a:fillRect/>
          </a:stretch>
        </p:blipFill>
        <p:spPr>
          <a:xfrm>
            <a:off x="431800" y="1361394"/>
            <a:ext cx="4131408" cy="2255715"/>
          </a:xfrm>
          <a:prstGeom prst="rect">
            <a:avLst/>
          </a:prstGeom>
        </p:spPr>
      </p:pic>
      <p:pic>
        <p:nvPicPr>
          <p:cNvPr id="10" name="Picture 9"/>
          <p:cNvPicPr>
            <a:picLocks noChangeAspect="1"/>
          </p:cNvPicPr>
          <p:nvPr/>
        </p:nvPicPr>
        <p:blipFill>
          <a:blip r:embed="rId5"/>
          <a:stretch>
            <a:fillRect/>
          </a:stretch>
        </p:blipFill>
        <p:spPr>
          <a:xfrm>
            <a:off x="6101557" y="1368000"/>
            <a:ext cx="4545622" cy="2235068"/>
          </a:xfrm>
          <a:prstGeom prst="rect">
            <a:avLst/>
          </a:prstGeom>
        </p:spPr>
      </p:pic>
      <p:pic>
        <p:nvPicPr>
          <p:cNvPr id="11" name="Picture 10"/>
          <p:cNvPicPr>
            <a:picLocks noChangeAspect="1"/>
          </p:cNvPicPr>
          <p:nvPr/>
        </p:nvPicPr>
        <p:blipFill>
          <a:blip r:embed="rId6"/>
          <a:stretch>
            <a:fillRect/>
          </a:stretch>
        </p:blipFill>
        <p:spPr>
          <a:xfrm>
            <a:off x="6101558" y="3766426"/>
            <a:ext cx="4545622" cy="2511281"/>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a:xfrm>
            <a:off x="432000" y="308908"/>
            <a:ext cx="9198116" cy="432000"/>
          </a:xfrm>
        </p:spPr>
        <p:txBody>
          <a:bodyPr/>
          <a:lstStyle/>
          <a:p>
            <a:pPr algn="ctr"/>
            <a:r>
              <a:rPr lang="en-US" dirty="0" smtClean="0">
                <a:solidFill>
                  <a:schemeClr val="accent5">
                    <a:lumMod val="75000"/>
                  </a:schemeClr>
                </a:solidFill>
                <a:latin typeface="Rockwell Extra Bold" panose="02060903040505020403" pitchFamily="18" charset="0"/>
              </a:rPr>
              <a:t>DASHBOARD</a:t>
            </a:r>
            <a:endParaRPr lang="en-US" dirty="0">
              <a:solidFill>
                <a:schemeClr val="accent5">
                  <a:lumMod val="75000"/>
                </a:schemeClr>
              </a:solidFill>
              <a:latin typeface="Rockwell Extra Bold" panose="02060903040505020403" pitchFamily="18" charset="0"/>
            </a:endParaRP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9</a:t>
            </a:fld>
            <a:endParaRPr lang="en-US" dirty="0"/>
          </a:p>
        </p:txBody>
      </p:sp>
      <p:pic>
        <p:nvPicPr>
          <p:cNvPr id="5" name="Picture 4"/>
          <p:cNvPicPr>
            <a:picLocks noChangeAspect="1"/>
          </p:cNvPicPr>
          <p:nvPr/>
        </p:nvPicPr>
        <p:blipFill>
          <a:blip r:embed="rId3"/>
          <a:stretch>
            <a:fillRect/>
          </a:stretch>
        </p:blipFill>
        <p:spPr>
          <a:xfrm>
            <a:off x="167054" y="740908"/>
            <a:ext cx="11863678" cy="5396123"/>
          </a:xfrm>
          <a:prstGeom prst="rect">
            <a:avLst/>
          </a:prstGeom>
        </p:spPr>
      </p:pic>
    </p:spTree>
    <p:extLst>
      <p:ext uri="{BB962C8B-B14F-4D97-AF65-F5344CB8AC3E}">
        <p14:creationId xmlns:p14="http://schemas.microsoft.com/office/powerpoint/2010/main" val="2575421478"/>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100F67-BC3D-46B4-8D39-802DC9D7F2EB}">
  <ds:schemaRefs>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elements/1.1/"/>
    <ds:schemaRef ds:uri="16c05727-aa75-4e4a-9b5f-8a80a1165891"/>
    <ds:schemaRef ds:uri="http://schemas.microsoft.com/office/2006/documentManagement/types"/>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3.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282</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Rockwell Extra Bold</vt:lpstr>
      <vt:lpstr>Times New Roman</vt:lpstr>
      <vt:lpstr>Office Theme</vt:lpstr>
      <vt:lpstr>CUSTOMER ANALYSIS USING TABLEAU</vt:lpstr>
      <vt:lpstr>Problem Statement</vt:lpstr>
      <vt:lpstr>Introduction</vt:lpstr>
      <vt:lpstr>Technologies Used</vt:lpstr>
      <vt:lpstr>Key Metrics</vt:lpstr>
      <vt:lpstr>Dataset overview</vt:lpstr>
      <vt:lpstr>methodology</vt:lpstr>
      <vt:lpstr>CHARTS</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2024-02-03T13:02:55Z</dcterms:created>
  <dcterms:modified xsi:type="dcterms:W3CDTF">2024-02-06T17:57:40Z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