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embeddedFontLst>
    <p:embeddedFont>
      <p:font typeface="Garamond" panose="02020404030301010803" pitchFamily="18" charset="0"/>
      <p:regular r:id="rId36"/>
      <p:bold r:id="rId37"/>
      <p:italic r:id="rId38"/>
    </p:embeddedFont>
    <p:embeddedFont>
      <p:font typeface="Calibri" panose="020F050202020403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mtimenla Jamir" initials="" lastIdx="40" clrIdx="0"/>
  <p:cmAuthor id="1" name="rajeev_k_mohan@outlook.com" initials="r" lastIdx="6" clrIdx="1">
    <p:extLst>
      <p:ext uri="{19B8F6BF-5375-455C-9EA6-DF929625EA0E}">
        <p15:presenceInfo xmlns:p15="http://schemas.microsoft.com/office/powerpoint/2012/main" userId="b60e315bee0edf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FD4F51-2EA9-41E4-BCD1-B35F72639777}">
  <a:tblStyle styleId="{AAFD4F51-2EA9-41E4-BCD1-B35F7263977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4" autoAdjust="0"/>
  </p:normalViewPr>
  <p:slideViewPr>
    <p:cSldViewPr>
      <p:cViewPr>
        <p:scale>
          <a:sx n="90" d="100"/>
          <a:sy n="90" d="100"/>
        </p:scale>
        <p:origin x="-42" y="-59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171414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7359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extLst>
      <p:ext uri="{BB962C8B-B14F-4D97-AF65-F5344CB8AC3E}">
        <p14:creationId xmlns:p14="http://schemas.microsoft.com/office/powerpoint/2010/main" val="870715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extLst>
      <p:ext uri="{BB962C8B-B14F-4D97-AF65-F5344CB8AC3E}">
        <p14:creationId xmlns:p14="http://schemas.microsoft.com/office/powerpoint/2010/main" val="1726952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extLst>
      <p:ext uri="{BB962C8B-B14F-4D97-AF65-F5344CB8AC3E}">
        <p14:creationId xmlns:p14="http://schemas.microsoft.com/office/powerpoint/2010/main" val="827702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extLst>
      <p:ext uri="{BB962C8B-B14F-4D97-AF65-F5344CB8AC3E}">
        <p14:creationId xmlns:p14="http://schemas.microsoft.com/office/powerpoint/2010/main" val="611037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Tree>
    <p:extLst>
      <p:ext uri="{BB962C8B-B14F-4D97-AF65-F5344CB8AC3E}">
        <p14:creationId xmlns:p14="http://schemas.microsoft.com/office/powerpoint/2010/main" val="1385327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Tree>
    <p:extLst>
      <p:ext uri="{BB962C8B-B14F-4D97-AF65-F5344CB8AC3E}">
        <p14:creationId xmlns:p14="http://schemas.microsoft.com/office/powerpoint/2010/main" val="2451421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Tree>
    <p:extLst>
      <p:ext uri="{BB962C8B-B14F-4D97-AF65-F5344CB8AC3E}">
        <p14:creationId xmlns:p14="http://schemas.microsoft.com/office/powerpoint/2010/main" val="3835261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Tree>
    <p:extLst>
      <p:ext uri="{BB962C8B-B14F-4D97-AF65-F5344CB8AC3E}">
        <p14:creationId xmlns:p14="http://schemas.microsoft.com/office/powerpoint/2010/main" val="2748455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spTree>
    <p:extLst>
      <p:ext uri="{BB962C8B-B14F-4D97-AF65-F5344CB8AC3E}">
        <p14:creationId xmlns:p14="http://schemas.microsoft.com/office/powerpoint/2010/main" val="2195518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a:p>
        </p:txBody>
      </p:sp>
    </p:spTree>
    <p:extLst>
      <p:ext uri="{BB962C8B-B14F-4D97-AF65-F5344CB8AC3E}">
        <p14:creationId xmlns:p14="http://schemas.microsoft.com/office/powerpoint/2010/main" val="145414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7796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20</a:t>
            </a:fld>
            <a:endParaRPr/>
          </a:p>
        </p:txBody>
      </p:sp>
    </p:spTree>
    <p:extLst>
      <p:ext uri="{BB962C8B-B14F-4D97-AF65-F5344CB8AC3E}">
        <p14:creationId xmlns:p14="http://schemas.microsoft.com/office/powerpoint/2010/main" val="3967109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21</a:t>
            </a:fld>
            <a:endParaRPr/>
          </a:p>
        </p:txBody>
      </p:sp>
    </p:spTree>
    <p:extLst>
      <p:ext uri="{BB962C8B-B14F-4D97-AF65-F5344CB8AC3E}">
        <p14:creationId xmlns:p14="http://schemas.microsoft.com/office/powerpoint/2010/main" val="3749373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22</a:t>
            </a:fld>
            <a:endParaRPr/>
          </a:p>
        </p:txBody>
      </p:sp>
    </p:spTree>
    <p:extLst>
      <p:ext uri="{BB962C8B-B14F-4D97-AF65-F5344CB8AC3E}">
        <p14:creationId xmlns:p14="http://schemas.microsoft.com/office/powerpoint/2010/main" val="750707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1346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05839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1399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2644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6055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2835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7439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07443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36810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4" name="Google Shape;374;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31</a:t>
            </a:fld>
            <a:endParaRPr/>
          </a:p>
        </p:txBody>
      </p:sp>
    </p:spTree>
    <p:extLst>
      <p:ext uri="{BB962C8B-B14F-4D97-AF65-F5344CB8AC3E}">
        <p14:creationId xmlns:p14="http://schemas.microsoft.com/office/powerpoint/2010/main" val="14075105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34242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4018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604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1512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228600" algn="l" rtl="0">
              <a:lnSpc>
                <a:spcPct val="200000"/>
              </a:lnSpc>
              <a:spcBef>
                <a:spcPts val="0"/>
              </a:spcBef>
              <a:spcAft>
                <a:spcPts val="0"/>
              </a:spcAft>
              <a:buClr>
                <a:schemeClr val="dk1"/>
              </a:buClr>
              <a:buSzPts val="1200"/>
              <a:buFont typeface="Calibri"/>
              <a:buAutoNum type="arabicPeriod"/>
            </a:pPr>
            <a:r>
              <a:rPr lang="en-US" b="1"/>
              <a:t>A CSS declaration must always end with semi colon.</a:t>
            </a:r>
            <a:endParaRPr/>
          </a:p>
          <a:p>
            <a:pPr marL="228600" lvl="0" indent="-228600" algn="l" rtl="0">
              <a:lnSpc>
                <a:spcPct val="200000"/>
              </a:lnSpc>
              <a:spcBef>
                <a:spcPts val="0"/>
              </a:spcBef>
              <a:spcAft>
                <a:spcPts val="0"/>
              </a:spcAft>
              <a:buClr>
                <a:schemeClr val="dk1"/>
              </a:buClr>
              <a:buSzPts val="1200"/>
              <a:buFont typeface="Calibri"/>
              <a:buAutoNum type="arabicPeriod"/>
            </a:pPr>
            <a:r>
              <a:rPr lang="en-US" b="1"/>
              <a:t>There can be multiple declarations represented by multiple property value pairs.</a:t>
            </a:r>
            <a:endParaRPr/>
          </a:p>
          <a:p>
            <a:pPr marL="228600" lvl="0" indent="-228600" algn="l" rtl="0">
              <a:lnSpc>
                <a:spcPct val="200000"/>
              </a:lnSpc>
              <a:spcBef>
                <a:spcPts val="0"/>
              </a:spcBef>
              <a:spcAft>
                <a:spcPts val="0"/>
              </a:spcAft>
              <a:buClr>
                <a:schemeClr val="dk1"/>
              </a:buClr>
              <a:buSzPts val="1200"/>
              <a:buFont typeface="Calibri"/>
              <a:buAutoNum type="arabicPeriod"/>
            </a:pPr>
            <a:r>
              <a:rPr lang="en-US" b="1"/>
              <a:t>You can also have declarations on separate lines for easy readability like –</a:t>
            </a:r>
            <a:endParaRPr/>
          </a:p>
          <a:p>
            <a:pPr marL="0" lvl="0" indent="0" algn="l" rtl="0">
              <a:lnSpc>
                <a:spcPct val="200000"/>
              </a:lnSpc>
              <a:spcBef>
                <a:spcPts val="0"/>
              </a:spcBef>
              <a:spcAft>
                <a:spcPts val="0"/>
              </a:spcAft>
              <a:buClr>
                <a:schemeClr val="dk1"/>
              </a:buClr>
              <a:buSzPts val="1200"/>
              <a:buFont typeface="Calibri"/>
              <a:buNone/>
            </a:pPr>
            <a:r>
              <a:rPr lang="en-US" b="1"/>
              <a:t>	P {</a:t>
            </a:r>
            <a:endParaRPr/>
          </a:p>
          <a:p>
            <a:pPr marL="0" lvl="0" indent="0" algn="l" rtl="0">
              <a:lnSpc>
                <a:spcPct val="200000"/>
              </a:lnSpc>
              <a:spcBef>
                <a:spcPts val="0"/>
              </a:spcBef>
              <a:spcAft>
                <a:spcPts val="0"/>
              </a:spcAft>
              <a:buClr>
                <a:schemeClr val="dk1"/>
              </a:buClr>
              <a:buSzPts val="1200"/>
              <a:buFont typeface="Calibri"/>
              <a:buNone/>
            </a:pPr>
            <a:r>
              <a:rPr lang="en-US" b="1"/>
              <a:t>    	   font-family:Arial;</a:t>
            </a:r>
            <a:br>
              <a:rPr lang="en-US" b="1"/>
            </a:br>
            <a:r>
              <a:rPr lang="en-US" b="1"/>
              <a:t>    	   }</a:t>
            </a:r>
            <a:endParaRPr/>
          </a:p>
          <a:p>
            <a:pPr marL="0" lvl="0" indent="0" algn="l" rtl="0">
              <a:lnSpc>
                <a:spcPct val="200000"/>
              </a:lnSpc>
              <a:spcBef>
                <a:spcPts val="0"/>
              </a:spcBef>
              <a:spcAft>
                <a:spcPts val="0"/>
              </a:spcAft>
              <a:buClr>
                <a:schemeClr val="dk1"/>
              </a:buClr>
              <a:buSzPts val="1200"/>
              <a:buFont typeface="Calibri"/>
              <a:buNone/>
            </a:pPr>
            <a:r>
              <a:rPr lang="en-US" b="1"/>
              <a:t>4. CSS is a Case-Senstive.</a:t>
            </a:r>
            <a:endParaRPr b="1"/>
          </a:p>
        </p:txBody>
      </p:sp>
      <p:sp>
        <p:nvSpPr>
          <p:cNvPr id="118" name="Google Shape;11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extLst>
      <p:ext uri="{BB962C8B-B14F-4D97-AF65-F5344CB8AC3E}">
        <p14:creationId xmlns:p14="http://schemas.microsoft.com/office/powerpoint/2010/main" val="3500529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Garamond"/>
              <a:buNone/>
            </a:pPr>
            <a:r>
              <a:rPr lang="en-US" sz="1800" b="1">
                <a:latin typeface="Garamond"/>
                <a:ea typeface="Garamond"/>
                <a:cs typeface="Garamond"/>
                <a:sym typeface="Garamond"/>
              </a:rPr>
              <a:t>As you can observe, Inline Style has the highest priority. This means that the inline style defined in an HTML element will override a style defined within the head section, which in turn may override the style defined within an external style sheet. </a:t>
            </a:r>
            <a:endParaRPr/>
          </a:p>
          <a:p>
            <a:pPr marL="0" marR="0" lvl="0" indent="0" algn="l" rtl="0">
              <a:lnSpc>
                <a:spcPct val="100000"/>
              </a:lnSpc>
              <a:spcBef>
                <a:spcPts val="0"/>
              </a:spcBef>
              <a:spcAft>
                <a:spcPts val="0"/>
              </a:spcAft>
              <a:buClr>
                <a:schemeClr val="dk1"/>
              </a:buClr>
              <a:buSzPts val="1800"/>
              <a:buFont typeface="Calibri"/>
              <a:buNone/>
            </a:pPr>
            <a:endParaRPr sz="1800" b="1" i="0">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1200"/>
              <a:buFont typeface="Calibri"/>
              <a:buNone/>
            </a:pPr>
            <a:r>
              <a:rPr lang="en-US" sz="1200" b="1" i="0">
                <a:solidFill>
                  <a:schemeClr val="dk1"/>
                </a:solidFill>
                <a:latin typeface="Calibri"/>
                <a:ea typeface="Calibri"/>
                <a:cs typeface="Calibri"/>
                <a:sym typeface="Calibri"/>
              </a:rPr>
              <a:t>If the link to the external stylesheet is placed below the internal stylesheet in HTML &lt;head&gt;, the external stylesheet will override the internal stylesheet!</a:t>
            </a:r>
            <a:endParaRPr sz="1800" b="1">
              <a:latin typeface="Garamond"/>
              <a:ea typeface="Garamond"/>
              <a:cs typeface="Garamond"/>
              <a:sym typeface="Garamond"/>
            </a:endParaRPr>
          </a:p>
          <a:p>
            <a:pPr marL="0" lvl="0" indent="0" algn="l" rtl="0">
              <a:spcBef>
                <a:spcPts val="0"/>
              </a:spcBef>
              <a:spcAft>
                <a:spcPts val="0"/>
              </a:spcAft>
              <a:buNone/>
            </a:pPr>
            <a:endParaRPr/>
          </a:p>
        </p:txBody>
      </p:sp>
      <p:sp>
        <p:nvSpPr>
          <p:cNvPr id="144" name="Google Shape;14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extLst>
      <p:ext uri="{BB962C8B-B14F-4D97-AF65-F5344CB8AC3E}">
        <p14:creationId xmlns:p14="http://schemas.microsoft.com/office/powerpoint/2010/main" val="2820675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extLst>
      <p:ext uri="{BB962C8B-B14F-4D97-AF65-F5344CB8AC3E}">
        <p14:creationId xmlns:p14="http://schemas.microsoft.com/office/powerpoint/2010/main" val="307758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extLst>
      <p:ext uri="{BB962C8B-B14F-4D97-AF65-F5344CB8AC3E}">
        <p14:creationId xmlns:p14="http://schemas.microsoft.com/office/powerpoint/2010/main" val="2223533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896681" y="2848938"/>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323F4F"/>
              </a:buClr>
              <a:buSzPts val="6000"/>
              <a:buFont typeface="Garamond"/>
              <a:buNone/>
            </a:pPr>
            <a:r>
              <a:rPr lang="en-US" b="1">
                <a:solidFill>
                  <a:srgbClr val="323F4F"/>
                </a:solidFill>
                <a:latin typeface="Garamond"/>
                <a:ea typeface="Garamond"/>
                <a:cs typeface="Garamond"/>
                <a:sym typeface="Garamond"/>
              </a:rPr>
              <a:t>Module1     CSS3</a:t>
            </a:r>
            <a:endParaRPr sz="3600">
              <a:solidFill>
                <a:srgbClr val="323F4F"/>
              </a:solidFill>
              <a:latin typeface="Garamond"/>
              <a:ea typeface="Garamond"/>
              <a:cs typeface="Garamond"/>
              <a:sym typeface="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p:nvPr/>
        </p:nvSpPr>
        <p:spPr>
          <a:xfrm>
            <a:off x="609600" y="914400"/>
            <a:ext cx="7696200" cy="5562600"/>
          </a:xfrm>
          <a:prstGeom prst="rect">
            <a:avLst/>
          </a:prstGeom>
          <a:noFill/>
          <a:ln>
            <a:noFill/>
          </a:ln>
        </p:spPr>
        <p:txBody>
          <a:bodyPr spcFirstLastPara="1" wrap="square" lIns="91425" tIns="45700" rIns="91425" bIns="45700" anchor="t" anchorCtr="0">
            <a:noAutofit/>
          </a:bodyPr>
          <a:lstStyle/>
          <a:p>
            <a:pPr marL="457200" marR="0" lvl="1" indent="0" algn="ctr" rtl="0">
              <a:lnSpc>
                <a:spcPct val="90000"/>
              </a:lnSpc>
              <a:spcBef>
                <a:spcPts val="0"/>
              </a:spcBef>
              <a:spcAft>
                <a:spcPts val="0"/>
              </a:spcAft>
              <a:buClr>
                <a:schemeClr val="dk1"/>
              </a:buClr>
              <a:buSzPts val="3600"/>
              <a:buFont typeface="Arial"/>
              <a:buNone/>
            </a:pPr>
            <a:endParaRPr sz="3600" b="0" i="0" u="none" strike="noStrike" cap="none">
              <a:solidFill>
                <a:schemeClr val="dk1"/>
              </a:solidFill>
              <a:latin typeface="Calibri"/>
              <a:ea typeface="Calibri"/>
              <a:cs typeface="Calibri"/>
              <a:sym typeface="Calibri"/>
            </a:endParaRPr>
          </a:p>
        </p:txBody>
      </p:sp>
      <p:sp>
        <p:nvSpPr>
          <p:cNvPr id="173" name="Google Shape;173;p22"/>
          <p:cNvSpPr txBox="1"/>
          <p:nvPr/>
        </p:nvSpPr>
        <p:spPr>
          <a:xfrm>
            <a:off x="304800" y="261939"/>
            <a:ext cx="11601450" cy="418646"/>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Working with Text and Fonts</a:t>
            </a:r>
            <a:endParaRPr/>
          </a:p>
        </p:txBody>
      </p:sp>
      <p:sp>
        <p:nvSpPr>
          <p:cNvPr id="174" name="Google Shape;174;p22"/>
          <p:cNvSpPr txBox="1"/>
          <p:nvPr/>
        </p:nvSpPr>
        <p:spPr>
          <a:xfrm>
            <a:off x="304800" y="1017586"/>
            <a:ext cx="11446329" cy="5693229"/>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Clr>
                <a:schemeClr val="dk1"/>
              </a:buClr>
              <a:buSzPts val="2800"/>
              <a:buFont typeface="Arial"/>
              <a:buNone/>
            </a:pPr>
            <a:r>
              <a:rPr lang="en-US" sz="2800">
                <a:solidFill>
                  <a:schemeClr val="dk1"/>
                </a:solidFill>
                <a:latin typeface="Garamond"/>
                <a:ea typeface="Garamond"/>
                <a:cs typeface="Garamond"/>
                <a:sym typeface="Garamond"/>
              </a:rPr>
              <a:t>CSS3 contains several new text features. Their are following text properties- </a:t>
            </a:r>
            <a:r>
              <a:rPr lang="en-US" sz="2800" b="1">
                <a:solidFill>
                  <a:schemeClr val="dk1"/>
                </a:solidFill>
                <a:latin typeface="Garamond"/>
                <a:ea typeface="Garamond"/>
                <a:cs typeface="Garamond"/>
                <a:sym typeface="Garamond"/>
              </a:rPr>
              <a:t>text-overflow, word-wrap, word-break</a:t>
            </a:r>
            <a:endParaRPr sz="2800" b="1">
              <a:solidFill>
                <a:schemeClr val="dk1"/>
              </a:solidFill>
              <a:latin typeface="Garamond"/>
              <a:ea typeface="Garamond"/>
              <a:cs typeface="Garamond"/>
              <a:sym typeface="Garamond"/>
            </a:endParaRPr>
          </a:p>
          <a:p>
            <a:pPr marL="0" marR="0" lvl="0" indent="0" algn="l" rtl="0">
              <a:lnSpc>
                <a:spcPct val="70000"/>
              </a:lnSpc>
              <a:spcBef>
                <a:spcPts val="1000"/>
              </a:spcBef>
              <a:spcAft>
                <a:spcPts val="0"/>
              </a:spcAft>
              <a:buClr>
                <a:schemeClr val="dk1"/>
              </a:buClr>
              <a:buSzPts val="910"/>
              <a:buFont typeface="Arial"/>
              <a:buNone/>
            </a:pPr>
            <a:endParaRPr sz="910">
              <a:solidFill>
                <a:schemeClr val="dk1"/>
              </a:solidFill>
              <a:latin typeface="Garamond"/>
              <a:ea typeface="Garamond"/>
              <a:cs typeface="Garamond"/>
              <a:sym typeface="Garamond"/>
            </a:endParaRPr>
          </a:p>
          <a:p>
            <a:pPr marL="0" marR="0" lvl="0" indent="0" algn="l" rtl="0">
              <a:lnSpc>
                <a:spcPct val="70000"/>
              </a:lnSpc>
              <a:spcBef>
                <a:spcPts val="1000"/>
              </a:spcBef>
              <a:spcAft>
                <a:spcPts val="0"/>
              </a:spcAft>
              <a:buClr>
                <a:schemeClr val="dk1"/>
              </a:buClr>
              <a:buSzPts val="2800"/>
              <a:buFont typeface="Arial"/>
              <a:buNone/>
            </a:pPr>
            <a:r>
              <a:rPr lang="en-US" sz="2800" b="1">
                <a:solidFill>
                  <a:schemeClr val="dk1"/>
                </a:solidFill>
                <a:latin typeface="Garamond"/>
                <a:ea typeface="Garamond"/>
                <a:cs typeface="Garamond"/>
                <a:sym typeface="Garamond"/>
              </a:rPr>
              <a:t>text-overflow</a:t>
            </a:r>
            <a:r>
              <a:rPr lang="en-US" sz="2800">
                <a:solidFill>
                  <a:schemeClr val="dk1"/>
                </a:solidFill>
                <a:latin typeface="Garamond"/>
                <a:ea typeface="Garamond"/>
                <a:cs typeface="Garamond"/>
                <a:sym typeface="Garamond"/>
              </a:rPr>
              <a:t> – This property specifies how overflowed content that is not displayed should be signaled to the user.</a:t>
            </a:r>
            <a:endParaRPr/>
          </a:p>
          <a:p>
            <a:pPr marL="0" marR="0" lvl="0" indent="0" algn="l" rtl="0">
              <a:lnSpc>
                <a:spcPct val="70000"/>
              </a:lnSpc>
              <a:spcBef>
                <a:spcPts val="1000"/>
              </a:spcBef>
              <a:spcAft>
                <a:spcPts val="0"/>
              </a:spcAft>
              <a:buClr>
                <a:schemeClr val="dk1"/>
              </a:buClr>
              <a:buSzPts val="2380"/>
              <a:buFont typeface="Arial"/>
              <a:buNone/>
            </a:pPr>
            <a:r>
              <a:rPr lang="en-US" sz="2380" b="1">
                <a:solidFill>
                  <a:schemeClr val="dk1"/>
                </a:solidFill>
                <a:latin typeface="Garamond"/>
                <a:ea typeface="Garamond"/>
                <a:cs typeface="Garamond"/>
                <a:sym typeface="Garamond"/>
              </a:rPr>
              <a:t>      </a:t>
            </a:r>
            <a:r>
              <a:rPr lang="en-US" sz="2170" b="1" u="sng">
                <a:solidFill>
                  <a:schemeClr val="dk1"/>
                </a:solidFill>
                <a:latin typeface="Garamond"/>
                <a:ea typeface="Garamond"/>
                <a:cs typeface="Garamond"/>
                <a:sym typeface="Garamond"/>
              </a:rPr>
              <a:t>Eg.:</a:t>
            </a:r>
            <a:endParaRPr/>
          </a:p>
          <a:p>
            <a:pPr marL="0" marR="0" lvl="0" indent="0" algn="l" rtl="0">
              <a:lnSpc>
                <a:spcPct val="80000"/>
              </a:lnSpc>
              <a:spcBef>
                <a:spcPts val="0"/>
              </a:spcBef>
              <a:spcAft>
                <a:spcPts val="0"/>
              </a:spcAft>
              <a:buClr>
                <a:schemeClr val="dk1"/>
              </a:buClr>
              <a:buSzPts val="2030"/>
              <a:buFont typeface="Arial"/>
              <a:buNone/>
            </a:pPr>
            <a:endParaRPr sz="2029">
              <a:solidFill>
                <a:schemeClr val="dk1"/>
              </a:solidFill>
              <a:latin typeface="Garamond"/>
              <a:ea typeface="Garamond"/>
              <a:cs typeface="Garamond"/>
              <a:sym typeface="Garamond"/>
            </a:endParaRPr>
          </a:p>
          <a:p>
            <a:pPr marL="457200" marR="0" lvl="1" indent="0" algn="l" rtl="0">
              <a:lnSpc>
                <a:spcPct val="80000"/>
              </a:lnSpc>
              <a:spcBef>
                <a:spcPts val="0"/>
              </a:spcBef>
              <a:spcAft>
                <a:spcPts val="0"/>
              </a:spcAft>
              <a:buClr>
                <a:schemeClr val="dk1"/>
              </a:buClr>
              <a:buSzPts val="1820"/>
              <a:buFont typeface="Arial"/>
              <a:buNone/>
            </a:pPr>
            <a:r>
              <a:rPr lang="en-US" sz="1820" b="0" i="0" u="none" strike="noStrike" cap="none">
                <a:solidFill>
                  <a:schemeClr val="dk1"/>
                </a:solidFill>
                <a:latin typeface="Garamond"/>
                <a:ea typeface="Garamond"/>
                <a:cs typeface="Garamond"/>
                <a:sym typeface="Garamond"/>
              </a:rPr>
              <a:t>p.test1 {</a:t>
            </a:r>
            <a:endParaRPr/>
          </a:p>
          <a:p>
            <a:pPr marL="457200" marR="0" lvl="1" indent="0" algn="l" rtl="0">
              <a:lnSpc>
                <a:spcPct val="80000"/>
              </a:lnSpc>
              <a:spcBef>
                <a:spcPts val="0"/>
              </a:spcBef>
              <a:spcAft>
                <a:spcPts val="0"/>
              </a:spcAft>
              <a:buClr>
                <a:schemeClr val="dk1"/>
              </a:buClr>
              <a:buSzPts val="1820"/>
              <a:buFont typeface="Arial"/>
              <a:buNone/>
            </a:pPr>
            <a:r>
              <a:rPr lang="en-US" sz="1820" b="0" i="0" u="none" strike="noStrike" cap="none">
                <a:solidFill>
                  <a:schemeClr val="dk1"/>
                </a:solidFill>
                <a:latin typeface="Garamond"/>
                <a:ea typeface="Garamond"/>
                <a:cs typeface="Garamond"/>
                <a:sym typeface="Garamond"/>
              </a:rPr>
              <a:t>    white-space: nowrap; </a:t>
            </a:r>
            <a:endParaRPr/>
          </a:p>
          <a:p>
            <a:pPr marL="457200" marR="0" lvl="1" indent="0" algn="l" rtl="0">
              <a:lnSpc>
                <a:spcPct val="80000"/>
              </a:lnSpc>
              <a:spcBef>
                <a:spcPts val="0"/>
              </a:spcBef>
              <a:spcAft>
                <a:spcPts val="0"/>
              </a:spcAft>
              <a:buClr>
                <a:schemeClr val="dk1"/>
              </a:buClr>
              <a:buSzPts val="1820"/>
              <a:buFont typeface="Arial"/>
              <a:buNone/>
            </a:pPr>
            <a:r>
              <a:rPr lang="en-US" sz="1820" b="0" i="0" u="none" strike="noStrike" cap="none">
                <a:solidFill>
                  <a:schemeClr val="dk1"/>
                </a:solidFill>
                <a:latin typeface="Garamond"/>
                <a:ea typeface="Garamond"/>
                <a:cs typeface="Garamond"/>
                <a:sym typeface="Garamond"/>
              </a:rPr>
              <a:t>    width: 200px; </a:t>
            </a:r>
            <a:endParaRPr/>
          </a:p>
          <a:p>
            <a:pPr marL="457200" marR="0" lvl="1" indent="0" algn="l" rtl="0">
              <a:lnSpc>
                <a:spcPct val="80000"/>
              </a:lnSpc>
              <a:spcBef>
                <a:spcPts val="0"/>
              </a:spcBef>
              <a:spcAft>
                <a:spcPts val="0"/>
              </a:spcAft>
              <a:buClr>
                <a:schemeClr val="dk1"/>
              </a:buClr>
              <a:buSzPts val="1820"/>
              <a:buFont typeface="Arial"/>
              <a:buNone/>
            </a:pPr>
            <a:r>
              <a:rPr lang="en-US" sz="1820" b="0" i="0" u="none" strike="noStrike" cap="none">
                <a:solidFill>
                  <a:schemeClr val="dk1"/>
                </a:solidFill>
                <a:latin typeface="Garamond"/>
                <a:ea typeface="Garamond"/>
                <a:cs typeface="Garamond"/>
                <a:sym typeface="Garamond"/>
              </a:rPr>
              <a:t>    border: 1px solid #000000;</a:t>
            </a:r>
            <a:endParaRPr/>
          </a:p>
          <a:p>
            <a:pPr marL="457200" marR="0" lvl="1" indent="0" algn="l" rtl="0">
              <a:lnSpc>
                <a:spcPct val="80000"/>
              </a:lnSpc>
              <a:spcBef>
                <a:spcPts val="0"/>
              </a:spcBef>
              <a:spcAft>
                <a:spcPts val="0"/>
              </a:spcAft>
              <a:buClr>
                <a:schemeClr val="dk1"/>
              </a:buClr>
              <a:buSzPts val="1820"/>
              <a:buFont typeface="Arial"/>
              <a:buNone/>
            </a:pPr>
            <a:r>
              <a:rPr lang="en-US" sz="1820" b="0" i="0" u="none" strike="noStrike" cap="none">
                <a:solidFill>
                  <a:schemeClr val="dk1"/>
                </a:solidFill>
                <a:latin typeface="Garamond"/>
                <a:ea typeface="Garamond"/>
                <a:cs typeface="Garamond"/>
                <a:sym typeface="Garamond"/>
              </a:rPr>
              <a:t>    overflow: hidden;</a:t>
            </a:r>
            <a:endParaRPr/>
          </a:p>
          <a:p>
            <a:pPr marL="457200" marR="0" lvl="1" indent="0" algn="l" rtl="0">
              <a:lnSpc>
                <a:spcPct val="80000"/>
              </a:lnSpc>
              <a:spcBef>
                <a:spcPts val="0"/>
              </a:spcBef>
              <a:spcAft>
                <a:spcPts val="0"/>
              </a:spcAft>
              <a:buClr>
                <a:schemeClr val="dk1"/>
              </a:buClr>
              <a:buSzPts val="1820"/>
              <a:buFont typeface="Arial"/>
              <a:buNone/>
            </a:pPr>
            <a:r>
              <a:rPr lang="en-US" sz="1820" b="0" i="0" u="none" strike="noStrike" cap="none">
                <a:solidFill>
                  <a:schemeClr val="dk1"/>
                </a:solidFill>
                <a:latin typeface="Garamond"/>
                <a:ea typeface="Garamond"/>
                <a:cs typeface="Garamond"/>
                <a:sym typeface="Garamond"/>
              </a:rPr>
              <a:t>    text-overflow: clip; </a:t>
            </a:r>
            <a:endParaRPr/>
          </a:p>
          <a:p>
            <a:pPr marL="457200" marR="0" lvl="1" indent="0" algn="l" rtl="0">
              <a:lnSpc>
                <a:spcPct val="80000"/>
              </a:lnSpc>
              <a:spcBef>
                <a:spcPts val="0"/>
              </a:spcBef>
              <a:spcAft>
                <a:spcPts val="0"/>
              </a:spcAft>
              <a:buClr>
                <a:schemeClr val="dk1"/>
              </a:buClr>
              <a:buSzPts val="1820"/>
              <a:buFont typeface="Arial"/>
              <a:buNone/>
            </a:pPr>
            <a:r>
              <a:rPr lang="en-US" sz="1820" b="0" i="0" u="none" strike="noStrike" cap="none">
                <a:solidFill>
                  <a:schemeClr val="dk1"/>
                </a:solidFill>
                <a:latin typeface="Garamond"/>
                <a:ea typeface="Garamond"/>
                <a:cs typeface="Garamond"/>
                <a:sym typeface="Garamond"/>
              </a:rPr>
              <a:t>}</a:t>
            </a:r>
            <a:endParaRPr/>
          </a:p>
          <a:p>
            <a:pPr marL="457200" marR="0" lvl="1" indent="0" algn="l" rtl="0">
              <a:lnSpc>
                <a:spcPct val="80000"/>
              </a:lnSpc>
              <a:spcBef>
                <a:spcPts val="0"/>
              </a:spcBef>
              <a:spcAft>
                <a:spcPts val="0"/>
              </a:spcAft>
              <a:buClr>
                <a:schemeClr val="dk1"/>
              </a:buClr>
              <a:buSzPts val="1820"/>
              <a:buFont typeface="Arial"/>
              <a:buNone/>
            </a:pPr>
            <a:endParaRPr sz="1820" b="0" i="0" u="none" strike="noStrike" cap="none">
              <a:solidFill>
                <a:schemeClr val="dk1"/>
              </a:solidFill>
              <a:latin typeface="Garamond"/>
              <a:ea typeface="Garamond"/>
              <a:cs typeface="Garamond"/>
              <a:sym typeface="Garamond"/>
            </a:endParaRPr>
          </a:p>
          <a:p>
            <a:pPr marL="457200" marR="0" lvl="1" indent="0" algn="l" rtl="0">
              <a:lnSpc>
                <a:spcPct val="80000"/>
              </a:lnSpc>
              <a:spcBef>
                <a:spcPts val="0"/>
              </a:spcBef>
              <a:spcAft>
                <a:spcPts val="0"/>
              </a:spcAft>
              <a:buClr>
                <a:schemeClr val="dk1"/>
              </a:buClr>
              <a:buSzPts val="1820"/>
              <a:buFont typeface="Arial"/>
              <a:buNone/>
            </a:pPr>
            <a:r>
              <a:rPr lang="en-US" sz="1820" b="0" i="0" u="none" strike="noStrike" cap="none">
                <a:solidFill>
                  <a:schemeClr val="dk1"/>
                </a:solidFill>
                <a:latin typeface="Garamond"/>
                <a:ea typeface="Garamond"/>
                <a:cs typeface="Garamond"/>
                <a:sym typeface="Garamond"/>
              </a:rPr>
              <a:t>p.test2 {                                                            </a:t>
            </a:r>
            <a:r>
              <a:rPr lang="en-US" sz="1820" b="0" i="0" u="sng" strike="noStrike" cap="none">
                <a:solidFill>
                  <a:schemeClr val="dk1"/>
                </a:solidFill>
                <a:latin typeface="Garamond"/>
                <a:ea typeface="Garamond"/>
                <a:cs typeface="Garamond"/>
                <a:sym typeface="Garamond"/>
              </a:rPr>
              <a:t>On hovering over element – It shows overflowed content     </a:t>
            </a:r>
            <a:endParaRPr sz="1820" b="0" i="0" u="sng" strike="noStrike" cap="none">
              <a:solidFill>
                <a:schemeClr val="dk1"/>
              </a:solidFill>
              <a:latin typeface="Garamond"/>
              <a:ea typeface="Garamond"/>
              <a:cs typeface="Garamond"/>
              <a:sym typeface="Garamond"/>
            </a:endParaRPr>
          </a:p>
          <a:p>
            <a:pPr marL="457200" marR="0" lvl="1" indent="0" algn="l" rtl="0">
              <a:lnSpc>
                <a:spcPct val="80000"/>
              </a:lnSpc>
              <a:spcBef>
                <a:spcPts val="0"/>
              </a:spcBef>
              <a:spcAft>
                <a:spcPts val="0"/>
              </a:spcAft>
              <a:buClr>
                <a:schemeClr val="dk1"/>
              </a:buClr>
              <a:buSzPts val="1820"/>
              <a:buFont typeface="Arial"/>
              <a:buNone/>
            </a:pPr>
            <a:r>
              <a:rPr lang="en-US" sz="1820" b="0" i="0" u="none" strike="noStrike" cap="none">
                <a:solidFill>
                  <a:schemeClr val="dk1"/>
                </a:solidFill>
                <a:latin typeface="Garamond"/>
                <a:ea typeface="Garamond"/>
                <a:cs typeface="Garamond"/>
                <a:sym typeface="Garamond"/>
              </a:rPr>
              <a:t>    white-space: nowrap;                                     div.test:hover { </a:t>
            </a:r>
            <a:endParaRPr/>
          </a:p>
          <a:p>
            <a:pPr marL="457200" marR="0" lvl="1" indent="0" algn="l" rtl="0">
              <a:lnSpc>
                <a:spcPct val="80000"/>
              </a:lnSpc>
              <a:spcBef>
                <a:spcPts val="0"/>
              </a:spcBef>
              <a:spcAft>
                <a:spcPts val="0"/>
              </a:spcAft>
              <a:buClr>
                <a:schemeClr val="dk1"/>
              </a:buClr>
              <a:buSzPts val="1820"/>
              <a:buFont typeface="Arial"/>
              <a:buNone/>
            </a:pPr>
            <a:r>
              <a:rPr lang="en-US" sz="1820" b="0" i="0" u="none" strike="noStrike" cap="none">
                <a:solidFill>
                  <a:schemeClr val="dk1"/>
                </a:solidFill>
                <a:latin typeface="Garamond"/>
                <a:ea typeface="Garamond"/>
                <a:cs typeface="Garamond"/>
                <a:sym typeface="Garamond"/>
              </a:rPr>
              <a:t>    width: 200px; 			         text-overflow: inherit;</a:t>
            </a:r>
            <a:endParaRPr/>
          </a:p>
          <a:p>
            <a:pPr marL="457200" marR="0" lvl="1" indent="0" algn="l" rtl="0">
              <a:lnSpc>
                <a:spcPct val="80000"/>
              </a:lnSpc>
              <a:spcBef>
                <a:spcPts val="0"/>
              </a:spcBef>
              <a:spcAft>
                <a:spcPts val="0"/>
              </a:spcAft>
              <a:buClr>
                <a:schemeClr val="dk1"/>
              </a:buClr>
              <a:buSzPts val="1820"/>
              <a:buFont typeface="Arial"/>
              <a:buNone/>
            </a:pPr>
            <a:r>
              <a:rPr lang="en-US" sz="1820" b="0" i="0" u="none" strike="noStrike" cap="none">
                <a:solidFill>
                  <a:schemeClr val="dk1"/>
                </a:solidFill>
                <a:latin typeface="Garamond"/>
                <a:ea typeface="Garamond"/>
                <a:cs typeface="Garamond"/>
                <a:sym typeface="Garamond"/>
              </a:rPr>
              <a:t>    border: 1px solid #000000;                            overflow: visible;</a:t>
            </a:r>
            <a:endParaRPr/>
          </a:p>
          <a:p>
            <a:pPr marL="457200" marR="0" lvl="1" indent="0" algn="l" rtl="0">
              <a:lnSpc>
                <a:spcPct val="80000"/>
              </a:lnSpc>
              <a:spcBef>
                <a:spcPts val="0"/>
              </a:spcBef>
              <a:spcAft>
                <a:spcPts val="0"/>
              </a:spcAft>
              <a:buClr>
                <a:schemeClr val="dk1"/>
              </a:buClr>
              <a:buSzPts val="1820"/>
              <a:buFont typeface="Arial"/>
              <a:buNone/>
            </a:pPr>
            <a:r>
              <a:rPr lang="en-US" sz="1820" b="0" i="0" u="none" strike="noStrike" cap="none">
                <a:solidFill>
                  <a:schemeClr val="dk1"/>
                </a:solidFill>
                <a:latin typeface="Garamond"/>
                <a:ea typeface="Garamond"/>
                <a:cs typeface="Garamond"/>
                <a:sym typeface="Garamond"/>
              </a:rPr>
              <a:t>    overflow: hidden;                                            }                            </a:t>
            </a:r>
            <a:endParaRPr/>
          </a:p>
          <a:p>
            <a:pPr marL="457200" marR="0" lvl="1" indent="0" algn="l" rtl="0">
              <a:lnSpc>
                <a:spcPct val="80000"/>
              </a:lnSpc>
              <a:spcBef>
                <a:spcPts val="0"/>
              </a:spcBef>
              <a:spcAft>
                <a:spcPts val="0"/>
              </a:spcAft>
              <a:buClr>
                <a:schemeClr val="dk1"/>
              </a:buClr>
              <a:buSzPts val="1820"/>
              <a:buFont typeface="Arial"/>
              <a:buNone/>
            </a:pPr>
            <a:r>
              <a:rPr lang="en-US" sz="1820" b="0" i="0" u="none" strike="noStrike" cap="none">
                <a:solidFill>
                  <a:schemeClr val="dk1"/>
                </a:solidFill>
                <a:latin typeface="Garamond"/>
                <a:ea typeface="Garamond"/>
                <a:cs typeface="Garamond"/>
                <a:sym typeface="Garamond"/>
              </a:rPr>
              <a:t>    text-overflow: ellipsis; </a:t>
            </a:r>
            <a:endParaRPr/>
          </a:p>
          <a:p>
            <a:pPr marL="457200" marR="0" lvl="1" indent="0" algn="l" rtl="0">
              <a:lnSpc>
                <a:spcPct val="80000"/>
              </a:lnSpc>
              <a:spcBef>
                <a:spcPts val="0"/>
              </a:spcBef>
              <a:spcAft>
                <a:spcPts val="0"/>
              </a:spcAft>
              <a:buClr>
                <a:schemeClr val="dk1"/>
              </a:buClr>
              <a:buSzPts val="1820"/>
              <a:buFont typeface="Arial"/>
              <a:buNone/>
            </a:pPr>
            <a:r>
              <a:rPr lang="en-US" sz="1820" b="0" i="0" u="none" strike="noStrike" cap="none">
                <a:solidFill>
                  <a:schemeClr val="dk1"/>
                </a:solidFill>
                <a:latin typeface="Garamond"/>
                <a:ea typeface="Garamond"/>
                <a:cs typeface="Garamond"/>
                <a:sym typeface="Garamond"/>
              </a:rPr>
              <a:t>}</a:t>
            </a:r>
            <a:endParaRPr/>
          </a:p>
          <a:p>
            <a:pPr marL="0" marR="0" lvl="0" indent="0" algn="l" rtl="0">
              <a:lnSpc>
                <a:spcPct val="70000"/>
              </a:lnSpc>
              <a:spcBef>
                <a:spcPts val="1000"/>
              </a:spcBef>
              <a:spcAft>
                <a:spcPts val="0"/>
              </a:spcAft>
              <a:buClr>
                <a:schemeClr val="dk1"/>
              </a:buClr>
              <a:buSzPts val="1680"/>
              <a:buFont typeface="Arial"/>
              <a:buNone/>
            </a:pPr>
            <a:endParaRPr sz="1679">
              <a:solidFill>
                <a:schemeClr val="dk1"/>
              </a:solidFill>
              <a:latin typeface="Garamond"/>
              <a:ea typeface="Garamond"/>
              <a:cs typeface="Garamond"/>
              <a:sym typeface="Garamond"/>
            </a:endParaRPr>
          </a:p>
        </p:txBody>
      </p:sp>
      <p:pic>
        <p:nvPicPr>
          <p:cNvPr id="175" name="Google Shape;175;p22"/>
          <p:cNvPicPr preferRelativeResize="0"/>
          <p:nvPr/>
        </p:nvPicPr>
        <p:blipFill rotWithShape="1">
          <a:blip r:embed="rId3">
            <a:alphaModFix/>
          </a:blip>
          <a:srcRect/>
          <a:stretch/>
        </p:blipFill>
        <p:spPr>
          <a:xfrm>
            <a:off x="5010277" y="2775291"/>
            <a:ext cx="3916010" cy="1609493"/>
          </a:xfrm>
          <a:prstGeom prst="rect">
            <a:avLst/>
          </a:prstGeom>
          <a:noFill/>
          <a:ln>
            <a:noFill/>
          </a:ln>
        </p:spPr>
      </p:pic>
      <p:sp>
        <p:nvSpPr>
          <p:cNvPr id="176" name="Google Shape;176;p22"/>
          <p:cNvSpPr txBox="1"/>
          <p:nvPr/>
        </p:nvSpPr>
        <p:spPr>
          <a:xfrm>
            <a:off x="399245" y="28124"/>
            <a:ext cx="11256135" cy="88627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22"/>
          <p:cNvSpPr/>
          <p:nvPr/>
        </p:nvSpPr>
        <p:spPr>
          <a:xfrm>
            <a:off x="304800" y="28124"/>
            <a:ext cx="11350580" cy="652461"/>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8" name="Google Shape;178;p22"/>
          <p:cNvSpPr/>
          <p:nvPr/>
        </p:nvSpPr>
        <p:spPr>
          <a:xfrm>
            <a:off x="304800" y="990600"/>
            <a:ext cx="11453700" cy="59436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3"/>
          <p:cNvSpPr txBox="1"/>
          <p:nvPr/>
        </p:nvSpPr>
        <p:spPr>
          <a:xfrm>
            <a:off x="609600" y="914400"/>
            <a:ext cx="7696200" cy="5562600"/>
          </a:xfrm>
          <a:prstGeom prst="rect">
            <a:avLst/>
          </a:prstGeom>
          <a:noFill/>
          <a:ln>
            <a:noFill/>
          </a:ln>
        </p:spPr>
        <p:txBody>
          <a:bodyPr spcFirstLastPara="1" wrap="square" lIns="91425" tIns="45700" rIns="91425" bIns="45700" anchor="t" anchorCtr="0">
            <a:noAutofit/>
          </a:bodyPr>
          <a:lstStyle/>
          <a:p>
            <a:pPr marL="457200" marR="0" lvl="1" indent="0" algn="ctr" rtl="0">
              <a:lnSpc>
                <a:spcPct val="90000"/>
              </a:lnSpc>
              <a:spcBef>
                <a:spcPts val="0"/>
              </a:spcBef>
              <a:spcAft>
                <a:spcPts val="0"/>
              </a:spcAft>
              <a:buClr>
                <a:schemeClr val="dk1"/>
              </a:buClr>
              <a:buSzPts val="3600"/>
              <a:buFont typeface="Arial"/>
              <a:buNone/>
            </a:pPr>
            <a:endParaRPr sz="3600" b="0" i="0" u="none" strike="noStrike" cap="none">
              <a:solidFill>
                <a:schemeClr val="dk1"/>
              </a:solidFill>
              <a:latin typeface="Calibri"/>
              <a:ea typeface="Calibri"/>
              <a:cs typeface="Calibri"/>
              <a:sym typeface="Calibri"/>
            </a:endParaRPr>
          </a:p>
        </p:txBody>
      </p:sp>
      <p:sp>
        <p:nvSpPr>
          <p:cNvPr id="185" name="Google Shape;185;p23"/>
          <p:cNvSpPr txBox="1"/>
          <p:nvPr/>
        </p:nvSpPr>
        <p:spPr>
          <a:xfrm>
            <a:off x="304800" y="261939"/>
            <a:ext cx="11601450" cy="418646"/>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CSS3 Text Example</a:t>
            </a:r>
            <a:endParaRPr/>
          </a:p>
        </p:txBody>
      </p:sp>
      <p:sp>
        <p:nvSpPr>
          <p:cNvPr id="186" name="Google Shape;186;p23"/>
          <p:cNvSpPr txBox="1"/>
          <p:nvPr/>
        </p:nvSpPr>
        <p:spPr>
          <a:xfrm>
            <a:off x="283029" y="811213"/>
            <a:ext cx="11468100" cy="579641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dirty="0">
                <a:solidFill>
                  <a:schemeClr val="dk1"/>
                </a:solidFill>
                <a:latin typeface="Garamond"/>
                <a:ea typeface="Garamond"/>
                <a:cs typeface="Garamond"/>
                <a:sym typeface="Garamond"/>
              </a:rPr>
              <a:t>&lt;html&gt; </a:t>
            </a:r>
            <a:endParaRPr sz="20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r>
              <a:rPr lang="en-US" sz="2000" dirty="0">
                <a:solidFill>
                  <a:schemeClr val="dk1"/>
                </a:solidFill>
                <a:latin typeface="Garamond"/>
                <a:ea typeface="Garamond"/>
                <a:cs typeface="Garamond"/>
                <a:sym typeface="Garamond"/>
              </a:rPr>
              <a:t>&lt;body&gt;</a:t>
            </a:r>
            <a:endParaRPr dirty="0"/>
          </a:p>
          <a:p>
            <a:pPr marL="0" marR="0" lvl="0" indent="0" algn="l" rtl="0">
              <a:lnSpc>
                <a:spcPct val="90000"/>
              </a:lnSpc>
              <a:spcBef>
                <a:spcPts val="1000"/>
              </a:spcBef>
              <a:spcAft>
                <a:spcPts val="0"/>
              </a:spcAft>
              <a:buClr>
                <a:schemeClr val="dk1"/>
              </a:buClr>
              <a:buSzPts val="2000"/>
              <a:buFont typeface="Arial"/>
              <a:buNone/>
            </a:pPr>
            <a:r>
              <a:rPr lang="en-US" sz="2000" dirty="0">
                <a:solidFill>
                  <a:schemeClr val="dk1"/>
                </a:solidFill>
                <a:latin typeface="Garamond"/>
                <a:ea typeface="Garamond"/>
                <a:cs typeface="Garamond"/>
                <a:sym typeface="Garamond"/>
              </a:rPr>
              <a:t>  &lt;p style = "</a:t>
            </a:r>
            <a:r>
              <a:rPr lang="en-US" sz="2000" dirty="0" err="1">
                <a:solidFill>
                  <a:schemeClr val="dk1"/>
                </a:solidFill>
                <a:latin typeface="Garamond"/>
                <a:ea typeface="Garamond"/>
                <a:cs typeface="Garamond"/>
                <a:sym typeface="Garamond"/>
              </a:rPr>
              <a:t>text-decoration:underline</a:t>
            </a:r>
            <a:r>
              <a:rPr lang="en-US" sz="2000" dirty="0">
                <a:solidFill>
                  <a:schemeClr val="dk1"/>
                </a:solidFill>
                <a:latin typeface="Garamond"/>
                <a:ea typeface="Garamond"/>
                <a:cs typeface="Garamond"/>
                <a:sym typeface="Garamond"/>
              </a:rPr>
              <a:t>;"&gt;   This will be underlined&lt;/p&gt;      </a:t>
            </a:r>
            <a:endParaRPr dirty="0"/>
          </a:p>
          <a:p>
            <a:pPr marL="0" marR="0" lvl="0" indent="0" algn="l" rtl="0">
              <a:lnSpc>
                <a:spcPct val="90000"/>
              </a:lnSpc>
              <a:spcBef>
                <a:spcPts val="1000"/>
              </a:spcBef>
              <a:spcAft>
                <a:spcPts val="0"/>
              </a:spcAft>
              <a:buClr>
                <a:schemeClr val="dk1"/>
              </a:buClr>
              <a:buSzPts val="2000"/>
              <a:buFont typeface="Arial"/>
              <a:buNone/>
            </a:pPr>
            <a:r>
              <a:rPr lang="en-US" sz="2000" dirty="0">
                <a:solidFill>
                  <a:schemeClr val="dk1"/>
                </a:solidFill>
                <a:latin typeface="Garamond"/>
                <a:ea typeface="Garamond"/>
                <a:cs typeface="Garamond"/>
                <a:sym typeface="Garamond"/>
              </a:rPr>
              <a:t>  &lt;p style = "</a:t>
            </a:r>
            <a:r>
              <a:rPr lang="en-US" sz="2000" dirty="0" err="1">
                <a:solidFill>
                  <a:schemeClr val="dk1"/>
                </a:solidFill>
                <a:latin typeface="Garamond"/>
                <a:ea typeface="Garamond"/>
                <a:cs typeface="Garamond"/>
                <a:sym typeface="Garamond"/>
              </a:rPr>
              <a:t>text-decoration:line-through</a:t>
            </a:r>
            <a:r>
              <a:rPr lang="en-US" sz="2000" dirty="0">
                <a:solidFill>
                  <a:schemeClr val="dk1"/>
                </a:solidFill>
                <a:latin typeface="Garamond"/>
                <a:ea typeface="Garamond"/>
                <a:cs typeface="Garamond"/>
                <a:sym typeface="Garamond"/>
              </a:rPr>
              <a:t>;"&gt; This will be strike through.&lt;/p&gt;      </a:t>
            </a:r>
            <a:endParaRPr dirty="0"/>
          </a:p>
          <a:p>
            <a:pPr marL="0" marR="0" lvl="0" indent="0" algn="l" rtl="0">
              <a:lnSpc>
                <a:spcPct val="90000"/>
              </a:lnSpc>
              <a:spcBef>
                <a:spcPts val="1000"/>
              </a:spcBef>
              <a:spcAft>
                <a:spcPts val="0"/>
              </a:spcAft>
              <a:buClr>
                <a:schemeClr val="dk1"/>
              </a:buClr>
              <a:buSzPts val="2000"/>
              <a:buFont typeface="Arial"/>
              <a:buNone/>
            </a:pPr>
            <a:r>
              <a:rPr lang="en-US" sz="2000" dirty="0">
                <a:solidFill>
                  <a:schemeClr val="dk1"/>
                </a:solidFill>
                <a:latin typeface="Garamond"/>
                <a:ea typeface="Garamond"/>
                <a:cs typeface="Garamond"/>
                <a:sym typeface="Garamond"/>
              </a:rPr>
              <a:t>  &lt;p style = "</a:t>
            </a:r>
            <a:r>
              <a:rPr lang="en-US" sz="2000" dirty="0" err="1">
                <a:solidFill>
                  <a:schemeClr val="dk1"/>
                </a:solidFill>
                <a:latin typeface="Garamond"/>
                <a:ea typeface="Garamond"/>
                <a:cs typeface="Garamond"/>
                <a:sym typeface="Garamond"/>
              </a:rPr>
              <a:t>text-decoration:overline</a:t>
            </a:r>
            <a:r>
              <a:rPr lang="en-US" sz="2000" dirty="0">
                <a:solidFill>
                  <a:schemeClr val="dk1"/>
                </a:solidFill>
                <a:latin typeface="Garamond"/>
                <a:ea typeface="Garamond"/>
                <a:cs typeface="Garamond"/>
                <a:sym typeface="Garamond"/>
              </a:rPr>
              <a:t>;"&gt;  This will have a over line.&lt;/p&gt;  </a:t>
            </a:r>
            <a:endParaRPr sz="2000" dirty="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r>
              <a:rPr lang="en-US" sz="2000" dirty="0">
                <a:solidFill>
                  <a:schemeClr val="dk1"/>
                </a:solidFill>
                <a:latin typeface="Garamond"/>
                <a:ea typeface="Garamond"/>
                <a:cs typeface="Garamond"/>
                <a:sym typeface="Garamond"/>
              </a:rPr>
              <a:t>  &lt;p style = "</a:t>
            </a:r>
            <a:r>
              <a:rPr lang="en-US" sz="2000" dirty="0" err="1">
                <a:solidFill>
                  <a:schemeClr val="dk1"/>
                </a:solidFill>
                <a:latin typeface="Garamond"/>
                <a:ea typeface="Garamond"/>
                <a:cs typeface="Garamond"/>
                <a:sym typeface="Garamond"/>
              </a:rPr>
              <a:t>text-decoration:blink</a:t>
            </a:r>
            <a:r>
              <a:rPr lang="en-US" sz="2000" dirty="0">
                <a:solidFill>
                  <a:schemeClr val="dk1"/>
                </a:solidFill>
                <a:latin typeface="Garamond"/>
                <a:ea typeface="Garamond"/>
                <a:cs typeface="Garamond"/>
                <a:sym typeface="Garamond"/>
              </a:rPr>
              <a:t>;"&gt; This text will have blinking effect&lt;/p&gt;</a:t>
            </a:r>
            <a:endParaRPr dirty="0"/>
          </a:p>
          <a:p>
            <a:pPr marL="0" marR="0" lvl="0" indent="0" algn="l" rtl="0">
              <a:lnSpc>
                <a:spcPct val="90000"/>
              </a:lnSpc>
              <a:spcBef>
                <a:spcPts val="1000"/>
              </a:spcBef>
              <a:spcAft>
                <a:spcPts val="0"/>
              </a:spcAft>
              <a:buClr>
                <a:schemeClr val="dk1"/>
              </a:buClr>
              <a:buSzPts val="2000"/>
              <a:buFont typeface="Arial"/>
              <a:buNone/>
            </a:pPr>
            <a:r>
              <a:rPr lang="en-US" sz="2000" dirty="0">
                <a:solidFill>
                  <a:schemeClr val="dk1"/>
                </a:solidFill>
                <a:latin typeface="Garamond"/>
                <a:ea typeface="Garamond"/>
                <a:cs typeface="Garamond"/>
                <a:sym typeface="Garamond"/>
              </a:rPr>
              <a:t>  &lt;p style = "</a:t>
            </a:r>
            <a:r>
              <a:rPr lang="en-US" sz="2000" dirty="0" err="1">
                <a:solidFill>
                  <a:schemeClr val="dk1"/>
                </a:solidFill>
                <a:latin typeface="Garamond"/>
                <a:ea typeface="Garamond"/>
                <a:cs typeface="Garamond"/>
                <a:sym typeface="Garamond"/>
              </a:rPr>
              <a:t>text-transform:capitalize</a:t>
            </a:r>
            <a:r>
              <a:rPr lang="en-US" sz="2000" dirty="0">
                <a:solidFill>
                  <a:schemeClr val="dk1"/>
                </a:solidFill>
                <a:latin typeface="Garamond"/>
                <a:ea typeface="Garamond"/>
                <a:cs typeface="Garamond"/>
                <a:sym typeface="Garamond"/>
              </a:rPr>
              <a:t>;"&gt; This will be capitalized&lt;/p&gt;      </a:t>
            </a:r>
            <a:endParaRPr dirty="0"/>
          </a:p>
          <a:p>
            <a:pPr marL="0" marR="0" lvl="0" indent="0" algn="l" rtl="0">
              <a:lnSpc>
                <a:spcPct val="90000"/>
              </a:lnSpc>
              <a:spcBef>
                <a:spcPts val="1000"/>
              </a:spcBef>
              <a:spcAft>
                <a:spcPts val="0"/>
              </a:spcAft>
              <a:buClr>
                <a:schemeClr val="dk1"/>
              </a:buClr>
              <a:buSzPts val="2000"/>
              <a:buFont typeface="Arial"/>
              <a:buNone/>
            </a:pPr>
            <a:r>
              <a:rPr lang="en-US" sz="2000" dirty="0">
                <a:solidFill>
                  <a:schemeClr val="dk1"/>
                </a:solidFill>
                <a:latin typeface="Garamond"/>
                <a:ea typeface="Garamond"/>
                <a:cs typeface="Garamond"/>
                <a:sym typeface="Garamond"/>
              </a:rPr>
              <a:t>   &lt;p style = "</a:t>
            </a:r>
            <a:r>
              <a:rPr lang="en-US" sz="2000" dirty="0" err="1">
                <a:solidFill>
                  <a:schemeClr val="dk1"/>
                </a:solidFill>
                <a:latin typeface="Garamond"/>
                <a:ea typeface="Garamond"/>
                <a:cs typeface="Garamond"/>
                <a:sym typeface="Garamond"/>
              </a:rPr>
              <a:t>text-transform:uppercase</a:t>
            </a:r>
            <a:r>
              <a:rPr lang="en-US" sz="2000" dirty="0">
                <a:solidFill>
                  <a:schemeClr val="dk1"/>
                </a:solidFill>
                <a:latin typeface="Garamond"/>
                <a:ea typeface="Garamond"/>
                <a:cs typeface="Garamond"/>
                <a:sym typeface="Garamond"/>
              </a:rPr>
              <a:t>;"&gt; This will be in uppercase&lt;/p&gt;      </a:t>
            </a:r>
            <a:endParaRPr dirty="0"/>
          </a:p>
          <a:p>
            <a:pPr marL="0" marR="0" lvl="0" indent="0" algn="l" rtl="0">
              <a:lnSpc>
                <a:spcPct val="90000"/>
              </a:lnSpc>
              <a:spcBef>
                <a:spcPts val="1000"/>
              </a:spcBef>
              <a:spcAft>
                <a:spcPts val="0"/>
              </a:spcAft>
              <a:buClr>
                <a:schemeClr val="dk1"/>
              </a:buClr>
              <a:buSzPts val="2000"/>
              <a:buFont typeface="Arial"/>
              <a:buNone/>
            </a:pPr>
            <a:r>
              <a:rPr lang="en-US" sz="2000" dirty="0">
                <a:solidFill>
                  <a:schemeClr val="dk1"/>
                </a:solidFill>
                <a:latin typeface="Garamond"/>
                <a:ea typeface="Garamond"/>
                <a:cs typeface="Garamond"/>
                <a:sym typeface="Garamond"/>
              </a:rPr>
              <a:t>   &lt;p style = "</a:t>
            </a:r>
            <a:r>
              <a:rPr lang="en-US" sz="2000" dirty="0" err="1">
                <a:solidFill>
                  <a:schemeClr val="dk1"/>
                </a:solidFill>
                <a:latin typeface="Garamond"/>
                <a:ea typeface="Garamond"/>
                <a:cs typeface="Garamond"/>
                <a:sym typeface="Garamond"/>
              </a:rPr>
              <a:t>text-transform:lowercase</a:t>
            </a:r>
            <a:r>
              <a:rPr lang="en-US" sz="2000" dirty="0">
                <a:solidFill>
                  <a:schemeClr val="dk1"/>
                </a:solidFill>
                <a:latin typeface="Garamond"/>
                <a:ea typeface="Garamond"/>
                <a:cs typeface="Garamond"/>
                <a:sym typeface="Garamond"/>
              </a:rPr>
              <a:t>;"&gt;  This will be in lowercase&lt;/p&gt;</a:t>
            </a:r>
            <a:endParaRPr dirty="0"/>
          </a:p>
          <a:p>
            <a:pPr marL="0" marR="0" lvl="0" indent="0" algn="l" rtl="0">
              <a:lnSpc>
                <a:spcPct val="90000"/>
              </a:lnSpc>
              <a:spcBef>
                <a:spcPts val="1000"/>
              </a:spcBef>
              <a:spcAft>
                <a:spcPts val="0"/>
              </a:spcAft>
              <a:buClr>
                <a:schemeClr val="dk1"/>
              </a:buClr>
              <a:buSzPts val="2000"/>
              <a:buFont typeface="Arial"/>
              <a:buNone/>
            </a:pPr>
            <a:r>
              <a:rPr lang="en-US" sz="2000" dirty="0">
                <a:solidFill>
                  <a:schemeClr val="dk1"/>
                </a:solidFill>
                <a:latin typeface="Garamond"/>
                <a:ea typeface="Garamond"/>
                <a:cs typeface="Garamond"/>
                <a:sym typeface="Garamond"/>
              </a:rPr>
              <a:t>  &lt;p style = "text-shadow:4px 4px 8px blue;"&gt;</a:t>
            </a:r>
            <a:endParaRPr dirty="0"/>
          </a:p>
          <a:p>
            <a:pPr marL="0" marR="0" lvl="0" indent="0" algn="l" rtl="0">
              <a:lnSpc>
                <a:spcPct val="90000"/>
              </a:lnSpc>
              <a:spcBef>
                <a:spcPts val="1000"/>
              </a:spcBef>
              <a:spcAft>
                <a:spcPts val="0"/>
              </a:spcAft>
              <a:buClr>
                <a:schemeClr val="dk1"/>
              </a:buClr>
              <a:buSzPts val="2000"/>
              <a:buFont typeface="Arial"/>
              <a:buNone/>
            </a:pPr>
            <a:r>
              <a:rPr lang="en-US" sz="2000" dirty="0">
                <a:solidFill>
                  <a:schemeClr val="dk1"/>
                </a:solidFill>
                <a:latin typeface="Garamond"/>
                <a:ea typeface="Garamond"/>
                <a:cs typeface="Garamond"/>
                <a:sym typeface="Garamond"/>
              </a:rPr>
              <a:t>       Text have a  blue shadow.&lt;/p&gt;</a:t>
            </a:r>
            <a:endParaRPr dirty="0"/>
          </a:p>
          <a:p>
            <a:pPr marL="0" marR="0" lvl="0" indent="0" algn="l" rtl="0">
              <a:lnSpc>
                <a:spcPct val="90000"/>
              </a:lnSpc>
              <a:spcBef>
                <a:spcPts val="1000"/>
              </a:spcBef>
              <a:spcAft>
                <a:spcPts val="0"/>
              </a:spcAft>
              <a:buClr>
                <a:schemeClr val="dk1"/>
              </a:buClr>
              <a:buSzPts val="2000"/>
              <a:buFont typeface="Arial"/>
              <a:buNone/>
            </a:pPr>
            <a:r>
              <a:rPr lang="en-US" sz="2000" dirty="0">
                <a:solidFill>
                  <a:schemeClr val="dk1"/>
                </a:solidFill>
                <a:latin typeface="Garamond"/>
                <a:ea typeface="Garamond"/>
                <a:cs typeface="Garamond"/>
                <a:sym typeface="Garamond"/>
              </a:rPr>
              <a:t>     &lt;p style = "</a:t>
            </a:r>
            <a:r>
              <a:rPr lang="en-US" sz="2000" dirty="0" err="1">
                <a:solidFill>
                  <a:schemeClr val="dk1"/>
                </a:solidFill>
                <a:latin typeface="Garamond"/>
                <a:ea typeface="Garamond"/>
                <a:cs typeface="Garamond"/>
                <a:sym typeface="Garamond"/>
              </a:rPr>
              <a:t>color:red</a:t>
            </a:r>
            <a:r>
              <a:rPr lang="en-US" sz="2000" dirty="0">
                <a:solidFill>
                  <a:schemeClr val="dk1"/>
                </a:solidFill>
                <a:latin typeface="Garamond"/>
                <a:ea typeface="Garamond"/>
                <a:cs typeface="Garamond"/>
                <a:sym typeface="Garamond"/>
              </a:rPr>
              <a:t>;"&gt; This text will be written in red.&lt;/p&gt;</a:t>
            </a:r>
            <a:endParaRPr dirty="0"/>
          </a:p>
          <a:p>
            <a:pPr marL="0" marR="0" lvl="0" indent="0" algn="l" rtl="0">
              <a:lnSpc>
                <a:spcPct val="90000"/>
              </a:lnSpc>
              <a:spcBef>
                <a:spcPts val="1000"/>
              </a:spcBef>
              <a:spcAft>
                <a:spcPts val="0"/>
              </a:spcAft>
              <a:buClr>
                <a:schemeClr val="dk1"/>
              </a:buClr>
              <a:buSzPts val="2000"/>
              <a:buFont typeface="Arial"/>
              <a:buNone/>
            </a:pPr>
            <a:r>
              <a:rPr lang="en-US" sz="2000" dirty="0">
                <a:solidFill>
                  <a:schemeClr val="dk1"/>
                </a:solidFill>
                <a:latin typeface="Garamond"/>
                <a:ea typeface="Garamond"/>
                <a:cs typeface="Garamond"/>
                <a:sym typeface="Garamond"/>
              </a:rPr>
              <a:t>   &lt;/body&gt;</a:t>
            </a:r>
            <a:endParaRPr dirty="0"/>
          </a:p>
          <a:p>
            <a:pPr marL="0" marR="0" lvl="0" indent="0" algn="l" rtl="0">
              <a:lnSpc>
                <a:spcPct val="90000"/>
              </a:lnSpc>
              <a:spcBef>
                <a:spcPts val="1000"/>
              </a:spcBef>
              <a:spcAft>
                <a:spcPts val="0"/>
              </a:spcAft>
              <a:buClr>
                <a:schemeClr val="dk1"/>
              </a:buClr>
              <a:buSzPts val="2000"/>
              <a:buFont typeface="Arial"/>
              <a:buNone/>
            </a:pPr>
            <a:r>
              <a:rPr lang="en-US" sz="2000" dirty="0">
                <a:solidFill>
                  <a:schemeClr val="dk1"/>
                </a:solidFill>
                <a:latin typeface="Garamond"/>
                <a:ea typeface="Garamond"/>
                <a:cs typeface="Garamond"/>
                <a:sym typeface="Garamond"/>
              </a:rPr>
              <a:t>&lt;/html&gt;</a:t>
            </a:r>
            <a:endParaRPr dirty="0"/>
          </a:p>
        </p:txBody>
      </p:sp>
      <p:sp>
        <p:nvSpPr>
          <p:cNvPr id="187" name="Google Shape;187;p23"/>
          <p:cNvSpPr/>
          <p:nvPr/>
        </p:nvSpPr>
        <p:spPr>
          <a:xfrm>
            <a:off x="304800" y="115911"/>
            <a:ext cx="11170276" cy="564673"/>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8" name="Google Shape;188;p23"/>
          <p:cNvSpPr/>
          <p:nvPr/>
        </p:nvSpPr>
        <p:spPr>
          <a:xfrm>
            <a:off x="304800" y="826612"/>
            <a:ext cx="7808890" cy="5650388"/>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89" name="Google Shape;189;p23"/>
          <p:cNvPicPr preferRelativeResize="0"/>
          <p:nvPr/>
        </p:nvPicPr>
        <p:blipFill rotWithShape="1">
          <a:blip r:embed="rId3">
            <a:alphaModFix/>
          </a:blip>
          <a:srcRect/>
          <a:stretch/>
        </p:blipFill>
        <p:spPr>
          <a:xfrm>
            <a:off x="8610600" y="1159098"/>
            <a:ext cx="2478110" cy="4675031"/>
          </a:xfrm>
          <a:prstGeom prst="rect">
            <a:avLst/>
          </a:prstGeom>
          <a:noFill/>
          <a:ln>
            <a:noFill/>
          </a:ln>
        </p:spPr>
      </p:pic>
      <p:sp>
        <p:nvSpPr>
          <p:cNvPr id="190" name="Google Shape;190;p23"/>
          <p:cNvSpPr/>
          <p:nvPr/>
        </p:nvSpPr>
        <p:spPr>
          <a:xfrm>
            <a:off x="8305800" y="826612"/>
            <a:ext cx="3169276" cy="5650388"/>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p:nvPr/>
        </p:nvSpPr>
        <p:spPr>
          <a:xfrm>
            <a:off x="449943" y="365126"/>
            <a:ext cx="11524343" cy="621463"/>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CSS3 Text</a:t>
            </a:r>
            <a:endParaRPr sz="3600" b="1" u="sng">
              <a:solidFill>
                <a:schemeClr val="dk1"/>
              </a:solidFill>
              <a:latin typeface="Garamond"/>
              <a:ea typeface="Garamond"/>
              <a:cs typeface="Garamond"/>
              <a:sym typeface="Garamond"/>
            </a:endParaRPr>
          </a:p>
        </p:txBody>
      </p:sp>
      <p:sp>
        <p:nvSpPr>
          <p:cNvPr id="197" name="Google Shape;197;p24"/>
          <p:cNvSpPr/>
          <p:nvPr/>
        </p:nvSpPr>
        <p:spPr>
          <a:xfrm>
            <a:off x="449943" y="1259545"/>
            <a:ext cx="11524343" cy="163121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24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24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24"/>
          <p:cNvSpPr txBox="1"/>
          <p:nvPr/>
        </p:nvSpPr>
        <p:spPr>
          <a:xfrm>
            <a:off x="617219" y="1714500"/>
            <a:ext cx="10898505"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Garamond"/>
              <a:ea typeface="Garamond"/>
              <a:cs typeface="Garamond"/>
              <a:sym typeface="Garamond"/>
            </a:endParaRPr>
          </a:p>
          <a:p>
            <a:pPr marL="0" marR="0" lvl="0" indent="0" algn="l" rtl="0">
              <a:spcBef>
                <a:spcPts val="0"/>
              </a:spcBef>
              <a:spcAft>
                <a:spcPts val="0"/>
              </a:spcAft>
              <a:buNone/>
            </a:pPr>
            <a:endParaRPr sz="2400">
              <a:solidFill>
                <a:schemeClr val="dk1"/>
              </a:solidFill>
              <a:latin typeface="Garamond"/>
              <a:ea typeface="Garamond"/>
              <a:cs typeface="Garamond"/>
              <a:sym typeface="Garamond"/>
            </a:endParaRPr>
          </a:p>
        </p:txBody>
      </p:sp>
      <p:sp>
        <p:nvSpPr>
          <p:cNvPr id="199" name="Google Shape;199;p24"/>
          <p:cNvSpPr/>
          <p:nvPr/>
        </p:nvSpPr>
        <p:spPr>
          <a:xfrm>
            <a:off x="630867" y="1077492"/>
            <a:ext cx="11065781" cy="57708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u="sng">
                <a:solidFill>
                  <a:schemeClr val="dk1"/>
                </a:solidFill>
                <a:latin typeface="Garamond"/>
                <a:ea typeface="Garamond"/>
                <a:cs typeface="Garamond"/>
                <a:sym typeface="Garamond"/>
              </a:rPr>
              <a:t>Text Decoration</a:t>
            </a:r>
            <a:endParaRPr sz="24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1050" b="1">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You can use </a:t>
            </a:r>
            <a:r>
              <a:rPr lang="en-US" sz="2400" b="1">
                <a:solidFill>
                  <a:schemeClr val="dk1"/>
                </a:solidFill>
                <a:latin typeface="Garamond"/>
                <a:ea typeface="Garamond"/>
                <a:cs typeface="Garamond"/>
                <a:sym typeface="Garamond"/>
              </a:rPr>
              <a:t>text-decoration</a:t>
            </a:r>
            <a:r>
              <a:rPr lang="en-US" sz="2400">
                <a:solidFill>
                  <a:schemeClr val="dk1"/>
                </a:solidFill>
                <a:latin typeface="Garamond"/>
                <a:ea typeface="Garamond"/>
                <a:cs typeface="Garamond"/>
                <a:sym typeface="Garamond"/>
              </a:rPr>
              <a:t> property to set or remove decorations from text.</a:t>
            </a:r>
            <a:endParaRPr/>
          </a:p>
          <a:p>
            <a:pPr marL="0" marR="0" lvl="0" indent="0" algn="l" rtl="0">
              <a:spcBef>
                <a:spcPts val="0"/>
              </a:spcBef>
              <a:spcAft>
                <a:spcPts val="0"/>
              </a:spcAft>
              <a:buNone/>
            </a:pPr>
            <a:endParaRPr sz="600">
              <a:solidFill>
                <a:schemeClr val="dk1"/>
              </a:solidFill>
              <a:latin typeface="Garamond"/>
              <a:ea typeface="Garamond"/>
              <a:cs typeface="Garamond"/>
              <a:sym typeface="Garamond"/>
            </a:endParaRPr>
          </a:p>
          <a:p>
            <a:pPr marL="457200" marR="0" lvl="1" indent="0" algn="l" rtl="0">
              <a:spcBef>
                <a:spcPts val="0"/>
              </a:spcBef>
              <a:spcAft>
                <a:spcPts val="0"/>
              </a:spcAft>
              <a:buNone/>
            </a:pPr>
            <a:r>
              <a:rPr lang="en-US" sz="2400" b="1" i="0" u="sng" strike="noStrike" cap="none">
                <a:solidFill>
                  <a:schemeClr val="dk1"/>
                </a:solidFill>
                <a:latin typeface="Garamond"/>
                <a:ea typeface="Garamond"/>
                <a:cs typeface="Garamond"/>
                <a:sym typeface="Garamond"/>
              </a:rPr>
              <a:t>Example-</a:t>
            </a:r>
            <a:endParaRPr/>
          </a:p>
          <a:p>
            <a:pPr marL="914400" marR="0" lvl="2" indent="0" algn="l" rtl="0">
              <a:spcBef>
                <a:spcPts val="0"/>
              </a:spcBef>
              <a:spcAft>
                <a:spcPts val="0"/>
              </a:spcAft>
              <a:buNone/>
            </a:pPr>
            <a:r>
              <a:rPr lang="en-US" sz="2400" b="0" i="0" u="none" strike="noStrike" cap="none">
                <a:solidFill>
                  <a:schemeClr val="dk1"/>
                </a:solidFill>
                <a:latin typeface="Garamond"/>
                <a:ea typeface="Garamond"/>
                <a:cs typeface="Garamond"/>
                <a:sym typeface="Garamond"/>
              </a:rPr>
              <a:t>p {</a:t>
            </a:r>
            <a:r>
              <a:rPr lang="en-US" sz="2400" b="1" i="0" u="none" strike="noStrike" cap="none">
                <a:solidFill>
                  <a:schemeClr val="dk1"/>
                </a:solidFill>
                <a:latin typeface="Garamond"/>
                <a:ea typeface="Garamond"/>
                <a:cs typeface="Garamond"/>
                <a:sym typeface="Garamond"/>
              </a:rPr>
              <a:t>text-decoration:</a:t>
            </a:r>
            <a:r>
              <a:rPr lang="en-US" sz="2400" b="0" i="0" u="none" strike="noStrike" cap="none">
                <a:solidFill>
                  <a:schemeClr val="dk1"/>
                </a:solidFill>
                <a:latin typeface="Garamond"/>
                <a:ea typeface="Garamond"/>
                <a:cs typeface="Garamond"/>
                <a:sym typeface="Garamond"/>
              </a:rPr>
              <a:t>overline;}</a:t>
            </a:r>
            <a:endParaRPr/>
          </a:p>
          <a:p>
            <a:pPr marL="914400" marR="0" lvl="2" indent="0" algn="l" rtl="0">
              <a:spcBef>
                <a:spcPts val="0"/>
              </a:spcBef>
              <a:spcAft>
                <a:spcPts val="0"/>
              </a:spcAft>
              <a:buNone/>
            </a:pPr>
            <a:r>
              <a:rPr lang="en-US" sz="2400" b="0" i="0" u="none" strike="noStrike" cap="none">
                <a:solidFill>
                  <a:schemeClr val="dk1"/>
                </a:solidFill>
                <a:latin typeface="Garamond"/>
                <a:ea typeface="Garamond"/>
                <a:cs typeface="Garamond"/>
                <a:sym typeface="Garamond"/>
              </a:rPr>
              <a:t>p {</a:t>
            </a:r>
            <a:r>
              <a:rPr lang="en-US" sz="2400" b="1" i="0" u="none" strike="noStrike" cap="none">
                <a:solidFill>
                  <a:schemeClr val="dk1"/>
                </a:solidFill>
                <a:latin typeface="Garamond"/>
                <a:ea typeface="Garamond"/>
                <a:cs typeface="Garamond"/>
                <a:sym typeface="Garamond"/>
              </a:rPr>
              <a:t>text-decoration:</a:t>
            </a:r>
            <a:r>
              <a:rPr lang="en-US" sz="2400" b="0" i="0" u="none" strike="noStrike" cap="none">
                <a:solidFill>
                  <a:schemeClr val="dk1"/>
                </a:solidFill>
                <a:latin typeface="Garamond"/>
                <a:ea typeface="Garamond"/>
                <a:cs typeface="Garamond"/>
                <a:sym typeface="Garamond"/>
              </a:rPr>
              <a:t>line-through;}</a:t>
            </a:r>
            <a:endParaRPr/>
          </a:p>
          <a:p>
            <a:pPr marL="914400" marR="0" lvl="2" indent="0" algn="l" rtl="0">
              <a:spcBef>
                <a:spcPts val="0"/>
              </a:spcBef>
              <a:spcAft>
                <a:spcPts val="0"/>
              </a:spcAft>
              <a:buNone/>
            </a:pPr>
            <a:r>
              <a:rPr lang="en-US" sz="2400" b="0" i="0" u="none" strike="noStrike" cap="none">
                <a:solidFill>
                  <a:schemeClr val="dk1"/>
                </a:solidFill>
                <a:latin typeface="Garamond"/>
                <a:ea typeface="Garamond"/>
                <a:cs typeface="Garamond"/>
                <a:sym typeface="Garamond"/>
              </a:rPr>
              <a:t>p {</a:t>
            </a:r>
            <a:r>
              <a:rPr lang="en-US" sz="2400" b="1" i="0" u="none" strike="noStrike" cap="none">
                <a:solidFill>
                  <a:schemeClr val="dk1"/>
                </a:solidFill>
                <a:latin typeface="Garamond"/>
                <a:ea typeface="Garamond"/>
                <a:cs typeface="Garamond"/>
                <a:sym typeface="Garamond"/>
              </a:rPr>
              <a:t>text-decoration:</a:t>
            </a:r>
            <a:r>
              <a:rPr lang="en-US" sz="2400" b="0" i="0" u="none" strike="noStrike" cap="none">
                <a:solidFill>
                  <a:schemeClr val="dk1"/>
                </a:solidFill>
                <a:latin typeface="Garamond"/>
                <a:ea typeface="Garamond"/>
                <a:cs typeface="Garamond"/>
                <a:sym typeface="Garamond"/>
              </a:rPr>
              <a:t>underline;}</a:t>
            </a:r>
            <a:endParaRPr/>
          </a:p>
          <a:p>
            <a:pPr marL="914400" marR="0" lvl="2" indent="0" algn="l" rtl="0">
              <a:spcBef>
                <a:spcPts val="0"/>
              </a:spcBef>
              <a:spcAft>
                <a:spcPts val="0"/>
              </a:spcAft>
              <a:buNone/>
            </a:pPr>
            <a:endParaRPr sz="2400" b="0" i="0" u="none" strike="noStrike" cap="none">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b="1" u="sng">
                <a:solidFill>
                  <a:schemeClr val="dk1"/>
                </a:solidFill>
                <a:latin typeface="Garamond"/>
                <a:ea typeface="Garamond"/>
                <a:cs typeface="Garamond"/>
                <a:sym typeface="Garamond"/>
              </a:rPr>
              <a:t>Text Transformation</a:t>
            </a:r>
            <a:endParaRPr sz="24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1050" b="1">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You can use text-transform</a:t>
            </a:r>
            <a:r>
              <a:rPr lang="en-US" sz="2400">
                <a:solidFill>
                  <a:srgbClr val="FF0000"/>
                </a:solidFill>
                <a:latin typeface="Garamond"/>
                <a:ea typeface="Garamond"/>
                <a:cs typeface="Garamond"/>
                <a:sym typeface="Garamond"/>
              </a:rPr>
              <a:t> </a:t>
            </a:r>
            <a:r>
              <a:rPr lang="en-US" sz="2400">
                <a:solidFill>
                  <a:schemeClr val="dk1"/>
                </a:solidFill>
                <a:latin typeface="Garamond"/>
                <a:ea typeface="Garamond"/>
                <a:cs typeface="Garamond"/>
                <a:sym typeface="Garamond"/>
              </a:rPr>
              <a:t>property to specify uppercase and lowercase letters of any text.</a:t>
            </a:r>
            <a:endParaRPr/>
          </a:p>
          <a:p>
            <a:pPr marL="0" marR="0" lvl="0" indent="0" algn="l" rtl="0">
              <a:spcBef>
                <a:spcPts val="0"/>
              </a:spcBef>
              <a:spcAft>
                <a:spcPts val="0"/>
              </a:spcAft>
              <a:buNone/>
            </a:pPr>
            <a:endParaRPr sz="600">
              <a:solidFill>
                <a:schemeClr val="dk1"/>
              </a:solidFill>
              <a:latin typeface="Garamond"/>
              <a:ea typeface="Garamond"/>
              <a:cs typeface="Garamond"/>
              <a:sym typeface="Garamond"/>
            </a:endParaRPr>
          </a:p>
          <a:p>
            <a:pPr marL="457200" marR="0" lvl="1" indent="0" algn="l" rtl="0">
              <a:spcBef>
                <a:spcPts val="0"/>
              </a:spcBef>
              <a:spcAft>
                <a:spcPts val="0"/>
              </a:spcAft>
              <a:buNone/>
            </a:pPr>
            <a:r>
              <a:rPr lang="en-US" sz="2400" b="1" i="0" u="sng" strike="noStrike" cap="none">
                <a:solidFill>
                  <a:schemeClr val="dk1"/>
                </a:solidFill>
                <a:latin typeface="Garamond"/>
                <a:ea typeface="Garamond"/>
                <a:cs typeface="Garamond"/>
                <a:sym typeface="Garamond"/>
              </a:rPr>
              <a:t>Example-</a:t>
            </a:r>
            <a:endParaRPr/>
          </a:p>
          <a:p>
            <a:pPr marL="914400" marR="0" lvl="2" indent="0" algn="l" rtl="0">
              <a:spcBef>
                <a:spcPts val="0"/>
              </a:spcBef>
              <a:spcAft>
                <a:spcPts val="0"/>
              </a:spcAft>
              <a:buNone/>
            </a:pPr>
            <a:r>
              <a:rPr lang="en-US" sz="2400" b="0" i="0" u="none" strike="noStrike" cap="none">
                <a:solidFill>
                  <a:schemeClr val="dk1"/>
                </a:solidFill>
                <a:latin typeface="Garamond"/>
                <a:ea typeface="Garamond"/>
                <a:cs typeface="Garamond"/>
                <a:sym typeface="Garamond"/>
              </a:rPr>
              <a:t>h1 {</a:t>
            </a:r>
            <a:r>
              <a:rPr lang="en-US" sz="2400" b="1" i="0" u="none" strike="noStrike" cap="none">
                <a:solidFill>
                  <a:schemeClr val="dk1"/>
                </a:solidFill>
                <a:latin typeface="Garamond"/>
                <a:ea typeface="Garamond"/>
                <a:cs typeface="Garamond"/>
                <a:sym typeface="Garamond"/>
              </a:rPr>
              <a:t>text-transform:</a:t>
            </a:r>
            <a:r>
              <a:rPr lang="en-US" sz="2400" b="0" i="0" u="none" strike="noStrike" cap="none">
                <a:solidFill>
                  <a:schemeClr val="dk1"/>
                </a:solidFill>
                <a:latin typeface="Garamond"/>
                <a:ea typeface="Garamond"/>
                <a:cs typeface="Garamond"/>
                <a:sym typeface="Garamond"/>
              </a:rPr>
              <a:t>uppercase;}</a:t>
            </a:r>
            <a:endParaRPr/>
          </a:p>
          <a:p>
            <a:pPr marL="914400" marR="0" lvl="2" indent="0" algn="l" rtl="0">
              <a:spcBef>
                <a:spcPts val="0"/>
              </a:spcBef>
              <a:spcAft>
                <a:spcPts val="0"/>
              </a:spcAft>
              <a:buNone/>
            </a:pPr>
            <a:r>
              <a:rPr lang="en-US" sz="2400" b="0" i="0" u="none" strike="noStrike" cap="none">
                <a:solidFill>
                  <a:schemeClr val="dk1"/>
                </a:solidFill>
                <a:latin typeface="Garamond"/>
                <a:ea typeface="Garamond"/>
                <a:cs typeface="Garamond"/>
                <a:sym typeface="Garamond"/>
              </a:rPr>
              <a:t>h2 {</a:t>
            </a:r>
            <a:r>
              <a:rPr lang="en-US" sz="2400" b="1" i="0" u="none" strike="noStrike" cap="none">
                <a:solidFill>
                  <a:schemeClr val="dk1"/>
                </a:solidFill>
                <a:latin typeface="Garamond"/>
                <a:ea typeface="Garamond"/>
                <a:cs typeface="Garamond"/>
                <a:sym typeface="Garamond"/>
              </a:rPr>
              <a:t>text-transform:</a:t>
            </a:r>
            <a:r>
              <a:rPr lang="en-US" sz="2400" b="0" i="0" u="none" strike="noStrike" cap="none">
                <a:solidFill>
                  <a:schemeClr val="dk1"/>
                </a:solidFill>
                <a:latin typeface="Garamond"/>
                <a:ea typeface="Garamond"/>
                <a:cs typeface="Garamond"/>
                <a:sym typeface="Garamond"/>
              </a:rPr>
              <a:t>lowercase;}</a:t>
            </a:r>
            <a:endParaRPr/>
          </a:p>
          <a:p>
            <a:pPr marL="914400" marR="0" lvl="2" indent="0" algn="l" rtl="0">
              <a:spcBef>
                <a:spcPts val="0"/>
              </a:spcBef>
              <a:spcAft>
                <a:spcPts val="0"/>
              </a:spcAft>
              <a:buNone/>
            </a:pPr>
            <a:r>
              <a:rPr lang="en-US" sz="2400" b="0" i="0" u="none" strike="noStrike" cap="none">
                <a:solidFill>
                  <a:schemeClr val="dk1"/>
                </a:solidFill>
                <a:latin typeface="Garamond"/>
                <a:ea typeface="Garamond"/>
                <a:cs typeface="Garamond"/>
                <a:sym typeface="Garamond"/>
              </a:rPr>
              <a:t>p {</a:t>
            </a:r>
            <a:r>
              <a:rPr lang="en-US" sz="2400" b="1" i="0" u="none" strike="noStrike" cap="none">
                <a:solidFill>
                  <a:schemeClr val="dk1"/>
                </a:solidFill>
                <a:latin typeface="Garamond"/>
                <a:ea typeface="Garamond"/>
                <a:cs typeface="Garamond"/>
                <a:sym typeface="Garamond"/>
              </a:rPr>
              <a:t>text-transform:</a:t>
            </a:r>
            <a:r>
              <a:rPr lang="en-US" sz="2400" b="0" i="0" u="none" strike="noStrike" cap="none">
                <a:solidFill>
                  <a:schemeClr val="dk1"/>
                </a:solidFill>
                <a:latin typeface="Garamond"/>
                <a:ea typeface="Garamond"/>
                <a:cs typeface="Garamond"/>
                <a:sym typeface="Garamond"/>
              </a:rPr>
              <a:t>capitalize;}</a:t>
            </a:r>
            <a:endParaRPr/>
          </a:p>
          <a:p>
            <a:pPr marL="914400" marR="0" lvl="2" indent="0" algn="l" rtl="0">
              <a:spcBef>
                <a:spcPts val="0"/>
              </a:spcBef>
              <a:spcAft>
                <a:spcPts val="0"/>
              </a:spcAft>
              <a:buNone/>
            </a:pPr>
            <a:endParaRPr sz="2400" b="0" i="0" u="none" strike="noStrike" cap="none">
              <a:solidFill>
                <a:schemeClr val="dk1"/>
              </a:solidFill>
              <a:latin typeface="Garamond"/>
              <a:ea typeface="Garamond"/>
              <a:cs typeface="Garamond"/>
              <a:sym typeface="Garamon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p:nvPr/>
        </p:nvSpPr>
        <p:spPr>
          <a:xfrm>
            <a:off x="449943" y="365126"/>
            <a:ext cx="11524343" cy="621463"/>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CSS3   Font </a:t>
            </a:r>
            <a:endParaRPr/>
          </a:p>
        </p:txBody>
      </p:sp>
      <p:sp>
        <p:nvSpPr>
          <p:cNvPr id="206" name="Google Shape;206;p25"/>
          <p:cNvSpPr/>
          <p:nvPr/>
        </p:nvSpPr>
        <p:spPr>
          <a:xfrm>
            <a:off x="449943" y="1259545"/>
            <a:ext cx="11524343" cy="163121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24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24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7" name="Google Shape;207;p25"/>
          <p:cNvSpPr txBox="1"/>
          <p:nvPr/>
        </p:nvSpPr>
        <p:spPr>
          <a:xfrm>
            <a:off x="617221" y="1714500"/>
            <a:ext cx="10927080" cy="56323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Garamond"/>
                <a:ea typeface="Garamond"/>
                <a:cs typeface="Garamond"/>
                <a:sym typeface="Garamond"/>
              </a:rPr>
              <a:t>CSS Font Family</a:t>
            </a:r>
            <a:endParaRPr/>
          </a:p>
          <a:p>
            <a:pPr marL="0" marR="0" lvl="0" indent="0" algn="l" rtl="0">
              <a:spcBef>
                <a:spcPts val="0"/>
              </a:spcBef>
              <a:spcAft>
                <a:spcPts val="0"/>
              </a:spcAft>
              <a:buNone/>
            </a:pPr>
            <a:endParaRPr sz="2400" b="1">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The font-family property should hold several font names as a "fallback" system. If the browser does not support the first font, it tries the next font.</a:t>
            </a:r>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Example :</a:t>
            </a:r>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p { font-family:”Arial”, Times, “Sans-serif”;}</a:t>
            </a:r>
            <a:endParaRPr/>
          </a:p>
          <a:p>
            <a:pPr marL="0" marR="0" lvl="0" indent="0" algn="l" rtl="0">
              <a:spcBef>
                <a:spcPts val="0"/>
              </a:spcBef>
              <a:spcAft>
                <a:spcPts val="0"/>
              </a:spcAft>
              <a:buNone/>
            </a:pPr>
            <a:endParaRPr sz="2400">
              <a:solidFill>
                <a:schemeClr val="dk1"/>
              </a:solidFill>
              <a:latin typeface="Garamond"/>
              <a:ea typeface="Garamond"/>
              <a:cs typeface="Garamond"/>
              <a:sym typeface="Garamond"/>
            </a:endParaRPr>
          </a:p>
          <a:p>
            <a:pPr marL="0" marR="0" lvl="0" indent="0" algn="l" rtl="0">
              <a:spcBef>
                <a:spcPts val="0"/>
              </a:spcBef>
              <a:spcAft>
                <a:spcPts val="0"/>
              </a:spcAft>
              <a:buNone/>
            </a:pPr>
            <a:endParaRPr sz="240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b="1">
                <a:solidFill>
                  <a:schemeClr val="dk1"/>
                </a:solidFill>
                <a:latin typeface="Garamond"/>
                <a:ea typeface="Garamond"/>
                <a:cs typeface="Garamond"/>
                <a:sym typeface="Garamond"/>
              </a:rPr>
              <a:t>CSS Font Style</a:t>
            </a:r>
            <a:endParaRPr/>
          </a:p>
          <a:p>
            <a:pPr marL="0" marR="0" lvl="0" indent="0" algn="l" rtl="0">
              <a:spcBef>
                <a:spcPts val="0"/>
              </a:spcBef>
              <a:spcAft>
                <a:spcPts val="0"/>
              </a:spcAft>
              <a:buNone/>
            </a:pPr>
            <a:endParaRPr sz="240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You can use the property font-style to specify mostly italic text. It has three values – Normal, Italic, Oblique (similar to italic).</a:t>
            </a:r>
            <a:endParaRPr sz="2400">
              <a:solidFill>
                <a:schemeClr val="dk1"/>
              </a:solidFill>
              <a:latin typeface="Garamond"/>
              <a:ea typeface="Garamond"/>
              <a:cs typeface="Garamond"/>
              <a:sym typeface="Garamond"/>
            </a:endParaRPr>
          </a:p>
          <a:p>
            <a:pPr marL="0" marR="0" lvl="0" indent="0" algn="l" rtl="0">
              <a:spcBef>
                <a:spcPts val="0"/>
              </a:spcBef>
              <a:spcAft>
                <a:spcPts val="0"/>
              </a:spcAft>
              <a:buNone/>
            </a:pPr>
            <a:endParaRPr sz="2400">
              <a:solidFill>
                <a:schemeClr val="dk1"/>
              </a:solidFill>
              <a:latin typeface="Garamond"/>
              <a:ea typeface="Garamond"/>
              <a:cs typeface="Garamond"/>
              <a:sym typeface="Garamond"/>
            </a:endParaRPr>
          </a:p>
          <a:p>
            <a:pPr marL="0" marR="0" lvl="0" indent="0" algn="l" rtl="0">
              <a:spcBef>
                <a:spcPts val="0"/>
              </a:spcBef>
              <a:spcAft>
                <a:spcPts val="0"/>
              </a:spcAft>
              <a:buNone/>
            </a:pPr>
            <a:endParaRPr sz="2400">
              <a:solidFill>
                <a:schemeClr val="dk1"/>
              </a:solidFill>
              <a:latin typeface="Garamond"/>
              <a:ea typeface="Garamond"/>
              <a:cs typeface="Garamond"/>
              <a:sym typeface="Garamond"/>
            </a:endParaRPr>
          </a:p>
          <a:p>
            <a:pPr marL="0" marR="0" lvl="0" indent="0" algn="l" rtl="0">
              <a:spcBef>
                <a:spcPts val="0"/>
              </a:spcBef>
              <a:spcAft>
                <a:spcPts val="0"/>
              </a:spcAft>
              <a:buNone/>
            </a:pPr>
            <a:endParaRPr sz="2400">
              <a:solidFill>
                <a:schemeClr val="dk1"/>
              </a:solidFill>
              <a:latin typeface="Garamond"/>
              <a:ea typeface="Garamond"/>
              <a:cs typeface="Garamond"/>
              <a:sym typeface="Garamon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p:nvPr/>
        </p:nvSpPr>
        <p:spPr>
          <a:xfrm>
            <a:off x="449943" y="365126"/>
            <a:ext cx="11524343" cy="621463"/>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CSS3   Font  Cont…</a:t>
            </a:r>
            <a:endParaRPr sz="3600" b="1" u="sng">
              <a:solidFill>
                <a:schemeClr val="dk1"/>
              </a:solidFill>
              <a:latin typeface="Garamond"/>
              <a:ea typeface="Garamond"/>
              <a:cs typeface="Garamond"/>
              <a:sym typeface="Garamond"/>
            </a:endParaRPr>
          </a:p>
        </p:txBody>
      </p:sp>
      <p:sp>
        <p:nvSpPr>
          <p:cNvPr id="214" name="Google Shape;214;p26"/>
          <p:cNvSpPr/>
          <p:nvPr/>
        </p:nvSpPr>
        <p:spPr>
          <a:xfrm>
            <a:off x="449943" y="1259545"/>
            <a:ext cx="11524343" cy="163121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24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24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5" name="Google Shape;215;p26"/>
          <p:cNvSpPr txBox="1"/>
          <p:nvPr/>
        </p:nvSpPr>
        <p:spPr>
          <a:xfrm>
            <a:off x="617220" y="1714500"/>
            <a:ext cx="10347128" cy="52629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Garamond"/>
                <a:ea typeface="Garamond"/>
                <a:cs typeface="Garamond"/>
                <a:sym typeface="Garamond"/>
              </a:rPr>
              <a:t>CSS Font Size</a:t>
            </a:r>
            <a:endParaRPr/>
          </a:p>
          <a:p>
            <a:pPr marL="0" marR="0" lvl="0" indent="0" algn="l" rtl="0">
              <a:spcBef>
                <a:spcPts val="0"/>
              </a:spcBef>
              <a:spcAft>
                <a:spcPts val="0"/>
              </a:spcAft>
              <a:buNone/>
            </a:pPr>
            <a:endParaRPr sz="2400" b="1">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You can use the </a:t>
            </a:r>
            <a:r>
              <a:rPr lang="en-US" sz="2400" b="1">
                <a:solidFill>
                  <a:schemeClr val="dk1"/>
                </a:solidFill>
                <a:latin typeface="Garamond"/>
                <a:ea typeface="Garamond"/>
                <a:cs typeface="Garamond"/>
                <a:sym typeface="Garamond"/>
              </a:rPr>
              <a:t>font-size</a:t>
            </a:r>
            <a:r>
              <a:rPr lang="en-US" sz="2400">
                <a:solidFill>
                  <a:schemeClr val="dk1"/>
                </a:solidFill>
                <a:latin typeface="Garamond"/>
                <a:ea typeface="Garamond"/>
                <a:cs typeface="Garamond"/>
                <a:sym typeface="Garamond"/>
              </a:rPr>
              <a:t> property to set the size of text. The font-size value can be </a:t>
            </a:r>
            <a:endParaRPr sz="240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absolute or it can be relative.</a:t>
            </a:r>
            <a:endParaRPr/>
          </a:p>
          <a:p>
            <a:pPr marL="0" marR="0" lvl="0" indent="0" algn="l" rtl="0">
              <a:spcBef>
                <a:spcPts val="0"/>
              </a:spcBef>
              <a:spcAft>
                <a:spcPts val="0"/>
              </a:spcAft>
              <a:buNone/>
            </a:pPr>
            <a:endParaRPr sz="240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Example-</a:t>
            </a:r>
            <a:br>
              <a:rPr lang="en-US" sz="2400">
                <a:solidFill>
                  <a:schemeClr val="dk1"/>
                </a:solidFill>
                <a:latin typeface="Garamond"/>
                <a:ea typeface="Garamond"/>
                <a:cs typeface="Garamond"/>
                <a:sym typeface="Garamond"/>
              </a:rPr>
            </a:br>
            <a:r>
              <a:rPr lang="en-US" sz="2400">
                <a:solidFill>
                  <a:schemeClr val="dk1"/>
                </a:solidFill>
                <a:latin typeface="Garamond"/>
                <a:ea typeface="Garamond"/>
                <a:cs typeface="Garamond"/>
                <a:sym typeface="Garamond"/>
              </a:rPr>
              <a:t>h1 {</a:t>
            </a:r>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    font-size: 30px;</a:t>
            </a:r>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a:t>
            </a:r>
            <a:endParaRPr/>
          </a:p>
          <a:p>
            <a:pPr marL="0" marR="0" lvl="0" indent="0" algn="l" rtl="0">
              <a:spcBef>
                <a:spcPts val="0"/>
              </a:spcBef>
              <a:spcAft>
                <a:spcPts val="0"/>
              </a:spcAft>
              <a:buNone/>
            </a:pPr>
            <a:endParaRPr sz="240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p {</a:t>
            </a:r>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    font-size: 14px;</a:t>
            </a:r>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a:t>
            </a:r>
            <a:endParaRPr/>
          </a:p>
          <a:p>
            <a:pPr marL="0" marR="0" lvl="0" indent="0" algn="l" rtl="0">
              <a:spcBef>
                <a:spcPts val="0"/>
              </a:spcBef>
              <a:spcAft>
                <a:spcPts val="0"/>
              </a:spcAft>
              <a:buNone/>
            </a:pPr>
            <a:endParaRPr sz="2400">
              <a:solidFill>
                <a:schemeClr val="dk1"/>
              </a:solidFill>
              <a:latin typeface="Garamond"/>
              <a:ea typeface="Garamond"/>
              <a:cs typeface="Garamond"/>
              <a:sym typeface="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p:nvPr/>
        </p:nvSpPr>
        <p:spPr>
          <a:xfrm>
            <a:off x="449943" y="365126"/>
            <a:ext cx="11524343" cy="621463"/>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CSS Selectors</a:t>
            </a:r>
            <a:endParaRPr sz="3600" b="1" u="sng">
              <a:solidFill>
                <a:schemeClr val="dk1"/>
              </a:solidFill>
              <a:latin typeface="Garamond"/>
              <a:ea typeface="Garamond"/>
              <a:cs typeface="Garamond"/>
              <a:sym typeface="Garamond"/>
            </a:endParaRPr>
          </a:p>
        </p:txBody>
      </p:sp>
      <p:sp>
        <p:nvSpPr>
          <p:cNvPr id="222" name="Google Shape;222;p27"/>
          <p:cNvSpPr txBox="1"/>
          <p:nvPr/>
        </p:nvSpPr>
        <p:spPr>
          <a:xfrm>
            <a:off x="819150" y="1314450"/>
            <a:ext cx="10763250" cy="209288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Garamond"/>
                <a:ea typeface="Garamond"/>
                <a:cs typeface="Garamond"/>
                <a:sym typeface="Garamond"/>
              </a:rPr>
              <a:t>CSS selectors allow you to select and manipulate HTML elements based on their class, id, type, attribute, and more.</a:t>
            </a:r>
            <a:endParaRPr/>
          </a:p>
          <a:p>
            <a:pPr marL="0" marR="0" lvl="0" indent="0" algn="l" rtl="0">
              <a:spcBef>
                <a:spcPts val="0"/>
              </a:spcBef>
              <a:spcAft>
                <a:spcPts val="0"/>
              </a:spcAft>
              <a:buNone/>
            </a:pPr>
            <a:endParaRPr sz="280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800" b="1" u="sng">
                <a:solidFill>
                  <a:schemeClr val="dk1"/>
                </a:solidFill>
                <a:latin typeface="Garamond"/>
                <a:ea typeface="Garamond"/>
                <a:cs typeface="Garamond"/>
                <a:sym typeface="Garamond"/>
              </a:rPr>
              <a:t>Examples – </a:t>
            </a:r>
            <a:endParaRPr sz="28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1800">
              <a:solidFill>
                <a:schemeClr val="dk1"/>
              </a:solidFill>
              <a:latin typeface="Garamond"/>
              <a:ea typeface="Garamond"/>
              <a:cs typeface="Garamond"/>
              <a:sym typeface="Garamond"/>
            </a:endParaRPr>
          </a:p>
        </p:txBody>
      </p:sp>
      <p:pic>
        <p:nvPicPr>
          <p:cNvPr id="223" name="Google Shape;223;p27"/>
          <p:cNvPicPr preferRelativeResize="0"/>
          <p:nvPr/>
        </p:nvPicPr>
        <p:blipFill rotWithShape="1">
          <a:blip r:embed="rId3">
            <a:alphaModFix/>
          </a:blip>
          <a:srcRect/>
          <a:stretch/>
        </p:blipFill>
        <p:spPr>
          <a:xfrm>
            <a:off x="633102" y="3207223"/>
            <a:ext cx="11341184" cy="3231677"/>
          </a:xfrm>
          <a:prstGeom prst="rect">
            <a:avLst/>
          </a:prstGeom>
          <a:noFill/>
          <a:ln>
            <a:noFill/>
          </a:ln>
        </p:spPr>
      </p:pic>
      <p:sp>
        <p:nvSpPr>
          <p:cNvPr id="224" name="Google Shape;224;p27"/>
          <p:cNvSpPr/>
          <p:nvPr/>
        </p:nvSpPr>
        <p:spPr>
          <a:xfrm>
            <a:off x="1231899" y="4135272"/>
            <a:ext cx="154769" cy="296849"/>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 name="Google Shape;225;p27"/>
          <p:cNvSpPr/>
          <p:nvPr/>
        </p:nvSpPr>
        <p:spPr>
          <a:xfrm>
            <a:off x="7858740" y="4135272"/>
            <a:ext cx="154769" cy="296849"/>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8"/>
          <p:cNvSpPr txBox="1"/>
          <p:nvPr/>
        </p:nvSpPr>
        <p:spPr>
          <a:xfrm>
            <a:off x="449943" y="365126"/>
            <a:ext cx="11524343" cy="621463"/>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CSS Selectors (Cont.)</a:t>
            </a:r>
            <a:endParaRPr sz="3600" b="1" u="sng">
              <a:solidFill>
                <a:schemeClr val="dk1"/>
              </a:solidFill>
              <a:latin typeface="Garamond"/>
              <a:ea typeface="Garamond"/>
              <a:cs typeface="Garamond"/>
              <a:sym typeface="Garamond"/>
            </a:endParaRPr>
          </a:p>
        </p:txBody>
      </p:sp>
      <p:sp>
        <p:nvSpPr>
          <p:cNvPr id="232" name="Google Shape;232;p28"/>
          <p:cNvSpPr/>
          <p:nvPr/>
        </p:nvSpPr>
        <p:spPr>
          <a:xfrm>
            <a:off x="449943" y="1259545"/>
            <a:ext cx="11524343" cy="667875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u="sng">
                <a:solidFill>
                  <a:schemeClr val="dk1"/>
                </a:solidFill>
                <a:latin typeface="Garamond"/>
                <a:ea typeface="Garamond"/>
                <a:cs typeface="Garamond"/>
                <a:sym typeface="Garamond"/>
              </a:rPr>
              <a:t>Declaring a CSS Rule for HTML Element (Type)</a:t>
            </a:r>
            <a:endParaRPr/>
          </a:p>
          <a:p>
            <a:pPr marL="0" marR="0" lvl="0" indent="0" algn="l" rtl="0">
              <a:spcBef>
                <a:spcPts val="0"/>
              </a:spcBef>
              <a:spcAft>
                <a:spcPts val="0"/>
              </a:spcAft>
              <a:buNone/>
            </a:pPr>
            <a:endParaRPr sz="2000" b="1" u="sng">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Style will be applicable to content of all particular element. Here all &lt;p&gt; tag will be styled.</a:t>
            </a:r>
            <a:endParaRPr/>
          </a:p>
          <a:p>
            <a:pPr marL="0" marR="0" lvl="0" indent="0" algn="l" rtl="0">
              <a:spcBef>
                <a:spcPts val="0"/>
              </a:spcBef>
              <a:spcAft>
                <a:spcPts val="0"/>
              </a:spcAft>
              <a:buNone/>
            </a:pPr>
            <a:endParaRPr sz="240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b="1" u="sng">
                <a:solidFill>
                  <a:schemeClr val="dk1"/>
                </a:solidFill>
                <a:latin typeface="Garamond"/>
                <a:ea typeface="Garamond"/>
                <a:cs typeface="Garamond"/>
                <a:sym typeface="Garamond"/>
              </a:rPr>
              <a:t>Example-</a:t>
            </a:r>
            <a:endParaRPr/>
          </a:p>
          <a:p>
            <a:pPr marL="0" marR="0" lvl="0" indent="0" algn="l" rtl="0">
              <a:spcBef>
                <a:spcPts val="0"/>
              </a:spcBef>
              <a:spcAft>
                <a:spcPts val="0"/>
              </a:spcAft>
              <a:buNone/>
            </a:pPr>
            <a:endParaRPr sz="2400" b="1" u="sng">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The HTML</a:t>
            </a:r>
            <a:endParaRPr/>
          </a:p>
          <a:p>
            <a:pPr marL="0" marR="0" lvl="0" indent="0" algn="l" rtl="0">
              <a:spcBef>
                <a:spcPts val="0"/>
              </a:spcBef>
              <a:spcAft>
                <a:spcPts val="0"/>
              </a:spcAft>
              <a:buNone/>
            </a:pPr>
            <a:r>
              <a:rPr lang="en-US" sz="2400" b="1">
                <a:solidFill>
                  <a:srgbClr val="1F3864"/>
                </a:solidFill>
                <a:latin typeface="Garamond"/>
                <a:ea typeface="Garamond"/>
                <a:cs typeface="Garamond"/>
                <a:sym typeface="Garamond"/>
              </a:rPr>
              <a:t>&lt;p&gt; </a:t>
            </a:r>
            <a:r>
              <a:rPr lang="en-US" sz="2400">
                <a:solidFill>
                  <a:schemeClr val="dk1"/>
                </a:solidFill>
                <a:latin typeface="Garamond"/>
                <a:ea typeface="Garamond"/>
                <a:cs typeface="Garamond"/>
                <a:sym typeface="Garamond"/>
              </a:rPr>
              <a:t>Welcome to the CSS World</a:t>
            </a:r>
            <a:r>
              <a:rPr lang="en-US" sz="2400" b="1">
                <a:solidFill>
                  <a:srgbClr val="1F3864"/>
                </a:solidFill>
                <a:latin typeface="Garamond"/>
                <a:ea typeface="Garamond"/>
                <a:cs typeface="Garamond"/>
                <a:sym typeface="Garamond"/>
              </a:rPr>
              <a:t>&lt;/p&gt;</a:t>
            </a:r>
            <a:endParaRPr/>
          </a:p>
          <a:p>
            <a:pPr marL="0" marR="0" lvl="0" indent="0" algn="l" rtl="0">
              <a:spcBef>
                <a:spcPts val="0"/>
              </a:spcBef>
              <a:spcAft>
                <a:spcPts val="0"/>
              </a:spcAft>
              <a:buNone/>
            </a:pPr>
            <a:r>
              <a:rPr lang="en-US" sz="2400" b="1">
                <a:solidFill>
                  <a:srgbClr val="1F3864"/>
                </a:solidFill>
                <a:latin typeface="Garamond"/>
                <a:ea typeface="Garamond"/>
                <a:cs typeface="Garamond"/>
                <a:sym typeface="Garamond"/>
              </a:rPr>
              <a:t>&lt;p&gt; &lt;b&gt;&lt;i&gt; </a:t>
            </a:r>
            <a:r>
              <a:rPr lang="en-US" sz="2400">
                <a:solidFill>
                  <a:schemeClr val="dk1"/>
                </a:solidFill>
                <a:latin typeface="Garamond"/>
                <a:ea typeface="Garamond"/>
                <a:cs typeface="Garamond"/>
                <a:sym typeface="Garamond"/>
              </a:rPr>
              <a:t>Powered by – Next Level Learning</a:t>
            </a:r>
            <a:r>
              <a:rPr lang="en-US" sz="2400" b="1">
                <a:solidFill>
                  <a:srgbClr val="1F3864"/>
                </a:solidFill>
                <a:latin typeface="Garamond"/>
                <a:ea typeface="Garamond"/>
                <a:cs typeface="Garamond"/>
                <a:sym typeface="Garamond"/>
              </a:rPr>
              <a:t>&lt;/i&gt;&lt;/b&gt;&lt;/p&gt;</a:t>
            </a:r>
            <a:endParaRPr/>
          </a:p>
          <a:p>
            <a:pPr marL="0" marR="0" lvl="0" indent="0" algn="l" rtl="0">
              <a:spcBef>
                <a:spcPts val="0"/>
              </a:spcBef>
              <a:spcAft>
                <a:spcPts val="0"/>
              </a:spcAft>
              <a:buNone/>
            </a:pPr>
            <a:endParaRPr sz="240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The CSS</a:t>
            </a:r>
            <a:endParaRPr/>
          </a:p>
          <a:p>
            <a:pPr marL="0" marR="0" lvl="0" indent="0" algn="l" rtl="0">
              <a:spcBef>
                <a:spcPts val="0"/>
              </a:spcBef>
              <a:spcAft>
                <a:spcPts val="0"/>
              </a:spcAft>
              <a:buNone/>
            </a:pPr>
            <a:r>
              <a:rPr lang="en-US" sz="2400" b="1">
                <a:solidFill>
                  <a:srgbClr val="833C0B"/>
                </a:solidFill>
                <a:latin typeface="Garamond"/>
                <a:ea typeface="Garamond"/>
                <a:cs typeface="Garamond"/>
                <a:sym typeface="Garamond"/>
              </a:rPr>
              <a:t>p {</a:t>
            </a:r>
            <a:r>
              <a:rPr lang="en-US" sz="2400">
                <a:solidFill>
                  <a:srgbClr val="1F3864"/>
                </a:solidFill>
                <a:latin typeface="Garamond"/>
                <a:ea typeface="Garamond"/>
                <a:cs typeface="Garamond"/>
                <a:sym typeface="Garamond"/>
              </a:rPr>
              <a:t>text-align: center; color: blue;</a:t>
            </a:r>
            <a:r>
              <a:rPr lang="en-US" sz="2400" b="1">
                <a:solidFill>
                  <a:srgbClr val="833C0B"/>
                </a:solidFill>
                <a:latin typeface="Garamond"/>
                <a:ea typeface="Garamond"/>
                <a:cs typeface="Garamond"/>
                <a:sym typeface="Garamond"/>
              </a:rPr>
              <a:t>}</a:t>
            </a:r>
            <a:endParaRPr/>
          </a:p>
          <a:p>
            <a:pPr marL="0" marR="0" lvl="0" indent="0" algn="l" rtl="0">
              <a:spcBef>
                <a:spcPts val="0"/>
              </a:spcBef>
              <a:spcAft>
                <a:spcPts val="0"/>
              </a:spcAft>
              <a:buNone/>
            </a:pPr>
            <a:endParaRPr sz="24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24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24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24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24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9"/>
          <p:cNvSpPr txBox="1"/>
          <p:nvPr/>
        </p:nvSpPr>
        <p:spPr>
          <a:xfrm>
            <a:off x="449943" y="365126"/>
            <a:ext cx="11524343" cy="621463"/>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CSS Selectors (Cont.)</a:t>
            </a:r>
            <a:endParaRPr sz="3600" b="1" u="sng">
              <a:solidFill>
                <a:schemeClr val="dk1"/>
              </a:solidFill>
              <a:latin typeface="Garamond"/>
              <a:ea typeface="Garamond"/>
              <a:cs typeface="Garamond"/>
              <a:sym typeface="Garamond"/>
            </a:endParaRPr>
          </a:p>
        </p:txBody>
      </p:sp>
      <p:sp>
        <p:nvSpPr>
          <p:cNvPr id="239" name="Google Shape;239;p29"/>
          <p:cNvSpPr/>
          <p:nvPr/>
        </p:nvSpPr>
        <p:spPr>
          <a:xfrm>
            <a:off x="449943" y="1259545"/>
            <a:ext cx="11524343" cy="56323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u="sng" dirty="0">
                <a:solidFill>
                  <a:schemeClr val="dk1"/>
                </a:solidFill>
                <a:latin typeface="Garamond"/>
                <a:ea typeface="Garamond"/>
                <a:cs typeface="Garamond"/>
                <a:sym typeface="Garamond"/>
              </a:rPr>
              <a:t>Group Selector</a:t>
            </a:r>
            <a:endParaRPr dirty="0"/>
          </a:p>
          <a:p>
            <a:pPr marL="0" marR="0" lvl="0" indent="0" algn="l" rtl="0">
              <a:spcBef>
                <a:spcPts val="0"/>
              </a:spcBef>
              <a:spcAft>
                <a:spcPts val="0"/>
              </a:spcAft>
              <a:buNone/>
            </a:pPr>
            <a:endParaRPr sz="2400" b="1" u="sng"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dirty="0">
                <a:solidFill>
                  <a:schemeClr val="dk1"/>
                </a:solidFill>
                <a:latin typeface="Garamond"/>
                <a:ea typeface="Garamond"/>
                <a:cs typeface="Garamond"/>
                <a:sym typeface="Garamond"/>
              </a:rPr>
              <a:t>We can group various elements of same style to minimize the code. The selectors should be separated with comma. Here &lt;h2&gt;and &lt;p&gt; elements are styled as one group.</a:t>
            </a:r>
            <a:endParaRPr dirty="0"/>
          </a:p>
          <a:p>
            <a:pPr marL="0" marR="0" lvl="0" indent="0" algn="l" rtl="0">
              <a:spcBef>
                <a:spcPts val="0"/>
              </a:spcBef>
              <a:spcAft>
                <a:spcPts val="0"/>
              </a:spcAft>
              <a:buNone/>
            </a:pPr>
            <a:endParaRPr sz="24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b="1" u="sng" dirty="0">
                <a:solidFill>
                  <a:schemeClr val="dk1"/>
                </a:solidFill>
                <a:latin typeface="Garamond"/>
                <a:ea typeface="Garamond"/>
                <a:cs typeface="Garamond"/>
                <a:sym typeface="Garamond"/>
              </a:rPr>
              <a:t>Example-</a:t>
            </a:r>
            <a:endParaRPr dirty="0"/>
          </a:p>
          <a:p>
            <a:pPr marL="0" marR="0" lvl="0" indent="0" algn="l" rtl="0">
              <a:spcBef>
                <a:spcPts val="0"/>
              </a:spcBef>
              <a:spcAft>
                <a:spcPts val="0"/>
              </a:spcAft>
              <a:buNone/>
            </a:pPr>
            <a:endParaRPr sz="2400" b="1" u="sng"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b="1" dirty="0">
                <a:solidFill>
                  <a:srgbClr val="833C0B"/>
                </a:solidFill>
                <a:latin typeface="Garamond"/>
                <a:ea typeface="Garamond"/>
                <a:cs typeface="Garamond"/>
                <a:sym typeface="Garamond"/>
              </a:rPr>
              <a:t>h2 {</a:t>
            </a:r>
            <a:r>
              <a:rPr lang="en-US" sz="2400" dirty="0">
                <a:solidFill>
                  <a:schemeClr val="dk1"/>
                </a:solidFill>
                <a:latin typeface="Garamond"/>
                <a:ea typeface="Garamond"/>
                <a:cs typeface="Garamond"/>
                <a:sym typeface="Garamond"/>
              </a:rPr>
              <a:t>text-align: center; color: red; </a:t>
            </a:r>
            <a:r>
              <a:rPr lang="en-US" sz="2400" b="1" dirty="0">
                <a:solidFill>
                  <a:srgbClr val="833C0B"/>
                </a:solidFill>
                <a:latin typeface="Garamond"/>
                <a:ea typeface="Garamond"/>
                <a:cs typeface="Garamond"/>
                <a:sym typeface="Garamond"/>
              </a:rPr>
              <a:t>}</a:t>
            </a:r>
            <a:br>
              <a:rPr lang="en-US" sz="2400" b="1" dirty="0">
                <a:solidFill>
                  <a:srgbClr val="833C0B"/>
                </a:solidFill>
                <a:latin typeface="Garamond"/>
                <a:ea typeface="Garamond"/>
                <a:cs typeface="Garamond"/>
                <a:sym typeface="Garamond"/>
              </a:rPr>
            </a:br>
            <a:r>
              <a:rPr lang="en-US" sz="2400" b="1" dirty="0">
                <a:solidFill>
                  <a:srgbClr val="833C0B"/>
                </a:solidFill>
                <a:latin typeface="Garamond"/>
                <a:ea typeface="Garamond"/>
                <a:cs typeface="Garamond"/>
                <a:sym typeface="Garamond"/>
              </a:rPr>
              <a:t>p {</a:t>
            </a:r>
            <a:r>
              <a:rPr lang="en-US" sz="2400" dirty="0">
                <a:solidFill>
                  <a:schemeClr val="dk1"/>
                </a:solidFill>
                <a:latin typeface="Garamond"/>
                <a:ea typeface="Garamond"/>
                <a:cs typeface="Garamond"/>
                <a:sym typeface="Garamond"/>
              </a:rPr>
              <a:t>text-align: center; color: red;</a:t>
            </a:r>
            <a:r>
              <a:rPr lang="en-US" sz="2400" b="1" dirty="0">
                <a:solidFill>
                  <a:srgbClr val="833C0B"/>
                </a:solidFill>
                <a:latin typeface="Garamond"/>
                <a:ea typeface="Garamond"/>
                <a:cs typeface="Garamond"/>
                <a:sym typeface="Garamond"/>
              </a:rPr>
              <a:t>}</a:t>
            </a:r>
            <a:endParaRPr sz="2400" b="1" u="sng" dirty="0">
              <a:solidFill>
                <a:srgbClr val="833C0B"/>
              </a:solidFill>
              <a:latin typeface="Garamond"/>
              <a:ea typeface="Garamond"/>
              <a:cs typeface="Garamond"/>
              <a:sym typeface="Garamond"/>
            </a:endParaRPr>
          </a:p>
          <a:p>
            <a:pPr marL="0" marR="0" lvl="0" indent="0" algn="l" rtl="0">
              <a:spcBef>
                <a:spcPts val="0"/>
              </a:spcBef>
              <a:spcAft>
                <a:spcPts val="0"/>
              </a:spcAft>
              <a:buNone/>
            </a:pPr>
            <a:endParaRPr sz="2400" b="1" u="sng"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b="1" u="sng" dirty="0">
                <a:solidFill>
                  <a:schemeClr val="dk1"/>
                </a:solidFill>
                <a:latin typeface="Garamond"/>
                <a:ea typeface="Garamond"/>
                <a:cs typeface="Garamond"/>
                <a:sym typeface="Garamond"/>
              </a:rPr>
              <a:t>Grouped Selectors-</a:t>
            </a:r>
            <a:endParaRPr dirty="0"/>
          </a:p>
          <a:p>
            <a:pPr marL="0" marR="0" lvl="0" indent="0" algn="l" rtl="0">
              <a:spcBef>
                <a:spcPts val="0"/>
              </a:spcBef>
              <a:spcAft>
                <a:spcPts val="0"/>
              </a:spcAft>
              <a:buNone/>
            </a:pPr>
            <a:r>
              <a:rPr lang="en-US" sz="2400" b="1" dirty="0">
                <a:solidFill>
                  <a:srgbClr val="833C0B"/>
                </a:solidFill>
                <a:latin typeface="Garamond"/>
                <a:ea typeface="Garamond"/>
                <a:cs typeface="Garamond"/>
                <a:sym typeface="Garamond"/>
              </a:rPr>
              <a:t>h2, p {</a:t>
            </a:r>
            <a:r>
              <a:rPr lang="en-US" sz="2400" dirty="0">
                <a:solidFill>
                  <a:srgbClr val="0C0C0C"/>
                </a:solidFill>
                <a:latin typeface="Garamond"/>
                <a:ea typeface="Garamond"/>
                <a:cs typeface="Garamond"/>
                <a:sym typeface="Garamond"/>
              </a:rPr>
              <a:t>text-align: center; color: red;</a:t>
            </a:r>
            <a:r>
              <a:rPr lang="en-US" sz="2400" b="1" dirty="0">
                <a:solidFill>
                  <a:srgbClr val="833C0B"/>
                </a:solidFill>
                <a:latin typeface="Garamond"/>
                <a:ea typeface="Garamond"/>
                <a:cs typeface="Garamond"/>
                <a:sym typeface="Garamond"/>
              </a:rPr>
              <a:t> }</a:t>
            </a:r>
            <a:endParaRPr sz="2400" b="1" u="sng" dirty="0">
              <a:solidFill>
                <a:srgbClr val="833C0B"/>
              </a:solidFill>
              <a:latin typeface="Garamond"/>
              <a:ea typeface="Garamond"/>
              <a:cs typeface="Garamond"/>
              <a:sym typeface="Garamond"/>
            </a:endParaRPr>
          </a:p>
          <a:p>
            <a:pPr marL="0" marR="0" lvl="0" indent="0" algn="l" rtl="0">
              <a:spcBef>
                <a:spcPts val="0"/>
              </a:spcBef>
              <a:spcAft>
                <a:spcPts val="0"/>
              </a:spcAft>
              <a:buNone/>
            </a:pPr>
            <a:endParaRPr sz="2400" b="1" u="sng" dirty="0">
              <a:solidFill>
                <a:schemeClr val="dk1"/>
              </a:solidFill>
              <a:latin typeface="Garamond"/>
              <a:ea typeface="Garamond"/>
              <a:cs typeface="Garamond"/>
              <a:sym typeface="Garamond"/>
            </a:endParaRPr>
          </a:p>
          <a:p>
            <a:pPr marL="0" marR="0" lvl="0" indent="0" algn="l" rtl="0">
              <a:spcBef>
                <a:spcPts val="0"/>
              </a:spcBef>
              <a:spcAft>
                <a:spcPts val="0"/>
              </a:spcAft>
              <a:buNone/>
            </a:pPr>
            <a:endParaRPr sz="2400" b="1" u="sng" dirty="0">
              <a:solidFill>
                <a:schemeClr val="dk1"/>
              </a:solidFill>
              <a:latin typeface="Garamond"/>
              <a:ea typeface="Garamond"/>
              <a:cs typeface="Garamond"/>
              <a:sym typeface="Garamond"/>
            </a:endParaRPr>
          </a:p>
          <a:p>
            <a:pPr marL="0" marR="0" lvl="0" indent="0" algn="l" rtl="0">
              <a:spcBef>
                <a:spcPts val="0"/>
              </a:spcBef>
              <a:spcAft>
                <a:spcPts val="0"/>
              </a:spcAft>
              <a:buNone/>
            </a:pPr>
            <a:endParaRPr sz="2400" dirty="0">
              <a:solidFill>
                <a:schemeClr val="dk1"/>
              </a:solidFill>
              <a:latin typeface="Garamond"/>
              <a:ea typeface="Garamond"/>
              <a:cs typeface="Garamond"/>
              <a:sym typeface="Garamon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0"/>
          <p:cNvSpPr txBox="1"/>
          <p:nvPr/>
        </p:nvSpPr>
        <p:spPr>
          <a:xfrm>
            <a:off x="449943" y="365126"/>
            <a:ext cx="11524343" cy="621463"/>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CSS Selectors (Cont.)</a:t>
            </a:r>
            <a:endParaRPr sz="3600" b="1" u="sng">
              <a:solidFill>
                <a:schemeClr val="dk1"/>
              </a:solidFill>
              <a:latin typeface="Garamond"/>
              <a:ea typeface="Garamond"/>
              <a:cs typeface="Garamond"/>
              <a:sym typeface="Garamond"/>
            </a:endParaRPr>
          </a:p>
        </p:txBody>
      </p:sp>
      <p:sp>
        <p:nvSpPr>
          <p:cNvPr id="246" name="Google Shape;246;p30"/>
          <p:cNvSpPr/>
          <p:nvPr/>
        </p:nvSpPr>
        <p:spPr>
          <a:xfrm>
            <a:off x="449943" y="1259545"/>
            <a:ext cx="11524343" cy="45243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u="sng">
                <a:solidFill>
                  <a:schemeClr val="dk1"/>
                </a:solidFill>
                <a:latin typeface="Garamond"/>
                <a:ea typeface="Garamond"/>
                <a:cs typeface="Garamond"/>
                <a:sym typeface="Garamond"/>
              </a:rPr>
              <a:t>Universal Selector</a:t>
            </a:r>
            <a:endParaRPr/>
          </a:p>
          <a:p>
            <a:pPr marL="0" marR="0" lvl="0" indent="0" algn="l" rtl="0">
              <a:spcBef>
                <a:spcPts val="0"/>
              </a:spcBef>
              <a:spcAft>
                <a:spcPts val="0"/>
              </a:spcAft>
              <a:buNone/>
            </a:pPr>
            <a:endParaRPr sz="2400" b="1" u="sng">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We can </a:t>
            </a:r>
            <a:r>
              <a:rPr lang="en-US" sz="2400">
                <a:solidFill>
                  <a:schemeClr val="dk1"/>
                </a:solidFill>
                <a:latin typeface="Calibri"/>
                <a:ea typeface="Calibri"/>
                <a:cs typeface="Calibri"/>
                <a:sym typeface="Calibri"/>
              </a:rPr>
              <a:t>Select all elements and nested elements to style their properties.</a:t>
            </a:r>
            <a:endParaRPr sz="240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b="1" u="sng">
                <a:solidFill>
                  <a:schemeClr val="dk1"/>
                </a:solidFill>
                <a:latin typeface="Garamond"/>
                <a:ea typeface="Garamond"/>
                <a:cs typeface="Garamond"/>
                <a:sym typeface="Garamond"/>
              </a:rPr>
              <a:t>Example-</a:t>
            </a:r>
            <a:endParaRPr/>
          </a:p>
          <a:p>
            <a:pPr marL="0" marR="0" lvl="0" indent="0" algn="l" rtl="0">
              <a:spcBef>
                <a:spcPts val="0"/>
              </a:spcBef>
              <a:spcAft>
                <a:spcPts val="0"/>
              </a:spcAft>
              <a:buNone/>
            </a:pPr>
            <a:endParaRPr sz="2400" b="1" u="sng">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All elements which having text became red and central aligned.</a:t>
            </a:r>
            <a:r>
              <a:rPr lang="en-US" sz="2400" b="1">
                <a:solidFill>
                  <a:srgbClr val="833C0B"/>
                </a:solidFill>
                <a:latin typeface="Garamond"/>
                <a:ea typeface="Garamond"/>
                <a:cs typeface="Garamond"/>
                <a:sym typeface="Garamond"/>
              </a:rPr>
              <a:t/>
            </a:r>
            <a:br>
              <a:rPr lang="en-US" sz="2400" b="1">
                <a:solidFill>
                  <a:srgbClr val="833C0B"/>
                </a:solidFill>
                <a:latin typeface="Garamond"/>
                <a:ea typeface="Garamond"/>
                <a:cs typeface="Garamond"/>
                <a:sym typeface="Garamond"/>
              </a:rPr>
            </a:br>
            <a:endParaRPr sz="2400" b="1">
              <a:solidFill>
                <a:srgbClr val="833C0B"/>
              </a:solidFill>
              <a:latin typeface="Garamond"/>
              <a:ea typeface="Garamond"/>
              <a:cs typeface="Garamond"/>
              <a:sym typeface="Garamond"/>
            </a:endParaRPr>
          </a:p>
          <a:p>
            <a:pPr marL="0" marR="0" lvl="0" indent="0" algn="l" rtl="0">
              <a:spcBef>
                <a:spcPts val="0"/>
              </a:spcBef>
              <a:spcAft>
                <a:spcPts val="0"/>
              </a:spcAft>
              <a:buNone/>
            </a:pPr>
            <a:r>
              <a:rPr lang="en-US" sz="2400" b="1" u="sng">
                <a:solidFill>
                  <a:schemeClr val="dk1"/>
                </a:solidFill>
                <a:latin typeface="Garamond"/>
                <a:ea typeface="Garamond"/>
                <a:cs typeface="Garamond"/>
                <a:sym typeface="Garamond"/>
              </a:rPr>
              <a:t>Universal Selector</a:t>
            </a:r>
            <a:endParaRPr/>
          </a:p>
          <a:p>
            <a:pPr marL="0" marR="0" lvl="0" indent="0" algn="l" rtl="0">
              <a:spcBef>
                <a:spcPts val="0"/>
              </a:spcBef>
              <a:spcAft>
                <a:spcPts val="0"/>
              </a:spcAft>
              <a:buNone/>
            </a:pPr>
            <a:r>
              <a:rPr lang="en-US" sz="2400" b="1">
                <a:solidFill>
                  <a:srgbClr val="833C0B"/>
                </a:solidFill>
                <a:latin typeface="Garamond"/>
                <a:ea typeface="Garamond"/>
                <a:cs typeface="Garamond"/>
                <a:sym typeface="Garamond"/>
              </a:rPr>
              <a:t>* {</a:t>
            </a:r>
            <a:r>
              <a:rPr lang="en-US" sz="2400">
                <a:solidFill>
                  <a:srgbClr val="0C0C0C"/>
                </a:solidFill>
                <a:latin typeface="Garamond"/>
                <a:ea typeface="Garamond"/>
                <a:cs typeface="Garamond"/>
                <a:sym typeface="Garamond"/>
              </a:rPr>
              <a:t>text-align: center; color: red;</a:t>
            </a:r>
            <a:r>
              <a:rPr lang="en-US" sz="2400" b="1">
                <a:solidFill>
                  <a:srgbClr val="833C0B"/>
                </a:solidFill>
                <a:latin typeface="Garamond"/>
                <a:ea typeface="Garamond"/>
                <a:cs typeface="Garamond"/>
                <a:sym typeface="Garamond"/>
              </a:rPr>
              <a:t> }</a:t>
            </a:r>
            <a:endParaRPr sz="2400" b="1" u="sng">
              <a:solidFill>
                <a:srgbClr val="833C0B"/>
              </a:solidFill>
              <a:latin typeface="Garamond"/>
              <a:ea typeface="Garamond"/>
              <a:cs typeface="Garamond"/>
              <a:sym typeface="Garamond"/>
            </a:endParaRPr>
          </a:p>
          <a:p>
            <a:pPr marL="0" marR="0" lvl="0" indent="0" algn="l" rtl="0">
              <a:spcBef>
                <a:spcPts val="0"/>
              </a:spcBef>
              <a:spcAft>
                <a:spcPts val="0"/>
              </a:spcAft>
              <a:buNone/>
            </a:pPr>
            <a:endParaRPr sz="24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24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2400">
              <a:solidFill>
                <a:schemeClr val="dk1"/>
              </a:solidFill>
              <a:latin typeface="Garamond"/>
              <a:ea typeface="Garamond"/>
              <a:cs typeface="Garamond"/>
              <a:sym typeface="Garamon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1"/>
          <p:cNvSpPr txBox="1"/>
          <p:nvPr/>
        </p:nvSpPr>
        <p:spPr>
          <a:xfrm>
            <a:off x="449943" y="365126"/>
            <a:ext cx="11524343" cy="621463"/>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Colors and Borders</a:t>
            </a:r>
            <a:endParaRPr/>
          </a:p>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 </a:t>
            </a:r>
            <a:endParaRPr/>
          </a:p>
        </p:txBody>
      </p:sp>
      <p:sp>
        <p:nvSpPr>
          <p:cNvPr id="253" name="Google Shape;253;p31"/>
          <p:cNvSpPr/>
          <p:nvPr/>
        </p:nvSpPr>
        <p:spPr>
          <a:xfrm>
            <a:off x="449943" y="1259545"/>
            <a:ext cx="11524343" cy="163121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24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24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54" name="Google Shape;254;p31"/>
          <p:cNvSpPr txBox="1"/>
          <p:nvPr/>
        </p:nvSpPr>
        <p:spPr>
          <a:xfrm>
            <a:off x="658163" y="1259545"/>
            <a:ext cx="10661508" cy="3816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u="sng">
                <a:solidFill>
                  <a:schemeClr val="dk1"/>
                </a:solidFill>
                <a:latin typeface="Garamond"/>
                <a:ea typeface="Garamond"/>
                <a:cs typeface="Garamond"/>
                <a:sym typeface="Garamond"/>
              </a:rPr>
              <a:t>CSS Background</a:t>
            </a:r>
            <a:endParaRPr/>
          </a:p>
          <a:p>
            <a:pPr marL="0" marR="0" lvl="0" indent="0" algn="l" rtl="0">
              <a:spcBef>
                <a:spcPts val="0"/>
              </a:spcBef>
              <a:spcAft>
                <a:spcPts val="0"/>
              </a:spcAft>
              <a:buNone/>
            </a:pPr>
            <a:endParaRPr sz="1800" b="1">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We can use CSS Background properties to define the background effects of an element.</a:t>
            </a:r>
            <a:endParaRPr/>
          </a:p>
          <a:p>
            <a:pPr marL="0" marR="0" lvl="0" indent="0" algn="l" rtl="0">
              <a:spcBef>
                <a:spcPts val="0"/>
              </a:spcBef>
              <a:spcAft>
                <a:spcPts val="0"/>
              </a:spcAft>
              <a:buNone/>
            </a:pPr>
            <a:endParaRPr sz="160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The following properties can be used for background effects:</a:t>
            </a:r>
            <a:endParaRPr/>
          </a:p>
          <a:p>
            <a:pPr marL="0" marR="0" lvl="0" indent="0" algn="l" rtl="0">
              <a:spcBef>
                <a:spcPts val="0"/>
              </a:spcBef>
              <a:spcAft>
                <a:spcPts val="0"/>
              </a:spcAft>
              <a:buNone/>
            </a:pPr>
            <a:endParaRPr sz="1400">
              <a:solidFill>
                <a:schemeClr val="dk1"/>
              </a:solidFill>
              <a:latin typeface="Garamond"/>
              <a:ea typeface="Garamond"/>
              <a:cs typeface="Garamond"/>
              <a:sym typeface="Garamond"/>
            </a:endParaRPr>
          </a:p>
          <a:p>
            <a:pPr marL="514350" marR="0" lvl="0" indent="-514350" algn="l" rtl="0">
              <a:spcBef>
                <a:spcPts val="0"/>
              </a:spcBef>
              <a:spcAft>
                <a:spcPts val="0"/>
              </a:spcAft>
              <a:buClr>
                <a:schemeClr val="dk1"/>
              </a:buClr>
              <a:buSzPts val="2400"/>
              <a:buFont typeface="Arial"/>
              <a:buAutoNum type="alphaLcPeriod"/>
            </a:pPr>
            <a:r>
              <a:rPr lang="en-US" sz="2400">
                <a:solidFill>
                  <a:schemeClr val="dk1"/>
                </a:solidFill>
                <a:latin typeface="Garamond"/>
                <a:ea typeface="Garamond"/>
                <a:cs typeface="Garamond"/>
                <a:sym typeface="Garamond"/>
              </a:rPr>
              <a:t>background-color</a:t>
            </a:r>
            <a:endParaRPr/>
          </a:p>
          <a:p>
            <a:pPr marL="514350" marR="0" lvl="0" indent="-514350" algn="l" rtl="0">
              <a:spcBef>
                <a:spcPts val="0"/>
              </a:spcBef>
              <a:spcAft>
                <a:spcPts val="0"/>
              </a:spcAft>
              <a:buClr>
                <a:schemeClr val="dk1"/>
              </a:buClr>
              <a:buSzPts val="2400"/>
              <a:buFont typeface="Arial"/>
              <a:buAutoNum type="alphaLcPeriod"/>
            </a:pPr>
            <a:r>
              <a:rPr lang="en-US" sz="2400">
                <a:solidFill>
                  <a:schemeClr val="dk1"/>
                </a:solidFill>
                <a:latin typeface="Garamond"/>
                <a:ea typeface="Garamond"/>
                <a:cs typeface="Garamond"/>
                <a:sym typeface="Garamond"/>
              </a:rPr>
              <a:t>background-image</a:t>
            </a:r>
            <a:endParaRPr/>
          </a:p>
          <a:p>
            <a:pPr marL="514350" marR="0" lvl="0" indent="-514350" algn="l" rtl="0">
              <a:spcBef>
                <a:spcPts val="0"/>
              </a:spcBef>
              <a:spcAft>
                <a:spcPts val="0"/>
              </a:spcAft>
              <a:buClr>
                <a:schemeClr val="dk1"/>
              </a:buClr>
              <a:buSzPts val="2400"/>
              <a:buFont typeface="Arial"/>
              <a:buAutoNum type="alphaLcPeriod"/>
            </a:pPr>
            <a:r>
              <a:rPr lang="en-US" sz="2400">
                <a:solidFill>
                  <a:schemeClr val="dk1"/>
                </a:solidFill>
                <a:latin typeface="Garamond"/>
                <a:ea typeface="Garamond"/>
                <a:cs typeface="Garamond"/>
                <a:sym typeface="Garamond"/>
              </a:rPr>
              <a:t>background-repeat</a:t>
            </a:r>
            <a:endParaRPr/>
          </a:p>
          <a:p>
            <a:pPr marL="514350" marR="0" lvl="0" indent="-514350" algn="l" rtl="0">
              <a:spcBef>
                <a:spcPts val="0"/>
              </a:spcBef>
              <a:spcAft>
                <a:spcPts val="0"/>
              </a:spcAft>
              <a:buClr>
                <a:schemeClr val="dk1"/>
              </a:buClr>
              <a:buSzPts val="2400"/>
              <a:buFont typeface="Arial"/>
              <a:buAutoNum type="alphaLcPeriod"/>
            </a:pPr>
            <a:r>
              <a:rPr lang="en-US" sz="2400">
                <a:solidFill>
                  <a:schemeClr val="dk1"/>
                </a:solidFill>
                <a:latin typeface="Garamond"/>
                <a:ea typeface="Garamond"/>
                <a:cs typeface="Garamond"/>
                <a:sym typeface="Garamond"/>
              </a:rPr>
              <a:t>background-position</a:t>
            </a:r>
            <a:endParaRPr/>
          </a:p>
          <a:p>
            <a:pPr marL="0" marR="0" lvl="0" indent="0" algn="l" rtl="0">
              <a:spcBef>
                <a:spcPts val="0"/>
              </a:spcBef>
              <a:spcAft>
                <a:spcPts val="0"/>
              </a:spcAft>
              <a:buNone/>
            </a:pPr>
            <a:endParaRPr sz="2400" b="1">
              <a:solidFill>
                <a:schemeClr val="dk1"/>
              </a:solidFill>
              <a:latin typeface="Garamond"/>
              <a:ea typeface="Garamond"/>
              <a:cs typeface="Garamond"/>
              <a:sym typeface="Garamond"/>
            </a:endParaRPr>
          </a:p>
        </p:txBody>
      </p:sp>
      <p:sp>
        <p:nvSpPr>
          <p:cNvPr id="255" name="Google Shape;255;p31"/>
          <p:cNvSpPr/>
          <p:nvPr/>
        </p:nvSpPr>
        <p:spPr>
          <a:xfrm>
            <a:off x="566670" y="0"/>
            <a:ext cx="11294700" cy="5022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ctrTitle"/>
          </p:nvPr>
        </p:nvSpPr>
        <p:spPr>
          <a:xfrm>
            <a:off x="927279" y="437882"/>
            <a:ext cx="9401577" cy="48939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323F4F"/>
              </a:buClr>
              <a:buSzPts val="3240"/>
              <a:buFont typeface="Garamond"/>
              <a:buNone/>
            </a:pPr>
            <a:r>
              <a:rPr lang="en-US" sz="3240">
                <a:solidFill>
                  <a:srgbClr val="323F4F"/>
                </a:solidFill>
                <a:latin typeface="Garamond"/>
                <a:ea typeface="Garamond"/>
                <a:cs typeface="Garamond"/>
                <a:sym typeface="Garamond"/>
              </a:rPr>
              <a:t>You will learn</a:t>
            </a:r>
            <a:endParaRPr sz="3240">
              <a:solidFill>
                <a:srgbClr val="323F4F"/>
              </a:solidFill>
              <a:latin typeface="Garamond"/>
              <a:ea typeface="Garamond"/>
              <a:cs typeface="Garamond"/>
              <a:sym typeface="Garamond"/>
            </a:endParaRPr>
          </a:p>
        </p:txBody>
      </p:sp>
      <p:sp>
        <p:nvSpPr>
          <p:cNvPr id="94" name="Google Shape;94;p14"/>
          <p:cNvSpPr txBox="1"/>
          <p:nvPr/>
        </p:nvSpPr>
        <p:spPr>
          <a:xfrm>
            <a:off x="927280" y="1249251"/>
            <a:ext cx="4726546" cy="39703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1.Introduction to Cascading Style Sheets 3.0 </a:t>
            </a:r>
            <a:endParaRPr sz="2000" b="0" i="0" u="none" strike="noStrike" cap="none">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What CSS can do</a:t>
            </a:r>
            <a:endParaRPr sz="2000" b="0" i="0" u="none" strike="noStrike" cap="none">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CSS Syntax</a:t>
            </a:r>
            <a:endParaRPr sz="2000" b="0" i="0" u="none" strike="noStrike" cap="none">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Types of CSS</a:t>
            </a: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2. Working with Text and Fonts</a:t>
            </a:r>
            <a:endParaRPr sz="2000" b="0" i="0" u="none" strike="noStrike" cap="none">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Text Formatting</a:t>
            </a:r>
            <a:endParaRPr sz="2000" b="0" i="0" u="none" strike="noStrike" cap="none">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Text Effects</a:t>
            </a:r>
            <a:endParaRPr sz="2000" b="0" i="0" u="none" strike="noStrike" cap="none">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 Fonts</a:t>
            </a: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3. CSS Selectors </a:t>
            </a:r>
            <a:endParaRPr sz="2000" b="0" i="0" u="none" strike="noStrike" cap="none">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Element Selector</a:t>
            </a:r>
            <a:endParaRPr sz="2000" b="0" i="0" u="none" strike="noStrike" cap="none">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Universal Selector</a:t>
            </a:r>
            <a:endParaRPr sz="2000" b="0" i="0" u="none" strike="noStrike" cap="none">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ID Selector</a:t>
            </a:r>
            <a:endParaRPr sz="2000" b="0" i="0" u="none" strike="noStrike" cap="none">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Class selector</a:t>
            </a: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14"/>
          <p:cNvSpPr txBox="1"/>
          <p:nvPr/>
        </p:nvSpPr>
        <p:spPr>
          <a:xfrm>
            <a:off x="6284890" y="1249251"/>
            <a:ext cx="3747752" cy="258532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 Colors and Borders</a:t>
            </a:r>
            <a:endParaRPr sz="200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Background</a:t>
            </a:r>
            <a:endParaRPr sz="2000" b="0" i="0" u="none" strike="noStrike" cap="none">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Multiple Background</a:t>
            </a:r>
            <a:endParaRPr sz="2000" b="0" i="0" u="none" strike="noStrike" cap="none">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Colors RGB and RGBA</a:t>
            </a:r>
            <a:endParaRPr sz="2000" b="0" i="0" u="none" strike="noStrike" cap="none">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HSL and HSLA</a:t>
            </a:r>
            <a:endParaRPr sz="2000" b="0" i="0" u="none" strike="noStrike" cap="none">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Borders   </a:t>
            </a:r>
            <a:endParaRPr sz="2000" b="0" i="0" u="none" strike="noStrike" cap="none">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Rounded Corners</a:t>
            </a:r>
            <a:endParaRPr sz="2000" b="0" i="0" u="none" strike="noStrike" cap="none">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Applying Shadows in border</a:t>
            </a: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14"/>
          <p:cNvSpPr/>
          <p:nvPr/>
        </p:nvSpPr>
        <p:spPr>
          <a:xfrm>
            <a:off x="927279" y="1249251"/>
            <a:ext cx="9491729" cy="4391695"/>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2"/>
          <p:cNvSpPr txBox="1"/>
          <p:nvPr/>
        </p:nvSpPr>
        <p:spPr>
          <a:xfrm>
            <a:off x="449943" y="234497"/>
            <a:ext cx="11524343" cy="621463"/>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Formatting with CSS Properties </a:t>
            </a:r>
            <a:endParaRPr/>
          </a:p>
        </p:txBody>
      </p:sp>
      <p:sp>
        <p:nvSpPr>
          <p:cNvPr id="262" name="Google Shape;262;p32"/>
          <p:cNvSpPr/>
          <p:nvPr/>
        </p:nvSpPr>
        <p:spPr>
          <a:xfrm>
            <a:off x="449943" y="1259545"/>
            <a:ext cx="11524343" cy="163121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24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24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32"/>
          <p:cNvSpPr txBox="1"/>
          <p:nvPr/>
        </p:nvSpPr>
        <p:spPr>
          <a:xfrm>
            <a:off x="791310" y="1232249"/>
            <a:ext cx="11155680" cy="44935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u="sng">
                <a:solidFill>
                  <a:schemeClr val="dk1"/>
                </a:solidFill>
                <a:latin typeface="Garamond"/>
                <a:ea typeface="Garamond"/>
                <a:cs typeface="Garamond"/>
                <a:sym typeface="Garamond"/>
              </a:rPr>
              <a:t>CSS Background Position</a:t>
            </a:r>
            <a:endParaRPr/>
          </a:p>
          <a:p>
            <a:pPr marL="0" marR="0" lvl="0" indent="0" algn="l" rtl="0">
              <a:spcBef>
                <a:spcPts val="0"/>
              </a:spcBef>
              <a:spcAft>
                <a:spcPts val="0"/>
              </a:spcAft>
              <a:buNone/>
            </a:pPr>
            <a:endParaRPr sz="1400" b="1">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If the background image disturbs the text, i.e. if the text cannot be read clearly due to </a:t>
            </a:r>
            <a:endParaRPr sz="240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the image in the background, we can set the position of the background image.</a:t>
            </a:r>
            <a:endParaRPr/>
          </a:p>
          <a:p>
            <a:pPr marL="0" marR="0" lvl="0" indent="0" algn="l" rtl="0">
              <a:spcBef>
                <a:spcPts val="0"/>
              </a:spcBef>
              <a:spcAft>
                <a:spcPts val="0"/>
              </a:spcAft>
              <a:buNone/>
            </a:pPr>
            <a:endParaRPr sz="160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b="1" u="sng">
                <a:solidFill>
                  <a:schemeClr val="dk1"/>
                </a:solidFill>
                <a:latin typeface="Garamond"/>
                <a:ea typeface="Garamond"/>
                <a:cs typeface="Garamond"/>
                <a:sym typeface="Garamond"/>
              </a:rPr>
              <a:t>Example-</a:t>
            </a:r>
            <a:endParaRPr sz="24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1600" b="1">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body {</a:t>
            </a:r>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          </a:t>
            </a:r>
            <a:r>
              <a:rPr lang="en-US" sz="2400" b="1">
                <a:solidFill>
                  <a:schemeClr val="dk1"/>
                </a:solidFill>
                <a:latin typeface="Garamond"/>
                <a:ea typeface="Garamond"/>
                <a:cs typeface="Garamond"/>
                <a:sym typeface="Garamond"/>
              </a:rPr>
              <a:t>background-image:</a:t>
            </a:r>
            <a:r>
              <a:rPr lang="en-US" sz="2400">
                <a:solidFill>
                  <a:schemeClr val="dk1"/>
                </a:solidFill>
                <a:latin typeface="Garamond"/>
                <a:ea typeface="Garamond"/>
                <a:cs typeface="Garamond"/>
                <a:sym typeface="Garamond"/>
              </a:rPr>
              <a:t>url(“nll.jpg");</a:t>
            </a:r>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          </a:t>
            </a:r>
            <a:r>
              <a:rPr lang="en-US" sz="2400" b="1">
                <a:solidFill>
                  <a:schemeClr val="dk1"/>
                </a:solidFill>
                <a:latin typeface="Garamond"/>
                <a:ea typeface="Garamond"/>
                <a:cs typeface="Garamond"/>
                <a:sym typeface="Garamond"/>
              </a:rPr>
              <a:t>background-repeat:</a:t>
            </a:r>
            <a:r>
              <a:rPr lang="en-US" sz="2400">
                <a:solidFill>
                  <a:schemeClr val="dk1"/>
                </a:solidFill>
                <a:latin typeface="Garamond"/>
                <a:ea typeface="Garamond"/>
                <a:cs typeface="Garamond"/>
                <a:sym typeface="Garamond"/>
              </a:rPr>
              <a:t>no-repeat;</a:t>
            </a:r>
            <a:endParaRPr/>
          </a:p>
          <a:p>
            <a:pPr marL="0" marR="0" lvl="0" indent="0" algn="l" rtl="0">
              <a:spcBef>
                <a:spcPts val="0"/>
              </a:spcBef>
              <a:spcAft>
                <a:spcPts val="0"/>
              </a:spcAft>
              <a:buNone/>
            </a:pPr>
            <a:r>
              <a:rPr lang="en-US" sz="2400" b="1">
                <a:solidFill>
                  <a:schemeClr val="dk1"/>
                </a:solidFill>
                <a:latin typeface="Garamond"/>
                <a:ea typeface="Garamond"/>
                <a:cs typeface="Garamond"/>
                <a:sym typeface="Garamond"/>
              </a:rPr>
              <a:t>          background-position</a:t>
            </a:r>
            <a:r>
              <a:rPr lang="en-US" sz="2400">
                <a:solidFill>
                  <a:schemeClr val="dk1"/>
                </a:solidFill>
                <a:latin typeface="Garamond"/>
                <a:ea typeface="Garamond"/>
                <a:cs typeface="Garamond"/>
                <a:sym typeface="Garamond"/>
              </a:rPr>
              <a:t>:right top;</a:t>
            </a:r>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          }</a:t>
            </a:r>
            <a:endParaRPr sz="2400">
              <a:solidFill>
                <a:schemeClr val="dk1"/>
              </a:solidFill>
              <a:latin typeface="Garamond"/>
              <a:ea typeface="Garamond"/>
              <a:cs typeface="Garamond"/>
              <a:sym typeface="Garamond"/>
            </a:endParaRPr>
          </a:p>
          <a:p>
            <a:pPr marL="0" marR="0" lvl="0" indent="0" algn="l" rtl="0">
              <a:spcBef>
                <a:spcPts val="0"/>
              </a:spcBef>
              <a:spcAft>
                <a:spcPts val="0"/>
              </a:spcAft>
              <a:buNone/>
            </a:pPr>
            <a:endParaRPr sz="2400" b="1">
              <a:solidFill>
                <a:schemeClr val="dk1"/>
              </a:solidFill>
              <a:latin typeface="Garamond"/>
              <a:ea typeface="Garamond"/>
              <a:cs typeface="Garamond"/>
              <a:sym typeface="Garamon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3"/>
          <p:cNvSpPr txBox="1"/>
          <p:nvPr/>
        </p:nvSpPr>
        <p:spPr>
          <a:xfrm>
            <a:off x="449943" y="365126"/>
            <a:ext cx="11524343" cy="621463"/>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Formatting with CSS Properties </a:t>
            </a:r>
            <a:endParaRPr/>
          </a:p>
        </p:txBody>
      </p:sp>
      <p:sp>
        <p:nvSpPr>
          <p:cNvPr id="270" name="Google Shape;270;p33"/>
          <p:cNvSpPr/>
          <p:nvPr/>
        </p:nvSpPr>
        <p:spPr>
          <a:xfrm>
            <a:off x="449943" y="1259545"/>
            <a:ext cx="11524343" cy="163121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24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24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33"/>
          <p:cNvSpPr txBox="1"/>
          <p:nvPr/>
        </p:nvSpPr>
        <p:spPr>
          <a:xfrm>
            <a:off x="753700" y="1318713"/>
            <a:ext cx="10921637" cy="458587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u="sng">
                <a:solidFill>
                  <a:schemeClr val="dk1"/>
                </a:solidFill>
                <a:latin typeface="Garamond"/>
                <a:ea typeface="Garamond"/>
                <a:cs typeface="Garamond"/>
                <a:sym typeface="Garamond"/>
              </a:rPr>
              <a:t>CSS Background Shorthand</a:t>
            </a:r>
            <a:endParaRPr/>
          </a:p>
          <a:p>
            <a:pPr marL="0" marR="0" lvl="0" indent="0" algn="l" rtl="0">
              <a:spcBef>
                <a:spcPts val="0"/>
              </a:spcBef>
              <a:spcAft>
                <a:spcPts val="0"/>
              </a:spcAft>
              <a:buNone/>
            </a:pPr>
            <a:endParaRPr sz="1400" b="1">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You can also specify all the properties in a single property. This property is known as shorthand property.</a:t>
            </a:r>
            <a:endParaRPr/>
          </a:p>
          <a:p>
            <a:pPr marL="0" marR="0" lvl="0" indent="0" algn="l" rtl="0">
              <a:spcBef>
                <a:spcPts val="0"/>
              </a:spcBef>
              <a:spcAft>
                <a:spcPts val="0"/>
              </a:spcAft>
              <a:buNone/>
            </a:pPr>
            <a:endParaRPr sz="140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For specifying shorthand property, you just need to use </a:t>
            </a:r>
            <a:r>
              <a:rPr lang="en-US" sz="2400" b="1">
                <a:solidFill>
                  <a:schemeClr val="dk1"/>
                </a:solidFill>
                <a:latin typeface="Garamond"/>
                <a:ea typeface="Garamond"/>
                <a:cs typeface="Garamond"/>
                <a:sym typeface="Garamond"/>
              </a:rPr>
              <a:t>background</a:t>
            </a:r>
            <a:r>
              <a:rPr lang="en-US" sz="2400">
                <a:solidFill>
                  <a:schemeClr val="dk1"/>
                </a:solidFill>
                <a:latin typeface="Garamond"/>
                <a:ea typeface="Garamond"/>
                <a:cs typeface="Garamond"/>
                <a:sym typeface="Garamond"/>
              </a:rPr>
              <a:t>.</a:t>
            </a:r>
            <a:endParaRPr/>
          </a:p>
          <a:p>
            <a:pPr marL="0" marR="0" lvl="0" indent="0" algn="l" rtl="0">
              <a:spcBef>
                <a:spcPts val="0"/>
              </a:spcBef>
              <a:spcAft>
                <a:spcPts val="0"/>
              </a:spcAft>
              <a:buNone/>
            </a:pPr>
            <a:endParaRPr sz="2400" b="1" u="sng">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b="1" u="sng">
                <a:solidFill>
                  <a:schemeClr val="dk1"/>
                </a:solidFill>
                <a:latin typeface="Garamond"/>
                <a:ea typeface="Garamond"/>
                <a:cs typeface="Garamond"/>
                <a:sym typeface="Garamond"/>
              </a:rPr>
              <a:t>Example-</a:t>
            </a:r>
            <a:endParaRPr sz="24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240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body {</a:t>
            </a:r>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         </a:t>
            </a:r>
            <a:r>
              <a:rPr lang="en-US" sz="2400" b="1">
                <a:solidFill>
                  <a:schemeClr val="dk1"/>
                </a:solidFill>
                <a:latin typeface="Garamond"/>
                <a:ea typeface="Garamond"/>
                <a:cs typeface="Garamond"/>
                <a:sym typeface="Garamond"/>
              </a:rPr>
              <a:t>background:</a:t>
            </a:r>
            <a:r>
              <a:rPr lang="en-US" sz="2400">
                <a:solidFill>
                  <a:schemeClr val="dk1"/>
                </a:solidFill>
                <a:latin typeface="Garamond"/>
                <a:ea typeface="Garamond"/>
                <a:cs typeface="Garamond"/>
                <a:sym typeface="Garamond"/>
              </a:rPr>
              <a:t>cyan url(‘nll.jpg') </a:t>
            </a:r>
            <a:r>
              <a:rPr lang="en-US" sz="2400" b="1">
                <a:solidFill>
                  <a:schemeClr val="dk1"/>
                </a:solidFill>
                <a:latin typeface="Garamond"/>
                <a:ea typeface="Garamond"/>
                <a:cs typeface="Garamond"/>
                <a:sym typeface="Garamond"/>
              </a:rPr>
              <a:t>no-repeat</a:t>
            </a:r>
            <a:r>
              <a:rPr lang="en-US" sz="2400">
                <a:solidFill>
                  <a:schemeClr val="dk1"/>
                </a:solidFill>
                <a:latin typeface="Garamond"/>
                <a:ea typeface="Garamond"/>
                <a:cs typeface="Garamond"/>
                <a:sym typeface="Garamond"/>
              </a:rPr>
              <a:t> </a:t>
            </a:r>
            <a:r>
              <a:rPr lang="en-US" sz="2400" b="1">
                <a:solidFill>
                  <a:schemeClr val="dk1"/>
                </a:solidFill>
                <a:latin typeface="Garamond"/>
                <a:ea typeface="Garamond"/>
                <a:cs typeface="Garamond"/>
                <a:sym typeface="Garamond"/>
              </a:rPr>
              <a:t>right</a:t>
            </a:r>
            <a:r>
              <a:rPr lang="en-US" sz="2400">
                <a:solidFill>
                  <a:schemeClr val="dk1"/>
                </a:solidFill>
                <a:latin typeface="Garamond"/>
                <a:ea typeface="Garamond"/>
                <a:cs typeface="Garamond"/>
                <a:sym typeface="Garamond"/>
              </a:rPr>
              <a:t> </a:t>
            </a:r>
            <a:r>
              <a:rPr lang="en-US" sz="2400" b="1">
                <a:solidFill>
                  <a:schemeClr val="dk1"/>
                </a:solidFill>
                <a:latin typeface="Garamond"/>
                <a:ea typeface="Garamond"/>
                <a:cs typeface="Garamond"/>
                <a:sym typeface="Garamond"/>
              </a:rPr>
              <a:t>top</a:t>
            </a:r>
            <a:r>
              <a:rPr lang="en-US" sz="2400">
                <a:solidFill>
                  <a:schemeClr val="dk1"/>
                </a:solidFill>
                <a:latin typeface="Garamond"/>
                <a:ea typeface="Garamond"/>
                <a:cs typeface="Garamond"/>
                <a:sym typeface="Garamond"/>
              </a:rPr>
              <a:t>;</a:t>
            </a:r>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         }</a:t>
            </a:r>
            <a:endParaRPr sz="2400">
              <a:solidFill>
                <a:schemeClr val="dk1"/>
              </a:solidFill>
              <a:latin typeface="Garamond"/>
              <a:ea typeface="Garamond"/>
              <a:cs typeface="Garamond"/>
              <a:sym typeface="Garamond"/>
            </a:endParaRPr>
          </a:p>
          <a:p>
            <a:pPr marL="0" marR="0" lvl="0" indent="0" algn="l" rtl="0">
              <a:spcBef>
                <a:spcPts val="0"/>
              </a:spcBef>
              <a:spcAft>
                <a:spcPts val="0"/>
              </a:spcAft>
              <a:buNone/>
            </a:pPr>
            <a:endParaRPr sz="2400" b="1">
              <a:solidFill>
                <a:schemeClr val="dk1"/>
              </a:solidFill>
              <a:latin typeface="Garamond"/>
              <a:ea typeface="Garamond"/>
              <a:cs typeface="Garamond"/>
              <a:sym typeface="Garamon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4"/>
          <p:cNvSpPr txBox="1"/>
          <p:nvPr/>
        </p:nvSpPr>
        <p:spPr>
          <a:xfrm>
            <a:off x="449943" y="365126"/>
            <a:ext cx="11524343" cy="621463"/>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Background Image </a:t>
            </a:r>
            <a:endParaRPr/>
          </a:p>
        </p:txBody>
      </p:sp>
      <p:sp>
        <p:nvSpPr>
          <p:cNvPr id="278" name="Google Shape;278;p34"/>
          <p:cNvSpPr/>
          <p:nvPr/>
        </p:nvSpPr>
        <p:spPr>
          <a:xfrm>
            <a:off x="449943" y="1259545"/>
            <a:ext cx="11524343" cy="163121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24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24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34"/>
          <p:cNvSpPr txBox="1"/>
          <p:nvPr/>
        </p:nvSpPr>
        <p:spPr>
          <a:xfrm>
            <a:off x="604420" y="1259545"/>
            <a:ext cx="11215388" cy="45012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u="sng">
                <a:solidFill>
                  <a:schemeClr val="dk1"/>
                </a:solidFill>
                <a:latin typeface="Garamond"/>
                <a:ea typeface="Garamond"/>
                <a:cs typeface="Garamond"/>
                <a:sym typeface="Garamond"/>
              </a:rPr>
              <a:t>CSS Background Image</a:t>
            </a:r>
            <a:endParaRPr/>
          </a:p>
          <a:p>
            <a:pPr marL="0" marR="0" lvl="0" indent="0" algn="l" rtl="0">
              <a:spcBef>
                <a:spcPts val="0"/>
              </a:spcBef>
              <a:spcAft>
                <a:spcPts val="0"/>
              </a:spcAft>
              <a:buNone/>
            </a:pPr>
            <a:endParaRPr sz="1600" b="1">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You can use an image as the background for an element using background-image</a:t>
            </a:r>
            <a:r>
              <a:rPr lang="en-US" sz="2400" b="1">
                <a:solidFill>
                  <a:srgbClr val="FF0000"/>
                </a:solidFill>
                <a:latin typeface="Garamond"/>
                <a:ea typeface="Garamond"/>
                <a:cs typeface="Garamond"/>
                <a:sym typeface="Garamond"/>
              </a:rPr>
              <a:t> </a:t>
            </a:r>
            <a:r>
              <a:rPr lang="en-US" sz="2400">
                <a:solidFill>
                  <a:schemeClr val="dk1"/>
                </a:solidFill>
                <a:latin typeface="Garamond"/>
                <a:ea typeface="Garamond"/>
                <a:cs typeface="Garamond"/>
                <a:sym typeface="Garamond"/>
              </a:rPr>
              <a:t>property.</a:t>
            </a:r>
            <a:endParaRPr/>
          </a:p>
          <a:p>
            <a:pPr marL="0" marR="0" lvl="0" indent="0" algn="l" rtl="0">
              <a:spcBef>
                <a:spcPts val="0"/>
              </a:spcBef>
              <a:spcAft>
                <a:spcPts val="0"/>
              </a:spcAft>
              <a:buNone/>
            </a:pPr>
            <a:endParaRPr sz="120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b="1" u="sng">
                <a:solidFill>
                  <a:schemeClr val="dk1"/>
                </a:solidFill>
                <a:latin typeface="Garamond"/>
                <a:ea typeface="Garamond"/>
                <a:cs typeface="Garamond"/>
                <a:sym typeface="Garamond"/>
              </a:rPr>
              <a:t>Example-</a:t>
            </a:r>
            <a:endParaRPr sz="24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105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body{</a:t>
            </a:r>
            <a:br>
              <a:rPr lang="en-US" sz="2400">
                <a:solidFill>
                  <a:schemeClr val="dk1"/>
                </a:solidFill>
                <a:latin typeface="Garamond"/>
                <a:ea typeface="Garamond"/>
                <a:cs typeface="Garamond"/>
                <a:sym typeface="Garamond"/>
              </a:rPr>
            </a:br>
            <a:r>
              <a:rPr lang="en-US" sz="2400">
                <a:solidFill>
                  <a:schemeClr val="dk1"/>
                </a:solidFill>
                <a:latin typeface="Garamond"/>
                <a:ea typeface="Garamond"/>
                <a:cs typeface="Garamond"/>
                <a:sym typeface="Garamond"/>
              </a:rPr>
              <a:t>         </a:t>
            </a:r>
            <a:r>
              <a:rPr lang="en-US" sz="2400" b="1">
                <a:solidFill>
                  <a:schemeClr val="dk1"/>
                </a:solidFill>
                <a:latin typeface="Garamond"/>
                <a:ea typeface="Garamond"/>
                <a:cs typeface="Garamond"/>
                <a:sym typeface="Garamond"/>
              </a:rPr>
              <a:t>background-image:</a:t>
            </a:r>
            <a:r>
              <a:rPr lang="en-US" sz="2400">
                <a:solidFill>
                  <a:schemeClr val="dk1"/>
                </a:solidFill>
                <a:latin typeface="Garamond"/>
                <a:ea typeface="Garamond"/>
                <a:cs typeface="Garamond"/>
                <a:sym typeface="Garamond"/>
              </a:rPr>
              <a:t>url(‘java.png’);</a:t>
            </a:r>
            <a:br>
              <a:rPr lang="en-US" sz="2400">
                <a:solidFill>
                  <a:schemeClr val="dk1"/>
                </a:solidFill>
                <a:latin typeface="Garamond"/>
                <a:ea typeface="Garamond"/>
                <a:cs typeface="Garamond"/>
                <a:sym typeface="Garamond"/>
              </a:rPr>
            </a:br>
            <a:r>
              <a:rPr lang="en-US" sz="2400">
                <a:solidFill>
                  <a:schemeClr val="dk1"/>
                </a:solidFill>
                <a:latin typeface="Garamond"/>
                <a:ea typeface="Garamond"/>
                <a:cs typeface="Garamond"/>
                <a:sym typeface="Garamond"/>
              </a:rPr>
              <a:t>         }</a:t>
            </a:r>
            <a:endParaRPr sz="2400">
              <a:solidFill>
                <a:schemeClr val="dk1"/>
              </a:solidFill>
              <a:latin typeface="Garamond"/>
              <a:ea typeface="Garamond"/>
              <a:cs typeface="Garamond"/>
              <a:sym typeface="Garamond"/>
            </a:endParaRPr>
          </a:p>
          <a:p>
            <a:pPr marL="0" marR="0" lvl="0" indent="0" algn="l" rtl="0">
              <a:spcBef>
                <a:spcPts val="0"/>
              </a:spcBef>
              <a:spcAft>
                <a:spcPts val="0"/>
              </a:spcAft>
              <a:buNone/>
            </a:pPr>
            <a:endParaRPr sz="240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By default, the image is repeated, both horizontally and vertically, so as to cover the entire</a:t>
            </a:r>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 body (or the element on which it is applied).</a:t>
            </a:r>
            <a:endParaRPr/>
          </a:p>
          <a:p>
            <a:pPr marL="0" marR="0" lvl="0" indent="0" algn="l" rtl="0">
              <a:spcBef>
                <a:spcPts val="0"/>
              </a:spcBef>
              <a:spcAft>
                <a:spcPts val="0"/>
              </a:spcAft>
              <a:buNone/>
            </a:pPr>
            <a:endParaRPr sz="2400" b="1">
              <a:solidFill>
                <a:schemeClr val="dk1"/>
              </a:solidFill>
              <a:latin typeface="Garamond"/>
              <a:ea typeface="Garamond"/>
              <a:cs typeface="Garamond"/>
              <a:sym typeface="Garamon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5"/>
          <p:cNvSpPr txBox="1">
            <a:spLocks noGrp="1"/>
          </p:cNvSpPr>
          <p:nvPr>
            <p:ph type="title"/>
          </p:nvPr>
        </p:nvSpPr>
        <p:spPr>
          <a:xfrm>
            <a:off x="838200" y="365125"/>
            <a:ext cx="10515600" cy="781095"/>
          </a:xfrm>
          <a:prstGeom prst="rect">
            <a:avLst/>
          </a:prstGeom>
          <a:noFill/>
          <a:ln>
            <a:noFill/>
          </a:ln>
        </p:spPr>
        <p:txBody>
          <a:bodyPr spcFirstLastPara="1" wrap="square" lIns="91425" tIns="45700" rIns="91425" bIns="45700" anchor="ctr" anchorCtr="0">
            <a:noAutofit/>
          </a:bodyPr>
          <a:lstStyle/>
          <a:p>
            <a:pPr marL="0" lvl="1" indent="0" algn="ctr" rtl="0">
              <a:lnSpc>
                <a:spcPct val="90000"/>
              </a:lnSpc>
              <a:spcBef>
                <a:spcPts val="0"/>
              </a:spcBef>
              <a:spcAft>
                <a:spcPts val="0"/>
              </a:spcAft>
              <a:buNone/>
            </a:pPr>
            <a:r>
              <a:rPr lang="en-US" sz="2800" b="1"/>
              <a:t>Background in CSS3</a:t>
            </a:r>
            <a:endParaRPr sz="2800" b="1"/>
          </a:p>
        </p:txBody>
      </p:sp>
      <p:sp>
        <p:nvSpPr>
          <p:cNvPr id="285" name="Google Shape;285;p35"/>
          <p:cNvSpPr txBox="1">
            <a:spLocks noGrp="1"/>
          </p:cNvSpPr>
          <p:nvPr>
            <p:ph type="body" idx="1"/>
          </p:nvPr>
        </p:nvSpPr>
        <p:spPr>
          <a:xfrm>
            <a:off x="838200" y="1403797"/>
            <a:ext cx="10515600" cy="477316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buNone/>
            </a:pPr>
            <a:r>
              <a:rPr lang="en-US" sz="1600"/>
              <a:t>&lt;!DOCTYPE html&gt;</a:t>
            </a:r>
            <a:endParaRPr/>
          </a:p>
          <a:p>
            <a:pPr marL="0" lvl="0" indent="0" algn="l" rtl="0">
              <a:lnSpc>
                <a:spcPct val="90000"/>
              </a:lnSpc>
              <a:spcBef>
                <a:spcPts val="600"/>
              </a:spcBef>
              <a:spcAft>
                <a:spcPts val="0"/>
              </a:spcAft>
              <a:buClr>
                <a:schemeClr val="dk1"/>
              </a:buClr>
              <a:buSzPts val="1600"/>
              <a:buNone/>
            </a:pPr>
            <a:r>
              <a:rPr lang="en-US" sz="1600"/>
              <a:t>&lt;html&gt;&lt;head&gt;&lt;style&gt;</a:t>
            </a:r>
            <a:endParaRPr/>
          </a:p>
          <a:p>
            <a:pPr marL="0" lvl="0" indent="0" algn="l" rtl="0">
              <a:lnSpc>
                <a:spcPct val="90000"/>
              </a:lnSpc>
              <a:spcBef>
                <a:spcPts val="600"/>
              </a:spcBef>
              <a:spcAft>
                <a:spcPts val="0"/>
              </a:spcAft>
              <a:buClr>
                <a:schemeClr val="dk1"/>
              </a:buClr>
              <a:buSzPts val="1600"/>
              <a:buNone/>
            </a:pPr>
            <a:r>
              <a:rPr lang="en-US" sz="1600"/>
              <a:t>#example1 {</a:t>
            </a:r>
            <a:endParaRPr/>
          </a:p>
          <a:p>
            <a:pPr marL="0" lvl="0" indent="0" algn="l" rtl="0">
              <a:lnSpc>
                <a:spcPct val="90000"/>
              </a:lnSpc>
              <a:spcBef>
                <a:spcPts val="600"/>
              </a:spcBef>
              <a:spcAft>
                <a:spcPts val="0"/>
              </a:spcAft>
              <a:buClr>
                <a:schemeClr val="dk1"/>
              </a:buClr>
              <a:buSzPts val="1600"/>
              <a:buNone/>
            </a:pPr>
            <a:r>
              <a:rPr lang="en-US" sz="1600"/>
              <a:t>  border: 2px solid black;</a:t>
            </a:r>
            <a:endParaRPr/>
          </a:p>
          <a:p>
            <a:pPr marL="0" lvl="0" indent="0" algn="l" rtl="0">
              <a:lnSpc>
                <a:spcPct val="90000"/>
              </a:lnSpc>
              <a:spcBef>
                <a:spcPts val="600"/>
              </a:spcBef>
              <a:spcAft>
                <a:spcPts val="0"/>
              </a:spcAft>
              <a:buClr>
                <a:schemeClr val="dk1"/>
              </a:buClr>
              <a:buSzPts val="1600"/>
              <a:buNone/>
            </a:pPr>
            <a:r>
              <a:rPr lang="en-US" sz="1600"/>
              <a:t>  padding: 25px;</a:t>
            </a:r>
            <a:endParaRPr/>
          </a:p>
          <a:p>
            <a:pPr marL="0" lvl="0" indent="0" algn="l" rtl="0">
              <a:lnSpc>
                <a:spcPct val="90000"/>
              </a:lnSpc>
              <a:spcBef>
                <a:spcPts val="600"/>
              </a:spcBef>
              <a:spcAft>
                <a:spcPts val="0"/>
              </a:spcAft>
              <a:buClr>
                <a:schemeClr val="dk1"/>
              </a:buClr>
              <a:buSzPts val="1600"/>
              <a:buNone/>
            </a:pPr>
            <a:r>
              <a:rPr lang="en-US" sz="1600"/>
              <a:t>  background: url(mountain.jpg);</a:t>
            </a:r>
            <a:endParaRPr/>
          </a:p>
          <a:p>
            <a:pPr marL="0" lvl="0" indent="0" algn="l" rtl="0">
              <a:lnSpc>
                <a:spcPct val="90000"/>
              </a:lnSpc>
              <a:spcBef>
                <a:spcPts val="600"/>
              </a:spcBef>
              <a:spcAft>
                <a:spcPts val="0"/>
              </a:spcAft>
              <a:buClr>
                <a:schemeClr val="dk1"/>
              </a:buClr>
              <a:buSzPts val="1600"/>
              <a:buNone/>
            </a:pPr>
            <a:r>
              <a:rPr lang="en-US" sz="1600"/>
              <a:t>/* Image mountain.jpg is in present directory */</a:t>
            </a:r>
            <a:endParaRPr/>
          </a:p>
          <a:p>
            <a:pPr marL="0" lvl="0" indent="0" algn="l" rtl="0">
              <a:lnSpc>
                <a:spcPct val="90000"/>
              </a:lnSpc>
              <a:spcBef>
                <a:spcPts val="600"/>
              </a:spcBef>
              <a:spcAft>
                <a:spcPts val="0"/>
              </a:spcAft>
              <a:buClr>
                <a:schemeClr val="dk1"/>
              </a:buClr>
              <a:buSzPts val="1600"/>
              <a:buNone/>
            </a:pPr>
            <a:r>
              <a:rPr lang="en-US" sz="1600"/>
              <a:t>  background-repeat: no-repeat;</a:t>
            </a:r>
            <a:endParaRPr/>
          </a:p>
          <a:p>
            <a:pPr marL="0" lvl="0" indent="0" algn="l" rtl="0">
              <a:lnSpc>
                <a:spcPct val="90000"/>
              </a:lnSpc>
              <a:spcBef>
                <a:spcPts val="600"/>
              </a:spcBef>
              <a:spcAft>
                <a:spcPts val="0"/>
              </a:spcAft>
              <a:buClr>
                <a:schemeClr val="dk1"/>
              </a:buClr>
              <a:buSzPts val="1600"/>
              <a:buNone/>
            </a:pPr>
            <a:r>
              <a:rPr lang="en-US" sz="1600"/>
              <a:t>  background-size: auto;}</a:t>
            </a:r>
            <a:endParaRPr/>
          </a:p>
          <a:p>
            <a:pPr marL="0" lvl="0" indent="0" algn="l" rtl="0">
              <a:lnSpc>
                <a:spcPct val="90000"/>
              </a:lnSpc>
              <a:spcBef>
                <a:spcPts val="600"/>
              </a:spcBef>
              <a:spcAft>
                <a:spcPts val="0"/>
              </a:spcAft>
              <a:buClr>
                <a:schemeClr val="dk1"/>
              </a:buClr>
              <a:buSzPts val="1600"/>
              <a:buNone/>
            </a:pPr>
            <a:r>
              <a:rPr lang="en-US" sz="1600"/>
              <a:t>&lt;/style&gt;&lt;/head&gt;&lt;body&gt;</a:t>
            </a:r>
            <a:endParaRPr/>
          </a:p>
          <a:p>
            <a:pPr marL="0" lvl="0" indent="0" algn="l" rtl="0">
              <a:lnSpc>
                <a:spcPct val="90000"/>
              </a:lnSpc>
              <a:spcBef>
                <a:spcPts val="600"/>
              </a:spcBef>
              <a:spcAft>
                <a:spcPts val="0"/>
              </a:spcAft>
              <a:buClr>
                <a:schemeClr val="dk1"/>
              </a:buClr>
              <a:buSzPts val="1600"/>
              <a:buNone/>
            </a:pPr>
            <a:r>
              <a:rPr lang="en-US" sz="1600"/>
              <a:t>&lt;h2&gt;background-size: auto (default):&lt;/h2&gt;</a:t>
            </a:r>
            <a:endParaRPr/>
          </a:p>
          <a:p>
            <a:pPr marL="0" lvl="0" indent="0" algn="l" rtl="0">
              <a:lnSpc>
                <a:spcPct val="90000"/>
              </a:lnSpc>
              <a:spcBef>
                <a:spcPts val="600"/>
              </a:spcBef>
              <a:spcAft>
                <a:spcPts val="0"/>
              </a:spcAft>
              <a:buClr>
                <a:schemeClr val="dk1"/>
              </a:buClr>
              <a:buSzPts val="1600"/>
              <a:buNone/>
            </a:pPr>
            <a:r>
              <a:rPr lang="en-US" sz="1600"/>
              <a:t>&lt;div id="example1"&gt;</a:t>
            </a:r>
            <a:endParaRPr/>
          </a:p>
          <a:p>
            <a:pPr marL="0" lvl="0" indent="0" algn="l" rtl="0">
              <a:lnSpc>
                <a:spcPct val="90000"/>
              </a:lnSpc>
              <a:spcBef>
                <a:spcPts val="600"/>
              </a:spcBef>
              <a:spcAft>
                <a:spcPts val="0"/>
              </a:spcAft>
              <a:buClr>
                <a:schemeClr val="dk1"/>
              </a:buClr>
              <a:buSzPts val="1600"/>
              <a:buNone/>
            </a:pPr>
            <a:r>
              <a:rPr lang="en-US" sz="1600"/>
              <a:t>  &lt;h2&gt;Hello World&lt;/h2&gt;</a:t>
            </a:r>
            <a:endParaRPr/>
          </a:p>
          <a:p>
            <a:pPr marL="0" lvl="0" indent="0" algn="l" rtl="0">
              <a:lnSpc>
                <a:spcPct val="90000"/>
              </a:lnSpc>
              <a:spcBef>
                <a:spcPts val="600"/>
              </a:spcBef>
              <a:spcAft>
                <a:spcPts val="0"/>
              </a:spcAft>
              <a:buClr>
                <a:schemeClr val="dk1"/>
              </a:buClr>
              <a:buSzPts val="1600"/>
              <a:buNone/>
            </a:pPr>
            <a:r>
              <a:rPr lang="en-US" sz="1600"/>
              <a:t>  &lt;p&gt;The background image is displayed in its original size.&lt;/p&gt;</a:t>
            </a:r>
            <a:endParaRPr/>
          </a:p>
          <a:p>
            <a:pPr marL="0" lvl="0" indent="0" algn="l" rtl="0">
              <a:lnSpc>
                <a:spcPct val="90000"/>
              </a:lnSpc>
              <a:spcBef>
                <a:spcPts val="600"/>
              </a:spcBef>
              <a:spcAft>
                <a:spcPts val="0"/>
              </a:spcAft>
              <a:buClr>
                <a:schemeClr val="dk1"/>
              </a:buClr>
              <a:buSzPts val="1600"/>
              <a:buNone/>
            </a:pPr>
            <a:r>
              <a:rPr lang="en-US" sz="1600"/>
              <a:t>&lt;/div&gt;&lt;/body&gt;</a:t>
            </a:r>
            <a:endParaRPr/>
          </a:p>
          <a:p>
            <a:pPr marL="0" lvl="0" indent="0" algn="l" rtl="0">
              <a:lnSpc>
                <a:spcPct val="90000"/>
              </a:lnSpc>
              <a:spcBef>
                <a:spcPts val="600"/>
              </a:spcBef>
              <a:spcAft>
                <a:spcPts val="0"/>
              </a:spcAft>
              <a:buClr>
                <a:schemeClr val="dk1"/>
              </a:buClr>
              <a:buSzPts val="1600"/>
              <a:buNone/>
            </a:pPr>
            <a:r>
              <a:rPr lang="en-US" sz="1600"/>
              <a:t>&lt;/html&gt;</a:t>
            </a:r>
            <a:endParaRPr/>
          </a:p>
        </p:txBody>
      </p:sp>
      <p:sp>
        <p:nvSpPr>
          <p:cNvPr id="286" name="Google Shape;286;p35"/>
          <p:cNvSpPr/>
          <p:nvPr/>
        </p:nvSpPr>
        <p:spPr>
          <a:xfrm>
            <a:off x="838200" y="1403797"/>
            <a:ext cx="5420932" cy="4752304"/>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7" name="Google Shape;287;p35"/>
          <p:cNvSpPr/>
          <p:nvPr/>
        </p:nvSpPr>
        <p:spPr>
          <a:xfrm>
            <a:off x="6465194" y="1403797"/>
            <a:ext cx="4134119" cy="4752304"/>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8" name="Google Shape;288;p35"/>
          <p:cNvSpPr/>
          <p:nvPr/>
        </p:nvSpPr>
        <p:spPr>
          <a:xfrm>
            <a:off x="838200" y="463639"/>
            <a:ext cx="9761113" cy="682581"/>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9" name="Google Shape;289;p35"/>
          <p:cNvSpPr txBox="1"/>
          <p:nvPr/>
        </p:nvSpPr>
        <p:spPr>
          <a:xfrm>
            <a:off x="7936203" y="4400078"/>
            <a:ext cx="209925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Output</a:t>
            </a:r>
            <a:endParaRPr sz="1800">
              <a:solidFill>
                <a:schemeClr val="dk1"/>
              </a:solidFill>
              <a:latin typeface="Calibri"/>
              <a:ea typeface="Calibri"/>
              <a:cs typeface="Calibri"/>
              <a:sym typeface="Calibri"/>
            </a:endParaRPr>
          </a:p>
        </p:txBody>
      </p:sp>
      <p:pic>
        <p:nvPicPr>
          <p:cNvPr id="290" name="Google Shape;290;p35"/>
          <p:cNvPicPr preferRelativeResize="0"/>
          <p:nvPr/>
        </p:nvPicPr>
        <p:blipFill rotWithShape="1">
          <a:blip r:embed="rId3">
            <a:alphaModFix/>
          </a:blip>
          <a:srcRect/>
          <a:stretch/>
        </p:blipFill>
        <p:spPr>
          <a:xfrm>
            <a:off x="6593983" y="2170826"/>
            <a:ext cx="3938386" cy="1971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6"/>
          <p:cNvSpPr txBox="1">
            <a:spLocks noGrp="1"/>
          </p:cNvSpPr>
          <p:nvPr>
            <p:ph type="title"/>
          </p:nvPr>
        </p:nvSpPr>
        <p:spPr>
          <a:xfrm>
            <a:off x="838200" y="365125"/>
            <a:ext cx="10515600" cy="781095"/>
          </a:xfrm>
          <a:prstGeom prst="rect">
            <a:avLst/>
          </a:prstGeom>
          <a:noFill/>
          <a:ln>
            <a:noFill/>
          </a:ln>
        </p:spPr>
        <p:txBody>
          <a:bodyPr spcFirstLastPara="1" wrap="square" lIns="91425" tIns="45700" rIns="91425" bIns="45700" anchor="ctr" anchorCtr="0">
            <a:noAutofit/>
          </a:bodyPr>
          <a:lstStyle/>
          <a:p>
            <a:pPr marL="0" lvl="1" indent="0" algn="ctr" rtl="0">
              <a:lnSpc>
                <a:spcPct val="90000"/>
              </a:lnSpc>
              <a:spcBef>
                <a:spcPts val="0"/>
              </a:spcBef>
              <a:spcAft>
                <a:spcPts val="0"/>
              </a:spcAft>
              <a:buNone/>
            </a:pPr>
            <a:r>
              <a:rPr lang="en-US" sz="2800" b="1"/>
              <a:t>Multiple Background</a:t>
            </a:r>
            <a:endParaRPr sz="2800" b="1"/>
          </a:p>
        </p:txBody>
      </p:sp>
      <p:sp>
        <p:nvSpPr>
          <p:cNvPr id="296" name="Google Shape;296;p36"/>
          <p:cNvSpPr txBox="1">
            <a:spLocks noGrp="1"/>
          </p:cNvSpPr>
          <p:nvPr>
            <p:ph type="body" idx="1"/>
          </p:nvPr>
        </p:nvSpPr>
        <p:spPr>
          <a:xfrm>
            <a:off x="838200" y="1403797"/>
            <a:ext cx="10515600" cy="477316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buNone/>
            </a:pPr>
            <a:r>
              <a:rPr lang="en-US" sz="1600"/>
              <a:t>&lt;!DOCTYPE html&gt;</a:t>
            </a:r>
            <a:endParaRPr/>
          </a:p>
          <a:p>
            <a:pPr marL="0" lvl="0" indent="0" algn="l" rtl="0">
              <a:lnSpc>
                <a:spcPct val="90000"/>
              </a:lnSpc>
              <a:spcBef>
                <a:spcPts val="600"/>
              </a:spcBef>
              <a:spcAft>
                <a:spcPts val="0"/>
              </a:spcAft>
              <a:buClr>
                <a:schemeClr val="dk1"/>
              </a:buClr>
              <a:buSzPts val="1600"/>
              <a:buNone/>
            </a:pPr>
            <a:r>
              <a:rPr lang="en-US" sz="1600"/>
              <a:t>&lt;html&gt;&lt;head&gt;&lt;style&gt; </a:t>
            </a:r>
            <a:endParaRPr/>
          </a:p>
          <a:p>
            <a:pPr marL="0" lvl="0" indent="0" algn="l" rtl="0">
              <a:lnSpc>
                <a:spcPct val="90000"/>
              </a:lnSpc>
              <a:spcBef>
                <a:spcPts val="600"/>
              </a:spcBef>
              <a:spcAft>
                <a:spcPts val="0"/>
              </a:spcAft>
              <a:buClr>
                <a:schemeClr val="dk1"/>
              </a:buClr>
              <a:buSzPts val="1600"/>
              <a:buNone/>
            </a:pPr>
            <a:r>
              <a:rPr lang="en-US" sz="1600"/>
              <a:t>#example1 {</a:t>
            </a:r>
            <a:endParaRPr/>
          </a:p>
          <a:p>
            <a:pPr marL="0" lvl="0" indent="0" algn="l" rtl="0">
              <a:lnSpc>
                <a:spcPct val="90000"/>
              </a:lnSpc>
              <a:spcBef>
                <a:spcPts val="600"/>
              </a:spcBef>
              <a:spcAft>
                <a:spcPts val="0"/>
              </a:spcAft>
              <a:buClr>
                <a:schemeClr val="dk1"/>
              </a:buClr>
              <a:buSzPts val="1600"/>
              <a:buNone/>
            </a:pPr>
            <a:r>
              <a:rPr lang="en-US" sz="1600"/>
              <a:t>  background-image: url(img_flwr.gif), url(paper.gif);</a:t>
            </a:r>
            <a:endParaRPr/>
          </a:p>
          <a:p>
            <a:pPr marL="0" lvl="0" indent="0" algn="l" rtl="0">
              <a:lnSpc>
                <a:spcPct val="90000"/>
              </a:lnSpc>
              <a:spcBef>
                <a:spcPts val="600"/>
              </a:spcBef>
              <a:spcAft>
                <a:spcPts val="0"/>
              </a:spcAft>
              <a:buClr>
                <a:schemeClr val="dk1"/>
              </a:buClr>
              <a:buSzPts val="1600"/>
              <a:buNone/>
            </a:pPr>
            <a:r>
              <a:rPr lang="en-US" sz="1600"/>
              <a:t>/*Images are in current directory */</a:t>
            </a:r>
            <a:endParaRPr/>
          </a:p>
          <a:p>
            <a:pPr marL="0" lvl="0" indent="0" algn="l" rtl="0">
              <a:lnSpc>
                <a:spcPct val="90000"/>
              </a:lnSpc>
              <a:spcBef>
                <a:spcPts val="600"/>
              </a:spcBef>
              <a:spcAft>
                <a:spcPts val="0"/>
              </a:spcAft>
              <a:buClr>
                <a:schemeClr val="dk1"/>
              </a:buClr>
              <a:buSzPts val="1600"/>
              <a:buNone/>
            </a:pPr>
            <a:r>
              <a:rPr lang="en-US" sz="1600"/>
              <a:t>  background-position: right bottom, left top;</a:t>
            </a:r>
            <a:endParaRPr/>
          </a:p>
          <a:p>
            <a:pPr marL="0" lvl="0" indent="0" algn="l" rtl="0">
              <a:lnSpc>
                <a:spcPct val="90000"/>
              </a:lnSpc>
              <a:spcBef>
                <a:spcPts val="600"/>
              </a:spcBef>
              <a:spcAft>
                <a:spcPts val="0"/>
              </a:spcAft>
              <a:buClr>
                <a:schemeClr val="dk1"/>
              </a:buClr>
              <a:buSzPts val="1600"/>
              <a:buNone/>
            </a:pPr>
            <a:r>
              <a:rPr lang="en-US" sz="1600"/>
              <a:t>  background-repeat: no-repeat, repeat;</a:t>
            </a:r>
            <a:endParaRPr/>
          </a:p>
          <a:p>
            <a:pPr marL="0" lvl="0" indent="0" algn="l" rtl="0">
              <a:lnSpc>
                <a:spcPct val="90000"/>
              </a:lnSpc>
              <a:spcBef>
                <a:spcPts val="600"/>
              </a:spcBef>
              <a:spcAft>
                <a:spcPts val="0"/>
              </a:spcAft>
              <a:buClr>
                <a:schemeClr val="dk1"/>
              </a:buClr>
              <a:buSzPts val="1600"/>
              <a:buNone/>
            </a:pPr>
            <a:r>
              <a:rPr lang="en-US" sz="1600"/>
              <a:t>  padding: 15px;</a:t>
            </a:r>
            <a:endParaRPr/>
          </a:p>
          <a:p>
            <a:pPr marL="0" lvl="0" indent="0" algn="l" rtl="0">
              <a:lnSpc>
                <a:spcPct val="90000"/>
              </a:lnSpc>
              <a:spcBef>
                <a:spcPts val="600"/>
              </a:spcBef>
              <a:spcAft>
                <a:spcPts val="0"/>
              </a:spcAft>
              <a:buClr>
                <a:schemeClr val="dk1"/>
              </a:buClr>
              <a:buSzPts val="1600"/>
              <a:buNone/>
            </a:pPr>
            <a:r>
              <a:rPr lang="en-US" sz="1600"/>
              <a:t>}</a:t>
            </a:r>
            <a:endParaRPr/>
          </a:p>
          <a:p>
            <a:pPr marL="0" lvl="0" indent="0" algn="l" rtl="0">
              <a:lnSpc>
                <a:spcPct val="90000"/>
              </a:lnSpc>
              <a:spcBef>
                <a:spcPts val="600"/>
              </a:spcBef>
              <a:spcAft>
                <a:spcPts val="0"/>
              </a:spcAft>
              <a:buClr>
                <a:schemeClr val="dk1"/>
              </a:buClr>
              <a:buSzPts val="1600"/>
              <a:buNone/>
            </a:pPr>
            <a:r>
              <a:rPr lang="en-US" sz="1600"/>
              <a:t>&lt;/style&gt;&lt;/head&gt;</a:t>
            </a:r>
            <a:endParaRPr/>
          </a:p>
          <a:p>
            <a:pPr marL="0" lvl="0" indent="0" algn="l" rtl="0">
              <a:lnSpc>
                <a:spcPct val="90000"/>
              </a:lnSpc>
              <a:spcBef>
                <a:spcPts val="600"/>
              </a:spcBef>
              <a:spcAft>
                <a:spcPts val="0"/>
              </a:spcAft>
              <a:buClr>
                <a:schemeClr val="dk1"/>
              </a:buClr>
              <a:buSzPts val="1600"/>
              <a:buNone/>
            </a:pPr>
            <a:r>
              <a:rPr lang="en-US" sz="1600"/>
              <a:t>&lt;body&gt;&lt;h1&gt;Multiple Backgrounds&lt;/h1&gt;</a:t>
            </a:r>
            <a:endParaRPr/>
          </a:p>
          <a:p>
            <a:pPr marL="0" lvl="0" indent="0" algn="l" rtl="0">
              <a:lnSpc>
                <a:spcPct val="90000"/>
              </a:lnSpc>
              <a:spcBef>
                <a:spcPts val="600"/>
              </a:spcBef>
              <a:spcAft>
                <a:spcPts val="0"/>
              </a:spcAft>
              <a:buClr>
                <a:schemeClr val="dk1"/>
              </a:buClr>
              <a:buSzPts val="1600"/>
              <a:buNone/>
            </a:pPr>
            <a:r>
              <a:rPr lang="en-US" sz="1600"/>
              <a:t>&lt;p&gt;The following div element has two background images:&lt;/p&gt;</a:t>
            </a:r>
            <a:endParaRPr/>
          </a:p>
          <a:p>
            <a:pPr marL="0" lvl="0" indent="0" algn="l" rtl="0">
              <a:lnSpc>
                <a:spcPct val="90000"/>
              </a:lnSpc>
              <a:spcBef>
                <a:spcPts val="600"/>
              </a:spcBef>
              <a:spcAft>
                <a:spcPts val="0"/>
              </a:spcAft>
              <a:buClr>
                <a:schemeClr val="dk1"/>
              </a:buClr>
              <a:buSzPts val="1600"/>
              <a:buNone/>
            </a:pPr>
            <a:r>
              <a:rPr lang="en-US" sz="1600"/>
              <a:t>&lt;div id="example1"&gt;</a:t>
            </a:r>
            <a:endParaRPr/>
          </a:p>
          <a:p>
            <a:pPr marL="0" lvl="0" indent="0" algn="l" rtl="0">
              <a:lnSpc>
                <a:spcPct val="90000"/>
              </a:lnSpc>
              <a:spcBef>
                <a:spcPts val="600"/>
              </a:spcBef>
              <a:spcAft>
                <a:spcPts val="0"/>
              </a:spcAft>
              <a:buClr>
                <a:schemeClr val="dk1"/>
              </a:buClr>
              <a:buSzPts val="1600"/>
              <a:buNone/>
            </a:pPr>
            <a:r>
              <a:rPr lang="en-US" sz="1600"/>
              <a:t>  &lt;h2&gt;Flower on Paper&lt;/h2&gt;  </a:t>
            </a:r>
            <a:endParaRPr/>
          </a:p>
          <a:p>
            <a:pPr marL="0" lvl="0" indent="0" algn="l" rtl="0">
              <a:lnSpc>
                <a:spcPct val="90000"/>
              </a:lnSpc>
              <a:spcBef>
                <a:spcPts val="600"/>
              </a:spcBef>
              <a:spcAft>
                <a:spcPts val="0"/>
              </a:spcAft>
              <a:buClr>
                <a:schemeClr val="dk1"/>
              </a:buClr>
              <a:buSzPts val="1600"/>
              <a:buNone/>
            </a:pPr>
            <a:r>
              <a:rPr lang="en-US" sz="1600"/>
              <a:t>&lt;/div&gt;&lt;/body&gt;</a:t>
            </a:r>
            <a:endParaRPr/>
          </a:p>
          <a:p>
            <a:pPr marL="0" lvl="0" indent="0" algn="l" rtl="0">
              <a:lnSpc>
                <a:spcPct val="90000"/>
              </a:lnSpc>
              <a:spcBef>
                <a:spcPts val="600"/>
              </a:spcBef>
              <a:spcAft>
                <a:spcPts val="0"/>
              </a:spcAft>
              <a:buClr>
                <a:schemeClr val="dk1"/>
              </a:buClr>
              <a:buSzPts val="1600"/>
              <a:buNone/>
            </a:pPr>
            <a:r>
              <a:rPr lang="en-US" sz="1600"/>
              <a:t>&lt;/html&gt;</a:t>
            </a:r>
            <a:endParaRPr/>
          </a:p>
        </p:txBody>
      </p:sp>
      <p:sp>
        <p:nvSpPr>
          <p:cNvPr id="297" name="Google Shape;297;p36"/>
          <p:cNvSpPr/>
          <p:nvPr/>
        </p:nvSpPr>
        <p:spPr>
          <a:xfrm>
            <a:off x="838200" y="1403797"/>
            <a:ext cx="5420932" cy="4752304"/>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8" name="Google Shape;298;p36"/>
          <p:cNvSpPr/>
          <p:nvPr/>
        </p:nvSpPr>
        <p:spPr>
          <a:xfrm>
            <a:off x="6465194" y="1403797"/>
            <a:ext cx="4134119" cy="4752304"/>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9" name="Google Shape;299;p36"/>
          <p:cNvSpPr/>
          <p:nvPr/>
        </p:nvSpPr>
        <p:spPr>
          <a:xfrm>
            <a:off x="838200" y="463639"/>
            <a:ext cx="9761113" cy="682581"/>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0" name="Google Shape;300;p36"/>
          <p:cNvSpPr txBox="1"/>
          <p:nvPr/>
        </p:nvSpPr>
        <p:spPr>
          <a:xfrm>
            <a:off x="7936203" y="4400078"/>
            <a:ext cx="209925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Output</a:t>
            </a:r>
            <a:endParaRPr sz="1800">
              <a:solidFill>
                <a:schemeClr val="dk1"/>
              </a:solidFill>
              <a:latin typeface="Calibri"/>
              <a:ea typeface="Calibri"/>
              <a:cs typeface="Calibri"/>
              <a:sym typeface="Calibri"/>
            </a:endParaRPr>
          </a:p>
        </p:txBody>
      </p:sp>
      <p:pic>
        <p:nvPicPr>
          <p:cNvPr id="301" name="Google Shape;301;p36"/>
          <p:cNvPicPr preferRelativeResize="0"/>
          <p:nvPr/>
        </p:nvPicPr>
        <p:blipFill rotWithShape="1">
          <a:blip r:embed="rId3">
            <a:alphaModFix/>
          </a:blip>
          <a:srcRect/>
          <a:stretch/>
        </p:blipFill>
        <p:spPr>
          <a:xfrm>
            <a:off x="6566987" y="2640169"/>
            <a:ext cx="3930532" cy="168699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7"/>
          <p:cNvSpPr txBox="1">
            <a:spLocks noGrp="1"/>
          </p:cNvSpPr>
          <p:nvPr>
            <p:ph type="title"/>
          </p:nvPr>
        </p:nvSpPr>
        <p:spPr>
          <a:xfrm>
            <a:off x="838200" y="365125"/>
            <a:ext cx="10515600" cy="649919"/>
          </a:xfrm>
          <a:prstGeom prst="rect">
            <a:avLst/>
          </a:prstGeom>
          <a:noFill/>
          <a:ln>
            <a:noFill/>
          </a:ln>
        </p:spPr>
        <p:txBody>
          <a:bodyPr spcFirstLastPara="1" wrap="square" lIns="91425" tIns="45700" rIns="91425" bIns="45700" anchor="ctr" anchorCtr="0">
            <a:noAutofit/>
          </a:bodyPr>
          <a:lstStyle/>
          <a:p>
            <a:pPr marL="0" lvl="1" indent="0" algn="ctr" rtl="0">
              <a:lnSpc>
                <a:spcPct val="90000"/>
              </a:lnSpc>
              <a:spcBef>
                <a:spcPts val="0"/>
              </a:spcBef>
              <a:spcAft>
                <a:spcPts val="0"/>
              </a:spcAft>
              <a:buNone/>
            </a:pPr>
            <a:r>
              <a:rPr lang="en-US" sz="2800" b="1"/>
              <a:t>RGB and RGBA</a:t>
            </a:r>
            <a:endParaRPr sz="2800" b="1"/>
          </a:p>
        </p:txBody>
      </p:sp>
      <p:sp>
        <p:nvSpPr>
          <p:cNvPr id="307" name="Google Shape;307;p37"/>
          <p:cNvSpPr txBox="1">
            <a:spLocks noGrp="1"/>
          </p:cNvSpPr>
          <p:nvPr>
            <p:ph type="body" idx="1"/>
          </p:nvPr>
        </p:nvSpPr>
        <p:spPr>
          <a:xfrm>
            <a:off x="833908" y="2206854"/>
            <a:ext cx="10519892" cy="462219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buNone/>
            </a:pPr>
            <a:endParaRPr sz="1600" dirty="0"/>
          </a:p>
          <a:p>
            <a:pPr marL="0" lvl="0" indent="0" algn="l" rtl="0">
              <a:lnSpc>
                <a:spcPct val="90000"/>
              </a:lnSpc>
              <a:spcBef>
                <a:spcPts val="600"/>
              </a:spcBef>
              <a:spcAft>
                <a:spcPts val="0"/>
              </a:spcAft>
              <a:buClr>
                <a:schemeClr val="dk1"/>
              </a:buClr>
              <a:buSzPts val="1600"/>
              <a:buNone/>
            </a:pPr>
            <a:r>
              <a:rPr lang="en-US" sz="1600" dirty="0"/>
              <a:t>&lt;html&gt;&lt;body&gt;</a:t>
            </a:r>
            <a:endParaRPr dirty="0"/>
          </a:p>
          <a:p>
            <a:pPr marL="0" lvl="0" indent="0" algn="l" rtl="0">
              <a:lnSpc>
                <a:spcPct val="90000"/>
              </a:lnSpc>
              <a:spcBef>
                <a:spcPts val="600"/>
              </a:spcBef>
              <a:spcAft>
                <a:spcPts val="0"/>
              </a:spcAft>
              <a:buClr>
                <a:schemeClr val="dk1"/>
              </a:buClr>
              <a:buSzPts val="1600"/>
              <a:buNone/>
            </a:pPr>
            <a:r>
              <a:rPr lang="en-US" sz="1600" dirty="0"/>
              <a:t>&lt;div style="</a:t>
            </a:r>
            <a:r>
              <a:rPr lang="en-US" sz="1600" dirty="0" err="1"/>
              <a:t>background:rgb</a:t>
            </a:r>
            <a:r>
              <a:rPr lang="en-US" sz="1600" dirty="0"/>
              <a:t>(255,0,0)"&gt; </a:t>
            </a:r>
            <a:endParaRPr dirty="0"/>
          </a:p>
          <a:p>
            <a:pPr marL="0" lvl="0" indent="0" algn="l" rtl="0">
              <a:lnSpc>
                <a:spcPct val="90000"/>
              </a:lnSpc>
              <a:spcBef>
                <a:spcPts val="600"/>
              </a:spcBef>
              <a:spcAft>
                <a:spcPts val="0"/>
              </a:spcAft>
              <a:buClr>
                <a:schemeClr val="dk1"/>
              </a:buClr>
              <a:buSzPts val="1600"/>
              <a:buNone/>
            </a:pPr>
            <a:r>
              <a:rPr lang="en-US" sz="1600" dirty="0"/>
              <a:t>color </a:t>
            </a:r>
            <a:r>
              <a:rPr lang="en-US" sz="1600" dirty="0" err="1"/>
              <a:t>rgb</a:t>
            </a:r>
            <a:r>
              <a:rPr lang="en-US" sz="1600" dirty="0"/>
              <a:t>(255,0,0)&lt;/div&gt;&lt;</a:t>
            </a:r>
            <a:r>
              <a:rPr lang="en-US" sz="1600" dirty="0" err="1"/>
              <a:t>br</a:t>
            </a:r>
            <a:r>
              <a:rPr lang="en-US" sz="1600" dirty="0"/>
              <a:t>&gt;&lt;</a:t>
            </a:r>
            <a:r>
              <a:rPr lang="en-US" sz="1600" dirty="0" err="1"/>
              <a:t>br</a:t>
            </a:r>
            <a:r>
              <a:rPr lang="en-US" sz="1600" dirty="0"/>
              <a:t>&gt;</a:t>
            </a:r>
            <a:endParaRPr dirty="0"/>
          </a:p>
          <a:p>
            <a:pPr marL="0" lvl="0" indent="0" algn="l" rtl="0">
              <a:lnSpc>
                <a:spcPct val="90000"/>
              </a:lnSpc>
              <a:spcBef>
                <a:spcPts val="600"/>
              </a:spcBef>
              <a:spcAft>
                <a:spcPts val="0"/>
              </a:spcAft>
              <a:buClr>
                <a:schemeClr val="dk1"/>
              </a:buClr>
              <a:buSzPts val="1600"/>
              <a:buNone/>
            </a:pPr>
            <a:endParaRPr sz="1600" dirty="0"/>
          </a:p>
          <a:p>
            <a:pPr marL="0" lvl="0" indent="0" algn="l" rtl="0">
              <a:lnSpc>
                <a:spcPct val="90000"/>
              </a:lnSpc>
              <a:spcBef>
                <a:spcPts val="600"/>
              </a:spcBef>
              <a:spcAft>
                <a:spcPts val="0"/>
              </a:spcAft>
              <a:buClr>
                <a:schemeClr val="dk1"/>
              </a:buClr>
              <a:buSzPts val="1600"/>
              <a:buNone/>
            </a:pPr>
            <a:r>
              <a:rPr lang="en-US" sz="1600" dirty="0"/>
              <a:t>&lt;div style="</a:t>
            </a:r>
            <a:r>
              <a:rPr lang="en-US" sz="1600" dirty="0" err="1"/>
              <a:t>background:rgba</a:t>
            </a:r>
            <a:r>
              <a:rPr lang="en-US" sz="1600" dirty="0"/>
              <a:t>(255,0,0,1)"&gt; </a:t>
            </a:r>
            <a:endParaRPr dirty="0"/>
          </a:p>
          <a:p>
            <a:pPr marL="0" lvl="0" indent="0" algn="l" rtl="0">
              <a:lnSpc>
                <a:spcPct val="90000"/>
              </a:lnSpc>
              <a:spcBef>
                <a:spcPts val="600"/>
              </a:spcBef>
              <a:spcAft>
                <a:spcPts val="0"/>
              </a:spcAft>
              <a:buClr>
                <a:schemeClr val="dk1"/>
              </a:buClr>
              <a:buSzPts val="1600"/>
              <a:buNone/>
            </a:pPr>
            <a:r>
              <a:rPr lang="en-US" sz="1600" dirty="0"/>
              <a:t>color </a:t>
            </a:r>
            <a:r>
              <a:rPr lang="en-US" sz="1600" dirty="0" err="1"/>
              <a:t>rgba</a:t>
            </a:r>
            <a:r>
              <a:rPr lang="en-US" sz="1600" dirty="0"/>
              <a:t>(255,0,0,1)&lt;/div&gt;&lt;</a:t>
            </a:r>
            <a:r>
              <a:rPr lang="en-US" sz="1600" dirty="0" err="1"/>
              <a:t>br</a:t>
            </a:r>
            <a:r>
              <a:rPr lang="en-US" sz="1600" dirty="0"/>
              <a:t>&gt;&lt;</a:t>
            </a:r>
            <a:r>
              <a:rPr lang="en-US" sz="1600" dirty="0" err="1"/>
              <a:t>br</a:t>
            </a:r>
            <a:r>
              <a:rPr lang="en-US" sz="1600" dirty="0"/>
              <a:t>&gt;</a:t>
            </a:r>
            <a:endParaRPr dirty="0"/>
          </a:p>
          <a:p>
            <a:pPr marL="0" lvl="0" indent="0" algn="l" rtl="0">
              <a:lnSpc>
                <a:spcPct val="90000"/>
              </a:lnSpc>
              <a:spcBef>
                <a:spcPts val="600"/>
              </a:spcBef>
              <a:spcAft>
                <a:spcPts val="0"/>
              </a:spcAft>
              <a:buClr>
                <a:schemeClr val="dk1"/>
              </a:buClr>
              <a:buSzPts val="1600"/>
              <a:buNone/>
            </a:pPr>
            <a:endParaRPr sz="1600" dirty="0"/>
          </a:p>
          <a:p>
            <a:pPr marL="0" lvl="0" indent="0" algn="l" rtl="0">
              <a:lnSpc>
                <a:spcPct val="90000"/>
              </a:lnSpc>
              <a:spcBef>
                <a:spcPts val="600"/>
              </a:spcBef>
              <a:spcAft>
                <a:spcPts val="0"/>
              </a:spcAft>
              <a:buClr>
                <a:schemeClr val="dk1"/>
              </a:buClr>
              <a:buSzPts val="1600"/>
              <a:buNone/>
            </a:pPr>
            <a:r>
              <a:rPr lang="en-US" sz="1600" dirty="0"/>
              <a:t>&lt;div style="</a:t>
            </a:r>
            <a:r>
              <a:rPr lang="en-US" sz="1600" dirty="0" err="1"/>
              <a:t>background:rgba</a:t>
            </a:r>
            <a:r>
              <a:rPr lang="en-US" sz="1600" dirty="0"/>
              <a:t>(255,0,0,0.50)"&gt; </a:t>
            </a:r>
            <a:endParaRPr dirty="0"/>
          </a:p>
          <a:p>
            <a:pPr marL="0" lvl="0" indent="0" algn="l" rtl="0">
              <a:lnSpc>
                <a:spcPct val="90000"/>
              </a:lnSpc>
              <a:spcBef>
                <a:spcPts val="600"/>
              </a:spcBef>
              <a:spcAft>
                <a:spcPts val="0"/>
              </a:spcAft>
              <a:buClr>
                <a:schemeClr val="dk1"/>
              </a:buClr>
              <a:buSzPts val="1600"/>
              <a:buNone/>
            </a:pPr>
            <a:r>
              <a:rPr lang="en-US" sz="1600" dirty="0"/>
              <a:t>color </a:t>
            </a:r>
            <a:r>
              <a:rPr lang="en-US" sz="1600" dirty="0" err="1" smtClean="0"/>
              <a:t>rgba</a:t>
            </a:r>
            <a:r>
              <a:rPr lang="en-US" sz="1600" smtClean="0"/>
              <a:t>(255,0,0,0.50)&lt;/</a:t>
            </a:r>
            <a:r>
              <a:rPr lang="en-US" sz="1600" dirty="0"/>
              <a:t>div&gt;&lt;</a:t>
            </a:r>
            <a:r>
              <a:rPr lang="en-US" sz="1600" dirty="0" err="1"/>
              <a:t>br</a:t>
            </a:r>
            <a:r>
              <a:rPr lang="en-US" sz="1600" dirty="0"/>
              <a:t>&gt;&lt;</a:t>
            </a:r>
            <a:r>
              <a:rPr lang="en-US" sz="1600" dirty="0" err="1"/>
              <a:t>br</a:t>
            </a:r>
            <a:r>
              <a:rPr lang="en-US" sz="1600" dirty="0"/>
              <a:t>&gt;</a:t>
            </a:r>
            <a:endParaRPr dirty="0"/>
          </a:p>
          <a:p>
            <a:pPr marL="0" lvl="0" indent="0" algn="l" rtl="0">
              <a:lnSpc>
                <a:spcPct val="90000"/>
              </a:lnSpc>
              <a:spcBef>
                <a:spcPts val="600"/>
              </a:spcBef>
              <a:spcAft>
                <a:spcPts val="0"/>
              </a:spcAft>
              <a:buClr>
                <a:schemeClr val="dk1"/>
              </a:buClr>
              <a:buSzPts val="1600"/>
              <a:buNone/>
            </a:pPr>
            <a:endParaRPr sz="1600" dirty="0"/>
          </a:p>
          <a:p>
            <a:pPr marL="0" lvl="0" indent="0" algn="l" rtl="0">
              <a:lnSpc>
                <a:spcPct val="90000"/>
              </a:lnSpc>
              <a:spcBef>
                <a:spcPts val="600"/>
              </a:spcBef>
              <a:spcAft>
                <a:spcPts val="0"/>
              </a:spcAft>
              <a:buClr>
                <a:schemeClr val="dk1"/>
              </a:buClr>
              <a:buSzPts val="1600"/>
              <a:buNone/>
            </a:pPr>
            <a:r>
              <a:rPr lang="en-US" sz="1600" dirty="0"/>
              <a:t>&lt;div style="</a:t>
            </a:r>
            <a:r>
              <a:rPr lang="en-US" sz="1600" dirty="0" err="1"/>
              <a:t>background:rgba</a:t>
            </a:r>
            <a:r>
              <a:rPr lang="en-US" sz="1600" dirty="0"/>
              <a:t>(255,0,0,0.25)"&gt; </a:t>
            </a:r>
            <a:endParaRPr dirty="0"/>
          </a:p>
          <a:p>
            <a:pPr marL="0" lvl="0" indent="0" algn="l" rtl="0">
              <a:lnSpc>
                <a:spcPct val="90000"/>
              </a:lnSpc>
              <a:spcBef>
                <a:spcPts val="600"/>
              </a:spcBef>
              <a:spcAft>
                <a:spcPts val="0"/>
              </a:spcAft>
              <a:buClr>
                <a:schemeClr val="dk1"/>
              </a:buClr>
              <a:buSzPts val="1600"/>
              <a:buNone/>
            </a:pPr>
            <a:r>
              <a:rPr lang="en-US" sz="1600" dirty="0"/>
              <a:t>color </a:t>
            </a:r>
            <a:r>
              <a:rPr lang="en-US" sz="1600" dirty="0" err="1"/>
              <a:t>rgba</a:t>
            </a:r>
            <a:r>
              <a:rPr lang="en-US" sz="1600" dirty="0"/>
              <a:t>(255,0,0,0.25)&lt;/div&gt;</a:t>
            </a:r>
            <a:endParaRPr dirty="0"/>
          </a:p>
          <a:p>
            <a:pPr marL="0" lvl="0" indent="0" algn="l" rtl="0">
              <a:lnSpc>
                <a:spcPct val="90000"/>
              </a:lnSpc>
              <a:spcBef>
                <a:spcPts val="600"/>
              </a:spcBef>
              <a:spcAft>
                <a:spcPts val="0"/>
              </a:spcAft>
              <a:buClr>
                <a:schemeClr val="dk1"/>
              </a:buClr>
              <a:buSzPts val="1600"/>
              <a:buNone/>
            </a:pPr>
            <a:r>
              <a:rPr lang="en-US" sz="1600" dirty="0"/>
              <a:t>&lt;/body&gt;&lt;/html&gt;</a:t>
            </a:r>
            <a:endParaRPr sz="1600" dirty="0"/>
          </a:p>
        </p:txBody>
      </p:sp>
      <p:sp>
        <p:nvSpPr>
          <p:cNvPr id="308" name="Google Shape;308;p37"/>
          <p:cNvSpPr/>
          <p:nvPr/>
        </p:nvSpPr>
        <p:spPr>
          <a:xfrm>
            <a:off x="833908" y="2233414"/>
            <a:ext cx="5420932" cy="4569078"/>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9" name="Google Shape;309;p37"/>
          <p:cNvSpPr/>
          <p:nvPr/>
        </p:nvSpPr>
        <p:spPr>
          <a:xfrm>
            <a:off x="6465194" y="2249854"/>
            <a:ext cx="4134119" cy="4552638"/>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0" name="Google Shape;310;p37"/>
          <p:cNvSpPr/>
          <p:nvPr/>
        </p:nvSpPr>
        <p:spPr>
          <a:xfrm>
            <a:off x="838200" y="463639"/>
            <a:ext cx="9761113" cy="682581"/>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1" name="Google Shape;311;p37"/>
          <p:cNvSpPr txBox="1"/>
          <p:nvPr/>
        </p:nvSpPr>
        <p:spPr>
          <a:xfrm>
            <a:off x="7961961" y="5786769"/>
            <a:ext cx="209925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Output</a:t>
            </a:r>
            <a:endParaRPr sz="1800">
              <a:solidFill>
                <a:schemeClr val="dk1"/>
              </a:solidFill>
              <a:latin typeface="Calibri"/>
              <a:ea typeface="Calibri"/>
              <a:cs typeface="Calibri"/>
              <a:sym typeface="Calibri"/>
            </a:endParaRPr>
          </a:p>
        </p:txBody>
      </p:sp>
      <p:sp>
        <p:nvSpPr>
          <p:cNvPr id="312" name="Google Shape;312;p37"/>
          <p:cNvSpPr txBox="1"/>
          <p:nvPr/>
        </p:nvSpPr>
        <p:spPr>
          <a:xfrm>
            <a:off x="838200" y="1236372"/>
            <a:ext cx="9761113"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RGB</a:t>
            </a:r>
            <a:r>
              <a:rPr lang="en-US" sz="1800">
                <a:solidFill>
                  <a:schemeClr val="dk1"/>
                </a:solidFill>
                <a:latin typeface="Calibri"/>
                <a:ea typeface="Calibri"/>
                <a:cs typeface="Calibri"/>
                <a:sym typeface="Calibri"/>
              </a:rPr>
              <a:t> stand for </a:t>
            </a:r>
            <a:r>
              <a:rPr lang="en-US" sz="1800" b="1">
                <a:solidFill>
                  <a:schemeClr val="dk1"/>
                </a:solidFill>
                <a:latin typeface="Calibri"/>
                <a:ea typeface="Calibri"/>
                <a:cs typeface="Calibri"/>
                <a:sym typeface="Calibri"/>
              </a:rPr>
              <a:t>R</a:t>
            </a:r>
            <a:r>
              <a:rPr lang="en-US" sz="1800">
                <a:solidFill>
                  <a:schemeClr val="dk1"/>
                </a:solidFill>
                <a:latin typeface="Calibri"/>
                <a:ea typeface="Calibri"/>
                <a:cs typeface="Calibri"/>
                <a:sym typeface="Calibri"/>
              </a:rPr>
              <a:t>ed </a:t>
            </a:r>
            <a:r>
              <a:rPr lang="en-US" sz="1800" b="1">
                <a:solidFill>
                  <a:schemeClr val="dk1"/>
                </a:solidFill>
                <a:latin typeface="Calibri"/>
                <a:ea typeface="Calibri"/>
                <a:cs typeface="Calibri"/>
                <a:sym typeface="Calibri"/>
              </a:rPr>
              <a:t>G</a:t>
            </a:r>
            <a:r>
              <a:rPr lang="en-US" sz="1800">
                <a:solidFill>
                  <a:schemeClr val="dk1"/>
                </a:solidFill>
                <a:latin typeface="Calibri"/>
                <a:ea typeface="Calibri"/>
                <a:cs typeface="Calibri"/>
                <a:sym typeface="Calibri"/>
              </a:rPr>
              <a:t>reen </a:t>
            </a:r>
            <a:r>
              <a:rPr lang="en-US" sz="1800" b="1">
                <a:solidFill>
                  <a:schemeClr val="dk1"/>
                </a:solidFill>
                <a:latin typeface="Calibri"/>
                <a:ea typeface="Calibri"/>
                <a:cs typeface="Calibri"/>
                <a:sym typeface="Calibri"/>
              </a:rPr>
              <a:t>B</a:t>
            </a:r>
            <a:r>
              <a:rPr lang="en-US" sz="1800">
                <a:solidFill>
                  <a:schemeClr val="dk1"/>
                </a:solidFill>
                <a:latin typeface="Calibri"/>
                <a:ea typeface="Calibri"/>
                <a:cs typeface="Calibri"/>
                <a:sym typeface="Calibri"/>
              </a:rPr>
              <a:t>lue declared in </a:t>
            </a:r>
            <a:r>
              <a:rPr lang="en-US" sz="1800" b="1">
                <a:solidFill>
                  <a:schemeClr val="dk1"/>
                </a:solidFill>
                <a:latin typeface="Calibri"/>
                <a:ea typeface="Calibri"/>
                <a:cs typeface="Calibri"/>
                <a:sym typeface="Calibri"/>
              </a:rPr>
              <a:t>0 -255</a:t>
            </a:r>
            <a:r>
              <a:rPr lang="en-US" sz="1800">
                <a:solidFill>
                  <a:schemeClr val="dk1"/>
                </a:solidFill>
                <a:latin typeface="Calibri"/>
                <a:ea typeface="Calibri"/>
                <a:cs typeface="Calibri"/>
                <a:sym typeface="Calibri"/>
              </a:rPr>
              <a:t> range(255,0,0) or </a:t>
            </a:r>
            <a:r>
              <a:rPr lang="en-US" sz="1800" b="1">
                <a:solidFill>
                  <a:schemeClr val="dk1"/>
                </a:solidFill>
                <a:latin typeface="Calibri"/>
                <a:ea typeface="Calibri"/>
                <a:cs typeface="Calibri"/>
                <a:sym typeface="Calibri"/>
              </a:rPr>
              <a:t>Hexadecimal (#FF0000) format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RGBA colors</a:t>
            </a:r>
            <a:r>
              <a:rPr lang="en-US" sz="1800">
                <a:solidFill>
                  <a:schemeClr val="dk1"/>
                </a:solidFill>
                <a:latin typeface="Calibri"/>
                <a:ea typeface="Calibri"/>
                <a:cs typeface="Calibri"/>
                <a:sym typeface="Calibri"/>
              </a:rPr>
              <a:t> are same like </a:t>
            </a:r>
            <a:r>
              <a:rPr lang="en-US" sz="1800" b="1">
                <a:solidFill>
                  <a:schemeClr val="dk1"/>
                </a:solidFill>
                <a:latin typeface="Calibri"/>
                <a:ea typeface="Calibri"/>
                <a:cs typeface="Calibri"/>
                <a:sym typeface="Calibri"/>
              </a:rPr>
              <a:t>RGB colors</a:t>
            </a:r>
            <a:r>
              <a:rPr lang="en-US" sz="1800">
                <a:solidFill>
                  <a:schemeClr val="dk1"/>
                </a:solidFill>
                <a:latin typeface="Calibri"/>
                <a:ea typeface="Calibri"/>
                <a:cs typeface="Calibri"/>
                <a:sym typeface="Calibri"/>
              </a:rPr>
              <a:t>, but it has an extra forth value: Alpha. </a:t>
            </a:r>
            <a:r>
              <a:rPr lang="en-US" sz="1800" b="1">
                <a:solidFill>
                  <a:schemeClr val="dk1"/>
                </a:solidFill>
                <a:latin typeface="Calibri"/>
                <a:ea typeface="Calibri"/>
                <a:cs typeface="Calibri"/>
                <a:sym typeface="Calibri"/>
              </a:rPr>
              <a:t>Alpha</a:t>
            </a:r>
            <a:r>
              <a:rPr lang="en-US" sz="1800">
                <a:solidFill>
                  <a:schemeClr val="dk1"/>
                </a:solidFill>
                <a:latin typeface="Calibri"/>
                <a:ea typeface="Calibri"/>
                <a:cs typeface="Calibri"/>
                <a:sym typeface="Calibri"/>
              </a:rPr>
              <a:t> is opacity level of color. Value of Alpha is between 0.0 to 1.00. 0.50 means 50 percent transparent observe third output</a:t>
            </a:r>
            <a:endParaRPr sz="1800">
              <a:solidFill>
                <a:schemeClr val="dk1"/>
              </a:solidFill>
              <a:latin typeface="Calibri"/>
              <a:ea typeface="Calibri"/>
              <a:cs typeface="Calibri"/>
              <a:sym typeface="Calibri"/>
            </a:endParaRPr>
          </a:p>
        </p:txBody>
      </p:sp>
      <p:pic>
        <p:nvPicPr>
          <p:cNvPr id="313" name="Google Shape;313;p37"/>
          <p:cNvPicPr preferRelativeResize="0"/>
          <p:nvPr/>
        </p:nvPicPr>
        <p:blipFill rotWithShape="1">
          <a:blip r:embed="rId3">
            <a:alphaModFix/>
          </a:blip>
          <a:srcRect/>
          <a:stretch/>
        </p:blipFill>
        <p:spPr>
          <a:xfrm>
            <a:off x="7073117" y="2617692"/>
            <a:ext cx="2733675" cy="316907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8"/>
          <p:cNvSpPr txBox="1">
            <a:spLocks noGrp="1"/>
          </p:cNvSpPr>
          <p:nvPr>
            <p:ph type="title"/>
          </p:nvPr>
        </p:nvSpPr>
        <p:spPr>
          <a:xfrm>
            <a:off x="838200" y="365125"/>
            <a:ext cx="10515600" cy="649919"/>
          </a:xfrm>
          <a:prstGeom prst="rect">
            <a:avLst/>
          </a:prstGeom>
          <a:noFill/>
          <a:ln>
            <a:noFill/>
          </a:ln>
        </p:spPr>
        <p:txBody>
          <a:bodyPr spcFirstLastPara="1" wrap="square" lIns="91425" tIns="45700" rIns="91425" bIns="45700" anchor="ctr" anchorCtr="0">
            <a:noAutofit/>
          </a:bodyPr>
          <a:lstStyle/>
          <a:p>
            <a:pPr marL="0" lvl="1" indent="0" algn="ctr" rtl="0">
              <a:lnSpc>
                <a:spcPct val="90000"/>
              </a:lnSpc>
              <a:spcBef>
                <a:spcPts val="0"/>
              </a:spcBef>
              <a:spcAft>
                <a:spcPts val="0"/>
              </a:spcAft>
              <a:buNone/>
            </a:pPr>
            <a:r>
              <a:rPr lang="en-US" sz="2800" b="1"/>
              <a:t>HSL and HSLA</a:t>
            </a:r>
            <a:endParaRPr/>
          </a:p>
        </p:txBody>
      </p:sp>
      <p:sp>
        <p:nvSpPr>
          <p:cNvPr id="319" name="Google Shape;319;p38"/>
          <p:cNvSpPr/>
          <p:nvPr/>
        </p:nvSpPr>
        <p:spPr>
          <a:xfrm>
            <a:off x="838200" y="463639"/>
            <a:ext cx="9761113" cy="682581"/>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0" name="Google Shape;320;p38"/>
          <p:cNvSpPr txBox="1"/>
          <p:nvPr/>
        </p:nvSpPr>
        <p:spPr>
          <a:xfrm>
            <a:off x="7961961" y="5786769"/>
            <a:ext cx="209925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1" name="Google Shape;321;p38"/>
          <p:cNvSpPr txBox="1"/>
          <p:nvPr/>
        </p:nvSpPr>
        <p:spPr>
          <a:xfrm>
            <a:off x="838200" y="1236372"/>
            <a:ext cx="9761113"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HSL </a:t>
            </a:r>
            <a:r>
              <a:rPr lang="en-US" sz="1800">
                <a:solidFill>
                  <a:schemeClr val="dk1"/>
                </a:solidFill>
                <a:latin typeface="Calibri"/>
                <a:ea typeface="Calibri"/>
                <a:cs typeface="Calibri"/>
                <a:sym typeface="Calibri"/>
              </a:rPr>
              <a:t>stands for hue saturation and lightness. In RGB colors, we cannot change saturation and lightness of color, but in HSL, we can change.</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HSLA </a:t>
            </a:r>
            <a:r>
              <a:rPr lang="en-US" sz="1800">
                <a:solidFill>
                  <a:schemeClr val="dk1"/>
                </a:solidFill>
                <a:latin typeface="Calibri"/>
                <a:ea typeface="Calibri"/>
                <a:cs typeface="Calibri"/>
                <a:sym typeface="Calibri"/>
              </a:rPr>
              <a:t>stands for </a:t>
            </a:r>
            <a:r>
              <a:rPr lang="en-US" sz="1800" b="1">
                <a:solidFill>
                  <a:schemeClr val="dk1"/>
                </a:solidFill>
                <a:latin typeface="Calibri"/>
                <a:ea typeface="Calibri"/>
                <a:cs typeface="Calibri"/>
                <a:sym typeface="Calibri"/>
              </a:rPr>
              <a:t>H</a:t>
            </a:r>
            <a:r>
              <a:rPr lang="en-US" sz="1800">
                <a:solidFill>
                  <a:schemeClr val="dk1"/>
                </a:solidFill>
                <a:latin typeface="Calibri"/>
                <a:ea typeface="Calibri"/>
                <a:cs typeface="Calibri"/>
                <a:sym typeface="Calibri"/>
              </a:rPr>
              <a:t>ue </a:t>
            </a:r>
            <a:r>
              <a:rPr lang="en-US" sz="1800" b="1">
                <a:solidFill>
                  <a:schemeClr val="dk1"/>
                </a:solidFill>
                <a:latin typeface="Calibri"/>
                <a:ea typeface="Calibri"/>
                <a:cs typeface="Calibri"/>
                <a:sym typeface="Calibri"/>
              </a:rPr>
              <a:t>S</a:t>
            </a:r>
            <a:r>
              <a:rPr lang="en-US" sz="1800">
                <a:solidFill>
                  <a:schemeClr val="dk1"/>
                </a:solidFill>
                <a:latin typeface="Calibri"/>
                <a:ea typeface="Calibri"/>
                <a:cs typeface="Calibri"/>
                <a:sym typeface="Calibri"/>
              </a:rPr>
              <a:t>aturation </a:t>
            </a:r>
            <a:r>
              <a:rPr lang="en-US" sz="1800" b="1">
                <a:solidFill>
                  <a:schemeClr val="dk1"/>
                </a:solidFill>
                <a:latin typeface="Calibri"/>
                <a:ea typeface="Calibri"/>
                <a:cs typeface="Calibri"/>
                <a:sym typeface="Calibri"/>
              </a:rPr>
              <a:t>L</a:t>
            </a:r>
            <a:r>
              <a:rPr lang="en-US" sz="1800">
                <a:solidFill>
                  <a:schemeClr val="dk1"/>
                </a:solidFill>
                <a:latin typeface="Calibri"/>
                <a:ea typeface="Calibri"/>
                <a:cs typeface="Calibri"/>
                <a:sym typeface="Calibri"/>
              </a:rPr>
              <a:t>ightness and </a:t>
            </a:r>
            <a:r>
              <a:rPr lang="en-US" sz="1800" b="1">
                <a:solidFill>
                  <a:schemeClr val="dk1"/>
                </a:solidFill>
                <a:latin typeface="Calibri"/>
                <a:ea typeface="Calibri"/>
                <a:cs typeface="Calibri"/>
                <a:sym typeface="Calibri"/>
              </a:rPr>
              <a:t>A</a:t>
            </a:r>
            <a:r>
              <a:rPr lang="en-US" sz="1800">
                <a:solidFill>
                  <a:schemeClr val="dk1"/>
                </a:solidFill>
                <a:latin typeface="Calibri"/>
                <a:ea typeface="Calibri"/>
                <a:cs typeface="Calibri"/>
                <a:sym typeface="Calibri"/>
              </a:rPr>
              <a:t>lpha. HSLA and HSL are same , except alpha value. Both are supported in HTML5 based browsers only.</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Hue</a:t>
            </a:r>
            <a:r>
              <a:rPr lang="en-US" sz="1800">
                <a:solidFill>
                  <a:schemeClr val="dk1"/>
                </a:solidFill>
                <a:latin typeface="Calibri"/>
                <a:ea typeface="Calibri"/>
                <a:cs typeface="Calibri"/>
                <a:sym typeface="Calibri"/>
              </a:rPr>
              <a:t> is a degree on the color wheel from 0 to 360. 0 is red, 120 is green, 240 is blue.</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Saturation</a:t>
            </a:r>
            <a:r>
              <a:rPr lang="en-US" sz="1800">
                <a:solidFill>
                  <a:schemeClr val="dk1"/>
                </a:solidFill>
                <a:latin typeface="Calibri"/>
                <a:ea typeface="Calibri"/>
                <a:cs typeface="Calibri"/>
                <a:sym typeface="Calibri"/>
              </a:rPr>
              <a:t> is a percentage value; 0% means a shade of gray and 100% is the full color.</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Lightness</a:t>
            </a:r>
            <a:r>
              <a:rPr lang="en-US" sz="1800">
                <a:solidFill>
                  <a:schemeClr val="dk1"/>
                </a:solidFill>
                <a:latin typeface="Calibri"/>
                <a:ea typeface="Calibri"/>
                <a:cs typeface="Calibri"/>
                <a:sym typeface="Calibri"/>
              </a:rPr>
              <a:t> is also a percentage; 0% is black, 100% is white.</a:t>
            </a:r>
            <a:endParaRPr sz="1800">
              <a:solidFill>
                <a:schemeClr val="dk1"/>
              </a:solidFill>
              <a:latin typeface="Calibri"/>
              <a:ea typeface="Calibri"/>
              <a:cs typeface="Calibri"/>
              <a:sym typeface="Calibri"/>
            </a:endParaRPr>
          </a:p>
        </p:txBody>
      </p:sp>
      <p:sp>
        <p:nvSpPr>
          <p:cNvPr id="322" name="Google Shape;322;p38"/>
          <p:cNvSpPr/>
          <p:nvPr/>
        </p:nvSpPr>
        <p:spPr>
          <a:xfrm>
            <a:off x="864293" y="3398873"/>
            <a:ext cx="5512158" cy="3339165"/>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3" name="Google Shape;323;p38"/>
          <p:cNvSpPr/>
          <p:nvPr/>
        </p:nvSpPr>
        <p:spPr>
          <a:xfrm>
            <a:off x="1130457" y="3398873"/>
            <a:ext cx="6070242" cy="320798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&lt;!DOCTYPE html&gt;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&lt;html&gt;&lt;head&gt;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&lt;title&gt;CSS HSLA Color Values&lt;/title&gt;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&lt;style type="text/css"&gt;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h1 { color: hsla(360,80%,50%,0.5);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  { background-color: hsla(180,60%,30%,0.3);</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&lt;/style&gt;&lt;/head&gt;&lt;body&gt;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&lt;h1&gt;This is a heading&lt;/h1&gt;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&lt;p&gt;This is a paragraph.&lt;/p&gt;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&lt;/body&gt;&lt;/html&gt;</a:t>
            </a:r>
            <a:endParaRPr sz="1800">
              <a:solidFill>
                <a:schemeClr val="dk1"/>
              </a:solidFill>
              <a:latin typeface="Calibri"/>
              <a:ea typeface="Calibri"/>
              <a:cs typeface="Calibri"/>
              <a:sym typeface="Calibri"/>
            </a:endParaRPr>
          </a:p>
        </p:txBody>
      </p:sp>
      <p:sp>
        <p:nvSpPr>
          <p:cNvPr id="324" name="Google Shape;324;p38"/>
          <p:cNvSpPr/>
          <p:nvPr/>
        </p:nvSpPr>
        <p:spPr>
          <a:xfrm>
            <a:off x="838200" y="1222420"/>
            <a:ext cx="9761100" cy="21216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25" name="Google Shape;325;p38"/>
          <p:cNvPicPr preferRelativeResize="0"/>
          <p:nvPr/>
        </p:nvPicPr>
        <p:blipFill rotWithShape="1">
          <a:blip r:embed="rId3">
            <a:alphaModFix/>
          </a:blip>
          <a:srcRect/>
          <a:stretch/>
        </p:blipFill>
        <p:spPr>
          <a:xfrm>
            <a:off x="7200699" y="4043717"/>
            <a:ext cx="2714625" cy="1986967"/>
          </a:xfrm>
          <a:prstGeom prst="rect">
            <a:avLst/>
          </a:prstGeom>
          <a:noFill/>
          <a:ln>
            <a:noFill/>
          </a:ln>
        </p:spPr>
      </p:pic>
      <p:sp>
        <p:nvSpPr>
          <p:cNvPr id="326" name="Google Shape;326;p38"/>
          <p:cNvSpPr/>
          <p:nvPr/>
        </p:nvSpPr>
        <p:spPr>
          <a:xfrm>
            <a:off x="6697014" y="3398873"/>
            <a:ext cx="3902299" cy="3339165"/>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7" name="Google Shape;327;p38"/>
          <p:cNvSpPr txBox="1"/>
          <p:nvPr/>
        </p:nvSpPr>
        <p:spPr>
          <a:xfrm>
            <a:off x="7443989" y="5786769"/>
            <a:ext cx="215077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Output</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9"/>
          <p:cNvSpPr txBox="1">
            <a:spLocks noGrp="1"/>
          </p:cNvSpPr>
          <p:nvPr>
            <p:ph type="title"/>
          </p:nvPr>
        </p:nvSpPr>
        <p:spPr>
          <a:xfrm>
            <a:off x="838200" y="365125"/>
            <a:ext cx="10515600" cy="953943"/>
          </a:xfrm>
          <a:prstGeom prst="rect">
            <a:avLst/>
          </a:prstGeom>
          <a:noFill/>
          <a:ln>
            <a:noFill/>
          </a:ln>
        </p:spPr>
        <p:txBody>
          <a:bodyPr spcFirstLastPara="1" wrap="square" lIns="91425" tIns="45700" rIns="91425" bIns="45700" anchor="ctr" anchorCtr="0">
            <a:noAutofit/>
          </a:bodyPr>
          <a:lstStyle/>
          <a:p>
            <a:pPr marL="0" lvl="1" indent="0" algn="l" rtl="0">
              <a:lnSpc>
                <a:spcPct val="90000"/>
              </a:lnSpc>
              <a:spcBef>
                <a:spcPts val="0"/>
              </a:spcBef>
              <a:spcAft>
                <a:spcPts val="0"/>
              </a:spcAft>
              <a:buNone/>
            </a:pPr>
            <a:r>
              <a:rPr lang="en-US" sz="3600" b="1">
                <a:latin typeface="Calibri"/>
                <a:ea typeface="Calibri"/>
                <a:cs typeface="Calibri"/>
                <a:sym typeface="Calibri"/>
              </a:rPr>
              <a:t>Understanding Border</a:t>
            </a:r>
            <a:br>
              <a:rPr lang="en-US" sz="3600" b="1">
                <a:latin typeface="Calibri"/>
                <a:ea typeface="Calibri"/>
                <a:cs typeface="Calibri"/>
                <a:sym typeface="Calibri"/>
              </a:rPr>
            </a:br>
            <a:endParaRPr sz="3600" b="1">
              <a:latin typeface="Calibri"/>
              <a:ea typeface="Calibri"/>
              <a:cs typeface="Calibri"/>
              <a:sym typeface="Calibri"/>
            </a:endParaRPr>
          </a:p>
        </p:txBody>
      </p:sp>
      <p:pic>
        <p:nvPicPr>
          <p:cNvPr id="333" name="Google Shape;333;p39"/>
          <p:cNvPicPr preferRelativeResize="0">
            <a:picLocks noGrp="1"/>
          </p:cNvPicPr>
          <p:nvPr>
            <p:ph type="body" idx="1"/>
          </p:nvPr>
        </p:nvPicPr>
        <p:blipFill rotWithShape="1">
          <a:blip r:embed="rId3">
            <a:alphaModFix/>
          </a:blip>
          <a:srcRect/>
          <a:stretch/>
        </p:blipFill>
        <p:spPr>
          <a:xfrm>
            <a:off x="6984105" y="1585369"/>
            <a:ext cx="4257541" cy="2928926"/>
          </a:xfrm>
          <a:prstGeom prst="rect">
            <a:avLst/>
          </a:prstGeom>
          <a:noFill/>
          <a:ln>
            <a:noFill/>
          </a:ln>
        </p:spPr>
      </p:pic>
      <p:sp>
        <p:nvSpPr>
          <p:cNvPr id="334" name="Google Shape;334;p39"/>
          <p:cNvSpPr/>
          <p:nvPr/>
        </p:nvSpPr>
        <p:spPr>
          <a:xfrm>
            <a:off x="6871952" y="1481072"/>
            <a:ext cx="4481848" cy="500988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5" name="Google Shape;335;p39"/>
          <p:cNvSpPr/>
          <p:nvPr/>
        </p:nvSpPr>
        <p:spPr>
          <a:xfrm>
            <a:off x="838200" y="365125"/>
            <a:ext cx="10649755" cy="819731"/>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6" name="Google Shape;336;p39"/>
          <p:cNvSpPr/>
          <p:nvPr/>
        </p:nvSpPr>
        <p:spPr>
          <a:xfrm>
            <a:off x="838200" y="1468192"/>
            <a:ext cx="5794420" cy="502276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7" name="Google Shape;337;p39"/>
          <p:cNvSpPr txBox="1"/>
          <p:nvPr/>
        </p:nvSpPr>
        <p:spPr>
          <a:xfrm>
            <a:off x="8256430" y="4491633"/>
            <a:ext cx="171289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Output</a:t>
            </a:r>
            <a:endParaRPr sz="1800">
              <a:solidFill>
                <a:schemeClr val="dk1"/>
              </a:solidFill>
              <a:latin typeface="Calibri"/>
              <a:ea typeface="Calibri"/>
              <a:cs typeface="Calibri"/>
              <a:sym typeface="Calibri"/>
            </a:endParaRPr>
          </a:p>
        </p:txBody>
      </p:sp>
      <p:sp>
        <p:nvSpPr>
          <p:cNvPr id="338" name="Google Shape;338;p39"/>
          <p:cNvSpPr/>
          <p:nvPr/>
        </p:nvSpPr>
        <p:spPr>
          <a:xfrm>
            <a:off x="1060897" y="1585369"/>
            <a:ext cx="5349026" cy="42473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We can use these 9 way to decorate border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none: no border (default);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solid: a single solid line;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dotted: a dotted line;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dashed: a dashed line;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double: a double border;</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groove: a grooved line;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ridge: a ridged line;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inset: global inset 3D effect;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outset: global outset 3D effect;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&lt;html&gt;  &lt;body&gt;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&lt;p style = "border:4px solid red;"&gt;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This example is showing solid red 4 pixel thick border.  &lt;/p&gt; &lt;/body&gt;&lt;/html&gt;</a:t>
            </a:r>
            <a:endParaRPr sz="1800">
              <a:solidFill>
                <a:schemeClr val="dk1"/>
              </a:solidFill>
              <a:latin typeface="Calibri"/>
              <a:ea typeface="Calibri"/>
              <a:cs typeface="Calibri"/>
              <a:sym typeface="Calibri"/>
            </a:endParaRPr>
          </a:p>
        </p:txBody>
      </p:sp>
      <p:pic>
        <p:nvPicPr>
          <p:cNvPr id="339" name="Google Shape;339;p39"/>
          <p:cNvPicPr preferRelativeResize="0"/>
          <p:nvPr/>
        </p:nvPicPr>
        <p:blipFill rotWithShape="1">
          <a:blip r:embed="rId4">
            <a:alphaModFix/>
          </a:blip>
          <a:srcRect/>
          <a:stretch/>
        </p:blipFill>
        <p:spPr>
          <a:xfrm>
            <a:off x="7096259" y="5059711"/>
            <a:ext cx="4145387" cy="60699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0"/>
          <p:cNvSpPr txBox="1">
            <a:spLocks noGrp="1"/>
          </p:cNvSpPr>
          <p:nvPr>
            <p:ph type="title"/>
          </p:nvPr>
        </p:nvSpPr>
        <p:spPr>
          <a:xfrm>
            <a:off x="838200" y="365125"/>
            <a:ext cx="10515600" cy="953943"/>
          </a:xfrm>
          <a:prstGeom prst="rect">
            <a:avLst/>
          </a:prstGeom>
          <a:noFill/>
          <a:ln>
            <a:noFill/>
          </a:ln>
        </p:spPr>
        <p:txBody>
          <a:bodyPr spcFirstLastPara="1" wrap="square" lIns="91425" tIns="45700" rIns="91425" bIns="45700" anchor="ctr" anchorCtr="0">
            <a:noAutofit/>
          </a:bodyPr>
          <a:lstStyle/>
          <a:p>
            <a:pPr marL="0" lvl="1" indent="0" algn="l" rtl="0">
              <a:lnSpc>
                <a:spcPct val="90000"/>
              </a:lnSpc>
              <a:spcBef>
                <a:spcPts val="0"/>
              </a:spcBef>
              <a:spcAft>
                <a:spcPts val="0"/>
              </a:spcAft>
              <a:buNone/>
            </a:pPr>
            <a:r>
              <a:rPr lang="en-US" sz="3600" b="1">
                <a:latin typeface="Calibri"/>
                <a:ea typeface="Calibri"/>
                <a:cs typeface="Calibri"/>
                <a:sym typeface="Calibri"/>
              </a:rPr>
              <a:t>Border   Example </a:t>
            </a:r>
            <a:br>
              <a:rPr lang="en-US" sz="3600" b="1">
                <a:latin typeface="Calibri"/>
                <a:ea typeface="Calibri"/>
                <a:cs typeface="Calibri"/>
                <a:sym typeface="Calibri"/>
              </a:rPr>
            </a:br>
            <a:endParaRPr sz="3600" b="1">
              <a:latin typeface="Calibri"/>
              <a:ea typeface="Calibri"/>
              <a:cs typeface="Calibri"/>
              <a:sym typeface="Calibri"/>
            </a:endParaRPr>
          </a:p>
        </p:txBody>
      </p:sp>
      <p:sp>
        <p:nvSpPr>
          <p:cNvPr id="345" name="Google Shape;345;p40"/>
          <p:cNvSpPr/>
          <p:nvPr/>
        </p:nvSpPr>
        <p:spPr>
          <a:xfrm>
            <a:off x="838200" y="365125"/>
            <a:ext cx="10649755" cy="819731"/>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6" name="Google Shape;346;p40"/>
          <p:cNvSpPr/>
          <p:nvPr/>
        </p:nvSpPr>
        <p:spPr>
          <a:xfrm>
            <a:off x="838200" y="1319068"/>
            <a:ext cx="7418230" cy="5120369"/>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7" name="Google Shape;347;p40"/>
          <p:cNvSpPr txBox="1"/>
          <p:nvPr/>
        </p:nvSpPr>
        <p:spPr>
          <a:xfrm>
            <a:off x="9607639" y="6041253"/>
            <a:ext cx="123637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Output</a:t>
            </a:r>
            <a:endParaRPr sz="1800">
              <a:solidFill>
                <a:schemeClr val="dk1"/>
              </a:solidFill>
              <a:latin typeface="Calibri"/>
              <a:ea typeface="Calibri"/>
              <a:cs typeface="Calibri"/>
              <a:sym typeface="Calibri"/>
            </a:endParaRPr>
          </a:p>
        </p:txBody>
      </p:sp>
      <p:sp>
        <p:nvSpPr>
          <p:cNvPr id="348" name="Google Shape;348;p40"/>
          <p:cNvSpPr/>
          <p:nvPr/>
        </p:nvSpPr>
        <p:spPr>
          <a:xfrm>
            <a:off x="1060896" y="1585369"/>
            <a:ext cx="7195533" cy="50475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dirty="0">
                <a:solidFill>
                  <a:schemeClr val="dk1"/>
                </a:solidFill>
                <a:latin typeface="Calibri"/>
                <a:ea typeface="Calibri"/>
                <a:cs typeface="Calibri"/>
                <a:sym typeface="Calibri"/>
              </a:rPr>
              <a:t>&lt;html&gt; &lt;body&gt;</a:t>
            </a:r>
            <a:endParaRPr dirty="0"/>
          </a:p>
          <a:p>
            <a:pPr marL="0" marR="0" lvl="0" indent="0" algn="l" rtl="0">
              <a:spcBef>
                <a:spcPts val="0"/>
              </a:spcBef>
              <a:spcAft>
                <a:spcPts val="0"/>
              </a:spcAft>
              <a:buNone/>
            </a:pPr>
            <a:r>
              <a:rPr lang="en-US" sz="1400" dirty="0">
                <a:solidFill>
                  <a:schemeClr val="dk1"/>
                </a:solidFill>
                <a:latin typeface="Calibri"/>
                <a:ea typeface="Calibri"/>
                <a:cs typeface="Calibri"/>
                <a:sym typeface="Calibri"/>
              </a:rPr>
              <a:t>	&lt;p style = "border-width:4px; </a:t>
            </a:r>
            <a:r>
              <a:rPr lang="en-US" sz="1400" dirty="0" err="1">
                <a:solidFill>
                  <a:schemeClr val="dk1"/>
                </a:solidFill>
                <a:latin typeface="Calibri"/>
                <a:ea typeface="Calibri"/>
                <a:cs typeface="Calibri"/>
                <a:sym typeface="Calibri"/>
              </a:rPr>
              <a:t>border-style:solid</a:t>
            </a:r>
            <a:r>
              <a:rPr lang="en-US" sz="1400" dirty="0">
                <a:solidFill>
                  <a:schemeClr val="dk1"/>
                </a:solidFill>
                <a:latin typeface="Calibri"/>
                <a:ea typeface="Calibri"/>
                <a:cs typeface="Calibri"/>
                <a:sym typeface="Calibri"/>
              </a:rPr>
              <a:t>;"&gt;</a:t>
            </a:r>
            <a:endParaRPr dirty="0"/>
          </a:p>
          <a:p>
            <a:pPr marL="0" marR="0" lvl="0" indent="0" algn="l" rtl="0">
              <a:spcBef>
                <a:spcPts val="0"/>
              </a:spcBef>
              <a:spcAft>
                <a:spcPts val="0"/>
              </a:spcAft>
              <a:buNone/>
            </a:pPr>
            <a:r>
              <a:rPr lang="en-US" sz="1400" dirty="0">
                <a:solidFill>
                  <a:schemeClr val="dk1"/>
                </a:solidFill>
                <a:latin typeface="Calibri"/>
                <a:ea typeface="Calibri"/>
                <a:cs typeface="Calibri"/>
                <a:sym typeface="Calibri"/>
              </a:rPr>
              <a:t> 	This is a solid border.&lt;/p&gt;      </a:t>
            </a:r>
            <a:endParaRPr dirty="0"/>
          </a:p>
          <a:p>
            <a:pPr marL="0" marR="0" lvl="0" indent="0" algn="l" rtl="0">
              <a:spcBef>
                <a:spcPts val="0"/>
              </a:spcBef>
              <a:spcAft>
                <a:spcPts val="0"/>
              </a:spcAft>
              <a:buNone/>
            </a:pPr>
            <a:r>
              <a:rPr lang="en-US" sz="1400" dirty="0">
                <a:solidFill>
                  <a:schemeClr val="dk1"/>
                </a:solidFill>
                <a:latin typeface="Calibri"/>
                <a:ea typeface="Calibri"/>
                <a:cs typeface="Calibri"/>
                <a:sym typeface="Calibri"/>
              </a:rPr>
              <a:t> 	&lt;p style = "border-width:4px; </a:t>
            </a:r>
            <a:r>
              <a:rPr lang="en-US" sz="1400" dirty="0" err="1">
                <a:solidFill>
                  <a:schemeClr val="dk1"/>
                </a:solidFill>
                <a:latin typeface="Calibri"/>
                <a:ea typeface="Calibri"/>
                <a:cs typeface="Calibri"/>
                <a:sym typeface="Calibri"/>
              </a:rPr>
              <a:t>border-style:dashed</a:t>
            </a:r>
            <a:r>
              <a:rPr lang="en-US" sz="1400" dirty="0">
                <a:solidFill>
                  <a:schemeClr val="dk1"/>
                </a:solidFill>
                <a:latin typeface="Calibri"/>
                <a:ea typeface="Calibri"/>
                <a:cs typeface="Calibri"/>
                <a:sym typeface="Calibri"/>
              </a:rPr>
              <a:t>;"&gt;</a:t>
            </a:r>
            <a:endParaRPr dirty="0"/>
          </a:p>
          <a:p>
            <a:pPr marL="0" marR="0" lvl="0" indent="0" algn="l" rtl="0">
              <a:spcBef>
                <a:spcPts val="0"/>
              </a:spcBef>
              <a:spcAft>
                <a:spcPts val="0"/>
              </a:spcAft>
              <a:buNone/>
            </a:pPr>
            <a:r>
              <a:rPr lang="en-US" sz="1400" dirty="0">
                <a:solidFill>
                  <a:schemeClr val="dk1"/>
                </a:solidFill>
                <a:latin typeface="Calibri"/>
                <a:ea typeface="Calibri"/>
                <a:cs typeface="Calibri"/>
                <a:sym typeface="Calibri"/>
              </a:rPr>
              <a:t> 	This is a dashed border.&lt;/p&gt;      </a:t>
            </a:r>
            <a:endParaRPr dirty="0"/>
          </a:p>
          <a:p>
            <a:pPr marL="0" marR="0" lvl="0" indent="0" algn="l" rtl="0">
              <a:spcBef>
                <a:spcPts val="0"/>
              </a:spcBef>
              <a:spcAft>
                <a:spcPts val="0"/>
              </a:spcAft>
              <a:buNone/>
            </a:pPr>
            <a:r>
              <a:rPr lang="en-US" sz="1400" dirty="0">
                <a:solidFill>
                  <a:schemeClr val="dk1"/>
                </a:solidFill>
                <a:latin typeface="Calibri"/>
                <a:ea typeface="Calibri"/>
                <a:cs typeface="Calibri"/>
                <a:sym typeface="Calibri"/>
              </a:rPr>
              <a:t>	 &lt;p style = "border-width:4px; </a:t>
            </a:r>
            <a:r>
              <a:rPr lang="en-US" sz="1400" dirty="0" err="1">
                <a:solidFill>
                  <a:schemeClr val="dk1"/>
                </a:solidFill>
                <a:latin typeface="Calibri"/>
                <a:ea typeface="Calibri"/>
                <a:cs typeface="Calibri"/>
                <a:sym typeface="Calibri"/>
              </a:rPr>
              <a:t>border-style:double</a:t>
            </a:r>
            <a:r>
              <a:rPr lang="en-US" sz="1400" dirty="0">
                <a:solidFill>
                  <a:schemeClr val="dk1"/>
                </a:solidFill>
                <a:latin typeface="Calibri"/>
                <a:ea typeface="Calibri"/>
                <a:cs typeface="Calibri"/>
                <a:sym typeface="Calibri"/>
              </a:rPr>
              <a:t>;"&gt;</a:t>
            </a:r>
            <a:endParaRPr dirty="0"/>
          </a:p>
          <a:p>
            <a:pPr marL="0" marR="0" lvl="0" indent="0" algn="l" rtl="0">
              <a:spcBef>
                <a:spcPts val="0"/>
              </a:spcBef>
              <a:spcAft>
                <a:spcPts val="0"/>
              </a:spcAft>
              <a:buNone/>
            </a:pPr>
            <a:r>
              <a:rPr lang="en-US" sz="1400" dirty="0">
                <a:solidFill>
                  <a:schemeClr val="dk1"/>
                </a:solidFill>
                <a:latin typeface="Calibri"/>
                <a:ea typeface="Calibri"/>
                <a:cs typeface="Calibri"/>
                <a:sym typeface="Calibri"/>
              </a:rPr>
              <a:t>	 This is a double border.&lt;/p&gt;      </a:t>
            </a:r>
            <a:endParaRPr dirty="0"/>
          </a:p>
          <a:p>
            <a:pPr marL="0" marR="0" lvl="0" indent="0" algn="l" rtl="0">
              <a:spcBef>
                <a:spcPts val="0"/>
              </a:spcBef>
              <a:spcAft>
                <a:spcPts val="0"/>
              </a:spcAft>
              <a:buNone/>
            </a:pPr>
            <a:r>
              <a:rPr lang="en-US" sz="1400" dirty="0">
                <a:solidFill>
                  <a:schemeClr val="dk1"/>
                </a:solidFill>
                <a:latin typeface="Calibri"/>
                <a:ea typeface="Calibri"/>
                <a:cs typeface="Calibri"/>
                <a:sym typeface="Calibri"/>
              </a:rPr>
              <a:t>	 &lt;p style = "border-width:4px; </a:t>
            </a:r>
            <a:r>
              <a:rPr lang="en-US" sz="1400" dirty="0" err="1">
                <a:solidFill>
                  <a:schemeClr val="dk1"/>
                </a:solidFill>
                <a:latin typeface="Calibri"/>
                <a:ea typeface="Calibri"/>
                <a:cs typeface="Calibri"/>
                <a:sym typeface="Calibri"/>
              </a:rPr>
              <a:t>border-style:groove</a:t>
            </a:r>
            <a:r>
              <a:rPr lang="en-US" sz="1400" dirty="0">
                <a:solidFill>
                  <a:schemeClr val="dk1"/>
                </a:solidFill>
                <a:latin typeface="Calibri"/>
                <a:ea typeface="Calibri"/>
                <a:cs typeface="Calibri"/>
                <a:sym typeface="Calibri"/>
              </a:rPr>
              <a:t>;"&gt;</a:t>
            </a:r>
            <a:endParaRPr dirty="0"/>
          </a:p>
          <a:p>
            <a:pPr marL="0" marR="0" lvl="0" indent="0" algn="l" rtl="0">
              <a:spcBef>
                <a:spcPts val="0"/>
              </a:spcBef>
              <a:spcAft>
                <a:spcPts val="0"/>
              </a:spcAft>
              <a:buNone/>
            </a:pPr>
            <a:r>
              <a:rPr lang="en-US" sz="1400" dirty="0">
                <a:solidFill>
                  <a:schemeClr val="dk1"/>
                </a:solidFill>
                <a:latin typeface="Calibri"/>
                <a:ea typeface="Calibri"/>
                <a:cs typeface="Calibri"/>
                <a:sym typeface="Calibri"/>
              </a:rPr>
              <a:t> 	 This is a groove border.&lt;/p&gt;      </a:t>
            </a:r>
            <a:endParaRPr dirty="0"/>
          </a:p>
          <a:p>
            <a:pPr marL="0" marR="0" lvl="0" indent="0" algn="l" rtl="0">
              <a:spcBef>
                <a:spcPts val="0"/>
              </a:spcBef>
              <a:spcAft>
                <a:spcPts val="0"/>
              </a:spcAft>
              <a:buNone/>
            </a:pPr>
            <a:r>
              <a:rPr lang="en-US" sz="1400" dirty="0">
                <a:solidFill>
                  <a:schemeClr val="dk1"/>
                </a:solidFill>
                <a:latin typeface="Calibri"/>
                <a:ea typeface="Calibri"/>
                <a:cs typeface="Calibri"/>
                <a:sym typeface="Calibri"/>
              </a:rPr>
              <a:t> 	&lt;p style = "border-width:4px; </a:t>
            </a:r>
            <a:r>
              <a:rPr lang="en-US" sz="1400" dirty="0" err="1">
                <a:solidFill>
                  <a:schemeClr val="dk1"/>
                </a:solidFill>
                <a:latin typeface="Calibri"/>
                <a:ea typeface="Calibri"/>
                <a:cs typeface="Calibri"/>
                <a:sym typeface="Calibri"/>
              </a:rPr>
              <a:t>border-style:ridge</a:t>
            </a:r>
            <a:r>
              <a:rPr lang="en-US" sz="1400" dirty="0">
                <a:solidFill>
                  <a:schemeClr val="dk1"/>
                </a:solidFill>
                <a:latin typeface="Calibri"/>
                <a:ea typeface="Calibri"/>
                <a:cs typeface="Calibri"/>
                <a:sym typeface="Calibri"/>
              </a:rPr>
              <a:t>"&gt;</a:t>
            </a:r>
            <a:endParaRPr dirty="0"/>
          </a:p>
          <a:p>
            <a:pPr marL="0" marR="0" lvl="0" indent="0" algn="l" rtl="0">
              <a:spcBef>
                <a:spcPts val="0"/>
              </a:spcBef>
              <a:spcAft>
                <a:spcPts val="0"/>
              </a:spcAft>
              <a:buNone/>
            </a:pPr>
            <a:r>
              <a:rPr lang="en-US" sz="1400" dirty="0">
                <a:solidFill>
                  <a:schemeClr val="dk1"/>
                </a:solidFill>
                <a:latin typeface="Calibri"/>
                <a:ea typeface="Calibri"/>
                <a:cs typeface="Calibri"/>
                <a:sym typeface="Calibri"/>
              </a:rPr>
              <a:t> 	 This is a ridge  border.&lt;/p&gt;      </a:t>
            </a:r>
            <a:endParaRPr dirty="0"/>
          </a:p>
          <a:p>
            <a:pPr marL="0" marR="0" lvl="0" indent="0" algn="l" rtl="0">
              <a:spcBef>
                <a:spcPts val="0"/>
              </a:spcBef>
              <a:spcAft>
                <a:spcPts val="0"/>
              </a:spcAft>
              <a:buNone/>
            </a:pPr>
            <a:r>
              <a:rPr lang="en-US" sz="1400" dirty="0">
                <a:solidFill>
                  <a:schemeClr val="dk1"/>
                </a:solidFill>
                <a:latin typeface="Calibri"/>
                <a:ea typeface="Calibri"/>
                <a:cs typeface="Calibri"/>
                <a:sym typeface="Calibri"/>
              </a:rPr>
              <a:t> 	 &lt;p style = "border-width:4px; </a:t>
            </a:r>
            <a:r>
              <a:rPr lang="en-US" sz="1400" dirty="0" err="1">
                <a:solidFill>
                  <a:schemeClr val="dk1"/>
                </a:solidFill>
                <a:latin typeface="Calibri"/>
                <a:ea typeface="Calibri"/>
                <a:cs typeface="Calibri"/>
                <a:sym typeface="Calibri"/>
              </a:rPr>
              <a:t>border-style:inset</a:t>
            </a:r>
            <a:r>
              <a:rPr lang="en-US" sz="1400" dirty="0">
                <a:solidFill>
                  <a:schemeClr val="dk1"/>
                </a:solidFill>
                <a:latin typeface="Calibri"/>
                <a:ea typeface="Calibri"/>
                <a:cs typeface="Calibri"/>
                <a:sym typeface="Calibri"/>
              </a:rPr>
              <a:t>;"&gt;</a:t>
            </a:r>
            <a:endParaRPr dirty="0"/>
          </a:p>
          <a:p>
            <a:pPr marL="0" marR="0" lvl="0" indent="0" algn="l" rtl="0">
              <a:spcBef>
                <a:spcPts val="0"/>
              </a:spcBef>
              <a:spcAft>
                <a:spcPts val="0"/>
              </a:spcAft>
              <a:buNone/>
            </a:pPr>
            <a:r>
              <a:rPr lang="en-US" sz="1400" dirty="0">
                <a:solidFill>
                  <a:schemeClr val="dk1"/>
                </a:solidFill>
                <a:latin typeface="Calibri"/>
                <a:ea typeface="Calibri"/>
                <a:cs typeface="Calibri"/>
                <a:sym typeface="Calibri"/>
              </a:rPr>
              <a:t>  	This is a inset border.&lt;/p&gt;      </a:t>
            </a:r>
            <a:endParaRPr dirty="0"/>
          </a:p>
          <a:p>
            <a:pPr marL="0" marR="0" lvl="0" indent="0" algn="l" rtl="0">
              <a:spcBef>
                <a:spcPts val="0"/>
              </a:spcBef>
              <a:spcAft>
                <a:spcPts val="0"/>
              </a:spcAft>
              <a:buNone/>
            </a:pPr>
            <a:r>
              <a:rPr lang="en-US" sz="1400" dirty="0">
                <a:solidFill>
                  <a:schemeClr val="dk1"/>
                </a:solidFill>
                <a:latin typeface="Calibri"/>
                <a:ea typeface="Calibri"/>
                <a:cs typeface="Calibri"/>
                <a:sym typeface="Calibri"/>
              </a:rPr>
              <a:t> 	&lt;p style = "border-width:4px; </a:t>
            </a:r>
            <a:r>
              <a:rPr lang="en-US" sz="1400" dirty="0" err="1">
                <a:solidFill>
                  <a:schemeClr val="dk1"/>
                </a:solidFill>
                <a:latin typeface="Calibri"/>
                <a:ea typeface="Calibri"/>
                <a:cs typeface="Calibri"/>
                <a:sym typeface="Calibri"/>
              </a:rPr>
              <a:t>border-style:outset</a:t>
            </a:r>
            <a:r>
              <a:rPr lang="en-US" sz="1400" dirty="0">
                <a:solidFill>
                  <a:schemeClr val="dk1"/>
                </a:solidFill>
                <a:latin typeface="Calibri"/>
                <a:ea typeface="Calibri"/>
                <a:cs typeface="Calibri"/>
                <a:sym typeface="Calibri"/>
              </a:rPr>
              <a:t>;"&gt;</a:t>
            </a:r>
            <a:endParaRPr dirty="0"/>
          </a:p>
          <a:p>
            <a:pPr marL="0" marR="0" lvl="0" indent="0" algn="l" rtl="0">
              <a:spcBef>
                <a:spcPts val="0"/>
              </a:spcBef>
              <a:spcAft>
                <a:spcPts val="0"/>
              </a:spcAft>
              <a:buNone/>
            </a:pPr>
            <a:r>
              <a:rPr lang="en-US" sz="1400" dirty="0">
                <a:solidFill>
                  <a:schemeClr val="dk1"/>
                </a:solidFill>
                <a:latin typeface="Calibri"/>
                <a:ea typeface="Calibri"/>
                <a:cs typeface="Calibri"/>
                <a:sym typeface="Calibri"/>
              </a:rPr>
              <a:t> 	This is a outset border.&lt;/p&gt;      </a:t>
            </a:r>
            <a:endParaRPr dirty="0"/>
          </a:p>
          <a:p>
            <a:pPr marL="0" marR="0" lvl="0" indent="0" algn="l" rtl="0">
              <a:spcBef>
                <a:spcPts val="0"/>
              </a:spcBef>
              <a:spcAft>
                <a:spcPts val="0"/>
              </a:spcAft>
              <a:buNone/>
            </a:pPr>
            <a:r>
              <a:rPr lang="en-US" sz="1400" dirty="0">
                <a:solidFill>
                  <a:schemeClr val="dk1"/>
                </a:solidFill>
                <a:latin typeface="Calibri"/>
                <a:ea typeface="Calibri"/>
                <a:cs typeface="Calibri"/>
                <a:sym typeface="Calibri"/>
              </a:rPr>
              <a:t> 	&lt;p style = "border-width:4px; </a:t>
            </a:r>
            <a:r>
              <a:rPr lang="en-US" sz="1400" dirty="0" err="1">
                <a:solidFill>
                  <a:schemeClr val="dk1"/>
                </a:solidFill>
                <a:latin typeface="Calibri"/>
                <a:ea typeface="Calibri"/>
                <a:cs typeface="Calibri"/>
                <a:sym typeface="Calibri"/>
              </a:rPr>
              <a:t>border-style:hidden</a:t>
            </a:r>
            <a:r>
              <a:rPr lang="en-US" sz="1400" dirty="0">
                <a:solidFill>
                  <a:schemeClr val="dk1"/>
                </a:solidFill>
                <a:latin typeface="Calibri"/>
                <a:ea typeface="Calibri"/>
                <a:cs typeface="Calibri"/>
                <a:sym typeface="Calibri"/>
              </a:rPr>
              <a:t>;"&gt;</a:t>
            </a:r>
            <a:endParaRPr dirty="0"/>
          </a:p>
          <a:p>
            <a:pPr marL="0" marR="0" lvl="0" indent="0" algn="l" rtl="0">
              <a:spcBef>
                <a:spcPts val="0"/>
              </a:spcBef>
              <a:spcAft>
                <a:spcPts val="0"/>
              </a:spcAft>
              <a:buNone/>
            </a:pPr>
            <a:r>
              <a:rPr lang="en-US" sz="1400" dirty="0">
                <a:solidFill>
                  <a:schemeClr val="dk1"/>
                </a:solidFill>
                <a:latin typeface="Calibri"/>
                <a:ea typeface="Calibri"/>
                <a:cs typeface="Calibri"/>
                <a:sym typeface="Calibri"/>
              </a:rPr>
              <a:t>   	This is a hidden border. &lt;/p&gt;    </a:t>
            </a:r>
            <a:endParaRPr dirty="0"/>
          </a:p>
          <a:p>
            <a:pPr marL="0" marR="0" lvl="0" indent="0" algn="l" rtl="0">
              <a:spcBef>
                <a:spcPts val="0"/>
              </a:spcBef>
              <a:spcAft>
                <a:spcPts val="0"/>
              </a:spcAft>
              <a:buNone/>
            </a:pPr>
            <a:r>
              <a:rPr lang="en-US" sz="1400" dirty="0">
                <a:solidFill>
                  <a:schemeClr val="dk1"/>
                </a:solidFill>
                <a:latin typeface="Calibri"/>
                <a:ea typeface="Calibri"/>
                <a:cs typeface="Calibri"/>
                <a:sym typeface="Calibri"/>
              </a:rPr>
              <a:t>   	&lt;p style = "border-width:4px;   </a:t>
            </a:r>
            <a:r>
              <a:rPr lang="en-US" sz="1400" dirty="0" err="1">
                <a:solidFill>
                  <a:schemeClr val="dk1"/>
                </a:solidFill>
                <a:latin typeface="Calibri"/>
                <a:ea typeface="Calibri"/>
                <a:cs typeface="Calibri"/>
                <a:sym typeface="Calibri"/>
              </a:rPr>
              <a:t>border-top-style:solid</a:t>
            </a:r>
            <a:r>
              <a:rPr lang="en-US" sz="14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US" sz="1400" dirty="0">
                <a:solidFill>
                  <a:schemeClr val="dk1"/>
                </a:solidFill>
                <a:latin typeface="Calibri"/>
                <a:ea typeface="Calibri"/>
                <a:cs typeface="Calibri"/>
                <a:sym typeface="Calibri"/>
              </a:rPr>
              <a:t>   	</a:t>
            </a:r>
            <a:r>
              <a:rPr lang="en-US" sz="1400" dirty="0" err="1">
                <a:solidFill>
                  <a:schemeClr val="dk1"/>
                </a:solidFill>
                <a:latin typeface="Calibri"/>
                <a:ea typeface="Calibri"/>
                <a:cs typeface="Calibri"/>
                <a:sym typeface="Calibri"/>
              </a:rPr>
              <a:t>border-bottom-style:dashed</a:t>
            </a:r>
            <a:r>
              <a:rPr lang="en-US" sz="1400" dirty="0">
                <a:solidFill>
                  <a:schemeClr val="dk1"/>
                </a:solidFill>
                <a:latin typeface="Calibri"/>
                <a:ea typeface="Calibri"/>
                <a:cs typeface="Calibri"/>
                <a:sym typeface="Calibri"/>
              </a:rPr>
              <a:t>;  </a:t>
            </a:r>
            <a:r>
              <a:rPr lang="en-US" sz="1400" dirty="0" err="1">
                <a:solidFill>
                  <a:schemeClr val="dk1"/>
                </a:solidFill>
                <a:latin typeface="Calibri"/>
                <a:ea typeface="Calibri"/>
                <a:cs typeface="Calibri"/>
                <a:sym typeface="Calibri"/>
              </a:rPr>
              <a:t>border-left-style:groove</a:t>
            </a:r>
            <a:r>
              <a:rPr lang="en-US" sz="14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US" sz="1400" dirty="0">
                <a:solidFill>
                  <a:schemeClr val="dk1"/>
                </a:solidFill>
                <a:latin typeface="Calibri"/>
                <a:ea typeface="Calibri"/>
                <a:cs typeface="Calibri"/>
                <a:sym typeface="Calibri"/>
              </a:rPr>
              <a:t>   	</a:t>
            </a:r>
            <a:r>
              <a:rPr lang="en-US" sz="1400" dirty="0" err="1">
                <a:solidFill>
                  <a:schemeClr val="dk1"/>
                </a:solidFill>
                <a:latin typeface="Calibri"/>
                <a:ea typeface="Calibri"/>
                <a:cs typeface="Calibri"/>
                <a:sym typeface="Calibri"/>
              </a:rPr>
              <a:t>border-right-style:double</a:t>
            </a:r>
            <a:r>
              <a:rPr lang="en-US" sz="1400" dirty="0">
                <a:solidFill>
                  <a:schemeClr val="dk1"/>
                </a:solidFill>
                <a:latin typeface="Calibri"/>
                <a:ea typeface="Calibri"/>
                <a:cs typeface="Calibri"/>
                <a:sym typeface="Calibri"/>
              </a:rPr>
              <a:t>;"&gt;</a:t>
            </a:r>
            <a:endParaRPr dirty="0"/>
          </a:p>
          <a:p>
            <a:pPr marL="0" marR="0" lvl="0" indent="0" algn="l" rtl="0">
              <a:spcBef>
                <a:spcPts val="0"/>
              </a:spcBef>
              <a:spcAft>
                <a:spcPts val="0"/>
              </a:spcAft>
              <a:buNone/>
            </a:pPr>
            <a:r>
              <a:rPr lang="en-US" sz="1400" dirty="0">
                <a:solidFill>
                  <a:schemeClr val="dk1"/>
                </a:solidFill>
                <a:latin typeface="Calibri"/>
                <a:ea typeface="Calibri"/>
                <a:cs typeface="Calibri"/>
                <a:sym typeface="Calibri"/>
              </a:rPr>
              <a:t>   	This is a </a:t>
            </a:r>
            <a:r>
              <a:rPr lang="en-US" sz="1400" dirty="0" err="1">
                <a:solidFill>
                  <a:schemeClr val="dk1"/>
                </a:solidFill>
                <a:latin typeface="Calibri"/>
                <a:ea typeface="Calibri"/>
                <a:cs typeface="Calibri"/>
                <a:sym typeface="Calibri"/>
              </a:rPr>
              <a:t>a</a:t>
            </a:r>
            <a:r>
              <a:rPr lang="en-US" sz="1400" dirty="0">
                <a:solidFill>
                  <a:schemeClr val="dk1"/>
                </a:solidFill>
                <a:latin typeface="Calibri"/>
                <a:ea typeface="Calibri"/>
                <a:cs typeface="Calibri"/>
                <a:sym typeface="Calibri"/>
              </a:rPr>
              <a:t> border with four different styles. &lt;/p&gt;</a:t>
            </a:r>
            <a:endParaRPr dirty="0"/>
          </a:p>
          <a:p>
            <a:pPr marL="0" marR="0" lvl="0" indent="0" algn="l" rtl="0">
              <a:spcBef>
                <a:spcPts val="0"/>
              </a:spcBef>
              <a:spcAft>
                <a:spcPts val="0"/>
              </a:spcAft>
              <a:buNone/>
            </a:pPr>
            <a:r>
              <a:rPr lang="en-US" sz="1400" dirty="0">
                <a:solidFill>
                  <a:schemeClr val="dk1"/>
                </a:solidFill>
                <a:latin typeface="Calibri"/>
                <a:ea typeface="Calibri"/>
                <a:cs typeface="Calibri"/>
                <a:sym typeface="Calibri"/>
              </a:rPr>
              <a:t>    &lt;/body&gt;&lt;/html&gt;</a:t>
            </a:r>
            <a:endParaRPr dirty="0"/>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pic>
        <p:nvPicPr>
          <p:cNvPr id="349" name="Google Shape;349;p40"/>
          <p:cNvPicPr preferRelativeResize="0">
            <a:picLocks noGrp="1"/>
          </p:cNvPicPr>
          <p:nvPr>
            <p:ph type="body" idx="1"/>
          </p:nvPr>
        </p:nvPicPr>
        <p:blipFill rotWithShape="1">
          <a:blip r:embed="rId3">
            <a:alphaModFix/>
          </a:blip>
          <a:srcRect/>
          <a:stretch/>
        </p:blipFill>
        <p:spPr>
          <a:xfrm>
            <a:off x="8515350" y="1673434"/>
            <a:ext cx="2838450" cy="4292633"/>
          </a:xfrm>
          <a:prstGeom prst="rect">
            <a:avLst/>
          </a:prstGeom>
          <a:noFill/>
          <a:ln>
            <a:noFill/>
          </a:ln>
        </p:spPr>
      </p:pic>
      <p:sp>
        <p:nvSpPr>
          <p:cNvPr id="350" name="Google Shape;350;p40"/>
          <p:cNvSpPr/>
          <p:nvPr/>
        </p:nvSpPr>
        <p:spPr>
          <a:xfrm>
            <a:off x="8256429" y="1319068"/>
            <a:ext cx="3231526" cy="5120369"/>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1"/>
          <p:cNvSpPr txBox="1">
            <a:spLocks noGrp="1"/>
          </p:cNvSpPr>
          <p:nvPr>
            <p:ph type="title"/>
          </p:nvPr>
        </p:nvSpPr>
        <p:spPr>
          <a:xfrm>
            <a:off x="838200" y="365125"/>
            <a:ext cx="10515600" cy="953943"/>
          </a:xfrm>
          <a:prstGeom prst="rect">
            <a:avLst/>
          </a:prstGeom>
          <a:noFill/>
          <a:ln>
            <a:noFill/>
          </a:ln>
        </p:spPr>
        <p:txBody>
          <a:bodyPr spcFirstLastPara="1" wrap="square" lIns="91425" tIns="45700" rIns="91425" bIns="45700" anchor="ctr" anchorCtr="0">
            <a:noAutofit/>
          </a:bodyPr>
          <a:lstStyle/>
          <a:p>
            <a:pPr marL="0" lvl="1" indent="0" algn="l" rtl="0">
              <a:lnSpc>
                <a:spcPct val="90000"/>
              </a:lnSpc>
              <a:spcBef>
                <a:spcPts val="0"/>
              </a:spcBef>
              <a:spcAft>
                <a:spcPts val="0"/>
              </a:spcAft>
              <a:buNone/>
            </a:pPr>
            <a:r>
              <a:rPr lang="en-US" sz="3600" b="1">
                <a:latin typeface="Calibri"/>
                <a:ea typeface="Calibri"/>
                <a:cs typeface="Calibri"/>
                <a:sym typeface="Calibri"/>
              </a:rPr>
              <a:t>Box Model –To understand the border </a:t>
            </a:r>
            <a:br>
              <a:rPr lang="en-US" sz="3600" b="1">
                <a:latin typeface="Calibri"/>
                <a:ea typeface="Calibri"/>
                <a:cs typeface="Calibri"/>
                <a:sym typeface="Calibri"/>
              </a:rPr>
            </a:br>
            <a:endParaRPr sz="3600" b="1">
              <a:latin typeface="Calibri"/>
              <a:ea typeface="Calibri"/>
              <a:cs typeface="Calibri"/>
              <a:sym typeface="Calibri"/>
            </a:endParaRPr>
          </a:p>
        </p:txBody>
      </p:sp>
      <p:sp>
        <p:nvSpPr>
          <p:cNvPr id="356" name="Google Shape;356;p41"/>
          <p:cNvSpPr/>
          <p:nvPr/>
        </p:nvSpPr>
        <p:spPr>
          <a:xfrm>
            <a:off x="838200" y="365125"/>
            <a:ext cx="10649755" cy="819731"/>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7" name="Google Shape;357;p41"/>
          <p:cNvSpPr/>
          <p:nvPr/>
        </p:nvSpPr>
        <p:spPr>
          <a:xfrm>
            <a:off x="847051" y="1291278"/>
            <a:ext cx="6810511" cy="4980733"/>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8" name="Google Shape;358;p41"/>
          <p:cNvSpPr/>
          <p:nvPr/>
        </p:nvSpPr>
        <p:spPr>
          <a:xfrm>
            <a:off x="940158" y="1319069"/>
            <a:ext cx="6717404" cy="48320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All HTML elements </a:t>
            </a:r>
            <a:r>
              <a:rPr lang="en-US" sz="1400" b="1">
                <a:solidFill>
                  <a:schemeClr val="dk1"/>
                </a:solidFill>
                <a:latin typeface="Calibri"/>
                <a:ea typeface="Calibri"/>
                <a:cs typeface="Calibri"/>
                <a:sym typeface="Calibri"/>
              </a:rPr>
              <a:t>can</a:t>
            </a:r>
            <a:r>
              <a:rPr lang="en-US" sz="1400">
                <a:solidFill>
                  <a:schemeClr val="dk1"/>
                </a:solidFill>
                <a:latin typeface="Calibri"/>
                <a:ea typeface="Calibri"/>
                <a:cs typeface="Calibri"/>
                <a:sym typeface="Calibri"/>
              </a:rPr>
              <a:t> be considered as </a:t>
            </a:r>
            <a:r>
              <a:rPr lang="en-US" sz="1400" b="1">
                <a:solidFill>
                  <a:schemeClr val="dk1"/>
                </a:solidFill>
                <a:latin typeface="Calibri"/>
                <a:ea typeface="Calibri"/>
                <a:cs typeface="Calibri"/>
                <a:sym typeface="Calibri"/>
              </a:rPr>
              <a:t>boxes</a:t>
            </a:r>
            <a:r>
              <a:rPr lang="en-US" sz="1400">
                <a:solidFill>
                  <a:schemeClr val="dk1"/>
                </a:solidFill>
                <a:latin typeface="Calibri"/>
                <a:ea typeface="Calibri"/>
                <a:cs typeface="Calibri"/>
                <a:sym typeface="Calibri"/>
              </a:rPr>
              <a:t>. In </a:t>
            </a:r>
            <a:r>
              <a:rPr lang="en-US" sz="1400" b="1">
                <a:solidFill>
                  <a:schemeClr val="dk1"/>
                </a:solidFill>
                <a:latin typeface="Calibri"/>
                <a:ea typeface="Calibri"/>
                <a:cs typeface="Calibri"/>
                <a:sym typeface="Calibri"/>
              </a:rPr>
              <a:t>CSS</a:t>
            </a:r>
            <a:r>
              <a:rPr lang="en-US" sz="1400">
                <a:solidFill>
                  <a:schemeClr val="dk1"/>
                </a:solidFill>
                <a:latin typeface="Calibri"/>
                <a:ea typeface="Calibri"/>
                <a:cs typeface="Calibri"/>
                <a:sym typeface="Calibri"/>
              </a:rPr>
              <a:t>, the term "</a:t>
            </a:r>
            <a:r>
              <a:rPr lang="en-US" sz="1400" b="1">
                <a:solidFill>
                  <a:schemeClr val="dk1"/>
                </a:solidFill>
                <a:latin typeface="Calibri"/>
                <a:ea typeface="Calibri"/>
                <a:cs typeface="Calibri"/>
                <a:sym typeface="Calibri"/>
              </a:rPr>
              <a:t>box model</a:t>
            </a:r>
            <a:r>
              <a:rPr lang="en-US" sz="1400">
                <a:solidFill>
                  <a:schemeClr val="dk1"/>
                </a:solidFill>
                <a:latin typeface="Calibri"/>
                <a:ea typeface="Calibri"/>
                <a:cs typeface="Calibri"/>
                <a:sym typeface="Calibri"/>
              </a:rPr>
              <a:t>" is used when talking about design and layout. The </a:t>
            </a:r>
            <a:r>
              <a:rPr lang="en-US" sz="1400" b="1">
                <a:solidFill>
                  <a:schemeClr val="dk1"/>
                </a:solidFill>
                <a:latin typeface="Calibri"/>
                <a:ea typeface="Calibri"/>
                <a:cs typeface="Calibri"/>
                <a:sym typeface="Calibri"/>
              </a:rPr>
              <a:t>CSS box model</a:t>
            </a:r>
            <a:r>
              <a:rPr lang="en-US" sz="1400">
                <a:solidFill>
                  <a:schemeClr val="dk1"/>
                </a:solidFill>
                <a:latin typeface="Calibri"/>
                <a:ea typeface="Calibri"/>
                <a:cs typeface="Calibri"/>
                <a:sym typeface="Calibri"/>
              </a:rPr>
              <a:t> is essentially a </a:t>
            </a:r>
            <a:r>
              <a:rPr lang="en-US" sz="1400" b="1">
                <a:solidFill>
                  <a:schemeClr val="dk1"/>
                </a:solidFill>
                <a:latin typeface="Calibri"/>
                <a:ea typeface="Calibri"/>
                <a:cs typeface="Calibri"/>
                <a:sym typeface="Calibri"/>
              </a:rPr>
              <a:t>box</a:t>
            </a:r>
            <a:r>
              <a:rPr lang="en-US" sz="1400">
                <a:solidFill>
                  <a:schemeClr val="dk1"/>
                </a:solidFill>
                <a:latin typeface="Calibri"/>
                <a:ea typeface="Calibri"/>
                <a:cs typeface="Calibri"/>
                <a:sym typeface="Calibri"/>
              </a:rPr>
              <a:t> that wraps around every HTML element. It consists of: margins, borders, padding, and the actual content. We create border using box model. The margin, border, and padding can be broken down into top, right, bottom, and left segments in the right diagram, "LM" for left margin, "RP" for right padding, "TB" for top border.</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The perimeter of each of the four areas (content, padding, border, and margin) is called an "edge"</a:t>
            </a:r>
            <a:r>
              <a:rPr lang="en-US">
                <a:solidFill>
                  <a:schemeClr val="dk1"/>
                </a:solidFill>
                <a:latin typeface="Calibri"/>
                <a:ea typeface="Calibri"/>
                <a:cs typeface="Calibri"/>
                <a:sym typeface="Calibri"/>
              </a:rPr>
              <a:t>. S</a:t>
            </a:r>
            <a:r>
              <a:rPr lang="en-US" sz="1400">
                <a:solidFill>
                  <a:schemeClr val="dk1"/>
                </a:solidFill>
                <a:latin typeface="Calibri"/>
                <a:ea typeface="Calibri"/>
                <a:cs typeface="Calibri"/>
                <a:sym typeface="Calibri"/>
              </a:rPr>
              <a:t>o each box has four edges:</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content edge or inner edge</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The content edge surrounds the rectangle given by the width and height of the box, which often depend on the element's rendered content. The four content edges define the box's content box.</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padding edge</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The padding edge surrounds the box padding. If the padding has 0 width, the padding edge is the same as the content edge. The four padding edges define the box's padding box.</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border edge</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The border edge surrounds the box's border. If the border has 0 width, the border edge is the same as the padding edge. The four border edges define the box's border box.</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margin edge or outer edge</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The margin edge surrounds the box margin. If the margin has 0 width, the margin edge is the same as the border edge. The four margin edges define the box's margin box.</a:t>
            </a:r>
            <a:endParaRPr sz="1400">
              <a:solidFill>
                <a:schemeClr val="dk1"/>
              </a:solidFill>
              <a:latin typeface="Calibri"/>
              <a:ea typeface="Calibri"/>
              <a:cs typeface="Calibri"/>
              <a:sym typeface="Calibri"/>
            </a:endParaRPr>
          </a:p>
        </p:txBody>
      </p:sp>
      <p:pic>
        <p:nvPicPr>
          <p:cNvPr id="359" name="Google Shape;359;p41"/>
          <p:cNvPicPr preferRelativeResize="0"/>
          <p:nvPr/>
        </p:nvPicPr>
        <p:blipFill rotWithShape="1">
          <a:blip r:embed="rId3">
            <a:alphaModFix/>
          </a:blip>
          <a:srcRect/>
          <a:stretch/>
        </p:blipFill>
        <p:spPr>
          <a:xfrm>
            <a:off x="7791718" y="1291278"/>
            <a:ext cx="3696237" cy="4739043"/>
          </a:xfrm>
          <a:prstGeom prst="rect">
            <a:avLst/>
          </a:prstGeom>
          <a:noFill/>
          <a:ln>
            <a:noFill/>
          </a:ln>
        </p:spPr>
      </p:pic>
      <p:sp>
        <p:nvSpPr>
          <p:cNvPr id="360" name="Google Shape;360;p41"/>
          <p:cNvSpPr/>
          <p:nvPr/>
        </p:nvSpPr>
        <p:spPr>
          <a:xfrm>
            <a:off x="7657562" y="1291278"/>
            <a:ext cx="4075092" cy="4952943"/>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p:nvPr/>
        </p:nvSpPr>
        <p:spPr>
          <a:xfrm>
            <a:off x="449939" y="279400"/>
            <a:ext cx="11524343" cy="70382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What is CSS ?</a:t>
            </a:r>
            <a:endParaRPr sz="3600" b="1" u="sng">
              <a:solidFill>
                <a:schemeClr val="dk1"/>
              </a:solidFill>
              <a:latin typeface="Garamond"/>
              <a:ea typeface="Garamond"/>
              <a:cs typeface="Garamond"/>
              <a:sym typeface="Garamond"/>
            </a:endParaRPr>
          </a:p>
        </p:txBody>
      </p:sp>
      <p:sp>
        <p:nvSpPr>
          <p:cNvPr id="102" name="Google Shape;102;p15"/>
          <p:cNvSpPr txBox="1"/>
          <p:nvPr/>
        </p:nvSpPr>
        <p:spPr>
          <a:xfrm>
            <a:off x="629459" y="1043757"/>
            <a:ext cx="11165305" cy="517064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dirty="0">
                <a:solidFill>
                  <a:schemeClr val="dk1"/>
                </a:solidFill>
                <a:latin typeface="Garamond"/>
                <a:ea typeface="Garamond"/>
                <a:cs typeface="Garamond"/>
                <a:sym typeface="Garamond"/>
              </a:rPr>
              <a:t>CSS stands for “Cascading Style Sheets”</a:t>
            </a:r>
            <a:endParaRPr dirty="0"/>
          </a:p>
          <a:p>
            <a:pPr marL="0" marR="0" lvl="0" indent="0" algn="l" rtl="0">
              <a:spcBef>
                <a:spcPts val="0"/>
              </a:spcBef>
              <a:spcAft>
                <a:spcPts val="0"/>
              </a:spcAft>
              <a:buNone/>
            </a:pPr>
            <a:endParaRPr sz="24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b="1" u="sng" dirty="0">
                <a:solidFill>
                  <a:schemeClr val="dk1"/>
                </a:solidFill>
                <a:latin typeface="Garamond"/>
                <a:ea typeface="Garamond"/>
                <a:cs typeface="Garamond"/>
                <a:sym typeface="Garamond"/>
              </a:rPr>
              <a:t>Cascading</a:t>
            </a:r>
            <a:r>
              <a:rPr lang="en-US" sz="2400" b="1" dirty="0">
                <a:solidFill>
                  <a:schemeClr val="dk1"/>
                </a:solidFill>
                <a:latin typeface="Garamond"/>
                <a:ea typeface="Garamond"/>
                <a:cs typeface="Garamond"/>
                <a:sym typeface="Garamond"/>
              </a:rPr>
              <a:t>:  </a:t>
            </a:r>
            <a:r>
              <a:rPr lang="en-US" sz="2400" dirty="0">
                <a:solidFill>
                  <a:schemeClr val="dk1"/>
                </a:solidFill>
                <a:latin typeface="Garamond"/>
                <a:ea typeface="Garamond"/>
                <a:cs typeface="Garamond"/>
                <a:sym typeface="Garamond"/>
              </a:rPr>
              <a:t>refers to the procedure that determines which style will apply to a certain section, if you have more than one style rule.</a:t>
            </a:r>
            <a:endParaRPr dirty="0"/>
          </a:p>
          <a:p>
            <a:pPr marL="0" marR="0" lvl="0" indent="0" algn="l" rtl="0">
              <a:spcBef>
                <a:spcPts val="0"/>
              </a:spcBef>
              <a:spcAft>
                <a:spcPts val="0"/>
              </a:spcAft>
              <a:buNone/>
            </a:pPr>
            <a:endParaRPr sz="24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b="1" u="sng" dirty="0">
                <a:solidFill>
                  <a:schemeClr val="dk1"/>
                </a:solidFill>
                <a:latin typeface="Garamond"/>
                <a:ea typeface="Garamond"/>
                <a:cs typeface="Garamond"/>
                <a:sym typeface="Garamond"/>
              </a:rPr>
              <a:t>Style</a:t>
            </a:r>
            <a:r>
              <a:rPr lang="en-US" sz="2400" b="1" dirty="0">
                <a:solidFill>
                  <a:schemeClr val="dk1"/>
                </a:solidFill>
                <a:latin typeface="Garamond"/>
                <a:ea typeface="Garamond"/>
                <a:cs typeface="Garamond"/>
                <a:sym typeface="Garamond"/>
              </a:rPr>
              <a:t>: </a:t>
            </a:r>
            <a:r>
              <a:rPr lang="en-US" sz="2400" dirty="0">
                <a:solidFill>
                  <a:schemeClr val="dk1"/>
                </a:solidFill>
                <a:latin typeface="Garamond"/>
                <a:ea typeface="Garamond"/>
                <a:cs typeface="Garamond"/>
                <a:sym typeface="Garamond"/>
              </a:rPr>
              <a:t>how you want a certain part of your page to look.  You can set things like color, margins, font, etc for things like tables, paragraphs, and headings.</a:t>
            </a:r>
            <a:endParaRPr dirty="0"/>
          </a:p>
          <a:p>
            <a:pPr marL="0" marR="0" lvl="0" indent="0" algn="l" rtl="0">
              <a:spcBef>
                <a:spcPts val="0"/>
              </a:spcBef>
              <a:spcAft>
                <a:spcPts val="0"/>
              </a:spcAft>
              <a:buNone/>
            </a:pPr>
            <a:endParaRPr sz="24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b="1" u="sng" dirty="0">
                <a:solidFill>
                  <a:schemeClr val="dk1"/>
                </a:solidFill>
                <a:latin typeface="Garamond"/>
                <a:ea typeface="Garamond"/>
                <a:cs typeface="Garamond"/>
                <a:sym typeface="Garamond"/>
              </a:rPr>
              <a:t>Sheets</a:t>
            </a:r>
            <a:r>
              <a:rPr lang="en-US" sz="2400" b="1" dirty="0">
                <a:solidFill>
                  <a:schemeClr val="dk1"/>
                </a:solidFill>
                <a:latin typeface="Garamond"/>
                <a:ea typeface="Garamond"/>
                <a:cs typeface="Garamond"/>
                <a:sym typeface="Garamond"/>
              </a:rPr>
              <a:t>: </a:t>
            </a:r>
            <a:r>
              <a:rPr lang="en-US" sz="2400" dirty="0">
                <a:solidFill>
                  <a:schemeClr val="dk1"/>
                </a:solidFill>
                <a:latin typeface="Garamond"/>
                <a:ea typeface="Garamond"/>
                <a:cs typeface="Garamond"/>
                <a:sym typeface="Garamond"/>
              </a:rPr>
              <a:t>the “sheets” are like templates, or a set of rules, for determining how the webpage will look.</a:t>
            </a:r>
            <a:endParaRPr dirty="0"/>
          </a:p>
          <a:p>
            <a:pPr marL="0" marR="0" lvl="0" indent="0" algn="l" rtl="0">
              <a:spcBef>
                <a:spcPts val="0"/>
              </a:spcBef>
              <a:spcAft>
                <a:spcPts val="0"/>
              </a:spcAft>
              <a:buNone/>
            </a:pPr>
            <a:endParaRPr sz="24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b="1" dirty="0">
                <a:solidFill>
                  <a:schemeClr val="dk1"/>
                </a:solidFill>
                <a:latin typeface="Garamond"/>
                <a:ea typeface="Garamond"/>
                <a:cs typeface="Garamond"/>
                <a:sym typeface="Garamond"/>
              </a:rPr>
              <a:t>CSS is a </a:t>
            </a:r>
            <a:r>
              <a:rPr lang="en-US" sz="2400" b="1" dirty="0" err="1">
                <a:solidFill>
                  <a:schemeClr val="dk1"/>
                </a:solidFill>
                <a:latin typeface="Garamond"/>
                <a:ea typeface="Garamond"/>
                <a:cs typeface="Garamond"/>
                <a:sym typeface="Garamond"/>
              </a:rPr>
              <a:t>stylesheet</a:t>
            </a:r>
            <a:r>
              <a:rPr lang="en-US" sz="2400" b="1" dirty="0">
                <a:solidFill>
                  <a:schemeClr val="dk1"/>
                </a:solidFill>
                <a:latin typeface="Garamond"/>
                <a:ea typeface="Garamond"/>
                <a:cs typeface="Garamond"/>
                <a:sym typeface="Garamond"/>
              </a:rPr>
              <a:t> language used to describe the presentation of a document written in HTML or XML.</a:t>
            </a:r>
            <a:endParaRPr sz="2400" b="1" dirty="0">
              <a:solidFill>
                <a:schemeClr val="dk1"/>
              </a:solidFill>
              <a:latin typeface="Garamond"/>
              <a:ea typeface="Garamond"/>
              <a:cs typeface="Garamond"/>
              <a:sym typeface="Garamond"/>
            </a:endParaRPr>
          </a:p>
          <a:p>
            <a:pPr marL="0" marR="0" lvl="0" indent="0" algn="l" rtl="0">
              <a:spcBef>
                <a:spcPts val="0"/>
              </a:spcBef>
              <a:spcAft>
                <a:spcPts val="0"/>
              </a:spcAft>
              <a:buNone/>
            </a:pPr>
            <a:endParaRPr sz="1800" dirty="0">
              <a:solidFill>
                <a:schemeClr val="dk1"/>
              </a:solidFill>
              <a:latin typeface="Garamond"/>
              <a:ea typeface="Garamond"/>
              <a:cs typeface="Garamond"/>
              <a:sym typeface="Garamon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2"/>
          <p:cNvSpPr txBox="1">
            <a:spLocks noGrp="1"/>
          </p:cNvSpPr>
          <p:nvPr>
            <p:ph type="title"/>
          </p:nvPr>
        </p:nvSpPr>
        <p:spPr>
          <a:xfrm>
            <a:off x="838200" y="365125"/>
            <a:ext cx="10515600" cy="781095"/>
          </a:xfrm>
          <a:prstGeom prst="rect">
            <a:avLst/>
          </a:prstGeom>
          <a:noFill/>
          <a:ln>
            <a:noFill/>
          </a:ln>
        </p:spPr>
        <p:txBody>
          <a:bodyPr spcFirstLastPara="1" wrap="square" lIns="91425" tIns="45700" rIns="91425" bIns="45700" anchor="ctr" anchorCtr="0">
            <a:noAutofit/>
          </a:bodyPr>
          <a:lstStyle/>
          <a:p>
            <a:pPr marL="0" lvl="1" indent="0" algn="ctr" rtl="0">
              <a:lnSpc>
                <a:spcPct val="90000"/>
              </a:lnSpc>
              <a:spcBef>
                <a:spcPts val="0"/>
              </a:spcBef>
              <a:spcAft>
                <a:spcPts val="0"/>
              </a:spcAft>
              <a:buNone/>
            </a:pPr>
            <a:r>
              <a:rPr lang="en-US" sz="2800" b="1"/>
              <a:t>Rounded Corners</a:t>
            </a:r>
            <a:endParaRPr sz="2800" b="1"/>
          </a:p>
        </p:txBody>
      </p:sp>
      <p:sp>
        <p:nvSpPr>
          <p:cNvPr id="366" name="Google Shape;366;p42"/>
          <p:cNvSpPr txBox="1">
            <a:spLocks noGrp="1"/>
          </p:cNvSpPr>
          <p:nvPr>
            <p:ph type="body" idx="1"/>
          </p:nvPr>
        </p:nvSpPr>
        <p:spPr>
          <a:xfrm>
            <a:off x="838200" y="1403797"/>
            <a:ext cx="10515600" cy="477316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buNone/>
            </a:pPr>
            <a:r>
              <a:rPr lang="en-US" sz="1600" dirty="0"/>
              <a:t>&lt;html&gt;&lt;head&gt;</a:t>
            </a:r>
            <a:endParaRPr dirty="0"/>
          </a:p>
          <a:p>
            <a:pPr marL="0" lvl="0" indent="0" algn="l" rtl="0">
              <a:lnSpc>
                <a:spcPct val="90000"/>
              </a:lnSpc>
              <a:spcBef>
                <a:spcPts val="600"/>
              </a:spcBef>
              <a:spcAft>
                <a:spcPts val="0"/>
              </a:spcAft>
              <a:buClr>
                <a:schemeClr val="dk1"/>
              </a:buClr>
              <a:buSzPts val="1600"/>
              <a:buNone/>
            </a:pPr>
            <a:r>
              <a:rPr lang="en-US" sz="1600" dirty="0"/>
              <a:t>      &lt;style&gt;</a:t>
            </a:r>
            <a:endParaRPr dirty="0"/>
          </a:p>
          <a:p>
            <a:pPr marL="0" lvl="0" indent="0" algn="l" rtl="0">
              <a:lnSpc>
                <a:spcPct val="90000"/>
              </a:lnSpc>
              <a:spcBef>
                <a:spcPts val="600"/>
              </a:spcBef>
              <a:spcAft>
                <a:spcPts val="0"/>
              </a:spcAft>
              <a:buClr>
                <a:schemeClr val="dk1"/>
              </a:buClr>
              <a:buSzPts val="1600"/>
              <a:buNone/>
            </a:pPr>
            <a:r>
              <a:rPr lang="en-US" sz="1600" dirty="0"/>
              <a:t>         #rndcrn1 {</a:t>
            </a:r>
            <a:endParaRPr dirty="0"/>
          </a:p>
          <a:p>
            <a:pPr marL="0" lvl="0" indent="0" algn="l" rtl="0">
              <a:lnSpc>
                <a:spcPct val="90000"/>
              </a:lnSpc>
              <a:spcBef>
                <a:spcPts val="600"/>
              </a:spcBef>
              <a:spcAft>
                <a:spcPts val="0"/>
              </a:spcAft>
              <a:buClr>
                <a:schemeClr val="dk1"/>
              </a:buClr>
              <a:buSzPts val="1600"/>
              <a:buNone/>
            </a:pPr>
            <a:r>
              <a:rPr lang="en-US" sz="1600" dirty="0"/>
              <a:t>            border-radius: 25px;</a:t>
            </a:r>
            <a:endParaRPr dirty="0"/>
          </a:p>
          <a:p>
            <a:pPr marL="0" lvl="0" indent="0" algn="l" rtl="0">
              <a:lnSpc>
                <a:spcPct val="90000"/>
              </a:lnSpc>
              <a:spcBef>
                <a:spcPts val="600"/>
              </a:spcBef>
              <a:spcAft>
                <a:spcPts val="0"/>
              </a:spcAft>
              <a:buClr>
                <a:schemeClr val="dk1"/>
              </a:buClr>
              <a:buSzPts val="1600"/>
              <a:buNone/>
            </a:pPr>
            <a:r>
              <a:rPr lang="en-US" sz="1600" dirty="0"/>
              <a:t>            background: #0000FF;</a:t>
            </a:r>
            <a:endParaRPr dirty="0"/>
          </a:p>
          <a:p>
            <a:pPr marL="0" lvl="0" indent="0" algn="l" rtl="0">
              <a:lnSpc>
                <a:spcPct val="90000"/>
              </a:lnSpc>
              <a:spcBef>
                <a:spcPts val="600"/>
              </a:spcBef>
              <a:spcAft>
                <a:spcPts val="0"/>
              </a:spcAft>
              <a:buClr>
                <a:schemeClr val="dk1"/>
              </a:buClr>
              <a:buSzPts val="1600"/>
              <a:buNone/>
            </a:pPr>
            <a:r>
              <a:rPr lang="en-US" sz="1600" dirty="0"/>
              <a:t>            border: 2px solid #FF0000;</a:t>
            </a:r>
            <a:endParaRPr dirty="0"/>
          </a:p>
          <a:p>
            <a:pPr marL="0" lvl="0" indent="0" algn="l" rtl="0">
              <a:lnSpc>
                <a:spcPct val="90000"/>
              </a:lnSpc>
              <a:spcBef>
                <a:spcPts val="600"/>
              </a:spcBef>
              <a:spcAft>
                <a:spcPts val="0"/>
              </a:spcAft>
              <a:buClr>
                <a:schemeClr val="dk1"/>
              </a:buClr>
              <a:buSzPts val="1600"/>
              <a:buNone/>
            </a:pPr>
            <a:r>
              <a:rPr lang="en-US" sz="1600" dirty="0"/>
              <a:t>            padding: 20px;  width: 200px; height: 150px;  }</a:t>
            </a:r>
            <a:endParaRPr dirty="0"/>
          </a:p>
          <a:p>
            <a:pPr marL="0" lvl="0" indent="0" algn="l" rtl="0">
              <a:lnSpc>
                <a:spcPct val="90000"/>
              </a:lnSpc>
              <a:spcBef>
                <a:spcPts val="600"/>
              </a:spcBef>
              <a:spcAft>
                <a:spcPts val="0"/>
              </a:spcAft>
              <a:buClr>
                <a:schemeClr val="dk1"/>
              </a:buClr>
              <a:buSzPts val="1600"/>
              <a:buNone/>
            </a:pPr>
            <a:r>
              <a:rPr lang="en-US" sz="1600" dirty="0"/>
              <a:t>         #rndcrn2 {</a:t>
            </a:r>
            <a:endParaRPr dirty="0"/>
          </a:p>
          <a:p>
            <a:pPr marL="0" lvl="0" indent="0" algn="l" rtl="0">
              <a:lnSpc>
                <a:spcPct val="90000"/>
              </a:lnSpc>
              <a:spcBef>
                <a:spcPts val="600"/>
              </a:spcBef>
              <a:spcAft>
                <a:spcPts val="0"/>
              </a:spcAft>
              <a:buClr>
                <a:schemeClr val="dk1"/>
              </a:buClr>
              <a:buSzPts val="1600"/>
              <a:buNone/>
            </a:pPr>
            <a:r>
              <a:rPr lang="en-US" sz="1600" dirty="0"/>
              <a:t>            border-radius: 25px;</a:t>
            </a:r>
            <a:endParaRPr dirty="0"/>
          </a:p>
          <a:p>
            <a:pPr marL="0" lvl="0" indent="0" algn="l" rtl="0">
              <a:lnSpc>
                <a:spcPct val="90000"/>
              </a:lnSpc>
              <a:spcBef>
                <a:spcPts val="600"/>
              </a:spcBef>
              <a:spcAft>
                <a:spcPts val="0"/>
              </a:spcAft>
              <a:buClr>
                <a:schemeClr val="dk1"/>
              </a:buClr>
              <a:buSzPts val="1600"/>
              <a:buNone/>
            </a:pPr>
            <a:r>
              <a:rPr lang="en-US" sz="1600" dirty="0"/>
              <a:t>            border: 2px solid #FF0000;</a:t>
            </a:r>
            <a:endParaRPr dirty="0"/>
          </a:p>
          <a:p>
            <a:pPr marL="0" lvl="0" indent="0" algn="l" rtl="0">
              <a:lnSpc>
                <a:spcPct val="90000"/>
              </a:lnSpc>
              <a:spcBef>
                <a:spcPts val="600"/>
              </a:spcBef>
              <a:spcAft>
                <a:spcPts val="0"/>
              </a:spcAft>
              <a:buClr>
                <a:schemeClr val="dk1"/>
              </a:buClr>
              <a:buSzPts val="1600"/>
              <a:buNone/>
            </a:pPr>
            <a:r>
              <a:rPr lang="en-US" sz="1600" dirty="0"/>
              <a:t>            padding: 20px;  width: 200px;height: 150px; }</a:t>
            </a:r>
            <a:endParaRPr dirty="0"/>
          </a:p>
          <a:p>
            <a:pPr marL="0" lvl="0" indent="0" algn="l" rtl="0">
              <a:lnSpc>
                <a:spcPct val="90000"/>
              </a:lnSpc>
              <a:spcBef>
                <a:spcPts val="600"/>
              </a:spcBef>
              <a:spcAft>
                <a:spcPts val="0"/>
              </a:spcAft>
              <a:buClr>
                <a:schemeClr val="dk1"/>
              </a:buClr>
              <a:buSzPts val="1600"/>
              <a:buNone/>
            </a:pPr>
            <a:r>
              <a:rPr lang="en-US" sz="1600" dirty="0"/>
              <a:t>         &lt;/style&gt;&lt;/head&gt;&lt;body&gt;</a:t>
            </a:r>
            <a:endParaRPr dirty="0"/>
          </a:p>
          <a:p>
            <a:pPr marL="0" lvl="0" indent="0" algn="l" rtl="0">
              <a:lnSpc>
                <a:spcPct val="90000"/>
              </a:lnSpc>
              <a:spcBef>
                <a:spcPts val="600"/>
              </a:spcBef>
              <a:spcAft>
                <a:spcPts val="0"/>
              </a:spcAft>
              <a:buClr>
                <a:schemeClr val="dk1"/>
              </a:buClr>
              <a:buSzPts val="1600"/>
              <a:buNone/>
            </a:pPr>
            <a:r>
              <a:rPr lang="en-US" sz="1600" dirty="0"/>
              <a:t>      &lt;p id = "rndcrn1"&gt;Rounded corners with background!&lt;/p&gt;</a:t>
            </a:r>
            <a:endParaRPr dirty="0"/>
          </a:p>
          <a:p>
            <a:pPr marL="0" lvl="0" indent="0" algn="l" rtl="0">
              <a:lnSpc>
                <a:spcPct val="90000"/>
              </a:lnSpc>
              <a:spcBef>
                <a:spcPts val="600"/>
              </a:spcBef>
              <a:spcAft>
                <a:spcPts val="0"/>
              </a:spcAft>
              <a:buClr>
                <a:schemeClr val="dk1"/>
              </a:buClr>
              <a:buSzPts val="1600"/>
              <a:buNone/>
            </a:pPr>
            <a:r>
              <a:rPr lang="en-US" sz="1600" dirty="0"/>
              <a:t>      &lt;p id = "rndcrn2"&gt;Rounded corners!&lt;/p&gt;      </a:t>
            </a:r>
            <a:endParaRPr dirty="0"/>
          </a:p>
          <a:p>
            <a:pPr marL="0" lvl="0" indent="0" algn="l" rtl="0">
              <a:lnSpc>
                <a:spcPct val="90000"/>
              </a:lnSpc>
              <a:spcBef>
                <a:spcPts val="600"/>
              </a:spcBef>
              <a:spcAft>
                <a:spcPts val="0"/>
              </a:spcAft>
              <a:buClr>
                <a:schemeClr val="dk1"/>
              </a:buClr>
              <a:buSzPts val="1600"/>
              <a:buNone/>
            </a:pPr>
            <a:r>
              <a:rPr lang="en-US" sz="1600" dirty="0"/>
              <a:t>   &lt;/body&gt;&lt;/html&gt;</a:t>
            </a:r>
            <a:endParaRPr sz="1600" dirty="0"/>
          </a:p>
        </p:txBody>
      </p:sp>
      <p:sp>
        <p:nvSpPr>
          <p:cNvPr id="367" name="Google Shape;367;p42"/>
          <p:cNvSpPr/>
          <p:nvPr/>
        </p:nvSpPr>
        <p:spPr>
          <a:xfrm>
            <a:off x="838200" y="1403797"/>
            <a:ext cx="5420932" cy="4752304"/>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68" name="Google Shape;368;p42"/>
          <p:cNvPicPr preferRelativeResize="0"/>
          <p:nvPr/>
        </p:nvPicPr>
        <p:blipFill rotWithShape="1">
          <a:blip r:embed="rId3">
            <a:alphaModFix/>
          </a:blip>
          <a:srcRect/>
          <a:stretch/>
        </p:blipFill>
        <p:spPr>
          <a:xfrm>
            <a:off x="7122017" y="1403797"/>
            <a:ext cx="2733138" cy="4752304"/>
          </a:xfrm>
          <a:prstGeom prst="rect">
            <a:avLst/>
          </a:prstGeom>
          <a:noFill/>
          <a:ln>
            <a:noFill/>
          </a:ln>
        </p:spPr>
      </p:pic>
      <p:sp>
        <p:nvSpPr>
          <p:cNvPr id="369" name="Google Shape;369;p42"/>
          <p:cNvSpPr/>
          <p:nvPr/>
        </p:nvSpPr>
        <p:spPr>
          <a:xfrm>
            <a:off x="6465194" y="1403797"/>
            <a:ext cx="4134119" cy="4752304"/>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0" name="Google Shape;370;p42"/>
          <p:cNvSpPr/>
          <p:nvPr/>
        </p:nvSpPr>
        <p:spPr>
          <a:xfrm>
            <a:off x="838200" y="463639"/>
            <a:ext cx="9761113" cy="682581"/>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1" name="Google Shape;371;p42"/>
          <p:cNvSpPr txBox="1"/>
          <p:nvPr/>
        </p:nvSpPr>
        <p:spPr>
          <a:xfrm>
            <a:off x="7961961" y="5786769"/>
            <a:ext cx="209925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Outputs</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3"/>
          <p:cNvSpPr txBox="1"/>
          <p:nvPr/>
        </p:nvSpPr>
        <p:spPr>
          <a:xfrm>
            <a:off x="449943" y="365126"/>
            <a:ext cx="11524343" cy="621463"/>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Formatting with CSS Properties </a:t>
            </a:r>
            <a:endParaRPr/>
          </a:p>
        </p:txBody>
      </p:sp>
      <p:sp>
        <p:nvSpPr>
          <p:cNvPr id="378" name="Google Shape;378;p43"/>
          <p:cNvSpPr/>
          <p:nvPr/>
        </p:nvSpPr>
        <p:spPr>
          <a:xfrm>
            <a:off x="449943" y="1259545"/>
            <a:ext cx="11524343" cy="163121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24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2400" b="1" u="sng">
              <a:solidFill>
                <a:schemeClr val="dk1"/>
              </a:solidFill>
              <a:latin typeface="Garamond"/>
              <a:ea typeface="Garamond"/>
              <a:cs typeface="Garamond"/>
              <a:sym typeface="Garamond"/>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79" name="Google Shape;379;p43"/>
          <p:cNvSpPr txBox="1"/>
          <p:nvPr/>
        </p:nvSpPr>
        <p:spPr>
          <a:xfrm>
            <a:off x="747937" y="1249848"/>
            <a:ext cx="10928353" cy="59708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u="sng">
                <a:solidFill>
                  <a:schemeClr val="dk1"/>
                </a:solidFill>
                <a:latin typeface="Garamond"/>
                <a:ea typeface="Garamond"/>
                <a:cs typeface="Garamond"/>
                <a:sym typeface="Garamond"/>
              </a:rPr>
              <a:t>CSS Background Color</a:t>
            </a:r>
            <a:endParaRPr/>
          </a:p>
          <a:p>
            <a:pPr marL="0" marR="0" lvl="0" indent="0" algn="l" rtl="0">
              <a:spcBef>
                <a:spcPts val="0"/>
              </a:spcBef>
              <a:spcAft>
                <a:spcPts val="0"/>
              </a:spcAft>
              <a:buNone/>
            </a:pPr>
            <a:endParaRPr sz="1800" b="1">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The </a:t>
            </a:r>
            <a:r>
              <a:rPr lang="en-US" sz="2400" b="1">
                <a:solidFill>
                  <a:schemeClr val="dk1"/>
                </a:solidFill>
                <a:latin typeface="Garamond"/>
                <a:ea typeface="Garamond"/>
                <a:cs typeface="Garamond"/>
                <a:sym typeface="Garamond"/>
              </a:rPr>
              <a:t>background-color</a:t>
            </a:r>
            <a:r>
              <a:rPr lang="en-US" sz="2400">
                <a:solidFill>
                  <a:schemeClr val="dk1"/>
                </a:solidFill>
                <a:latin typeface="Garamond"/>
                <a:ea typeface="Garamond"/>
                <a:cs typeface="Garamond"/>
                <a:sym typeface="Garamond"/>
              </a:rPr>
              <a:t> property is used to specify the background color of an element.</a:t>
            </a:r>
            <a:endParaRPr/>
          </a:p>
          <a:p>
            <a:pPr marL="0" marR="0" lvl="0" indent="0" algn="l" rtl="0">
              <a:spcBef>
                <a:spcPts val="0"/>
              </a:spcBef>
              <a:spcAft>
                <a:spcPts val="0"/>
              </a:spcAft>
              <a:buNone/>
            </a:pPr>
            <a:endParaRPr sz="140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b="1" u="sng">
                <a:solidFill>
                  <a:schemeClr val="dk1"/>
                </a:solidFill>
                <a:latin typeface="Garamond"/>
                <a:ea typeface="Garamond"/>
                <a:cs typeface="Garamond"/>
                <a:sym typeface="Garamond"/>
              </a:rPr>
              <a:t>Example-</a:t>
            </a:r>
            <a:endParaRPr/>
          </a:p>
          <a:p>
            <a:pPr marL="0" marR="0" lvl="0" indent="0" algn="l" rtl="0">
              <a:spcBef>
                <a:spcPts val="0"/>
              </a:spcBef>
              <a:spcAft>
                <a:spcPts val="0"/>
              </a:spcAft>
              <a:buNone/>
            </a:pPr>
            <a:endParaRPr sz="140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body {</a:t>
            </a:r>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          </a:t>
            </a:r>
            <a:r>
              <a:rPr lang="en-US" sz="2400" b="1">
                <a:solidFill>
                  <a:schemeClr val="dk1"/>
                </a:solidFill>
                <a:latin typeface="Garamond"/>
                <a:ea typeface="Garamond"/>
                <a:cs typeface="Garamond"/>
                <a:sym typeface="Garamond"/>
              </a:rPr>
              <a:t>background-color</a:t>
            </a:r>
            <a:r>
              <a:rPr lang="en-US" sz="2400">
                <a:solidFill>
                  <a:schemeClr val="dk1"/>
                </a:solidFill>
                <a:latin typeface="Garamond"/>
                <a:ea typeface="Garamond"/>
                <a:cs typeface="Garamond"/>
                <a:sym typeface="Garamond"/>
              </a:rPr>
              <a:t>:darkblue;</a:t>
            </a:r>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          }</a:t>
            </a:r>
            <a:endParaRPr/>
          </a:p>
          <a:p>
            <a:pPr marL="0" marR="0" lvl="0" indent="0" algn="l" rtl="0">
              <a:spcBef>
                <a:spcPts val="0"/>
              </a:spcBef>
              <a:spcAft>
                <a:spcPts val="0"/>
              </a:spcAft>
              <a:buNone/>
            </a:pPr>
            <a:endParaRPr sz="240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Similarly, we can specify the background for any element (wherever applicable).</a:t>
            </a:r>
            <a:endParaRPr/>
          </a:p>
          <a:p>
            <a:pPr marL="0" marR="0" lvl="0" indent="0" algn="l" rtl="0">
              <a:spcBef>
                <a:spcPts val="0"/>
              </a:spcBef>
              <a:spcAft>
                <a:spcPts val="0"/>
              </a:spcAft>
              <a:buNone/>
            </a:pPr>
            <a:endParaRPr sz="240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p {</a:t>
            </a:r>
            <a:br>
              <a:rPr lang="en-US" sz="2400">
                <a:solidFill>
                  <a:schemeClr val="dk1"/>
                </a:solidFill>
                <a:latin typeface="Garamond"/>
                <a:ea typeface="Garamond"/>
                <a:cs typeface="Garamond"/>
                <a:sym typeface="Garamond"/>
              </a:rPr>
            </a:br>
            <a:r>
              <a:rPr lang="en-US" sz="2400">
                <a:solidFill>
                  <a:schemeClr val="dk1"/>
                </a:solidFill>
                <a:latin typeface="Garamond"/>
                <a:ea typeface="Garamond"/>
                <a:cs typeface="Garamond"/>
                <a:sym typeface="Garamond"/>
              </a:rPr>
              <a:t>    </a:t>
            </a:r>
            <a:r>
              <a:rPr lang="en-US" sz="2400" b="1">
                <a:solidFill>
                  <a:schemeClr val="dk1"/>
                </a:solidFill>
                <a:latin typeface="Garamond"/>
                <a:ea typeface="Garamond"/>
                <a:cs typeface="Garamond"/>
                <a:sym typeface="Garamond"/>
              </a:rPr>
              <a:t>background-color</a:t>
            </a:r>
            <a:r>
              <a:rPr lang="en-US" sz="2400">
                <a:solidFill>
                  <a:schemeClr val="dk1"/>
                </a:solidFill>
                <a:latin typeface="Garamond"/>
                <a:ea typeface="Garamond"/>
                <a:cs typeface="Garamond"/>
                <a:sym typeface="Garamond"/>
              </a:rPr>
              <a:t>:orange;</a:t>
            </a:r>
            <a:br>
              <a:rPr lang="en-US" sz="2400">
                <a:solidFill>
                  <a:schemeClr val="dk1"/>
                </a:solidFill>
                <a:latin typeface="Garamond"/>
                <a:ea typeface="Garamond"/>
                <a:cs typeface="Garamond"/>
                <a:sym typeface="Garamond"/>
              </a:rPr>
            </a:br>
            <a:r>
              <a:rPr lang="en-US" sz="2400">
                <a:solidFill>
                  <a:schemeClr val="dk1"/>
                </a:solidFill>
                <a:latin typeface="Garamond"/>
                <a:ea typeface="Garamond"/>
                <a:cs typeface="Garamond"/>
                <a:sym typeface="Garamond"/>
              </a:rPr>
              <a:t>    }</a:t>
            </a:r>
            <a:endParaRPr/>
          </a:p>
          <a:p>
            <a:pPr marL="0" marR="0" lvl="0" indent="0" algn="l" rtl="0">
              <a:spcBef>
                <a:spcPts val="0"/>
              </a:spcBef>
              <a:spcAft>
                <a:spcPts val="0"/>
              </a:spcAft>
              <a:buNone/>
            </a:pPr>
            <a:endParaRPr sz="2400">
              <a:solidFill>
                <a:schemeClr val="dk1"/>
              </a:solidFill>
              <a:latin typeface="Garamond"/>
              <a:ea typeface="Garamond"/>
              <a:cs typeface="Garamond"/>
              <a:sym typeface="Garamond"/>
            </a:endParaRPr>
          </a:p>
          <a:p>
            <a:pPr marL="0" marR="0" lvl="0" indent="0" algn="l" rtl="0">
              <a:spcBef>
                <a:spcPts val="0"/>
              </a:spcBef>
              <a:spcAft>
                <a:spcPts val="0"/>
              </a:spcAft>
              <a:buNone/>
            </a:pPr>
            <a:endParaRPr sz="2400" b="1">
              <a:solidFill>
                <a:schemeClr val="dk1"/>
              </a:solidFill>
              <a:latin typeface="Garamond"/>
              <a:ea typeface="Garamond"/>
              <a:cs typeface="Garamond"/>
              <a:sym typeface="Garamon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4"/>
          <p:cNvSpPr txBox="1">
            <a:spLocks noGrp="1"/>
          </p:cNvSpPr>
          <p:nvPr>
            <p:ph type="title"/>
          </p:nvPr>
        </p:nvSpPr>
        <p:spPr>
          <a:xfrm>
            <a:off x="1039432" y="679928"/>
            <a:ext cx="10515600" cy="953943"/>
          </a:xfrm>
          <a:prstGeom prst="rect">
            <a:avLst/>
          </a:prstGeom>
          <a:noFill/>
          <a:ln>
            <a:noFill/>
          </a:ln>
        </p:spPr>
        <p:txBody>
          <a:bodyPr spcFirstLastPara="1" wrap="square" lIns="91425" tIns="45700" rIns="91425" bIns="45700" anchor="ctr" anchorCtr="0">
            <a:noAutofit/>
          </a:bodyPr>
          <a:lstStyle/>
          <a:p>
            <a:pPr marL="0" lvl="1" indent="0" algn="l" rtl="0">
              <a:lnSpc>
                <a:spcPct val="90000"/>
              </a:lnSpc>
              <a:spcBef>
                <a:spcPts val="0"/>
              </a:spcBef>
              <a:spcAft>
                <a:spcPts val="0"/>
              </a:spcAft>
              <a:buNone/>
            </a:pPr>
            <a:r>
              <a:rPr lang="en-US" sz="3240"/>
              <a:t>Applying Shadows in border Example</a:t>
            </a:r>
            <a:br>
              <a:rPr lang="en-US" sz="3240"/>
            </a:br>
            <a:r>
              <a:rPr lang="en-US" sz="3600" b="1">
                <a:latin typeface="Calibri"/>
                <a:ea typeface="Calibri"/>
                <a:cs typeface="Calibri"/>
                <a:sym typeface="Calibri"/>
              </a:rPr>
              <a:t/>
            </a:r>
            <a:br>
              <a:rPr lang="en-US" sz="3600" b="1">
                <a:latin typeface="Calibri"/>
                <a:ea typeface="Calibri"/>
                <a:cs typeface="Calibri"/>
                <a:sym typeface="Calibri"/>
              </a:rPr>
            </a:br>
            <a:endParaRPr sz="3600" b="1">
              <a:latin typeface="Calibri"/>
              <a:ea typeface="Calibri"/>
              <a:cs typeface="Calibri"/>
              <a:sym typeface="Calibri"/>
            </a:endParaRPr>
          </a:p>
        </p:txBody>
      </p:sp>
      <p:sp>
        <p:nvSpPr>
          <p:cNvPr id="385" name="Google Shape;385;p44"/>
          <p:cNvSpPr/>
          <p:nvPr/>
        </p:nvSpPr>
        <p:spPr>
          <a:xfrm>
            <a:off x="838200" y="365125"/>
            <a:ext cx="10649755" cy="819731"/>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6" name="Google Shape;386;p44"/>
          <p:cNvSpPr/>
          <p:nvPr/>
        </p:nvSpPr>
        <p:spPr>
          <a:xfrm>
            <a:off x="838200" y="1319068"/>
            <a:ext cx="5562600" cy="5120369"/>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7" name="Google Shape;387;p44"/>
          <p:cNvSpPr/>
          <p:nvPr/>
        </p:nvSpPr>
        <p:spPr>
          <a:xfrm>
            <a:off x="1016627" y="1453280"/>
            <a:ext cx="7195533" cy="52629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&lt;html&gt;</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&lt;head&gt;&lt;Style&gt;</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&lt;body&gt; {</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background-color: #F5F5F5;</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color: #555; font-size: 1.1em;}</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.container {</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margin: 40px auto; width: 40%;</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box-shadow: 2em 2em 4em green;}</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.element {</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padding: 20px;background-color: white;</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color: #222;margin-top: 70px;</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height: 200px;border: 10px solid black;</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box-shadow: 0 0 0 10px purple, 0 0 0 20px pink,</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0 0 0 30px red, 0 0 0 40px orange;}</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&lt;/style&gt;&lt;/head&gt;</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&lt;body&gt;</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&lt;div class="container"&gt;</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&lt;div class="element"&gt;</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&lt;p&gt; Black border with multiple borders</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created using the box-shadow property.&lt;/p&gt;</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&lt;/div&gt;</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&lt;/div&gt;</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&lt;/body&gt;&lt;/html&gt;</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8" name="Google Shape;388;p44"/>
          <p:cNvSpPr/>
          <p:nvPr/>
        </p:nvSpPr>
        <p:spPr>
          <a:xfrm>
            <a:off x="6534954" y="1317291"/>
            <a:ext cx="4818845" cy="5120369"/>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89" name="Google Shape;389;p44"/>
          <p:cNvPicPr preferRelativeResize="0"/>
          <p:nvPr/>
        </p:nvPicPr>
        <p:blipFill rotWithShape="1">
          <a:blip r:embed="rId3">
            <a:alphaModFix/>
          </a:blip>
          <a:srcRect/>
          <a:stretch/>
        </p:blipFill>
        <p:spPr>
          <a:xfrm>
            <a:off x="7096258" y="1761789"/>
            <a:ext cx="3851325" cy="395643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5"/>
          <p:cNvSpPr txBox="1">
            <a:spLocks noGrp="1"/>
          </p:cNvSpPr>
          <p:nvPr>
            <p:ph type="title"/>
          </p:nvPr>
        </p:nvSpPr>
        <p:spPr>
          <a:xfrm>
            <a:off x="1039432" y="679928"/>
            <a:ext cx="10515600" cy="953943"/>
          </a:xfrm>
          <a:prstGeom prst="rect">
            <a:avLst/>
          </a:prstGeom>
          <a:noFill/>
          <a:ln>
            <a:noFill/>
          </a:ln>
        </p:spPr>
        <p:txBody>
          <a:bodyPr spcFirstLastPara="1" wrap="square" lIns="91425" tIns="45700" rIns="91425" bIns="45700" anchor="ctr" anchorCtr="0">
            <a:noAutofit/>
          </a:bodyPr>
          <a:lstStyle/>
          <a:p>
            <a:pPr marL="0" lvl="1" indent="0" algn="l" rtl="0">
              <a:lnSpc>
                <a:spcPct val="90000"/>
              </a:lnSpc>
              <a:spcBef>
                <a:spcPts val="0"/>
              </a:spcBef>
              <a:spcAft>
                <a:spcPts val="0"/>
              </a:spcAft>
              <a:buNone/>
            </a:pPr>
            <a:r>
              <a:rPr lang="en-US" sz="3240"/>
              <a:t>Assignments</a:t>
            </a:r>
            <a:r>
              <a:rPr lang="en-US" sz="3600" b="1">
                <a:latin typeface="Calibri"/>
                <a:ea typeface="Calibri"/>
                <a:cs typeface="Calibri"/>
                <a:sym typeface="Calibri"/>
              </a:rPr>
              <a:t/>
            </a:r>
            <a:br>
              <a:rPr lang="en-US" sz="3600" b="1">
                <a:latin typeface="Calibri"/>
                <a:ea typeface="Calibri"/>
                <a:cs typeface="Calibri"/>
                <a:sym typeface="Calibri"/>
              </a:rPr>
            </a:br>
            <a:endParaRPr sz="3600" b="1">
              <a:latin typeface="Calibri"/>
              <a:ea typeface="Calibri"/>
              <a:cs typeface="Calibri"/>
              <a:sym typeface="Calibri"/>
            </a:endParaRPr>
          </a:p>
        </p:txBody>
      </p:sp>
      <p:sp>
        <p:nvSpPr>
          <p:cNvPr id="395" name="Google Shape;395;p45"/>
          <p:cNvSpPr/>
          <p:nvPr/>
        </p:nvSpPr>
        <p:spPr>
          <a:xfrm>
            <a:off x="838200" y="365125"/>
            <a:ext cx="10649755" cy="819731"/>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6" name="Google Shape;396;p45"/>
          <p:cNvSpPr/>
          <p:nvPr/>
        </p:nvSpPr>
        <p:spPr>
          <a:xfrm>
            <a:off x="838200" y="1319068"/>
            <a:ext cx="5562600" cy="5120369"/>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7" name="Google Shape;397;p45"/>
          <p:cNvSpPr/>
          <p:nvPr/>
        </p:nvSpPr>
        <p:spPr>
          <a:xfrm>
            <a:off x="6534954" y="1317291"/>
            <a:ext cx="4818845" cy="5120369"/>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98" name="Google Shape;398;p45"/>
          <p:cNvPicPr preferRelativeResize="0"/>
          <p:nvPr/>
        </p:nvPicPr>
        <p:blipFill rotWithShape="1">
          <a:blip r:embed="rId3">
            <a:alphaModFix/>
          </a:blip>
          <a:srcRect/>
          <a:stretch/>
        </p:blipFill>
        <p:spPr>
          <a:xfrm>
            <a:off x="2108747" y="3068659"/>
            <a:ext cx="3635230" cy="2885069"/>
          </a:xfrm>
          <a:prstGeom prst="rect">
            <a:avLst/>
          </a:prstGeom>
          <a:noFill/>
          <a:ln>
            <a:noFill/>
          </a:ln>
        </p:spPr>
      </p:pic>
      <p:sp>
        <p:nvSpPr>
          <p:cNvPr id="399" name="Google Shape;399;p45"/>
          <p:cNvSpPr/>
          <p:nvPr/>
        </p:nvSpPr>
        <p:spPr>
          <a:xfrm>
            <a:off x="1127449" y="2962141"/>
            <a:ext cx="5035628" cy="3053898"/>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00" name="Google Shape;400;p45"/>
          <p:cNvPicPr preferRelativeResize="0"/>
          <p:nvPr/>
        </p:nvPicPr>
        <p:blipFill rotWithShape="1">
          <a:blip r:embed="rId4">
            <a:alphaModFix/>
          </a:blip>
          <a:srcRect/>
          <a:stretch/>
        </p:blipFill>
        <p:spPr>
          <a:xfrm>
            <a:off x="7474039" y="3963003"/>
            <a:ext cx="2905125" cy="1990725"/>
          </a:xfrm>
          <a:prstGeom prst="rect">
            <a:avLst/>
          </a:prstGeom>
          <a:noFill/>
          <a:ln>
            <a:noFill/>
          </a:ln>
        </p:spPr>
      </p:pic>
      <p:sp>
        <p:nvSpPr>
          <p:cNvPr id="401" name="Google Shape;401;p45"/>
          <p:cNvSpPr/>
          <p:nvPr/>
        </p:nvSpPr>
        <p:spPr>
          <a:xfrm>
            <a:off x="7474039" y="3963003"/>
            <a:ext cx="2905125" cy="2053036"/>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2" name="Google Shape;402;p45"/>
          <p:cNvSpPr txBox="1"/>
          <p:nvPr/>
        </p:nvSpPr>
        <p:spPr>
          <a:xfrm>
            <a:off x="6812924" y="1633871"/>
            <a:ext cx="4365938"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Task 2: By using class selector and &lt;div&gt; tag create below page . Hint use relative positioning and  must not use  &lt;TABLE&gt; tag</a:t>
            </a:r>
            <a:endParaRPr sz="1800" b="1">
              <a:solidFill>
                <a:schemeClr val="dk1"/>
              </a:solidFill>
              <a:latin typeface="Calibri"/>
              <a:ea typeface="Calibri"/>
              <a:cs typeface="Calibri"/>
              <a:sym typeface="Calibri"/>
            </a:endParaRPr>
          </a:p>
        </p:txBody>
      </p:sp>
      <p:sp>
        <p:nvSpPr>
          <p:cNvPr id="403" name="Google Shape;403;p45"/>
          <p:cNvSpPr txBox="1"/>
          <p:nvPr/>
        </p:nvSpPr>
        <p:spPr>
          <a:xfrm>
            <a:off x="1039432" y="1633871"/>
            <a:ext cx="5123645"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Task 1 : Below Web page has 5 images in background . Create background  by using id selector . Width must be twice of height . Use any 5 image .</a:t>
            </a:r>
            <a:endParaRPr sz="1800" b="1">
              <a:solidFill>
                <a:schemeClr val="dk1"/>
              </a:solidFill>
              <a:latin typeface="Calibri"/>
              <a:ea typeface="Calibri"/>
              <a:cs typeface="Calibri"/>
              <a:sym typeface="Calibri"/>
            </a:endParaRPr>
          </a:p>
        </p:txBody>
      </p:sp>
      <p:sp>
        <p:nvSpPr>
          <p:cNvPr id="404" name="Google Shape;404;p45"/>
          <p:cNvSpPr/>
          <p:nvPr/>
        </p:nvSpPr>
        <p:spPr>
          <a:xfrm>
            <a:off x="1039432" y="1633871"/>
            <a:ext cx="5123645" cy="1200329"/>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5" name="Google Shape;405;p45"/>
          <p:cNvSpPr/>
          <p:nvPr/>
        </p:nvSpPr>
        <p:spPr>
          <a:xfrm>
            <a:off x="6812924" y="1633871"/>
            <a:ext cx="4365938" cy="92333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p:nvPr/>
        </p:nvSpPr>
        <p:spPr>
          <a:xfrm>
            <a:off x="449939" y="279400"/>
            <a:ext cx="11344825" cy="70382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CSS</a:t>
            </a:r>
            <a:endParaRPr sz="3600" b="1" u="sng">
              <a:solidFill>
                <a:schemeClr val="dk1"/>
              </a:solidFill>
              <a:latin typeface="Garamond"/>
              <a:ea typeface="Garamond"/>
              <a:cs typeface="Garamond"/>
              <a:sym typeface="Garamond"/>
            </a:endParaRPr>
          </a:p>
        </p:txBody>
      </p:sp>
      <p:sp>
        <p:nvSpPr>
          <p:cNvPr id="108" name="Google Shape;108;p16"/>
          <p:cNvSpPr txBox="1"/>
          <p:nvPr/>
        </p:nvSpPr>
        <p:spPr>
          <a:xfrm>
            <a:off x="449939" y="1043757"/>
            <a:ext cx="11344825" cy="490134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dirty="0">
                <a:solidFill>
                  <a:schemeClr val="dk1"/>
                </a:solidFill>
                <a:latin typeface="Garamond"/>
                <a:ea typeface="Garamond"/>
                <a:cs typeface="Garamond"/>
                <a:sym typeface="Garamond"/>
              </a:rPr>
              <a:t>History</a:t>
            </a:r>
            <a:endParaRPr dirty="0"/>
          </a:p>
          <a:p>
            <a:pPr marL="0" marR="0" lvl="0" indent="0" algn="l" rtl="0">
              <a:spcBef>
                <a:spcPts val="0"/>
              </a:spcBef>
              <a:spcAft>
                <a:spcPts val="0"/>
              </a:spcAft>
              <a:buNone/>
            </a:pPr>
            <a:endParaRPr sz="2800" dirty="0">
              <a:solidFill>
                <a:schemeClr val="dk1"/>
              </a:solidFill>
              <a:latin typeface="Garamond"/>
              <a:ea typeface="Garamond"/>
              <a:cs typeface="Garamond"/>
              <a:sym typeface="Garamond"/>
            </a:endParaRPr>
          </a:p>
          <a:p>
            <a:pPr marL="457200" marR="0" lvl="0" indent="-457200" algn="l" rtl="0">
              <a:lnSpc>
                <a:spcPct val="150000"/>
              </a:lnSpc>
              <a:spcBef>
                <a:spcPts val="0"/>
              </a:spcBef>
              <a:spcAft>
                <a:spcPts val="0"/>
              </a:spcAft>
              <a:buClr>
                <a:schemeClr val="dk1"/>
              </a:buClr>
              <a:buSzPts val="2450"/>
              <a:buFont typeface="Arial"/>
              <a:buChar char="•"/>
            </a:pPr>
            <a:r>
              <a:rPr lang="en-US" sz="2450" dirty="0">
                <a:solidFill>
                  <a:schemeClr val="dk1"/>
                </a:solidFill>
                <a:latin typeface="Garamond"/>
                <a:ea typeface="Garamond"/>
                <a:cs typeface="Garamond"/>
                <a:sym typeface="Garamond"/>
              </a:rPr>
              <a:t>CSS1 was the first edition introduced in 1996.</a:t>
            </a:r>
            <a:endParaRPr dirty="0"/>
          </a:p>
          <a:p>
            <a:pPr marL="457200" marR="0" lvl="0" indent="-457200" algn="l" rtl="0">
              <a:lnSpc>
                <a:spcPct val="150000"/>
              </a:lnSpc>
              <a:spcBef>
                <a:spcPts val="0"/>
              </a:spcBef>
              <a:spcAft>
                <a:spcPts val="0"/>
              </a:spcAft>
              <a:buClr>
                <a:schemeClr val="dk1"/>
              </a:buClr>
              <a:buSzPts val="2450"/>
              <a:buFont typeface="Arial"/>
              <a:buChar char="•"/>
            </a:pPr>
            <a:r>
              <a:rPr lang="en-US" sz="2450" dirty="0">
                <a:solidFill>
                  <a:schemeClr val="dk1"/>
                </a:solidFill>
                <a:latin typeface="Garamond"/>
                <a:ea typeface="Garamond"/>
                <a:cs typeface="Garamond"/>
                <a:sym typeface="Garamond"/>
              </a:rPr>
              <a:t>CSS2 was published in 1998 and provides enhancement over CSS1.</a:t>
            </a:r>
            <a:endParaRPr dirty="0"/>
          </a:p>
          <a:p>
            <a:pPr marL="457200" marR="0" lvl="0" indent="-457200" algn="l" rtl="0">
              <a:lnSpc>
                <a:spcPct val="150000"/>
              </a:lnSpc>
              <a:spcBef>
                <a:spcPts val="0"/>
              </a:spcBef>
              <a:spcAft>
                <a:spcPts val="0"/>
              </a:spcAft>
              <a:buClr>
                <a:schemeClr val="dk1"/>
              </a:buClr>
              <a:buSzPts val="2450"/>
              <a:buFont typeface="Arial"/>
              <a:buChar char="•"/>
            </a:pPr>
            <a:r>
              <a:rPr lang="en-US" sz="2450" dirty="0">
                <a:solidFill>
                  <a:schemeClr val="dk1"/>
                </a:solidFill>
                <a:latin typeface="Garamond"/>
                <a:ea typeface="Garamond"/>
                <a:cs typeface="Garamond"/>
                <a:sym typeface="Garamond"/>
              </a:rPr>
              <a:t>CSS2.1 was the last 2</a:t>
            </a:r>
            <a:r>
              <a:rPr lang="en-US" sz="2450" baseline="30000" dirty="0">
                <a:solidFill>
                  <a:schemeClr val="dk1"/>
                </a:solidFill>
                <a:latin typeface="Garamond"/>
                <a:ea typeface="Garamond"/>
                <a:cs typeface="Garamond"/>
                <a:sym typeface="Garamond"/>
              </a:rPr>
              <a:t>nd</a:t>
            </a:r>
            <a:r>
              <a:rPr lang="en-US" sz="2450" dirty="0">
                <a:solidFill>
                  <a:schemeClr val="dk1"/>
                </a:solidFill>
                <a:latin typeface="Garamond"/>
                <a:ea typeface="Garamond"/>
                <a:cs typeface="Garamond"/>
                <a:sym typeface="Garamond"/>
              </a:rPr>
              <a:t> generation edition of CSS.</a:t>
            </a:r>
            <a:endParaRPr dirty="0"/>
          </a:p>
          <a:p>
            <a:pPr marL="457200" marR="0" lvl="0" indent="-457200" algn="l" rtl="0">
              <a:lnSpc>
                <a:spcPct val="150000"/>
              </a:lnSpc>
              <a:spcBef>
                <a:spcPts val="0"/>
              </a:spcBef>
              <a:spcAft>
                <a:spcPts val="0"/>
              </a:spcAft>
              <a:buClr>
                <a:schemeClr val="dk1"/>
              </a:buClr>
              <a:buSzPts val="2450"/>
              <a:buFont typeface="Arial"/>
              <a:buChar char="•"/>
            </a:pPr>
            <a:r>
              <a:rPr lang="en-US" sz="2450" dirty="0">
                <a:solidFill>
                  <a:schemeClr val="dk1"/>
                </a:solidFill>
                <a:latin typeface="Garamond"/>
                <a:ea typeface="Garamond"/>
                <a:cs typeface="Garamond"/>
                <a:sym typeface="Garamond"/>
              </a:rPr>
              <a:t>CSS 3 is the latest edition. Several new functionalities have been provided through CSS3.</a:t>
            </a:r>
            <a:endParaRPr dirty="0"/>
          </a:p>
          <a:p>
            <a:pPr marL="457200" marR="0" lvl="1" indent="0" algn="l" rtl="0">
              <a:lnSpc>
                <a:spcPct val="150000"/>
              </a:lnSpc>
              <a:spcBef>
                <a:spcPts val="0"/>
              </a:spcBef>
              <a:spcAft>
                <a:spcPts val="0"/>
              </a:spcAft>
              <a:buNone/>
            </a:pPr>
            <a:r>
              <a:rPr lang="en-US" sz="2450" b="0" i="0" u="none" strike="noStrike" cap="none" dirty="0">
                <a:solidFill>
                  <a:schemeClr val="dk1"/>
                </a:solidFill>
                <a:latin typeface="Garamond"/>
                <a:ea typeface="Garamond"/>
                <a:cs typeface="Garamond"/>
                <a:sym typeface="Garamond"/>
              </a:rPr>
              <a:t>Functions like rounded corners, </a:t>
            </a:r>
            <a:r>
              <a:rPr lang="en-US" sz="2450" b="0" i="0" u="none" strike="noStrike" cap="none" dirty="0" smtClean="0">
                <a:solidFill>
                  <a:schemeClr val="dk1"/>
                </a:solidFill>
                <a:latin typeface="Garamond"/>
                <a:ea typeface="Garamond"/>
                <a:cs typeface="Garamond"/>
                <a:sym typeface="Garamond"/>
              </a:rPr>
              <a:t>background </a:t>
            </a:r>
            <a:r>
              <a:rPr lang="en-US" sz="2450" b="0" i="0" u="none" strike="noStrike" cap="none" dirty="0">
                <a:solidFill>
                  <a:schemeClr val="dk1"/>
                </a:solidFill>
                <a:latin typeface="Garamond"/>
                <a:ea typeface="Garamond"/>
                <a:cs typeface="Garamond"/>
                <a:sym typeface="Garamond"/>
              </a:rPr>
              <a:t>decoration, box shadows, which are demonstrated in the </a:t>
            </a:r>
            <a:r>
              <a:rPr lang="en-US" sz="2450" b="0" i="0" u="none" strike="noStrike" cap="none" dirty="0" smtClean="0">
                <a:solidFill>
                  <a:schemeClr val="dk1"/>
                </a:solidFill>
                <a:latin typeface="Garamond"/>
                <a:ea typeface="Garamond"/>
                <a:cs typeface="Garamond"/>
                <a:sym typeface="Garamond"/>
              </a:rPr>
              <a:t>subsequent </a:t>
            </a:r>
            <a:r>
              <a:rPr lang="en-US" sz="2450" b="0" i="0" u="none" strike="noStrike" cap="none" dirty="0">
                <a:solidFill>
                  <a:schemeClr val="dk1"/>
                </a:solidFill>
                <a:latin typeface="Garamond"/>
                <a:ea typeface="Garamond"/>
                <a:cs typeface="Garamond"/>
                <a:sym typeface="Garamond"/>
              </a:rPr>
              <a:t>sections, are introduced in this version.</a:t>
            </a:r>
            <a:endParaRPr dirty="0"/>
          </a:p>
          <a:p>
            <a:pPr marL="0" marR="0" lvl="0" indent="0" algn="l" rtl="0">
              <a:lnSpc>
                <a:spcPct val="150000"/>
              </a:lnSpc>
              <a:spcBef>
                <a:spcPts val="0"/>
              </a:spcBef>
              <a:spcAft>
                <a:spcPts val="0"/>
              </a:spcAft>
              <a:buNone/>
            </a:pPr>
            <a:endParaRPr sz="2400" dirty="0">
              <a:solidFill>
                <a:schemeClr val="dk1"/>
              </a:solidFill>
              <a:latin typeface="Garamond"/>
              <a:ea typeface="Garamond"/>
              <a:cs typeface="Garamond"/>
              <a:sym typeface="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p:nvPr/>
        </p:nvSpPr>
        <p:spPr>
          <a:xfrm>
            <a:off x="449939" y="279400"/>
            <a:ext cx="11524343" cy="70382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a:solidFill>
                  <a:schemeClr val="dk1"/>
                </a:solidFill>
                <a:latin typeface="Garamond"/>
                <a:ea typeface="Garamond"/>
                <a:cs typeface="Garamond"/>
                <a:sym typeface="Garamond"/>
              </a:rPr>
              <a:t>CSS</a:t>
            </a:r>
            <a:endParaRPr sz="3600" b="1">
              <a:solidFill>
                <a:schemeClr val="dk1"/>
              </a:solidFill>
              <a:latin typeface="Garamond"/>
              <a:ea typeface="Garamond"/>
              <a:cs typeface="Garamond"/>
              <a:sym typeface="Garamond"/>
            </a:endParaRPr>
          </a:p>
        </p:txBody>
      </p:sp>
      <p:sp>
        <p:nvSpPr>
          <p:cNvPr id="114" name="Google Shape;114;p17"/>
          <p:cNvSpPr txBox="1"/>
          <p:nvPr/>
        </p:nvSpPr>
        <p:spPr>
          <a:xfrm>
            <a:off x="449939" y="1043757"/>
            <a:ext cx="11344825" cy="45743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u="sng">
                <a:solidFill>
                  <a:schemeClr val="dk1"/>
                </a:solidFill>
                <a:latin typeface="Garamond"/>
                <a:ea typeface="Garamond"/>
                <a:cs typeface="Garamond"/>
                <a:sym typeface="Garamond"/>
              </a:rPr>
              <a:t>Advantages</a:t>
            </a:r>
            <a:endParaRPr/>
          </a:p>
          <a:p>
            <a:pPr marL="0" marR="0" lvl="0" indent="0" algn="l" rtl="0">
              <a:spcBef>
                <a:spcPts val="0"/>
              </a:spcBef>
              <a:spcAft>
                <a:spcPts val="0"/>
              </a:spcAft>
              <a:buNone/>
            </a:pPr>
            <a:endParaRPr sz="1200">
              <a:solidFill>
                <a:schemeClr val="dk1"/>
              </a:solidFill>
              <a:latin typeface="Garamond"/>
              <a:ea typeface="Garamond"/>
              <a:cs typeface="Garamond"/>
              <a:sym typeface="Garamond"/>
            </a:endParaRPr>
          </a:p>
          <a:p>
            <a:pPr marL="457200" marR="0" lvl="0" indent="-457200" algn="l" rtl="0">
              <a:lnSpc>
                <a:spcPct val="150000"/>
              </a:lnSpc>
              <a:spcBef>
                <a:spcPts val="0"/>
              </a:spcBef>
              <a:spcAft>
                <a:spcPts val="0"/>
              </a:spcAft>
              <a:buClr>
                <a:schemeClr val="dk1"/>
              </a:buClr>
              <a:buSzPts val="2450"/>
              <a:buFont typeface="Arial"/>
              <a:buChar char="•"/>
            </a:pPr>
            <a:r>
              <a:rPr lang="en-US" sz="2450">
                <a:solidFill>
                  <a:schemeClr val="dk1"/>
                </a:solidFill>
                <a:latin typeface="Garamond"/>
                <a:ea typeface="Garamond"/>
                <a:cs typeface="Garamond"/>
                <a:sym typeface="Garamond"/>
              </a:rPr>
              <a:t>A web application will contains hundreds of web pages, which are created using HTML.</a:t>
            </a:r>
            <a:endParaRPr/>
          </a:p>
          <a:p>
            <a:pPr marL="457200" marR="0" lvl="0" indent="-387350" algn="l" rtl="0">
              <a:lnSpc>
                <a:spcPct val="150000"/>
              </a:lnSpc>
              <a:spcBef>
                <a:spcPts val="0"/>
              </a:spcBef>
              <a:spcAft>
                <a:spcPts val="0"/>
              </a:spcAft>
              <a:buClr>
                <a:schemeClr val="dk1"/>
              </a:buClr>
              <a:buSzPts val="1100"/>
              <a:buFont typeface="Arial"/>
              <a:buNone/>
            </a:pPr>
            <a:endParaRPr sz="1100">
              <a:solidFill>
                <a:schemeClr val="dk1"/>
              </a:solidFill>
              <a:latin typeface="Garamond"/>
              <a:ea typeface="Garamond"/>
              <a:cs typeface="Garamond"/>
              <a:sym typeface="Garamond"/>
            </a:endParaRPr>
          </a:p>
          <a:p>
            <a:pPr marL="457200" marR="0" lvl="0" indent="-457200" algn="l" rtl="0">
              <a:lnSpc>
                <a:spcPct val="150000"/>
              </a:lnSpc>
              <a:spcBef>
                <a:spcPts val="0"/>
              </a:spcBef>
              <a:spcAft>
                <a:spcPts val="0"/>
              </a:spcAft>
              <a:buClr>
                <a:schemeClr val="dk1"/>
              </a:buClr>
              <a:buSzPts val="2450"/>
              <a:buFont typeface="Arial"/>
              <a:buChar char="•"/>
            </a:pPr>
            <a:r>
              <a:rPr lang="en-US" sz="2450">
                <a:solidFill>
                  <a:schemeClr val="dk1"/>
                </a:solidFill>
                <a:latin typeface="Garamond"/>
                <a:ea typeface="Garamond"/>
                <a:cs typeface="Garamond"/>
                <a:sym typeface="Garamond"/>
              </a:rPr>
              <a:t>Formatting these HTML pages will be a laborious process, as formatting elements need to be applied to each and every page.</a:t>
            </a:r>
            <a:endParaRPr/>
          </a:p>
          <a:p>
            <a:pPr marL="457200" marR="0" lvl="0" indent="-393700" algn="l" rtl="0">
              <a:lnSpc>
                <a:spcPct val="150000"/>
              </a:lnSpc>
              <a:spcBef>
                <a:spcPts val="0"/>
              </a:spcBef>
              <a:spcAft>
                <a:spcPts val="0"/>
              </a:spcAft>
              <a:buClr>
                <a:schemeClr val="dk1"/>
              </a:buClr>
              <a:buSzPts val="1000"/>
              <a:buFont typeface="Arial"/>
              <a:buNone/>
            </a:pPr>
            <a:endParaRPr sz="1000">
              <a:solidFill>
                <a:schemeClr val="dk1"/>
              </a:solidFill>
              <a:latin typeface="Garamond"/>
              <a:ea typeface="Garamond"/>
              <a:cs typeface="Garamond"/>
              <a:sym typeface="Garamond"/>
            </a:endParaRPr>
          </a:p>
          <a:p>
            <a:pPr marL="457200" marR="0" lvl="0" indent="-457200" algn="l" rtl="0">
              <a:lnSpc>
                <a:spcPct val="150000"/>
              </a:lnSpc>
              <a:spcBef>
                <a:spcPts val="0"/>
              </a:spcBef>
              <a:spcAft>
                <a:spcPts val="0"/>
              </a:spcAft>
              <a:buClr>
                <a:schemeClr val="dk1"/>
              </a:buClr>
              <a:buSzPts val="2450"/>
              <a:buFont typeface="Arial"/>
              <a:buChar char="•"/>
            </a:pPr>
            <a:r>
              <a:rPr lang="en-US" sz="2450">
                <a:solidFill>
                  <a:schemeClr val="dk1"/>
                </a:solidFill>
                <a:latin typeface="Garamond"/>
                <a:ea typeface="Garamond"/>
                <a:cs typeface="Garamond"/>
                <a:sym typeface="Garamond"/>
              </a:rPr>
              <a:t>CSS saves lots of work as we can change the appearance and layout of all the web pages by editing just one single CSS file.</a:t>
            </a:r>
            <a:endParaRPr/>
          </a:p>
          <a:p>
            <a:pPr marL="0" marR="0" lvl="0" indent="0" algn="l" rtl="0">
              <a:lnSpc>
                <a:spcPct val="150000"/>
              </a:lnSpc>
              <a:spcBef>
                <a:spcPts val="0"/>
              </a:spcBef>
              <a:spcAft>
                <a:spcPts val="0"/>
              </a:spcAft>
              <a:buNone/>
            </a:pPr>
            <a:endParaRPr sz="2400">
              <a:solidFill>
                <a:schemeClr val="dk1"/>
              </a:solidFill>
              <a:latin typeface="Garamond"/>
              <a:ea typeface="Garamond"/>
              <a:cs typeface="Garamond"/>
              <a:sym typeface="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p:nvPr/>
        </p:nvSpPr>
        <p:spPr>
          <a:xfrm>
            <a:off x="449943" y="365126"/>
            <a:ext cx="11524343" cy="621463"/>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CSS Syntax Rules</a:t>
            </a:r>
            <a:endParaRPr/>
          </a:p>
        </p:txBody>
      </p:sp>
      <p:sp>
        <p:nvSpPr>
          <p:cNvPr id="121" name="Google Shape;121;p18"/>
          <p:cNvSpPr txBox="1"/>
          <p:nvPr/>
        </p:nvSpPr>
        <p:spPr>
          <a:xfrm>
            <a:off x="954314" y="1232452"/>
            <a:ext cx="10515600" cy="360424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p:txBody>
      </p:sp>
      <p:sp>
        <p:nvSpPr>
          <p:cNvPr id="122" name="Google Shape;122;p18"/>
          <p:cNvSpPr txBox="1"/>
          <p:nvPr/>
        </p:nvSpPr>
        <p:spPr>
          <a:xfrm>
            <a:off x="545241" y="1254111"/>
            <a:ext cx="10924673" cy="602011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400"/>
              <a:buFont typeface="Garamond"/>
              <a:buNone/>
            </a:pPr>
            <a:r>
              <a:rPr lang="en-US" sz="2400" b="1" u="sng">
                <a:solidFill>
                  <a:schemeClr val="dk1"/>
                </a:solidFill>
                <a:latin typeface="Garamond"/>
                <a:ea typeface="Garamond"/>
                <a:cs typeface="Garamond"/>
                <a:sym typeface="Garamond"/>
              </a:rPr>
              <a:t>Rule have two parts - Selector and declaration.</a:t>
            </a:r>
            <a:endParaRPr/>
          </a:p>
          <a:p>
            <a:pPr marL="0" marR="0" lvl="0" indent="0" algn="l" rtl="0">
              <a:lnSpc>
                <a:spcPct val="90000"/>
              </a:lnSpc>
              <a:spcBef>
                <a:spcPts val="0"/>
              </a:spcBef>
              <a:spcAft>
                <a:spcPts val="0"/>
              </a:spcAft>
              <a:buClr>
                <a:schemeClr val="dk1"/>
              </a:buClr>
              <a:buSzPts val="1800"/>
              <a:buFont typeface="Calibri"/>
              <a:buNone/>
            </a:pPr>
            <a:endParaRPr sz="1800">
              <a:solidFill>
                <a:schemeClr val="dk1"/>
              </a:solidFill>
              <a:latin typeface="Garamond"/>
              <a:ea typeface="Garamond"/>
              <a:cs typeface="Garamond"/>
              <a:sym typeface="Garamond"/>
            </a:endParaRPr>
          </a:p>
          <a:p>
            <a:pPr marL="0" marR="0" lvl="0" indent="0" algn="l" rtl="0">
              <a:lnSpc>
                <a:spcPct val="90000"/>
              </a:lnSpc>
              <a:spcBef>
                <a:spcPts val="0"/>
              </a:spcBef>
              <a:spcAft>
                <a:spcPts val="0"/>
              </a:spcAft>
              <a:buClr>
                <a:schemeClr val="dk1"/>
              </a:buClr>
              <a:buSzPts val="1800"/>
              <a:buFont typeface="Garamond"/>
              <a:buNone/>
            </a:pPr>
            <a:r>
              <a:rPr lang="en-US" sz="1800">
                <a:solidFill>
                  <a:schemeClr val="dk1"/>
                </a:solidFill>
                <a:latin typeface="Garamond"/>
                <a:ea typeface="Garamond"/>
                <a:cs typeface="Garamond"/>
                <a:sym typeface="Garamond"/>
              </a:rPr>
              <a:t>	</a:t>
            </a:r>
            <a:r>
              <a:rPr lang="en-US" sz="2400" b="1" u="sng">
                <a:solidFill>
                  <a:schemeClr val="dk1"/>
                </a:solidFill>
                <a:latin typeface="Garamond"/>
                <a:ea typeface="Garamond"/>
                <a:cs typeface="Garamond"/>
                <a:sym typeface="Garamond"/>
              </a:rPr>
              <a:t>Selector</a:t>
            </a:r>
            <a:r>
              <a:rPr lang="en-US" sz="2400" b="1">
                <a:solidFill>
                  <a:schemeClr val="dk1"/>
                </a:solidFill>
                <a:latin typeface="Garamond"/>
                <a:ea typeface="Garamond"/>
                <a:cs typeface="Garamond"/>
                <a:sym typeface="Garamond"/>
              </a:rPr>
              <a:t>:         </a:t>
            </a:r>
            <a:r>
              <a:rPr lang="en-US" sz="2000">
                <a:solidFill>
                  <a:schemeClr val="dk1"/>
                </a:solidFill>
                <a:latin typeface="Garamond"/>
                <a:ea typeface="Garamond"/>
                <a:cs typeface="Garamond"/>
                <a:sym typeface="Garamond"/>
              </a:rPr>
              <a:t>The HTML element you want to add style to.</a:t>
            </a:r>
            <a:endParaRPr/>
          </a:p>
          <a:p>
            <a:pPr marL="0" marR="0" lvl="0" indent="0" algn="l" rtl="0">
              <a:lnSpc>
                <a:spcPct val="90000"/>
              </a:lnSpc>
              <a:spcBef>
                <a:spcPts val="0"/>
              </a:spcBef>
              <a:spcAft>
                <a:spcPts val="0"/>
              </a:spcAft>
              <a:buClr>
                <a:schemeClr val="dk1"/>
              </a:buClr>
              <a:buSzPts val="2000"/>
              <a:buFont typeface="Garamond"/>
              <a:buNone/>
            </a:pPr>
            <a:r>
              <a:rPr lang="en-US" sz="2000">
                <a:solidFill>
                  <a:schemeClr val="dk1"/>
                </a:solidFill>
                <a:latin typeface="Garamond"/>
                <a:ea typeface="Garamond"/>
                <a:cs typeface="Garamond"/>
                <a:sym typeface="Garamond"/>
              </a:rPr>
              <a:t>		              &lt;p&gt;  &lt;h1&gt;  &lt;table&gt;  etc</a:t>
            </a:r>
            <a:endParaRPr sz="2000">
              <a:solidFill>
                <a:schemeClr val="dk1"/>
              </a:solidFill>
              <a:latin typeface="Garamond"/>
              <a:ea typeface="Garamond"/>
              <a:cs typeface="Garamond"/>
              <a:sym typeface="Garamond"/>
            </a:endParaRPr>
          </a:p>
          <a:p>
            <a:pPr marL="0" marR="0" lvl="0" indent="0" algn="l" rtl="0">
              <a:lnSpc>
                <a:spcPct val="90000"/>
              </a:lnSpc>
              <a:spcBef>
                <a:spcPts val="0"/>
              </a:spcBef>
              <a:spcAft>
                <a:spcPts val="0"/>
              </a:spcAft>
              <a:buClr>
                <a:schemeClr val="dk1"/>
              </a:buClr>
              <a:buSzPts val="2000"/>
              <a:buFont typeface="Garamond"/>
              <a:buNone/>
            </a:pPr>
            <a:r>
              <a:rPr lang="en-US" sz="2000">
                <a:solidFill>
                  <a:schemeClr val="dk1"/>
                </a:solidFill>
                <a:latin typeface="Garamond"/>
                <a:ea typeface="Garamond"/>
                <a:cs typeface="Garamond"/>
                <a:sym typeface="Garamond"/>
              </a:rPr>
              <a:t>	</a:t>
            </a:r>
            <a:endParaRPr/>
          </a:p>
          <a:p>
            <a:pPr marL="0" marR="0" lvl="0" indent="0" algn="l" rtl="0">
              <a:lnSpc>
                <a:spcPct val="90000"/>
              </a:lnSpc>
              <a:spcBef>
                <a:spcPts val="0"/>
              </a:spcBef>
              <a:spcAft>
                <a:spcPts val="0"/>
              </a:spcAft>
              <a:buClr>
                <a:schemeClr val="dk1"/>
              </a:buClr>
              <a:buSzPts val="2000"/>
              <a:buFont typeface="Garamond"/>
              <a:buNone/>
            </a:pPr>
            <a:r>
              <a:rPr lang="en-US" sz="2000">
                <a:solidFill>
                  <a:schemeClr val="dk1"/>
                </a:solidFill>
                <a:latin typeface="Garamond"/>
                <a:ea typeface="Garamond"/>
                <a:cs typeface="Garamond"/>
                <a:sym typeface="Garamond"/>
              </a:rPr>
              <a:t>	</a:t>
            </a:r>
            <a:r>
              <a:rPr lang="en-US" sz="2400" b="1" u="sng">
                <a:solidFill>
                  <a:schemeClr val="dk1"/>
                </a:solidFill>
                <a:latin typeface="Garamond"/>
                <a:ea typeface="Garamond"/>
                <a:cs typeface="Garamond"/>
                <a:sym typeface="Garamond"/>
              </a:rPr>
              <a:t>Declaration</a:t>
            </a:r>
            <a:r>
              <a:rPr lang="en-US" sz="2400" b="1">
                <a:solidFill>
                  <a:schemeClr val="dk1"/>
                </a:solidFill>
                <a:latin typeface="Garamond"/>
                <a:ea typeface="Garamond"/>
                <a:cs typeface="Garamond"/>
                <a:sym typeface="Garamond"/>
              </a:rPr>
              <a:t>:</a:t>
            </a:r>
            <a:r>
              <a:rPr lang="en-US" sz="2000">
                <a:solidFill>
                  <a:schemeClr val="dk1"/>
                </a:solidFill>
                <a:latin typeface="Garamond"/>
                <a:ea typeface="Garamond"/>
                <a:cs typeface="Garamond"/>
                <a:sym typeface="Garamond"/>
              </a:rPr>
              <a:t>    The statement of style for that element.  Made up of property and value.</a:t>
            </a:r>
            <a:endParaRPr/>
          </a:p>
          <a:p>
            <a:pPr marL="0" marR="0" lvl="0" indent="0" algn="l" rtl="0">
              <a:lnSpc>
                <a:spcPct val="90000"/>
              </a:lnSpc>
              <a:spcBef>
                <a:spcPts val="0"/>
              </a:spcBef>
              <a:spcAft>
                <a:spcPts val="0"/>
              </a:spcAft>
              <a:buClr>
                <a:schemeClr val="dk1"/>
              </a:buClr>
              <a:buSzPts val="2000"/>
              <a:buFont typeface="Calibri"/>
              <a:buNone/>
            </a:pPr>
            <a:endParaRPr sz="2000">
              <a:solidFill>
                <a:schemeClr val="dk1"/>
              </a:solidFill>
              <a:latin typeface="Garamond"/>
              <a:ea typeface="Garamond"/>
              <a:cs typeface="Garamond"/>
              <a:sym typeface="Garamond"/>
            </a:endParaRPr>
          </a:p>
          <a:p>
            <a:pPr marL="0" marR="0" lvl="0" indent="0" algn="l" rtl="0">
              <a:lnSpc>
                <a:spcPct val="90000"/>
              </a:lnSpc>
              <a:spcBef>
                <a:spcPts val="0"/>
              </a:spcBef>
              <a:spcAft>
                <a:spcPts val="0"/>
              </a:spcAft>
              <a:buClr>
                <a:schemeClr val="dk1"/>
              </a:buClr>
              <a:buSzPts val="2000"/>
              <a:buFont typeface="Calibri"/>
              <a:buNone/>
            </a:pPr>
            <a:endParaRPr sz="2000">
              <a:solidFill>
                <a:schemeClr val="dk1"/>
              </a:solidFill>
              <a:latin typeface="Garamond"/>
              <a:ea typeface="Garamond"/>
              <a:cs typeface="Garamond"/>
              <a:sym typeface="Garamond"/>
            </a:endParaRPr>
          </a:p>
          <a:p>
            <a:pPr marL="0" marR="0" lvl="0" indent="0" algn="l" rtl="0">
              <a:lnSpc>
                <a:spcPct val="90000"/>
              </a:lnSpc>
              <a:spcBef>
                <a:spcPts val="0"/>
              </a:spcBef>
              <a:spcAft>
                <a:spcPts val="0"/>
              </a:spcAft>
              <a:buClr>
                <a:schemeClr val="dk1"/>
              </a:buClr>
              <a:buSzPts val="2000"/>
              <a:buFont typeface="Calibri"/>
              <a:buNone/>
            </a:pPr>
            <a:endParaRPr sz="2000">
              <a:solidFill>
                <a:schemeClr val="dk1"/>
              </a:solidFill>
              <a:latin typeface="Garamond"/>
              <a:ea typeface="Garamond"/>
              <a:cs typeface="Garamond"/>
              <a:sym typeface="Garamond"/>
            </a:endParaRPr>
          </a:p>
          <a:p>
            <a:pPr marL="0" marR="0" lvl="0" indent="0" algn="l" rtl="0">
              <a:lnSpc>
                <a:spcPct val="90000"/>
              </a:lnSpc>
              <a:spcBef>
                <a:spcPts val="0"/>
              </a:spcBef>
              <a:spcAft>
                <a:spcPts val="0"/>
              </a:spcAft>
              <a:buClr>
                <a:schemeClr val="dk1"/>
              </a:buClr>
              <a:buSzPts val="2000"/>
              <a:buFont typeface="Calibri"/>
              <a:buNone/>
            </a:pPr>
            <a:endParaRPr sz="2000">
              <a:solidFill>
                <a:schemeClr val="dk1"/>
              </a:solidFill>
              <a:latin typeface="Garamond"/>
              <a:ea typeface="Garamond"/>
              <a:cs typeface="Garamond"/>
              <a:sym typeface="Garamond"/>
            </a:endParaRPr>
          </a:p>
          <a:p>
            <a:pPr marL="0" marR="0" lvl="0" indent="0" algn="l" rtl="0">
              <a:lnSpc>
                <a:spcPct val="90000"/>
              </a:lnSpc>
              <a:spcBef>
                <a:spcPts val="0"/>
              </a:spcBef>
              <a:spcAft>
                <a:spcPts val="0"/>
              </a:spcAft>
              <a:buClr>
                <a:schemeClr val="dk1"/>
              </a:buClr>
              <a:buSzPts val="2000"/>
              <a:buFont typeface="Calibri"/>
              <a:buNone/>
            </a:pPr>
            <a:endParaRPr sz="2000">
              <a:solidFill>
                <a:schemeClr val="dk1"/>
              </a:solidFill>
              <a:latin typeface="Garamond"/>
              <a:ea typeface="Garamond"/>
              <a:cs typeface="Garamond"/>
              <a:sym typeface="Garamond"/>
            </a:endParaRPr>
          </a:p>
          <a:p>
            <a:pPr marL="0" marR="0" lvl="0" indent="0" algn="l" rtl="0">
              <a:lnSpc>
                <a:spcPct val="90000"/>
              </a:lnSpc>
              <a:spcBef>
                <a:spcPts val="0"/>
              </a:spcBef>
              <a:spcAft>
                <a:spcPts val="0"/>
              </a:spcAft>
              <a:buClr>
                <a:schemeClr val="dk1"/>
              </a:buClr>
              <a:buSzPts val="2000"/>
              <a:buFont typeface="Calibri"/>
              <a:buNone/>
            </a:pPr>
            <a:endParaRPr sz="2000">
              <a:solidFill>
                <a:schemeClr val="dk1"/>
              </a:solidFill>
              <a:latin typeface="Garamond"/>
              <a:ea typeface="Garamond"/>
              <a:cs typeface="Garamond"/>
              <a:sym typeface="Garamond"/>
            </a:endParaRPr>
          </a:p>
          <a:p>
            <a:pPr marL="0" marR="0" lvl="0" indent="0" algn="l" rtl="0">
              <a:lnSpc>
                <a:spcPct val="90000"/>
              </a:lnSpc>
              <a:spcBef>
                <a:spcPts val="0"/>
              </a:spcBef>
              <a:spcAft>
                <a:spcPts val="0"/>
              </a:spcAft>
              <a:buClr>
                <a:schemeClr val="dk1"/>
              </a:buClr>
              <a:buSzPts val="2000"/>
              <a:buFont typeface="Calibri"/>
              <a:buNone/>
            </a:pPr>
            <a:endParaRPr sz="2000">
              <a:solidFill>
                <a:schemeClr val="dk1"/>
              </a:solidFill>
              <a:latin typeface="Garamond"/>
              <a:ea typeface="Garamond"/>
              <a:cs typeface="Garamond"/>
              <a:sym typeface="Garamond"/>
            </a:endParaRPr>
          </a:p>
          <a:p>
            <a:pPr marL="0" marR="0" lvl="0" indent="0" algn="l" rtl="0">
              <a:lnSpc>
                <a:spcPct val="90000"/>
              </a:lnSpc>
              <a:spcBef>
                <a:spcPts val="0"/>
              </a:spcBef>
              <a:spcAft>
                <a:spcPts val="0"/>
              </a:spcAft>
              <a:buClr>
                <a:schemeClr val="dk1"/>
              </a:buClr>
              <a:buSzPts val="2000"/>
              <a:buFont typeface="Calibri"/>
              <a:buNone/>
            </a:pPr>
            <a:endParaRPr sz="2000">
              <a:solidFill>
                <a:schemeClr val="dk1"/>
              </a:solidFill>
              <a:latin typeface="Garamond"/>
              <a:ea typeface="Garamond"/>
              <a:cs typeface="Garamond"/>
              <a:sym typeface="Garamond"/>
            </a:endParaRPr>
          </a:p>
          <a:p>
            <a:pPr marL="0" marR="0" lvl="0" indent="0" algn="l" rtl="0">
              <a:lnSpc>
                <a:spcPct val="90000"/>
              </a:lnSpc>
              <a:spcBef>
                <a:spcPts val="0"/>
              </a:spcBef>
              <a:spcAft>
                <a:spcPts val="0"/>
              </a:spcAft>
              <a:buClr>
                <a:schemeClr val="dk1"/>
              </a:buClr>
              <a:buSzPts val="2000"/>
              <a:buFont typeface="Calibri"/>
              <a:buNone/>
            </a:pPr>
            <a:endParaRPr sz="2000">
              <a:solidFill>
                <a:schemeClr val="dk1"/>
              </a:solidFill>
              <a:latin typeface="Garamond"/>
              <a:ea typeface="Garamond"/>
              <a:cs typeface="Garamond"/>
              <a:sym typeface="Garamond"/>
            </a:endParaRPr>
          </a:p>
          <a:p>
            <a:pPr marL="0" marR="0" lvl="0" indent="0" algn="l" rtl="0">
              <a:lnSpc>
                <a:spcPct val="90000"/>
              </a:lnSpc>
              <a:spcBef>
                <a:spcPts val="0"/>
              </a:spcBef>
              <a:spcAft>
                <a:spcPts val="0"/>
              </a:spcAft>
              <a:buClr>
                <a:schemeClr val="dk1"/>
              </a:buClr>
              <a:buSzPts val="2000"/>
              <a:buFont typeface="Calibri"/>
              <a:buNone/>
            </a:pPr>
            <a:endParaRPr sz="2000">
              <a:solidFill>
                <a:schemeClr val="dk1"/>
              </a:solidFill>
              <a:latin typeface="Garamond"/>
              <a:ea typeface="Garamond"/>
              <a:cs typeface="Garamond"/>
              <a:sym typeface="Garamond"/>
            </a:endParaRPr>
          </a:p>
          <a:p>
            <a:pPr marL="0" marR="0" lvl="0" indent="0" algn="l" rtl="0">
              <a:lnSpc>
                <a:spcPct val="90000"/>
              </a:lnSpc>
              <a:spcBef>
                <a:spcPts val="0"/>
              </a:spcBef>
              <a:spcAft>
                <a:spcPts val="0"/>
              </a:spcAft>
              <a:buClr>
                <a:schemeClr val="dk1"/>
              </a:buClr>
              <a:buSzPts val="2000"/>
              <a:buFont typeface="Calibri"/>
              <a:buNone/>
            </a:pPr>
            <a:endParaRPr sz="2000">
              <a:solidFill>
                <a:schemeClr val="dk1"/>
              </a:solidFill>
              <a:latin typeface="Garamond"/>
              <a:ea typeface="Garamond"/>
              <a:cs typeface="Garamond"/>
              <a:sym typeface="Garamond"/>
            </a:endParaRPr>
          </a:p>
          <a:p>
            <a:pPr marL="0" marR="0" lvl="0" indent="0" algn="l" rtl="0">
              <a:lnSpc>
                <a:spcPct val="90000"/>
              </a:lnSpc>
              <a:spcBef>
                <a:spcPts val="0"/>
              </a:spcBef>
              <a:spcAft>
                <a:spcPts val="0"/>
              </a:spcAft>
              <a:buClr>
                <a:schemeClr val="dk1"/>
              </a:buClr>
              <a:buSzPts val="2000"/>
              <a:buFont typeface="Calibri"/>
              <a:buNone/>
            </a:pPr>
            <a:endParaRPr sz="2000">
              <a:solidFill>
                <a:schemeClr val="dk1"/>
              </a:solidFill>
              <a:latin typeface="Garamond"/>
              <a:ea typeface="Garamond"/>
              <a:cs typeface="Garamond"/>
              <a:sym typeface="Garamond"/>
            </a:endParaRPr>
          </a:p>
          <a:p>
            <a:pPr marL="0" marR="0" lvl="0" indent="0" algn="l" rtl="0">
              <a:lnSpc>
                <a:spcPct val="90000"/>
              </a:lnSpc>
              <a:spcBef>
                <a:spcPts val="0"/>
              </a:spcBef>
              <a:spcAft>
                <a:spcPts val="0"/>
              </a:spcAft>
              <a:buClr>
                <a:schemeClr val="dk1"/>
              </a:buClr>
              <a:buSzPts val="2000"/>
              <a:buFont typeface="Garamond"/>
              <a:buNone/>
            </a:pPr>
            <a:r>
              <a:rPr lang="en-US" sz="2000" b="1" u="sng">
                <a:solidFill>
                  <a:schemeClr val="dk1"/>
                </a:solidFill>
                <a:latin typeface="Garamond"/>
                <a:ea typeface="Garamond"/>
                <a:cs typeface="Garamond"/>
                <a:sym typeface="Garamond"/>
              </a:rPr>
              <a:t>Refer Note Section-</a:t>
            </a:r>
            <a:endParaRPr sz="2000" b="1" u="sng">
              <a:solidFill>
                <a:schemeClr val="dk1"/>
              </a:solidFill>
              <a:latin typeface="Garamond"/>
              <a:ea typeface="Garamond"/>
              <a:cs typeface="Garamond"/>
              <a:sym typeface="Garamond"/>
            </a:endParaRPr>
          </a:p>
          <a:p>
            <a:pPr marL="0" marR="0" lvl="0" indent="0" algn="l" rtl="0">
              <a:lnSpc>
                <a:spcPct val="90000"/>
              </a:lnSpc>
              <a:spcBef>
                <a:spcPts val="0"/>
              </a:spcBef>
              <a:spcAft>
                <a:spcPts val="0"/>
              </a:spcAft>
              <a:buClr>
                <a:schemeClr val="dk1"/>
              </a:buClr>
              <a:buSzPts val="1800"/>
              <a:buFont typeface="Calibri"/>
              <a:buNone/>
            </a:pPr>
            <a:endParaRPr sz="1800">
              <a:solidFill>
                <a:schemeClr val="dk1"/>
              </a:solidFill>
              <a:latin typeface="Garamond"/>
              <a:ea typeface="Garamond"/>
              <a:cs typeface="Garamond"/>
              <a:sym typeface="Garamond"/>
            </a:endParaRPr>
          </a:p>
          <a:p>
            <a:pPr marL="0" marR="0" lvl="0" indent="0" algn="l" rtl="0">
              <a:spcBef>
                <a:spcPts val="0"/>
              </a:spcBef>
              <a:spcAft>
                <a:spcPts val="0"/>
              </a:spcAft>
              <a:buNone/>
            </a:pPr>
            <a:endParaRPr sz="1800">
              <a:solidFill>
                <a:schemeClr val="dk1"/>
              </a:solidFill>
              <a:latin typeface="Garamond"/>
              <a:ea typeface="Garamond"/>
              <a:cs typeface="Garamond"/>
              <a:sym typeface="Garamond"/>
            </a:endParaRPr>
          </a:p>
        </p:txBody>
      </p:sp>
      <p:grpSp>
        <p:nvGrpSpPr>
          <p:cNvPr id="123" name="Google Shape;123;p18"/>
          <p:cNvGrpSpPr/>
          <p:nvPr/>
        </p:nvGrpSpPr>
        <p:grpSpPr>
          <a:xfrm>
            <a:off x="3063606" y="3422196"/>
            <a:ext cx="5503700" cy="2872316"/>
            <a:chOff x="2555606" y="3298499"/>
            <a:chExt cx="5503700" cy="2872316"/>
          </a:xfrm>
        </p:grpSpPr>
        <p:sp>
          <p:nvSpPr>
            <p:cNvPr id="124" name="Google Shape;124;p18"/>
            <p:cNvSpPr txBox="1"/>
            <p:nvPr/>
          </p:nvSpPr>
          <p:spPr>
            <a:xfrm>
              <a:off x="2593766" y="4049311"/>
              <a:ext cx="12954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1F3864"/>
                  </a:solidFill>
                  <a:latin typeface="Garamond"/>
                  <a:ea typeface="Garamond"/>
                  <a:cs typeface="Garamond"/>
                  <a:sym typeface="Garamond"/>
                </a:rPr>
                <a:t>Selector</a:t>
              </a:r>
              <a:endParaRPr/>
            </a:p>
          </p:txBody>
        </p:sp>
        <p:sp>
          <p:nvSpPr>
            <p:cNvPr id="125" name="Google Shape;125;p18"/>
            <p:cNvSpPr txBox="1"/>
            <p:nvPr/>
          </p:nvSpPr>
          <p:spPr>
            <a:xfrm>
              <a:off x="4687679" y="4894928"/>
              <a:ext cx="14478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2E75B5"/>
                  </a:solidFill>
                  <a:latin typeface="Garamond"/>
                  <a:ea typeface="Garamond"/>
                  <a:cs typeface="Garamond"/>
                  <a:sym typeface="Garamond"/>
                </a:rPr>
                <a:t>Property</a:t>
              </a:r>
              <a:endParaRPr/>
            </a:p>
          </p:txBody>
        </p:sp>
        <p:sp>
          <p:nvSpPr>
            <p:cNvPr id="126" name="Google Shape;126;p18"/>
            <p:cNvSpPr txBox="1"/>
            <p:nvPr/>
          </p:nvSpPr>
          <p:spPr>
            <a:xfrm>
              <a:off x="5573201" y="3432784"/>
              <a:ext cx="1721946"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1F3864"/>
                  </a:solidFill>
                  <a:latin typeface="Garamond"/>
                  <a:ea typeface="Garamond"/>
                  <a:cs typeface="Garamond"/>
                  <a:sym typeface="Garamond"/>
                </a:rPr>
                <a:t>Declaration</a:t>
              </a:r>
              <a:endParaRPr/>
            </a:p>
          </p:txBody>
        </p:sp>
        <p:sp>
          <p:nvSpPr>
            <p:cNvPr id="127" name="Google Shape;127;p18"/>
            <p:cNvSpPr txBox="1"/>
            <p:nvPr/>
          </p:nvSpPr>
          <p:spPr>
            <a:xfrm>
              <a:off x="6945576" y="4931223"/>
              <a:ext cx="92583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2E75B5"/>
                  </a:solidFill>
                  <a:latin typeface="Garamond"/>
                  <a:ea typeface="Garamond"/>
                  <a:cs typeface="Garamond"/>
                  <a:sym typeface="Garamond"/>
                </a:rPr>
                <a:t>Value</a:t>
              </a:r>
              <a:endParaRPr/>
            </a:p>
          </p:txBody>
        </p:sp>
        <p:cxnSp>
          <p:nvCxnSpPr>
            <p:cNvPr id="128" name="Google Shape;128;p18"/>
            <p:cNvCxnSpPr/>
            <p:nvPr/>
          </p:nvCxnSpPr>
          <p:spPr>
            <a:xfrm>
              <a:off x="5003800" y="4042121"/>
              <a:ext cx="2634162" cy="2391"/>
            </a:xfrm>
            <a:prstGeom prst="straightConnector1">
              <a:avLst/>
            </a:prstGeom>
            <a:noFill/>
            <a:ln w="38100" cap="flat" cmpd="sng">
              <a:solidFill>
                <a:srgbClr val="FF0000"/>
              </a:solidFill>
              <a:prstDash val="solid"/>
              <a:round/>
              <a:headEnd type="none" w="med" len="med"/>
              <a:tailEnd type="none" w="med" len="med"/>
            </a:ln>
          </p:spPr>
        </p:cxnSp>
        <p:cxnSp>
          <p:nvCxnSpPr>
            <p:cNvPr id="129" name="Google Shape;129;p18"/>
            <p:cNvCxnSpPr/>
            <p:nvPr/>
          </p:nvCxnSpPr>
          <p:spPr>
            <a:xfrm rot="10800000" flipH="1">
              <a:off x="5426241" y="4593841"/>
              <a:ext cx="385011" cy="406063"/>
            </a:xfrm>
            <a:prstGeom prst="straightConnector1">
              <a:avLst/>
            </a:prstGeom>
            <a:noFill/>
            <a:ln w="19050" cap="flat" cmpd="sng">
              <a:solidFill>
                <a:schemeClr val="accent6"/>
              </a:solidFill>
              <a:prstDash val="solid"/>
              <a:miter lim="800000"/>
              <a:headEnd type="none" w="med" len="med"/>
              <a:tailEnd type="triangle" w="med" len="med"/>
            </a:ln>
          </p:spPr>
        </p:cxnSp>
        <p:cxnSp>
          <p:nvCxnSpPr>
            <p:cNvPr id="130" name="Google Shape;130;p18"/>
            <p:cNvCxnSpPr/>
            <p:nvPr/>
          </p:nvCxnSpPr>
          <p:spPr>
            <a:xfrm rot="10800000">
              <a:off x="7017359" y="4554259"/>
              <a:ext cx="378853" cy="445646"/>
            </a:xfrm>
            <a:prstGeom prst="straightConnector1">
              <a:avLst/>
            </a:prstGeom>
            <a:noFill/>
            <a:ln w="19050" cap="flat" cmpd="sng">
              <a:solidFill>
                <a:schemeClr val="accent6"/>
              </a:solidFill>
              <a:prstDash val="solid"/>
              <a:miter lim="800000"/>
              <a:headEnd type="none" w="med" len="med"/>
              <a:tailEnd type="triangle" w="med" len="med"/>
            </a:ln>
          </p:spPr>
        </p:cxnSp>
        <p:cxnSp>
          <p:nvCxnSpPr>
            <p:cNvPr id="131" name="Google Shape;131;p18"/>
            <p:cNvCxnSpPr/>
            <p:nvPr/>
          </p:nvCxnSpPr>
          <p:spPr>
            <a:xfrm>
              <a:off x="3820460" y="4344586"/>
              <a:ext cx="762000" cy="0"/>
            </a:xfrm>
            <a:prstGeom prst="straightConnector1">
              <a:avLst/>
            </a:prstGeom>
            <a:noFill/>
            <a:ln w="28575" cap="flat" cmpd="sng">
              <a:solidFill>
                <a:srgbClr val="FF0000"/>
              </a:solidFill>
              <a:prstDash val="solid"/>
              <a:round/>
              <a:headEnd type="none" w="med" len="med"/>
              <a:tailEnd type="triangle" w="med" len="med"/>
            </a:ln>
          </p:spPr>
        </p:cxnSp>
        <p:sp>
          <p:nvSpPr>
            <p:cNvPr id="132" name="Google Shape;132;p18"/>
            <p:cNvSpPr txBox="1"/>
            <p:nvPr/>
          </p:nvSpPr>
          <p:spPr>
            <a:xfrm>
              <a:off x="2555606" y="3298499"/>
              <a:ext cx="1161087"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rgbClr val="595959"/>
                  </a:solidFill>
                  <a:latin typeface="Garamond"/>
                  <a:ea typeface="Garamond"/>
                  <a:cs typeface="Garamond"/>
                  <a:sym typeface="Garamond"/>
                </a:rPr>
                <a:t>Rules</a:t>
              </a:r>
              <a:endParaRPr sz="2400" b="1">
                <a:solidFill>
                  <a:srgbClr val="595959"/>
                </a:solidFill>
                <a:latin typeface="Garamond"/>
                <a:ea typeface="Garamond"/>
                <a:cs typeface="Garamond"/>
                <a:sym typeface="Garamond"/>
              </a:endParaRPr>
            </a:p>
          </p:txBody>
        </p:sp>
        <p:cxnSp>
          <p:nvCxnSpPr>
            <p:cNvPr id="133" name="Google Shape;133;p18"/>
            <p:cNvCxnSpPr/>
            <p:nvPr/>
          </p:nvCxnSpPr>
          <p:spPr>
            <a:xfrm rot="10800000" flipH="1">
              <a:off x="3695910" y="3638978"/>
              <a:ext cx="1892674" cy="1037"/>
            </a:xfrm>
            <a:prstGeom prst="straightConnector1">
              <a:avLst/>
            </a:prstGeom>
            <a:noFill/>
            <a:ln w="19050" cap="flat" cmpd="sng">
              <a:solidFill>
                <a:schemeClr val="dk1"/>
              </a:solidFill>
              <a:prstDash val="solid"/>
              <a:miter lim="800000"/>
              <a:headEnd type="none" w="med" len="med"/>
              <a:tailEnd type="triangle" w="med" len="med"/>
            </a:ln>
          </p:spPr>
        </p:cxnSp>
        <p:cxnSp>
          <p:nvCxnSpPr>
            <p:cNvPr id="134" name="Google Shape;134;p18"/>
            <p:cNvCxnSpPr/>
            <p:nvPr/>
          </p:nvCxnSpPr>
          <p:spPr>
            <a:xfrm>
              <a:off x="3238500" y="3804927"/>
              <a:ext cx="0" cy="333736"/>
            </a:xfrm>
            <a:prstGeom prst="straightConnector1">
              <a:avLst/>
            </a:prstGeom>
            <a:noFill/>
            <a:ln w="19050" cap="flat" cmpd="sng">
              <a:solidFill>
                <a:schemeClr val="dk1"/>
              </a:solidFill>
              <a:prstDash val="solid"/>
              <a:miter lim="800000"/>
              <a:headEnd type="none" w="med" len="med"/>
              <a:tailEnd type="triangle" w="med" len="med"/>
            </a:ln>
          </p:spPr>
        </p:cxnSp>
        <p:sp>
          <p:nvSpPr>
            <p:cNvPr id="135" name="Google Shape;135;p18"/>
            <p:cNvSpPr txBox="1"/>
            <p:nvPr/>
          </p:nvSpPr>
          <p:spPr>
            <a:xfrm>
              <a:off x="5588584" y="5713615"/>
              <a:ext cx="1706563"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548135"/>
                  </a:solidFill>
                  <a:latin typeface="Garamond"/>
                  <a:ea typeface="Garamond"/>
                  <a:cs typeface="Garamond"/>
                  <a:sym typeface="Garamond"/>
                </a:rPr>
                <a:t>Declaration</a:t>
              </a:r>
              <a:endParaRPr/>
            </a:p>
          </p:txBody>
        </p:sp>
        <p:cxnSp>
          <p:nvCxnSpPr>
            <p:cNvPr id="136" name="Google Shape;136;p18"/>
            <p:cNvCxnSpPr/>
            <p:nvPr/>
          </p:nvCxnSpPr>
          <p:spPr>
            <a:xfrm rot="10800000" flipH="1">
              <a:off x="4687678" y="5348832"/>
              <a:ext cx="558091" cy="593383"/>
            </a:xfrm>
            <a:prstGeom prst="straightConnector1">
              <a:avLst/>
            </a:prstGeom>
            <a:noFill/>
            <a:ln w="19050" cap="flat" cmpd="sng">
              <a:solidFill>
                <a:schemeClr val="accent6"/>
              </a:solidFill>
              <a:prstDash val="solid"/>
              <a:miter lim="800000"/>
              <a:headEnd type="none" w="med" len="med"/>
              <a:tailEnd type="triangle" w="med" len="med"/>
            </a:ln>
          </p:spPr>
        </p:cxnSp>
        <p:cxnSp>
          <p:nvCxnSpPr>
            <p:cNvPr id="137" name="Google Shape;137;p18"/>
            <p:cNvCxnSpPr/>
            <p:nvPr/>
          </p:nvCxnSpPr>
          <p:spPr>
            <a:xfrm>
              <a:off x="7295147" y="5942216"/>
              <a:ext cx="764159" cy="6"/>
            </a:xfrm>
            <a:prstGeom prst="straightConnector1">
              <a:avLst/>
            </a:prstGeom>
            <a:noFill/>
            <a:ln w="19050" cap="flat" cmpd="sng">
              <a:solidFill>
                <a:schemeClr val="accent6"/>
              </a:solidFill>
              <a:prstDash val="solid"/>
              <a:miter lim="800000"/>
              <a:headEnd type="none" w="med" len="med"/>
              <a:tailEnd type="none" w="med" len="med"/>
            </a:ln>
          </p:spPr>
        </p:cxnSp>
        <p:cxnSp>
          <p:nvCxnSpPr>
            <p:cNvPr id="138" name="Google Shape;138;p18"/>
            <p:cNvCxnSpPr/>
            <p:nvPr/>
          </p:nvCxnSpPr>
          <p:spPr>
            <a:xfrm rot="10800000">
              <a:off x="7637961" y="5348832"/>
              <a:ext cx="421345" cy="593386"/>
            </a:xfrm>
            <a:prstGeom prst="straightConnector1">
              <a:avLst/>
            </a:prstGeom>
            <a:noFill/>
            <a:ln w="19050" cap="flat" cmpd="sng">
              <a:solidFill>
                <a:schemeClr val="accent6"/>
              </a:solidFill>
              <a:prstDash val="solid"/>
              <a:miter lim="800000"/>
              <a:headEnd type="none" w="med" len="med"/>
              <a:tailEnd type="triangle" w="med" len="med"/>
            </a:ln>
          </p:spPr>
        </p:cxnSp>
        <p:cxnSp>
          <p:nvCxnSpPr>
            <p:cNvPr id="139" name="Google Shape;139;p18"/>
            <p:cNvCxnSpPr/>
            <p:nvPr/>
          </p:nvCxnSpPr>
          <p:spPr>
            <a:xfrm rot="10800000" flipH="1">
              <a:off x="4687679" y="5942215"/>
              <a:ext cx="915987" cy="1"/>
            </a:xfrm>
            <a:prstGeom prst="straightConnector1">
              <a:avLst/>
            </a:prstGeom>
            <a:noFill/>
            <a:ln w="19050" cap="flat" cmpd="sng">
              <a:solidFill>
                <a:schemeClr val="accent6"/>
              </a:solidFill>
              <a:prstDash val="solid"/>
              <a:miter lim="800000"/>
              <a:headEnd type="none" w="med" len="med"/>
              <a:tailEnd type="none" w="med" len="med"/>
            </a:ln>
          </p:spPr>
        </p:cxnSp>
        <p:sp>
          <p:nvSpPr>
            <p:cNvPr id="140" name="Google Shape;140;p18"/>
            <p:cNvSpPr txBox="1"/>
            <p:nvPr/>
          </p:nvSpPr>
          <p:spPr>
            <a:xfrm>
              <a:off x="4544360" y="4025520"/>
              <a:ext cx="3353162" cy="800219"/>
            </a:xfrm>
            <a:prstGeom prst="rect">
              <a:avLst/>
            </a:prstGeom>
            <a:noFill/>
            <a:ln>
              <a:noFill/>
            </a:ln>
          </p:spPr>
          <p:txBody>
            <a:bodyPr spcFirstLastPara="1" wrap="square" lIns="91425" tIns="45700" rIns="91425" bIns="45700" anchor="t" anchorCtr="0">
              <a:noAutofit/>
            </a:bodyPr>
            <a:lstStyle/>
            <a:p>
              <a:pPr marL="0" marR="0" lvl="1" indent="0" algn="l" rtl="0">
                <a:spcBef>
                  <a:spcPts val="0"/>
                </a:spcBef>
                <a:spcAft>
                  <a:spcPts val="0"/>
                </a:spcAft>
                <a:buNone/>
              </a:pPr>
              <a:r>
                <a:rPr lang="en-US" sz="2800" b="1" i="0" u="none" strike="noStrike" cap="none">
                  <a:solidFill>
                    <a:schemeClr val="dk1"/>
                  </a:solidFill>
                  <a:latin typeface="Garamond"/>
                  <a:ea typeface="Garamond"/>
                  <a:cs typeface="Garamond"/>
                  <a:sym typeface="Garamond"/>
                </a:rPr>
                <a:t>p {font-family:Arial;}</a:t>
              </a:r>
              <a:endParaRPr sz="2800" b="1" i="0" u="none" strike="noStrike" cap="none">
                <a:solidFill>
                  <a:schemeClr val="dk1"/>
                </a:solidFill>
                <a:latin typeface="Garamond"/>
                <a:ea typeface="Garamond"/>
                <a:cs typeface="Garamond"/>
                <a:sym typeface="Garamond"/>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p:nvPr/>
        </p:nvSpPr>
        <p:spPr>
          <a:xfrm>
            <a:off x="449943" y="142875"/>
            <a:ext cx="11524343" cy="621463"/>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Inserting a StyleSheet</a:t>
            </a:r>
            <a:endParaRPr sz="3600" b="1" u="sng">
              <a:solidFill>
                <a:schemeClr val="dk1"/>
              </a:solidFill>
              <a:latin typeface="Garamond"/>
              <a:ea typeface="Garamond"/>
              <a:cs typeface="Garamond"/>
              <a:sym typeface="Garamond"/>
            </a:endParaRPr>
          </a:p>
        </p:txBody>
      </p:sp>
      <p:sp>
        <p:nvSpPr>
          <p:cNvPr id="147" name="Google Shape;147;p19"/>
          <p:cNvSpPr/>
          <p:nvPr/>
        </p:nvSpPr>
        <p:spPr>
          <a:xfrm>
            <a:off x="545478" y="1138287"/>
            <a:ext cx="11524343" cy="71096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u="sng" dirty="0">
                <a:solidFill>
                  <a:schemeClr val="dk1"/>
                </a:solidFill>
                <a:latin typeface="Garamond"/>
                <a:ea typeface="Garamond"/>
                <a:cs typeface="Garamond"/>
                <a:sym typeface="Garamond"/>
              </a:rPr>
              <a:t>Multiple Style Sheets</a:t>
            </a:r>
            <a:r>
              <a:rPr lang="en-US" sz="2400" b="1" dirty="0">
                <a:solidFill>
                  <a:schemeClr val="dk1"/>
                </a:solidFill>
                <a:latin typeface="Garamond"/>
                <a:ea typeface="Garamond"/>
                <a:cs typeface="Garamond"/>
                <a:sym typeface="Garamond"/>
              </a:rPr>
              <a:t> </a:t>
            </a:r>
            <a:r>
              <a:rPr lang="en-US" sz="2400" dirty="0">
                <a:solidFill>
                  <a:schemeClr val="dk1"/>
                </a:solidFill>
                <a:latin typeface="Garamond"/>
                <a:ea typeface="Garamond"/>
                <a:cs typeface="Garamond"/>
                <a:sym typeface="Garamond"/>
              </a:rPr>
              <a:t>– It can be referenced inside an HTML document.</a:t>
            </a:r>
            <a:endParaRPr dirty="0"/>
          </a:p>
          <a:p>
            <a:pPr marL="0" marR="0" lvl="0" indent="0" algn="l" rtl="0">
              <a:spcBef>
                <a:spcPts val="0"/>
              </a:spcBef>
              <a:spcAft>
                <a:spcPts val="0"/>
              </a:spcAft>
              <a:buNone/>
            </a:pPr>
            <a:endParaRPr sz="24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dirty="0">
                <a:solidFill>
                  <a:schemeClr val="dk1"/>
                </a:solidFill>
                <a:latin typeface="Garamond"/>
                <a:ea typeface="Garamond"/>
                <a:cs typeface="Garamond"/>
                <a:sym typeface="Garamond"/>
              </a:rPr>
              <a:t>The questions is, what styles will be applicable when there is more than one style specified?</a:t>
            </a:r>
            <a:endParaRPr dirty="0"/>
          </a:p>
          <a:p>
            <a:pPr marL="0" marR="0" lvl="0" indent="0" algn="l" rtl="0">
              <a:spcBef>
                <a:spcPts val="0"/>
              </a:spcBef>
              <a:spcAft>
                <a:spcPts val="0"/>
              </a:spcAft>
              <a:buNone/>
            </a:pPr>
            <a:endParaRPr sz="2400" dirty="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dirty="0">
                <a:solidFill>
                  <a:schemeClr val="dk1"/>
                </a:solidFill>
                <a:latin typeface="Garamond"/>
                <a:ea typeface="Garamond"/>
                <a:cs typeface="Garamond"/>
                <a:sym typeface="Garamond"/>
              </a:rPr>
              <a:t>All styles cascade into a new virtual style sheet by applying the following rules, where the higher number has the greater priority:</a:t>
            </a:r>
            <a:endParaRPr dirty="0"/>
          </a:p>
          <a:p>
            <a:pPr marL="0" marR="0" lvl="0" indent="0" algn="l" rtl="0">
              <a:spcBef>
                <a:spcPts val="0"/>
              </a:spcBef>
              <a:spcAft>
                <a:spcPts val="0"/>
              </a:spcAft>
              <a:buNone/>
            </a:pPr>
            <a:endParaRPr sz="2400" dirty="0">
              <a:solidFill>
                <a:schemeClr val="dk1"/>
              </a:solidFill>
              <a:latin typeface="Garamond"/>
              <a:ea typeface="Garamond"/>
              <a:cs typeface="Garamond"/>
              <a:sym typeface="Garamond"/>
            </a:endParaRPr>
          </a:p>
          <a:p>
            <a:pPr marL="457200" marR="0" lvl="0" indent="-457200" algn="l" rtl="0">
              <a:spcBef>
                <a:spcPts val="0"/>
              </a:spcBef>
              <a:spcAft>
                <a:spcPts val="0"/>
              </a:spcAft>
              <a:buClr>
                <a:schemeClr val="dk1"/>
              </a:buClr>
              <a:buSzPts val="2400"/>
              <a:buFont typeface="Arial"/>
              <a:buAutoNum type="arabicPeriod"/>
            </a:pPr>
            <a:r>
              <a:rPr lang="en-US" sz="2400" dirty="0">
                <a:solidFill>
                  <a:schemeClr val="dk1"/>
                </a:solidFill>
                <a:latin typeface="Garamond"/>
                <a:ea typeface="Garamond"/>
                <a:cs typeface="Garamond"/>
                <a:sym typeface="Garamond"/>
              </a:rPr>
              <a:t>Browser default – Nothing to do.</a:t>
            </a:r>
            <a:endParaRPr sz="2400" dirty="0">
              <a:solidFill>
                <a:schemeClr val="dk1"/>
              </a:solidFill>
              <a:latin typeface="Garamond"/>
              <a:ea typeface="Garamond"/>
              <a:cs typeface="Garamond"/>
              <a:sym typeface="Garamond"/>
            </a:endParaRPr>
          </a:p>
          <a:p>
            <a:pPr marL="457200" marR="0" lvl="0" indent="-457200" algn="l" rtl="0">
              <a:spcBef>
                <a:spcPts val="0"/>
              </a:spcBef>
              <a:spcAft>
                <a:spcPts val="0"/>
              </a:spcAft>
              <a:buClr>
                <a:schemeClr val="dk1"/>
              </a:buClr>
              <a:buSzPts val="2400"/>
              <a:buFont typeface="Arial"/>
              <a:buAutoNum type="arabicPeriod"/>
            </a:pPr>
            <a:r>
              <a:rPr lang="en-US" sz="2400" dirty="0">
                <a:solidFill>
                  <a:schemeClr val="dk1"/>
                </a:solidFill>
                <a:latin typeface="Garamond"/>
                <a:ea typeface="Garamond"/>
                <a:cs typeface="Garamond"/>
                <a:sym typeface="Garamond"/>
              </a:rPr>
              <a:t>External </a:t>
            </a:r>
            <a:r>
              <a:rPr lang="en-US" sz="2400" dirty="0" err="1">
                <a:solidFill>
                  <a:schemeClr val="dk1"/>
                </a:solidFill>
                <a:latin typeface="Garamond"/>
                <a:ea typeface="Garamond"/>
                <a:cs typeface="Garamond"/>
                <a:sym typeface="Garamond"/>
              </a:rPr>
              <a:t>Stylesheet</a:t>
            </a:r>
            <a:r>
              <a:rPr lang="en-US" sz="2400" dirty="0">
                <a:solidFill>
                  <a:schemeClr val="dk1"/>
                </a:solidFill>
                <a:latin typeface="Garamond"/>
                <a:ea typeface="Garamond"/>
                <a:cs typeface="Garamond"/>
                <a:sym typeface="Garamond"/>
              </a:rPr>
              <a:t> – One or more external style sheet can be referenced.</a:t>
            </a:r>
            <a:endParaRPr sz="2400" dirty="0">
              <a:solidFill>
                <a:schemeClr val="dk1"/>
              </a:solidFill>
              <a:latin typeface="Garamond"/>
              <a:ea typeface="Garamond"/>
              <a:cs typeface="Garamond"/>
              <a:sym typeface="Garamond"/>
            </a:endParaRPr>
          </a:p>
          <a:p>
            <a:pPr marL="457200" marR="0" lvl="0" indent="-457200" algn="l" rtl="0">
              <a:spcBef>
                <a:spcPts val="0"/>
              </a:spcBef>
              <a:spcAft>
                <a:spcPts val="0"/>
              </a:spcAft>
              <a:buClr>
                <a:schemeClr val="dk1"/>
              </a:buClr>
              <a:buSzPts val="2400"/>
              <a:buFont typeface="Arial"/>
              <a:buAutoNum type="arabicPeriod"/>
            </a:pPr>
            <a:r>
              <a:rPr lang="en-US" sz="2400" dirty="0">
                <a:solidFill>
                  <a:schemeClr val="dk1"/>
                </a:solidFill>
                <a:latin typeface="Garamond"/>
                <a:ea typeface="Garamond"/>
                <a:cs typeface="Garamond"/>
                <a:sym typeface="Garamond"/>
              </a:rPr>
              <a:t>Internal </a:t>
            </a:r>
            <a:r>
              <a:rPr lang="en-US" sz="2400" dirty="0" err="1">
                <a:solidFill>
                  <a:schemeClr val="dk1"/>
                </a:solidFill>
                <a:latin typeface="Garamond"/>
                <a:ea typeface="Garamond"/>
                <a:cs typeface="Garamond"/>
                <a:sym typeface="Garamond"/>
              </a:rPr>
              <a:t>Stylesheet</a:t>
            </a:r>
            <a:r>
              <a:rPr lang="en-US" sz="2400" dirty="0">
                <a:solidFill>
                  <a:schemeClr val="dk1"/>
                </a:solidFill>
                <a:latin typeface="Garamond"/>
                <a:ea typeface="Garamond"/>
                <a:cs typeface="Garamond"/>
                <a:sym typeface="Garamond"/>
              </a:rPr>
              <a:t> (styles defined in head section).</a:t>
            </a:r>
            <a:endParaRPr sz="2400" dirty="0">
              <a:solidFill>
                <a:schemeClr val="dk1"/>
              </a:solidFill>
              <a:latin typeface="Garamond"/>
              <a:ea typeface="Garamond"/>
              <a:cs typeface="Garamond"/>
              <a:sym typeface="Garamond"/>
            </a:endParaRPr>
          </a:p>
          <a:p>
            <a:pPr marL="457200" marR="0" lvl="0" indent="-457200" algn="l" rtl="0">
              <a:spcBef>
                <a:spcPts val="0"/>
              </a:spcBef>
              <a:spcAft>
                <a:spcPts val="0"/>
              </a:spcAft>
              <a:buClr>
                <a:schemeClr val="dk1"/>
              </a:buClr>
              <a:buSzPts val="2400"/>
              <a:buFont typeface="Arial"/>
              <a:buAutoNum type="arabicPeriod"/>
            </a:pPr>
            <a:r>
              <a:rPr lang="en-US" sz="2400" dirty="0">
                <a:solidFill>
                  <a:schemeClr val="dk1"/>
                </a:solidFill>
                <a:latin typeface="Garamond"/>
                <a:ea typeface="Garamond"/>
                <a:cs typeface="Garamond"/>
                <a:sym typeface="Garamond"/>
              </a:rPr>
              <a:t>Inline Style (styles defined in an HTML element).	  </a:t>
            </a:r>
            <a:endParaRPr dirty="0"/>
          </a:p>
          <a:p>
            <a:pPr marL="0" marR="0" lvl="0" indent="0" algn="l" rtl="0">
              <a:spcBef>
                <a:spcPts val="0"/>
              </a:spcBef>
              <a:spcAft>
                <a:spcPts val="0"/>
              </a:spcAft>
              <a:buNone/>
            </a:pPr>
            <a:endParaRPr sz="2400" b="1" u="sng" dirty="0">
              <a:solidFill>
                <a:schemeClr val="dk1"/>
              </a:solidFill>
              <a:latin typeface="Garamond"/>
              <a:ea typeface="Garamond"/>
              <a:cs typeface="Garamond"/>
              <a:sym typeface="Garamond"/>
            </a:endParaRPr>
          </a:p>
          <a:p>
            <a:pPr marL="0" marR="0" lvl="0" indent="0" algn="l" rtl="0">
              <a:spcBef>
                <a:spcPts val="0"/>
              </a:spcBef>
              <a:spcAft>
                <a:spcPts val="0"/>
              </a:spcAft>
              <a:buNone/>
            </a:pPr>
            <a:endParaRPr sz="2400" b="1" u="sng" dirty="0">
              <a:solidFill>
                <a:schemeClr val="dk1"/>
              </a:solidFill>
              <a:latin typeface="Garamond"/>
              <a:ea typeface="Garamond"/>
              <a:cs typeface="Garamond"/>
              <a:sym typeface="Garamond"/>
            </a:endParaRPr>
          </a:p>
          <a:p>
            <a:pPr marL="457200" marR="0" lvl="0" indent="-304800" algn="l" rtl="0">
              <a:spcBef>
                <a:spcPts val="0"/>
              </a:spcBef>
              <a:spcAft>
                <a:spcPts val="0"/>
              </a:spcAft>
              <a:buClr>
                <a:schemeClr val="dk1"/>
              </a:buClr>
              <a:buSzPts val="2400"/>
              <a:buFont typeface="Arial"/>
              <a:buNone/>
            </a:pPr>
            <a:endParaRPr sz="2400" dirty="0">
              <a:solidFill>
                <a:schemeClr val="dk1"/>
              </a:solidFill>
              <a:latin typeface="Garamond"/>
              <a:ea typeface="Garamond"/>
              <a:cs typeface="Garamond"/>
              <a:sym typeface="Garamond"/>
            </a:endParaRPr>
          </a:p>
          <a:p>
            <a:pPr marL="0" marR="0" lvl="0" indent="0" algn="l" rtl="0">
              <a:spcBef>
                <a:spcPts val="0"/>
              </a:spcBef>
              <a:spcAft>
                <a:spcPts val="0"/>
              </a:spcAft>
              <a:buNone/>
            </a:pPr>
            <a:endParaRPr sz="2400" dirty="0">
              <a:solidFill>
                <a:schemeClr val="dk1"/>
              </a:solidFill>
              <a:latin typeface="Garamond"/>
              <a:ea typeface="Garamond"/>
              <a:cs typeface="Garamond"/>
              <a:sym typeface="Garamond"/>
            </a:endParaRPr>
          </a:p>
          <a:p>
            <a:pPr marL="0" marR="0" lvl="0" indent="0" algn="l" rtl="0">
              <a:spcBef>
                <a:spcPts val="0"/>
              </a:spcBef>
              <a:spcAft>
                <a:spcPts val="0"/>
              </a:spcAft>
              <a:buNone/>
            </a:pPr>
            <a:endParaRPr sz="2400" b="1" u="sng" dirty="0">
              <a:solidFill>
                <a:schemeClr val="dk1"/>
              </a:solidFill>
              <a:latin typeface="Garamond"/>
              <a:ea typeface="Garamond"/>
              <a:cs typeface="Garamond"/>
              <a:sym typeface="Garamond"/>
            </a:endParaRPr>
          </a:p>
          <a:p>
            <a:pPr marL="0" marR="0" lvl="0" indent="0" algn="l" rtl="0">
              <a:spcBef>
                <a:spcPts val="0"/>
              </a:spcBef>
              <a:spcAft>
                <a:spcPts val="0"/>
              </a:spcAft>
              <a:buNone/>
            </a:pPr>
            <a:endParaRPr sz="2400" b="1" u="sng" dirty="0">
              <a:solidFill>
                <a:schemeClr val="dk1"/>
              </a:solidFill>
              <a:latin typeface="Garamond"/>
              <a:ea typeface="Garamond"/>
              <a:cs typeface="Garamond"/>
              <a:sym typeface="Garamond"/>
            </a:endParaRPr>
          </a:p>
          <a:p>
            <a:pPr marL="0" marR="0" lvl="0" indent="0" algn="l" rtl="0">
              <a:spcBef>
                <a:spcPts val="0"/>
              </a:spcBef>
              <a:spcAft>
                <a:spcPts val="0"/>
              </a:spcAft>
              <a:buNone/>
            </a:pPr>
            <a:endParaRPr sz="2400" b="1" u="sng" dirty="0">
              <a:solidFill>
                <a:schemeClr val="dk1"/>
              </a:solidFill>
              <a:latin typeface="Garamond"/>
              <a:ea typeface="Garamond"/>
              <a:cs typeface="Garamond"/>
              <a:sym typeface="Garamond"/>
            </a:endParaRPr>
          </a:p>
          <a:p>
            <a:pPr marL="0" marR="0" lvl="0" indent="0" algn="l" rtl="0">
              <a:spcBef>
                <a:spcPts val="0"/>
              </a:spcBef>
              <a:spcAft>
                <a:spcPts val="0"/>
              </a:spcAft>
              <a:buNone/>
            </a:pPr>
            <a:endParaRPr sz="2400" dirty="0">
              <a:solidFill>
                <a:schemeClr val="dk1"/>
              </a:solidFill>
              <a:latin typeface="Garamond"/>
              <a:ea typeface="Garamond"/>
              <a:cs typeface="Garamond"/>
              <a:sym typeface="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p:nvPr/>
        </p:nvSpPr>
        <p:spPr>
          <a:xfrm>
            <a:off x="449943" y="365126"/>
            <a:ext cx="11524343" cy="621463"/>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Types of CSS</a:t>
            </a:r>
            <a:endParaRPr sz="3600" b="1" u="sng">
              <a:solidFill>
                <a:schemeClr val="dk1"/>
              </a:solidFill>
              <a:latin typeface="Garamond"/>
              <a:ea typeface="Garamond"/>
              <a:cs typeface="Garamond"/>
              <a:sym typeface="Garamond"/>
            </a:endParaRPr>
          </a:p>
        </p:txBody>
      </p:sp>
      <p:sp>
        <p:nvSpPr>
          <p:cNvPr id="154" name="Google Shape;154;p20"/>
          <p:cNvSpPr/>
          <p:nvPr/>
        </p:nvSpPr>
        <p:spPr>
          <a:xfrm>
            <a:off x="449943" y="1259545"/>
            <a:ext cx="11524343" cy="710579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100" b="1" u="sng" dirty="0">
                <a:solidFill>
                  <a:schemeClr val="dk1"/>
                </a:solidFill>
                <a:latin typeface="Garamond"/>
                <a:ea typeface="Garamond"/>
                <a:cs typeface="Garamond"/>
                <a:sym typeface="Garamond"/>
              </a:rPr>
              <a:t>There are three different way to use CSS </a:t>
            </a:r>
            <a:endParaRPr dirty="0"/>
          </a:p>
          <a:p>
            <a:pPr marL="0" marR="0" lvl="0" indent="0" algn="l" rtl="0">
              <a:spcBef>
                <a:spcPts val="0"/>
              </a:spcBef>
              <a:spcAft>
                <a:spcPts val="0"/>
              </a:spcAft>
              <a:buNone/>
            </a:pPr>
            <a:endParaRPr sz="2100" b="1" u="sng" dirty="0">
              <a:solidFill>
                <a:schemeClr val="dk1"/>
              </a:solidFill>
              <a:latin typeface="Garamond"/>
              <a:ea typeface="Garamond"/>
              <a:cs typeface="Garamond"/>
              <a:sym typeface="Garamond"/>
            </a:endParaRPr>
          </a:p>
          <a:p>
            <a:pPr marL="1025525" marR="0" lvl="1" indent="-514350" algn="l" rtl="0">
              <a:lnSpc>
                <a:spcPct val="150000"/>
              </a:lnSpc>
              <a:spcBef>
                <a:spcPts val="0"/>
              </a:spcBef>
              <a:spcAft>
                <a:spcPts val="0"/>
              </a:spcAft>
              <a:buClr>
                <a:schemeClr val="dk1"/>
              </a:buClr>
              <a:buSzPts val="2100"/>
              <a:buFont typeface="Calibri"/>
              <a:buAutoNum type="arabicPeriod"/>
            </a:pPr>
            <a:r>
              <a:rPr lang="en-US" sz="2100" b="1" i="0" u="sng" strike="noStrike" cap="none" dirty="0">
                <a:solidFill>
                  <a:schemeClr val="dk1"/>
                </a:solidFill>
                <a:latin typeface="Garamond"/>
                <a:ea typeface="Garamond"/>
                <a:cs typeface="Garamond"/>
                <a:sym typeface="Garamond"/>
              </a:rPr>
              <a:t>External Style Sheet</a:t>
            </a:r>
            <a:endParaRPr dirty="0"/>
          </a:p>
          <a:p>
            <a:pPr marL="911225" marR="0" lvl="2" indent="0" algn="l" rtl="0">
              <a:spcBef>
                <a:spcPts val="0"/>
              </a:spcBef>
              <a:spcAft>
                <a:spcPts val="0"/>
              </a:spcAft>
              <a:buNone/>
            </a:pPr>
            <a:r>
              <a:rPr lang="en-US" sz="2100" b="0" i="0" u="none" strike="noStrike" cap="none" dirty="0">
                <a:solidFill>
                  <a:schemeClr val="dk1"/>
                </a:solidFill>
                <a:latin typeface="Garamond"/>
                <a:ea typeface="Garamond"/>
                <a:cs typeface="Garamond"/>
                <a:sym typeface="Garamond"/>
              </a:rPr>
              <a:t> Styles are specified in an external CSS file. </a:t>
            </a:r>
            <a:r>
              <a:rPr lang="en-US" sz="2000" dirty="0">
                <a:solidFill>
                  <a:schemeClr val="dk1"/>
                </a:solidFill>
                <a:latin typeface="Garamond"/>
                <a:ea typeface="Garamond"/>
                <a:cs typeface="Garamond"/>
                <a:sym typeface="Garamond"/>
              </a:rPr>
              <a:t>Y</a:t>
            </a:r>
            <a:r>
              <a:rPr lang="en-US" sz="2000" b="0" i="0" u="none" strike="noStrike" cap="none" dirty="0">
                <a:solidFill>
                  <a:schemeClr val="dk1"/>
                </a:solidFill>
                <a:latin typeface="Garamond"/>
                <a:ea typeface="Garamond"/>
                <a:cs typeface="Garamond"/>
                <a:sym typeface="Garamond"/>
              </a:rPr>
              <a:t>ou can change the looks of entire website by using single           external style sheet. CSS has .</a:t>
            </a:r>
            <a:r>
              <a:rPr lang="en-US" sz="2000" b="0" i="0" u="none" strike="noStrike" cap="none" dirty="0" err="1">
                <a:solidFill>
                  <a:schemeClr val="dk1"/>
                </a:solidFill>
                <a:latin typeface="Garamond"/>
                <a:ea typeface="Garamond"/>
                <a:cs typeface="Garamond"/>
                <a:sym typeface="Garamond"/>
              </a:rPr>
              <a:t>css</a:t>
            </a:r>
            <a:r>
              <a:rPr lang="en-US" sz="2000" b="0" i="0" u="none" strike="noStrike" cap="none" dirty="0">
                <a:solidFill>
                  <a:schemeClr val="dk1"/>
                </a:solidFill>
                <a:latin typeface="Garamond"/>
                <a:ea typeface="Garamond"/>
                <a:cs typeface="Garamond"/>
                <a:sym typeface="Garamond"/>
              </a:rPr>
              <a:t> </a:t>
            </a:r>
            <a:r>
              <a:rPr lang="en-US" sz="2000" b="0" i="0" u="none" strike="noStrike" cap="none" dirty="0" err="1">
                <a:solidFill>
                  <a:schemeClr val="dk1"/>
                </a:solidFill>
                <a:latin typeface="Garamond"/>
                <a:ea typeface="Garamond"/>
                <a:cs typeface="Garamond"/>
                <a:sym typeface="Garamond"/>
              </a:rPr>
              <a:t>extention</a:t>
            </a:r>
            <a:endParaRPr sz="2100" b="0" i="0" u="none" strike="noStrike" cap="none" dirty="0">
              <a:solidFill>
                <a:schemeClr val="dk1"/>
              </a:solidFill>
              <a:latin typeface="Garamond"/>
              <a:ea typeface="Garamond"/>
              <a:cs typeface="Garamond"/>
              <a:sym typeface="Garamond"/>
            </a:endParaRPr>
          </a:p>
          <a:p>
            <a:pPr marL="911225" marR="0" lvl="2" indent="0" algn="l" rtl="0">
              <a:spcBef>
                <a:spcPts val="0"/>
              </a:spcBef>
              <a:spcAft>
                <a:spcPts val="0"/>
              </a:spcAft>
              <a:buNone/>
            </a:pPr>
            <a:r>
              <a:rPr lang="en-US" sz="2100" b="0" i="0" u="none" strike="noStrike" cap="none" dirty="0">
                <a:solidFill>
                  <a:schemeClr val="dk1"/>
                </a:solidFill>
                <a:latin typeface="Garamond"/>
                <a:ea typeface="Garamond"/>
                <a:cs typeface="Garamond"/>
                <a:sym typeface="Garamond"/>
              </a:rPr>
              <a:t>	 </a:t>
            </a:r>
            <a:r>
              <a:rPr lang="en-US" sz="2100" b="1" i="0" u="sng" strike="noStrike" cap="none" dirty="0" err="1">
                <a:solidFill>
                  <a:schemeClr val="dk1"/>
                </a:solidFill>
                <a:latin typeface="Garamond"/>
                <a:ea typeface="Garamond"/>
                <a:cs typeface="Garamond"/>
                <a:sym typeface="Garamond"/>
              </a:rPr>
              <a:t>Eg</a:t>
            </a:r>
            <a:r>
              <a:rPr lang="en-US" sz="2100" b="1" i="0" u="sng" strike="noStrike" cap="none" dirty="0">
                <a:solidFill>
                  <a:schemeClr val="dk1"/>
                </a:solidFill>
                <a:latin typeface="Garamond"/>
                <a:ea typeface="Garamond"/>
                <a:cs typeface="Garamond"/>
                <a:sym typeface="Garamond"/>
              </a:rPr>
              <a:t>.:</a:t>
            </a:r>
            <a:r>
              <a:rPr lang="en-US" sz="2100" b="0" i="0" u="sng" strike="noStrike" cap="none" dirty="0">
                <a:solidFill>
                  <a:schemeClr val="dk1"/>
                </a:solidFill>
                <a:latin typeface="Garamond"/>
                <a:ea typeface="Garamond"/>
                <a:cs typeface="Garamond"/>
                <a:sym typeface="Garamond"/>
              </a:rPr>
              <a:t> </a:t>
            </a:r>
            <a:r>
              <a:rPr lang="en-US" sz="2000" b="1" i="0" u="none" strike="noStrike" cap="none" dirty="0">
                <a:solidFill>
                  <a:srgbClr val="1F3864"/>
                </a:solidFill>
                <a:latin typeface="Garamond"/>
                <a:ea typeface="Garamond"/>
                <a:cs typeface="Garamond"/>
                <a:sym typeface="Garamond"/>
              </a:rPr>
              <a:t>&lt;head&gt; </a:t>
            </a:r>
            <a:r>
              <a:rPr lang="en-US" sz="2100" b="0" i="0" u="none" strike="noStrike" cap="none" dirty="0">
                <a:solidFill>
                  <a:schemeClr val="dk1"/>
                </a:solidFill>
                <a:latin typeface="Garamond"/>
                <a:ea typeface="Garamond"/>
                <a:cs typeface="Garamond"/>
                <a:sym typeface="Garamond"/>
              </a:rPr>
              <a:t>&lt;link </a:t>
            </a:r>
            <a:r>
              <a:rPr lang="en-US" sz="2100" b="0" i="0" u="none" strike="noStrike" cap="none" dirty="0" err="1">
                <a:solidFill>
                  <a:schemeClr val="dk1"/>
                </a:solidFill>
                <a:latin typeface="Garamond"/>
                <a:ea typeface="Garamond"/>
                <a:cs typeface="Garamond"/>
                <a:sym typeface="Garamond"/>
              </a:rPr>
              <a:t>rel</a:t>
            </a:r>
            <a:r>
              <a:rPr lang="en-US" sz="2100" b="0" i="0" u="none" strike="noStrike" cap="none" dirty="0">
                <a:solidFill>
                  <a:schemeClr val="dk1"/>
                </a:solidFill>
                <a:latin typeface="Garamond"/>
                <a:ea typeface="Garamond"/>
                <a:cs typeface="Garamond"/>
                <a:sym typeface="Garamond"/>
              </a:rPr>
              <a:t>="</a:t>
            </a:r>
            <a:r>
              <a:rPr lang="en-US" sz="2100" b="0" i="0" u="none" strike="noStrike" cap="none" dirty="0" err="1">
                <a:solidFill>
                  <a:schemeClr val="dk1"/>
                </a:solidFill>
                <a:latin typeface="Garamond"/>
                <a:ea typeface="Garamond"/>
                <a:cs typeface="Garamond"/>
                <a:sym typeface="Garamond"/>
              </a:rPr>
              <a:t>stylesheet</a:t>
            </a:r>
            <a:r>
              <a:rPr lang="en-US" sz="2100" b="0" i="0" u="none" strike="noStrike" cap="none" dirty="0">
                <a:solidFill>
                  <a:schemeClr val="dk1"/>
                </a:solidFill>
                <a:latin typeface="Garamond"/>
                <a:ea typeface="Garamond"/>
                <a:cs typeface="Garamond"/>
                <a:sym typeface="Garamond"/>
              </a:rPr>
              <a:t>"</a:t>
            </a:r>
            <a:r>
              <a:rPr lang="en-US" sz="2100" b="0" i="0" u="none" strike="noStrike" cap="none" dirty="0">
                <a:solidFill>
                  <a:srgbClr val="FF0000"/>
                </a:solidFill>
                <a:latin typeface="Garamond"/>
                <a:ea typeface="Garamond"/>
                <a:cs typeface="Garamond"/>
                <a:sym typeface="Garamond"/>
              </a:rPr>
              <a:t> </a:t>
            </a:r>
            <a:r>
              <a:rPr lang="en-US" sz="2100" b="0" i="0" u="none" strike="noStrike" cap="none" dirty="0">
                <a:solidFill>
                  <a:schemeClr val="dk1"/>
                </a:solidFill>
                <a:latin typeface="Garamond"/>
                <a:ea typeface="Garamond"/>
                <a:cs typeface="Garamond"/>
                <a:sym typeface="Garamond"/>
              </a:rPr>
              <a:t>type="text/</a:t>
            </a:r>
            <a:r>
              <a:rPr lang="en-US" sz="2100" b="0" i="0" u="none" strike="noStrike" cap="none" dirty="0" err="1">
                <a:solidFill>
                  <a:schemeClr val="dk1"/>
                </a:solidFill>
                <a:latin typeface="Garamond"/>
                <a:ea typeface="Garamond"/>
                <a:cs typeface="Garamond"/>
                <a:sym typeface="Garamond"/>
              </a:rPr>
              <a:t>css</a:t>
            </a:r>
            <a:r>
              <a:rPr lang="en-US" sz="2100" b="0" i="0" u="none" strike="noStrike" cap="none" dirty="0">
                <a:solidFill>
                  <a:schemeClr val="dk1"/>
                </a:solidFill>
                <a:latin typeface="Garamond"/>
                <a:ea typeface="Garamond"/>
                <a:cs typeface="Garamond"/>
                <a:sym typeface="Garamond"/>
              </a:rPr>
              <a:t>" </a:t>
            </a:r>
            <a:r>
              <a:rPr lang="en-US" sz="2100" b="0" i="0" u="none" strike="noStrike" cap="none" dirty="0" err="1">
                <a:solidFill>
                  <a:schemeClr val="dk1"/>
                </a:solidFill>
                <a:latin typeface="Garamond"/>
                <a:ea typeface="Garamond"/>
                <a:cs typeface="Garamond"/>
                <a:sym typeface="Garamond"/>
              </a:rPr>
              <a:t>href</a:t>
            </a:r>
            <a:r>
              <a:rPr lang="en-US" sz="2100" b="0" i="0" u="none" strike="noStrike" cap="none" dirty="0">
                <a:solidFill>
                  <a:schemeClr val="dk1"/>
                </a:solidFill>
                <a:latin typeface="Garamond"/>
                <a:ea typeface="Garamond"/>
                <a:cs typeface="Garamond"/>
                <a:sym typeface="Garamond"/>
              </a:rPr>
              <a:t>=“ex1.css” /&gt;</a:t>
            </a:r>
            <a:r>
              <a:rPr lang="en-US" sz="2000" b="1" i="0" u="none" strike="noStrike" cap="none" dirty="0">
                <a:solidFill>
                  <a:srgbClr val="1F3864"/>
                </a:solidFill>
                <a:latin typeface="Garamond"/>
                <a:ea typeface="Garamond"/>
                <a:cs typeface="Garamond"/>
                <a:sym typeface="Garamond"/>
              </a:rPr>
              <a:t> &lt;/head&gt;</a:t>
            </a:r>
            <a:endParaRPr sz="2100" b="0" i="0" u="none" strike="noStrike" cap="none" dirty="0">
              <a:solidFill>
                <a:schemeClr val="dk1"/>
              </a:solidFill>
              <a:latin typeface="Garamond"/>
              <a:ea typeface="Garamond"/>
              <a:cs typeface="Garamond"/>
              <a:sym typeface="Garamond"/>
            </a:endParaRPr>
          </a:p>
          <a:p>
            <a:pPr marL="911225" marR="0" lvl="2" indent="0" algn="l" rtl="0">
              <a:lnSpc>
                <a:spcPct val="150000"/>
              </a:lnSpc>
              <a:spcBef>
                <a:spcPts val="0"/>
              </a:spcBef>
              <a:spcAft>
                <a:spcPts val="0"/>
              </a:spcAft>
              <a:buNone/>
            </a:pPr>
            <a:endParaRPr sz="1100" b="0" i="0" u="none" strike="noStrike" cap="none" dirty="0">
              <a:solidFill>
                <a:schemeClr val="dk1"/>
              </a:solidFill>
              <a:latin typeface="Garamond"/>
              <a:ea typeface="Garamond"/>
              <a:cs typeface="Garamond"/>
              <a:sym typeface="Garamond"/>
            </a:endParaRPr>
          </a:p>
          <a:p>
            <a:pPr marL="1025525" marR="0" lvl="1" indent="-514350" algn="l" rtl="0">
              <a:lnSpc>
                <a:spcPct val="150000"/>
              </a:lnSpc>
              <a:spcBef>
                <a:spcPts val="0"/>
              </a:spcBef>
              <a:spcAft>
                <a:spcPts val="0"/>
              </a:spcAft>
              <a:buClr>
                <a:schemeClr val="dk1"/>
              </a:buClr>
              <a:buSzPts val="2100"/>
              <a:buFont typeface="Calibri"/>
              <a:buAutoNum type="arabicPeriod"/>
            </a:pPr>
            <a:r>
              <a:rPr lang="en-US" sz="2100" b="1" i="0" u="sng" strike="noStrike" cap="none" dirty="0">
                <a:solidFill>
                  <a:schemeClr val="dk1"/>
                </a:solidFill>
                <a:latin typeface="Garamond"/>
                <a:ea typeface="Garamond"/>
                <a:cs typeface="Garamond"/>
                <a:sym typeface="Garamond"/>
              </a:rPr>
              <a:t>Internal Style Sheet</a:t>
            </a:r>
            <a:endParaRPr dirty="0"/>
          </a:p>
          <a:p>
            <a:pPr marL="911225" marR="0" lvl="2" indent="0" algn="l" rtl="0">
              <a:spcBef>
                <a:spcPts val="0"/>
              </a:spcBef>
              <a:spcAft>
                <a:spcPts val="0"/>
              </a:spcAft>
              <a:buNone/>
            </a:pPr>
            <a:r>
              <a:rPr lang="en-US" sz="2100" b="0" i="0" u="none" strike="noStrike" cap="none" dirty="0">
                <a:solidFill>
                  <a:schemeClr val="dk1"/>
                </a:solidFill>
                <a:latin typeface="Garamond"/>
                <a:ea typeface="Garamond"/>
                <a:cs typeface="Garamond"/>
                <a:sym typeface="Garamond"/>
              </a:rPr>
              <a:t> To Apply </a:t>
            </a:r>
            <a:r>
              <a:rPr lang="en-US" sz="2000" b="0" i="0" u="none" strike="noStrike" cap="none" dirty="0">
                <a:solidFill>
                  <a:schemeClr val="dk1"/>
                </a:solidFill>
                <a:latin typeface="Garamond"/>
                <a:ea typeface="Garamond"/>
                <a:cs typeface="Garamond"/>
                <a:sym typeface="Garamond"/>
              </a:rPr>
              <a:t>specific styles to a single HTML file typically </a:t>
            </a:r>
            <a:r>
              <a:rPr lang="en-US" sz="2100" b="0" i="0" u="none" strike="noStrike" cap="none" dirty="0">
                <a:solidFill>
                  <a:schemeClr val="dk1"/>
                </a:solidFill>
                <a:latin typeface="Garamond"/>
                <a:ea typeface="Garamond"/>
                <a:cs typeface="Garamond"/>
                <a:sym typeface="Garamond"/>
              </a:rPr>
              <a:t>inside the head section of an HTML page.</a:t>
            </a:r>
            <a:endParaRPr dirty="0"/>
          </a:p>
          <a:p>
            <a:pPr marL="911225" marR="0" lvl="2" indent="0" algn="l" rtl="0">
              <a:spcBef>
                <a:spcPts val="0"/>
              </a:spcBef>
              <a:spcAft>
                <a:spcPts val="0"/>
              </a:spcAft>
              <a:buNone/>
            </a:pPr>
            <a:r>
              <a:rPr lang="en-US" sz="2100" b="0" i="0" u="none" strike="noStrike" cap="none" dirty="0">
                <a:solidFill>
                  <a:schemeClr val="dk1"/>
                </a:solidFill>
                <a:latin typeface="Garamond"/>
                <a:ea typeface="Garamond"/>
                <a:cs typeface="Garamond"/>
                <a:sym typeface="Garamond"/>
              </a:rPr>
              <a:t>We can use &lt;style&gt; tag any number of times in any section.</a:t>
            </a:r>
            <a:endParaRPr sz="2100" b="0" i="0" u="none" strike="noStrike" cap="none" dirty="0">
              <a:solidFill>
                <a:schemeClr val="dk1"/>
              </a:solidFill>
              <a:latin typeface="Garamond"/>
              <a:ea typeface="Garamond"/>
              <a:cs typeface="Garamond"/>
              <a:sym typeface="Garamond"/>
            </a:endParaRPr>
          </a:p>
          <a:p>
            <a:pPr marL="911225" marR="0" lvl="2" indent="0" algn="l" rtl="0">
              <a:spcBef>
                <a:spcPts val="0"/>
              </a:spcBef>
              <a:spcAft>
                <a:spcPts val="0"/>
              </a:spcAft>
              <a:buNone/>
            </a:pPr>
            <a:r>
              <a:rPr lang="en-US" sz="2100" b="1" i="0" u="none" strike="noStrike" cap="none" dirty="0">
                <a:solidFill>
                  <a:srgbClr val="1F3864"/>
                </a:solidFill>
                <a:latin typeface="Garamond"/>
                <a:ea typeface="Garamond"/>
                <a:cs typeface="Garamond"/>
                <a:sym typeface="Garamond"/>
              </a:rPr>
              <a:t> </a:t>
            </a:r>
            <a:r>
              <a:rPr lang="en-US" sz="2100" b="1" i="0" u="sng" strike="noStrike" cap="none" dirty="0" err="1">
                <a:solidFill>
                  <a:schemeClr val="dk1"/>
                </a:solidFill>
                <a:latin typeface="Garamond"/>
                <a:ea typeface="Garamond"/>
                <a:cs typeface="Garamond"/>
                <a:sym typeface="Garamond"/>
              </a:rPr>
              <a:t>Eg</a:t>
            </a:r>
            <a:r>
              <a:rPr lang="en-US" sz="2100" b="1" i="0" u="sng" strike="noStrike" cap="none" dirty="0">
                <a:solidFill>
                  <a:schemeClr val="dk1"/>
                </a:solidFill>
                <a:latin typeface="Garamond"/>
                <a:ea typeface="Garamond"/>
                <a:cs typeface="Garamond"/>
                <a:sym typeface="Garamond"/>
              </a:rPr>
              <a:t>.:</a:t>
            </a:r>
            <a:r>
              <a:rPr lang="en-US" sz="2100" b="1" i="0" u="sng" strike="noStrike" cap="none" dirty="0">
                <a:solidFill>
                  <a:srgbClr val="1F3864"/>
                </a:solidFill>
                <a:latin typeface="Garamond"/>
                <a:ea typeface="Garamond"/>
                <a:cs typeface="Garamond"/>
                <a:sym typeface="Garamond"/>
              </a:rPr>
              <a:t> </a:t>
            </a:r>
            <a:r>
              <a:rPr lang="en-US" sz="2100" b="1" i="0" u="none" strike="noStrike" cap="none" dirty="0">
                <a:solidFill>
                  <a:srgbClr val="1F3864"/>
                </a:solidFill>
                <a:latin typeface="Garamond"/>
                <a:ea typeface="Garamond"/>
                <a:cs typeface="Garamond"/>
                <a:sym typeface="Garamond"/>
              </a:rPr>
              <a:t>&lt;style&gt; </a:t>
            </a:r>
            <a:r>
              <a:rPr lang="en-US" sz="2100" b="1" i="0" u="none" strike="noStrike" cap="none" dirty="0">
                <a:solidFill>
                  <a:srgbClr val="833C0B"/>
                </a:solidFill>
                <a:latin typeface="Garamond"/>
                <a:ea typeface="Garamond"/>
                <a:cs typeface="Garamond"/>
                <a:sym typeface="Garamond"/>
              </a:rPr>
              <a:t>p {</a:t>
            </a:r>
            <a:r>
              <a:rPr lang="en-US" sz="2100" b="0" i="0" u="none" strike="noStrike" cap="none" dirty="0">
                <a:solidFill>
                  <a:schemeClr val="dk1"/>
                </a:solidFill>
                <a:latin typeface="Garamond"/>
                <a:ea typeface="Garamond"/>
                <a:cs typeface="Garamond"/>
                <a:sym typeface="Garamond"/>
              </a:rPr>
              <a:t> </a:t>
            </a:r>
            <a:r>
              <a:rPr lang="en-US" sz="2100" b="1" i="0" u="none" strike="noStrike" cap="none" dirty="0" err="1">
                <a:solidFill>
                  <a:schemeClr val="dk1"/>
                </a:solidFill>
                <a:latin typeface="Garamond"/>
                <a:ea typeface="Garamond"/>
                <a:cs typeface="Garamond"/>
                <a:sym typeface="Garamond"/>
              </a:rPr>
              <a:t>text-align</a:t>
            </a:r>
            <a:r>
              <a:rPr lang="en-US" sz="2100" b="0" i="0" u="none" strike="noStrike" cap="none" dirty="0" err="1">
                <a:solidFill>
                  <a:schemeClr val="dk1"/>
                </a:solidFill>
                <a:latin typeface="Garamond"/>
                <a:ea typeface="Garamond"/>
                <a:cs typeface="Garamond"/>
                <a:sym typeface="Garamond"/>
              </a:rPr>
              <a:t>:left</a:t>
            </a:r>
            <a:r>
              <a:rPr lang="en-US" sz="2100" b="0" i="0" u="none" strike="noStrike" cap="none" dirty="0">
                <a:solidFill>
                  <a:schemeClr val="dk1"/>
                </a:solidFill>
                <a:latin typeface="Garamond"/>
                <a:ea typeface="Garamond"/>
                <a:cs typeface="Garamond"/>
                <a:sym typeface="Garamond"/>
              </a:rPr>
              <a:t>; </a:t>
            </a:r>
            <a:r>
              <a:rPr lang="en-US" sz="2100" b="1" i="0" u="none" strike="noStrike" cap="none" dirty="0">
                <a:solidFill>
                  <a:schemeClr val="dk1"/>
                </a:solidFill>
                <a:latin typeface="Garamond"/>
                <a:ea typeface="Garamond"/>
                <a:cs typeface="Garamond"/>
                <a:sym typeface="Garamond"/>
              </a:rPr>
              <a:t>font-size</a:t>
            </a:r>
            <a:r>
              <a:rPr lang="en-US" sz="2100" b="0" i="0" u="none" strike="noStrike" cap="none" dirty="0">
                <a:solidFill>
                  <a:schemeClr val="dk1"/>
                </a:solidFill>
                <a:latin typeface="Garamond"/>
                <a:ea typeface="Garamond"/>
                <a:cs typeface="Garamond"/>
                <a:sym typeface="Garamond"/>
              </a:rPr>
              <a:t>:24px; </a:t>
            </a:r>
            <a:r>
              <a:rPr lang="en-US" sz="2100" b="1" i="0" u="none" strike="noStrike" cap="none" dirty="0">
                <a:solidFill>
                  <a:srgbClr val="833C0B"/>
                </a:solidFill>
                <a:latin typeface="Garamond"/>
                <a:ea typeface="Garamond"/>
                <a:cs typeface="Garamond"/>
                <a:sym typeface="Garamond"/>
              </a:rPr>
              <a:t>} </a:t>
            </a:r>
            <a:r>
              <a:rPr lang="en-US" sz="2100" b="1" i="0" u="none" strike="noStrike" cap="none" dirty="0">
                <a:solidFill>
                  <a:srgbClr val="1F3864"/>
                </a:solidFill>
                <a:latin typeface="Garamond"/>
                <a:ea typeface="Garamond"/>
                <a:cs typeface="Garamond"/>
                <a:sym typeface="Garamond"/>
              </a:rPr>
              <a:t>&lt;/style&gt;</a:t>
            </a:r>
            <a:endParaRPr dirty="0"/>
          </a:p>
          <a:p>
            <a:pPr marL="911225" marR="0" lvl="2" indent="0" algn="l" rtl="0">
              <a:lnSpc>
                <a:spcPct val="150000"/>
              </a:lnSpc>
              <a:spcBef>
                <a:spcPts val="0"/>
              </a:spcBef>
              <a:spcAft>
                <a:spcPts val="0"/>
              </a:spcAft>
              <a:buNone/>
            </a:pPr>
            <a:endParaRPr sz="1050" b="0" i="0" u="none" strike="noStrike" cap="none" dirty="0">
              <a:solidFill>
                <a:schemeClr val="dk1"/>
              </a:solidFill>
              <a:latin typeface="Garamond"/>
              <a:ea typeface="Garamond"/>
              <a:cs typeface="Garamond"/>
              <a:sym typeface="Garamond"/>
            </a:endParaRPr>
          </a:p>
          <a:p>
            <a:pPr marL="1025525" marR="0" lvl="1" indent="-514350" algn="l" rtl="0">
              <a:lnSpc>
                <a:spcPct val="150000"/>
              </a:lnSpc>
              <a:spcBef>
                <a:spcPts val="0"/>
              </a:spcBef>
              <a:spcAft>
                <a:spcPts val="0"/>
              </a:spcAft>
              <a:buClr>
                <a:schemeClr val="dk1"/>
              </a:buClr>
              <a:buSzPts val="2100"/>
              <a:buFont typeface="Calibri"/>
              <a:buAutoNum type="arabicPeriod"/>
            </a:pPr>
            <a:r>
              <a:rPr lang="en-US" sz="2100" b="1" i="0" u="sng" strike="noStrike" cap="none" dirty="0">
                <a:solidFill>
                  <a:schemeClr val="dk1"/>
                </a:solidFill>
                <a:latin typeface="Garamond"/>
                <a:ea typeface="Garamond"/>
                <a:cs typeface="Garamond"/>
                <a:sym typeface="Garamond"/>
              </a:rPr>
              <a:t>Inline Styles</a:t>
            </a:r>
            <a:endParaRPr dirty="0"/>
          </a:p>
          <a:p>
            <a:pPr marL="911225" marR="0" lvl="2" indent="0" algn="l" rtl="0">
              <a:spcBef>
                <a:spcPts val="0"/>
              </a:spcBef>
              <a:spcAft>
                <a:spcPts val="0"/>
              </a:spcAft>
              <a:buNone/>
            </a:pPr>
            <a:r>
              <a:rPr lang="en-US" sz="2100" b="0" i="0" u="none" strike="noStrike" cap="none" dirty="0">
                <a:solidFill>
                  <a:schemeClr val="dk1"/>
                </a:solidFill>
                <a:latin typeface="Garamond"/>
                <a:ea typeface="Garamond"/>
                <a:cs typeface="Garamond"/>
                <a:sym typeface="Garamond"/>
              </a:rPr>
              <a:t> Styles are specified inside an HTML tag/element.</a:t>
            </a:r>
            <a:endParaRPr dirty="0"/>
          </a:p>
          <a:p>
            <a:pPr marL="911225" marR="0" lvl="2" indent="0" algn="l" rtl="0">
              <a:spcBef>
                <a:spcPts val="0"/>
              </a:spcBef>
              <a:spcAft>
                <a:spcPts val="0"/>
              </a:spcAft>
              <a:buNone/>
            </a:pPr>
            <a:r>
              <a:rPr lang="en-US" sz="2100" b="1" i="0" u="none" strike="noStrike" cap="none" dirty="0">
                <a:solidFill>
                  <a:schemeClr val="dk1"/>
                </a:solidFill>
                <a:latin typeface="Garamond"/>
                <a:ea typeface="Garamond"/>
                <a:cs typeface="Garamond"/>
                <a:sym typeface="Garamond"/>
              </a:rPr>
              <a:t> </a:t>
            </a:r>
            <a:r>
              <a:rPr lang="en-US" sz="2100" b="1" i="0" u="sng" strike="noStrike" cap="none" dirty="0" err="1">
                <a:solidFill>
                  <a:schemeClr val="dk1"/>
                </a:solidFill>
                <a:latin typeface="Garamond"/>
                <a:ea typeface="Garamond"/>
                <a:cs typeface="Garamond"/>
                <a:sym typeface="Garamond"/>
              </a:rPr>
              <a:t>Eg</a:t>
            </a:r>
            <a:r>
              <a:rPr lang="en-US" sz="2100" b="1" i="0" u="sng" strike="noStrike" cap="none" dirty="0">
                <a:solidFill>
                  <a:schemeClr val="dk1"/>
                </a:solidFill>
                <a:latin typeface="Garamond"/>
                <a:ea typeface="Garamond"/>
                <a:cs typeface="Garamond"/>
                <a:sym typeface="Garamond"/>
              </a:rPr>
              <a:t>.: </a:t>
            </a:r>
            <a:r>
              <a:rPr lang="en-US" sz="2100" b="1" i="0" u="none" strike="noStrike" cap="none" dirty="0">
                <a:solidFill>
                  <a:srgbClr val="833C0B"/>
                </a:solidFill>
                <a:latin typeface="Garamond"/>
                <a:ea typeface="Garamond"/>
                <a:cs typeface="Garamond"/>
                <a:sym typeface="Garamond"/>
              </a:rPr>
              <a:t>&lt;p</a:t>
            </a:r>
            <a:r>
              <a:rPr lang="en-US" sz="2100" b="0" i="0" u="none" strike="noStrike" cap="none" dirty="0">
                <a:solidFill>
                  <a:schemeClr val="dk1"/>
                </a:solidFill>
                <a:latin typeface="Garamond"/>
                <a:ea typeface="Garamond"/>
                <a:cs typeface="Garamond"/>
                <a:sym typeface="Garamond"/>
              </a:rPr>
              <a:t> style="</a:t>
            </a:r>
            <a:r>
              <a:rPr lang="en-US" sz="2100" b="1" i="0" u="none" strike="noStrike" cap="none" dirty="0" err="1">
                <a:solidFill>
                  <a:schemeClr val="dk1"/>
                </a:solidFill>
                <a:latin typeface="Garamond"/>
                <a:ea typeface="Garamond"/>
                <a:cs typeface="Garamond"/>
                <a:sym typeface="Garamond"/>
              </a:rPr>
              <a:t>font-family</a:t>
            </a:r>
            <a:r>
              <a:rPr lang="en-US" sz="2100" b="0" i="0" u="none" strike="noStrike" cap="none" dirty="0" err="1">
                <a:solidFill>
                  <a:schemeClr val="dk1"/>
                </a:solidFill>
                <a:latin typeface="Garamond"/>
                <a:ea typeface="Garamond"/>
                <a:cs typeface="Garamond"/>
                <a:sym typeface="Garamond"/>
              </a:rPr>
              <a:t>:Algerian</a:t>
            </a:r>
            <a:r>
              <a:rPr lang="en-US" sz="2100" b="0" i="0" u="none" strike="noStrike" cap="none" dirty="0">
                <a:solidFill>
                  <a:schemeClr val="dk1"/>
                </a:solidFill>
                <a:latin typeface="Garamond"/>
                <a:ea typeface="Garamond"/>
                <a:cs typeface="Garamond"/>
                <a:sym typeface="Garamond"/>
              </a:rPr>
              <a:t>; </a:t>
            </a:r>
            <a:r>
              <a:rPr lang="en-US" sz="2100" b="1" i="0" u="none" strike="noStrike" cap="none" dirty="0">
                <a:solidFill>
                  <a:schemeClr val="dk1"/>
                </a:solidFill>
                <a:latin typeface="Garamond"/>
                <a:ea typeface="Garamond"/>
                <a:cs typeface="Garamond"/>
                <a:sym typeface="Garamond"/>
              </a:rPr>
              <a:t>font-size</a:t>
            </a:r>
            <a:r>
              <a:rPr lang="en-US" sz="2100" b="0" i="0" u="none" strike="noStrike" cap="none" dirty="0">
                <a:solidFill>
                  <a:schemeClr val="dk1"/>
                </a:solidFill>
                <a:latin typeface="Garamond"/>
                <a:ea typeface="Garamond"/>
                <a:cs typeface="Garamond"/>
                <a:sym typeface="Garamond"/>
              </a:rPr>
              <a:t>:28px;"&gt; Demo of Inline Style </a:t>
            </a:r>
            <a:r>
              <a:rPr lang="en-US" sz="2100" b="1" i="0" u="none" strike="noStrike" cap="none" dirty="0">
                <a:solidFill>
                  <a:srgbClr val="833C0B"/>
                </a:solidFill>
                <a:latin typeface="Garamond"/>
                <a:ea typeface="Garamond"/>
                <a:cs typeface="Garamond"/>
                <a:sym typeface="Garamond"/>
              </a:rPr>
              <a:t>&lt;/p&gt;</a:t>
            </a:r>
            <a:endParaRPr dirty="0"/>
          </a:p>
          <a:p>
            <a:pPr marL="911225" marR="0" lvl="2" indent="0" algn="l" rtl="0">
              <a:spcBef>
                <a:spcPts val="0"/>
              </a:spcBef>
              <a:spcAft>
                <a:spcPts val="0"/>
              </a:spcAft>
              <a:buNone/>
            </a:pPr>
            <a:endParaRPr sz="2400" b="0" i="0" u="none" strike="noStrike" cap="none" dirty="0">
              <a:solidFill>
                <a:schemeClr val="dk1"/>
              </a:solidFill>
              <a:latin typeface="Garamond"/>
              <a:ea typeface="Garamond"/>
              <a:cs typeface="Garamond"/>
              <a:sym typeface="Garamond"/>
            </a:endParaRPr>
          </a:p>
          <a:p>
            <a:pPr marL="0" marR="0" lvl="0" indent="0" algn="l" rtl="0">
              <a:spcBef>
                <a:spcPts val="0"/>
              </a:spcBef>
              <a:spcAft>
                <a:spcPts val="0"/>
              </a:spcAft>
              <a:buNone/>
            </a:pPr>
            <a:endParaRPr sz="2400" b="1" u="sng" dirty="0">
              <a:solidFill>
                <a:schemeClr val="dk1"/>
              </a:solidFill>
              <a:latin typeface="Garamond"/>
              <a:ea typeface="Garamond"/>
              <a:cs typeface="Garamond"/>
              <a:sym typeface="Garamond"/>
            </a:endParaRPr>
          </a:p>
          <a:p>
            <a:pPr marL="0" marR="0" lvl="0" indent="0" algn="l" rtl="0">
              <a:spcBef>
                <a:spcPts val="0"/>
              </a:spcBef>
              <a:spcAft>
                <a:spcPts val="0"/>
              </a:spcAft>
              <a:buNone/>
            </a:pPr>
            <a:endParaRPr sz="2400" b="1" u="sng" dirty="0">
              <a:solidFill>
                <a:schemeClr val="dk1"/>
              </a:solidFill>
              <a:latin typeface="Garamond"/>
              <a:ea typeface="Garamond"/>
              <a:cs typeface="Garamond"/>
              <a:sym typeface="Garamond"/>
            </a:endParaRPr>
          </a:p>
          <a:p>
            <a:pPr marL="0" marR="0" lvl="0" indent="0" algn="l" rtl="0">
              <a:spcBef>
                <a:spcPts val="0"/>
              </a:spcBef>
              <a:spcAft>
                <a:spcPts val="0"/>
              </a:spcAft>
              <a:buNone/>
            </a:pPr>
            <a:endParaRPr sz="2400" b="1" u="sng" dirty="0">
              <a:solidFill>
                <a:schemeClr val="dk1"/>
              </a:solidFill>
              <a:latin typeface="Garamond"/>
              <a:ea typeface="Garamond"/>
              <a:cs typeface="Garamond"/>
              <a:sym typeface="Garamond"/>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aphicFrame>
        <p:nvGraphicFramePr>
          <p:cNvPr id="160" name="Google Shape;160;p21"/>
          <p:cNvGraphicFramePr/>
          <p:nvPr/>
        </p:nvGraphicFramePr>
        <p:xfrm>
          <a:off x="6475586" y="2476990"/>
          <a:ext cx="4124725" cy="3009400"/>
        </p:xfrm>
        <a:graphic>
          <a:graphicData uri="http://schemas.openxmlformats.org/drawingml/2006/table">
            <a:tbl>
              <a:tblPr>
                <a:noFill/>
                <a:tableStyleId>{AAFD4F51-2EA9-41E4-BCD1-B35F72639777}</a:tableStyleId>
              </a:tblPr>
              <a:tblGrid>
                <a:gridCol w="4124725"/>
              </a:tblGrid>
              <a:tr h="3009400">
                <a:tc>
                  <a:txBody>
                    <a:bodyPr/>
                    <a:lstStyle/>
                    <a:p>
                      <a:pPr marL="0" marR="0" lvl="0" indent="0" algn="l" rtl="0">
                        <a:spcBef>
                          <a:spcPts val="0"/>
                        </a:spcBef>
                        <a:spcAft>
                          <a:spcPts val="0"/>
                        </a:spcAft>
                        <a:buNone/>
                      </a:pPr>
                      <a:endParaRPr sz="1800"/>
                    </a:p>
                  </a:txBody>
                  <a:tcPr marL="91450" marR="91450" marT="45725" marB="45725"/>
                </a:tc>
              </a:tr>
            </a:tbl>
          </a:graphicData>
        </a:graphic>
      </p:graphicFrame>
      <p:sp>
        <p:nvSpPr>
          <p:cNvPr id="161" name="Google Shape;161;p21"/>
          <p:cNvSpPr txBox="1"/>
          <p:nvPr/>
        </p:nvSpPr>
        <p:spPr>
          <a:xfrm>
            <a:off x="449943" y="365126"/>
            <a:ext cx="11524343" cy="621463"/>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Garamond"/>
              <a:buNone/>
            </a:pPr>
            <a:r>
              <a:rPr lang="en-US" sz="3600" b="1" u="sng">
                <a:solidFill>
                  <a:schemeClr val="dk1"/>
                </a:solidFill>
                <a:latin typeface="Garamond"/>
                <a:ea typeface="Garamond"/>
                <a:cs typeface="Garamond"/>
                <a:sym typeface="Garamond"/>
              </a:rPr>
              <a:t>CSS Style Example</a:t>
            </a:r>
            <a:endParaRPr sz="3600" b="1" u="sng">
              <a:solidFill>
                <a:schemeClr val="dk1"/>
              </a:solidFill>
              <a:latin typeface="Garamond"/>
              <a:ea typeface="Garamond"/>
              <a:cs typeface="Garamond"/>
              <a:sym typeface="Garamond"/>
            </a:endParaRPr>
          </a:p>
        </p:txBody>
      </p:sp>
      <p:sp>
        <p:nvSpPr>
          <p:cNvPr id="162" name="Google Shape;162;p21"/>
          <p:cNvSpPr txBox="1"/>
          <p:nvPr/>
        </p:nvSpPr>
        <p:spPr>
          <a:xfrm>
            <a:off x="954314" y="1232452"/>
            <a:ext cx="10515600" cy="360424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Garamond"/>
              <a:ea typeface="Garamond"/>
              <a:cs typeface="Garamond"/>
              <a:sym typeface="Garamond"/>
            </a:endParaRPr>
          </a:p>
        </p:txBody>
      </p:sp>
      <p:graphicFrame>
        <p:nvGraphicFramePr>
          <p:cNvPr id="163" name="Google Shape;163;p21"/>
          <p:cNvGraphicFramePr/>
          <p:nvPr/>
        </p:nvGraphicFramePr>
        <p:xfrm>
          <a:off x="1378208" y="2476294"/>
          <a:ext cx="5009875" cy="2998075"/>
        </p:xfrm>
        <a:graphic>
          <a:graphicData uri="http://schemas.openxmlformats.org/drawingml/2006/table">
            <a:tbl>
              <a:tblPr>
                <a:noFill/>
                <a:tableStyleId>{AAFD4F51-2EA9-41E4-BCD1-B35F72639777}</a:tableStyleId>
              </a:tblPr>
              <a:tblGrid>
                <a:gridCol w="5009875"/>
              </a:tblGrid>
              <a:tr h="2998075">
                <a:tc>
                  <a:txBody>
                    <a:bodyPr/>
                    <a:lstStyle/>
                    <a:p>
                      <a:pPr marL="0" marR="0" lvl="0" indent="0" algn="l" rtl="0">
                        <a:spcBef>
                          <a:spcPts val="0"/>
                        </a:spcBef>
                        <a:spcAft>
                          <a:spcPts val="0"/>
                        </a:spcAft>
                        <a:buNone/>
                      </a:pPr>
                      <a:endParaRPr sz="1800"/>
                    </a:p>
                  </a:txBody>
                  <a:tcPr marL="91450" marR="91450" marT="45725" marB="45725"/>
                </a:tc>
              </a:tr>
            </a:tbl>
          </a:graphicData>
        </a:graphic>
      </p:graphicFrame>
      <p:sp>
        <p:nvSpPr>
          <p:cNvPr id="164" name="Google Shape;164;p21"/>
          <p:cNvSpPr txBox="1"/>
          <p:nvPr/>
        </p:nvSpPr>
        <p:spPr>
          <a:xfrm>
            <a:off x="1300937" y="2445344"/>
            <a:ext cx="5048519" cy="288909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1800"/>
              <a:buFont typeface="Arial"/>
              <a:buNone/>
            </a:pPr>
            <a:r>
              <a:rPr lang="en-US" sz="1800" b="1" dirty="0">
                <a:solidFill>
                  <a:srgbClr val="FF0000"/>
                </a:solidFill>
                <a:latin typeface="Garamond"/>
                <a:ea typeface="Garamond"/>
                <a:cs typeface="Garamond"/>
                <a:sym typeface="Garamond"/>
              </a:rPr>
              <a:t>&lt;html&gt;</a:t>
            </a:r>
            <a:endParaRPr dirty="0"/>
          </a:p>
          <a:p>
            <a:pPr marL="0" marR="0" lvl="0" indent="0" algn="l" rtl="0">
              <a:lnSpc>
                <a:spcPct val="100000"/>
              </a:lnSpc>
              <a:spcBef>
                <a:spcPts val="0"/>
              </a:spcBef>
              <a:spcAft>
                <a:spcPts val="0"/>
              </a:spcAft>
              <a:buClr>
                <a:srgbClr val="C00000"/>
              </a:buClr>
              <a:buSzPts val="1800"/>
              <a:buFont typeface="Arial"/>
              <a:buNone/>
            </a:pPr>
            <a:r>
              <a:rPr lang="en-US" sz="1800" b="1" dirty="0">
                <a:solidFill>
                  <a:srgbClr val="C00000"/>
                </a:solidFill>
                <a:latin typeface="Garamond"/>
                <a:ea typeface="Garamond"/>
                <a:cs typeface="Garamond"/>
                <a:sym typeface="Garamond"/>
              </a:rPr>
              <a:t>&lt;head&gt;</a:t>
            </a:r>
            <a:endParaRPr dirty="0"/>
          </a:p>
          <a:p>
            <a:pPr marL="0" marR="0" lvl="0" indent="0" algn="l" rtl="0">
              <a:lnSpc>
                <a:spcPct val="100000"/>
              </a:lnSpc>
              <a:spcBef>
                <a:spcPts val="0"/>
              </a:spcBef>
              <a:spcAft>
                <a:spcPts val="0"/>
              </a:spcAft>
              <a:buClr>
                <a:srgbClr val="1E4E79"/>
              </a:buClr>
              <a:buSzPts val="1800"/>
              <a:buFont typeface="Arial"/>
              <a:buNone/>
            </a:pPr>
            <a:r>
              <a:rPr lang="en-US" sz="1800" b="1" dirty="0">
                <a:solidFill>
                  <a:srgbClr val="1E4E79"/>
                </a:solidFill>
                <a:latin typeface="Garamond"/>
                <a:ea typeface="Garamond"/>
                <a:cs typeface="Garamond"/>
                <a:sym typeface="Garamond"/>
              </a:rPr>
              <a:t>&lt;style&gt; </a:t>
            </a:r>
            <a:r>
              <a:rPr lang="en-US" sz="1800" b="1" dirty="0">
                <a:solidFill>
                  <a:srgbClr val="548135"/>
                </a:solidFill>
                <a:latin typeface="Calibri"/>
                <a:ea typeface="Calibri"/>
                <a:cs typeface="Calibri"/>
                <a:sym typeface="Calibri"/>
              </a:rPr>
              <a:t>p {</a:t>
            </a:r>
            <a:r>
              <a:rPr lang="en-US" sz="1800" dirty="0" err="1">
                <a:solidFill>
                  <a:schemeClr val="dk1"/>
                </a:solidFill>
                <a:latin typeface="Calibri"/>
                <a:ea typeface="Calibri"/>
                <a:cs typeface="Calibri"/>
                <a:sym typeface="Calibri"/>
              </a:rPr>
              <a:t>font-family:Arial</a:t>
            </a:r>
            <a:r>
              <a:rPr lang="en-US" sz="1800" dirty="0">
                <a:solidFill>
                  <a:schemeClr val="dk1"/>
                </a:solidFill>
                <a:latin typeface="Calibri"/>
                <a:ea typeface="Calibri"/>
                <a:cs typeface="Calibri"/>
                <a:sym typeface="Calibri"/>
              </a:rPr>
              <a:t>; </a:t>
            </a:r>
            <a:endParaRPr dirty="0"/>
          </a:p>
          <a:p>
            <a:pPr marL="0" marR="0" lvl="0" indent="0" algn="l" rtl="0">
              <a:lnSpc>
                <a:spcPct val="100000"/>
              </a:lnSpc>
              <a:spcBef>
                <a:spcPts val="0"/>
              </a:spcBef>
              <a:spcAft>
                <a:spcPts val="0"/>
              </a:spcAft>
              <a:buClr>
                <a:schemeClr val="dk1"/>
              </a:buClr>
              <a:buSzPts val="1800"/>
              <a:buFont typeface="Arial"/>
              <a:buNone/>
            </a:pPr>
            <a:r>
              <a:rPr lang="en-US" sz="1800" dirty="0">
                <a:solidFill>
                  <a:schemeClr val="dk1"/>
                </a:solidFill>
                <a:latin typeface="Calibri"/>
                <a:ea typeface="Calibri"/>
                <a:cs typeface="Calibri"/>
                <a:sym typeface="Calibri"/>
              </a:rPr>
              <a:t>	   color: red;</a:t>
            </a:r>
            <a:endParaRPr dirty="0"/>
          </a:p>
          <a:p>
            <a:pPr marL="0" marR="0" lvl="0" indent="0" algn="l" rtl="0">
              <a:lnSpc>
                <a:spcPct val="100000"/>
              </a:lnSpc>
              <a:spcBef>
                <a:spcPts val="0"/>
              </a:spcBef>
              <a:spcAft>
                <a:spcPts val="0"/>
              </a:spcAft>
              <a:buClr>
                <a:schemeClr val="dk1"/>
              </a:buClr>
              <a:buSzPts val="1800"/>
              <a:buFont typeface="Arial"/>
              <a:buNone/>
            </a:pP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background-color:black</a:t>
            </a:r>
            <a:r>
              <a:rPr lang="en-US" sz="1800" dirty="0">
                <a:solidFill>
                  <a:schemeClr val="dk1"/>
                </a:solidFill>
                <a:latin typeface="Calibri"/>
                <a:ea typeface="Calibri"/>
                <a:cs typeface="Calibri"/>
                <a:sym typeface="Calibri"/>
              </a:rPr>
              <a:t>;</a:t>
            </a:r>
            <a:r>
              <a:rPr lang="en-US" sz="1800" b="1" dirty="0">
                <a:solidFill>
                  <a:srgbClr val="548135"/>
                </a:solidFill>
                <a:latin typeface="Calibri"/>
                <a:ea typeface="Calibri"/>
                <a:cs typeface="Calibri"/>
                <a:sym typeface="Calibri"/>
              </a:rPr>
              <a:t>}</a:t>
            </a:r>
            <a:r>
              <a:rPr lang="en-US" sz="1800" b="1" dirty="0">
                <a:solidFill>
                  <a:srgbClr val="C00000"/>
                </a:solidFill>
                <a:latin typeface="Garamond"/>
                <a:ea typeface="Garamond"/>
                <a:cs typeface="Garamond"/>
                <a:sym typeface="Garamond"/>
              </a:rPr>
              <a:t> </a:t>
            </a:r>
            <a:endParaRPr dirty="0"/>
          </a:p>
          <a:p>
            <a:pPr marL="0" marR="0" lvl="0" indent="0" algn="l" rtl="0">
              <a:lnSpc>
                <a:spcPct val="100000"/>
              </a:lnSpc>
              <a:spcBef>
                <a:spcPts val="0"/>
              </a:spcBef>
              <a:spcAft>
                <a:spcPts val="0"/>
              </a:spcAft>
              <a:buClr>
                <a:srgbClr val="1E4E79"/>
              </a:buClr>
              <a:buSzPts val="1800"/>
              <a:buFont typeface="Arial"/>
              <a:buNone/>
            </a:pPr>
            <a:r>
              <a:rPr lang="en-US" sz="1800" b="1" dirty="0">
                <a:solidFill>
                  <a:srgbClr val="1E4E79"/>
                </a:solidFill>
                <a:latin typeface="Garamond"/>
                <a:ea typeface="Garamond"/>
                <a:cs typeface="Garamond"/>
                <a:sym typeface="Garamond"/>
              </a:rPr>
              <a:t>&lt;/style&gt; </a:t>
            </a:r>
            <a:endParaRPr sz="1800" b="1" dirty="0">
              <a:solidFill>
                <a:srgbClr val="1E4E79"/>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1800"/>
              <a:buFont typeface="Arial"/>
              <a:buNone/>
            </a:pPr>
            <a:r>
              <a:rPr lang="en-US" sz="1800" b="1" dirty="0">
                <a:solidFill>
                  <a:srgbClr val="C00000"/>
                </a:solidFill>
                <a:latin typeface="Garamond"/>
                <a:ea typeface="Garamond"/>
                <a:cs typeface="Garamond"/>
                <a:sym typeface="Garamond"/>
              </a:rPr>
              <a:t>&lt;/head&gt;</a:t>
            </a:r>
            <a:endParaRPr dirty="0"/>
          </a:p>
          <a:p>
            <a:pPr marL="0" marR="0" lvl="0" indent="0" algn="l" rtl="0">
              <a:lnSpc>
                <a:spcPct val="100000"/>
              </a:lnSpc>
              <a:spcBef>
                <a:spcPts val="0"/>
              </a:spcBef>
              <a:spcAft>
                <a:spcPts val="0"/>
              </a:spcAft>
              <a:buClr>
                <a:srgbClr val="C00000"/>
              </a:buClr>
              <a:buSzPts val="1800"/>
              <a:buFont typeface="Arial"/>
              <a:buNone/>
            </a:pPr>
            <a:r>
              <a:rPr lang="en-US" sz="1800" b="1" dirty="0">
                <a:solidFill>
                  <a:srgbClr val="C00000"/>
                </a:solidFill>
                <a:latin typeface="Garamond"/>
                <a:ea typeface="Garamond"/>
                <a:cs typeface="Garamond"/>
                <a:sym typeface="Garamond"/>
              </a:rPr>
              <a:t>&lt;body&gt;</a:t>
            </a:r>
            <a:endParaRPr dirty="0"/>
          </a:p>
          <a:p>
            <a:pPr marL="0" marR="0" lvl="0" indent="0" algn="l" rtl="0">
              <a:lnSpc>
                <a:spcPct val="100000"/>
              </a:lnSpc>
              <a:spcBef>
                <a:spcPts val="0"/>
              </a:spcBef>
              <a:spcAft>
                <a:spcPts val="0"/>
              </a:spcAft>
              <a:buClr>
                <a:srgbClr val="1E4E79"/>
              </a:buClr>
              <a:buSzPts val="1800"/>
              <a:buFont typeface="Arial"/>
              <a:buNone/>
            </a:pPr>
            <a:r>
              <a:rPr lang="en-US" sz="1800" b="1" dirty="0">
                <a:solidFill>
                  <a:srgbClr val="1E4E79"/>
                </a:solidFill>
                <a:latin typeface="Garamond"/>
                <a:ea typeface="Garamond"/>
                <a:cs typeface="Garamond"/>
                <a:sym typeface="Garamond"/>
              </a:rPr>
              <a:t>&lt;p&gt; &lt;b&gt; </a:t>
            </a:r>
            <a:r>
              <a:rPr lang="en-US" sz="1800" dirty="0">
                <a:solidFill>
                  <a:schemeClr val="dk1"/>
                </a:solidFill>
                <a:latin typeface="Garamond"/>
                <a:ea typeface="Garamond"/>
                <a:cs typeface="Garamond"/>
                <a:sym typeface="Garamond"/>
              </a:rPr>
              <a:t>Welcome to CSS World </a:t>
            </a:r>
            <a:r>
              <a:rPr lang="en-US" sz="1800" b="1" dirty="0">
                <a:solidFill>
                  <a:srgbClr val="1E4E79"/>
                </a:solidFill>
                <a:latin typeface="Garamond"/>
                <a:ea typeface="Garamond"/>
                <a:cs typeface="Garamond"/>
                <a:sym typeface="Garamond"/>
              </a:rPr>
              <a:t>&lt;/b&gt; &lt;/p&gt;</a:t>
            </a:r>
            <a:endParaRPr dirty="0"/>
          </a:p>
          <a:p>
            <a:pPr marL="0" marR="0" lvl="0" indent="0" algn="l" rtl="0">
              <a:lnSpc>
                <a:spcPct val="100000"/>
              </a:lnSpc>
              <a:spcBef>
                <a:spcPts val="0"/>
              </a:spcBef>
              <a:spcAft>
                <a:spcPts val="0"/>
              </a:spcAft>
              <a:buClr>
                <a:srgbClr val="C00000"/>
              </a:buClr>
              <a:buSzPts val="1800"/>
              <a:buFont typeface="Arial"/>
              <a:buNone/>
            </a:pPr>
            <a:r>
              <a:rPr lang="en-US" sz="1800" b="1" dirty="0">
                <a:solidFill>
                  <a:srgbClr val="C00000"/>
                </a:solidFill>
                <a:latin typeface="Garamond"/>
                <a:ea typeface="Garamond"/>
                <a:cs typeface="Garamond"/>
                <a:sym typeface="Garamond"/>
              </a:rPr>
              <a:t>&lt;/body&gt;	</a:t>
            </a:r>
            <a:endParaRPr dirty="0"/>
          </a:p>
          <a:p>
            <a:pPr marL="0" marR="0" lvl="0" indent="0" algn="l" rtl="0">
              <a:lnSpc>
                <a:spcPct val="100000"/>
              </a:lnSpc>
              <a:spcBef>
                <a:spcPts val="0"/>
              </a:spcBef>
              <a:spcAft>
                <a:spcPts val="0"/>
              </a:spcAft>
              <a:buClr>
                <a:srgbClr val="FF0000"/>
              </a:buClr>
              <a:buSzPts val="1800"/>
              <a:buFont typeface="Arial"/>
              <a:buNone/>
            </a:pPr>
            <a:r>
              <a:rPr lang="en-US" sz="1800" b="1" dirty="0">
                <a:solidFill>
                  <a:srgbClr val="FF0000"/>
                </a:solidFill>
                <a:latin typeface="Garamond"/>
                <a:ea typeface="Garamond"/>
                <a:cs typeface="Garamond"/>
                <a:sym typeface="Garamond"/>
              </a:rPr>
              <a:t>&lt;/html&gt;</a:t>
            </a:r>
            <a:endParaRPr sz="1800" b="1" dirty="0">
              <a:solidFill>
                <a:srgbClr val="FF0000"/>
              </a:solidFill>
              <a:latin typeface="Garamond"/>
              <a:ea typeface="Garamond"/>
              <a:cs typeface="Garamond"/>
              <a:sym typeface="Garamond"/>
            </a:endParaRPr>
          </a:p>
        </p:txBody>
      </p:sp>
      <p:graphicFrame>
        <p:nvGraphicFramePr>
          <p:cNvPr id="165" name="Google Shape;165;p21"/>
          <p:cNvGraphicFramePr/>
          <p:nvPr/>
        </p:nvGraphicFramePr>
        <p:xfrm>
          <a:off x="6478244" y="2472259"/>
          <a:ext cx="4109550" cy="335290"/>
        </p:xfrm>
        <a:graphic>
          <a:graphicData uri="http://schemas.openxmlformats.org/drawingml/2006/table">
            <a:tbl>
              <a:tblPr>
                <a:noFill/>
                <a:tableStyleId>{AAFD4F51-2EA9-41E4-BCD1-B35F72639777}</a:tableStyleId>
              </a:tblPr>
              <a:tblGrid>
                <a:gridCol w="4109550"/>
              </a:tblGrid>
              <a:tr h="334500">
                <a:tc>
                  <a:txBody>
                    <a:bodyPr/>
                    <a:lstStyle/>
                    <a:p>
                      <a:pPr marL="0" marR="0" lvl="0" indent="0" algn="l" rtl="0">
                        <a:spcBef>
                          <a:spcPts val="0"/>
                        </a:spcBef>
                        <a:spcAft>
                          <a:spcPts val="0"/>
                        </a:spcAft>
                        <a:buNone/>
                      </a:pPr>
                      <a:r>
                        <a:rPr lang="en-US" sz="1600" b="1" i="0">
                          <a:solidFill>
                            <a:srgbClr val="FF0000"/>
                          </a:solidFill>
                          <a:latin typeface="Arial"/>
                          <a:ea typeface="Arial"/>
                          <a:cs typeface="Arial"/>
                          <a:sym typeface="Arial"/>
                        </a:rPr>
                        <a:t>Welcome to </a:t>
                      </a:r>
                      <a:r>
                        <a:rPr lang="en-US" sz="1600" b="1">
                          <a:solidFill>
                            <a:srgbClr val="FF0000"/>
                          </a:solidFill>
                          <a:latin typeface="Garamond"/>
                          <a:ea typeface="Garamond"/>
                          <a:cs typeface="Garamond"/>
                          <a:sym typeface="Garamond"/>
                        </a:rPr>
                        <a:t>CSS </a:t>
                      </a:r>
                      <a:r>
                        <a:rPr lang="en-US" sz="1600" b="1">
                          <a:solidFill>
                            <a:srgbClr val="FF0000"/>
                          </a:solidFill>
                          <a:latin typeface="Arial"/>
                          <a:ea typeface="Arial"/>
                          <a:cs typeface="Arial"/>
                          <a:sym typeface="Arial"/>
                        </a:rPr>
                        <a:t>World</a:t>
                      </a:r>
                      <a:r>
                        <a:rPr lang="en-US" sz="1600" b="1">
                          <a:solidFill>
                            <a:srgbClr val="FF0000"/>
                          </a:solidFill>
                          <a:latin typeface="Garamond"/>
                          <a:ea typeface="Garamond"/>
                          <a:cs typeface="Garamond"/>
                          <a:sym typeface="Garamond"/>
                        </a:rPr>
                        <a:t> </a:t>
                      </a:r>
                      <a:endParaRPr sz="1600" b="1" i="0">
                        <a:solidFill>
                          <a:srgbClr val="FF0000"/>
                        </a:solidFill>
                        <a:latin typeface="Arial"/>
                        <a:ea typeface="Arial"/>
                        <a:cs typeface="Arial"/>
                        <a:sym typeface="Arial"/>
                      </a:endParaRPr>
                    </a:p>
                  </a:txBody>
                  <a:tcPr marL="91450" marR="91450" marT="45725" marB="45725">
                    <a:solidFill>
                      <a:schemeClr val="dk1"/>
                    </a:solidFill>
                  </a:tcPr>
                </a:tc>
              </a:tr>
            </a:tbl>
          </a:graphicData>
        </a:graphic>
      </p:graphicFrame>
      <p:sp>
        <p:nvSpPr>
          <p:cNvPr id="166" name="Google Shape;166;p21"/>
          <p:cNvSpPr txBox="1"/>
          <p:nvPr/>
        </p:nvSpPr>
        <p:spPr>
          <a:xfrm>
            <a:off x="1716563" y="1484331"/>
            <a:ext cx="1047543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Selector -</a:t>
            </a:r>
            <a:r>
              <a:rPr lang="en-US" sz="1800">
                <a:solidFill>
                  <a:schemeClr val="dk1"/>
                </a:solidFill>
                <a:latin typeface="Calibri"/>
                <a:ea typeface="Calibri"/>
                <a:cs typeface="Calibri"/>
                <a:sym typeface="Calibri"/>
              </a:rPr>
              <a:t> I want the text color of my paragraph to be </a:t>
            </a:r>
            <a:r>
              <a:rPr lang="en-US" sz="1800" u="sng">
                <a:solidFill>
                  <a:schemeClr val="dk1"/>
                </a:solidFill>
                <a:latin typeface="Calibri"/>
                <a:ea typeface="Calibri"/>
                <a:cs typeface="Calibri"/>
                <a:sym typeface="Calibri"/>
              </a:rPr>
              <a:t>red</a:t>
            </a:r>
            <a:r>
              <a:rPr lang="en-US" sz="1800">
                <a:solidFill>
                  <a:schemeClr val="dk1"/>
                </a:solidFill>
                <a:latin typeface="Calibri"/>
                <a:ea typeface="Calibri"/>
                <a:cs typeface="Calibri"/>
                <a:sym typeface="Calibri"/>
              </a:rPr>
              <a:t> and the background color to be </a:t>
            </a:r>
            <a:r>
              <a:rPr lang="en-US" sz="1800" u="sng">
                <a:solidFill>
                  <a:schemeClr val="dk1"/>
                </a:solidFill>
                <a:latin typeface="Calibri"/>
                <a:ea typeface="Calibri"/>
                <a:cs typeface="Calibri"/>
                <a:sym typeface="Calibri"/>
              </a:rPr>
              <a:t>black</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TotalTime>
  <Words>1780</Words>
  <Application>Microsoft Office PowerPoint</Application>
  <PresentationFormat>Widescreen</PresentationFormat>
  <Paragraphs>533</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Garamond</vt:lpstr>
      <vt:lpstr>Noto Sans Symbols</vt:lpstr>
      <vt:lpstr>Calibri</vt:lpstr>
      <vt:lpstr>Arial</vt:lpstr>
      <vt:lpstr>Office Theme</vt:lpstr>
      <vt:lpstr>Module1     CSS3</vt:lpstr>
      <vt:lpstr>You will learn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Background in CSS3</vt:lpstr>
      <vt:lpstr>Multiple Background</vt:lpstr>
      <vt:lpstr>RGB and RGBA</vt:lpstr>
      <vt:lpstr>HSL and HSLA</vt:lpstr>
      <vt:lpstr>Understanding Border </vt:lpstr>
      <vt:lpstr>Border   Example  </vt:lpstr>
      <vt:lpstr>Box Model –To understand the border  </vt:lpstr>
      <vt:lpstr>Rounded Corners</vt:lpstr>
      <vt:lpstr>PowerPoint Presentation</vt:lpstr>
      <vt:lpstr>Applying Shadows in border Example  </vt:lpstr>
      <vt:lpstr>Assignments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     CSS3</dc:title>
  <dc:creator>hp</dc:creator>
  <cp:lastModifiedBy>Microsoft account</cp:lastModifiedBy>
  <cp:revision>7</cp:revision>
  <dcterms:modified xsi:type="dcterms:W3CDTF">2021-11-17T10:14:29Z</dcterms:modified>
</cp:coreProperties>
</file>