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embeddedFontLst>
    <p:embeddedFont>
      <p:font typeface="Garamond" panose="02020404030301010803" pitchFamily="18" charset="0"/>
      <p:regular r:id="rId60"/>
      <p:bold r:id="rId61"/>
      <p:italic r:id="rId62"/>
    </p:embeddedFont>
    <p:embeddedFont>
      <p:font typeface="Calibri" panose="020F050202020403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imenla Jamir" initials="" lastIdx="41" clrIdx="0"/>
  <p:cmAuthor id="1" name="Imtimenla Jamir" initials="IJ" lastIdx="2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C6BFD-1CA4-427F-80CB-4C0DBA232461}">
  <a:tblStyle styleId="{004C6BFD-1CA4-427F-80CB-4C0DBA23246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2BDDA31-B1B3-4C2E-8580-BCDA197752D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6" autoAdjust="0"/>
    <p:restoredTop sz="94660"/>
  </p:normalViewPr>
  <p:slideViewPr>
    <p:cSldViewPr>
      <p:cViewPr>
        <p:scale>
          <a:sx n="80" d="100"/>
          <a:sy n="80" d="100"/>
        </p:scale>
        <p:origin x="486" y="-1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12888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75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327248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76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Note : </a:t>
            </a:r>
            <a:r>
              <a:rPr lang="en-US" sz="1200" b="1">
                <a:latin typeface="Garamond"/>
                <a:ea typeface="Garamond"/>
                <a:cs typeface="Garamond"/>
                <a:sym typeface="Garamond"/>
              </a:rPr>
              <a:t>The doctype declaration is not an HTML tag</a:t>
            </a:r>
            <a:r>
              <a:rPr lang="en-US" b="1">
                <a:latin typeface="Garamond"/>
                <a:ea typeface="Garamond"/>
                <a:cs typeface="Garamond"/>
                <a:sym typeface="Garamond"/>
              </a:rPr>
              <a:t> </a:t>
            </a:r>
            <a:r>
              <a:rPr lang="en-US" sz="1200" b="1">
                <a:latin typeface="Garamond"/>
                <a:ea typeface="Garamond"/>
                <a:cs typeface="Garamond"/>
                <a:sym typeface="Garamond"/>
              </a:rPr>
              <a:t>but tells the browser which version of HTML the page is written in. </a:t>
            </a:r>
            <a:endParaRPr/>
          </a:p>
          <a:p>
            <a:pPr marL="0" lvl="0" indent="0" algn="l" rtl="0">
              <a:spcBef>
                <a:spcPts val="0"/>
              </a:spcBef>
              <a:spcAft>
                <a:spcPts val="0"/>
              </a:spcAft>
              <a:buNone/>
            </a:pPr>
            <a:endParaRPr/>
          </a:p>
        </p:txBody>
      </p:sp>
      <p:sp>
        <p:nvSpPr>
          <p:cNvPr id="172" name="Google Shape;1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228414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907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054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794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u="sng">
                <a:latin typeface="Garamond"/>
                <a:ea typeface="Garamond"/>
                <a:cs typeface="Garamond"/>
                <a:sym typeface="Garamond"/>
              </a:rPr>
              <a:t>Note :</a:t>
            </a:r>
            <a:r>
              <a:rPr lang="en-US" sz="1200" u="none">
                <a:latin typeface="Garamond"/>
                <a:ea typeface="Garamond"/>
                <a:cs typeface="Garamond"/>
                <a:sym typeface="Garamond"/>
              </a:rPr>
              <a:t>  </a:t>
            </a:r>
            <a:r>
              <a:rPr lang="en-US" sz="1200" b="1">
                <a:latin typeface="Garamond"/>
                <a:ea typeface="Garamond"/>
                <a:cs typeface="Garamond"/>
                <a:sym typeface="Garamond"/>
              </a:rPr>
              <a:t>The &lt;link&gt; tag is used to link to external style sheets.</a:t>
            </a:r>
            <a:endParaRPr/>
          </a:p>
          <a:p>
            <a:pPr marL="0" lvl="0" indent="0" algn="l" rtl="0">
              <a:spcBef>
                <a:spcPts val="0"/>
              </a:spcBef>
              <a:spcAft>
                <a:spcPts val="0"/>
              </a:spcAft>
              <a:buNone/>
            </a:pPr>
            <a:r>
              <a:rPr lang="en-US" sz="1200" b="1">
                <a:latin typeface="Garamond"/>
                <a:ea typeface="Garamond"/>
                <a:cs typeface="Garamond"/>
                <a:sym typeface="Garamond"/>
              </a:rPr>
              <a:t>            The &lt;link&gt; element is an empty element</a:t>
            </a:r>
            <a:r>
              <a:rPr lang="en-US" b="1">
                <a:latin typeface="Garamond"/>
                <a:ea typeface="Garamond"/>
                <a:cs typeface="Garamond"/>
                <a:sym typeface="Garamond"/>
              </a:rPr>
              <a:t>. I</a:t>
            </a:r>
            <a:r>
              <a:rPr lang="en-US" sz="1200" b="1">
                <a:latin typeface="Garamond"/>
                <a:ea typeface="Garamond"/>
                <a:cs typeface="Garamond"/>
                <a:sym typeface="Garamond"/>
              </a:rPr>
              <a:t>t contains attributes only.</a:t>
            </a:r>
            <a:endParaRPr/>
          </a:p>
        </p:txBody>
      </p:sp>
      <p:sp>
        <p:nvSpPr>
          <p:cNvPr id="201" name="Google Shape;20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155556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1" u="sng" dirty="0">
                <a:latin typeface="Garamond"/>
                <a:ea typeface="Garamond"/>
                <a:cs typeface="Garamond"/>
                <a:sym typeface="Garamond"/>
              </a:rPr>
              <a:t>Note:</a:t>
            </a:r>
            <a:r>
              <a:rPr lang="en-US" sz="1200" dirty="0">
                <a:latin typeface="Garamond"/>
                <a:ea typeface="Garamond"/>
                <a:cs typeface="Garamond"/>
                <a:sym typeface="Garamond"/>
              </a:rPr>
              <a:t>  </a:t>
            </a:r>
            <a:r>
              <a:rPr lang="en-US" sz="1200" b="1" u="none" dirty="0">
                <a:latin typeface="Garamond"/>
                <a:ea typeface="Garamond"/>
                <a:cs typeface="Garamond"/>
                <a:sym typeface="Garamond"/>
              </a:rPr>
              <a:t>Script can be used in both head and body section. In accordance with logic of script</a:t>
            </a:r>
            <a:r>
              <a:rPr lang="en-US" b="1" dirty="0">
                <a:latin typeface="Garamond"/>
                <a:ea typeface="Garamond"/>
                <a:cs typeface="Garamond"/>
                <a:sym typeface="Garamond"/>
              </a:rPr>
              <a:t>, </a:t>
            </a:r>
            <a:r>
              <a:rPr lang="en-US" sz="1200" b="1" u="none" dirty="0">
                <a:latin typeface="Garamond"/>
                <a:ea typeface="Garamond"/>
                <a:cs typeface="Garamond"/>
                <a:sym typeface="Garamond"/>
              </a:rPr>
              <a:t>it can be used in either of the section. </a:t>
            </a:r>
            <a:endParaRPr dirty="0"/>
          </a:p>
          <a:p>
            <a:pPr marL="0" marR="0" lvl="0" indent="0" algn="l" rtl="0">
              <a:lnSpc>
                <a:spcPct val="100000"/>
              </a:lnSpc>
              <a:spcBef>
                <a:spcPts val="0"/>
              </a:spcBef>
              <a:spcAft>
                <a:spcPts val="0"/>
              </a:spcAft>
              <a:buClr>
                <a:schemeClr val="dk1"/>
              </a:buClr>
              <a:buSzPts val="1200"/>
              <a:buFont typeface="Garamond"/>
              <a:buNone/>
            </a:pPr>
            <a:r>
              <a:rPr lang="en-US" sz="1200" b="1" u="none" dirty="0">
                <a:latin typeface="Garamond"/>
                <a:ea typeface="Garamond"/>
                <a:cs typeface="Garamond"/>
                <a:sym typeface="Garamond"/>
              </a:rPr>
              <a:t>           Mostly it is used in the head section.</a:t>
            </a:r>
            <a:endParaRPr dirty="0"/>
          </a:p>
          <a:p>
            <a:pPr marL="0" lvl="0" indent="0" algn="l" rtl="0">
              <a:spcBef>
                <a:spcPts val="0"/>
              </a:spcBef>
              <a:spcAft>
                <a:spcPts val="0"/>
              </a:spcAft>
              <a:buNone/>
            </a:pPr>
            <a:endParaRPr dirty="0"/>
          </a:p>
        </p:txBody>
      </p:sp>
      <p:sp>
        <p:nvSpPr>
          <p:cNvPr id="209" name="Google Shape;20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383279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Garamond"/>
              <a:buNone/>
            </a:pPr>
            <a:r>
              <a:rPr lang="en-US" sz="1200" b="0" u="sng" dirty="0">
                <a:latin typeface="Garamond"/>
                <a:ea typeface="Garamond"/>
                <a:cs typeface="Garamond"/>
                <a:sym typeface="Garamond"/>
              </a:rPr>
              <a:t>Note:</a:t>
            </a:r>
            <a:r>
              <a:rPr lang="en-US" sz="1200" b="0" dirty="0">
                <a:latin typeface="Garamond"/>
                <a:ea typeface="Garamond"/>
                <a:cs typeface="Garamond"/>
                <a:sym typeface="Garamond"/>
              </a:rPr>
              <a:t>   </a:t>
            </a:r>
            <a:r>
              <a:rPr lang="en-US" sz="1200" b="1" dirty="0">
                <a:latin typeface="Garamond"/>
                <a:ea typeface="Garamond"/>
                <a:cs typeface="Garamond"/>
                <a:sym typeface="Garamond"/>
              </a:rPr>
              <a:t>Each HTML document can contain multiple &lt;style&gt; tags.</a:t>
            </a:r>
            <a:endParaRPr dirty="0"/>
          </a:p>
          <a:p>
            <a:pPr marL="0" lvl="0" indent="0" algn="l" rtl="0">
              <a:spcBef>
                <a:spcPts val="0"/>
              </a:spcBef>
              <a:spcAft>
                <a:spcPts val="0"/>
              </a:spcAft>
              <a:buNone/>
            </a:pPr>
            <a:r>
              <a:rPr lang="en-US" sz="1200" b="1" dirty="0">
                <a:latin typeface="Garamond"/>
                <a:ea typeface="Garamond"/>
                <a:cs typeface="Garamond"/>
                <a:sym typeface="Garamond"/>
              </a:rPr>
              <a:t>            Style can also be used externally using link tag. We’ll discuss this more deeply in CSS.</a:t>
            </a:r>
            <a:endParaRPr sz="1200" b="1" u="sng" dirty="0">
              <a:latin typeface="Garamond"/>
              <a:ea typeface="Garamond"/>
              <a:cs typeface="Garamond"/>
              <a:sym typeface="Garamond"/>
            </a:endParaRPr>
          </a:p>
          <a:p>
            <a:pPr marL="0" lvl="0" indent="0" algn="l" rtl="0">
              <a:spcBef>
                <a:spcPts val="0"/>
              </a:spcBef>
              <a:spcAft>
                <a:spcPts val="0"/>
              </a:spcAft>
              <a:buNone/>
            </a:pPr>
            <a:endParaRPr sz="1200" dirty="0">
              <a:latin typeface="Garamond"/>
              <a:ea typeface="Garamond"/>
              <a:cs typeface="Garamond"/>
              <a:sym typeface="Garamond"/>
            </a:endParaRPr>
          </a:p>
          <a:p>
            <a:pPr marL="0" lvl="0" indent="0" algn="l" rtl="0">
              <a:spcBef>
                <a:spcPts val="0"/>
              </a:spcBef>
              <a:spcAft>
                <a:spcPts val="0"/>
              </a:spcAft>
              <a:buNone/>
            </a:pPr>
            <a:endParaRPr dirty="0"/>
          </a:p>
        </p:txBody>
      </p:sp>
      <p:sp>
        <p:nvSpPr>
          <p:cNvPr id="219" name="Google Shape;21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3122587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65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790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583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01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193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just" rtl="0">
              <a:spcBef>
                <a:spcPts val="0"/>
              </a:spcBef>
              <a:spcAft>
                <a:spcPts val="0"/>
              </a:spcAft>
              <a:buNone/>
            </a:pPr>
            <a:r>
              <a:rPr lang="en-US"/>
              <a:t>Tables can be used not only to display tabular data but also to position the contents of the page in a</a:t>
            </a:r>
            <a:endParaRPr/>
          </a:p>
          <a:p>
            <a:pPr marL="228600" lvl="0" indent="-228600" algn="just" rtl="0">
              <a:spcBef>
                <a:spcPts val="0"/>
              </a:spcBef>
              <a:spcAft>
                <a:spcPts val="0"/>
              </a:spcAft>
              <a:buNone/>
            </a:pPr>
            <a:r>
              <a:rPr lang="en-US"/>
              <a:t> more structured manner. The page layout can be controlled very effectively with tables. Tables are</a:t>
            </a:r>
            <a:endParaRPr/>
          </a:p>
          <a:p>
            <a:pPr marL="228600" lvl="0" indent="-228600" algn="just" rtl="0">
              <a:spcBef>
                <a:spcPts val="0"/>
              </a:spcBef>
              <a:spcAft>
                <a:spcPts val="0"/>
              </a:spcAft>
              <a:buNone/>
            </a:pPr>
            <a:r>
              <a:rPr lang="en-US"/>
              <a:t> defined with the &lt;table&gt; tag. </a:t>
            </a:r>
            <a:endParaRPr/>
          </a:p>
          <a:p>
            <a:pPr marL="228600" lvl="0" indent="-228600" algn="just" rtl="0">
              <a:spcBef>
                <a:spcPts val="0"/>
              </a:spcBef>
              <a:spcAft>
                <a:spcPts val="0"/>
              </a:spcAft>
              <a:buNone/>
            </a:pPr>
            <a:endParaRPr/>
          </a:p>
          <a:p>
            <a:pPr marL="228600" lvl="0" indent="-228600" algn="l" rtl="0">
              <a:spcBef>
                <a:spcPts val="0"/>
              </a:spcBef>
              <a:spcAft>
                <a:spcPts val="0"/>
              </a:spcAft>
              <a:buNone/>
            </a:pPr>
            <a:r>
              <a:rPr lang="en-US"/>
              <a:t>Note: Tables are used on websites for two major purposes.</a:t>
            </a:r>
            <a:endParaRPr/>
          </a:p>
          <a:p>
            <a:pPr marL="228600" lvl="0" indent="-228600" algn="l" rtl="0">
              <a:spcBef>
                <a:spcPts val="0"/>
              </a:spcBef>
              <a:spcAft>
                <a:spcPts val="0"/>
              </a:spcAft>
              <a:buNone/>
            </a:pPr>
            <a:r>
              <a:rPr lang="en-US"/>
              <a:t>1) The primary purpose of arranging information in a table</a:t>
            </a:r>
            <a:endParaRPr/>
          </a:p>
          <a:p>
            <a:pPr marL="228600" lvl="0" indent="-228600" algn="l" rtl="0">
              <a:spcBef>
                <a:spcPts val="0"/>
              </a:spcBef>
              <a:spcAft>
                <a:spcPts val="0"/>
              </a:spcAft>
              <a:buNone/>
            </a:pPr>
            <a:r>
              <a:rPr lang="en-US"/>
              <a:t>2) The more widely used purpose of creating a page layout with the use of hidden tables. (border attribute values set to “0”).</a:t>
            </a:r>
            <a:endParaRPr/>
          </a:p>
          <a:p>
            <a:pPr marL="228600" lvl="0" indent="-228600" algn="l" rtl="0">
              <a:spcBef>
                <a:spcPts val="0"/>
              </a:spcBef>
              <a:spcAft>
                <a:spcPts val="0"/>
              </a:spcAft>
              <a:buNone/>
            </a:pPr>
            <a:endParaRPr/>
          </a:p>
          <a:p>
            <a:pPr marL="228600" lvl="0" indent="-228600" algn="l" rtl="0">
              <a:spcBef>
                <a:spcPts val="0"/>
              </a:spcBef>
              <a:spcAft>
                <a:spcPts val="0"/>
              </a:spcAft>
              <a:buNone/>
            </a:pPr>
            <a:r>
              <a:rPr lang="en-US"/>
              <a:t>The Attributes and it values</a:t>
            </a:r>
            <a:endParaRPr/>
          </a:p>
          <a:p>
            <a:pPr marL="228600" lvl="0" indent="-228600" algn="l" rtl="0">
              <a:spcBef>
                <a:spcPts val="0"/>
              </a:spcBef>
              <a:spcAft>
                <a:spcPts val="0"/>
              </a:spcAft>
              <a:buNone/>
            </a:pPr>
            <a:r>
              <a:rPr lang="en-US"/>
              <a:t>ALIGN		- Align the table in a web page. (LEFT | RIGHT | CENTER).</a:t>
            </a:r>
            <a:endParaRPr/>
          </a:p>
          <a:p>
            <a:pPr marL="228600" lvl="0" indent="-228600" algn="l" rtl="0">
              <a:spcBef>
                <a:spcPts val="0"/>
              </a:spcBef>
              <a:spcAft>
                <a:spcPts val="0"/>
              </a:spcAft>
              <a:buNone/>
            </a:pPr>
            <a:r>
              <a:rPr lang="en-US"/>
              <a:t>BORDER		- Specifies the thickness of the border</a:t>
            </a:r>
            <a:endParaRPr/>
          </a:p>
          <a:p>
            <a:pPr marL="228600" lvl="0" indent="-228600" algn="l" rtl="0">
              <a:spcBef>
                <a:spcPts val="0"/>
              </a:spcBef>
              <a:spcAft>
                <a:spcPts val="0"/>
              </a:spcAft>
              <a:buNone/>
            </a:pPr>
            <a:r>
              <a:rPr lang="en-US"/>
              <a:t>BGCOLOR		- The background color for the table.</a:t>
            </a:r>
            <a:endParaRPr/>
          </a:p>
          <a:p>
            <a:pPr marL="228600" lvl="0" indent="-228600" algn="l" rtl="0">
              <a:spcBef>
                <a:spcPts val="0"/>
              </a:spcBef>
              <a:spcAft>
                <a:spcPts val="0"/>
              </a:spcAft>
              <a:buNone/>
            </a:pPr>
            <a:r>
              <a:rPr lang="en-US"/>
              <a:t>CELLPADDING 	- Specifies the space between the cell wall and contents .</a:t>
            </a:r>
            <a:endParaRPr/>
          </a:p>
          <a:p>
            <a:pPr marL="228600" lvl="0" indent="-228600" algn="l" rtl="0">
              <a:spcBef>
                <a:spcPts val="0"/>
              </a:spcBef>
              <a:spcAft>
                <a:spcPts val="0"/>
              </a:spcAft>
              <a:buNone/>
            </a:pPr>
            <a:r>
              <a:rPr lang="en-US"/>
              <a:t>CELLSPACING		- Specifies the space between cell.</a:t>
            </a:r>
            <a:endParaRPr/>
          </a:p>
          <a:p>
            <a:pPr marL="228600" lvl="0" indent="-228600" algn="l" rtl="0">
              <a:spcBef>
                <a:spcPts val="0"/>
              </a:spcBef>
              <a:spcAft>
                <a:spcPts val="0"/>
              </a:spcAft>
              <a:buNone/>
            </a:pPr>
            <a:r>
              <a:rPr lang="en-US"/>
              <a:t>WIDTH		- Specifies the width of the table </a:t>
            </a:r>
            <a:endParaRPr/>
          </a:p>
          <a:p>
            <a:pPr marL="228600" lvl="0" indent="-228600" algn="l" rtl="0">
              <a:spcBef>
                <a:spcPts val="0"/>
              </a:spcBef>
              <a:spcAft>
                <a:spcPts val="0"/>
              </a:spcAft>
              <a:buNone/>
            </a:pPr>
            <a:endParaRPr/>
          </a:p>
          <a:p>
            <a:pPr marL="228600" lvl="0" indent="-228600" algn="l" rtl="0">
              <a:spcBef>
                <a:spcPts val="0"/>
              </a:spcBef>
              <a:spcAft>
                <a:spcPts val="0"/>
              </a:spcAft>
              <a:buNone/>
            </a:pPr>
            <a:r>
              <a:rPr lang="en-US"/>
              <a:t> The WIDTH attribute value can be in  percent (or)  pixels. Pixels can be thought of as the smallest</a:t>
            </a:r>
            <a:endParaRPr/>
          </a:p>
          <a:p>
            <a:pPr marL="228600" lvl="0" indent="-228600" algn="l" rtl="0">
              <a:spcBef>
                <a:spcPts val="0"/>
              </a:spcBef>
              <a:spcAft>
                <a:spcPts val="0"/>
              </a:spcAft>
              <a:buNone/>
            </a:pPr>
            <a:r>
              <a:rPr lang="en-US"/>
              <a:t> logical unit for display. Pixel resolution can vary from PC to PC. Tables built with percents will</a:t>
            </a:r>
            <a:endParaRPr/>
          </a:p>
          <a:p>
            <a:pPr marL="228600" lvl="0" indent="-228600" algn="l" rtl="0">
              <a:spcBef>
                <a:spcPts val="0"/>
              </a:spcBef>
              <a:spcAft>
                <a:spcPts val="0"/>
              </a:spcAft>
              <a:buNone/>
            </a:pPr>
            <a:r>
              <a:rPr lang="en-US"/>
              <a:t> occupy that percentage of the browser’s visible area or the container area. </a:t>
            </a:r>
            <a:endParaRPr/>
          </a:p>
          <a:p>
            <a:pPr marL="0" lvl="0" indent="0" algn="l" rtl="0">
              <a:spcBef>
                <a:spcPts val="0"/>
              </a:spcBef>
              <a:spcAft>
                <a:spcPts val="0"/>
              </a:spcAft>
              <a:buNone/>
            </a:pPr>
            <a:endParaRPr/>
          </a:p>
        </p:txBody>
      </p:sp>
      <p:sp>
        <p:nvSpPr>
          <p:cNvPr id="257" name="Google Shape;25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1430110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819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70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Linking the pages </a:t>
            </a:r>
            <a:endParaRPr dirty="0"/>
          </a:p>
          <a:p>
            <a:pPr marL="0" lvl="0" indent="0" algn="just" rtl="0">
              <a:spcBef>
                <a:spcPts val="0"/>
              </a:spcBef>
              <a:spcAft>
                <a:spcPts val="0"/>
              </a:spcAft>
              <a:buNone/>
            </a:pPr>
            <a:r>
              <a:rPr lang="en-US" b="1" dirty="0"/>
              <a:t>A link is a unidirectional pointer from a source document that contains the link to the some destination. Links help the user to navigate across pages as well as within a page.  The text or an image that provides such link(s) is called hypertext or hyperlink. </a:t>
            </a:r>
            <a:endParaRPr dirty="0"/>
          </a:p>
          <a:p>
            <a:pPr marL="0" lvl="0" indent="0" algn="just" rtl="0">
              <a:spcBef>
                <a:spcPts val="0"/>
              </a:spcBef>
              <a:spcAft>
                <a:spcPts val="0"/>
              </a:spcAft>
              <a:buNone/>
            </a:pPr>
            <a:endParaRPr b="1" dirty="0"/>
          </a:p>
          <a:p>
            <a:pPr marL="0" lvl="0" indent="0" algn="just" rtl="0">
              <a:spcBef>
                <a:spcPts val="0"/>
              </a:spcBef>
              <a:spcAft>
                <a:spcPts val="0"/>
              </a:spcAft>
              <a:buNone/>
            </a:pPr>
            <a:r>
              <a:rPr lang="en-US" b="1" dirty="0"/>
              <a:t>Hyperlinks can be created by using a &lt;A&gt; tag, which stands for anchor and has the following attributes.</a:t>
            </a:r>
            <a:endParaRPr dirty="0"/>
          </a:p>
          <a:p>
            <a:pPr marL="0" lvl="0" indent="-76200" algn="just" rtl="0">
              <a:spcBef>
                <a:spcPts val="0"/>
              </a:spcBef>
              <a:spcAft>
                <a:spcPts val="0"/>
              </a:spcAft>
              <a:buClr>
                <a:schemeClr val="dk1"/>
              </a:buClr>
              <a:buSzPts val="1200"/>
              <a:buFont typeface="Calibri"/>
              <a:buChar char="•"/>
            </a:pPr>
            <a:r>
              <a:rPr lang="en-US" b="1" dirty="0"/>
              <a:t>  HREF      -  	Hypertext Reference: This attribute points the link to a bookmark, another file, either within the same webs site or elsewhere on the internet.</a:t>
            </a:r>
            <a:endParaRPr dirty="0"/>
          </a:p>
          <a:p>
            <a:pPr marL="0" lvl="0" indent="-76200" algn="just" rtl="0">
              <a:spcBef>
                <a:spcPts val="0"/>
              </a:spcBef>
              <a:spcAft>
                <a:spcPts val="0"/>
              </a:spcAft>
              <a:buClr>
                <a:schemeClr val="dk1"/>
              </a:buClr>
              <a:buSzPts val="1200"/>
              <a:buFont typeface="Calibri"/>
              <a:buChar char="•"/>
            </a:pPr>
            <a:r>
              <a:rPr lang="en-US" b="1" dirty="0"/>
              <a:t>  NAME     -	Name: The name of the bookmark. This attribute lets you “bookmark” a location on the web page. An HREF anchor can point a link to that area on the page.</a:t>
            </a:r>
            <a:endParaRPr dirty="0"/>
          </a:p>
          <a:p>
            <a:pPr marL="0" lvl="0" indent="-76200" algn="just" rtl="0">
              <a:spcBef>
                <a:spcPts val="0"/>
              </a:spcBef>
              <a:spcAft>
                <a:spcPts val="0"/>
              </a:spcAft>
              <a:buClr>
                <a:schemeClr val="dk1"/>
              </a:buClr>
              <a:buSzPts val="1200"/>
              <a:buFont typeface="Calibri"/>
              <a:buChar char="•"/>
            </a:pPr>
            <a:r>
              <a:rPr lang="en-US" b="1" dirty="0"/>
              <a:t>TITLE  	-	Displays balloon help in IE</a:t>
            </a:r>
            <a:endParaRPr dirty="0"/>
          </a:p>
          <a:p>
            <a:pPr marL="0" lvl="0" indent="-76200" algn="just" rtl="0">
              <a:spcBef>
                <a:spcPts val="0"/>
              </a:spcBef>
              <a:spcAft>
                <a:spcPts val="0"/>
              </a:spcAft>
              <a:buClr>
                <a:schemeClr val="dk1"/>
              </a:buClr>
              <a:buSzPts val="1200"/>
              <a:buFont typeface="Calibri"/>
              <a:buChar char="•"/>
            </a:pPr>
            <a:r>
              <a:rPr lang="en-US" b="1" dirty="0"/>
              <a:t>TARGET	-    	With the target attribute, you can define where the linked document will be opened. </a:t>
            </a:r>
            <a:endParaRPr dirty="0"/>
          </a:p>
          <a:p>
            <a:pPr marL="0" lvl="0" indent="0" algn="just" rtl="0">
              <a:spcBef>
                <a:spcPts val="0"/>
              </a:spcBef>
              <a:spcAft>
                <a:spcPts val="0"/>
              </a:spcAft>
              <a:buNone/>
            </a:pPr>
            <a:endParaRPr b="1" dirty="0"/>
          </a:p>
          <a:p>
            <a:pPr marL="0" lvl="0" indent="0" algn="just" rtl="0">
              <a:spcBef>
                <a:spcPts val="0"/>
              </a:spcBef>
              <a:spcAft>
                <a:spcPts val="0"/>
              </a:spcAft>
              <a:buNone/>
            </a:pPr>
            <a:r>
              <a:rPr lang="en-US" b="1" dirty="0"/>
              <a:t>You can use HREF to point to a URL and allow the reader to view the page from the beginning. Or, you can use HREF to point to a specific area of that page, indicated by a NAME bookmark, so that the user goes straight to that section of the document. </a:t>
            </a:r>
            <a:endParaRPr dirty="0"/>
          </a:p>
          <a:p>
            <a:pPr marL="0" lvl="0" indent="0" algn="just" rtl="0">
              <a:spcBef>
                <a:spcPts val="0"/>
              </a:spcBef>
              <a:spcAft>
                <a:spcPts val="0"/>
              </a:spcAft>
              <a:buNone/>
            </a:pPr>
            <a:endParaRPr b="1" dirty="0"/>
          </a:p>
          <a:p>
            <a:pPr marL="0" lvl="0" indent="0" algn="l" rtl="0">
              <a:spcBef>
                <a:spcPts val="0"/>
              </a:spcBef>
              <a:spcAft>
                <a:spcPts val="0"/>
              </a:spcAft>
              <a:buNone/>
            </a:pPr>
            <a:r>
              <a:rPr lang="en-US" b="1" dirty="0"/>
              <a:t>Formatting the Link</a:t>
            </a:r>
            <a:endParaRPr dirty="0"/>
          </a:p>
          <a:p>
            <a:pPr marL="0" lvl="0" indent="0" algn="l" rtl="0">
              <a:spcBef>
                <a:spcPts val="0"/>
              </a:spcBef>
              <a:spcAft>
                <a:spcPts val="0"/>
              </a:spcAft>
              <a:buNone/>
            </a:pPr>
            <a:r>
              <a:rPr lang="en-US" b="1" dirty="0"/>
              <a:t>The following attributes of &lt;BODY&gt; tag is used to provide color for the link.</a:t>
            </a:r>
            <a:endParaRPr dirty="0"/>
          </a:p>
          <a:p>
            <a:pPr marL="0" lvl="0" indent="0" algn="l" rtl="0">
              <a:spcBef>
                <a:spcPts val="0"/>
              </a:spcBef>
              <a:spcAft>
                <a:spcPts val="0"/>
              </a:spcAft>
              <a:buNone/>
            </a:pPr>
            <a:r>
              <a:rPr lang="en-US" b="1" dirty="0"/>
              <a:t>LINK		-	Specifies the link color.</a:t>
            </a:r>
            <a:endParaRPr dirty="0"/>
          </a:p>
          <a:p>
            <a:pPr marL="0" lvl="0" indent="0" algn="l" rtl="0">
              <a:spcBef>
                <a:spcPts val="0"/>
              </a:spcBef>
              <a:spcAft>
                <a:spcPts val="0"/>
              </a:spcAft>
              <a:buNone/>
            </a:pPr>
            <a:r>
              <a:rPr lang="en-US" b="1" dirty="0"/>
              <a:t>VLINK		-	Specifies the visited link color</a:t>
            </a:r>
            <a:endParaRPr dirty="0"/>
          </a:p>
          <a:p>
            <a:pPr marL="0" lvl="0" indent="0" algn="l" rtl="0">
              <a:spcBef>
                <a:spcPts val="0"/>
              </a:spcBef>
              <a:spcAft>
                <a:spcPts val="0"/>
              </a:spcAft>
              <a:buNone/>
            </a:pPr>
            <a:r>
              <a:rPr lang="en-US" b="1" dirty="0"/>
              <a:t>ALINK		-	Specifies the active link color.</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err="1"/>
              <a:t>Inseting</a:t>
            </a:r>
            <a:r>
              <a:rPr lang="en-US" b="1" dirty="0"/>
              <a:t> Image</a:t>
            </a:r>
            <a:endParaRPr dirty="0"/>
          </a:p>
          <a:p>
            <a:pPr marL="0" lvl="0" indent="0" algn="l" rtl="0">
              <a:spcBef>
                <a:spcPts val="0"/>
              </a:spcBef>
              <a:spcAft>
                <a:spcPts val="0"/>
              </a:spcAft>
              <a:buNone/>
            </a:pPr>
            <a:r>
              <a:rPr lang="en-US" b="1" dirty="0">
                <a:latin typeface="Calibri"/>
                <a:ea typeface="Calibri"/>
                <a:cs typeface="Calibri"/>
                <a:sym typeface="Calibri"/>
              </a:rPr>
              <a:t>“SRC” Attribute: used to mention the path where the image file is stored and the image file name.</a:t>
            </a:r>
            <a:endParaRPr dirty="0"/>
          </a:p>
          <a:p>
            <a:pPr marL="0" lvl="0" indent="0" algn="l" rtl="0">
              <a:spcBef>
                <a:spcPts val="0"/>
              </a:spcBef>
              <a:spcAft>
                <a:spcPts val="0"/>
              </a:spcAft>
              <a:buNone/>
            </a:pPr>
            <a:r>
              <a:rPr lang="en-US" b="1" dirty="0">
                <a:latin typeface="Calibri"/>
                <a:ea typeface="Calibri"/>
                <a:cs typeface="Calibri"/>
                <a:sym typeface="Calibri"/>
              </a:rPr>
              <a:t>“ALT” Attribute: used to display an alternate text in case the image file could not be loaded.</a:t>
            </a:r>
            <a:endParaRPr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sp>
        <p:nvSpPr>
          <p:cNvPr id="288" name="Google Shape;28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816390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Linking the pages </a:t>
            </a:r>
            <a:endParaRPr dirty="0"/>
          </a:p>
          <a:p>
            <a:pPr marL="0" lvl="0" indent="0" algn="just" rtl="0">
              <a:spcBef>
                <a:spcPts val="0"/>
              </a:spcBef>
              <a:spcAft>
                <a:spcPts val="0"/>
              </a:spcAft>
              <a:buNone/>
            </a:pPr>
            <a:r>
              <a:rPr lang="en-US" b="1" dirty="0"/>
              <a:t>A link is a unidirectional pointer from a source document that contains the link to the some destination. Links help the user to navigate across pages as well as within a page.  The text or an image that provides such link(s) is called hypertext or hyperlink. </a:t>
            </a:r>
            <a:endParaRPr dirty="0"/>
          </a:p>
          <a:p>
            <a:pPr marL="0" lvl="0" indent="0" algn="just" rtl="0">
              <a:spcBef>
                <a:spcPts val="0"/>
              </a:spcBef>
              <a:spcAft>
                <a:spcPts val="0"/>
              </a:spcAft>
              <a:buNone/>
            </a:pPr>
            <a:endParaRPr b="1" dirty="0"/>
          </a:p>
          <a:p>
            <a:pPr marL="0" lvl="0" indent="0" algn="just" rtl="0">
              <a:spcBef>
                <a:spcPts val="0"/>
              </a:spcBef>
              <a:spcAft>
                <a:spcPts val="0"/>
              </a:spcAft>
              <a:buNone/>
            </a:pPr>
            <a:r>
              <a:rPr lang="en-US" b="1" dirty="0"/>
              <a:t>Hyperlinks can be created by using a &lt;A&gt; tag, which stands for anchor and has the following attributes.</a:t>
            </a:r>
            <a:endParaRPr dirty="0"/>
          </a:p>
          <a:p>
            <a:pPr marL="0" lvl="0" indent="-76200" algn="just" rtl="0">
              <a:spcBef>
                <a:spcPts val="0"/>
              </a:spcBef>
              <a:spcAft>
                <a:spcPts val="0"/>
              </a:spcAft>
              <a:buClr>
                <a:schemeClr val="dk1"/>
              </a:buClr>
              <a:buSzPts val="1200"/>
              <a:buFont typeface="Calibri"/>
              <a:buChar char="•"/>
            </a:pPr>
            <a:r>
              <a:rPr lang="en-US" b="1" dirty="0"/>
              <a:t>  HREF      -  	Hypertext Reference: This attribute points the link to a bookmark, another file, either within the same webs site or elsewhere on the internet.</a:t>
            </a:r>
            <a:endParaRPr dirty="0"/>
          </a:p>
          <a:p>
            <a:pPr marL="0" lvl="0" indent="-76200" algn="just" rtl="0">
              <a:spcBef>
                <a:spcPts val="0"/>
              </a:spcBef>
              <a:spcAft>
                <a:spcPts val="0"/>
              </a:spcAft>
              <a:buClr>
                <a:schemeClr val="dk1"/>
              </a:buClr>
              <a:buSzPts val="1200"/>
              <a:buFont typeface="Calibri"/>
              <a:buChar char="•"/>
            </a:pPr>
            <a:r>
              <a:rPr lang="en-US" b="1" dirty="0"/>
              <a:t>  NAME     -	Name: The name of the bookmark. This attribute lets you “bookmark” a location on the web page. An HREF anchor can point a link to that area on the page.</a:t>
            </a:r>
            <a:endParaRPr dirty="0"/>
          </a:p>
          <a:p>
            <a:pPr marL="0" lvl="0" indent="-76200" algn="just" rtl="0">
              <a:spcBef>
                <a:spcPts val="0"/>
              </a:spcBef>
              <a:spcAft>
                <a:spcPts val="0"/>
              </a:spcAft>
              <a:buClr>
                <a:schemeClr val="dk1"/>
              </a:buClr>
              <a:buSzPts val="1200"/>
              <a:buFont typeface="Calibri"/>
              <a:buChar char="•"/>
            </a:pPr>
            <a:r>
              <a:rPr lang="en-US" b="1" dirty="0"/>
              <a:t>TITLE  	-	Displays balloon help in IE</a:t>
            </a:r>
            <a:endParaRPr dirty="0"/>
          </a:p>
          <a:p>
            <a:pPr marL="0" lvl="0" indent="-76200" algn="just" rtl="0">
              <a:spcBef>
                <a:spcPts val="0"/>
              </a:spcBef>
              <a:spcAft>
                <a:spcPts val="0"/>
              </a:spcAft>
              <a:buClr>
                <a:schemeClr val="dk1"/>
              </a:buClr>
              <a:buSzPts val="1200"/>
              <a:buFont typeface="Calibri"/>
              <a:buChar char="•"/>
            </a:pPr>
            <a:r>
              <a:rPr lang="en-US" b="1" dirty="0"/>
              <a:t>TARGET	-    	With the target attribute, you can define where the linked document will be opened. </a:t>
            </a:r>
            <a:endParaRPr dirty="0"/>
          </a:p>
          <a:p>
            <a:pPr marL="0" lvl="0" indent="0" algn="just" rtl="0">
              <a:spcBef>
                <a:spcPts val="0"/>
              </a:spcBef>
              <a:spcAft>
                <a:spcPts val="0"/>
              </a:spcAft>
              <a:buNone/>
            </a:pPr>
            <a:endParaRPr b="1" dirty="0"/>
          </a:p>
          <a:p>
            <a:pPr marL="0" lvl="0" indent="0" algn="just" rtl="0">
              <a:spcBef>
                <a:spcPts val="0"/>
              </a:spcBef>
              <a:spcAft>
                <a:spcPts val="0"/>
              </a:spcAft>
              <a:buNone/>
            </a:pPr>
            <a:r>
              <a:rPr lang="en-US" b="1" dirty="0"/>
              <a:t>You can use HREF to point to a URL and allow the reader to view the page from the beginning. Or, you can use HREF to point to a specific area of that page, indicated by a NAME bookmark, so that the user goes straight to that section of the document. </a:t>
            </a:r>
            <a:endParaRPr dirty="0"/>
          </a:p>
          <a:p>
            <a:pPr marL="0" lvl="0" indent="0" algn="just" rtl="0">
              <a:spcBef>
                <a:spcPts val="0"/>
              </a:spcBef>
              <a:spcAft>
                <a:spcPts val="0"/>
              </a:spcAft>
              <a:buNone/>
            </a:pPr>
            <a:endParaRPr b="1" dirty="0"/>
          </a:p>
          <a:p>
            <a:pPr marL="0" lvl="0" indent="0" algn="l" rtl="0">
              <a:spcBef>
                <a:spcPts val="0"/>
              </a:spcBef>
              <a:spcAft>
                <a:spcPts val="0"/>
              </a:spcAft>
              <a:buNone/>
            </a:pPr>
            <a:r>
              <a:rPr lang="en-US" b="1" dirty="0"/>
              <a:t>Formatting the Link</a:t>
            </a:r>
            <a:endParaRPr dirty="0"/>
          </a:p>
          <a:p>
            <a:pPr marL="0" lvl="0" indent="0" algn="l" rtl="0">
              <a:spcBef>
                <a:spcPts val="0"/>
              </a:spcBef>
              <a:spcAft>
                <a:spcPts val="0"/>
              </a:spcAft>
              <a:buNone/>
            </a:pPr>
            <a:r>
              <a:rPr lang="en-US" b="1" dirty="0"/>
              <a:t>The following attributes of &lt;BODY&gt; tag is used to provide color for the link.</a:t>
            </a:r>
            <a:endParaRPr dirty="0"/>
          </a:p>
          <a:p>
            <a:pPr marL="0" lvl="0" indent="0" algn="l" rtl="0">
              <a:spcBef>
                <a:spcPts val="0"/>
              </a:spcBef>
              <a:spcAft>
                <a:spcPts val="0"/>
              </a:spcAft>
              <a:buNone/>
            </a:pPr>
            <a:r>
              <a:rPr lang="en-US" b="1" dirty="0"/>
              <a:t>LINK		-	Specifies the link color.</a:t>
            </a:r>
            <a:endParaRPr dirty="0"/>
          </a:p>
          <a:p>
            <a:pPr marL="0" lvl="0" indent="0" algn="l" rtl="0">
              <a:spcBef>
                <a:spcPts val="0"/>
              </a:spcBef>
              <a:spcAft>
                <a:spcPts val="0"/>
              </a:spcAft>
              <a:buNone/>
            </a:pPr>
            <a:r>
              <a:rPr lang="en-US" b="1" dirty="0"/>
              <a:t>VLINK		-	Specifies the visited link color</a:t>
            </a:r>
            <a:endParaRPr dirty="0"/>
          </a:p>
          <a:p>
            <a:pPr marL="0" lvl="0" indent="0" algn="l" rtl="0">
              <a:spcBef>
                <a:spcPts val="0"/>
              </a:spcBef>
              <a:spcAft>
                <a:spcPts val="0"/>
              </a:spcAft>
              <a:buNone/>
            </a:pPr>
            <a:r>
              <a:rPr lang="en-US" b="1" dirty="0"/>
              <a:t>ALINK		-	Specifies the active link color.</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err="1"/>
              <a:t>Inseting</a:t>
            </a:r>
            <a:r>
              <a:rPr lang="en-US" b="1" dirty="0"/>
              <a:t> Image</a:t>
            </a:r>
            <a:endParaRPr dirty="0"/>
          </a:p>
          <a:p>
            <a:pPr marL="0" lvl="0" indent="0" algn="l" rtl="0">
              <a:spcBef>
                <a:spcPts val="0"/>
              </a:spcBef>
              <a:spcAft>
                <a:spcPts val="0"/>
              </a:spcAft>
              <a:buNone/>
            </a:pPr>
            <a:r>
              <a:rPr lang="en-US" b="1" dirty="0">
                <a:latin typeface="Calibri"/>
                <a:ea typeface="Calibri"/>
                <a:cs typeface="Calibri"/>
                <a:sym typeface="Calibri"/>
              </a:rPr>
              <a:t>“SRC” Attribute: used to mention the path where the image file is stored and the image file name.</a:t>
            </a:r>
            <a:endParaRPr dirty="0"/>
          </a:p>
          <a:p>
            <a:pPr marL="0" lvl="0" indent="0" algn="l" rtl="0">
              <a:spcBef>
                <a:spcPts val="0"/>
              </a:spcBef>
              <a:spcAft>
                <a:spcPts val="0"/>
              </a:spcAft>
              <a:buNone/>
            </a:pPr>
            <a:r>
              <a:rPr lang="en-US" b="1" dirty="0">
                <a:latin typeface="Calibri"/>
                <a:ea typeface="Calibri"/>
                <a:cs typeface="Calibri"/>
                <a:sym typeface="Calibri"/>
              </a:rPr>
              <a:t>“ALT” Attribute: used to display an alternate text in case the image file could not be loaded.</a:t>
            </a:r>
            <a:endParaRPr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sp>
        <p:nvSpPr>
          <p:cNvPr id="297" name="Google Shape;297;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extLst>
      <p:ext uri="{BB962C8B-B14F-4D97-AF65-F5344CB8AC3E}">
        <p14:creationId xmlns:p14="http://schemas.microsoft.com/office/powerpoint/2010/main" val="89845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Linking the pages </a:t>
            </a:r>
            <a:endParaRPr/>
          </a:p>
          <a:p>
            <a:pPr marL="0" lvl="0" indent="0" algn="just" rtl="0">
              <a:spcBef>
                <a:spcPts val="0"/>
              </a:spcBef>
              <a:spcAft>
                <a:spcPts val="0"/>
              </a:spcAft>
              <a:buNone/>
            </a:pPr>
            <a:r>
              <a:rPr lang="en-US" b="1"/>
              <a:t>A link is a unidirectional pointer from a source document that contains the link to the some destination. Links help the user to navigate across pages as well as within a page.  The text or an image that provides such link(s) is called hypertext or hyperlink. </a:t>
            </a:r>
            <a:endParaRPr/>
          </a:p>
          <a:p>
            <a:pPr marL="0" lvl="0" indent="0" algn="just" rtl="0">
              <a:spcBef>
                <a:spcPts val="0"/>
              </a:spcBef>
              <a:spcAft>
                <a:spcPts val="0"/>
              </a:spcAft>
              <a:buNone/>
            </a:pPr>
            <a:endParaRPr b="1"/>
          </a:p>
          <a:p>
            <a:pPr marL="0" lvl="0" indent="0" algn="just" rtl="0">
              <a:spcBef>
                <a:spcPts val="0"/>
              </a:spcBef>
              <a:spcAft>
                <a:spcPts val="0"/>
              </a:spcAft>
              <a:buNone/>
            </a:pPr>
            <a:r>
              <a:rPr lang="en-US" b="1"/>
              <a:t>Hyperlinks can be created by using a &lt;A&gt; tag, which stands for anchor and has the following attributes.</a:t>
            </a:r>
            <a:endParaRPr/>
          </a:p>
          <a:p>
            <a:pPr marL="0" lvl="0" indent="-76200" algn="just" rtl="0">
              <a:spcBef>
                <a:spcPts val="0"/>
              </a:spcBef>
              <a:spcAft>
                <a:spcPts val="0"/>
              </a:spcAft>
              <a:buClr>
                <a:schemeClr val="dk1"/>
              </a:buClr>
              <a:buSzPts val="1200"/>
              <a:buFont typeface="Calibri"/>
              <a:buChar char="•"/>
            </a:pPr>
            <a:r>
              <a:rPr lang="en-US" b="1"/>
              <a:t>  HREF      -  	Hypertext Reference: This attribute points the link to a bookmark, another file, either within the same webs site or elsewhere on the internet.</a:t>
            </a:r>
            <a:endParaRPr/>
          </a:p>
          <a:p>
            <a:pPr marL="0" lvl="0" indent="-76200" algn="just" rtl="0">
              <a:spcBef>
                <a:spcPts val="0"/>
              </a:spcBef>
              <a:spcAft>
                <a:spcPts val="0"/>
              </a:spcAft>
              <a:buClr>
                <a:schemeClr val="dk1"/>
              </a:buClr>
              <a:buSzPts val="1200"/>
              <a:buFont typeface="Calibri"/>
              <a:buChar char="•"/>
            </a:pPr>
            <a:r>
              <a:rPr lang="en-US" b="1"/>
              <a:t>  NAME     -	Name: The name of the bookmark. This attribute lets you “bookmark” a location on the web page. An HREF anchor can point a link to that area on the page.</a:t>
            </a:r>
            <a:endParaRPr/>
          </a:p>
          <a:p>
            <a:pPr marL="0" lvl="0" indent="-76200" algn="just" rtl="0">
              <a:spcBef>
                <a:spcPts val="0"/>
              </a:spcBef>
              <a:spcAft>
                <a:spcPts val="0"/>
              </a:spcAft>
              <a:buClr>
                <a:schemeClr val="dk1"/>
              </a:buClr>
              <a:buSzPts val="1200"/>
              <a:buFont typeface="Calibri"/>
              <a:buChar char="•"/>
            </a:pPr>
            <a:r>
              <a:rPr lang="en-US" b="1"/>
              <a:t>TITLE  	-	Displays balloon help in IE</a:t>
            </a:r>
            <a:endParaRPr/>
          </a:p>
          <a:p>
            <a:pPr marL="0" lvl="0" indent="-76200" algn="just" rtl="0">
              <a:spcBef>
                <a:spcPts val="0"/>
              </a:spcBef>
              <a:spcAft>
                <a:spcPts val="0"/>
              </a:spcAft>
              <a:buClr>
                <a:schemeClr val="dk1"/>
              </a:buClr>
              <a:buSzPts val="1200"/>
              <a:buFont typeface="Calibri"/>
              <a:buChar char="•"/>
            </a:pPr>
            <a:r>
              <a:rPr lang="en-US" b="1"/>
              <a:t>TARGET	-    	With the target attribute, you can define where the linked document will be opened. </a:t>
            </a:r>
            <a:endParaRPr/>
          </a:p>
          <a:p>
            <a:pPr marL="0" lvl="0" indent="0" algn="just" rtl="0">
              <a:spcBef>
                <a:spcPts val="0"/>
              </a:spcBef>
              <a:spcAft>
                <a:spcPts val="0"/>
              </a:spcAft>
              <a:buNone/>
            </a:pPr>
            <a:endParaRPr b="1"/>
          </a:p>
          <a:p>
            <a:pPr marL="0" lvl="0" indent="0" algn="just" rtl="0">
              <a:spcBef>
                <a:spcPts val="0"/>
              </a:spcBef>
              <a:spcAft>
                <a:spcPts val="0"/>
              </a:spcAft>
              <a:buNone/>
            </a:pPr>
            <a:r>
              <a:rPr lang="en-US" b="1"/>
              <a:t>You can use HREF to point to a URL and allow the reader to view the page from the beginning. Or, you can use HREF to point to a specific area of that page, indicated by a NAME bookmark, so that the user goes straight to that section of the document. </a:t>
            </a:r>
            <a:endParaRPr/>
          </a:p>
          <a:p>
            <a:pPr marL="0" lvl="0" indent="0" algn="just" rtl="0">
              <a:spcBef>
                <a:spcPts val="0"/>
              </a:spcBef>
              <a:spcAft>
                <a:spcPts val="0"/>
              </a:spcAft>
              <a:buNone/>
            </a:pPr>
            <a:endParaRPr b="1"/>
          </a:p>
          <a:p>
            <a:pPr marL="0" lvl="0" indent="0" algn="l" rtl="0">
              <a:spcBef>
                <a:spcPts val="0"/>
              </a:spcBef>
              <a:spcAft>
                <a:spcPts val="0"/>
              </a:spcAft>
              <a:buNone/>
            </a:pPr>
            <a:r>
              <a:rPr lang="en-US" b="1"/>
              <a:t>Formatting the Link</a:t>
            </a:r>
            <a:endParaRPr/>
          </a:p>
          <a:p>
            <a:pPr marL="0" lvl="0" indent="0" algn="l" rtl="0">
              <a:spcBef>
                <a:spcPts val="0"/>
              </a:spcBef>
              <a:spcAft>
                <a:spcPts val="0"/>
              </a:spcAft>
              <a:buNone/>
            </a:pPr>
            <a:r>
              <a:rPr lang="en-US" b="1"/>
              <a:t>The following attributes of &lt;BODY&gt; tag is used to provide color for the link.</a:t>
            </a:r>
            <a:endParaRPr/>
          </a:p>
          <a:p>
            <a:pPr marL="0" lvl="0" indent="0" algn="l" rtl="0">
              <a:spcBef>
                <a:spcPts val="0"/>
              </a:spcBef>
              <a:spcAft>
                <a:spcPts val="0"/>
              </a:spcAft>
              <a:buNone/>
            </a:pPr>
            <a:r>
              <a:rPr lang="en-US" b="1"/>
              <a:t>LINK		-	Specifies the link color.</a:t>
            </a:r>
            <a:endParaRPr/>
          </a:p>
          <a:p>
            <a:pPr marL="0" lvl="0" indent="0" algn="l" rtl="0">
              <a:spcBef>
                <a:spcPts val="0"/>
              </a:spcBef>
              <a:spcAft>
                <a:spcPts val="0"/>
              </a:spcAft>
              <a:buNone/>
            </a:pPr>
            <a:r>
              <a:rPr lang="en-US" b="1"/>
              <a:t>VLINK		-	Specifies the visited link color</a:t>
            </a:r>
            <a:endParaRPr/>
          </a:p>
          <a:p>
            <a:pPr marL="0" lvl="0" indent="0" algn="l" rtl="0">
              <a:spcBef>
                <a:spcPts val="0"/>
              </a:spcBef>
              <a:spcAft>
                <a:spcPts val="0"/>
              </a:spcAft>
              <a:buNone/>
            </a:pPr>
            <a:r>
              <a:rPr lang="en-US" b="1"/>
              <a:t>ALINK		-	Specifies the active link color.</a:t>
            </a:r>
            <a:endParaRPr/>
          </a:p>
          <a:p>
            <a:pPr marL="0" lvl="0" indent="0" algn="l" rtl="0">
              <a:spcBef>
                <a:spcPts val="0"/>
              </a:spcBef>
              <a:spcAft>
                <a:spcPts val="0"/>
              </a:spcAft>
              <a:buNone/>
            </a:pPr>
            <a:endParaRPr b="1"/>
          </a:p>
          <a:p>
            <a:pPr marL="0" lvl="0" indent="0" algn="l" rtl="0">
              <a:spcBef>
                <a:spcPts val="0"/>
              </a:spcBef>
              <a:spcAft>
                <a:spcPts val="0"/>
              </a:spcAft>
              <a:buNone/>
            </a:pPr>
            <a:r>
              <a:rPr lang="en-US" b="1"/>
              <a:t>Inseting Image</a:t>
            </a:r>
            <a:endParaRPr/>
          </a:p>
          <a:p>
            <a:pPr marL="0" lvl="0" indent="0" algn="l" rtl="0">
              <a:spcBef>
                <a:spcPts val="0"/>
              </a:spcBef>
              <a:spcAft>
                <a:spcPts val="0"/>
              </a:spcAft>
              <a:buNone/>
            </a:pPr>
            <a:r>
              <a:rPr lang="en-US" b="1">
                <a:latin typeface="Calibri"/>
                <a:ea typeface="Calibri"/>
                <a:cs typeface="Calibri"/>
                <a:sym typeface="Calibri"/>
              </a:rPr>
              <a:t>“SRC” Attribute: used to mention the path where the image file is stored and the image file name.</a:t>
            </a:r>
            <a:endParaRPr/>
          </a:p>
          <a:p>
            <a:pPr marL="0" lvl="0" indent="0" algn="l" rtl="0">
              <a:spcBef>
                <a:spcPts val="0"/>
              </a:spcBef>
              <a:spcAft>
                <a:spcPts val="0"/>
              </a:spcAft>
              <a:buNone/>
            </a:pPr>
            <a:r>
              <a:rPr lang="en-US" b="1">
                <a:latin typeface="Calibri"/>
                <a:ea typeface="Calibri"/>
                <a:cs typeface="Calibri"/>
                <a:sym typeface="Calibri"/>
              </a:rPr>
              <a:t>“ALT” Attribute: used to display an alternate text in case the image file could not be loaded.</a:t>
            </a:r>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306" name="Google Shape;306;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extLst>
      <p:ext uri="{BB962C8B-B14F-4D97-AF65-F5344CB8AC3E}">
        <p14:creationId xmlns:p14="http://schemas.microsoft.com/office/powerpoint/2010/main" val="3399290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00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234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3730511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44747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Note: Form data can be manipulated by client side scripts like Javascript and VBScript.</a:t>
            </a:r>
            <a:endParaRPr/>
          </a:p>
          <a:p>
            <a:pPr marL="0" marR="0" lvl="0" indent="0" algn="l" rtl="0">
              <a:lnSpc>
                <a:spcPct val="100000"/>
              </a:lnSpc>
              <a:spcBef>
                <a:spcPts val="0"/>
              </a:spcBef>
              <a:spcAft>
                <a:spcPts val="0"/>
              </a:spcAft>
              <a:buClr>
                <a:schemeClr val="dk1"/>
              </a:buClr>
              <a:buSzPts val="1200"/>
              <a:buFont typeface="Calibri"/>
              <a:buNone/>
            </a:pPr>
            <a:endParaRPr/>
          </a:p>
          <a:p>
            <a:pPr marL="190500" lvl="0" indent="-190500" algn="l" rtl="0">
              <a:spcBef>
                <a:spcPts val="0"/>
              </a:spcBef>
              <a:spcAft>
                <a:spcPts val="0"/>
              </a:spcAft>
              <a:buNone/>
            </a:pPr>
            <a:r>
              <a:rPr lang="en-US"/>
              <a:t>GET method.</a:t>
            </a:r>
            <a:endParaRPr/>
          </a:p>
          <a:p>
            <a:pPr marL="190500" lvl="0" indent="-190500" algn="l" rtl="0">
              <a:spcBef>
                <a:spcPts val="0"/>
              </a:spcBef>
              <a:spcAft>
                <a:spcPts val="0"/>
              </a:spcAft>
              <a:buClr>
                <a:schemeClr val="dk1"/>
              </a:buClr>
              <a:buSzPts val="1200"/>
              <a:buFont typeface="Calibri"/>
              <a:buAutoNum type="arabicParenR"/>
            </a:pPr>
            <a:r>
              <a:rPr lang="en-US"/>
              <a:t> The GET method is the default method for browsers to submit information. </a:t>
            </a:r>
            <a:endParaRPr/>
          </a:p>
          <a:p>
            <a:pPr marL="190500" lvl="0" indent="-190500" algn="l" rtl="0">
              <a:spcBef>
                <a:spcPts val="0"/>
              </a:spcBef>
              <a:spcAft>
                <a:spcPts val="0"/>
              </a:spcAft>
              <a:buClr>
                <a:schemeClr val="dk1"/>
              </a:buClr>
              <a:buSzPts val="1200"/>
              <a:buFont typeface="Calibri"/>
              <a:buAutoNum type="arabicParenR"/>
            </a:pPr>
            <a:r>
              <a:rPr lang="en-US"/>
              <a:t> GET is easy to deal and fast.</a:t>
            </a:r>
            <a:endParaRPr/>
          </a:p>
          <a:p>
            <a:pPr marL="190500" lvl="0" indent="-190500" algn="l" rtl="0">
              <a:spcBef>
                <a:spcPts val="0"/>
              </a:spcBef>
              <a:spcAft>
                <a:spcPts val="0"/>
              </a:spcAft>
              <a:buClr>
                <a:schemeClr val="dk1"/>
              </a:buClr>
              <a:buSzPts val="1200"/>
              <a:buFont typeface="Calibri"/>
              <a:buAutoNum type="arabicParenR"/>
            </a:pPr>
            <a:r>
              <a:rPr lang="en-US"/>
              <a:t> All the information form the form is appended onto the end of the URL. </a:t>
            </a:r>
            <a:endParaRPr/>
          </a:p>
          <a:p>
            <a:pPr marL="190500" lvl="0" indent="-190500" algn="l" rtl="0">
              <a:spcBef>
                <a:spcPts val="0"/>
              </a:spcBef>
              <a:spcAft>
                <a:spcPts val="0"/>
              </a:spcAft>
              <a:buClr>
                <a:schemeClr val="dk1"/>
              </a:buClr>
              <a:buSzPts val="1200"/>
              <a:buFont typeface="Calibri"/>
              <a:buAutoNum type="arabicParenR"/>
            </a:pPr>
            <a:r>
              <a:rPr lang="en-US"/>
              <a:t> It is not secure because the data input appears in the URL. </a:t>
            </a:r>
            <a:endParaRPr/>
          </a:p>
          <a:p>
            <a:pPr marL="190500" lvl="0" indent="-190500" algn="l" rtl="0">
              <a:spcBef>
                <a:spcPts val="0"/>
              </a:spcBef>
              <a:spcAft>
                <a:spcPts val="0"/>
              </a:spcAft>
              <a:buClr>
                <a:schemeClr val="dk1"/>
              </a:buClr>
              <a:buSzPts val="1200"/>
              <a:buFont typeface="Calibri"/>
              <a:buAutoNum type="arabicParenR"/>
            </a:pPr>
            <a:r>
              <a:rPr lang="en-US"/>
              <a:t> Most browsers limit a URL to several thousand characters.</a:t>
            </a:r>
            <a:endParaRPr/>
          </a:p>
          <a:p>
            <a:pPr marL="190500" lvl="0" indent="-190500" algn="l" rtl="0">
              <a:spcBef>
                <a:spcPts val="0"/>
              </a:spcBef>
              <a:spcAft>
                <a:spcPts val="0"/>
              </a:spcAft>
              <a:buNone/>
            </a:pPr>
            <a:endParaRPr/>
          </a:p>
          <a:p>
            <a:pPr marL="190500" lvl="0" indent="-190500" algn="l" rtl="0">
              <a:spcBef>
                <a:spcPts val="0"/>
              </a:spcBef>
              <a:spcAft>
                <a:spcPts val="0"/>
              </a:spcAft>
              <a:buNone/>
            </a:pPr>
            <a:r>
              <a:rPr lang="en-US"/>
              <a:t>POST method.</a:t>
            </a:r>
            <a:endParaRPr/>
          </a:p>
          <a:p>
            <a:pPr marL="190500" lvl="0" indent="-190500" algn="l" rtl="0">
              <a:spcBef>
                <a:spcPts val="0"/>
              </a:spcBef>
              <a:spcAft>
                <a:spcPts val="0"/>
              </a:spcAft>
              <a:buClr>
                <a:schemeClr val="dk1"/>
              </a:buClr>
              <a:buSzPts val="1200"/>
              <a:buFont typeface="Calibri"/>
              <a:buAutoNum type="arabicParenR"/>
            </a:pPr>
            <a:r>
              <a:rPr lang="en-US"/>
              <a:t> Used to pass large amount of information to the server.</a:t>
            </a:r>
            <a:endParaRPr/>
          </a:p>
          <a:p>
            <a:pPr marL="190500" lvl="0" indent="-190500" algn="l" rtl="0">
              <a:spcBef>
                <a:spcPts val="0"/>
              </a:spcBef>
              <a:spcAft>
                <a:spcPts val="0"/>
              </a:spcAft>
              <a:buClr>
                <a:schemeClr val="dk1"/>
              </a:buClr>
              <a:buSzPts val="1200"/>
              <a:buFont typeface="Calibri"/>
              <a:buAutoNum type="arabicParenR"/>
            </a:pPr>
            <a:r>
              <a:rPr lang="en-US"/>
              <a:t> Contents are sent with HTTP request body, not with URL.</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341" name="Google Shape;34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2347992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Note: Form data can be manipulated by client side scripts like Javascript and VBScript.</a:t>
            </a:r>
            <a:endParaRPr/>
          </a:p>
          <a:p>
            <a:pPr marL="0" marR="0" lvl="0" indent="0" algn="l" rtl="0">
              <a:lnSpc>
                <a:spcPct val="100000"/>
              </a:lnSpc>
              <a:spcBef>
                <a:spcPts val="0"/>
              </a:spcBef>
              <a:spcAft>
                <a:spcPts val="0"/>
              </a:spcAft>
              <a:buClr>
                <a:schemeClr val="dk1"/>
              </a:buClr>
              <a:buSzPts val="1200"/>
              <a:buFont typeface="Calibri"/>
              <a:buNone/>
            </a:pPr>
            <a:endParaRPr/>
          </a:p>
          <a:p>
            <a:pPr marL="190500" lvl="0" indent="-190500" algn="l" rtl="0">
              <a:spcBef>
                <a:spcPts val="0"/>
              </a:spcBef>
              <a:spcAft>
                <a:spcPts val="0"/>
              </a:spcAft>
              <a:buNone/>
            </a:pPr>
            <a:r>
              <a:rPr lang="en-US"/>
              <a:t>GET method.</a:t>
            </a:r>
            <a:endParaRPr/>
          </a:p>
          <a:p>
            <a:pPr marL="190500" lvl="0" indent="-190500" algn="l" rtl="0">
              <a:spcBef>
                <a:spcPts val="0"/>
              </a:spcBef>
              <a:spcAft>
                <a:spcPts val="0"/>
              </a:spcAft>
              <a:buClr>
                <a:schemeClr val="dk1"/>
              </a:buClr>
              <a:buSzPts val="1200"/>
              <a:buFont typeface="Calibri"/>
              <a:buAutoNum type="arabicParenR"/>
            </a:pPr>
            <a:r>
              <a:rPr lang="en-US"/>
              <a:t> The GET method is the default method for browsers to submit information. </a:t>
            </a:r>
            <a:endParaRPr/>
          </a:p>
          <a:p>
            <a:pPr marL="190500" lvl="0" indent="-190500" algn="l" rtl="0">
              <a:spcBef>
                <a:spcPts val="0"/>
              </a:spcBef>
              <a:spcAft>
                <a:spcPts val="0"/>
              </a:spcAft>
              <a:buClr>
                <a:schemeClr val="dk1"/>
              </a:buClr>
              <a:buSzPts val="1200"/>
              <a:buFont typeface="Calibri"/>
              <a:buAutoNum type="arabicParenR"/>
            </a:pPr>
            <a:r>
              <a:rPr lang="en-US"/>
              <a:t> GET is easy to deal and fast.</a:t>
            </a:r>
            <a:endParaRPr/>
          </a:p>
          <a:p>
            <a:pPr marL="190500" lvl="0" indent="-190500" algn="l" rtl="0">
              <a:spcBef>
                <a:spcPts val="0"/>
              </a:spcBef>
              <a:spcAft>
                <a:spcPts val="0"/>
              </a:spcAft>
              <a:buClr>
                <a:schemeClr val="dk1"/>
              </a:buClr>
              <a:buSzPts val="1200"/>
              <a:buFont typeface="Calibri"/>
              <a:buAutoNum type="arabicParenR"/>
            </a:pPr>
            <a:r>
              <a:rPr lang="en-US"/>
              <a:t> All the information form the form is appended onto the end of the URL. </a:t>
            </a:r>
            <a:endParaRPr/>
          </a:p>
          <a:p>
            <a:pPr marL="190500" lvl="0" indent="-190500" algn="l" rtl="0">
              <a:spcBef>
                <a:spcPts val="0"/>
              </a:spcBef>
              <a:spcAft>
                <a:spcPts val="0"/>
              </a:spcAft>
              <a:buClr>
                <a:schemeClr val="dk1"/>
              </a:buClr>
              <a:buSzPts val="1200"/>
              <a:buFont typeface="Calibri"/>
              <a:buAutoNum type="arabicParenR"/>
            </a:pPr>
            <a:r>
              <a:rPr lang="en-US"/>
              <a:t> It is not secure because the data input appears in the URL. </a:t>
            </a:r>
            <a:endParaRPr/>
          </a:p>
          <a:p>
            <a:pPr marL="190500" lvl="0" indent="-190500" algn="l" rtl="0">
              <a:spcBef>
                <a:spcPts val="0"/>
              </a:spcBef>
              <a:spcAft>
                <a:spcPts val="0"/>
              </a:spcAft>
              <a:buClr>
                <a:schemeClr val="dk1"/>
              </a:buClr>
              <a:buSzPts val="1200"/>
              <a:buFont typeface="Calibri"/>
              <a:buAutoNum type="arabicParenR"/>
            </a:pPr>
            <a:r>
              <a:rPr lang="en-US"/>
              <a:t> Most browsers limit a URL to several thousand characters.</a:t>
            </a:r>
            <a:endParaRPr/>
          </a:p>
          <a:p>
            <a:pPr marL="190500" lvl="0" indent="-190500" algn="l" rtl="0">
              <a:spcBef>
                <a:spcPts val="0"/>
              </a:spcBef>
              <a:spcAft>
                <a:spcPts val="0"/>
              </a:spcAft>
              <a:buNone/>
            </a:pPr>
            <a:endParaRPr/>
          </a:p>
          <a:p>
            <a:pPr marL="190500" lvl="0" indent="-190500" algn="l" rtl="0">
              <a:spcBef>
                <a:spcPts val="0"/>
              </a:spcBef>
              <a:spcAft>
                <a:spcPts val="0"/>
              </a:spcAft>
              <a:buNone/>
            </a:pPr>
            <a:r>
              <a:rPr lang="en-US"/>
              <a:t>POST method.</a:t>
            </a:r>
            <a:endParaRPr/>
          </a:p>
          <a:p>
            <a:pPr marL="190500" lvl="0" indent="-190500" algn="l" rtl="0">
              <a:spcBef>
                <a:spcPts val="0"/>
              </a:spcBef>
              <a:spcAft>
                <a:spcPts val="0"/>
              </a:spcAft>
              <a:buClr>
                <a:schemeClr val="dk1"/>
              </a:buClr>
              <a:buSzPts val="1200"/>
              <a:buFont typeface="Calibri"/>
              <a:buAutoNum type="arabicParenR"/>
            </a:pPr>
            <a:r>
              <a:rPr lang="en-US"/>
              <a:t> Used to pass large amount of information to the server.</a:t>
            </a:r>
            <a:endParaRPr/>
          </a:p>
          <a:p>
            <a:pPr marL="190500" lvl="0" indent="-190500" algn="l" rtl="0">
              <a:spcBef>
                <a:spcPts val="0"/>
              </a:spcBef>
              <a:spcAft>
                <a:spcPts val="0"/>
              </a:spcAft>
              <a:buClr>
                <a:schemeClr val="dk1"/>
              </a:buClr>
              <a:buSzPts val="1200"/>
              <a:buFont typeface="Calibri"/>
              <a:buAutoNum type="arabicParenR"/>
            </a:pPr>
            <a:r>
              <a:rPr lang="en-US"/>
              <a:t> Contents are sent with HTTP request body, not with URL.</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352" name="Google Shape;35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1599547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635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39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840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extLst>
      <p:ext uri="{BB962C8B-B14F-4D97-AF65-F5344CB8AC3E}">
        <p14:creationId xmlns:p14="http://schemas.microsoft.com/office/powerpoint/2010/main" val="1923208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545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39</a:t>
            </a:fld>
            <a:endParaRPr/>
          </a:p>
        </p:txBody>
      </p:sp>
    </p:spTree>
    <p:extLst>
      <p:ext uri="{BB962C8B-B14F-4D97-AF65-F5344CB8AC3E}">
        <p14:creationId xmlns:p14="http://schemas.microsoft.com/office/powerpoint/2010/main" val="235662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721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spTree>
    <p:extLst>
      <p:ext uri="{BB962C8B-B14F-4D97-AF65-F5344CB8AC3E}">
        <p14:creationId xmlns:p14="http://schemas.microsoft.com/office/powerpoint/2010/main" val="3153286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344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180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568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5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11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u="sng"/>
              <a:t>Program –</a:t>
            </a:r>
            <a:endParaRPr/>
          </a:p>
          <a:p>
            <a:pPr marL="0" lvl="0" indent="0" algn="l" rtl="0">
              <a:spcBef>
                <a:spcPts val="0"/>
              </a:spcBef>
              <a:spcAft>
                <a:spcPts val="0"/>
              </a:spcAft>
              <a:buNone/>
            </a:pPr>
            <a:r>
              <a:rPr lang="en-US"/>
              <a:t>&lt;!doctype html&gt;</a:t>
            </a:r>
            <a:endParaRPr/>
          </a:p>
          <a:p>
            <a:pPr marL="0" lvl="0" indent="0" algn="l" rtl="0">
              <a:spcBef>
                <a:spcPts val="0"/>
              </a:spcBef>
              <a:spcAft>
                <a:spcPts val="0"/>
              </a:spcAft>
              <a:buNone/>
            </a:pPr>
            <a:r>
              <a:rPr lang="en-US"/>
              <a:t>&lt;html lang="en"&gt;</a:t>
            </a:r>
            <a:endParaRPr/>
          </a:p>
          <a:p>
            <a:pPr marL="0" lvl="0" indent="0" algn="l" rtl="0">
              <a:spcBef>
                <a:spcPts val="0"/>
              </a:spcBef>
              <a:spcAft>
                <a:spcPts val="0"/>
              </a:spcAft>
              <a:buNone/>
            </a:pPr>
            <a:r>
              <a:rPr lang="en-US"/>
              <a:t>&lt;head&gt;</a:t>
            </a:r>
            <a:endParaRPr/>
          </a:p>
          <a:p>
            <a:pPr marL="0" lvl="0" indent="0" algn="l" rtl="0">
              <a:spcBef>
                <a:spcPts val="0"/>
              </a:spcBef>
              <a:spcAft>
                <a:spcPts val="0"/>
              </a:spcAft>
              <a:buNone/>
            </a:pPr>
            <a:r>
              <a:rPr lang="en-US"/>
              <a:t>&lt;meta charset="utf-8"&gt;</a:t>
            </a:r>
            <a:endParaRPr/>
          </a:p>
          <a:p>
            <a:pPr marL="0" lvl="0" indent="0" algn="l" rtl="0">
              <a:spcBef>
                <a:spcPts val="0"/>
              </a:spcBef>
              <a:spcAft>
                <a:spcPts val="0"/>
              </a:spcAft>
              <a:buNone/>
            </a:pPr>
            <a:r>
              <a:rPr lang="en-US"/>
              <a:t>&lt;title&gt;Welcome to Snapdeal Academy&lt;/title&gt;</a:t>
            </a:r>
            <a:endParaRPr/>
          </a:p>
          <a:p>
            <a:pPr marL="0" lvl="0" indent="0" algn="l" rtl="0">
              <a:spcBef>
                <a:spcPts val="0"/>
              </a:spcBef>
              <a:spcAft>
                <a:spcPts val="0"/>
              </a:spcAft>
              <a:buNone/>
            </a:pPr>
            <a:r>
              <a:rPr lang="en-US"/>
              <a:t>&lt;/head&gt;</a:t>
            </a:r>
            <a:endParaRPr/>
          </a:p>
          <a:p>
            <a:pPr marL="0" lvl="0" indent="0" algn="l" rtl="0">
              <a:spcBef>
                <a:spcPts val="0"/>
              </a:spcBef>
              <a:spcAft>
                <a:spcPts val="0"/>
              </a:spcAft>
              <a:buNone/>
            </a:pPr>
            <a:r>
              <a:rPr lang="en-US"/>
              <a:t>&lt;body&gt;</a:t>
            </a:r>
            <a:endParaRPr/>
          </a:p>
          <a:p>
            <a:pPr marL="0" lvl="0" indent="0" algn="l" rtl="0">
              <a:spcBef>
                <a:spcPts val="0"/>
              </a:spcBef>
              <a:spcAft>
                <a:spcPts val="0"/>
              </a:spcAft>
              <a:buNone/>
            </a:pPr>
            <a:r>
              <a:rPr lang="en-US"/>
              <a:t>&lt;/body&gt;</a:t>
            </a:r>
            <a:endParaRPr/>
          </a:p>
          <a:p>
            <a:pPr marL="0" lvl="0" indent="0" algn="l" rtl="0">
              <a:spcBef>
                <a:spcPts val="0"/>
              </a:spcBef>
              <a:spcAft>
                <a:spcPts val="0"/>
              </a:spcAft>
              <a:buNone/>
            </a:pPr>
            <a:r>
              <a:rPr lang="en-US"/>
              <a:t>&lt;/html&gt;</a:t>
            </a:r>
            <a:endParaRPr/>
          </a:p>
        </p:txBody>
      </p:sp>
      <p:sp>
        <p:nvSpPr>
          <p:cNvPr id="463" name="Google Shape;46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a:p>
        </p:txBody>
      </p:sp>
    </p:spTree>
    <p:extLst>
      <p:ext uri="{BB962C8B-B14F-4D97-AF65-F5344CB8AC3E}">
        <p14:creationId xmlns:p14="http://schemas.microsoft.com/office/powerpoint/2010/main" val="1696243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698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a:p>
        </p:txBody>
      </p:sp>
    </p:spTree>
    <p:extLst>
      <p:ext uri="{BB962C8B-B14F-4D97-AF65-F5344CB8AC3E}">
        <p14:creationId xmlns:p14="http://schemas.microsoft.com/office/powerpoint/2010/main" val="29175735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spTree>
    <p:extLst>
      <p:ext uri="{BB962C8B-B14F-4D97-AF65-F5344CB8AC3E}">
        <p14:creationId xmlns:p14="http://schemas.microsoft.com/office/powerpoint/2010/main" val="400276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604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a:p>
        </p:txBody>
      </p:sp>
    </p:spTree>
    <p:extLst>
      <p:ext uri="{BB962C8B-B14F-4D97-AF65-F5344CB8AC3E}">
        <p14:creationId xmlns:p14="http://schemas.microsoft.com/office/powerpoint/2010/main" val="1343820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HTML &lt;video&gt; Element</a:t>
            </a:r>
            <a:endParaRPr/>
          </a:p>
          <a:p>
            <a:pPr marL="0" lvl="0" indent="0" algn="l" rtl="0">
              <a:spcBef>
                <a:spcPts val="0"/>
              </a:spcBef>
              <a:spcAft>
                <a:spcPts val="0"/>
              </a:spcAft>
              <a:buNone/>
            </a:pPr>
            <a:endParaRPr b="1"/>
          </a:p>
          <a:p>
            <a:pPr marL="0" lvl="0" indent="0" algn="l" rtl="0">
              <a:spcBef>
                <a:spcPts val="0"/>
              </a:spcBef>
              <a:spcAft>
                <a:spcPts val="0"/>
              </a:spcAft>
              <a:buNone/>
            </a:pPr>
            <a:r>
              <a:rPr lang="en-US" b="0"/>
              <a:t>&lt;video width="320" height="240" controls&gt;</a:t>
            </a:r>
            <a:endParaRPr/>
          </a:p>
          <a:p>
            <a:pPr marL="0" lvl="0" indent="0" algn="l" rtl="0">
              <a:spcBef>
                <a:spcPts val="0"/>
              </a:spcBef>
              <a:spcAft>
                <a:spcPts val="0"/>
              </a:spcAft>
              <a:buNone/>
            </a:pPr>
            <a:r>
              <a:rPr lang="en-US" b="0"/>
              <a:t>  &lt;source src="movie.mp4" type="video/mp4"&gt;</a:t>
            </a:r>
            <a:endParaRPr/>
          </a:p>
          <a:p>
            <a:pPr marL="0" lvl="0" indent="0" algn="l" rtl="0">
              <a:spcBef>
                <a:spcPts val="0"/>
              </a:spcBef>
              <a:spcAft>
                <a:spcPts val="0"/>
              </a:spcAft>
              <a:buNone/>
            </a:pPr>
            <a:r>
              <a:rPr lang="en-US" b="0"/>
              <a:t>  &lt;source src="movie.ogg" type="video/ogg"&gt;</a:t>
            </a:r>
            <a:endParaRPr/>
          </a:p>
          <a:p>
            <a:pPr marL="0" lvl="0" indent="0" algn="l" rtl="0">
              <a:spcBef>
                <a:spcPts val="0"/>
              </a:spcBef>
              <a:spcAft>
                <a:spcPts val="0"/>
              </a:spcAft>
              <a:buNone/>
            </a:pPr>
            <a:r>
              <a:rPr lang="en-US" b="0"/>
              <a:t>  Your browser does not support the video tag.</a:t>
            </a:r>
            <a:endParaRPr/>
          </a:p>
          <a:p>
            <a:pPr marL="0" lvl="0" indent="0" algn="l" rtl="0">
              <a:spcBef>
                <a:spcPts val="0"/>
              </a:spcBef>
              <a:spcAft>
                <a:spcPts val="0"/>
              </a:spcAft>
              <a:buNone/>
            </a:pPr>
            <a:r>
              <a:rPr lang="en-US" b="0"/>
              <a:t>&lt;/video&gt;</a:t>
            </a:r>
            <a:endParaRPr/>
          </a:p>
          <a:p>
            <a:pPr marL="0" lvl="0" indent="0" algn="l" rtl="0">
              <a:spcBef>
                <a:spcPts val="0"/>
              </a:spcBef>
              <a:spcAft>
                <a:spcPts val="0"/>
              </a:spcAft>
              <a:buNone/>
            </a:pPr>
            <a:endParaRPr b="1"/>
          </a:p>
          <a:p>
            <a:pPr marL="0" marR="0" lvl="0" indent="0" algn="l" rtl="0">
              <a:lnSpc>
                <a:spcPct val="100000"/>
              </a:lnSpc>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HTML &lt;audio&gt; Element</a:t>
            </a:r>
            <a:endParaRPr/>
          </a:p>
          <a:p>
            <a:pPr marL="0" marR="0" lvl="0" indent="0" algn="l" rtl="0">
              <a:lnSpc>
                <a:spcPct val="100000"/>
              </a:lnSpc>
              <a:spcBef>
                <a:spcPts val="0"/>
              </a:spcBef>
              <a:spcAft>
                <a:spcPts val="0"/>
              </a:spcAft>
              <a:buClr>
                <a:schemeClr val="dk1"/>
              </a:buClr>
              <a:buSzPts val="1200"/>
              <a:buFont typeface="Calibri"/>
              <a:buNone/>
            </a:pPr>
            <a:endParaRPr sz="1200" b="1"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&lt;audio controls&gt;</a:t>
            </a:r>
            <a:r>
              <a:rPr lang="en-US"/>
              <a:t/>
            </a:r>
            <a:br>
              <a:rPr lang="en-US"/>
            </a:br>
            <a:r>
              <a:rPr lang="en-US" sz="1200" b="0" i="0">
                <a:solidFill>
                  <a:schemeClr val="dk1"/>
                </a:solidFill>
                <a:latin typeface="Calibri"/>
                <a:ea typeface="Calibri"/>
                <a:cs typeface="Calibri"/>
                <a:sym typeface="Calibri"/>
              </a:rPr>
              <a:t>  &lt;source src="horse.ogg" type="audio/ogg"&gt;</a:t>
            </a:r>
            <a:r>
              <a:rPr lang="en-US"/>
              <a:t/>
            </a:r>
            <a:br>
              <a:rPr lang="en-US"/>
            </a:br>
            <a:r>
              <a:rPr lang="en-US" sz="1200" b="0" i="0">
                <a:solidFill>
                  <a:schemeClr val="dk1"/>
                </a:solidFill>
                <a:latin typeface="Calibri"/>
                <a:ea typeface="Calibri"/>
                <a:cs typeface="Calibri"/>
                <a:sym typeface="Calibri"/>
              </a:rPr>
              <a:t>  &lt;source src="horse.mp3" type="audio/mpeg"&gt;</a:t>
            </a:r>
            <a:r>
              <a:rPr lang="en-US"/>
              <a:t/>
            </a:r>
            <a:br>
              <a:rPr lang="en-US"/>
            </a:br>
            <a:r>
              <a:rPr lang="en-US" sz="1200" b="0" i="0">
                <a:solidFill>
                  <a:schemeClr val="dk1"/>
                </a:solidFill>
                <a:latin typeface="Calibri"/>
                <a:ea typeface="Calibri"/>
                <a:cs typeface="Calibri"/>
                <a:sym typeface="Calibri"/>
              </a:rPr>
              <a:t>Your browser does not support the audio element.</a:t>
            </a:r>
            <a:r>
              <a:rPr lang="en-US"/>
              <a:t/>
            </a:r>
            <a:br>
              <a:rPr lang="en-US"/>
            </a:br>
            <a:r>
              <a:rPr lang="en-US" sz="1200" b="0" i="0">
                <a:solidFill>
                  <a:schemeClr val="dk1"/>
                </a:solidFill>
                <a:latin typeface="Calibri"/>
                <a:ea typeface="Calibri"/>
                <a:cs typeface="Calibri"/>
                <a:sym typeface="Calibri"/>
              </a:rPr>
              <a:t>&lt;/audio&gt;</a:t>
            </a:r>
            <a:endParaRPr sz="1200" b="1" i="0">
              <a:solidFill>
                <a:schemeClr val="dk1"/>
              </a:solidFill>
              <a:latin typeface="Calibri"/>
              <a:ea typeface="Calibri"/>
              <a:cs typeface="Calibri"/>
              <a:sym typeface="Calibri"/>
            </a:endParaRPr>
          </a:p>
          <a:p>
            <a:pPr marL="0" lvl="0" indent="0" algn="l" rtl="0">
              <a:spcBef>
                <a:spcPts val="0"/>
              </a:spcBef>
              <a:spcAft>
                <a:spcPts val="0"/>
              </a:spcAft>
              <a:buNone/>
            </a:pPr>
            <a:endParaRPr b="1"/>
          </a:p>
        </p:txBody>
      </p:sp>
      <p:sp>
        <p:nvSpPr>
          <p:cNvPr id="502" name="Google Shape;502;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spTree>
    <p:extLst>
      <p:ext uri="{BB962C8B-B14F-4D97-AF65-F5344CB8AC3E}">
        <p14:creationId xmlns:p14="http://schemas.microsoft.com/office/powerpoint/2010/main" val="379890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52</a:t>
            </a:fld>
            <a:endParaRPr/>
          </a:p>
        </p:txBody>
      </p:sp>
    </p:spTree>
    <p:extLst>
      <p:ext uri="{BB962C8B-B14F-4D97-AF65-F5344CB8AC3E}">
        <p14:creationId xmlns:p14="http://schemas.microsoft.com/office/powerpoint/2010/main" val="22615780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b="1">
                <a:latin typeface="Garamond"/>
                <a:ea typeface="Garamond"/>
                <a:cs typeface="Garamond"/>
                <a:sym typeface="Garamond"/>
              </a:rPr>
              <a:t>Location Data</a:t>
            </a:r>
            <a:endParaRPr/>
          </a:p>
          <a:p>
            <a:pPr marL="457200" lvl="0" indent="-457200" algn="l" rtl="0">
              <a:lnSpc>
                <a:spcPct val="100000"/>
              </a:lnSpc>
              <a:spcBef>
                <a:spcPts val="0"/>
              </a:spcBef>
              <a:spcAft>
                <a:spcPts val="0"/>
              </a:spcAft>
              <a:buClr>
                <a:schemeClr val="dk1"/>
              </a:buClr>
              <a:buSzPts val="1200"/>
              <a:buFont typeface="Calibri"/>
              <a:buAutoNum type="arabicPeriod"/>
            </a:pPr>
            <a:r>
              <a:rPr lang="en-US" sz="1200">
                <a:latin typeface="Garamond"/>
                <a:ea typeface="Garamond"/>
                <a:cs typeface="Garamond"/>
                <a:sym typeface="Garamond"/>
              </a:rPr>
              <a:t>Location information consists of a pair of latitude and longitude coordinated and accuracy information-</a:t>
            </a:r>
            <a:br>
              <a:rPr lang="en-US" sz="1200">
                <a:latin typeface="Garamond"/>
                <a:ea typeface="Garamond"/>
                <a:cs typeface="Garamond"/>
                <a:sym typeface="Garamond"/>
              </a:rPr>
            </a:br>
            <a:r>
              <a:rPr lang="en-US" sz="1200">
                <a:latin typeface="Garamond"/>
                <a:ea typeface="Garamond"/>
                <a:cs typeface="Garamond"/>
                <a:sym typeface="Garamond"/>
              </a:rPr>
              <a:t>Latitude is the numerical value indicating distance north or south of the equator.</a:t>
            </a:r>
            <a:br>
              <a:rPr lang="en-US" sz="1200">
                <a:latin typeface="Garamond"/>
                <a:ea typeface="Garamond"/>
                <a:cs typeface="Garamond"/>
                <a:sym typeface="Garamond"/>
              </a:rPr>
            </a:br>
            <a:r>
              <a:rPr lang="en-US" sz="1200">
                <a:latin typeface="Garamond"/>
                <a:ea typeface="Garamond"/>
                <a:cs typeface="Garamond"/>
                <a:sym typeface="Garamond"/>
              </a:rPr>
              <a:t>Longitude is the numerical value indicating distance East or West of Greenwich.</a:t>
            </a:r>
            <a:br>
              <a:rPr lang="en-US" sz="1200">
                <a:latin typeface="Garamond"/>
                <a:ea typeface="Garamond"/>
                <a:cs typeface="Garamond"/>
                <a:sym typeface="Garamond"/>
              </a:rPr>
            </a:br>
            <a:r>
              <a:rPr lang="en-US" sz="1200">
                <a:latin typeface="Garamond"/>
                <a:ea typeface="Garamond"/>
                <a:cs typeface="Garamond"/>
                <a:sym typeface="Garamond"/>
              </a:rPr>
              <a:t>For Eg.: Taj Mahal, Latitude : 27.1750, Longitude : 78.0419</a:t>
            </a:r>
            <a:endParaRPr/>
          </a:p>
          <a:p>
            <a:pPr marL="457200" lvl="0" indent="-457200" algn="l" rtl="0">
              <a:lnSpc>
                <a:spcPct val="100000"/>
              </a:lnSpc>
              <a:spcBef>
                <a:spcPts val="0"/>
              </a:spcBef>
              <a:spcAft>
                <a:spcPts val="0"/>
              </a:spcAft>
              <a:buClr>
                <a:schemeClr val="dk1"/>
              </a:buClr>
              <a:buSzPts val="1200"/>
              <a:buFont typeface="Calibri"/>
              <a:buAutoNum type="arabicPeriod"/>
            </a:pPr>
            <a:r>
              <a:rPr lang="en-US" sz="1200">
                <a:latin typeface="Garamond"/>
                <a:ea typeface="Garamond"/>
                <a:cs typeface="Garamond"/>
                <a:sym typeface="Garamond"/>
              </a:rPr>
              <a:t>Coordinates are always returned in decimal format.</a:t>
            </a:r>
            <a:endParaRPr/>
          </a:p>
          <a:p>
            <a:pPr marL="457200" lvl="0" indent="-457200" algn="l" rtl="0">
              <a:lnSpc>
                <a:spcPct val="100000"/>
              </a:lnSpc>
              <a:spcBef>
                <a:spcPts val="0"/>
              </a:spcBef>
              <a:spcAft>
                <a:spcPts val="0"/>
              </a:spcAft>
              <a:buClr>
                <a:schemeClr val="dk1"/>
              </a:buClr>
              <a:buSzPts val="1200"/>
              <a:buFont typeface="Calibri"/>
              <a:buAutoNum type="arabicPeriod"/>
            </a:pPr>
            <a:r>
              <a:rPr lang="en-US" sz="1200">
                <a:latin typeface="Garamond"/>
                <a:ea typeface="Garamond"/>
                <a:cs typeface="Garamond"/>
                <a:sym typeface="Garamond"/>
              </a:rPr>
              <a:t>Depending on the device, additional meta data can be provided:</a:t>
            </a:r>
            <a:endParaRPr/>
          </a:p>
          <a:p>
            <a:pPr marL="0" lvl="0" indent="0" algn="l" rtl="0">
              <a:lnSpc>
                <a:spcPct val="100000"/>
              </a:lnSpc>
              <a:spcBef>
                <a:spcPts val="0"/>
              </a:spcBef>
              <a:spcAft>
                <a:spcPts val="0"/>
              </a:spcAft>
              <a:buNone/>
            </a:pPr>
            <a:r>
              <a:rPr lang="en-US" sz="1200">
                <a:latin typeface="Garamond"/>
                <a:ea typeface="Garamond"/>
                <a:cs typeface="Garamond"/>
                <a:sym typeface="Garamond"/>
              </a:rPr>
              <a:t>      Altitude, Altitude Accuracy, Heading, Speed.</a:t>
            </a:r>
            <a:endParaRPr/>
          </a:p>
          <a:p>
            <a:pPr marL="0" lvl="0" indent="0" algn="l" rtl="0">
              <a:lnSpc>
                <a:spcPct val="100000"/>
              </a:lnSpc>
              <a:spcBef>
                <a:spcPts val="0"/>
              </a:spcBef>
              <a:spcAft>
                <a:spcPts val="0"/>
              </a:spcAft>
              <a:buNone/>
            </a:pPr>
            <a:r>
              <a:rPr lang="en-US" sz="1200">
                <a:latin typeface="Garamond"/>
                <a:ea typeface="Garamond"/>
                <a:cs typeface="Garamond"/>
                <a:sym typeface="Garamond"/>
              </a:rPr>
              <a:t>In this additional metadata is not available it will be returned as a null value.</a:t>
            </a:r>
            <a:endParaRPr/>
          </a:p>
          <a:p>
            <a:pPr marL="0" lvl="0" indent="0" algn="l" rtl="0">
              <a:lnSpc>
                <a:spcPct val="100000"/>
              </a:lnSpc>
              <a:spcBef>
                <a:spcPts val="0"/>
              </a:spcBef>
              <a:spcAft>
                <a:spcPts val="0"/>
              </a:spcAft>
              <a:buNone/>
            </a:pPr>
            <a:endParaRPr sz="1200">
              <a:latin typeface="Garamond"/>
              <a:ea typeface="Garamond"/>
              <a:cs typeface="Garamond"/>
              <a:sym typeface="Garamond"/>
            </a:endParaRPr>
          </a:p>
          <a:p>
            <a:pPr marL="0" lvl="0" indent="0" algn="l" rtl="0">
              <a:lnSpc>
                <a:spcPct val="100000"/>
              </a:lnSpc>
              <a:spcBef>
                <a:spcPts val="0"/>
              </a:spcBef>
              <a:spcAft>
                <a:spcPts val="0"/>
              </a:spcAft>
              <a:buNone/>
            </a:pPr>
            <a:r>
              <a:rPr lang="en-US" b="1">
                <a:latin typeface="Garamond"/>
                <a:ea typeface="Garamond"/>
                <a:cs typeface="Garamond"/>
                <a:sym typeface="Garamond"/>
              </a:rPr>
              <a:t>Location Source</a:t>
            </a:r>
            <a:endParaRPr/>
          </a:p>
          <a:p>
            <a:pPr marL="0" lvl="0" indent="0" algn="l" rtl="0">
              <a:lnSpc>
                <a:spcPct val="100000"/>
              </a:lnSpc>
              <a:spcBef>
                <a:spcPts val="0"/>
              </a:spcBef>
              <a:spcAft>
                <a:spcPts val="0"/>
              </a:spcAft>
              <a:buNone/>
            </a:pPr>
            <a:r>
              <a:rPr lang="en-US" b="1">
                <a:latin typeface="Garamond"/>
                <a:ea typeface="Garamond"/>
                <a:cs typeface="Garamond"/>
                <a:sym typeface="Garamond"/>
              </a:rPr>
              <a:t>A Device can use any of the following sources:</a:t>
            </a:r>
            <a:endParaRPr/>
          </a:p>
          <a:p>
            <a:pPr marL="0" lvl="0" indent="0" algn="l" rtl="0">
              <a:lnSpc>
                <a:spcPct val="100000"/>
              </a:lnSpc>
              <a:spcBef>
                <a:spcPts val="0"/>
              </a:spcBef>
              <a:spcAft>
                <a:spcPts val="0"/>
              </a:spcAft>
              <a:buNone/>
            </a:pPr>
            <a:r>
              <a:rPr lang="en-US" b="1">
                <a:latin typeface="Garamond"/>
                <a:ea typeface="Garamond"/>
                <a:cs typeface="Garamond"/>
                <a:sym typeface="Garamond"/>
              </a:rPr>
              <a:t>	</a:t>
            </a:r>
            <a:r>
              <a:rPr lang="en-US">
                <a:latin typeface="Garamond"/>
                <a:ea typeface="Garamond"/>
                <a:cs typeface="Garamond"/>
                <a:sym typeface="Garamond"/>
              </a:rPr>
              <a:t>IP Address.</a:t>
            </a:r>
            <a:endParaRPr/>
          </a:p>
          <a:p>
            <a:pPr marL="0" lvl="0" indent="0" algn="l" rtl="0">
              <a:lnSpc>
                <a:spcPct val="100000"/>
              </a:lnSpc>
              <a:spcBef>
                <a:spcPts val="0"/>
              </a:spcBef>
              <a:spcAft>
                <a:spcPts val="0"/>
              </a:spcAft>
              <a:buNone/>
            </a:pPr>
            <a:r>
              <a:rPr lang="en-US">
                <a:latin typeface="Garamond"/>
                <a:ea typeface="Garamond"/>
                <a:cs typeface="Garamond"/>
                <a:sym typeface="Garamond"/>
              </a:rPr>
              <a:t>	Coordinate Triangulation.</a:t>
            </a:r>
            <a:endParaRPr/>
          </a:p>
          <a:p>
            <a:pPr marL="0" lvl="0" indent="0" algn="l" rtl="0">
              <a:lnSpc>
                <a:spcPct val="100000"/>
              </a:lnSpc>
              <a:spcBef>
                <a:spcPts val="0"/>
              </a:spcBef>
              <a:spcAft>
                <a:spcPts val="0"/>
              </a:spcAft>
              <a:buNone/>
            </a:pPr>
            <a:r>
              <a:rPr lang="en-US">
                <a:latin typeface="Garamond"/>
                <a:ea typeface="Garamond"/>
                <a:cs typeface="Garamond"/>
                <a:sym typeface="Garamond"/>
              </a:rPr>
              <a:t>	GPS.</a:t>
            </a:r>
            <a:endParaRPr/>
          </a:p>
          <a:p>
            <a:pPr marL="0" lvl="0" indent="0" algn="l" rtl="0">
              <a:lnSpc>
                <a:spcPct val="100000"/>
              </a:lnSpc>
              <a:spcBef>
                <a:spcPts val="0"/>
              </a:spcBef>
              <a:spcAft>
                <a:spcPts val="0"/>
              </a:spcAft>
              <a:buNone/>
            </a:pPr>
            <a:r>
              <a:rPr lang="en-US">
                <a:latin typeface="Garamond"/>
                <a:ea typeface="Garamond"/>
                <a:cs typeface="Garamond"/>
                <a:sym typeface="Garamond"/>
              </a:rPr>
              <a:t>	Wi-fi with MAC addresses.</a:t>
            </a:r>
            <a:endParaRPr/>
          </a:p>
          <a:p>
            <a:pPr marL="0" lvl="0" indent="0" algn="l" rtl="0">
              <a:lnSpc>
                <a:spcPct val="100000"/>
              </a:lnSpc>
              <a:spcBef>
                <a:spcPts val="0"/>
              </a:spcBef>
              <a:spcAft>
                <a:spcPts val="0"/>
              </a:spcAft>
              <a:buNone/>
            </a:pPr>
            <a:r>
              <a:rPr lang="en-US">
                <a:latin typeface="Garamond"/>
                <a:ea typeface="Garamond"/>
                <a:cs typeface="Garamond"/>
                <a:sym typeface="Garamond"/>
              </a:rPr>
              <a:t>	GSM or CDMA cell phone IDs.</a:t>
            </a:r>
            <a:endParaRPr/>
          </a:p>
          <a:p>
            <a:pPr marL="0" lvl="0" indent="0" algn="l" rtl="0">
              <a:lnSpc>
                <a:spcPct val="100000"/>
              </a:lnSpc>
              <a:spcBef>
                <a:spcPts val="0"/>
              </a:spcBef>
              <a:spcAft>
                <a:spcPts val="0"/>
              </a:spcAft>
              <a:buNone/>
            </a:pPr>
            <a:r>
              <a:rPr lang="en-US">
                <a:latin typeface="Garamond"/>
                <a:ea typeface="Garamond"/>
                <a:cs typeface="Garamond"/>
                <a:sym typeface="Garamond"/>
              </a:rPr>
              <a:t>	User Defined.</a:t>
            </a:r>
            <a:endParaRPr/>
          </a:p>
          <a:p>
            <a:pPr marL="0" lvl="0" indent="0" algn="l" rtl="0">
              <a:lnSpc>
                <a:spcPct val="100000"/>
              </a:lnSpc>
              <a:spcBef>
                <a:spcPts val="0"/>
              </a:spcBef>
              <a:spcAft>
                <a:spcPts val="0"/>
              </a:spcAft>
              <a:buNone/>
            </a:pPr>
            <a:endParaRPr sz="1200">
              <a:latin typeface="Garamond"/>
              <a:ea typeface="Garamond"/>
              <a:cs typeface="Garamond"/>
              <a:sym typeface="Garamond"/>
            </a:endParaRPr>
          </a:p>
          <a:p>
            <a:pPr marL="0" lvl="0" indent="0" algn="l" rtl="0">
              <a:spcBef>
                <a:spcPts val="0"/>
              </a:spcBef>
              <a:spcAft>
                <a:spcPts val="0"/>
              </a:spcAft>
              <a:buNone/>
            </a:pPr>
            <a:r>
              <a:rPr lang="en-US" sz="1200" b="1" i="0" u="none">
                <a:solidFill>
                  <a:schemeClr val="dk1"/>
                </a:solidFill>
                <a:latin typeface="Calibri"/>
                <a:ea typeface="Calibri"/>
                <a:cs typeface="Calibri"/>
                <a:sym typeface="Calibri"/>
              </a:rPr>
              <a:t>Geolocation Code (Ref. w3c)-</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&lt;script&gt;</a:t>
            </a:r>
            <a:r>
              <a:rPr lang="en-US"/>
              <a:t/>
            </a:r>
            <a:br>
              <a:rPr lang="en-US"/>
            </a:br>
            <a:r>
              <a:rPr lang="en-US" sz="1200" b="0" i="0">
                <a:solidFill>
                  <a:schemeClr val="dk1"/>
                </a:solidFill>
                <a:latin typeface="Calibri"/>
                <a:ea typeface="Calibri"/>
                <a:cs typeface="Calibri"/>
                <a:sym typeface="Calibri"/>
              </a:rPr>
              <a:t>var x = document.getElementById("demo");</a:t>
            </a:r>
            <a:r>
              <a:rPr lang="en-US"/>
              <a:t/>
            </a:r>
            <a:br>
              <a:rPr lang="en-US"/>
            </a:br>
            <a:r>
              <a:rPr lang="en-US" sz="1200" b="0" i="0">
                <a:solidFill>
                  <a:schemeClr val="dk1"/>
                </a:solidFill>
                <a:latin typeface="Calibri"/>
                <a:ea typeface="Calibri"/>
                <a:cs typeface="Calibri"/>
                <a:sym typeface="Calibri"/>
              </a:rPr>
              <a:t>function getLocation() {</a:t>
            </a:r>
            <a:r>
              <a:rPr lang="en-US"/>
              <a:t/>
            </a:r>
            <a:br>
              <a:rPr lang="en-US"/>
            </a:br>
            <a:r>
              <a:rPr lang="en-US" sz="1200" b="0" i="0">
                <a:solidFill>
                  <a:schemeClr val="dk1"/>
                </a:solidFill>
                <a:latin typeface="Calibri"/>
                <a:ea typeface="Calibri"/>
                <a:cs typeface="Calibri"/>
                <a:sym typeface="Calibri"/>
              </a:rPr>
              <a:t>    if (navigator.geolocation) {</a:t>
            </a:r>
            <a:r>
              <a:rPr lang="en-US"/>
              <a:t/>
            </a:r>
            <a:br>
              <a:rPr lang="en-US"/>
            </a:br>
            <a:r>
              <a:rPr lang="en-US" sz="1200" b="0" i="0">
                <a:solidFill>
                  <a:schemeClr val="dk1"/>
                </a:solidFill>
                <a:latin typeface="Calibri"/>
                <a:ea typeface="Calibri"/>
                <a:cs typeface="Calibri"/>
                <a:sym typeface="Calibri"/>
              </a:rPr>
              <a:t>        navigator.geolocation.getCurrentPosition(showPosition);</a:t>
            </a:r>
            <a:r>
              <a:rPr lang="en-US"/>
              <a:t/>
            </a:r>
            <a:br>
              <a:rPr lang="en-US"/>
            </a:br>
            <a:r>
              <a:rPr lang="en-US" sz="1200" b="0" i="0">
                <a:solidFill>
                  <a:schemeClr val="dk1"/>
                </a:solidFill>
                <a:latin typeface="Calibri"/>
                <a:ea typeface="Calibri"/>
                <a:cs typeface="Calibri"/>
                <a:sym typeface="Calibri"/>
              </a:rPr>
              <a:t>    } else {</a:t>
            </a:r>
            <a:r>
              <a:rPr lang="en-US"/>
              <a:t/>
            </a:r>
            <a:br>
              <a:rPr lang="en-US"/>
            </a:br>
            <a:r>
              <a:rPr lang="en-US" sz="1200" b="0" i="0">
                <a:solidFill>
                  <a:schemeClr val="dk1"/>
                </a:solidFill>
                <a:latin typeface="Calibri"/>
                <a:ea typeface="Calibri"/>
                <a:cs typeface="Calibri"/>
                <a:sym typeface="Calibri"/>
              </a:rPr>
              <a:t>        x.innerHTML = "Geolocation is not supported by this browser.";</a:t>
            </a:r>
            <a:r>
              <a:rPr lang="en-US"/>
              <a:t/>
            </a:r>
            <a:br>
              <a:rPr lang="en-US"/>
            </a:br>
            <a:r>
              <a:rPr lang="en-US" sz="1200" b="0" i="0">
                <a:solidFill>
                  <a:schemeClr val="dk1"/>
                </a:solidFill>
                <a:latin typeface="Calibri"/>
                <a:ea typeface="Calibri"/>
                <a:cs typeface="Calibri"/>
                <a:sym typeface="Calibri"/>
              </a:rPr>
              <a:t>    }</a:t>
            </a:r>
            <a:r>
              <a:rPr lang="en-US"/>
              <a:t/>
            </a:r>
            <a:br>
              <a:rPr lang="en-US"/>
            </a:br>
            <a:r>
              <a:rPr lang="en-US" sz="1200" b="0" i="0">
                <a:solidFill>
                  <a:schemeClr val="dk1"/>
                </a:solidFill>
                <a:latin typeface="Calibri"/>
                <a:ea typeface="Calibri"/>
                <a:cs typeface="Calibri"/>
                <a:sym typeface="Calibri"/>
              </a:rPr>
              <a:t>}</a:t>
            </a:r>
            <a:r>
              <a:rPr lang="en-US"/>
              <a:t/>
            </a:r>
            <a:br>
              <a:rPr lang="en-US"/>
            </a:br>
            <a:r>
              <a:rPr lang="en-US" sz="1200" b="0" i="0">
                <a:solidFill>
                  <a:schemeClr val="dk1"/>
                </a:solidFill>
                <a:latin typeface="Calibri"/>
                <a:ea typeface="Calibri"/>
                <a:cs typeface="Calibri"/>
                <a:sym typeface="Calibri"/>
              </a:rPr>
              <a:t>function showPosition(position) {</a:t>
            </a:r>
            <a:r>
              <a:rPr lang="en-US"/>
              <a:t/>
            </a:r>
            <a:br>
              <a:rPr lang="en-US"/>
            </a:br>
            <a:r>
              <a:rPr lang="en-US" sz="1200" b="0" i="0">
                <a:solidFill>
                  <a:schemeClr val="dk1"/>
                </a:solidFill>
                <a:latin typeface="Calibri"/>
                <a:ea typeface="Calibri"/>
                <a:cs typeface="Calibri"/>
                <a:sym typeface="Calibri"/>
              </a:rPr>
              <a:t>    x.innerHTML = "Latitude: " + position.coords.latitude + </a:t>
            </a:r>
            <a:r>
              <a:rPr lang="en-US"/>
              <a:t/>
            </a:r>
            <a:br>
              <a:rPr lang="en-US"/>
            </a:br>
            <a:r>
              <a:rPr lang="en-US" sz="1200" b="0" i="0">
                <a:solidFill>
                  <a:schemeClr val="dk1"/>
                </a:solidFill>
                <a:latin typeface="Calibri"/>
                <a:ea typeface="Calibri"/>
                <a:cs typeface="Calibri"/>
                <a:sym typeface="Calibri"/>
              </a:rPr>
              <a:t>    "&lt;br&gt;Longitude: " + position.coords.longitude; </a:t>
            </a:r>
            <a:r>
              <a:rPr lang="en-US"/>
              <a:t/>
            </a:r>
            <a:br>
              <a:rPr lang="en-US"/>
            </a:br>
            <a:r>
              <a:rPr lang="en-US" sz="1200" b="0" i="0">
                <a:solidFill>
                  <a:schemeClr val="dk1"/>
                </a:solidFill>
                <a:latin typeface="Calibri"/>
                <a:ea typeface="Calibri"/>
                <a:cs typeface="Calibri"/>
                <a:sym typeface="Calibri"/>
              </a:rPr>
              <a:t>}</a:t>
            </a:r>
            <a:r>
              <a:rPr lang="en-US"/>
              <a:t/>
            </a:r>
            <a:br>
              <a:rPr lang="en-US"/>
            </a:br>
            <a:r>
              <a:rPr lang="en-US" sz="1200" b="0" i="0">
                <a:solidFill>
                  <a:schemeClr val="dk1"/>
                </a:solidFill>
                <a:latin typeface="Calibri"/>
                <a:ea typeface="Calibri"/>
                <a:cs typeface="Calibri"/>
                <a:sym typeface="Calibri"/>
              </a:rPr>
              <a:t>&lt;/script&gt;</a:t>
            </a:r>
            <a:endParaRPr/>
          </a:p>
          <a:p>
            <a:pPr marL="0" lvl="0" indent="0" algn="l" rtl="0">
              <a:lnSpc>
                <a:spcPct val="100000"/>
              </a:lnSpc>
              <a:spcBef>
                <a:spcPts val="0"/>
              </a:spcBef>
              <a:spcAft>
                <a:spcPts val="0"/>
              </a:spcAft>
              <a:buNone/>
            </a:pPr>
            <a:endParaRPr sz="1200">
              <a:latin typeface="Garamond"/>
              <a:ea typeface="Garamond"/>
              <a:cs typeface="Garamond"/>
              <a:sym typeface="Garamond"/>
            </a:endParaRPr>
          </a:p>
          <a:p>
            <a:pPr marL="0" lvl="0" indent="0" algn="l" rtl="0">
              <a:spcBef>
                <a:spcPts val="0"/>
              </a:spcBef>
              <a:spcAft>
                <a:spcPts val="0"/>
              </a:spcAft>
              <a:buNone/>
            </a:pPr>
            <a:endParaRPr/>
          </a:p>
        </p:txBody>
      </p:sp>
      <p:sp>
        <p:nvSpPr>
          <p:cNvPr id="514" name="Google Shape;514;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53</a:t>
            </a:fld>
            <a:endParaRPr/>
          </a:p>
        </p:txBody>
      </p:sp>
    </p:spTree>
    <p:extLst>
      <p:ext uri="{BB962C8B-B14F-4D97-AF65-F5344CB8AC3E}">
        <p14:creationId xmlns:p14="http://schemas.microsoft.com/office/powerpoint/2010/main" val="26293180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Drag and Drop Code (Ref. w3c)-</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&lt;!DOCTYPE HTML&gt;</a:t>
            </a:r>
            <a:r>
              <a:rPr lang="en-US"/>
              <a:t/>
            </a:r>
            <a:br>
              <a:rPr lang="en-US"/>
            </a:br>
            <a:r>
              <a:rPr lang="en-US" sz="1200" b="0" i="0">
                <a:solidFill>
                  <a:schemeClr val="dk1"/>
                </a:solidFill>
                <a:latin typeface="Calibri"/>
                <a:ea typeface="Calibri"/>
                <a:cs typeface="Calibri"/>
                <a:sym typeface="Calibri"/>
              </a:rPr>
              <a:t>&lt;html&gt;</a:t>
            </a:r>
            <a:r>
              <a:rPr lang="en-US"/>
              <a:t/>
            </a:r>
            <a:br>
              <a:rPr lang="en-US"/>
            </a:br>
            <a:r>
              <a:rPr lang="en-US" sz="1200" b="0" i="0">
                <a:solidFill>
                  <a:schemeClr val="dk1"/>
                </a:solidFill>
                <a:latin typeface="Calibri"/>
                <a:ea typeface="Calibri"/>
                <a:cs typeface="Calibri"/>
                <a:sym typeface="Calibri"/>
              </a:rPr>
              <a:t>&lt;head&gt;</a:t>
            </a:r>
            <a:r>
              <a:rPr lang="en-US"/>
              <a:t/>
            </a:r>
            <a:br>
              <a:rPr lang="en-US"/>
            </a:br>
            <a:r>
              <a:rPr lang="en-US" sz="1200" b="0" i="0">
                <a:solidFill>
                  <a:schemeClr val="dk1"/>
                </a:solidFill>
                <a:latin typeface="Calibri"/>
                <a:ea typeface="Calibri"/>
                <a:cs typeface="Calibri"/>
                <a:sym typeface="Calibri"/>
              </a:rPr>
              <a:t>&lt;script&gt;</a:t>
            </a:r>
            <a:r>
              <a:rPr lang="en-US"/>
              <a:t/>
            </a:r>
            <a:br>
              <a:rPr lang="en-US"/>
            </a:br>
            <a:r>
              <a:rPr lang="en-US" sz="1200" b="0" i="0">
                <a:solidFill>
                  <a:schemeClr val="dk1"/>
                </a:solidFill>
                <a:latin typeface="Calibri"/>
                <a:ea typeface="Calibri"/>
                <a:cs typeface="Calibri"/>
                <a:sym typeface="Calibri"/>
              </a:rPr>
              <a:t>function allowDrop(ev) {</a:t>
            </a:r>
            <a:r>
              <a:rPr lang="en-US"/>
              <a:t/>
            </a:r>
            <a:br>
              <a:rPr lang="en-US"/>
            </a:br>
            <a:r>
              <a:rPr lang="en-US" sz="1200" b="0" i="0">
                <a:solidFill>
                  <a:schemeClr val="dk1"/>
                </a:solidFill>
                <a:latin typeface="Calibri"/>
                <a:ea typeface="Calibri"/>
                <a:cs typeface="Calibri"/>
                <a:sym typeface="Calibri"/>
              </a:rPr>
              <a:t>    ev.preventDefault();</a:t>
            </a:r>
            <a:r>
              <a:rPr lang="en-US"/>
              <a:t/>
            </a:r>
            <a:br>
              <a:rPr lang="en-US"/>
            </a:br>
            <a:r>
              <a:rPr lang="en-US" sz="1200" b="0" i="0">
                <a:solidFill>
                  <a:schemeClr val="dk1"/>
                </a:solidFill>
                <a:latin typeface="Calibri"/>
                <a:ea typeface="Calibri"/>
                <a:cs typeface="Calibri"/>
                <a:sym typeface="Calibri"/>
              </a:rPr>
              <a:t>}</a:t>
            </a:r>
            <a:r>
              <a:rPr lang="en-US"/>
              <a:t/>
            </a:r>
            <a:br>
              <a:rPr lang="en-US"/>
            </a:br>
            <a:r>
              <a:rPr lang="en-US"/>
              <a:t/>
            </a:r>
            <a:br>
              <a:rPr lang="en-US"/>
            </a:br>
            <a:r>
              <a:rPr lang="en-US" sz="1200" b="0" i="0">
                <a:solidFill>
                  <a:schemeClr val="dk1"/>
                </a:solidFill>
                <a:latin typeface="Calibri"/>
                <a:ea typeface="Calibri"/>
                <a:cs typeface="Calibri"/>
                <a:sym typeface="Calibri"/>
              </a:rPr>
              <a:t>function drag(ev) {</a:t>
            </a:r>
            <a:r>
              <a:rPr lang="en-US"/>
              <a:t/>
            </a:r>
            <a:br>
              <a:rPr lang="en-US"/>
            </a:br>
            <a:r>
              <a:rPr lang="en-US" sz="1200" b="0" i="0">
                <a:solidFill>
                  <a:schemeClr val="dk1"/>
                </a:solidFill>
                <a:latin typeface="Calibri"/>
                <a:ea typeface="Calibri"/>
                <a:cs typeface="Calibri"/>
                <a:sym typeface="Calibri"/>
              </a:rPr>
              <a:t>    ev.dataTransfer.setData("text", ev.target.id);</a:t>
            </a:r>
            <a:r>
              <a:rPr lang="en-US"/>
              <a:t/>
            </a:r>
            <a:br>
              <a:rPr lang="en-US"/>
            </a:br>
            <a:r>
              <a:rPr lang="en-US" sz="1200" b="0" i="0">
                <a:solidFill>
                  <a:schemeClr val="dk1"/>
                </a:solidFill>
                <a:latin typeface="Calibri"/>
                <a:ea typeface="Calibri"/>
                <a:cs typeface="Calibri"/>
                <a:sym typeface="Calibri"/>
              </a:rPr>
              <a:t>}</a:t>
            </a:r>
            <a:r>
              <a:rPr lang="en-US"/>
              <a:t/>
            </a:r>
            <a:br>
              <a:rPr lang="en-US"/>
            </a:br>
            <a:r>
              <a:rPr lang="en-US"/>
              <a:t/>
            </a:r>
            <a:br>
              <a:rPr lang="en-US"/>
            </a:br>
            <a:r>
              <a:rPr lang="en-US" sz="1200" b="0" i="0">
                <a:solidFill>
                  <a:schemeClr val="dk1"/>
                </a:solidFill>
                <a:latin typeface="Calibri"/>
                <a:ea typeface="Calibri"/>
                <a:cs typeface="Calibri"/>
                <a:sym typeface="Calibri"/>
              </a:rPr>
              <a:t>function drop(ev) {</a:t>
            </a:r>
            <a:r>
              <a:rPr lang="en-US"/>
              <a:t/>
            </a:r>
            <a:br>
              <a:rPr lang="en-US"/>
            </a:br>
            <a:r>
              <a:rPr lang="en-US" sz="1200" b="0" i="0">
                <a:solidFill>
                  <a:schemeClr val="dk1"/>
                </a:solidFill>
                <a:latin typeface="Calibri"/>
                <a:ea typeface="Calibri"/>
                <a:cs typeface="Calibri"/>
                <a:sym typeface="Calibri"/>
              </a:rPr>
              <a:t>    ev.preventDefault();</a:t>
            </a:r>
            <a:r>
              <a:rPr lang="en-US"/>
              <a:t/>
            </a:r>
            <a:br>
              <a:rPr lang="en-US"/>
            </a:br>
            <a:r>
              <a:rPr lang="en-US" sz="1200" b="0" i="0">
                <a:solidFill>
                  <a:schemeClr val="dk1"/>
                </a:solidFill>
                <a:latin typeface="Calibri"/>
                <a:ea typeface="Calibri"/>
                <a:cs typeface="Calibri"/>
                <a:sym typeface="Calibri"/>
              </a:rPr>
              <a:t>    var data = ev.dataTransfer.getData("text");</a:t>
            </a:r>
            <a:r>
              <a:rPr lang="en-US"/>
              <a:t/>
            </a:r>
            <a:br>
              <a:rPr lang="en-US"/>
            </a:br>
            <a:r>
              <a:rPr lang="en-US" sz="1200" b="0" i="0">
                <a:solidFill>
                  <a:schemeClr val="dk1"/>
                </a:solidFill>
                <a:latin typeface="Calibri"/>
                <a:ea typeface="Calibri"/>
                <a:cs typeface="Calibri"/>
                <a:sym typeface="Calibri"/>
              </a:rPr>
              <a:t>    ev.target.appendChild(document.getElementById(data));</a:t>
            </a:r>
            <a:r>
              <a:rPr lang="en-US"/>
              <a:t/>
            </a:r>
            <a:br>
              <a:rPr lang="en-US"/>
            </a:br>
            <a:r>
              <a:rPr lang="en-US" sz="1200" b="0" i="0">
                <a:solidFill>
                  <a:schemeClr val="dk1"/>
                </a:solidFill>
                <a:latin typeface="Calibri"/>
                <a:ea typeface="Calibri"/>
                <a:cs typeface="Calibri"/>
                <a:sym typeface="Calibri"/>
              </a:rPr>
              <a:t>}</a:t>
            </a:r>
            <a:r>
              <a:rPr lang="en-US"/>
              <a:t/>
            </a:r>
            <a:br>
              <a:rPr lang="en-US"/>
            </a:br>
            <a:r>
              <a:rPr lang="en-US" sz="1200" b="0" i="0">
                <a:solidFill>
                  <a:schemeClr val="dk1"/>
                </a:solidFill>
                <a:latin typeface="Calibri"/>
                <a:ea typeface="Calibri"/>
                <a:cs typeface="Calibri"/>
                <a:sym typeface="Calibri"/>
              </a:rPr>
              <a:t>&lt;/script&gt;</a:t>
            </a:r>
            <a:r>
              <a:rPr lang="en-US"/>
              <a:t/>
            </a:r>
            <a:br>
              <a:rPr lang="en-US"/>
            </a:br>
            <a:r>
              <a:rPr lang="en-US" sz="1200" b="0" i="0">
                <a:solidFill>
                  <a:schemeClr val="dk1"/>
                </a:solidFill>
                <a:latin typeface="Calibri"/>
                <a:ea typeface="Calibri"/>
                <a:cs typeface="Calibri"/>
                <a:sym typeface="Calibri"/>
              </a:rPr>
              <a:t>&lt;/head&gt;</a:t>
            </a:r>
            <a:r>
              <a:rPr lang="en-US"/>
              <a:t/>
            </a:r>
            <a:br>
              <a:rPr lang="en-US"/>
            </a:br>
            <a:r>
              <a:rPr lang="en-US" sz="1200" b="0" i="0">
                <a:solidFill>
                  <a:schemeClr val="dk1"/>
                </a:solidFill>
                <a:latin typeface="Calibri"/>
                <a:ea typeface="Calibri"/>
                <a:cs typeface="Calibri"/>
                <a:sym typeface="Calibri"/>
              </a:rPr>
              <a:t>&lt;body&gt;</a:t>
            </a:r>
            <a:r>
              <a:rPr lang="en-US"/>
              <a:t/>
            </a:r>
            <a:br>
              <a:rPr lang="en-US"/>
            </a:br>
            <a:r>
              <a:rPr lang="en-US"/>
              <a:t/>
            </a:r>
            <a:br>
              <a:rPr lang="en-US"/>
            </a:br>
            <a:r>
              <a:rPr lang="en-US" sz="1200" b="0" i="0">
                <a:solidFill>
                  <a:schemeClr val="dk1"/>
                </a:solidFill>
                <a:latin typeface="Calibri"/>
                <a:ea typeface="Calibri"/>
                <a:cs typeface="Calibri"/>
                <a:sym typeface="Calibri"/>
              </a:rPr>
              <a:t>&lt;div id="div1" ondrop="drop(event)" ondragover="allowDrop(event)"&gt;&lt;/div&gt;</a:t>
            </a:r>
            <a:r>
              <a:rPr lang="en-US"/>
              <a:t/>
            </a:r>
            <a:br>
              <a:rPr lang="en-US"/>
            </a:br>
            <a:r>
              <a:rPr lang="en-US"/>
              <a:t/>
            </a:r>
            <a:br>
              <a:rPr lang="en-US"/>
            </a:br>
            <a:r>
              <a:rPr lang="en-US" sz="1200" b="0" i="0">
                <a:solidFill>
                  <a:schemeClr val="dk1"/>
                </a:solidFill>
                <a:latin typeface="Calibri"/>
                <a:ea typeface="Calibri"/>
                <a:cs typeface="Calibri"/>
                <a:sym typeface="Calibri"/>
              </a:rPr>
              <a:t>&lt;img id="drag1" src="img_logo.gif" draggable="true"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ondragstart="drag(event)" width="336" height="69"&gt;</a:t>
            </a:r>
            <a:r>
              <a:rPr lang="en-US"/>
              <a:t/>
            </a:r>
            <a:br>
              <a:rPr lang="en-US"/>
            </a:br>
            <a:r>
              <a:rPr lang="en-US"/>
              <a:t/>
            </a:r>
            <a:br>
              <a:rPr lang="en-US"/>
            </a:br>
            <a:r>
              <a:rPr lang="en-US" sz="1200" b="0" i="0">
                <a:solidFill>
                  <a:schemeClr val="dk1"/>
                </a:solidFill>
                <a:latin typeface="Calibri"/>
                <a:ea typeface="Calibri"/>
                <a:cs typeface="Calibri"/>
                <a:sym typeface="Calibri"/>
              </a:rPr>
              <a:t>&lt;/body&gt;</a:t>
            </a:r>
            <a:r>
              <a:rPr lang="en-US"/>
              <a:t/>
            </a:r>
            <a:br>
              <a:rPr lang="en-US"/>
            </a:br>
            <a:r>
              <a:rPr lang="en-US" sz="1200" b="0" i="0">
                <a:solidFill>
                  <a:schemeClr val="dk1"/>
                </a:solidFill>
                <a:latin typeface="Calibri"/>
                <a:ea typeface="Calibri"/>
                <a:cs typeface="Calibri"/>
                <a:sym typeface="Calibri"/>
              </a:rPr>
              <a:t>&lt;/html&gt;</a:t>
            </a:r>
            <a:endParaRPr/>
          </a:p>
        </p:txBody>
      </p:sp>
      <p:sp>
        <p:nvSpPr>
          <p:cNvPr id="520" name="Google Shape;520;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54</a:t>
            </a:fld>
            <a:endParaRPr/>
          </a:p>
        </p:txBody>
      </p:sp>
    </p:spTree>
    <p:extLst>
      <p:ext uri="{BB962C8B-B14F-4D97-AF65-F5344CB8AC3E}">
        <p14:creationId xmlns:p14="http://schemas.microsoft.com/office/powerpoint/2010/main" val="10825811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55</a:t>
            </a:fld>
            <a:endParaRPr/>
          </a:p>
        </p:txBody>
      </p:sp>
    </p:spTree>
    <p:extLst>
      <p:ext uri="{BB962C8B-B14F-4D97-AF65-F5344CB8AC3E}">
        <p14:creationId xmlns:p14="http://schemas.microsoft.com/office/powerpoint/2010/main" val="182468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56</a:t>
            </a:fld>
            <a:endParaRPr/>
          </a:p>
        </p:txBody>
      </p:sp>
    </p:spTree>
    <p:extLst>
      <p:ext uri="{BB962C8B-B14F-4D97-AF65-F5344CB8AC3E}">
        <p14:creationId xmlns:p14="http://schemas.microsoft.com/office/powerpoint/2010/main" val="786633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57</a:t>
            </a:fld>
            <a:endParaRPr/>
          </a:p>
        </p:txBody>
      </p:sp>
    </p:spTree>
    <p:extLst>
      <p:ext uri="{BB962C8B-B14F-4D97-AF65-F5344CB8AC3E}">
        <p14:creationId xmlns:p14="http://schemas.microsoft.com/office/powerpoint/2010/main" val="107857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68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4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75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26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brackets.io/"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notepad-plus-plus.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Module 1 Web Technologies</a:t>
            </a:r>
            <a:endParaRPr/>
          </a:p>
        </p:txBody>
      </p:sp>
      <p:sp>
        <p:nvSpPr>
          <p:cNvPr id="89" name="Google Shape;89;p13"/>
          <p:cNvSpPr txBox="1">
            <a:spLocks noGrp="1"/>
          </p:cNvSpPr>
          <p:nvPr>
            <p:ph type="subTitle" idx="1"/>
          </p:nvPr>
        </p:nvSpPr>
        <p:spPr>
          <a:xfrm>
            <a:off x="1524000" y="3602037"/>
            <a:ext cx="9144000" cy="1912497"/>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Clr>
                <a:schemeClr val="dk1"/>
              </a:buClr>
              <a:buSzPts val="2400"/>
              <a:buFont typeface="Noto Sans Symbols"/>
              <a:buChar char="⮚"/>
            </a:pPr>
            <a:r>
              <a:rPr lang="en-US" dirty="0"/>
              <a:t>   HTML5</a:t>
            </a:r>
            <a:endParaRPr dirty="0"/>
          </a:p>
          <a:p>
            <a:pPr marL="342900" lvl="0" indent="-342900" algn="ctr" rtl="0">
              <a:lnSpc>
                <a:spcPct val="90000"/>
              </a:lnSpc>
              <a:spcBef>
                <a:spcPts val="1000"/>
              </a:spcBef>
              <a:spcAft>
                <a:spcPts val="0"/>
              </a:spcAft>
              <a:buClr>
                <a:schemeClr val="dk1"/>
              </a:buClr>
              <a:buSzPts val="2400"/>
              <a:buFont typeface="Noto Sans Symbols"/>
              <a:buChar char="⮚"/>
            </a:pPr>
            <a:r>
              <a:rPr lang="en-US" dirty="0"/>
              <a:t>       CSS3</a:t>
            </a:r>
            <a:endParaRPr dirty="0"/>
          </a:p>
          <a:p>
            <a:pPr marL="342900" lvl="0" indent="-342900" algn="ctr" rtl="0">
              <a:lnSpc>
                <a:spcPct val="90000"/>
              </a:lnSpc>
              <a:spcBef>
                <a:spcPts val="1000"/>
              </a:spcBef>
              <a:spcAft>
                <a:spcPts val="0"/>
              </a:spcAft>
              <a:buClr>
                <a:schemeClr val="dk1"/>
              </a:buClr>
              <a:buSzPts val="2400"/>
              <a:buFont typeface="Noto Sans Symbols"/>
              <a:buChar char="⮚"/>
            </a:pPr>
            <a:r>
              <a:rPr lang="en-US" dirty="0"/>
              <a:t>JavaScript</a:t>
            </a:r>
            <a:endParaRPr dirty="0"/>
          </a:p>
          <a:p>
            <a:pPr marL="0" lvl="0" indent="0" algn="ctr" rtl="0">
              <a:lnSpc>
                <a:spcPct val="90000"/>
              </a:lnSpc>
              <a:spcBef>
                <a:spcPts val="1000"/>
              </a:spcBef>
              <a:spcAft>
                <a:spcPts val="0"/>
              </a:spcAft>
              <a:buClr>
                <a:schemeClr val="dk1"/>
              </a:buClr>
              <a:buSzPts val="2400"/>
            </a:pPr>
            <a:endParaRPr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aphicFrame>
        <p:nvGraphicFramePr>
          <p:cNvPr id="154" name="Google Shape;154;p22"/>
          <p:cNvGraphicFramePr/>
          <p:nvPr/>
        </p:nvGraphicFramePr>
        <p:xfrm>
          <a:off x="1906072" y="3898263"/>
          <a:ext cx="4121250" cy="2524250"/>
        </p:xfrm>
        <a:graphic>
          <a:graphicData uri="http://schemas.openxmlformats.org/drawingml/2006/table">
            <a:tbl>
              <a:tblPr>
                <a:noFill/>
                <a:tableStyleId>{004C6BFD-1CA4-427F-80CB-4C0DBA232461}</a:tableStyleId>
              </a:tblPr>
              <a:tblGrid>
                <a:gridCol w="4121250"/>
              </a:tblGrid>
              <a:tr h="252425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155" name="Google Shape;155;p22"/>
          <p:cNvSpPr txBox="1"/>
          <p:nvPr/>
        </p:nvSpPr>
        <p:spPr>
          <a:xfrm>
            <a:off x="838200" y="637734"/>
            <a:ext cx="10515600" cy="701969"/>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Attributes and Values</a:t>
            </a:r>
            <a:endParaRPr sz="3600" b="1" u="sng">
              <a:solidFill>
                <a:schemeClr val="dk1"/>
              </a:solidFill>
              <a:latin typeface="Garamond"/>
              <a:ea typeface="Garamond"/>
              <a:cs typeface="Garamond"/>
              <a:sym typeface="Garamond"/>
            </a:endParaRPr>
          </a:p>
        </p:txBody>
      </p:sp>
      <p:sp>
        <p:nvSpPr>
          <p:cNvPr id="156" name="Google Shape;156;p22"/>
          <p:cNvSpPr txBox="1"/>
          <p:nvPr/>
        </p:nvSpPr>
        <p:spPr>
          <a:xfrm>
            <a:off x="838200" y="1825624"/>
            <a:ext cx="10515600" cy="455570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HTML elements can have </a:t>
            </a:r>
            <a:r>
              <a:rPr lang="en-US" sz="2000" u="sng" dirty="0">
                <a:solidFill>
                  <a:schemeClr val="dk1"/>
                </a:solidFill>
                <a:latin typeface="Garamond"/>
                <a:ea typeface="Garamond"/>
                <a:cs typeface="Garamond"/>
                <a:sym typeface="Garamond"/>
              </a:rPr>
              <a:t>attributes</a:t>
            </a:r>
            <a:r>
              <a:rPr lang="en-US" sz="2000" dirty="0">
                <a:solidFill>
                  <a:schemeClr val="dk1"/>
                </a:solidFill>
                <a:latin typeface="Garamond"/>
                <a:ea typeface="Garamond"/>
                <a:cs typeface="Garamond"/>
                <a:sym typeface="Garamond"/>
              </a:rPr>
              <a:t> which provide additional information about an element.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Always specified in the opening tag and should contained value.</a:t>
            </a:r>
            <a:endParaRPr dirty="0"/>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Garamond"/>
                <a:ea typeface="Garamond"/>
                <a:cs typeface="Garamond"/>
                <a:sym typeface="Garamond"/>
              </a:rPr>
              <a:t>For </a:t>
            </a:r>
            <a:r>
              <a:rPr lang="en-US" sz="2000" b="1" dirty="0" err="1">
                <a:solidFill>
                  <a:schemeClr val="dk1"/>
                </a:solidFill>
                <a:latin typeface="Garamond"/>
                <a:ea typeface="Garamond"/>
                <a:cs typeface="Garamond"/>
                <a:sym typeface="Garamond"/>
              </a:rPr>
              <a:t>Eg</a:t>
            </a:r>
            <a:r>
              <a:rPr lang="en-US" sz="2000" b="1" dirty="0">
                <a:solidFill>
                  <a:schemeClr val="dk1"/>
                </a:solidFill>
                <a:latin typeface="Garamond"/>
                <a:ea typeface="Garamond"/>
                <a:cs typeface="Garamond"/>
                <a:sym typeface="Garamond"/>
              </a:rPr>
              <a:t>.: </a:t>
            </a:r>
            <a:endParaRPr sz="2000" b="1" dirty="0">
              <a:solidFill>
                <a:schemeClr val="dk1"/>
              </a:solidFill>
              <a:latin typeface="Garamond"/>
              <a:ea typeface="Garamond"/>
              <a:cs typeface="Garamond"/>
              <a:sym typeface="Garamond"/>
            </a:endParaRPr>
          </a:p>
        </p:txBody>
      </p:sp>
      <p:grpSp>
        <p:nvGrpSpPr>
          <p:cNvPr id="157" name="Google Shape;157;p22"/>
          <p:cNvGrpSpPr/>
          <p:nvPr/>
        </p:nvGrpSpPr>
        <p:grpSpPr>
          <a:xfrm>
            <a:off x="1845435" y="2717442"/>
            <a:ext cx="7955388" cy="927279"/>
            <a:chOff x="2560726" y="3433012"/>
            <a:chExt cx="8578330" cy="1056436"/>
          </a:xfrm>
        </p:grpSpPr>
        <p:pic>
          <p:nvPicPr>
            <p:cNvPr id="158" name="Google Shape;158;p22"/>
            <p:cNvPicPr preferRelativeResize="0"/>
            <p:nvPr/>
          </p:nvPicPr>
          <p:blipFill rotWithShape="1">
            <a:blip r:embed="rId3">
              <a:alphaModFix/>
            </a:blip>
            <a:srcRect/>
            <a:stretch/>
          </p:blipFill>
          <p:spPr>
            <a:xfrm>
              <a:off x="2560726" y="3433012"/>
              <a:ext cx="8578330" cy="1056436"/>
            </a:xfrm>
            <a:prstGeom prst="rect">
              <a:avLst/>
            </a:prstGeom>
            <a:noFill/>
            <a:ln>
              <a:noFill/>
            </a:ln>
          </p:spPr>
        </p:pic>
        <p:pic>
          <p:nvPicPr>
            <p:cNvPr id="159" name="Google Shape;159;p22"/>
            <p:cNvPicPr preferRelativeResize="0"/>
            <p:nvPr/>
          </p:nvPicPr>
          <p:blipFill rotWithShape="1">
            <a:blip r:embed="rId4">
              <a:alphaModFix/>
            </a:blip>
            <a:srcRect/>
            <a:stretch/>
          </p:blipFill>
          <p:spPr>
            <a:xfrm>
              <a:off x="10170333" y="4147615"/>
              <a:ext cx="377816" cy="283500"/>
            </a:xfrm>
            <a:prstGeom prst="rect">
              <a:avLst/>
            </a:prstGeom>
            <a:noFill/>
            <a:ln>
              <a:noFill/>
            </a:ln>
          </p:spPr>
        </p:pic>
      </p:grpSp>
      <p:sp>
        <p:nvSpPr>
          <p:cNvPr id="160" name="Google Shape;160;p22"/>
          <p:cNvSpPr txBox="1"/>
          <p:nvPr/>
        </p:nvSpPr>
        <p:spPr>
          <a:xfrm>
            <a:off x="1961345" y="3935055"/>
            <a:ext cx="4143242" cy="23884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7030A0"/>
              </a:buClr>
              <a:buSzPts val="1500"/>
              <a:buFont typeface="Arial"/>
              <a:buNone/>
            </a:pPr>
            <a:r>
              <a:rPr lang="en-US" sz="1500" b="1" dirty="0">
                <a:solidFill>
                  <a:srgbClr val="7030A0"/>
                </a:solidFill>
                <a:latin typeface="Garamond"/>
                <a:ea typeface="Garamond"/>
                <a:cs typeface="Garamond"/>
                <a:sym typeface="Garamond"/>
              </a:rPr>
              <a:t>&lt;!DOCTYPE html&gt;</a:t>
            </a:r>
            <a:endParaRPr dirty="0"/>
          </a:p>
          <a:p>
            <a:pPr marL="0" marR="0" lvl="0" indent="0" algn="l" rtl="0">
              <a:lnSpc>
                <a:spcPct val="9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90000"/>
              </a:lnSpc>
              <a:spcBef>
                <a:spcPts val="0"/>
              </a:spcBef>
              <a:spcAft>
                <a:spcPts val="0"/>
              </a:spcAft>
              <a:buClr>
                <a:srgbClr val="002060"/>
              </a:buClr>
              <a:buSzPts val="1500"/>
              <a:buFont typeface="Arial"/>
              <a:buNone/>
            </a:pPr>
            <a:r>
              <a:rPr lang="en-US" sz="1500" b="1" dirty="0">
                <a:solidFill>
                  <a:srgbClr val="002060"/>
                </a:solidFill>
                <a:latin typeface="Garamond"/>
                <a:ea typeface="Garamond"/>
                <a:cs typeface="Garamond"/>
                <a:sym typeface="Garamond"/>
              </a:rPr>
              <a:t>&lt;title&gt;Align Attribute  Example&lt;/title&gt;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a:t>
            </a:r>
            <a:endParaRPr dirty="0"/>
          </a:p>
          <a:p>
            <a:pPr marL="0" marR="0" lvl="0" indent="0" algn="l" rtl="0">
              <a:lnSpc>
                <a:spcPct val="90000"/>
              </a:lnSpc>
              <a:spcBef>
                <a:spcPts val="0"/>
              </a:spcBef>
              <a:spcAft>
                <a:spcPts val="0"/>
              </a:spcAft>
              <a:buClr>
                <a:srgbClr val="002060"/>
              </a:buClr>
              <a:buSzPts val="1500"/>
              <a:buFont typeface="Arial"/>
              <a:buNone/>
            </a:pPr>
            <a:r>
              <a:rPr lang="en-US" sz="1500" b="1" dirty="0">
                <a:solidFill>
                  <a:srgbClr val="002060"/>
                </a:solidFill>
                <a:latin typeface="Garamond"/>
                <a:ea typeface="Garamond"/>
                <a:cs typeface="Garamond"/>
                <a:sym typeface="Garamond"/>
              </a:rPr>
              <a:t>&lt;p </a:t>
            </a:r>
            <a:r>
              <a:rPr lang="en-US" sz="1500" b="1" dirty="0">
                <a:solidFill>
                  <a:srgbClr val="7030A0"/>
                </a:solidFill>
                <a:latin typeface="Garamond"/>
                <a:ea typeface="Garamond"/>
                <a:cs typeface="Garamond"/>
                <a:sym typeface="Garamond"/>
              </a:rPr>
              <a:t>align</a:t>
            </a:r>
            <a:r>
              <a:rPr lang="en-US" sz="1500" b="1" dirty="0">
                <a:solidFill>
                  <a:srgbClr val="002060"/>
                </a:solidFill>
                <a:latin typeface="Garamond"/>
                <a:ea typeface="Garamond"/>
                <a:cs typeface="Garamond"/>
                <a:sym typeface="Garamond"/>
              </a:rPr>
              <a:t>=</a:t>
            </a:r>
            <a:r>
              <a:rPr lang="en-US" sz="1500" b="1" dirty="0">
                <a:solidFill>
                  <a:srgbClr val="548135"/>
                </a:solidFill>
                <a:latin typeface="Garamond"/>
                <a:ea typeface="Garamond"/>
                <a:cs typeface="Garamond"/>
                <a:sym typeface="Garamond"/>
              </a:rPr>
              <a:t>"left"</a:t>
            </a:r>
            <a:r>
              <a:rPr lang="en-US" sz="1500" b="1" dirty="0">
                <a:solidFill>
                  <a:srgbClr val="002060"/>
                </a:solidFill>
                <a:latin typeface="Garamond"/>
                <a:ea typeface="Garamond"/>
                <a:cs typeface="Garamond"/>
                <a:sym typeface="Garamond"/>
              </a:rPr>
              <a:t>&gt;This is left aligned&lt;/p&gt;</a:t>
            </a:r>
            <a:endParaRPr dirty="0"/>
          </a:p>
          <a:p>
            <a:pPr marL="0" marR="0" lvl="0" indent="0" algn="l" rtl="0">
              <a:lnSpc>
                <a:spcPct val="90000"/>
              </a:lnSpc>
              <a:spcBef>
                <a:spcPts val="0"/>
              </a:spcBef>
              <a:spcAft>
                <a:spcPts val="0"/>
              </a:spcAft>
              <a:buClr>
                <a:srgbClr val="002060"/>
              </a:buClr>
              <a:buSzPts val="1500"/>
              <a:buFont typeface="Arial"/>
              <a:buNone/>
            </a:pPr>
            <a:r>
              <a:rPr lang="en-US" sz="1500" b="1" dirty="0">
                <a:solidFill>
                  <a:srgbClr val="002060"/>
                </a:solidFill>
                <a:latin typeface="Garamond"/>
                <a:ea typeface="Garamond"/>
                <a:cs typeface="Garamond"/>
                <a:sym typeface="Garamond"/>
              </a:rPr>
              <a:t>&lt;p </a:t>
            </a:r>
            <a:r>
              <a:rPr lang="en-US" sz="1500" b="1" dirty="0">
                <a:solidFill>
                  <a:srgbClr val="7030A0"/>
                </a:solidFill>
                <a:latin typeface="Garamond"/>
                <a:ea typeface="Garamond"/>
                <a:cs typeface="Garamond"/>
                <a:sym typeface="Garamond"/>
              </a:rPr>
              <a:t>align</a:t>
            </a:r>
            <a:r>
              <a:rPr lang="en-US" sz="1500" b="1" dirty="0">
                <a:solidFill>
                  <a:srgbClr val="002060"/>
                </a:solidFill>
                <a:latin typeface="Garamond"/>
                <a:ea typeface="Garamond"/>
                <a:cs typeface="Garamond"/>
                <a:sym typeface="Garamond"/>
              </a:rPr>
              <a:t>=</a:t>
            </a:r>
            <a:r>
              <a:rPr lang="en-US" sz="1500" b="1" dirty="0">
                <a:solidFill>
                  <a:srgbClr val="548135"/>
                </a:solidFill>
                <a:latin typeface="Garamond"/>
                <a:ea typeface="Garamond"/>
                <a:cs typeface="Garamond"/>
                <a:sym typeface="Garamond"/>
              </a:rPr>
              <a:t>"center"</a:t>
            </a:r>
            <a:r>
              <a:rPr lang="en-US" sz="1500" b="1" dirty="0">
                <a:solidFill>
                  <a:srgbClr val="002060"/>
                </a:solidFill>
                <a:latin typeface="Garamond"/>
                <a:ea typeface="Garamond"/>
                <a:cs typeface="Garamond"/>
                <a:sym typeface="Garamond"/>
              </a:rPr>
              <a:t>&gt;This is center aligned&lt;/p&gt;</a:t>
            </a:r>
            <a:endParaRPr dirty="0"/>
          </a:p>
          <a:p>
            <a:pPr marL="0" marR="0" lvl="0" indent="0" algn="l" rtl="0">
              <a:lnSpc>
                <a:spcPct val="90000"/>
              </a:lnSpc>
              <a:spcBef>
                <a:spcPts val="0"/>
              </a:spcBef>
              <a:spcAft>
                <a:spcPts val="0"/>
              </a:spcAft>
              <a:buClr>
                <a:srgbClr val="002060"/>
              </a:buClr>
              <a:buSzPts val="1500"/>
              <a:buFont typeface="Arial"/>
              <a:buNone/>
            </a:pPr>
            <a:r>
              <a:rPr lang="en-US" sz="1500" b="1" dirty="0">
                <a:solidFill>
                  <a:srgbClr val="002060"/>
                </a:solidFill>
                <a:latin typeface="Garamond"/>
                <a:ea typeface="Garamond"/>
                <a:cs typeface="Garamond"/>
                <a:sym typeface="Garamond"/>
              </a:rPr>
              <a:t>&lt;p </a:t>
            </a:r>
            <a:r>
              <a:rPr lang="en-US" sz="1500" b="1" dirty="0">
                <a:solidFill>
                  <a:srgbClr val="7030A0"/>
                </a:solidFill>
                <a:latin typeface="Garamond"/>
                <a:ea typeface="Garamond"/>
                <a:cs typeface="Garamond"/>
                <a:sym typeface="Garamond"/>
              </a:rPr>
              <a:t>align</a:t>
            </a:r>
            <a:r>
              <a:rPr lang="en-US" sz="1500" b="1" dirty="0">
                <a:solidFill>
                  <a:srgbClr val="002060"/>
                </a:solidFill>
                <a:latin typeface="Garamond"/>
                <a:ea typeface="Garamond"/>
                <a:cs typeface="Garamond"/>
                <a:sym typeface="Garamond"/>
              </a:rPr>
              <a:t>=</a:t>
            </a:r>
            <a:r>
              <a:rPr lang="en-US" sz="1500" b="1" dirty="0">
                <a:solidFill>
                  <a:srgbClr val="548135"/>
                </a:solidFill>
                <a:latin typeface="Garamond"/>
                <a:ea typeface="Garamond"/>
                <a:cs typeface="Garamond"/>
                <a:sym typeface="Garamond"/>
              </a:rPr>
              <a:t>"right"</a:t>
            </a:r>
            <a:r>
              <a:rPr lang="en-US" sz="1500" b="1" dirty="0">
                <a:solidFill>
                  <a:srgbClr val="002060"/>
                </a:solidFill>
                <a:latin typeface="Garamond"/>
                <a:ea typeface="Garamond"/>
                <a:cs typeface="Garamond"/>
                <a:sym typeface="Garamond"/>
              </a:rPr>
              <a:t>&gt;This is right aligned&lt;/p&gt;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a:t>
            </a:r>
            <a:endParaRPr dirty="0"/>
          </a:p>
          <a:p>
            <a:pPr marL="0" marR="0" lvl="0" indent="0" algn="l" rtl="0">
              <a:lnSpc>
                <a:spcPct val="9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sz="1500" b="1" dirty="0">
              <a:solidFill>
                <a:srgbClr val="FF0000"/>
              </a:solidFill>
              <a:latin typeface="Garamond"/>
              <a:ea typeface="Garamond"/>
              <a:cs typeface="Garamond"/>
              <a:sym typeface="Garamond"/>
            </a:endParaRPr>
          </a:p>
        </p:txBody>
      </p:sp>
      <p:graphicFrame>
        <p:nvGraphicFramePr>
          <p:cNvPr id="161" name="Google Shape;161;p22"/>
          <p:cNvGraphicFramePr/>
          <p:nvPr/>
        </p:nvGraphicFramePr>
        <p:xfrm>
          <a:off x="6108877" y="3894227"/>
          <a:ext cx="4194225" cy="2524250"/>
        </p:xfrm>
        <a:graphic>
          <a:graphicData uri="http://schemas.openxmlformats.org/drawingml/2006/table">
            <a:tbl>
              <a:tblPr>
                <a:noFill/>
                <a:tableStyleId>{004C6BFD-1CA4-427F-80CB-4C0DBA232461}</a:tableStyleId>
              </a:tblPr>
              <a:tblGrid>
                <a:gridCol w="4194225"/>
              </a:tblGrid>
              <a:tr h="2524250">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This is left aligned</a:t>
                      </a:r>
                      <a:endParaRPr/>
                    </a:p>
                    <a:p>
                      <a:pPr marL="0" marR="0" lvl="0" indent="0" algn="l" rtl="0">
                        <a:spcBef>
                          <a:spcPts val="0"/>
                        </a:spcBef>
                        <a:spcAft>
                          <a:spcPts val="0"/>
                        </a:spcAft>
                        <a:buNone/>
                      </a:pPr>
                      <a:endParaRPr sz="1800"/>
                    </a:p>
                    <a:p>
                      <a:pPr marL="0" marR="0" lvl="0" indent="0" algn="ctr" rtl="0">
                        <a:spcBef>
                          <a:spcPts val="0"/>
                        </a:spcBef>
                        <a:spcAft>
                          <a:spcPts val="0"/>
                        </a:spcAft>
                        <a:buNone/>
                      </a:pPr>
                      <a:r>
                        <a:rPr lang="en-US" sz="1800"/>
                        <a:t>This is center aligned</a:t>
                      </a:r>
                      <a:endParaRPr/>
                    </a:p>
                    <a:p>
                      <a:pPr marL="0" marR="0" lvl="0" indent="0" algn="l" rtl="0">
                        <a:spcBef>
                          <a:spcPts val="0"/>
                        </a:spcBef>
                        <a:spcAft>
                          <a:spcPts val="0"/>
                        </a:spcAft>
                        <a:buNone/>
                      </a:pPr>
                      <a:endParaRPr sz="1800"/>
                    </a:p>
                    <a:p>
                      <a:pPr marL="0" marR="0" lvl="0" indent="0" algn="r" rtl="0">
                        <a:spcBef>
                          <a:spcPts val="0"/>
                        </a:spcBef>
                        <a:spcAft>
                          <a:spcPts val="0"/>
                        </a:spcAft>
                        <a:buNone/>
                      </a:pPr>
                      <a:r>
                        <a:rPr lang="en-US" sz="1800"/>
                        <a:t>This is right aligned</a:t>
                      </a:r>
                      <a:endParaRPr sz="1800"/>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p:nvPr/>
        </p:nvSpPr>
        <p:spPr>
          <a:xfrm>
            <a:off x="838200" y="272793"/>
            <a:ext cx="10515600" cy="635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Structural Elements</a:t>
            </a:r>
            <a:endParaRPr/>
          </a:p>
        </p:txBody>
      </p:sp>
      <p:sp>
        <p:nvSpPr>
          <p:cNvPr id="167" name="Google Shape;167;p23"/>
          <p:cNvSpPr txBox="1"/>
          <p:nvPr/>
        </p:nvSpPr>
        <p:spPr>
          <a:xfrm>
            <a:off x="1405577" y="1181555"/>
            <a:ext cx="8782730" cy="150018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A standard HTML document has two main structural elements </a:t>
            </a:r>
            <a:endParaRPr dirty="0"/>
          </a:p>
          <a:p>
            <a:pPr marL="457200" marR="0" lvl="1" indent="0" algn="l" rtl="0">
              <a:lnSpc>
                <a:spcPct val="80000"/>
              </a:lnSpc>
              <a:spcBef>
                <a:spcPts val="1200"/>
              </a:spcBef>
              <a:spcAft>
                <a:spcPts val="0"/>
              </a:spcAft>
              <a:buClr>
                <a:schemeClr val="dk2"/>
              </a:buClr>
              <a:buSzPts val="2000"/>
              <a:buFont typeface="Arial"/>
              <a:buNone/>
            </a:pPr>
            <a:r>
              <a:rPr lang="en-US" sz="2000" b="1" i="0" u="sng" strike="noStrike" cap="none" dirty="0">
                <a:solidFill>
                  <a:schemeClr val="dk2"/>
                </a:solidFill>
                <a:latin typeface="Garamond"/>
                <a:ea typeface="Garamond"/>
                <a:cs typeface="Garamond"/>
                <a:sym typeface="Garamond"/>
              </a:rPr>
              <a:t>head</a:t>
            </a:r>
            <a:r>
              <a:rPr lang="en-US" sz="2000" b="0" i="0" u="none" strike="noStrike" cap="none" dirty="0">
                <a:solidFill>
                  <a:schemeClr val="dk1"/>
                </a:solidFill>
                <a:latin typeface="Garamond"/>
                <a:ea typeface="Garamond"/>
                <a:cs typeface="Garamond"/>
                <a:sym typeface="Garamond"/>
              </a:rPr>
              <a:t> </a:t>
            </a:r>
            <a:r>
              <a:rPr lang="en-US" sz="1800" b="0" i="0" u="none" strike="noStrike" cap="none" dirty="0">
                <a:solidFill>
                  <a:schemeClr val="dk1"/>
                </a:solidFill>
                <a:latin typeface="Garamond"/>
                <a:ea typeface="Garamond"/>
                <a:cs typeface="Garamond"/>
                <a:sym typeface="Garamond"/>
              </a:rPr>
              <a:t>contains setup information for the browser &amp; the Web page</a:t>
            </a:r>
            <a:endParaRPr dirty="0"/>
          </a:p>
          <a:p>
            <a:pPr marL="914400" marR="0" lvl="2" indent="0" algn="l" rtl="0">
              <a:lnSpc>
                <a:spcPct val="80000"/>
              </a:lnSpc>
              <a:spcBef>
                <a:spcPts val="1200"/>
              </a:spcBef>
              <a:spcAft>
                <a:spcPts val="0"/>
              </a:spcAft>
              <a:buClr>
                <a:schemeClr val="dk1"/>
              </a:buClr>
              <a:buSzPts val="1800"/>
              <a:buFont typeface="Arial"/>
              <a:buNone/>
            </a:pPr>
            <a:r>
              <a:rPr lang="en-US" sz="1800" b="0" i="0" u="none" strike="noStrike" cap="none" dirty="0">
                <a:solidFill>
                  <a:schemeClr val="dk1"/>
                </a:solidFill>
                <a:latin typeface="Garamond"/>
                <a:ea typeface="Garamond"/>
                <a:cs typeface="Garamond"/>
                <a:sym typeface="Garamond"/>
              </a:rPr>
              <a:t>For E.g., the title for the browser window, style definitions, JavaScript code, …</a:t>
            </a:r>
            <a:endParaRPr dirty="0"/>
          </a:p>
          <a:p>
            <a:pPr marL="457200" marR="0" lvl="1" indent="0" algn="l" rtl="0">
              <a:lnSpc>
                <a:spcPct val="80000"/>
              </a:lnSpc>
              <a:spcBef>
                <a:spcPts val="1200"/>
              </a:spcBef>
              <a:spcAft>
                <a:spcPts val="0"/>
              </a:spcAft>
              <a:buClr>
                <a:schemeClr val="dk2"/>
              </a:buClr>
              <a:buSzPts val="2000"/>
              <a:buFont typeface="Arial"/>
              <a:buNone/>
            </a:pPr>
            <a:r>
              <a:rPr lang="en-US" sz="2000" b="1" i="0" u="sng" strike="noStrike" cap="none" dirty="0">
                <a:solidFill>
                  <a:schemeClr val="dk2"/>
                </a:solidFill>
                <a:latin typeface="Garamond"/>
                <a:ea typeface="Garamond"/>
                <a:cs typeface="Garamond"/>
                <a:sym typeface="Garamond"/>
              </a:rPr>
              <a:t>body</a:t>
            </a:r>
            <a:r>
              <a:rPr lang="en-US" sz="2000" b="0" i="0" u="none" strike="noStrike" cap="none" dirty="0">
                <a:solidFill>
                  <a:schemeClr val="dk1"/>
                </a:solidFill>
                <a:latin typeface="Garamond"/>
                <a:ea typeface="Garamond"/>
                <a:cs typeface="Garamond"/>
                <a:sym typeface="Garamond"/>
              </a:rPr>
              <a:t> </a:t>
            </a:r>
            <a:r>
              <a:rPr lang="en-US" sz="1800" b="0" i="0" u="none" strike="noStrike" cap="none" dirty="0">
                <a:solidFill>
                  <a:schemeClr val="dk1"/>
                </a:solidFill>
                <a:latin typeface="Garamond"/>
                <a:ea typeface="Garamond"/>
                <a:cs typeface="Garamond"/>
                <a:sym typeface="Garamond"/>
              </a:rPr>
              <a:t>contains the actual content to be displayed in the Web page</a:t>
            </a:r>
            <a:endParaRPr dirty="0"/>
          </a:p>
        </p:txBody>
      </p:sp>
      <p:sp>
        <p:nvSpPr>
          <p:cNvPr id="168" name="Google Shape;168;p23"/>
          <p:cNvSpPr txBox="1"/>
          <p:nvPr/>
        </p:nvSpPr>
        <p:spPr>
          <a:xfrm>
            <a:off x="1405577" y="3110214"/>
            <a:ext cx="9159598" cy="2169825"/>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2"/>
                </a:solidFill>
                <a:latin typeface="Courier New"/>
                <a:ea typeface="Courier New"/>
                <a:cs typeface="Courier New"/>
                <a:sym typeface="Courier New"/>
              </a:rPr>
              <a:t>&lt;html </a:t>
            </a:r>
            <a:r>
              <a:rPr lang="en-US" sz="1500" b="1" dirty="0" err="1">
                <a:solidFill>
                  <a:schemeClr val="dk2"/>
                </a:solidFill>
                <a:latin typeface="Courier New"/>
                <a:ea typeface="Courier New"/>
                <a:cs typeface="Courier New"/>
                <a:sym typeface="Courier New"/>
              </a:rPr>
              <a:t>lang</a:t>
            </a:r>
            <a:r>
              <a:rPr lang="en-US" sz="1500" b="1" dirty="0">
                <a:solidFill>
                  <a:schemeClr val="dk2"/>
                </a:solidFill>
                <a:latin typeface="Courier New"/>
                <a:ea typeface="Courier New"/>
                <a:cs typeface="Courier New"/>
                <a:sym typeface="Courier New"/>
              </a:rPr>
              <a:t>=“en”&gt;</a:t>
            </a:r>
            <a:endParaRPr sz="1500" b="1" dirty="0">
              <a:solidFill>
                <a:schemeClr val="dk2"/>
              </a:solidFill>
              <a:latin typeface="Courier New"/>
              <a:ea typeface="Courier New"/>
              <a:cs typeface="Courier New"/>
              <a:sym typeface="Courier New"/>
            </a:endParaRPr>
          </a:p>
          <a:p>
            <a:pPr marL="0" marR="0" lvl="0" indent="0" algn="l" rtl="0">
              <a:spcBef>
                <a:spcPts val="0"/>
              </a:spcBef>
              <a:spcAft>
                <a:spcPts val="0"/>
              </a:spcAft>
              <a:buNone/>
            </a:pPr>
            <a:r>
              <a:rPr lang="en-US" sz="1500" b="1" dirty="0">
                <a:solidFill>
                  <a:srgbClr val="FF0033"/>
                </a:solidFill>
                <a:latin typeface="Courier New"/>
                <a:ea typeface="Courier New"/>
                <a:cs typeface="Courier New"/>
                <a:sym typeface="Courier New"/>
              </a:rPr>
              <a:t>&lt;head&gt;</a:t>
            </a:r>
            <a:endParaRPr dirty="0"/>
          </a:p>
          <a:p>
            <a:pPr marL="0" marR="0" lvl="0" indent="0" algn="l" rtl="0">
              <a:spcBef>
                <a:spcPts val="0"/>
              </a:spcBef>
              <a:spcAft>
                <a:spcPts val="0"/>
              </a:spcAft>
              <a:buNone/>
            </a:pPr>
            <a:r>
              <a:rPr lang="en-US" sz="1500" b="1" dirty="0">
                <a:solidFill>
                  <a:schemeClr val="accent2"/>
                </a:solidFill>
                <a:latin typeface="Courier New"/>
                <a:ea typeface="Courier New"/>
                <a:cs typeface="Courier New"/>
                <a:sym typeface="Courier New"/>
              </a:rPr>
              <a:t>  &lt;meta charset=“UTF-8” /&gt;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dirty="0">
                <a:solidFill>
                  <a:schemeClr val="dk1"/>
                </a:solidFill>
                <a:latin typeface="Courier New"/>
                <a:ea typeface="Courier New"/>
                <a:cs typeface="Courier New"/>
                <a:sym typeface="Courier New"/>
              </a:rPr>
              <a:t>  </a:t>
            </a:r>
            <a:r>
              <a:rPr lang="en-US" sz="1500" b="1" dirty="0">
                <a:solidFill>
                  <a:schemeClr val="accent2"/>
                </a:solidFill>
                <a:latin typeface="Courier New"/>
                <a:ea typeface="Courier New"/>
                <a:cs typeface="Courier New"/>
                <a:sym typeface="Courier New"/>
              </a:rPr>
              <a:t>&lt;title&gt;</a:t>
            </a:r>
            <a:r>
              <a:rPr lang="en-US" sz="1500" b="1" dirty="0">
                <a:solidFill>
                  <a:schemeClr val="dk1"/>
                </a:solidFill>
                <a:latin typeface="Courier New"/>
                <a:ea typeface="Courier New"/>
                <a:cs typeface="Courier New"/>
                <a:sym typeface="Courier New"/>
              </a:rPr>
              <a:t>My first HTML document</a:t>
            </a:r>
            <a:r>
              <a:rPr lang="en-US" sz="1500" b="1" dirty="0">
                <a:solidFill>
                  <a:schemeClr val="accent2"/>
                </a:solidFill>
                <a:latin typeface="Courier New"/>
                <a:ea typeface="Courier New"/>
                <a:cs typeface="Courier New"/>
                <a:sym typeface="Courier New"/>
              </a:rPr>
              <a:t>&lt;/title&gt;</a:t>
            </a:r>
            <a:endParaRPr dirty="0"/>
          </a:p>
          <a:p>
            <a:pPr marL="0" marR="0" lvl="0" indent="0" algn="l" rtl="0">
              <a:spcBef>
                <a:spcPts val="0"/>
              </a:spcBef>
              <a:spcAft>
                <a:spcPts val="0"/>
              </a:spcAft>
              <a:buNone/>
            </a:pPr>
            <a:r>
              <a:rPr lang="en-US" sz="1500" b="1" dirty="0">
                <a:solidFill>
                  <a:srgbClr val="FF0033"/>
                </a:solidFill>
                <a:latin typeface="Courier New"/>
                <a:ea typeface="Courier New"/>
                <a:cs typeface="Courier New"/>
                <a:sym typeface="Courier New"/>
              </a:rPr>
              <a:t>&lt;/head&gt;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dirty="0">
                <a:solidFill>
                  <a:schemeClr val="accent2"/>
                </a:solidFill>
                <a:latin typeface="Courier New"/>
                <a:ea typeface="Courier New"/>
                <a:cs typeface="Courier New"/>
                <a:sym typeface="Courier New"/>
              </a:rPr>
              <a:t>  &lt;body&gt;</a:t>
            </a:r>
            <a:endParaRPr dirty="0"/>
          </a:p>
          <a:p>
            <a:pPr marL="0" marR="0" lvl="0" indent="0" algn="l" rtl="0">
              <a:spcBef>
                <a:spcPts val="0"/>
              </a:spcBef>
              <a:spcAft>
                <a:spcPts val="0"/>
              </a:spcAft>
              <a:buNone/>
            </a:pPr>
            <a:r>
              <a:rPr lang="en-US" sz="1500" b="1" dirty="0">
                <a:solidFill>
                  <a:schemeClr val="dk1"/>
                </a:solidFill>
                <a:latin typeface="Courier New"/>
                <a:ea typeface="Courier New"/>
                <a:cs typeface="Courier New"/>
                <a:sym typeface="Courier New"/>
              </a:rPr>
              <a:t>    </a:t>
            </a:r>
            <a:r>
              <a:rPr lang="en-US" sz="1500" b="1" dirty="0">
                <a:solidFill>
                  <a:schemeClr val="accent2"/>
                </a:solidFill>
                <a:latin typeface="Courier New"/>
                <a:ea typeface="Courier New"/>
                <a:cs typeface="Courier New"/>
                <a:sym typeface="Courier New"/>
              </a:rPr>
              <a:t>&lt;p&gt;</a:t>
            </a:r>
            <a:r>
              <a:rPr lang="en-US" sz="1500" b="1" dirty="0">
                <a:solidFill>
                  <a:schemeClr val="dk1"/>
                </a:solidFill>
                <a:latin typeface="Courier New"/>
                <a:ea typeface="Courier New"/>
                <a:cs typeface="Courier New"/>
                <a:sym typeface="Courier New"/>
              </a:rPr>
              <a:t> Hello world!</a:t>
            </a:r>
            <a:r>
              <a:rPr lang="en-US" sz="1500" b="1" dirty="0">
                <a:solidFill>
                  <a:srgbClr val="0066FF"/>
                </a:solidFill>
                <a:latin typeface="Courier New"/>
                <a:ea typeface="Courier New"/>
                <a:cs typeface="Courier New"/>
                <a:sym typeface="Courier New"/>
              </a:rPr>
              <a:t> </a:t>
            </a:r>
            <a:r>
              <a:rPr lang="en-US" sz="1500" b="1" dirty="0">
                <a:solidFill>
                  <a:schemeClr val="accent2"/>
                </a:solidFill>
                <a:latin typeface="Courier New"/>
                <a:ea typeface="Courier New"/>
                <a:cs typeface="Courier New"/>
                <a:sym typeface="Courier New"/>
              </a:rPr>
              <a:t>&lt;/p&gt;</a:t>
            </a:r>
            <a:endParaRPr dirty="0"/>
          </a:p>
          <a:p>
            <a:pPr marL="0" marR="0" lvl="0" indent="0" algn="l" rtl="0">
              <a:spcBef>
                <a:spcPts val="0"/>
              </a:spcBef>
              <a:spcAft>
                <a:spcPts val="0"/>
              </a:spcAft>
              <a:buNone/>
            </a:pPr>
            <a:r>
              <a:rPr lang="en-US" sz="1500" b="1" dirty="0">
                <a:solidFill>
                  <a:schemeClr val="accent2"/>
                </a:solidFill>
                <a:latin typeface="Courier New"/>
                <a:ea typeface="Courier New"/>
                <a:cs typeface="Courier New"/>
                <a:sym typeface="Courier New"/>
              </a:rPr>
              <a:t>  &lt;/body&gt;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dirty="0">
                <a:solidFill>
                  <a:schemeClr val="dk2"/>
                </a:solidFill>
                <a:latin typeface="Courier New"/>
                <a:ea typeface="Courier New"/>
                <a:cs typeface="Courier New"/>
                <a:sym typeface="Courier New"/>
              </a:rPr>
              <a:t>&lt;/html&gt;</a:t>
            </a:r>
            <a:endParaRPr sz="15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838200" y="365126"/>
            <a:ext cx="10515600" cy="58791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Comments and doctype</a:t>
            </a:r>
            <a:endParaRPr sz="3600" u="sng">
              <a:solidFill>
                <a:schemeClr val="dk1"/>
              </a:solidFill>
              <a:latin typeface="Garamond"/>
              <a:ea typeface="Garamond"/>
              <a:cs typeface="Garamond"/>
              <a:sym typeface="Garamond"/>
            </a:endParaRPr>
          </a:p>
        </p:txBody>
      </p:sp>
      <p:sp>
        <p:nvSpPr>
          <p:cNvPr id="175" name="Google Shape;175;p24"/>
          <p:cNvSpPr txBox="1"/>
          <p:nvPr/>
        </p:nvSpPr>
        <p:spPr>
          <a:xfrm>
            <a:off x="838200" y="1223493"/>
            <a:ext cx="10515600" cy="49454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HTML has a mechanism for embedding comments that are not displayed when the page is rendered in a browser. </a:t>
            </a:r>
            <a:endParaRPr dirty="0"/>
          </a:p>
          <a:p>
            <a:pPr marL="0" marR="0" lvl="0" indent="0" algn="l" rtl="0">
              <a:lnSpc>
                <a:spcPct val="90000"/>
              </a:lnSpc>
              <a:spcBef>
                <a:spcPts val="1000"/>
              </a:spcBef>
              <a:spcAft>
                <a:spcPts val="0"/>
              </a:spcAft>
              <a:buClr>
                <a:schemeClr val="dk1"/>
              </a:buClr>
              <a:buSzPts val="1000"/>
              <a:buFont typeface="Arial"/>
              <a:buNone/>
            </a:pPr>
            <a:endParaRPr sz="1000" b="1"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a:t>
            </a:r>
            <a:r>
              <a:rPr lang="en-US" sz="1800" b="1" dirty="0">
                <a:solidFill>
                  <a:srgbClr val="548135"/>
                </a:solidFill>
                <a:latin typeface="Garamond"/>
                <a:ea typeface="Garamond"/>
                <a:cs typeface="Garamond"/>
                <a:sym typeface="Garamond"/>
              </a:rPr>
              <a:t>     &lt;!-- This is comment text --&gt;</a:t>
            </a:r>
            <a:endParaRPr dirty="0"/>
          </a:p>
          <a:p>
            <a:pPr marL="0" marR="0" lvl="0" indent="0" algn="l" rtl="0">
              <a:lnSpc>
                <a:spcPct val="90000"/>
              </a:lnSpc>
              <a:spcBef>
                <a:spcPts val="1000"/>
              </a:spcBef>
              <a:spcAft>
                <a:spcPts val="0"/>
              </a:spcAft>
              <a:buClr>
                <a:schemeClr val="dk1"/>
              </a:buClr>
              <a:buSzPts val="1000"/>
              <a:buFont typeface="Arial"/>
              <a:buNone/>
            </a:pPr>
            <a:endParaRPr sz="1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Besides tags, text content, and entities, an HTML document must contain a </a:t>
            </a:r>
            <a:r>
              <a:rPr lang="en-US" sz="1800" dirty="0" err="1">
                <a:solidFill>
                  <a:schemeClr val="dk1"/>
                </a:solidFill>
                <a:latin typeface="Garamond"/>
                <a:ea typeface="Garamond"/>
                <a:cs typeface="Garamond"/>
                <a:sym typeface="Garamond"/>
              </a:rPr>
              <a:t>doctype</a:t>
            </a:r>
            <a:r>
              <a:rPr lang="en-US" sz="1800" dirty="0">
                <a:solidFill>
                  <a:schemeClr val="dk1"/>
                </a:solidFill>
                <a:latin typeface="Garamond"/>
                <a:ea typeface="Garamond"/>
                <a:cs typeface="Garamond"/>
                <a:sym typeface="Garamond"/>
              </a:rPr>
              <a:t> declaration as the </a:t>
            </a:r>
            <a:r>
              <a:rPr lang="en-US" sz="1800" b="1" u="sng" dirty="0">
                <a:solidFill>
                  <a:schemeClr val="dk1"/>
                </a:solidFill>
                <a:latin typeface="Garamond"/>
                <a:ea typeface="Garamond"/>
                <a:cs typeface="Garamond"/>
                <a:sym typeface="Garamond"/>
              </a:rPr>
              <a:t>first line</a:t>
            </a:r>
            <a:r>
              <a:rPr lang="en-US" sz="1800" dirty="0">
                <a:solidFill>
                  <a:schemeClr val="dk1"/>
                </a:solidFill>
                <a:latin typeface="Garamond"/>
                <a:ea typeface="Garamond"/>
                <a:cs typeface="Garamond"/>
                <a:sym typeface="Garamond"/>
              </a:rPr>
              <a:t>. </a:t>
            </a:r>
            <a:r>
              <a:rPr lang="en-US" sz="1800" b="1" dirty="0">
                <a:solidFill>
                  <a:schemeClr val="dk1"/>
                </a:solidFill>
                <a:latin typeface="Garamond"/>
                <a:ea typeface="Garamond"/>
                <a:cs typeface="Garamond"/>
                <a:sym typeface="Garamond"/>
              </a:rPr>
              <a:t>For </a:t>
            </a:r>
            <a:endParaRPr dirty="0"/>
          </a:p>
          <a:p>
            <a:pPr marL="0" marR="0" lvl="0" indent="0" algn="l" rtl="0">
              <a:lnSpc>
                <a:spcPct val="90000"/>
              </a:lnSpc>
              <a:spcBef>
                <a:spcPts val="1000"/>
              </a:spcBef>
              <a:spcAft>
                <a:spcPts val="0"/>
              </a:spcAft>
              <a:buClr>
                <a:schemeClr val="dk1"/>
              </a:buClr>
              <a:buSzPts val="900"/>
              <a:buFont typeface="Arial"/>
              <a:buNone/>
            </a:pPr>
            <a:endParaRPr sz="900" b="1"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a:t>
            </a:r>
            <a:r>
              <a:rPr lang="en-US" sz="1800" dirty="0">
                <a:solidFill>
                  <a:schemeClr val="dk1"/>
                </a:solidFill>
                <a:latin typeface="Garamond"/>
                <a:ea typeface="Garamond"/>
                <a:cs typeface="Garamond"/>
                <a:sym typeface="Garamond"/>
              </a:rPr>
              <a:t> </a:t>
            </a:r>
            <a:endParaRPr sz="1800" dirty="0">
              <a:solidFill>
                <a:schemeClr val="dk1"/>
              </a:solidFill>
              <a:latin typeface="Garamond"/>
              <a:ea typeface="Garamond"/>
              <a:cs typeface="Garamond"/>
              <a:sym typeface="Garamond"/>
            </a:endParaRPr>
          </a:p>
        </p:txBody>
      </p:sp>
      <p:sp>
        <p:nvSpPr>
          <p:cNvPr id="176" name="Google Shape;176;p24"/>
          <p:cNvSpPr txBox="1"/>
          <p:nvPr/>
        </p:nvSpPr>
        <p:spPr>
          <a:xfrm>
            <a:off x="1646724" y="3309009"/>
            <a:ext cx="4214813" cy="2400657"/>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rgbClr val="2E75B5"/>
                </a:solidFill>
                <a:latin typeface="Garamond"/>
                <a:ea typeface="Garamond"/>
                <a:cs typeface="Garamond"/>
                <a:sym typeface="Garamond"/>
              </a:rPr>
              <a:t>&lt;!DOCTYPE html&gt;</a:t>
            </a:r>
            <a:endParaRPr dirty="0"/>
          </a:p>
          <a:p>
            <a:pPr marL="0" marR="0" lvl="0" indent="0" algn="l" rtl="0">
              <a:spcBef>
                <a:spcPts val="0"/>
              </a:spcBef>
              <a:spcAft>
                <a:spcPts val="0"/>
              </a:spcAft>
              <a:buNone/>
            </a:pPr>
            <a:r>
              <a:rPr lang="en-US" sz="1500" b="1" dirty="0">
                <a:solidFill>
                  <a:schemeClr val="dk2"/>
                </a:solidFill>
                <a:latin typeface="Garamond"/>
                <a:ea typeface="Garamond"/>
                <a:cs typeface="Garamond"/>
                <a:sym typeface="Garamond"/>
              </a:rPr>
              <a:t>&lt;html </a:t>
            </a:r>
            <a:r>
              <a:rPr lang="en-US" sz="1500" b="1" dirty="0" err="1">
                <a:solidFill>
                  <a:schemeClr val="dk2"/>
                </a:solidFill>
                <a:latin typeface="Garamond"/>
                <a:ea typeface="Garamond"/>
                <a:cs typeface="Garamond"/>
                <a:sym typeface="Garamond"/>
              </a:rPr>
              <a:t>lang</a:t>
            </a:r>
            <a:r>
              <a:rPr lang="en-US" sz="1500" b="1" dirty="0">
                <a:solidFill>
                  <a:schemeClr val="dk2"/>
                </a:solidFill>
                <a:latin typeface="Garamond"/>
                <a:ea typeface="Garamond"/>
                <a:cs typeface="Garamond"/>
                <a:sym typeface="Garamond"/>
              </a:rPr>
              <a:t>=“en”&gt;</a:t>
            </a:r>
            <a:endParaRPr dirty="0"/>
          </a:p>
          <a:p>
            <a:pPr marL="0" marR="0" lvl="0" indent="0" algn="l" rtl="0">
              <a:spcBef>
                <a:spcPts val="0"/>
              </a:spcBef>
              <a:spcAft>
                <a:spcPts val="0"/>
              </a:spcAft>
              <a:buNone/>
            </a:pPr>
            <a:r>
              <a:rPr lang="en-US" sz="1500" b="1" dirty="0">
                <a:solidFill>
                  <a:srgbClr val="FF0033"/>
                </a:solidFill>
                <a:latin typeface="Garamond"/>
                <a:ea typeface="Garamond"/>
                <a:cs typeface="Garamond"/>
                <a:sym typeface="Garamond"/>
              </a:rPr>
              <a:t>&lt;head&gt;</a:t>
            </a:r>
            <a:endParaRPr dirty="0"/>
          </a:p>
          <a:p>
            <a:pPr marL="0" marR="0" lvl="0" indent="0" algn="l" rtl="0">
              <a:spcBef>
                <a:spcPts val="0"/>
              </a:spcBef>
              <a:spcAft>
                <a:spcPts val="0"/>
              </a:spcAft>
              <a:buNone/>
            </a:pPr>
            <a:r>
              <a:rPr lang="en-US" sz="1500" b="1" dirty="0">
                <a:solidFill>
                  <a:schemeClr val="accent2"/>
                </a:solidFill>
                <a:latin typeface="Garamond"/>
                <a:ea typeface="Garamond"/>
                <a:cs typeface="Garamond"/>
                <a:sym typeface="Garamond"/>
              </a:rPr>
              <a:t>  &lt;meta charset=“UTF-8” /&gt;</a:t>
            </a:r>
            <a:endParaRPr sz="1500" b="1"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500" b="1" dirty="0">
                <a:solidFill>
                  <a:schemeClr val="dk1"/>
                </a:solidFill>
                <a:latin typeface="Garamond"/>
                <a:ea typeface="Garamond"/>
                <a:cs typeface="Garamond"/>
                <a:sym typeface="Garamond"/>
              </a:rPr>
              <a:t>  </a:t>
            </a:r>
            <a:r>
              <a:rPr lang="en-US" sz="1500" b="1" dirty="0">
                <a:solidFill>
                  <a:schemeClr val="accent2"/>
                </a:solidFill>
                <a:latin typeface="Garamond"/>
                <a:ea typeface="Garamond"/>
                <a:cs typeface="Garamond"/>
                <a:sym typeface="Garamond"/>
              </a:rPr>
              <a:t>&lt;title&gt;</a:t>
            </a:r>
            <a:r>
              <a:rPr lang="en-US" sz="1500" b="1" dirty="0">
                <a:solidFill>
                  <a:schemeClr val="dk1"/>
                </a:solidFill>
                <a:latin typeface="Garamond"/>
                <a:ea typeface="Garamond"/>
                <a:cs typeface="Garamond"/>
                <a:sym typeface="Garamond"/>
              </a:rPr>
              <a:t>My first HTML document</a:t>
            </a:r>
            <a:r>
              <a:rPr lang="en-US" sz="1500" b="1" dirty="0">
                <a:solidFill>
                  <a:schemeClr val="accent2"/>
                </a:solidFill>
                <a:latin typeface="Garamond"/>
                <a:ea typeface="Garamond"/>
                <a:cs typeface="Garamond"/>
                <a:sym typeface="Garamond"/>
              </a:rPr>
              <a:t>&lt;/title&gt;</a:t>
            </a:r>
            <a:endParaRPr dirty="0"/>
          </a:p>
          <a:p>
            <a:pPr marL="0" marR="0" lvl="0" indent="0" algn="l" rtl="0">
              <a:spcBef>
                <a:spcPts val="0"/>
              </a:spcBef>
              <a:spcAft>
                <a:spcPts val="0"/>
              </a:spcAft>
              <a:buNone/>
            </a:pPr>
            <a:r>
              <a:rPr lang="en-US" sz="1500" b="1" dirty="0">
                <a:solidFill>
                  <a:srgbClr val="FF0033"/>
                </a:solidFill>
                <a:latin typeface="Garamond"/>
                <a:ea typeface="Garamond"/>
                <a:cs typeface="Garamond"/>
                <a:sym typeface="Garamond"/>
              </a:rPr>
              <a:t>&lt;/head&gt;</a:t>
            </a:r>
            <a:endParaRPr sz="1500" b="1"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500" b="1" dirty="0">
                <a:solidFill>
                  <a:schemeClr val="accent2"/>
                </a:solidFill>
                <a:latin typeface="Garamond"/>
                <a:ea typeface="Garamond"/>
                <a:cs typeface="Garamond"/>
                <a:sym typeface="Garamond"/>
              </a:rPr>
              <a:t>  &lt;body&gt;</a:t>
            </a:r>
            <a:endParaRPr dirty="0"/>
          </a:p>
          <a:p>
            <a:pPr marL="0" marR="0" lvl="0" indent="0" algn="l" rtl="0">
              <a:spcBef>
                <a:spcPts val="0"/>
              </a:spcBef>
              <a:spcAft>
                <a:spcPts val="0"/>
              </a:spcAft>
              <a:buNone/>
            </a:pPr>
            <a:r>
              <a:rPr lang="en-US" sz="1500" b="1" dirty="0">
                <a:solidFill>
                  <a:schemeClr val="dk1"/>
                </a:solidFill>
                <a:latin typeface="Garamond"/>
                <a:ea typeface="Garamond"/>
                <a:cs typeface="Garamond"/>
                <a:sym typeface="Garamond"/>
              </a:rPr>
              <a:t>    </a:t>
            </a:r>
            <a:r>
              <a:rPr lang="en-US" sz="1500" b="1" dirty="0">
                <a:solidFill>
                  <a:schemeClr val="accent2"/>
                </a:solidFill>
                <a:latin typeface="Garamond"/>
                <a:ea typeface="Garamond"/>
                <a:cs typeface="Garamond"/>
                <a:sym typeface="Garamond"/>
              </a:rPr>
              <a:t>&lt;p&gt;</a:t>
            </a:r>
            <a:r>
              <a:rPr lang="en-US" sz="1500" b="1" dirty="0">
                <a:solidFill>
                  <a:schemeClr val="dk1"/>
                </a:solidFill>
                <a:latin typeface="Garamond"/>
                <a:ea typeface="Garamond"/>
                <a:cs typeface="Garamond"/>
                <a:sym typeface="Garamond"/>
              </a:rPr>
              <a:t> Hello world!</a:t>
            </a:r>
            <a:r>
              <a:rPr lang="en-US" sz="1500" b="1" dirty="0">
                <a:solidFill>
                  <a:srgbClr val="0066FF"/>
                </a:solidFill>
                <a:latin typeface="Garamond"/>
                <a:ea typeface="Garamond"/>
                <a:cs typeface="Garamond"/>
                <a:sym typeface="Garamond"/>
              </a:rPr>
              <a:t> </a:t>
            </a:r>
            <a:r>
              <a:rPr lang="en-US" sz="1500" b="1" dirty="0">
                <a:solidFill>
                  <a:schemeClr val="accent2"/>
                </a:solidFill>
                <a:latin typeface="Garamond"/>
                <a:ea typeface="Garamond"/>
                <a:cs typeface="Garamond"/>
                <a:sym typeface="Garamond"/>
              </a:rPr>
              <a:t>&lt;/p&gt;</a:t>
            </a:r>
            <a:endParaRPr dirty="0"/>
          </a:p>
          <a:p>
            <a:pPr marL="0" marR="0" lvl="0" indent="0" algn="l" rtl="0">
              <a:spcBef>
                <a:spcPts val="0"/>
              </a:spcBef>
              <a:spcAft>
                <a:spcPts val="0"/>
              </a:spcAft>
              <a:buNone/>
            </a:pPr>
            <a:r>
              <a:rPr lang="en-US" sz="1500" b="1" dirty="0">
                <a:solidFill>
                  <a:schemeClr val="accent2"/>
                </a:solidFill>
                <a:latin typeface="Garamond"/>
                <a:ea typeface="Garamond"/>
                <a:cs typeface="Garamond"/>
                <a:sym typeface="Garamond"/>
              </a:rPr>
              <a:t>  &lt;/body&gt;</a:t>
            </a:r>
            <a:endParaRPr sz="1500" b="1"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500" b="1" dirty="0">
                <a:solidFill>
                  <a:schemeClr val="dk2"/>
                </a:solidFill>
                <a:latin typeface="Garamond"/>
                <a:ea typeface="Garamond"/>
                <a:cs typeface="Garamond"/>
                <a:sym typeface="Garamond"/>
              </a:rPr>
              <a:t>&lt;/html&gt;</a:t>
            </a:r>
            <a:endParaRPr sz="1500" b="1" dirty="0">
              <a:solidFill>
                <a:schemeClr val="dk1"/>
              </a:solidFill>
              <a:latin typeface="Garamond"/>
              <a:ea typeface="Garamond"/>
              <a:cs typeface="Garamond"/>
              <a:sym typeface="Garamond"/>
            </a:endParaRPr>
          </a:p>
        </p:txBody>
      </p:sp>
      <p:sp>
        <p:nvSpPr>
          <p:cNvPr id="177" name="Google Shape;177;p24"/>
          <p:cNvSpPr txBox="1"/>
          <p:nvPr/>
        </p:nvSpPr>
        <p:spPr>
          <a:xfrm>
            <a:off x="6205440" y="3234571"/>
            <a:ext cx="480445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Current version of HTML is 5 and it makes use </a:t>
            </a: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of the following declaration: </a:t>
            </a:r>
            <a:r>
              <a:rPr lang="en-US" sz="1800" b="1" dirty="0">
                <a:solidFill>
                  <a:srgbClr val="2E75B5"/>
                </a:solidFill>
                <a:latin typeface="Garamond"/>
                <a:ea typeface="Garamond"/>
                <a:cs typeface="Garamond"/>
                <a:sym typeface="Garamond"/>
              </a:rPr>
              <a:t>&lt;!DOCTYPE html&gt;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subTitle" idx="1"/>
          </p:nvPr>
        </p:nvSpPr>
        <p:spPr>
          <a:xfrm>
            <a:off x="738657" y="1179691"/>
            <a:ext cx="9834295" cy="5500688"/>
          </a:xfrm>
          <a:prstGeom prst="rect">
            <a:avLst/>
          </a:prstGeom>
          <a:noFill/>
          <a:ln>
            <a:noFill/>
          </a:ln>
        </p:spPr>
        <p:txBody>
          <a:bodyPr spcFirstLastPara="1" wrap="square" lIns="91425" tIns="45700" rIns="91425" bIns="45700" anchor="t" anchorCtr="0">
            <a:noAutofit/>
          </a:bodyPr>
          <a:lstStyle/>
          <a:p>
            <a:pPr marL="0" lvl="0" indent="-114300" algn="l" rtl="0">
              <a:lnSpc>
                <a:spcPct val="90000"/>
              </a:lnSpc>
              <a:spcBef>
                <a:spcPts val="0"/>
              </a:spcBef>
              <a:spcAft>
                <a:spcPts val="0"/>
              </a:spcAft>
              <a:buClr>
                <a:schemeClr val="dk1"/>
              </a:buClr>
              <a:buSzPts val="1800"/>
              <a:buFont typeface="Noto Sans Symbols"/>
              <a:buChar char="▪"/>
            </a:pPr>
            <a:r>
              <a:rPr lang="en-US" sz="1800" dirty="0">
                <a:latin typeface="Garamond"/>
                <a:ea typeface="Garamond"/>
                <a:cs typeface="Garamond"/>
                <a:sym typeface="Garamond"/>
              </a:rPr>
              <a:t> The </a:t>
            </a:r>
            <a:r>
              <a:rPr lang="en-US" sz="1800" b="1" dirty="0">
                <a:solidFill>
                  <a:srgbClr val="FF0000"/>
                </a:solidFill>
                <a:latin typeface="Garamond"/>
                <a:ea typeface="Garamond"/>
                <a:cs typeface="Garamond"/>
                <a:sym typeface="Garamond"/>
              </a:rPr>
              <a:t>&lt;head&gt; </a:t>
            </a:r>
            <a:r>
              <a:rPr lang="en-US" sz="1800" dirty="0">
                <a:latin typeface="Garamond"/>
                <a:ea typeface="Garamond"/>
                <a:cs typeface="Garamond"/>
                <a:sym typeface="Garamond"/>
              </a:rPr>
              <a:t>element is where you include a </a:t>
            </a:r>
            <a:r>
              <a:rPr lang="en-US" sz="1800" b="1" dirty="0">
                <a:solidFill>
                  <a:srgbClr val="FF0000"/>
                </a:solidFill>
                <a:latin typeface="Garamond"/>
                <a:ea typeface="Garamond"/>
                <a:cs typeface="Garamond"/>
                <a:sym typeface="Garamond"/>
              </a:rPr>
              <a:t>&lt;title&gt; </a:t>
            </a:r>
            <a:r>
              <a:rPr lang="en-US" sz="1800" dirty="0">
                <a:latin typeface="Garamond"/>
                <a:ea typeface="Garamond"/>
                <a:cs typeface="Garamond"/>
                <a:sym typeface="Garamond"/>
              </a:rPr>
              <a:t>element (that appears in the title bar of the browser).  </a:t>
            </a:r>
            <a:endParaRPr dirty="0"/>
          </a:p>
          <a:p>
            <a:pPr marL="0" lvl="0" indent="-114300" algn="l" rtl="0">
              <a:lnSpc>
                <a:spcPct val="90000"/>
              </a:lnSpc>
              <a:spcBef>
                <a:spcPts val="1000"/>
              </a:spcBef>
              <a:spcAft>
                <a:spcPts val="0"/>
              </a:spcAft>
              <a:buClr>
                <a:schemeClr val="dk1"/>
              </a:buClr>
              <a:buSzPts val="1800"/>
              <a:buFont typeface="Noto Sans Symbols"/>
              <a:buChar char="▪"/>
            </a:pPr>
            <a:r>
              <a:rPr lang="en-US" sz="1800" dirty="0">
                <a:latin typeface="Garamond"/>
                <a:ea typeface="Garamond"/>
                <a:cs typeface="Garamond"/>
                <a:sym typeface="Garamond"/>
              </a:rPr>
              <a:t>You can also include lots of other type of information in the </a:t>
            </a:r>
            <a:r>
              <a:rPr lang="en-US" sz="1800" b="1" dirty="0">
                <a:solidFill>
                  <a:srgbClr val="FF0000"/>
                </a:solidFill>
                <a:latin typeface="Garamond"/>
                <a:ea typeface="Garamond"/>
                <a:cs typeface="Garamond"/>
                <a:sym typeface="Garamond"/>
              </a:rPr>
              <a:t>&lt;head&gt; </a:t>
            </a:r>
            <a:r>
              <a:rPr lang="en-US" sz="1800" dirty="0">
                <a:latin typeface="Garamond"/>
                <a:ea typeface="Garamond"/>
                <a:cs typeface="Garamond"/>
                <a:sym typeface="Garamond"/>
              </a:rPr>
              <a:t>element.</a:t>
            </a:r>
            <a:endParaRPr dirty="0"/>
          </a:p>
          <a:p>
            <a:pPr marL="1125141" lvl="1" indent="-428625"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Cascading Style sheet information, or a link to an external style sheet (or several).</a:t>
            </a:r>
            <a:endParaRPr dirty="0"/>
          </a:p>
          <a:p>
            <a:pPr marL="1125141" lvl="1" indent="-428625"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“Meta” data, such as who authored the page, the type of content, and clues that search engines may (or may not) use to help categorize your page.</a:t>
            </a:r>
            <a:endParaRPr dirty="0"/>
          </a:p>
          <a:p>
            <a:pPr marL="1125141" lvl="1" indent="-428625"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JavaScript code.</a:t>
            </a:r>
            <a:endParaRPr dirty="0"/>
          </a:p>
          <a:p>
            <a:pPr marL="0" lvl="0" indent="0" algn="l" rtl="0">
              <a:lnSpc>
                <a:spcPct val="90000"/>
              </a:lnSpc>
              <a:spcBef>
                <a:spcPts val="1000"/>
              </a:spcBef>
              <a:spcAft>
                <a:spcPts val="0"/>
              </a:spcAft>
              <a:buClr>
                <a:schemeClr val="dk1"/>
              </a:buClr>
              <a:buSzPts val="200"/>
              <a:buNone/>
            </a:pPr>
            <a:endParaRPr sz="200" dirty="0">
              <a:latin typeface="Garamond"/>
              <a:ea typeface="Garamond"/>
              <a:cs typeface="Garamond"/>
              <a:sym typeface="Garamond"/>
            </a:endParaRPr>
          </a:p>
          <a:p>
            <a:pPr marL="0" lvl="0" indent="-114300" algn="l" rtl="0">
              <a:lnSpc>
                <a:spcPct val="90000"/>
              </a:lnSpc>
              <a:spcBef>
                <a:spcPts val="1000"/>
              </a:spcBef>
              <a:spcAft>
                <a:spcPts val="0"/>
              </a:spcAft>
              <a:buClr>
                <a:schemeClr val="dk1"/>
              </a:buClr>
              <a:buSzPts val="1800"/>
              <a:buFont typeface="Noto Sans Symbols"/>
              <a:buChar char="▪"/>
            </a:pPr>
            <a:r>
              <a:rPr lang="en-US" sz="1800" dirty="0">
                <a:latin typeface="Garamond"/>
                <a:ea typeface="Garamond"/>
                <a:cs typeface="Garamond"/>
                <a:sym typeface="Garamond"/>
              </a:rPr>
              <a:t>The </a:t>
            </a:r>
            <a:r>
              <a:rPr lang="en-US" sz="1800" b="1" dirty="0">
                <a:solidFill>
                  <a:srgbClr val="FF0000"/>
                </a:solidFill>
                <a:latin typeface="Garamond"/>
                <a:ea typeface="Garamond"/>
                <a:cs typeface="Garamond"/>
                <a:sym typeface="Garamond"/>
              </a:rPr>
              <a:t>&lt;body&gt; </a:t>
            </a:r>
            <a:r>
              <a:rPr lang="en-US" sz="1800" dirty="0">
                <a:latin typeface="Garamond"/>
                <a:ea typeface="Garamond"/>
                <a:cs typeface="Garamond"/>
                <a:sym typeface="Garamond"/>
              </a:rPr>
              <a:t>element contains the main bulk of the material to be displayed on the webpage.</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Paragraphs.</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Tables and lists.</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Images.</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JavaScript code.</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PHP code can be included here too (if passed through a PHP parser before being served to the client’s browser).</a:t>
            </a:r>
            <a:endParaRPr dirty="0"/>
          </a:p>
          <a:p>
            <a:pPr marL="982266" lvl="1" indent="-285750" algn="l" rtl="0">
              <a:lnSpc>
                <a:spcPct val="90000"/>
              </a:lnSpc>
              <a:spcBef>
                <a:spcPts val="500"/>
              </a:spcBef>
              <a:spcAft>
                <a:spcPts val="0"/>
              </a:spcAft>
              <a:buClr>
                <a:schemeClr val="dk1"/>
              </a:buClr>
              <a:buSzPts val="1800"/>
              <a:buFont typeface="Noto Sans Symbols"/>
              <a:buChar char="▪"/>
            </a:pPr>
            <a:r>
              <a:rPr lang="en-US" sz="1800" dirty="0">
                <a:latin typeface="Garamond"/>
                <a:ea typeface="Garamond"/>
                <a:cs typeface="Garamond"/>
                <a:sym typeface="Garamond"/>
              </a:rPr>
              <a:t>Other embedded objects (videos, etc).</a:t>
            </a:r>
            <a:endParaRPr dirty="0"/>
          </a:p>
        </p:txBody>
      </p:sp>
      <p:sp>
        <p:nvSpPr>
          <p:cNvPr id="183" name="Google Shape;183;p25"/>
          <p:cNvSpPr txBox="1">
            <a:spLocks noGrp="1"/>
          </p:cNvSpPr>
          <p:nvPr>
            <p:ph type="ctrTitle"/>
          </p:nvPr>
        </p:nvSpPr>
        <p:spPr>
          <a:xfrm>
            <a:off x="1075706" y="328612"/>
            <a:ext cx="9904021" cy="64293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Garamond"/>
              <a:buNone/>
            </a:pPr>
            <a:r>
              <a:rPr lang="en-US" sz="3600" b="1" u="sng">
                <a:latin typeface="Garamond"/>
                <a:ea typeface="Garamond"/>
                <a:cs typeface="Garamond"/>
                <a:sym typeface="Garamond"/>
              </a:rPr>
              <a:t>&lt;head&gt; and &lt;body&gt; Elements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838200" y="365125"/>
            <a:ext cx="10515600" cy="6635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&lt;head&gt; Elements</a:t>
            </a:r>
            <a:endParaRPr sz="3600" b="1" u="sng">
              <a:solidFill>
                <a:schemeClr val="dk1"/>
              </a:solidFill>
              <a:latin typeface="Garamond"/>
              <a:ea typeface="Garamond"/>
              <a:cs typeface="Garamond"/>
              <a:sym typeface="Garamond"/>
            </a:endParaRPr>
          </a:p>
        </p:txBody>
      </p:sp>
      <p:sp>
        <p:nvSpPr>
          <p:cNvPr id="189" name="Google Shape;189;p26"/>
          <p:cNvSpPr txBox="1"/>
          <p:nvPr/>
        </p:nvSpPr>
        <p:spPr>
          <a:xfrm>
            <a:off x="838200" y="1236372"/>
            <a:ext cx="10515600" cy="517730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Meta tags</a:t>
            </a:r>
            <a:endParaRPr/>
          </a:p>
          <a:p>
            <a:pPr marL="0" marR="0" lvl="0" indent="0" algn="l" rtl="0">
              <a:lnSpc>
                <a:spcPct val="90000"/>
              </a:lnSpc>
              <a:spcBef>
                <a:spcPts val="1000"/>
              </a:spcBef>
              <a:spcAft>
                <a:spcPts val="0"/>
              </a:spcAft>
              <a:buClr>
                <a:schemeClr val="dk1"/>
              </a:buClr>
              <a:buSzPts val="900"/>
              <a:buFont typeface="Arial"/>
              <a:buNone/>
            </a:pPr>
            <a:endParaRPr sz="9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The &lt;meta&gt; tag provides metadata about the HTML document. </a:t>
            </a:r>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Meta elements are typically used to specify page description, keywords, author of the document, last modified, and other metadata.</a:t>
            </a:r>
            <a:endParaRPr/>
          </a:p>
          <a:p>
            <a:pPr marL="0" marR="0" lvl="0" indent="0" algn="l" rtl="0">
              <a:lnSpc>
                <a:spcPct val="90000"/>
              </a:lnSpc>
              <a:spcBef>
                <a:spcPts val="1000"/>
              </a:spcBef>
              <a:spcAft>
                <a:spcPts val="0"/>
              </a:spcAft>
              <a:buClr>
                <a:schemeClr val="dk1"/>
              </a:buClr>
              <a:buSzPts val="1000"/>
              <a:buFont typeface="Arial"/>
              <a:buNone/>
            </a:pPr>
            <a:endParaRPr sz="1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Some examples –</a:t>
            </a:r>
            <a:endParaRPr/>
          </a:p>
          <a:p>
            <a:pPr marL="0" marR="0" lvl="0" indent="0" algn="l" rtl="0">
              <a:lnSpc>
                <a:spcPct val="90000"/>
              </a:lnSpc>
              <a:spcBef>
                <a:spcPts val="1000"/>
              </a:spcBef>
              <a:spcAft>
                <a:spcPts val="0"/>
              </a:spcAft>
              <a:buClr>
                <a:schemeClr val="dk1"/>
              </a:buClr>
              <a:buSzPts val="1000"/>
              <a:buFont typeface="Arial"/>
              <a:buNone/>
            </a:pPr>
            <a:endParaRPr sz="10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a:solidFill>
                  <a:schemeClr val="dk1"/>
                </a:solidFill>
                <a:latin typeface="Garamond"/>
                <a:ea typeface="Garamond"/>
                <a:cs typeface="Garamond"/>
                <a:sym typeface="Garamond"/>
              </a:rPr>
              <a:t>Example 1 - Define keywords for search engines:</a:t>
            </a: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	      &lt;meta name="keywords, description " content="HTML, CSS, XML, XHTML, JavaScript"&gt;</a:t>
            </a:r>
            <a:endParaRPr/>
          </a:p>
          <a:p>
            <a:pPr marL="0" marR="0" lvl="0" indent="0" algn="l" rtl="0">
              <a:lnSpc>
                <a:spcPct val="90000"/>
              </a:lnSpc>
              <a:spcBef>
                <a:spcPts val="1000"/>
              </a:spcBef>
              <a:spcAft>
                <a:spcPts val="0"/>
              </a:spcAft>
              <a:buClr>
                <a:schemeClr val="dk1"/>
              </a:buClr>
              <a:buSzPts val="1800"/>
              <a:buFont typeface="Arial"/>
              <a:buNone/>
            </a:pPr>
            <a:r>
              <a:rPr lang="en-US" sz="1800" b="1">
                <a:solidFill>
                  <a:schemeClr val="dk1"/>
                </a:solidFill>
                <a:latin typeface="Garamond"/>
                <a:ea typeface="Garamond"/>
                <a:cs typeface="Garamond"/>
                <a:sym typeface="Garamond"/>
              </a:rPr>
              <a:t>Example 3 - Define the author of a page:</a:t>
            </a: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	      &lt;meta name="author" content="Hege Refsnes"&gt;</a:t>
            </a:r>
            <a:endParaRPr/>
          </a:p>
          <a:p>
            <a:pPr marL="0" marR="0" lvl="0" indent="0" algn="l" rtl="0">
              <a:lnSpc>
                <a:spcPct val="90000"/>
              </a:lnSpc>
              <a:spcBef>
                <a:spcPts val="1000"/>
              </a:spcBef>
              <a:spcAft>
                <a:spcPts val="0"/>
              </a:spcAft>
              <a:buClr>
                <a:schemeClr val="dk1"/>
              </a:buClr>
              <a:buSzPts val="1800"/>
              <a:buFont typeface="Arial"/>
              <a:buNone/>
            </a:pPr>
            <a:r>
              <a:rPr lang="en-US" sz="1800" b="1">
                <a:solidFill>
                  <a:schemeClr val="dk1"/>
                </a:solidFill>
                <a:latin typeface="Garamond"/>
                <a:ea typeface="Garamond"/>
                <a:cs typeface="Garamond"/>
                <a:sym typeface="Garamond"/>
              </a:rPr>
              <a:t>Example 4 - Refresh document every 30 seconds:</a:t>
            </a: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	      &lt;meta http-equiv="refresh" content="30"&gt;</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p:nvPr/>
        </p:nvSpPr>
        <p:spPr>
          <a:xfrm>
            <a:off x="838200" y="186332"/>
            <a:ext cx="10515600" cy="68262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&lt;head&gt; Elements (Cont.)</a:t>
            </a:r>
            <a:endParaRPr sz="3600" b="1" u="sng">
              <a:solidFill>
                <a:schemeClr val="dk1"/>
              </a:solidFill>
              <a:latin typeface="Garamond"/>
              <a:ea typeface="Garamond"/>
              <a:cs typeface="Garamond"/>
              <a:sym typeface="Garamond"/>
            </a:endParaRPr>
          </a:p>
        </p:txBody>
      </p:sp>
      <p:sp>
        <p:nvSpPr>
          <p:cNvPr id="195" name="Google Shape;195;p27"/>
          <p:cNvSpPr txBox="1"/>
          <p:nvPr/>
        </p:nvSpPr>
        <p:spPr>
          <a:xfrm>
            <a:off x="838200" y="1017431"/>
            <a:ext cx="10515600" cy="51595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dirty="0">
                <a:solidFill>
                  <a:schemeClr val="dk1"/>
                </a:solidFill>
                <a:latin typeface="Garamond"/>
                <a:ea typeface="Garamond"/>
                <a:cs typeface="Garamond"/>
                <a:sym typeface="Garamond"/>
              </a:rPr>
              <a:t>Title Tag</a:t>
            </a:r>
            <a:endParaRPr dirty="0"/>
          </a:p>
          <a:p>
            <a:pPr marL="0" marR="0" lvl="0" indent="0" algn="l" rtl="0">
              <a:lnSpc>
                <a:spcPct val="90000"/>
              </a:lnSpc>
              <a:spcBef>
                <a:spcPts val="100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The &lt;title&gt; tag is required in all HTML documents and it defines the title of the document.</a:t>
            </a:r>
            <a:endParaRPr dirty="0"/>
          </a:p>
          <a:p>
            <a:pPr marL="0" marR="0" lvl="0" indent="0" algn="l" rtl="0">
              <a:lnSpc>
                <a:spcPct val="90000"/>
              </a:lnSpc>
              <a:spcBef>
                <a:spcPts val="1000"/>
              </a:spcBef>
              <a:spcAft>
                <a:spcPts val="0"/>
              </a:spcAft>
              <a:buClr>
                <a:schemeClr val="dk1"/>
              </a:buClr>
              <a:buSzPts val="1800"/>
              <a:buFont typeface="Arial"/>
              <a:buNone/>
            </a:pPr>
            <a:r>
              <a:rPr lang="en-US" sz="1800" u="sng" dirty="0">
                <a:solidFill>
                  <a:schemeClr val="dk1"/>
                </a:solidFill>
                <a:latin typeface="Garamond"/>
                <a:ea typeface="Garamond"/>
                <a:cs typeface="Garamond"/>
                <a:sym typeface="Garamond"/>
              </a:rPr>
              <a:t>The &lt;title&gt; element:</a:t>
            </a:r>
            <a:r>
              <a:rPr lang="en-US" sz="1800" dirty="0">
                <a:solidFill>
                  <a:schemeClr val="dk1"/>
                </a:solidFill>
                <a:latin typeface="Garamond"/>
                <a:ea typeface="Garamond"/>
                <a:cs typeface="Garamond"/>
                <a:sym typeface="Garamond"/>
              </a:rPr>
              <a:t>  Defines a title in the browser toolbar.</a:t>
            </a:r>
            <a:endParaRPr dirty="0"/>
          </a:p>
          <a:p>
            <a:pPr marL="0" marR="0" lvl="0" indent="0" algn="l" rtl="0">
              <a:lnSpc>
                <a:spcPct val="90000"/>
              </a:lnSpc>
              <a:spcBef>
                <a:spcPts val="100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	                   Provides a title for the page when it is added to favorites.</a:t>
            </a:r>
            <a:endParaRPr dirty="0"/>
          </a:p>
          <a:p>
            <a:pPr marL="0" marR="0" lvl="0" indent="0" algn="l" rtl="0">
              <a:lnSpc>
                <a:spcPct val="90000"/>
              </a:lnSpc>
              <a:spcBef>
                <a:spcPts val="1000"/>
              </a:spcBef>
              <a:spcAft>
                <a:spcPts val="0"/>
              </a:spcAft>
              <a:buClr>
                <a:schemeClr val="dk1"/>
              </a:buClr>
              <a:buSzPts val="1800"/>
              <a:buFont typeface="Arial"/>
              <a:buNone/>
            </a:pPr>
            <a:r>
              <a:rPr lang="en-US" sz="1800" dirty="0">
                <a:solidFill>
                  <a:schemeClr val="dk1"/>
                </a:solidFill>
                <a:latin typeface="Garamond"/>
                <a:ea typeface="Garamond"/>
                <a:cs typeface="Garamond"/>
                <a:sym typeface="Garamond"/>
              </a:rPr>
              <a:t>	                   Displays a title for the page in search-engine results.</a:t>
            </a:r>
            <a:endParaRPr dirty="0"/>
          </a:p>
          <a:p>
            <a:pPr marL="0" marR="0" lvl="0" indent="0" algn="l" rtl="0">
              <a:lnSpc>
                <a:spcPct val="90000"/>
              </a:lnSpc>
              <a:spcBef>
                <a:spcPts val="1000"/>
              </a:spcBef>
              <a:spcAft>
                <a:spcPts val="0"/>
              </a:spcAft>
              <a:buClr>
                <a:schemeClr val="dk1"/>
              </a:buClr>
              <a:buSzPts val="1800"/>
              <a:buFont typeface="Arial"/>
              <a:buNone/>
            </a:pPr>
            <a:r>
              <a:rPr lang="en-US" sz="1800" b="1" u="sng" dirty="0" err="1">
                <a:solidFill>
                  <a:schemeClr val="dk1"/>
                </a:solidFill>
                <a:latin typeface="Garamond"/>
                <a:ea typeface="Garamond"/>
                <a:cs typeface="Garamond"/>
                <a:sym typeface="Garamond"/>
              </a:rPr>
              <a:t>Eg</a:t>
            </a:r>
            <a:r>
              <a:rPr lang="en-US" sz="1800" b="1" u="sng" dirty="0">
                <a:solidFill>
                  <a:schemeClr val="dk1"/>
                </a:solidFill>
                <a:latin typeface="Garamond"/>
                <a:ea typeface="Garamond"/>
                <a:cs typeface="Garamond"/>
                <a:sym typeface="Garamond"/>
              </a:rPr>
              <a:t>.:</a:t>
            </a:r>
            <a:r>
              <a:rPr lang="en-US" sz="1800" dirty="0">
                <a:solidFill>
                  <a:schemeClr val="dk1"/>
                </a:solidFill>
                <a:latin typeface="Garamond"/>
                <a:ea typeface="Garamond"/>
                <a:cs typeface="Garamond"/>
                <a:sym typeface="Garamond"/>
              </a:rPr>
              <a:t/>
            </a:r>
            <a:br>
              <a:rPr lang="en-US" sz="1800" dirty="0">
                <a:solidFill>
                  <a:schemeClr val="dk1"/>
                </a:solidFill>
                <a:latin typeface="Garamond"/>
                <a:ea typeface="Garamond"/>
                <a:cs typeface="Garamond"/>
                <a:sym typeface="Garamond"/>
              </a:rPr>
            </a:br>
            <a:endParaRPr sz="18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dirty="0">
              <a:solidFill>
                <a:schemeClr val="dk1"/>
              </a:solidFill>
              <a:latin typeface="Garamond"/>
              <a:ea typeface="Garamond"/>
              <a:cs typeface="Garamond"/>
              <a:sym typeface="Garamond"/>
            </a:endParaRPr>
          </a:p>
        </p:txBody>
      </p:sp>
      <p:pic>
        <p:nvPicPr>
          <p:cNvPr id="196" name="Google Shape;196;p27"/>
          <p:cNvPicPr preferRelativeResize="0"/>
          <p:nvPr/>
        </p:nvPicPr>
        <p:blipFill rotWithShape="1">
          <a:blip r:embed="rId3">
            <a:alphaModFix/>
          </a:blip>
          <a:srcRect/>
          <a:stretch/>
        </p:blipFill>
        <p:spPr>
          <a:xfrm>
            <a:off x="955266" y="3297363"/>
            <a:ext cx="4411699" cy="2679603"/>
          </a:xfrm>
          <a:prstGeom prst="rect">
            <a:avLst/>
          </a:prstGeom>
          <a:noFill/>
          <a:ln>
            <a:noFill/>
          </a:ln>
        </p:spPr>
      </p:pic>
      <p:pic>
        <p:nvPicPr>
          <p:cNvPr id="197" name="Google Shape;197;p27"/>
          <p:cNvPicPr preferRelativeResize="0"/>
          <p:nvPr/>
        </p:nvPicPr>
        <p:blipFill rotWithShape="1">
          <a:blip r:embed="rId4">
            <a:alphaModFix/>
          </a:blip>
          <a:srcRect/>
          <a:stretch/>
        </p:blipFill>
        <p:spPr>
          <a:xfrm>
            <a:off x="5554781" y="3297363"/>
            <a:ext cx="4675554" cy="26796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838200" y="365125"/>
            <a:ext cx="10515600" cy="64452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&lt;head&gt; Elements (Cont.)</a:t>
            </a:r>
            <a:endParaRPr sz="3600" b="1" u="sng">
              <a:solidFill>
                <a:schemeClr val="dk1"/>
              </a:solidFill>
              <a:latin typeface="Garamond"/>
              <a:ea typeface="Garamond"/>
              <a:cs typeface="Garamond"/>
              <a:sym typeface="Garamond"/>
            </a:endParaRPr>
          </a:p>
        </p:txBody>
      </p:sp>
      <p:sp>
        <p:nvSpPr>
          <p:cNvPr id="204" name="Google Shape;204;p28"/>
          <p:cNvSpPr txBox="1"/>
          <p:nvPr/>
        </p:nvSpPr>
        <p:spPr>
          <a:xfrm>
            <a:off x="838200" y="1277816"/>
            <a:ext cx="10515600" cy="489914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Link Tag</a:t>
            </a:r>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The &lt;link&gt; tag defines a link between a document and an external resource.</a:t>
            </a:r>
            <a:endParaRPr/>
          </a:p>
          <a:p>
            <a:pPr marL="0" marR="0" lvl="0" indent="0" algn="l" rtl="0">
              <a:lnSpc>
                <a:spcPct val="90000"/>
              </a:lnSpc>
              <a:spcBef>
                <a:spcPts val="1000"/>
              </a:spcBef>
              <a:spcAft>
                <a:spcPts val="0"/>
              </a:spcAft>
              <a:buClr>
                <a:schemeClr val="dk1"/>
              </a:buClr>
              <a:buSzPts val="100"/>
              <a:buFont typeface="Arial"/>
              <a:buNone/>
            </a:pPr>
            <a:endParaRPr sz="1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In HTML the &lt;link&gt; tag has no end tag.</a:t>
            </a:r>
            <a:endParaRPr/>
          </a:p>
          <a:p>
            <a:pPr marL="0" marR="0" lvl="0" indent="0" algn="l" rtl="0">
              <a:lnSpc>
                <a:spcPct val="90000"/>
              </a:lnSpc>
              <a:spcBef>
                <a:spcPts val="100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Some Imp. Attributes –</a:t>
            </a:r>
            <a:r>
              <a:rPr lang="en-US" sz="1800">
                <a:solidFill>
                  <a:schemeClr val="dk1"/>
                </a:solidFill>
                <a:latin typeface="Garamond"/>
                <a:ea typeface="Garamond"/>
                <a:cs typeface="Garamond"/>
                <a:sym typeface="Garamond"/>
              </a:rPr>
              <a:t>  charset, - To know browser, which character encoding is used. </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href,  - hyperlink.</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rel, - Relation between linked document.</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target. – It specifies where to open the linked document.</a:t>
            </a: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100"/>
              <a:buFont typeface="Arial"/>
              <a:buNone/>
            </a:pPr>
            <a:endParaRPr sz="11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Example –</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sp>
        <p:nvSpPr>
          <p:cNvPr id="205" name="Google Shape;205;p28"/>
          <p:cNvSpPr txBox="1"/>
          <p:nvPr/>
        </p:nvSpPr>
        <p:spPr>
          <a:xfrm>
            <a:off x="2179714" y="4108903"/>
            <a:ext cx="5549922" cy="80021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rgbClr val="FF0033"/>
                </a:solidFill>
                <a:latin typeface="Garamond"/>
                <a:ea typeface="Garamond"/>
                <a:cs typeface="Garamond"/>
                <a:sym typeface="Garamond"/>
              </a:rPr>
              <a:t>&lt;head&gt;</a:t>
            </a:r>
            <a:endParaRPr/>
          </a:p>
          <a:p>
            <a:pPr marL="0" marR="0" lvl="0" indent="0" algn="l" rtl="0">
              <a:spcBef>
                <a:spcPts val="0"/>
              </a:spcBef>
              <a:spcAft>
                <a:spcPts val="0"/>
              </a:spcAft>
              <a:buNone/>
            </a:pPr>
            <a:r>
              <a:rPr lang="en-US" sz="1600" b="1">
                <a:solidFill>
                  <a:srgbClr val="1E4E79"/>
                </a:solidFill>
                <a:latin typeface="Times New Roman"/>
                <a:ea typeface="Times New Roman"/>
                <a:cs typeface="Times New Roman"/>
                <a:sym typeface="Times New Roman"/>
              </a:rPr>
              <a:t>&lt;link</a:t>
            </a:r>
            <a:r>
              <a:rPr lang="en-US" sz="1600" b="1">
                <a:solidFill>
                  <a:schemeClr val="dk1"/>
                </a:solidFill>
                <a:latin typeface="Times New Roman"/>
                <a:ea typeface="Times New Roman"/>
                <a:cs typeface="Times New Roman"/>
                <a:sym typeface="Times New Roman"/>
              </a:rPr>
              <a:t> </a:t>
            </a:r>
            <a:r>
              <a:rPr lang="en-US" sz="1600" b="1">
                <a:solidFill>
                  <a:srgbClr val="C00000"/>
                </a:solidFill>
                <a:latin typeface="Times New Roman"/>
                <a:ea typeface="Times New Roman"/>
                <a:cs typeface="Times New Roman"/>
                <a:sym typeface="Times New Roman"/>
              </a:rPr>
              <a:t>rel=</a:t>
            </a:r>
            <a:r>
              <a:rPr lang="en-US" sz="1600" b="1">
                <a:solidFill>
                  <a:srgbClr val="7030A0"/>
                </a:solidFill>
                <a:latin typeface="Times New Roman"/>
                <a:ea typeface="Times New Roman"/>
                <a:cs typeface="Times New Roman"/>
                <a:sym typeface="Times New Roman"/>
              </a:rPr>
              <a:t>"stylesheet"</a:t>
            </a:r>
            <a:r>
              <a:rPr lang="en-US" sz="1600" b="1">
                <a:solidFill>
                  <a:schemeClr val="dk1"/>
                </a:solidFill>
                <a:latin typeface="Times New Roman"/>
                <a:ea typeface="Times New Roman"/>
                <a:cs typeface="Times New Roman"/>
                <a:sym typeface="Times New Roman"/>
              </a:rPr>
              <a:t> </a:t>
            </a:r>
            <a:r>
              <a:rPr lang="en-US" sz="1600" b="1">
                <a:solidFill>
                  <a:srgbClr val="C00000"/>
                </a:solidFill>
                <a:latin typeface="Times New Roman"/>
                <a:ea typeface="Times New Roman"/>
                <a:cs typeface="Times New Roman"/>
                <a:sym typeface="Times New Roman"/>
              </a:rPr>
              <a:t>type=</a:t>
            </a:r>
            <a:r>
              <a:rPr lang="en-US" sz="1600" b="1">
                <a:solidFill>
                  <a:srgbClr val="7030A0"/>
                </a:solidFill>
                <a:latin typeface="Times New Roman"/>
                <a:ea typeface="Times New Roman"/>
                <a:cs typeface="Times New Roman"/>
                <a:sym typeface="Times New Roman"/>
              </a:rPr>
              <a:t>"text/css"</a:t>
            </a:r>
            <a:r>
              <a:rPr lang="en-US" sz="1600" b="1">
                <a:solidFill>
                  <a:schemeClr val="dk1"/>
                </a:solidFill>
                <a:latin typeface="Times New Roman"/>
                <a:ea typeface="Times New Roman"/>
                <a:cs typeface="Times New Roman"/>
                <a:sym typeface="Times New Roman"/>
              </a:rPr>
              <a:t> </a:t>
            </a:r>
            <a:r>
              <a:rPr lang="en-US" sz="1600" b="1">
                <a:solidFill>
                  <a:srgbClr val="C00000"/>
                </a:solidFill>
                <a:latin typeface="Times New Roman"/>
                <a:ea typeface="Times New Roman"/>
                <a:cs typeface="Times New Roman"/>
                <a:sym typeface="Times New Roman"/>
              </a:rPr>
              <a:t>href=</a:t>
            </a:r>
            <a:r>
              <a:rPr lang="en-US" sz="1600" b="1">
                <a:solidFill>
                  <a:srgbClr val="7030A0"/>
                </a:solidFill>
                <a:latin typeface="Times New Roman"/>
                <a:ea typeface="Times New Roman"/>
                <a:cs typeface="Times New Roman"/>
                <a:sym typeface="Times New Roman"/>
              </a:rPr>
              <a:t>"theme.css"</a:t>
            </a:r>
            <a:r>
              <a:rPr lang="en-US" sz="1600" b="1">
                <a:solidFill>
                  <a:srgbClr val="1E4E79"/>
                </a:solidFill>
                <a:latin typeface="Times New Roman"/>
                <a:ea typeface="Times New Roman"/>
                <a:cs typeface="Times New Roman"/>
                <a:sym typeface="Times New Roman"/>
              </a:rPr>
              <a:t>&gt;</a:t>
            </a:r>
            <a:endParaRPr/>
          </a:p>
          <a:p>
            <a:pPr marL="0" marR="0" lvl="0" indent="0" algn="l" rtl="0">
              <a:spcBef>
                <a:spcPts val="0"/>
              </a:spcBef>
              <a:spcAft>
                <a:spcPts val="0"/>
              </a:spcAft>
              <a:buNone/>
            </a:pPr>
            <a:r>
              <a:rPr lang="en-US" sz="1500" b="1">
                <a:solidFill>
                  <a:srgbClr val="FF0033"/>
                </a:solidFill>
                <a:latin typeface="Garamond"/>
                <a:ea typeface="Garamond"/>
                <a:cs typeface="Garamond"/>
                <a:sym typeface="Garamond"/>
              </a:rPr>
              <a:t>&lt;/head&gt;</a:t>
            </a:r>
            <a:endParaRPr sz="1500" b="1">
              <a:solidFill>
                <a:schemeClr val="dk1"/>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&lt;head&gt; Elements (Cont.)</a:t>
            </a:r>
            <a:endParaRPr sz="3600" b="1" u="sng">
              <a:solidFill>
                <a:schemeClr val="dk1"/>
              </a:solidFill>
              <a:latin typeface="Garamond"/>
              <a:ea typeface="Garamond"/>
              <a:cs typeface="Garamond"/>
              <a:sym typeface="Garamond"/>
            </a:endParaRPr>
          </a:p>
        </p:txBody>
      </p:sp>
      <p:sp>
        <p:nvSpPr>
          <p:cNvPr id="212" name="Google Shape;212;p29"/>
          <p:cNvSpPr txBox="1"/>
          <p:nvPr/>
        </p:nvSpPr>
        <p:spPr>
          <a:xfrm>
            <a:off x="682580" y="1403797"/>
            <a:ext cx="10671220" cy="47731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Script Tags</a:t>
            </a:r>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The &lt;script&gt; tag is used to define a client-side script, such as a JavaScript.</a:t>
            </a:r>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The &lt;script&gt; element either contains scripting statements, or it points to an external script file through the src attribute.</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Example -</a:t>
            </a: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graphicFrame>
        <p:nvGraphicFramePr>
          <p:cNvPr id="213" name="Google Shape;213;p29"/>
          <p:cNvGraphicFramePr/>
          <p:nvPr/>
        </p:nvGraphicFramePr>
        <p:xfrm>
          <a:off x="1906071" y="3300856"/>
          <a:ext cx="5009875" cy="2605575"/>
        </p:xfrm>
        <a:graphic>
          <a:graphicData uri="http://schemas.openxmlformats.org/drawingml/2006/table">
            <a:tbl>
              <a:tblPr>
                <a:noFill/>
                <a:tableStyleId>{004C6BFD-1CA4-427F-80CB-4C0DBA232461}</a:tableStyleId>
              </a:tblPr>
              <a:tblGrid>
                <a:gridCol w="5009875"/>
              </a:tblGrid>
              <a:tr h="2605575">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214" name="Google Shape;214;p29"/>
          <p:cNvSpPr txBox="1"/>
          <p:nvPr/>
        </p:nvSpPr>
        <p:spPr>
          <a:xfrm>
            <a:off x="1867436" y="3337647"/>
            <a:ext cx="5048519" cy="238847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7030A0"/>
              </a:buClr>
              <a:buSzPts val="1500"/>
              <a:buFont typeface="Arial"/>
              <a:buNone/>
            </a:pPr>
            <a:r>
              <a:rPr lang="en-US" sz="1500" b="1" dirty="0">
                <a:solidFill>
                  <a:srgbClr val="7030A0"/>
                </a:solidFill>
                <a:latin typeface="Garamond"/>
                <a:ea typeface="Garamond"/>
                <a:cs typeface="Garamond"/>
                <a:sym typeface="Garamond"/>
              </a:rPr>
              <a:t> </a:t>
            </a:r>
            <a:r>
              <a:rPr lang="en-US" sz="1500" b="1" dirty="0">
                <a:solidFill>
                  <a:srgbClr val="FF0000"/>
                </a:solidFill>
                <a:latin typeface="Garamond"/>
                <a:ea typeface="Garamond"/>
                <a:cs typeface="Garamond"/>
                <a:sym typeface="Garamond"/>
              </a:rPr>
              <a:t>&lt;html&gt;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90000"/>
              </a:lnSpc>
              <a:spcBef>
                <a:spcPts val="0"/>
              </a:spcBef>
              <a:spcAft>
                <a:spcPts val="0"/>
              </a:spcAft>
              <a:buClr>
                <a:srgbClr val="002060"/>
              </a:buClr>
              <a:buSzPts val="1500"/>
              <a:buFont typeface="Arial"/>
              <a:buNone/>
            </a:pPr>
            <a:r>
              <a:rPr lang="en-US" sz="1500" b="1" dirty="0">
                <a:solidFill>
                  <a:srgbClr val="002060"/>
                </a:solidFill>
                <a:latin typeface="Garamond"/>
                <a:ea typeface="Garamond"/>
                <a:cs typeface="Garamond"/>
                <a:sym typeface="Garamond"/>
              </a:rPr>
              <a:t>&lt;title&gt;Align Attribute  Example&lt;/title&gt;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a:t>
            </a:r>
            <a:endParaRPr dirty="0"/>
          </a:p>
          <a:p>
            <a:pPr marL="0" marR="0" lvl="0" indent="0" algn="l" rtl="0">
              <a:lnSpc>
                <a:spcPct val="90000"/>
              </a:lnSpc>
              <a:spcBef>
                <a:spcPts val="0"/>
              </a:spcBef>
              <a:spcAft>
                <a:spcPts val="0"/>
              </a:spcAft>
              <a:buClr>
                <a:schemeClr val="dk1"/>
              </a:buClr>
              <a:buSzPts val="1400"/>
              <a:buFont typeface="Arial"/>
              <a:buNone/>
            </a:pPr>
            <a:endParaRPr sz="1400" b="1" dirty="0">
              <a:solidFill>
                <a:srgbClr val="C00000"/>
              </a:solidFill>
              <a:latin typeface="Garamond"/>
              <a:ea typeface="Garamond"/>
              <a:cs typeface="Garamond"/>
              <a:sym typeface="Garamond"/>
            </a:endParaRPr>
          </a:p>
          <a:p>
            <a:pPr marL="0" marR="0" lvl="0" indent="0" algn="l" rtl="0">
              <a:lnSpc>
                <a:spcPct val="90000"/>
              </a:lnSpc>
              <a:spcBef>
                <a:spcPts val="0"/>
              </a:spcBef>
              <a:spcAft>
                <a:spcPts val="0"/>
              </a:spcAft>
              <a:buClr>
                <a:srgbClr val="548135"/>
              </a:buClr>
              <a:buSzPts val="1500"/>
              <a:buFont typeface="Arial"/>
              <a:buNone/>
            </a:pPr>
            <a:r>
              <a:rPr lang="en-US" sz="1500" b="1" dirty="0">
                <a:solidFill>
                  <a:srgbClr val="548135"/>
                </a:solidFill>
                <a:latin typeface="Garamond"/>
                <a:ea typeface="Garamond"/>
                <a:cs typeface="Garamond"/>
                <a:sym typeface="Garamond"/>
              </a:rPr>
              <a:t>&lt;p </a:t>
            </a:r>
            <a:r>
              <a:rPr lang="en-US" sz="1500" b="1" dirty="0">
                <a:solidFill>
                  <a:srgbClr val="002060"/>
                </a:solidFill>
                <a:latin typeface="Garamond"/>
                <a:ea typeface="Garamond"/>
                <a:cs typeface="Garamond"/>
                <a:sym typeface="Garamond"/>
              </a:rPr>
              <a:t>id="demo"&gt;</a:t>
            </a:r>
            <a:r>
              <a:rPr lang="en-US" sz="1500" b="1" dirty="0">
                <a:solidFill>
                  <a:srgbClr val="548135"/>
                </a:solidFill>
                <a:latin typeface="Garamond"/>
                <a:ea typeface="Garamond"/>
                <a:cs typeface="Garamond"/>
                <a:sym typeface="Garamond"/>
              </a:rPr>
              <a:t>&lt;/p&gt;</a:t>
            </a:r>
            <a:endParaRPr dirty="0"/>
          </a:p>
          <a:p>
            <a:pPr marL="0" marR="0" lvl="0" indent="0" algn="l" rtl="0">
              <a:lnSpc>
                <a:spcPct val="90000"/>
              </a:lnSpc>
              <a:spcBef>
                <a:spcPts val="0"/>
              </a:spcBef>
              <a:spcAft>
                <a:spcPts val="0"/>
              </a:spcAft>
              <a:buClr>
                <a:schemeClr val="dk1"/>
              </a:buClr>
              <a:buSzPts val="600"/>
              <a:buFont typeface="Arial"/>
              <a:buNone/>
            </a:pPr>
            <a:endParaRPr sz="600" b="1" dirty="0">
              <a:solidFill>
                <a:srgbClr val="548135"/>
              </a:solidFill>
              <a:latin typeface="Garamond"/>
              <a:ea typeface="Garamond"/>
              <a:cs typeface="Garamond"/>
              <a:sym typeface="Garamond"/>
            </a:endParaRPr>
          </a:p>
          <a:p>
            <a:pPr marL="0" marR="0" lvl="0" indent="0" algn="l" rtl="0">
              <a:lnSpc>
                <a:spcPct val="90000"/>
              </a:lnSpc>
              <a:spcBef>
                <a:spcPts val="0"/>
              </a:spcBef>
              <a:spcAft>
                <a:spcPts val="0"/>
              </a:spcAft>
              <a:buClr>
                <a:srgbClr val="548135"/>
              </a:buClr>
              <a:buSzPts val="1500"/>
              <a:buFont typeface="Arial"/>
              <a:buNone/>
            </a:pPr>
            <a:r>
              <a:rPr lang="en-US" sz="1500" b="1" dirty="0">
                <a:solidFill>
                  <a:srgbClr val="548135"/>
                </a:solidFill>
                <a:latin typeface="Garamond"/>
                <a:ea typeface="Garamond"/>
                <a:cs typeface="Garamond"/>
                <a:sym typeface="Garamond"/>
              </a:rPr>
              <a:t>&lt;script&gt;</a:t>
            </a:r>
            <a:r>
              <a:rPr lang="en-US" sz="1500" b="1" dirty="0" err="1">
                <a:solidFill>
                  <a:srgbClr val="002060"/>
                </a:solidFill>
                <a:latin typeface="Garamond"/>
                <a:ea typeface="Garamond"/>
                <a:cs typeface="Garamond"/>
                <a:sym typeface="Garamond"/>
              </a:rPr>
              <a:t>document.getElementById</a:t>
            </a:r>
            <a:r>
              <a:rPr lang="en-US" sz="1500" b="1" dirty="0">
                <a:solidFill>
                  <a:srgbClr val="002060"/>
                </a:solidFill>
                <a:latin typeface="Garamond"/>
                <a:ea typeface="Garamond"/>
                <a:cs typeface="Garamond"/>
                <a:sym typeface="Garamond"/>
              </a:rPr>
              <a:t>("demo").</a:t>
            </a:r>
            <a:r>
              <a:rPr lang="en-US" sz="1500" b="1" dirty="0" err="1">
                <a:solidFill>
                  <a:srgbClr val="002060"/>
                </a:solidFill>
                <a:latin typeface="Garamond"/>
                <a:ea typeface="Garamond"/>
                <a:cs typeface="Garamond"/>
                <a:sym typeface="Garamond"/>
              </a:rPr>
              <a:t>innerHTML</a:t>
            </a:r>
            <a:r>
              <a:rPr lang="en-US" sz="1500" b="1" dirty="0">
                <a:solidFill>
                  <a:srgbClr val="002060"/>
                </a:solidFill>
                <a:latin typeface="Garamond"/>
                <a:ea typeface="Garamond"/>
                <a:cs typeface="Garamond"/>
                <a:sym typeface="Garamond"/>
              </a:rPr>
              <a:t> = "Hello JavaScript!"; </a:t>
            </a:r>
            <a:r>
              <a:rPr lang="en-US" sz="1500" b="1" dirty="0">
                <a:solidFill>
                  <a:srgbClr val="548135"/>
                </a:solidFill>
                <a:latin typeface="Garamond"/>
                <a:ea typeface="Garamond"/>
                <a:cs typeface="Garamond"/>
                <a:sym typeface="Garamond"/>
              </a:rPr>
              <a:t>&lt;/script&gt; </a:t>
            </a:r>
            <a:endParaRPr dirty="0"/>
          </a:p>
          <a:p>
            <a:pPr marL="0" marR="0" lvl="0" indent="0" algn="l" rtl="0">
              <a:lnSpc>
                <a:spcPct val="90000"/>
              </a:lnSpc>
              <a:spcBef>
                <a:spcPts val="0"/>
              </a:spcBef>
              <a:spcAft>
                <a:spcPts val="0"/>
              </a:spcAft>
              <a:buClr>
                <a:schemeClr val="dk1"/>
              </a:buClr>
              <a:buSzPts val="900"/>
              <a:buFont typeface="Arial"/>
              <a:buNone/>
            </a:pPr>
            <a:endParaRPr sz="900" b="1" dirty="0">
              <a:solidFill>
                <a:srgbClr val="C00000"/>
              </a:solidFill>
              <a:latin typeface="Garamond"/>
              <a:ea typeface="Garamond"/>
              <a:cs typeface="Garamond"/>
              <a:sym typeface="Garamond"/>
            </a:endParaRPr>
          </a:p>
          <a:p>
            <a:pPr marL="0" marR="0" lvl="0" indent="0" algn="l" rtl="0">
              <a:lnSpc>
                <a:spcPct val="9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	</a:t>
            </a:r>
            <a:endParaRPr dirty="0"/>
          </a:p>
          <a:p>
            <a:pPr marL="0" marR="0" lvl="0" indent="0" algn="l" rtl="0">
              <a:lnSpc>
                <a:spcPct val="9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sz="1500" b="1" dirty="0">
              <a:solidFill>
                <a:srgbClr val="FF0000"/>
              </a:solidFill>
              <a:latin typeface="Garamond"/>
              <a:ea typeface="Garamond"/>
              <a:cs typeface="Garamond"/>
              <a:sym typeface="Garamond"/>
            </a:endParaRPr>
          </a:p>
        </p:txBody>
      </p:sp>
      <p:graphicFrame>
        <p:nvGraphicFramePr>
          <p:cNvPr id="215" name="Google Shape;215;p29"/>
          <p:cNvGraphicFramePr/>
          <p:nvPr/>
        </p:nvGraphicFramePr>
        <p:xfrm>
          <a:off x="7006107" y="3296820"/>
          <a:ext cx="2743200" cy="2596725"/>
        </p:xfrm>
        <a:graphic>
          <a:graphicData uri="http://schemas.openxmlformats.org/drawingml/2006/table">
            <a:tbl>
              <a:tblPr>
                <a:noFill/>
                <a:tableStyleId>{004C6BFD-1CA4-427F-80CB-4C0DBA232461}</a:tableStyleId>
              </a:tblPr>
              <a:tblGrid>
                <a:gridCol w="2743200"/>
              </a:tblGrid>
              <a:tr h="2596725">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Hello JavaScript!</a:t>
                      </a:r>
                      <a:endParaRPr sz="1800"/>
                    </a:p>
                  </a:txBody>
                  <a:tcPr marL="91450" marR="91450" marT="45725" marB="457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p:nvPr/>
        </p:nvSpPr>
        <p:spPr>
          <a:xfrm>
            <a:off x="838200" y="365125"/>
            <a:ext cx="10515600" cy="6635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&lt;head&gt; Elements (Cont.)</a:t>
            </a:r>
            <a:endParaRPr sz="3600" b="1" u="sng">
              <a:solidFill>
                <a:schemeClr val="dk1"/>
              </a:solidFill>
              <a:latin typeface="Garamond"/>
              <a:ea typeface="Garamond"/>
              <a:cs typeface="Garamond"/>
              <a:sym typeface="Garamond"/>
            </a:endParaRPr>
          </a:p>
        </p:txBody>
      </p:sp>
      <p:sp>
        <p:nvSpPr>
          <p:cNvPr id="222" name="Google Shape;222;p30"/>
          <p:cNvSpPr txBox="1"/>
          <p:nvPr/>
        </p:nvSpPr>
        <p:spPr>
          <a:xfrm>
            <a:off x="704850" y="1118938"/>
            <a:ext cx="10839450" cy="507707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Style Tag</a:t>
            </a:r>
            <a:endParaRPr/>
          </a:p>
          <a:p>
            <a:pPr marL="0" marR="0" lvl="0" indent="0" algn="ctr" rtl="0">
              <a:lnSpc>
                <a:spcPct val="90000"/>
              </a:lnSpc>
              <a:spcBef>
                <a:spcPts val="1000"/>
              </a:spcBef>
              <a:spcAft>
                <a:spcPts val="0"/>
              </a:spcAft>
              <a:buClr>
                <a:schemeClr val="dk1"/>
              </a:buClr>
              <a:buSzPts val="1200"/>
              <a:buFont typeface="Arial"/>
              <a:buNone/>
            </a:pPr>
            <a:endParaRPr sz="12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The &lt;style&gt; tag is used to define style information for an HTML document.</a:t>
            </a:r>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Garamond"/>
                <a:ea typeface="Garamond"/>
                <a:cs typeface="Garamond"/>
                <a:sym typeface="Garamond"/>
              </a:rPr>
              <a:t>Inside the &lt;style&gt; element you specify how HTML elements should render in a browser.</a:t>
            </a:r>
            <a:endParaRPr/>
          </a:p>
          <a:p>
            <a:pPr marL="0" marR="0" lvl="0" indent="0" algn="l"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Example-</a:t>
            </a:r>
            <a:endParaRPr sz="1800" b="1" u="sng">
              <a:solidFill>
                <a:schemeClr val="dk1"/>
              </a:solidFill>
              <a:latin typeface="Garamond"/>
              <a:ea typeface="Garamond"/>
              <a:cs typeface="Garamond"/>
              <a:sym typeface="Garamond"/>
            </a:endParaRPr>
          </a:p>
        </p:txBody>
      </p:sp>
      <p:graphicFrame>
        <p:nvGraphicFramePr>
          <p:cNvPr id="223" name="Google Shape;223;p30"/>
          <p:cNvGraphicFramePr/>
          <p:nvPr/>
        </p:nvGraphicFramePr>
        <p:xfrm>
          <a:off x="1935789" y="3059302"/>
          <a:ext cx="5009875" cy="2605575"/>
        </p:xfrm>
        <a:graphic>
          <a:graphicData uri="http://schemas.openxmlformats.org/drawingml/2006/table">
            <a:tbl>
              <a:tblPr>
                <a:noFill/>
                <a:tableStyleId>{004C6BFD-1CA4-427F-80CB-4C0DBA232461}</a:tableStyleId>
              </a:tblPr>
              <a:tblGrid>
                <a:gridCol w="5009875"/>
              </a:tblGrid>
              <a:tr h="2605575">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224" name="Google Shape;224;p30"/>
          <p:cNvSpPr txBox="1"/>
          <p:nvPr/>
        </p:nvSpPr>
        <p:spPr>
          <a:xfrm>
            <a:off x="1897154" y="3096093"/>
            <a:ext cx="5048519" cy="23884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dirty="0"/>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100000"/>
              </a:lnSpc>
              <a:spcBef>
                <a:spcPts val="0"/>
              </a:spcBef>
              <a:spcAft>
                <a:spcPts val="0"/>
              </a:spcAft>
              <a:buClr>
                <a:schemeClr val="dk1"/>
              </a:buClr>
              <a:buSzPts val="1600"/>
              <a:buFont typeface="Arial"/>
              <a:buNone/>
            </a:pPr>
            <a:r>
              <a:rPr lang="en-US" sz="1600" dirty="0">
                <a:solidFill>
                  <a:schemeClr val="dk1"/>
                </a:solidFill>
                <a:latin typeface="Calibri"/>
                <a:ea typeface="Calibri"/>
                <a:cs typeface="Calibri"/>
                <a:sym typeface="Calibri"/>
              </a:rPr>
              <a:t>h1 {</a:t>
            </a:r>
            <a:r>
              <a:rPr lang="en-US" sz="1600" dirty="0" err="1">
                <a:solidFill>
                  <a:schemeClr val="dk1"/>
                </a:solidFill>
                <a:latin typeface="Calibri"/>
                <a:ea typeface="Calibri"/>
                <a:cs typeface="Calibri"/>
                <a:sym typeface="Calibri"/>
              </a:rPr>
              <a:t>color:red</a:t>
            </a:r>
            <a:r>
              <a:rPr lang="en-US" sz="1600" dirty="0">
                <a:solidFill>
                  <a:schemeClr val="dk1"/>
                </a:solidFill>
                <a:latin typeface="Calibri"/>
                <a:ea typeface="Calibri"/>
                <a:cs typeface="Calibri"/>
                <a:sym typeface="Calibri"/>
              </a:rPr>
              <a:t>;}</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p {</a:t>
            </a:r>
            <a:r>
              <a:rPr lang="en-US" sz="1600" dirty="0" err="1">
                <a:solidFill>
                  <a:schemeClr val="dk1"/>
                </a:solidFill>
                <a:latin typeface="Calibri"/>
                <a:ea typeface="Calibri"/>
                <a:cs typeface="Calibri"/>
                <a:sym typeface="Calibri"/>
              </a:rPr>
              <a:t>color:blue</a:t>
            </a:r>
            <a:r>
              <a:rPr lang="en-US" sz="1600"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&lt;/head&gt;</a:t>
            </a:r>
            <a:endParaRPr dirty="0"/>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a:t>
            </a:r>
            <a:endParaRPr dirty="0"/>
          </a:p>
          <a:p>
            <a:pPr marL="0" marR="0" lvl="0" indent="0" algn="l" rtl="0">
              <a:lnSpc>
                <a:spcPct val="100000"/>
              </a:lnSpc>
              <a:spcBef>
                <a:spcPts val="0"/>
              </a:spcBef>
              <a:spcAft>
                <a:spcPts val="0"/>
              </a:spcAft>
              <a:buClr>
                <a:srgbClr val="548135"/>
              </a:buClr>
              <a:buSzPts val="1600"/>
              <a:buFont typeface="Arial"/>
              <a:buNone/>
            </a:pPr>
            <a:r>
              <a:rPr lang="en-US" sz="1600" b="1" dirty="0">
                <a:solidFill>
                  <a:srgbClr val="548135"/>
                </a:solidFill>
                <a:latin typeface="Calibri"/>
                <a:ea typeface="Calibri"/>
                <a:cs typeface="Calibri"/>
                <a:sym typeface="Calibri"/>
              </a:rPr>
              <a:t>&lt;h1&gt;</a:t>
            </a:r>
            <a:r>
              <a:rPr lang="en-US" sz="1600" dirty="0">
                <a:solidFill>
                  <a:schemeClr val="dk1"/>
                </a:solidFill>
                <a:latin typeface="Calibri"/>
                <a:ea typeface="Calibri"/>
                <a:cs typeface="Calibri"/>
                <a:sym typeface="Calibri"/>
              </a:rPr>
              <a:t>A heading</a:t>
            </a:r>
            <a:r>
              <a:rPr lang="en-US" sz="1600" b="1" dirty="0">
                <a:solidFill>
                  <a:srgbClr val="548135"/>
                </a:solidFill>
                <a:latin typeface="Calibri"/>
                <a:ea typeface="Calibri"/>
                <a:cs typeface="Calibri"/>
                <a:sym typeface="Calibri"/>
              </a:rPr>
              <a:t>&lt;/h1&gt;</a:t>
            </a:r>
            <a:r>
              <a:rPr lang="en-US" sz="1600" dirty="0">
                <a:solidFill>
                  <a:schemeClr val="dk1"/>
                </a:solidFill>
                <a:latin typeface="Calibri"/>
                <a:ea typeface="Calibri"/>
                <a:cs typeface="Calibri"/>
                <a:sym typeface="Calibri"/>
              </a:rPr>
              <a:t/>
            </a:r>
            <a:br>
              <a:rPr lang="en-US" sz="1600" dirty="0">
                <a:solidFill>
                  <a:schemeClr val="dk1"/>
                </a:solidFill>
                <a:latin typeface="Calibri"/>
                <a:ea typeface="Calibri"/>
                <a:cs typeface="Calibri"/>
                <a:sym typeface="Calibri"/>
              </a:rPr>
            </a:br>
            <a:r>
              <a:rPr lang="en-US" sz="1600" b="1" dirty="0">
                <a:solidFill>
                  <a:srgbClr val="548135"/>
                </a:solidFill>
                <a:latin typeface="Calibri"/>
                <a:ea typeface="Calibri"/>
                <a:cs typeface="Calibri"/>
                <a:sym typeface="Calibri"/>
              </a:rPr>
              <a:t>&lt;p&gt;</a:t>
            </a:r>
            <a:r>
              <a:rPr lang="en-US" sz="1600" dirty="0">
                <a:solidFill>
                  <a:schemeClr val="dk1"/>
                </a:solidFill>
                <a:latin typeface="Calibri"/>
                <a:ea typeface="Calibri"/>
                <a:cs typeface="Calibri"/>
                <a:sym typeface="Calibri"/>
              </a:rPr>
              <a:t>A paragraph.</a:t>
            </a:r>
            <a:r>
              <a:rPr lang="en-US" sz="1600" b="1" dirty="0">
                <a:solidFill>
                  <a:srgbClr val="548135"/>
                </a:solidFill>
                <a:latin typeface="Calibri"/>
                <a:ea typeface="Calibri"/>
                <a:cs typeface="Calibri"/>
                <a:sym typeface="Calibri"/>
              </a:rPr>
              <a:t>&lt;/p&gt;</a:t>
            </a:r>
            <a:endParaRPr sz="900" b="1" dirty="0">
              <a:solidFill>
                <a:srgbClr val="548135"/>
              </a:solidFill>
              <a:latin typeface="Garamond"/>
              <a:ea typeface="Garamond"/>
              <a:cs typeface="Garamond"/>
              <a:sym typeface="Garamond"/>
            </a:endParaRPr>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	</a:t>
            </a:r>
            <a:endParaRPr dirty="0"/>
          </a:p>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sz="1500" b="1" dirty="0">
              <a:solidFill>
                <a:srgbClr val="FF0000"/>
              </a:solidFill>
              <a:latin typeface="Garamond"/>
              <a:ea typeface="Garamond"/>
              <a:cs typeface="Garamond"/>
              <a:sym typeface="Garamond"/>
            </a:endParaRPr>
          </a:p>
        </p:txBody>
      </p:sp>
      <p:graphicFrame>
        <p:nvGraphicFramePr>
          <p:cNvPr id="225" name="Google Shape;225;p30"/>
          <p:cNvGraphicFramePr/>
          <p:nvPr/>
        </p:nvGraphicFramePr>
        <p:xfrm>
          <a:off x="7035825" y="3055266"/>
          <a:ext cx="2743200" cy="2596725"/>
        </p:xfrm>
        <a:graphic>
          <a:graphicData uri="http://schemas.openxmlformats.org/drawingml/2006/table">
            <a:tbl>
              <a:tblPr>
                <a:noFill/>
                <a:tableStyleId>{004C6BFD-1CA4-427F-80CB-4C0DBA232461}</a:tableStyleId>
              </a:tblPr>
              <a:tblGrid>
                <a:gridCol w="2743200"/>
              </a:tblGrid>
              <a:tr h="2596725">
                <a:tc>
                  <a:txBody>
                    <a:bodyPr/>
                    <a:lstStyle/>
                    <a:p>
                      <a:pPr marL="0" marR="0" lvl="0" indent="0" algn="l" rtl="0">
                        <a:spcBef>
                          <a:spcPts val="0"/>
                        </a:spcBef>
                        <a:spcAft>
                          <a:spcPts val="0"/>
                        </a:spcAft>
                        <a:buNone/>
                      </a:pPr>
                      <a:r>
                        <a:rPr lang="en-US" sz="2400" b="0" i="0">
                          <a:solidFill>
                            <a:srgbClr val="FF0000"/>
                          </a:solidFill>
                          <a:latin typeface="Calibri"/>
                          <a:ea typeface="Calibri"/>
                          <a:cs typeface="Calibri"/>
                          <a:sym typeface="Calibri"/>
                        </a:rPr>
                        <a:t>This is a heading</a:t>
                      </a:r>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a:solidFill>
                            <a:srgbClr val="0070C0"/>
                          </a:solidFill>
                          <a:latin typeface="Calibri"/>
                          <a:ea typeface="Calibri"/>
                          <a:cs typeface="Calibri"/>
                          <a:sym typeface="Calibri"/>
                        </a:rPr>
                        <a:t>This is a paragraph.</a:t>
                      </a:r>
                      <a:endParaRPr sz="1800" b="0" i="0">
                        <a:solidFill>
                          <a:srgbClr val="0070C0"/>
                        </a:solidFill>
                        <a:latin typeface="Calibri"/>
                        <a:ea typeface="Calibri"/>
                        <a:cs typeface="Calibri"/>
                        <a:sym typeface="Calibri"/>
                      </a:endParaRPr>
                    </a:p>
                  </a:txBody>
                  <a:tcPr marL="91450" marR="91450" marT="45725" marB="457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2800" b="1" u="sng" dirty="0">
                <a:solidFill>
                  <a:schemeClr val="dk1"/>
                </a:solidFill>
                <a:latin typeface="Garamond"/>
                <a:ea typeface="Garamond"/>
                <a:cs typeface="Garamond"/>
                <a:sym typeface="Garamond"/>
              </a:rPr>
              <a:t>Elements for the BODY section </a:t>
            </a:r>
            <a:endParaRPr sz="2800" b="1" u="sng" dirty="0">
              <a:solidFill>
                <a:schemeClr val="dk1"/>
              </a:solidFill>
              <a:latin typeface="Garamond"/>
              <a:ea typeface="Garamond"/>
              <a:cs typeface="Garamond"/>
              <a:sym typeface="Garamond"/>
            </a:endParaRPr>
          </a:p>
        </p:txBody>
      </p:sp>
      <p:sp>
        <p:nvSpPr>
          <p:cNvPr id="231" name="Google Shape;231;p31"/>
          <p:cNvSpPr txBox="1"/>
          <p:nvPr/>
        </p:nvSpPr>
        <p:spPr>
          <a:xfrm>
            <a:off x="175294" y="1066800"/>
            <a:ext cx="11304300" cy="1276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Block-level elements </a:t>
            </a:r>
            <a:endParaRPr/>
          </a:p>
          <a:p>
            <a:pPr marL="0" marR="0" lvl="0" indent="0" algn="l" rtl="0">
              <a:lnSpc>
                <a:spcPct val="90000"/>
              </a:lnSpc>
              <a:spcBef>
                <a:spcPts val="1000"/>
              </a:spcBef>
              <a:spcAft>
                <a:spcPts val="0"/>
              </a:spcAft>
              <a:buClr>
                <a:schemeClr val="dk1"/>
              </a:buClr>
              <a:buSzPts val="400"/>
              <a:buFont typeface="Arial"/>
              <a:buNone/>
            </a:pPr>
            <a:endParaRPr sz="4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r>
              <a:rPr lang="en-US" sz="2000">
                <a:solidFill>
                  <a:schemeClr val="dk1"/>
                </a:solidFill>
                <a:latin typeface="Garamond"/>
                <a:ea typeface="Garamond"/>
                <a:cs typeface="Garamond"/>
                <a:sym typeface="Garamond"/>
              </a:rPr>
              <a:t>The BODY of a document consists of multiple block elements. If plain text is found inside the body, it is assumed to be inside a paragraph P. See the syntax rules for an explanation of the syntax used in the overview. </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sp>
        <p:nvSpPr>
          <p:cNvPr id="232" name="Google Shape;232;p31"/>
          <p:cNvSpPr txBox="1"/>
          <p:nvPr/>
        </p:nvSpPr>
        <p:spPr>
          <a:xfrm>
            <a:off x="487681" y="2838304"/>
            <a:ext cx="2076450" cy="2739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Headings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H1 - Level 1 header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H2 - Level 2 header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H3 - Level 3 header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H4 - Level 4 header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H5 - Level 5 header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H6 - Level 6 header </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0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233" name="Google Shape;233;p31"/>
          <p:cNvSpPr txBox="1"/>
          <p:nvPr/>
        </p:nvSpPr>
        <p:spPr>
          <a:xfrm>
            <a:off x="6419374" y="2838304"/>
            <a:ext cx="2541270" cy="32316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u="sng">
                <a:solidFill>
                  <a:schemeClr val="dk1"/>
                </a:solidFill>
                <a:latin typeface="Garamond"/>
                <a:ea typeface="Garamond"/>
                <a:cs typeface="Garamond"/>
                <a:sym typeface="Garamond"/>
              </a:rPr>
              <a:t>Lists</a:t>
            </a:r>
            <a:r>
              <a:rPr lang="en-US" sz="1700">
                <a:solidFill>
                  <a:schemeClr val="dk1"/>
                </a:solidFill>
                <a:latin typeface="Garamond"/>
                <a:ea typeface="Garamond"/>
                <a:cs typeface="Garamond"/>
                <a:sym typeface="Garamond"/>
              </a:rPr>
              <a: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UL - Unordered list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OL - Ordered list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DIR - Directory list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MENU - Menu item list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LI - List item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DL - Definition list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        DT - Definition term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        DD- Definition </a:t>
            </a:r>
            <a:endParaRPr/>
          </a:p>
          <a:p>
            <a:pPr marL="0" marR="0" lvl="0" indent="0" algn="l" rtl="0">
              <a:spcBef>
                <a:spcPts val="0"/>
              </a:spcBef>
              <a:spcAft>
                <a:spcPts val="0"/>
              </a:spcAft>
              <a:buNone/>
            </a:pPr>
            <a:endParaRPr sz="1700">
              <a:solidFill>
                <a:schemeClr val="dk1"/>
              </a:solidFill>
              <a:latin typeface="Garamond"/>
              <a:ea typeface="Garamond"/>
              <a:cs typeface="Garamond"/>
              <a:sym typeface="Garamond"/>
            </a:endParaRPr>
          </a:p>
          <a:p>
            <a:pPr marL="0" marR="0" lvl="0" indent="0" algn="l" rtl="0">
              <a:spcBef>
                <a:spcPts val="0"/>
              </a:spcBef>
              <a:spcAft>
                <a:spcPts val="0"/>
              </a:spcAft>
              <a:buNone/>
            </a:pPr>
            <a:endParaRPr sz="1700">
              <a:solidFill>
                <a:schemeClr val="dk1"/>
              </a:solidFill>
              <a:latin typeface="Garamond"/>
              <a:ea typeface="Garamond"/>
              <a:cs typeface="Garamond"/>
              <a:sym typeface="Garamond"/>
            </a:endParaRPr>
          </a:p>
          <a:p>
            <a:pPr marL="0" marR="0" lvl="0" indent="0" algn="l" rtl="0">
              <a:spcBef>
                <a:spcPts val="0"/>
              </a:spcBef>
              <a:spcAft>
                <a:spcPts val="0"/>
              </a:spcAft>
              <a:buNone/>
            </a:pPr>
            <a:endParaRPr sz="1700">
              <a:solidFill>
                <a:schemeClr val="dk1"/>
              </a:solidFill>
              <a:latin typeface="Garamond"/>
              <a:ea typeface="Garamond"/>
              <a:cs typeface="Garamond"/>
              <a:sym typeface="Garamond"/>
            </a:endParaRPr>
          </a:p>
        </p:txBody>
      </p:sp>
      <p:sp>
        <p:nvSpPr>
          <p:cNvPr id="234" name="Google Shape;234;p31"/>
          <p:cNvSpPr txBox="1"/>
          <p:nvPr/>
        </p:nvSpPr>
        <p:spPr>
          <a:xfrm>
            <a:off x="9115425" y="2838304"/>
            <a:ext cx="2821305" cy="21852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u="sng">
                <a:solidFill>
                  <a:schemeClr val="dk1"/>
                </a:solidFill>
                <a:latin typeface="Garamond"/>
                <a:ea typeface="Garamond"/>
                <a:cs typeface="Garamond"/>
                <a:sym typeface="Garamond"/>
              </a:rPr>
              <a:t>Others </a:t>
            </a:r>
            <a:endParaRPr sz="17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DIV - Logical division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CENTER - Centered division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FORM - Input form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HR - Horizontal rule </a:t>
            </a:r>
            <a:endParaRPr/>
          </a:p>
          <a:p>
            <a:pPr marL="0" marR="0" lvl="0" indent="0" algn="l" rtl="0">
              <a:spcBef>
                <a:spcPts val="0"/>
              </a:spcBef>
              <a:spcAft>
                <a:spcPts val="0"/>
              </a:spcAft>
              <a:buNone/>
            </a:pPr>
            <a:r>
              <a:rPr lang="en-US" sz="1700">
                <a:solidFill>
                  <a:schemeClr val="dk1"/>
                </a:solidFill>
                <a:latin typeface="Garamond"/>
                <a:ea typeface="Garamond"/>
                <a:cs typeface="Garamond"/>
                <a:sym typeface="Garamond"/>
              </a:rPr>
              <a:t>TABLE - Tables </a:t>
            </a:r>
            <a:endParaRPr/>
          </a:p>
          <a:p>
            <a:pPr marL="0" marR="0" lvl="0" indent="0" algn="l" rtl="0">
              <a:spcBef>
                <a:spcPts val="0"/>
              </a:spcBef>
              <a:spcAft>
                <a:spcPts val="0"/>
              </a:spcAft>
              <a:buNone/>
            </a:pPr>
            <a:endParaRPr sz="1700">
              <a:solidFill>
                <a:schemeClr val="dk1"/>
              </a:solidFill>
              <a:latin typeface="Garamond"/>
              <a:ea typeface="Garamond"/>
              <a:cs typeface="Garamond"/>
              <a:sym typeface="Garamond"/>
            </a:endParaRPr>
          </a:p>
          <a:p>
            <a:pPr marL="0" marR="0" lvl="0" indent="0" algn="l" rtl="0">
              <a:spcBef>
                <a:spcPts val="0"/>
              </a:spcBef>
              <a:spcAft>
                <a:spcPts val="0"/>
              </a:spcAft>
              <a:buNone/>
            </a:pPr>
            <a:endParaRPr sz="1700">
              <a:solidFill>
                <a:schemeClr val="dk1"/>
              </a:solidFill>
              <a:latin typeface="Garamond"/>
              <a:ea typeface="Garamond"/>
              <a:cs typeface="Garamond"/>
              <a:sym typeface="Garamond"/>
            </a:endParaRPr>
          </a:p>
        </p:txBody>
      </p:sp>
      <p:sp>
        <p:nvSpPr>
          <p:cNvPr id="235" name="Google Shape;235;p31"/>
          <p:cNvSpPr txBox="1"/>
          <p:nvPr/>
        </p:nvSpPr>
        <p:spPr>
          <a:xfrm>
            <a:off x="2721294" y="2838304"/>
            <a:ext cx="3543300"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Text containers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P - Paragraph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PRE - Preformatted text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BLOCKQUOTE - Large quotation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ADDRESS - Address information</a:t>
            </a:r>
            <a:endParaRPr/>
          </a:p>
          <a:p>
            <a:pPr marL="0" marR="0" lvl="0" indent="0" algn="l" rtl="0">
              <a:spcBef>
                <a:spcPts val="0"/>
              </a:spcBef>
              <a:spcAft>
                <a:spcPts val="0"/>
              </a:spcAft>
              <a:buNone/>
            </a:pPr>
            <a:endParaRPr sz="12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Text Level Elements</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Logical Markups</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Physical Markups</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Special Markups</a:t>
            </a:r>
            <a:r>
              <a:rPr lang="en-US" sz="1800" b="1" u="sng">
                <a:solidFill>
                  <a:schemeClr val="dk1"/>
                </a:solidFill>
                <a:latin typeface="Garamond"/>
                <a:ea typeface="Garamond"/>
                <a:cs typeface="Garamond"/>
                <a:sym typeface="Garamond"/>
              </a:rPr>
              <a:t/>
            </a:r>
            <a:br>
              <a:rPr lang="en-US" sz="1800" b="1" u="sng">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1896681" y="2848938"/>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23F4F"/>
              </a:buClr>
              <a:buSzPts val="6000"/>
              <a:buFont typeface="Garamond"/>
              <a:buNone/>
            </a:pPr>
            <a:r>
              <a:rPr lang="en-US" sz="6000" b="1">
                <a:solidFill>
                  <a:srgbClr val="323F4F"/>
                </a:solidFill>
                <a:latin typeface="Garamond"/>
                <a:ea typeface="Garamond"/>
                <a:cs typeface="Garamond"/>
                <a:sym typeface="Garamond"/>
              </a:rPr>
              <a:t>Introduction to HTML5</a:t>
            </a:r>
            <a:endParaRPr sz="3600">
              <a:solidFill>
                <a:srgbClr val="323F4F"/>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p:nvPr/>
        </p:nvSpPr>
        <p:spPr>
          <a:xfrm>
            <a:off x="190500" y="247650"/>
            <a:ext cx="11798299"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dirty="0">
                <a:solidFill>
                  <a:schemeClr val="dk1"/>
                </a:solidFill>
                <a:latin typeface="Garamond"/>
                <a:ea typeface="Garamond"/>
                <a:cs typeface="Garamond"/>
                <a:sym typeface="Garamond"/>
              </a:rPr>
              <a:t>Semantic Elements</a:t>
            </a:r>
            <a:endParaRPr sz="1050" b="1" u="sng"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Garamond"/>
                <a:ea typeface="Garamond"/>
                <a:cs typeface="Garamond"/>
                <a:sym typeface="Garamond"/>
              </a:rPr>
              <a:t>A semantic element clearly describes its meaning to both the browser and the developer.</a:t>
            </a:r>
            <a:endParaRPr dirty="0"/>
          </a:p>
          <a:p>
            <a:pPr marL="0" marR="0" lvl="0" indent="0" algn="l" rtl="0">
              <a:lnSpc>
                <a:spcPct val="90000"/>
              </a:lnSpc>
              <a:spcBef>
                <a:spcPts val="1000"/>
              </a:spcBef>
              <a:spcAft>
                <a:spcPts val="0"/>
              </a:spcAft>
              <a:buClr>
                <a:schemeClr val="dk1"/>
              </a:buClr>
              <a:buSzPts val="2000"/>
              <a:buFont typeface="Arial"/>
              <a:buNone/>
            </a:pPr>
            <a:r>
              <a:rPr lang="en-US" sz="2000" u="sng" dirty="0" err="1">
                <a:solidFill>
                  <a:schemeClr val="dk1"/>
                </a:solidFill>
                <a:latin typeface="Garamond"/>
                <a:ea typeface="Garamond"/>
                <a:cs typeface="Garamond"/>
                <a:sym typeface="Garamond"/>
              </a:rPr>
              <a:t>Eg</a:t>
            </a:r>
            <a:r>
              <a:rPr lang="en-US" sz="2000" u="sng" dirty="0">
                <a:solidFill>
                  <a:schemeClr val="dk1"/>
                </a:solidFill>
                <a:latin typeface="Garamond"/>
                <a:ea typeface="Garamond"/>
                <a:cs typeface="Garamond"/>
                <a:sym typeface="Garamond"/>
              </a:rPr>
              <a:t>. of non-semantic elements: </a:t>
            </a:r>
            <a:r>
              <a:rPr lang="en-US" sz="2000" b="1" dirty="0">
                <a:solidFill>
                  <a:schemeClr val="dk1"/>
                </a:solidFill>
                <a:latin typeface="Garamond"/>
                <a:ea typeface="Garamond"/>
                <a:cs typeface="Garamond"/>
                <a:sym typeface="Garamond"/>
              </a:rPr>
              <a:t>&lt;div&gt; </a:t>
            </a:r>
            <a:r>
              <a:rPr lang="en-US" sz="2000" dirty="0">
                <a:solidFill>
                  <a:schemeClr val="dk1"/>
                </a:solidFill>
                <a:latin typeface="Garamond"/>
                <a:ea typeface="Garamond"/>
                <a:cs typeface="Garamond"/>
                <a:sym typeface="Garamond"/>
              </a:rPr>
              <a:t>and </a:t>
            </a:r>
            <a:r>
              <a:rPr lang="en-US" sz="2000" b="1" dirty="0">
                <a:solidFill>
                  <a:schemeClr val="dk1"/>
                </a:solidFill>
                <a:latin typeface="Garamond"/>
                <a:ea typeface="Garamond"/>
                <a:cs typeface="Garamond"/>
                <a:sym typeface="Garamond"/>
              </a:rPr>
              <a:t>&lt;span&gt; </a:t>
            </a:r>
            <a:r>
              <a:rPr lang="en-US" sz="2000" dirty="0">
                <a:solidFill>
                  <a:schemeClr val="dk1"/>
                </a:solidFill>
                <a:latin typeface="Garamond"/>
                <a:ea typeface="Garamond"/>
                <a:cs typeface="Garamond"/>
                <a:sym typeface="Garamond"/>
              </a:rPr>
              <a:t>- Tells nothing about its content.</a:t>
            </a:r>
            <a:endParaRPr dirty="0"/>
          </a:p>
          <a:p>
            <a:pPr marL="0" marR="0" lvl="0" indent="0" algn="l" rtl="0">
              <a:lnSpc>
                <a:spcPct val="90000"/>
              </a:lnSpc>
              <a:spcBef>
                <a:spcPts val="1000"/>
              </a:spcBef>
              <a:spcAft>
                <a:spcPts val="0"/>
              </a:spcAft>
              <a:buClr>
                <a:schemeClr val="dk1"/>
              </a:buClr>
              <a:buSzPts val="2000"/>
              <a:buFont typeface="Arial"/>
              <a:buNone/>
            </a:pPr>
            <a:r>
              <a:rPr lang="en-US" sz="2000" u="sng" dirty="0" err="1">
                <a:solidFill>
                  <a:schemeClr val="dk1"/>
                </a:solidFill>
                <a:latin typeface="Garamond"/>
                <a:ea typeface="Garamond"/>
                <a:cs typeface="Garamond"/>
                <a:sym typeface="Garamond"/>
              </a:rPr>
              <a:t>Eg</a:t>
            </a:r>
            <a:r>
              <a:rPr lang="en-US" sz="2000" u="sng" dirty="0">
                <a:solidFill>
                  <a:schemeClr val="dk1"/>
                </a:solidFill>
                <a:latin typeface="Garamond"/>
                <a:ea typeface="Garamond"/>
                <a:cs typeface="Garamond"/>
                <a:sym typeface="Garamond"/>
              </a:rPr>
              <a:t>. of semantic elements: </a:t>
            </a:r>
            <a:r>
              <a:rPr lang="en-US" sz="2000" b="1" dirty="0">
                <a:solidFill>
                  <a:schemeClr val="dk1"/>
                </a:solidFill>
                <a:latin typeface="Garamond"/>
                <a:ea typeface="Garamond"/>
                <a:cs typeface="Garamond"/>
                <a:sym typeface="Garamond"/>
              </a:rPr>
              <a:t>&lt;form&gt;, &lt;table&gt;,</a:t>
            </a:r>
            <a:r>
              <a:rPr lang="en-US" sz="2000" dirty="0">
                <a:solidFill>
                  <a:schemeClr val="dk1"/>
                </a:solidFill>
                <a:latin typeface="Garamond"/>
                <a:ea typeface="Garamond"/>
                <a:cs typeface="Garamond"/>
                <a:sym typeface="Garamond"/>
              </a:rPr>
              <a:t> and </a:t>
            </a:r>
            <a:r>
              <a:rPr lang="en-US" sz="2000" b="1" dirty="0">
                <a:solidFill>
                  <a:schemeClr val="dk1"/>
                </a:solidFill>
                <a:latin typeface="Garamond"/>
                <a:ea typeface="Garamond"/>
                <a:cs typeface="Garamond"/>
                <a:sym typeface="Garamond"/>
              </a:rPr>
              <a:t>&lt;</a:t>
            </a:r>
            <a:r>
              <a:rPr lang="en-US" sz="2000" b="1" dirty="0" err="1">
                <a:solidFill>
                  <a:schemeClr val="dk1"/>
                </a:solidFill>
                <a:latin typeface="Garamond"/>
                <a:ea typeface="Garamond"/>
                <a:cs typeface="Garamond"/>
                <a:sym typeface="Garamond"/>
              </a:rPr>
              <a:t>img</a:t>
            </a:r>
            <a:r>
              <a:rPr lang="en-US" sz="2000" b="1" dirty="0">
                <a:solidFill>
                  <a:schemeClr val="dk1"/>
                </a:solidFill>
                <a:latin typeface="Garamond"/>
                <a:ea typeface="Garamond"/>
                <a:cs typeface="Garamond"/>
                <a:sym typeface="Garamond"/>
              </a:rPr>
              <a:t>&gt; </a:t>
            </a:r>
            <a:r>
              <a:rPr lang="en-US" sz="2000" dirty="0">
                <a:solidFill>
                  <a:schemeClr val="dk1"/>
                </a:solidFill>
                <a:latin typeface="Garamond"/>
                <a:ea typeface="Garamond"/>
                <a:cs typeface="Garamond"/>
                <a:sym typeface="Garamond"/>
              </a:rPr>
              <a:t>- Clearly defines its content.</a:t>
            </a:r>
            <a:endParaRPr dirty="0"/>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Many web sites contain HTML code like: </a:t>
            </a:r>
            <a:r>
              <a:rPr lang="en-US" sz="2000" b="1" dirty="0">
                <a:solidFill>
                  <a:schemeClr val="dk1"/>
                </a:solidFill>
                <a:latin typeface="Garamond"/>
                <a:ea typeface="Garamond"/>
                <a:cs typeface="Garamond"/>
                <a:sym typeface="Garamond"/>
              </a:rPr>
              <a:t>&lt;div id="</a:t>
            </a:r>
            <a:r>
              <a:rPr lang="en-US" sz="2000" b="1" dirty="0" err="1">
                <a:solidFill>
                  <a:schemeClr val="dk1"/>
                </a:solidFill>
                <a:latin typeface="Garamond"/>
                <a:ea typeface="Garamond"/>
                <a:cs typeface="Garamond"/>
                <a:sym typeface="Garamond"/>
              </a:rPr>
              <a:t>nav</a:t>
            </a:r>
            <a:r>
              <a:rPr lang="en-US" sz="2000" b="1" dirty="0">
                <a:solidFill>
                  <a:schemeClr val="dk1"/>
                </a:solidFill>
                <a:latin typeface="Garamond"/>
                <a:ea typeface="Garamond"/>
                <a:cs typeface="Garamond"/>
                <a:sym typeface="Garamond"/>
              </a:rPr>
              <a:t>"&gt; &lt;div class="header"&gt; &lt;div id="footer"&gt;</a:t>
            </a:r>
            <a:br>
              <a:rPr lang="en-US" sz="2000" b="1" dirty="0">
                <a:solidFill>
                  <a:schemeClr val="dk1"/>
                </a:solidFill>
                <a:latin typeface="Garamond"/>
                <a:ea typeface="Garamond"/>
                <a:cs typeface="Garamond"/>
                <a:sym typeface="Garamond"/>
              </a:rPr>
            </a:br>
            <a:r>
              <a:rPr lang="en-US" sz="2000" dirty="0">
                <a:solidFill>
                  <a:schemeClr val="dk1"/>
                </a:solidFill>
                <a:latin typeface="Garamond"/>
                <a:ea typeface="Garamond"/>
                <a:cs typeface="Garamond"/>
                <a:sym typeface="Garamond"/>
              </a:rPr>
              <a:t>to indicate navigation, header, and footer.</a:t>
            </a:r>
            <a:endParaRPr dirty="0"/>
          </a:p>
          <a:p>
            <a:pPr marL="0" marR="0" lvl="0" indent="0" algn="l" rtl="0">
              <a:lnSpc>
                <a:spcPct val="90000"/>
              </a:lnSpc>
              <a:spcBef>
                <a:spcPts val="1000"/>
              </a:spcBef>
              <a:spcAft>
                <a:spcPts val="0"/>
              </a:spcAft>
              <a:buClr>
                <a:schemeClr val="dk1"/>
              </a:buClr>
              <a:buSzPts val="2000"/>
              <a:buFont typeface="Arial"/>
              <a:buNone/>
            </a:pPr>
            <a:r>
              <a:rPr lang="en-US" sz="2000" u="sng" dirty="0">
                <a:solidFill>
                  <a:schemeClr val="dk1"/>
                </a:solidFill>
                <a:latin typeface="Garamond"/>
                <a:ea typeface="Garamond"/>
                <a:cs typeface="Garamond"/>
                <a:sym typeface="Garamond"/>
              </a:rPr>
              <a:t>HTML5 offers new semantic elements to define different parts of a web page:  </a:t>
            </a:r>
            <a:endParaRPr dirty="0"/>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&lt;article&gt;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&lt;aside&gt;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&lt;details&gt;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a:t>
            </a:r>
            <a:r>
              <a:rPr lang="en-US" sz="2000" b="1" dirty="0" err="1">
                <a:solidFill>
                  <a:schemeClr val="dk1"/>
                </a:solidFill>
                <a:latin typeface="Calibri" panose="020F0502020204030204" pitchFamily="34" charset="0"/>
                <a:ea typeface="Garamond"/>
                <a:cs typeface="Calibri" panose="020F0502020204030204" pitchFamily="34" charset="0"/>
                <a:sym typeface="Garamond"/>
              </a:rPr>
              <a:t>figcaption</a:t>
            </a:r>
            <a:r>
              <a:rPr lang="en-US" sz="2000" b="1" dirty="0">
                <a:solidFill>
                  <a:schemeClr val="dk1"/>
                </a:solidFill>
                <a:latin typeface="Calibri" panose="020F0502020204030204" pitchFamily="34" charset="0"/>
                <a:ea typeface="Garamond"/>
                <a:cs typeface="Calibri" panose="020F0502020204030204" pitchFamily="34" charset="0"/>
                <a:sym typeface="Garamond"/>
              </a:rPr>
              <a:t>&gt;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&lt;figure&gt;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&lt;footer&gt;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a:t>
            </a: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p:txBody>
      </p:sp>
      <p:sp>
        <p:nvSpPr>
          <p:cNvPr id="241" name="Google Shape;241;p32"/>
          <p:cNvSpPr txBox="1"/>
          <p:nvPr/>
        </p:nvSpPr>
        <p:spPr>
          <a:xfrm>
            <a:off x="1857829" y="3904343"/>
            <a:ext cx="1551579"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&lt;header&gt;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&lt;main&gt;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&lt;mark&gt;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a:t>
            </a:r>
            <a:r>
              <a:rPr lang="en-US" sz="2000" b="1" dirty="0" err="1">
                <a:solidFill>
                  <a:schemeClr val="dk1"/>
                </a:solidFill>
                <a:latin typeface="Calibri" panose="020F0502020204030204" pitchFamily="34" charset="0"/>
                <a:ea typeface="Garamond"/>
                <a:cs typeface="Calibri" panose="020F0502020204030204" pitchFamily="34" charset="0"/>
                <a:sym typeface="Garamond"/>
              </a:rPr>
              <a:t>nav</a:t>
            </a:r>
            <a:r>
              <a:rPr lang="en-US" sz="2000" b="1" dirty="0">
                <a:solidFill>
                  <a:schemeClr val="dk1"/>
                </a:solidFill>
                <a:latin typeface="Calibri" panose="020F0502020204030204" pitchFamily="34" charset="0"/>
                <a:ea typeface="Garamond"/>
                <a:cs typeface="Calibri" panose="020F0502020204030204" pitchFamily="34" charset="0"/>
                <a:sym typeface="Garamond"/>
              </a:rPr>
              <a:t>&gt;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&lt;section&gt;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&lt;summary&gt;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000" b="1" dirty="0">
                <a:solidFill>
                  <a:schemeClr val="dk1"/>
                </a:solidFill>
                <a:latin typeface="Calibri" panose="020F0502020204030204" pitchFamily="34" charset="0"/>
                <a:ea typeface="Garamond"/>
                <a:cs typeface="Calibri" panose="020F0502020204030204" pitchFamily="34" charset="0"/>
                <a:sym typeface="Garamond"/>
              </a:rPr>
              <a:t>&lt;time&gt;</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p:nvPr/>
        </p:nvSpPr>
        <p:spPr>
          <a:xfrm>
            <a:off x="190500" y="247650"/>
            <a:ext cx="11798299"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Semantic Elements</a:t>
            </a:r>
            <a:endParaRPr sz="105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pic>
        <p:nvPicPr>
          <p:cNvPr id="247" name="Google Shape;247;p33"/>
          <p:cNvPicPr preferRelativeResize="0"/>
          <p:nvPr/>
        </p:nvPicPr>
        <p:blipFill rotWithShape="1">
          <a:blip r:embed="rId3">
            <a:alphaModFix/>
          </a:blip>
          <a:srcRect/>
          <a:stretch/>
        </p:blipFill>
        <p:spPr>
          <a:xfrm>
            <a:off x="2389255" y="742379"/>
            <a:ext cx="7400787" cy="61156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Learn To Manage Document Spacing</a:t>
            </a:r>
            <a:endParaRPr/>
          </a:p>
        </p:txBody>
      </p:sp>
      <p:sp>
        <p:nvSpPr>
          <p:cNvPr id="253" name="Google Shape;253;p34"/>
          <p:cNvSpPr txBox="1">
            <a:spLocks noGrp="1"/>
          </p:cNvSpPr>
          <p:nvPr>
            <p:ph type="body" idx="1"/>
          </p:nvPr>
        </p:nvSpPr>
        <p:spPr>
          <a:xfrm>
            <a:off x="838200" y="1825624"/>
            <a:ext cx="10515600" cy="468771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1600" dirty="0">
                <a:latin typeface="Arial"/>
                <a:ea typeface="Arial"/>
                <a:cs typeface="Arial"/>
                <a:sym typeface="Arial"/>
              </a:rPr>
              <a:t>Browser displays only single space, we can use below facilities for space</a:t>
            </a:r>
            <a:endParaRPr sz="1600" dirty="0"/>
          </a:p>
          <a:p>
            <a:pPr marL="742950" lvl="1" indent="-285750" algn="l" rtl="0">
              <a:lnSpc>
                <a:spcPct val="90000"/>
              </a:lnSpc>
              <a:spcBef>
                <a:spcPts val="500"/>
              </a:spcBef>
              <a:spcAft>
                <a:spcPts val="0"/>
              </a:spcAft>
              <a:buClr>
                <a:schemeClr val="dk1"/>
              </a:buClr>
              <a:buSzPts val="2400"/>
              <a:buFont typeface="Wingdings" panose="05000000000000000000" pitchFamily="2" charset="2"/>
              <a:buChar char="ü"/>
            </a:pPr>
            <a:r>
              <a:rPr lang="en-US" sz="1600" dirty="0">
                <a:latin typeface="Arial"/>
                <a:ea typeface="Arial"/>
                <a:cs typeface="Arial"/>
                <a:sym typeface="Arial"/>
              </a:rPr>
              <a:t>      &amp;</a:t>
            </a:r>
            <a:r>
              <a:rPr lang="en-US" sz="1600" dirty="0" err="1">
                <a:latin typeface="Arial"/>
                <a:ea typeface="Arial"/>
                <a:cs typeface="Arial"/>
                <a:sym typeface="Arial"/>
              </a:rPr>
              <a:t>nbsp</a:t>
            </a:r>
            <a:r>
              <a:rPr lang="en-US" sz="1600" dirty="0">
                <a:latin typeface="Arial"/>
                <a:ea typeface="Arial"/>
                <a:cs typeface="Arial"/>
                <a:sym typeface="Arial"/>
              </a:rPr>
              <a:t>; or</a:t>
            </a:r>
            <a:endParaRPr sz="1600" dirty="0"/>
          </a:p>
          <a:p>
            <a:pPr marL="742950" lvl="1" indent="-285750" algn="l" rtl="0">
              <a:lnSpc>
                <a:spcPct val="90000"/>
              </a:lnSpc>
              <a:spcBef>
                <a:spcPts val="500"/>
              </a:spcBef>
              <a:spcAft>
                <a:spcPts val="0"/>
              </a:spcAft>
              <a:buClr>
                <a:schemeClr val="dk1"/>
              </a:buClr>
              <a:buSzPts val="2400"/>
              <a:buFont typeface="Wingdings" panose="05000000000000000000" pitchFamily="2" charset="2"/>
              <a:buChar char="ü"/>
            </a:pPr>
            <a:r>
              <a:rPr lang="en-US" sz="1600" dirty="0">
                <a:latin typeface="Arial"/>
                <a:ea typeface="Arial"/>
                <a:cs typeface="Arial"/>
                <a:sym typeface="Arial"/>
              </a:rPr>
              <a:t>	&amp;#160;</a:t>
            </a:r>
            <a:endParaRPr sz="1600" dirty="0"/>
          </a:p>
          <a:p>
            <a:pPr marL="285750" lvl="0" indent="-285750" algn="l" rtl="0">
              <a:lnSpc>
                <a:spcPct val="90000"/>
              </a:lnSpc>
              <a:spcBef>
                <a:spcPts val="1000"/>
              </a:spcBef>
              <a:spcAft>
                <a:spcPts val="0"/>
              </a:spcAft>
              <a:buClr>
                <a:schemeClr val="dk1"/>
              </a:buClr>
              <a:buSzPts val="2800"/>
              <a:buFont typeface="Wingdings" panose="05000000000000000000" pitchFamily="2" charset="2"/>
              <a:buChar char="q"/>
            </a:pPr>
            <a:r>
              <a:rPr lang="en-US" sz="1600" dirty="0" smtClean="0">
                <a:latin typeface="Arial"/>
                <a:ea typeface="Arial"/>
                <a:cs typeface="Arial"/>
                <a:sym typeface="Arial"/>
              </a:rPr>
              <a:t> </a:t>
            </a:r>
            <a:r>
              <a:rPr lang="en-US" sz="1600" dirty="0">
                <a:latin typeface="Arial"/>
                <a:ea typeface="Arial"/>
                <a:cs typeface="Arial"/>
                <a:sym typeface="Arial"/>
              </a:rPr>
              <a:t>We can insert a longer space by using any one of the following options</a:t>
            </a:r>
            <a:endParaRPr sz="1600" dirty="0"/>
          </a:p>
          <a:p>
            <a:pPr marL="742950" lvl="1" indent="-285750" algn="l" rtl="0">
              <a:lnSpc>
                <a:spcPct val="90000"/>
              </a:lnSpc>
              <a:spcBef>
                <a:spcPts val="500"/>
              </a:spcBef>
              <a:spcAft>
                <a:spcPts val="0"/>
              </a:spcAft>
              <a:buClr>
                <a:schemeClr val="dk1"/>
              </a:buClr>
              <a:buSzPts val="2400"/>
              <a:buFont typeface="Wingdings" panose="05000000000000000000" pitchFamily="2" charset="2"/>
              <a:buChar char="ü"/>
            </a:pPr>
            <a:r>
              <a:rPr lang="en-US" sz="1600" dirty="0">
                <a:latin typeface="Arial"/>
                <a:ea typeface="Arial"/>
                <a:cs typeface="Arial"/>
                <a:sym typeface="Arial"/>
              </a:rPr>
              <a:t>Two spaces - &amp;</a:t>
            </a:r>
            <a:r>
              <a:rPr lang="en-US" sz="1600" dirty="0" err="1">
                <a:latin typeface="Arial"/>
                <a:ea typeface="Arial"/>
                <a:cs typeface="Arial"/>
                <a:sym typeface="Arial"/>
              </a:rPr>
              <a:t>ensp</a:t>
            </a:r>
            <a:r>
              <a:rPr lang="en-US" sz="1600" dirty="0">
                <a:latin typeface="Arial"/>
                <a:ea typeface="Arial"/>
                <a:cs typeface="Arial"/>
                <a:sym typeface="Arial"/>
              </a:rPr>
              <a:t>;</a:t>
            </a:r>
            <a:endParaRPr sz="1600" dirty="0"/>
          </a:p>
          <a:p>
            <a:pPr marL="742950" lvl="1" indent="-285750" algn="l" rtl="0">
              <a:lnSpc>
                <a:spcPct val="90000"/>
              </a:lnSpc>
              <a:spcBef>
                <a:spcPts val="500"/>
              </a:spcBef>
              <a:spcAft>
                <a:spcPts val="0"/>
              </a:spcAft>
              <a:buClr>
                <a:schemeClr val="dk1"/>
              </a:buClr>
              <a:buSzPts val="2400"/>
              <a:buFont typeface="Wingdings" panose="05000000000000000000" pitchFamily="2" charset="2"/>
              <a:buChar char="ü"/>
            </a:pPr>
            <a:r>
              <a:rPr lang="en-US" sz="1600" dirty="0">
                <a:latin typeface="Arial"/>
                <a:ea typeface="Arial"/>
                <a:cs typeface="Arial"/>
                <a:sym typeface="Arial"/>
              </a:rPr>
              <a:t>Four spaces -  &amp;</a:t>
            </a:r>
            <a:r>
              <a:rPr lang="en-US" sz="1600" dirty="0" err="1">
                <a:latin typeface="Arial"/>
                <a:ea typeface="Arial"/>
                <a:cs typeface="Arial"/>
                <a:sym typeface="Arial"/>
              </a:rPr>
              <a:t>emsp</a:t>
            </a:r>
            <a:r>
              <a:rPr lang="en-US" sz="1600" dirty="0">
                <a:latin typeface="Arial"/>
                <a:ea typeface="Arial"/>
                <a:cs typeface="Arial"/>
                <a:sym typeface="Arial"/>
              </a:rPr>
              <a:t>;</a:t>
            </a:r>
            <a:endParaRPr sz="1600" dirty="0"/>
          </a:p>
          <a:p>
            <a:pPr marL="742950" lvl="1" indent="-285750" algn="l" rtl="0">
              <a:lnSpc>
                <a:spcPct val="90000"/>
              </a:lnSpc>
              <a:spcBef>
                <a:spcPts val="500"/>
              </a:spcBef>
              <a:spcAft>
                <a:spcPts val="0"/>
              </a:spcAft>
              <a:buClr>
                <a:schemeClr val="dk1"/>
              </a:buClr>
              <a:buSzPts val="2400"/>
              <a:buFont typeface="Wingdings" panose="05000000000000000000" pitchFamily="2" charset="2"/>
              <a:buChar char="ü"/>
            </a:pPr>
            <a:r>
              <a:rPr lang="en-US" sz="1600" dirty="0">
                <a:latin typeface="Arial"/>
                <a:ea typeface="Arial"/>
                <a:cs typeface="Arial"/>
                <a:sym typeface="Arial"/>
              </a:rPr>
              <a:t>Tab [4 Spaces]-  &amp;</a:t>
            </a:r>
            <a:r>
              <a:rPr lang="en-US" sz="1600" dirty="0" err="1">
                <a:latin typeface="Arial"/>
                <a:ea typeface="Arial"/>
                <a:cs typeface="Arial"/>
                <a:sym typeface="Arial"/>
              </a:rPr>
              <a:t>nbsp</a:t>
            </a:r>
            <a:r>
              <a:rPr lang="en-US" sz="1600" dirty="0">
                <a:latin typeface="Arial"/>
                <a:ea typeface="Arial"/>
                <a:cs typeface="Arial"/>
                <a:sym typeface="Arial"/>
              </a:rPr>
              <a:t>;&amp;</a:t>
            </a:r>
            <a:r>
              <a:rPr lang="en-US" sz="1600" dirty="0" err="1">
                <a:latin typeface="Arial"/>
                <a:ea typeface="Arial"/>
                <a:cs typeface="Arial"/>
                <a:sym typeface="Arial"/>
              </a:rPr>
              <a:t>nbsp</a:t>
            </a:r>
            <a:r>
              <a:rPr lang="en-US" sz="1600" dirty="0">
                <a:latin typeface="Arial"/>
                <a:ea typeface="Arial"/>
                <a:cs typeface="Arial"/>
                <a:sym typeface="Arial"/>
              </a:rPr>
              <a:t>;&amp;</a:t>
            </a:r>
            <a:r>
              <a:rPr lang="en-US" sz="1600" dirty="0" err="1">
                <a:latin typeface="Arial"/>
                <a:ea typeface="Arial"/>
                <a:cs typeface="Arial"/>
                <a:sym typeface="Arial"/>
              </a:rPr>
              <a:t>nbsp</a:t>
            </a:r>
            <a:r>
              <a:rPr lang="en-US" sz="1600" dirty="0">
                <a:latin typeface="Arial"/>
                <a:ea typeface="Arial"/>
                <a:cs typeface="Arial"/>
                <a:sym typeface="Arial"/>
              </a:rPr>
              <a:t>;&amp;</a:t>
            </a:r>
            <a:r>
              <a:rPr lang="en-US" sz="1600" dirty="0" err="1">
                <a:latin typeface="Arial"/>
                <a:ea typeface="Arial"/>
                <a:cs typeface="Arial"/>
                <a:sym typeface="Arial"/>
              </a:rPr>
              <a:t>nbsp</a:t>
            </a:r>
            <a:r>
              <a:rPr lang="en-US" sz="1600" dirty="0">
                <a:latin typeface="Arial"/>
                <a:ea typeface="Arial"/>
                <a:cs typeface="Arial"/>
                <a:sym typeface="Arial"/>
              </a:rPr>
              <a:t>;</a:t>
            </a:r>
            <a:endParaRPr sz="1600" dirty="0"/>
          </a:p>
          <a:p>
            <a:pPr marL="285750" lvl="0" indent="-285750" algn="l" rtl="0">
              <a:lnSpc>
                <a:spcPct val="90000"/>
              </a:lnSpc>
              <a:spcBef>
                <a:spcPts val="1000"/>
              </a:spcBef>
              <a:spcAft>
                <a:spcPts val="0"/>
              </a:spcAft>
              <a:buClr>
                <a:schemeClr val="dk1"/>
              </a:buClr>
              <a:buSzPts val="2800"/>
              <a:buFont typeface="Wingdings" panose="05000000000000000000" pitchFamily="2" charset="2"/>
              <a:buChar char="q"/>
            </a:pPr>
            <a:r>
              <a:rPr lang="en-US" sz="1600" dirty="0">
                <a:latin typeface="Arial"/>
                <a:ea typeface="Arial"/>
                <a:cs typeface="Arial"/>
                <a:sym typeface="Arial"/>
              </a:rPr>
              <a:t>We can use pre-formatted &lt;pre&gt;&lt;/pre&gt;tag to read spaces and any formatting.</a:t>
            </a:r>
            <a:endParaRPr sz="1600" dirty="0"/>
          </a:p>
          <a:p>
            <a:pPr marL="285750" lvl="0" indent="-285750" algn="l" rtl="0">
              <a:lnSpc>
                <a:spcPct val="90000"/>
              </a:lnSpc>
              <a:spcBef>
                <a:spcPts val="1000"/>
              </a:spcBef>
              <a:spcAft>
                <a:spcPts val="0"/>
              </a:spcAft>
              <a:buClr>
                <a:schemeClr val="dk1"/>
              </a:buClr>
              <a:buSzPts val="2800"/>
              <a:buFont typeface="Wingdings" panose="05000000000000000000" pitchFamily="2" charset="2"/>
              <a:buChar char="ü"/>
            </a:pPr>
            <a:r>
              <a:rPr lang="en-US" sz="1600" dirty="0">
                <a:latin typeface="Arial"/>
                <a:ea typeface="Arial"/>
                <a:cs typeface="Arial"/>
                <a:sym typeface="Arial"/>
              </a:rPr>
              <a:t>&lt;</a:t>
            </a:r>
            <a:r>
              <a:rPr lang="en-US" sz="1600" dirty="0" err="1">
                <a:latin typeface="Arial"/>
                <a:ea typeface="Arial"/>
                <a:cs typeface="Arial"/>
                <a:sym typeface="Arial"/>
              </a:rPr>
              <a:t>br</a:t>
            </a:r>
            <a:r>
              <a:rPr lang="en-US" sz="1600" dirty="0">
                <a:latin typeface="Arial"/>
                <a:ea typeface="Arial"/>
                <a:cs typeface="Arial"/>
                <a:sym typeface="Arial"/>
              </a:rPr>
              <a:t>&gt; tag to force subsequent text in new line.</a:t>
            </a:r>
            <a:endParaRPr sz="1600" dirty="0"/>
          </a:p>
          <a:p>
            <a:pPr marL="285750" lvl="0" indent="-285750" algn="l" rtl="0">
              <a:lnSpc>
                <a:spcPct val="90000"/>
              </a:lnSpc>
              <a:spcBef>
                <a:spcPts val="1000"/>
              </a:spcBef>
              <a:spcAft>
                <a:spcPts val="0"/>
              </a:spcAft>
              <a:buClr>
                <a:schemeClr val="dk1"/>
              </a:buClr>
              <a:buSzPts val="2800"/>
              <a:buFont typeface="Wingdings" panose="05000000000000000000" pitchFamily="2" charset="2"/>
              <a:buChar char="ü"/>
            </a:pPr>
            <a:r>
              <a:rPr lang="en-US" sz="1600" dirty="0">
                <a:latin typeface="Arial"/>
                <a:ea typeface="Arial"/>
                <a:cs typeface="Arial"/>
                <a:sym typeface="Arial"/>
              </a:rPr>
              <a:t>&lt;p&gt; tag to start new paragraph .</a:t>
            </a:r>
            <a:endParaRPr sz="1600" dirty="0">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dirty="0">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aphicFrame>
        <p:nvGraphicFramePr>
          <p:cNvPr id="259" name="Google Shape;259;p35"/>
          <p:cNvGraphicFramePr/>
          <p:nvPr/>
        </p:nvGraphicFramePr>
        <p:xfrm>
          <a:off x="6042794" y="2278967"/>
          <a:ext cx="5394250" cy="4501650"/>
        </p:xfrm>
        <a:graphic>
          <a:graphicData uri="http://schemas.openxmlformats.org/drawingml/2006/table">
            <a:tbl>
              <a:tblPr>
                <a:noFill/>
                <a:tableStyleId>{004C6BFD-1CA4-427F-80CB-4C0DBA232461}</a:tableStyleId>
              </a:tblPr>
              <a:tblGrid>
                <a:gridCol w="5394250"/>
              </a:tblGrid>
              <a:tr h="450165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260" name="Google Shape;260;p35"/>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Table </a:t>
            </a:r>
            <a:endParaRPr sz="3600" b="1" u="sng">
              <a:solidFill>
                <a:schemeClr val="dk1"/>
              </a:solidFill>
              <a:latin typeface="Garamond"/>
              <a:ea typeface="Garamond"/>
              <a:cs typeface="Garamond"/>
              <a:sym typeface="Garamond"/>
            </a:endParaRPr>
          </a:p>
        </p:txBody>
      </p:sp>
      <p:sp>
        <p:nvSpPr>
          <p:cNvPr id="261" name="Google Shape;261;p35"/>
          <p:cNvSpPr txBox="1"/>
          <p:nvPr/>
        </p:nvSpPr>
        <p:spPr>
          <a:xfrm>
            <a:off x="838200" y="896594"/>
            <a:ext cx="10515600" cy="528036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Table Tag :</a:t>
            </a:r>
            <a:r>
              <a:rPr lang="en-US" sz="2000">
                <a:solidFill>
                  <a:schemeClr val="dk1"/>
                </a:solidFill>
                <a:latin typeface="Garamond"/>
                <a:ea typeface="Garamond"/>
                <a:cs typeface="Garamond"/>
                <a:sym typeface="Garamond"/>
              </a:rPr>
              <a:t> </a:t>
            </a:r>
            <a:r>
              <a:rPr lang="en-US" sz="2000" b="1">
                <a:solidFill>
                  <a:schemeClr val="dk1"/>
                </a:solidFill>
                <a:latin typeface="Garamond"/>
                <a:ea typeface="Garamond"/>
                <a:cs typeface="Garamond"/>
                <a:sym typeface="Garamond"/>
              </a:rPr>
              <a:t>&lt;tr&gt; T</a:t>
            </a:r>
            <a:r>
              <a:rPr lang="en-US" sz="2000">
                <a:solidFill>
                  <a:schemeClr val="dk1"/>
                </a:solidFill>
                <a:latin typeface="Garamond"/>
                <a:ea typeface="Garamond"/>
                <a:cs typeface="Garamond"/>
                <a:sym typeface="Garamond"/>
              </a:rPr>
              <a:t>able </a:t>
            </a:r>
            <a:r>
              <a:rPr lang="en-US" sz="2000" b="1">
                <a:solidFill>
                  <a:schemeClr val="dk1"/>
                </a:solidFill>
                <a:latin typeface="Garamond"/>
                <a:ea typeface="Garamond"/>
                <a:cs typeface="Garamond"/>
                <a:sym typeface="Garamond"/>
              </a:rPr>
              <a:t>R</a:t>
            </a:r>
            <a:r>
              <a:rPr lang="en-US" sz="2000">
                <a:solidFill>
                  <a:schemeClr val="dk1"/>
                </a:solidFill>
                <a:latin typeface="Garamond"/>
                <a:ea typeface="Garamond"/>
                <a:cs typeface="Garamond"/>
                <a:sym typeface="Garamond"/>
              </a:rPr>
              <a:t>ow - Defines a new row,  </a:t>
            </a:r>
            <a:r>
              <a:rPr lang="en-US" sz="2000" b="1">
                <a:solidFill>
                  <a:schemeClr val="dk1"/>
                </a:solidFill>
                <a:latin typeface="Garamond"/>
                <a:ea typeface="Garamond"/>
                <a:cs typeface="Garamond"/>
                <a:sym typeface="Garamond"/>
              </a:rPr>
              <a:t>&lt;td&gt; T</a:t>
            </a:r>
            <a:r>
              <a:rPr lang="en-US" sz="2000">
                <a:solidFill>
                  <a:schemeClr val="dk1"/>
                </a:solidFill>
                <a:latin typeface="Garamond"/>
                <a:ea typeface="Garamond"/>
                <a:cs typeface="Garamond"/>
                <a:sym typeface="Garamond"/>
              </a:rPr>
              <a:t>able </a:t>
            </a:r>
            <a:r>
              <a:rPr lang="en-US" sz="2000" b="1">
                <a:solidFill>
                  <a:schemeClr val="dk1"/>
                </a:solidFill>
                <a:latin typeface="Garamond"/>
                <a:ea typeface="Garamond"/>
                <a:cs typeface="Garamond"/>
                <a:sym typeface="Garamond"/>
              </a:rPr>
              <a:t>D</a:t>
            </a:r>
            <a:r>
              <a:rPr lang="en-US" sz="2000">
                <a:solidFill>
                  <a:schemeClr val="dk1"/>
                </a:solidFill>
                <a:latin typeface="Garamond"/>
                <a:ea typeface="Garamond"/>
                <a:cs typeface="Garamond"/>
                <a:sym typeface="Garamond"/>
              </a:rPr>
              <a:t>ata - Defines a single cell, </a:t>
            </a:r>
            <a:br>
              <a:rPr lang="en-US" sz="2000">
                <a:solidFill>
                  <a:schemeClr val="dk1"/>
                </a:solidFill>
                <a:latin typeface="Garamond"/>
                <a:ea typeface="Garamond"/>
                <a:cs typeface="Garamond"/>
                <a:sym typeface="Garamond"/>
              </a:rPr>
            </a:br>
            <a:r>
              <a:rPr lang="en-US" sz="2000">
                <a:solidFill>
                  <a:schemeClr val="dk1"/>
                </a:solidFill>
                <a:latin typeface="Garamond"/>
                <a:ea typeface="Garamond"/>
                <a:cs typeface="Garamond"/>
                <a:sym typeface="Garamond"/>
              </a:rPr>
              <a:t>                        </a:t>
            </a:r>
            <a:r>
              <a:rPr lang="en-US" sz="2000" b="1">
                <a:solidFill>
                  <a:schemeClr val="dk1"/>
                </a:solidFill>
                <a:latin typeface="Garamond"/>
                <a:ea typeface="Garamond"/>
                <a:cs typeface="Garamond"/>
                <a:sym typeface="Garamond"/>
              </a:rPr>
              <a:t>&lt;th&gt;   T</a:t>
            </a:r>
            <a:r>
              <a:rPr lang="en-US" sz="2000">
                <a:solidFill>
                  <a:schemeClr val="dk1"/>
                </a:solidFill>
                <a:latin typeface="Garamond"/>
                <a:ea typeface="Garamond"/>
                <a:cs typeface="Garamond"/>
                <a:sym typeface="Garamond"/>
              </a:rPr>
              <a:t>able </a:t>
            </a:r>
            <a:r>
              <a:rPr lang="en-US" sz="2000" b="1">
                <a:solidFill>
                  <a:schemeClr val="dk1"/>
                </a:solidFill>
                <a:latin typeface="Garamond"/>
                <a:ea typeface="Garamond"/>
                <a:cs typeface="Garamond"/>
                <a:sym typeface="Garamond"/>
              </a:rPr>
              <a:t>H</a:t>
            </a:r>
            <a:r>
              <a:rPr lang="en-US" sz="2000">
                <a:solidFill>
                  <a:schemeClr val="dk1"/>
                </a:solidFill>
                <a:latin typeface="Garamond"/>
                <a:ea typeface="Garamond"/>
                <a:cs typeface="Garamond"/>
                <a:sym typeface="Garamond"/>
              </a:rPr>
              <a:t>eadings -   Defines header cell. </a:t>
            </a:r>
            <a:endParaRPr/>
          </a:p>
          <a:p>
            <a:pPr marL="0" marR="0" lvl="0" indent="0" algn="ctr" rtl="0">
              <a:lnSpc>
                <a:spcPct val="90000"/>
              </a:lnSpc>
              <a:spcBef>
                <a:spcPts val="1000"/>
              </a:spcBef>
              <a:spcAft>
                <a:spcPts val="0"/>
              </a:spcAft>
              <a:buClr>
                <a:schemeClr val="dk1"/>
              </a:buClr>
              <a:buSzPts val="2000"/>
              <a:buFont typeface="Arial"/>
              <a:buNone/>
            </a:pPr>
            <a:r>
              <a:rPr lang="en-US" sz="2000">
                <a:solidFill>
                  <a:schemeClr val="dk1"/>
                </a:solidFill>
                <a:latin typeface="Garamond"/>
                <a:ea typeface="Garamond"/>
                <a:cs typeface="Garamond"/>
                <a:sym typeface="Garamond"/>
              </a:rPr>
              <a:t>       </a:t>
            </a:r>
            <a:r>
              <a:rPr lang="en-US" sz="2000" b="1" u="sng">
                <a:solidFill>
                  <a:schemeClr val="dk1"/>
                </a:solidFill>
                <a:latin typeface="Garamond"/>
                <a:ea typeface="Garamond"/>
                <a:cs typeface="Garamond"/>
                <a:sym typeface="Garamond"/>
              </a:rPr>
              <a:t>Table Attributes :</a:t>
            </a:r>
            <a:r>
              <a:rPr lang="en-US" sz="2000" u="sng">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border - creates boundary around cells and table , cellspacing – creates space between cells , cellpadding – create space inside cell ,colspan – merges columns, rowspan – merges rows </a:t>
            </a:r>
            <a:endParaRPr/>
          </a:p>
          <a:p>
            <a:pPr marL="0" marR="0" lvl="0" indent="0" algn="l" rtl="0">
              <a:lnSpc>
                <a:spcPct val="90000"/>
              </a:lnSpc>
              <a:spcBef>
                <a:spcPts val="1000"/>
              </a:spcBef>
              <a:spcAft>
                <a:spcPts val="0"/>
              </a:spcAft>
              <a:buClr>
                <a:schemeClr val="dk1"/>
              </a:buClr>
              <a:buSzPts val="2000"/>
              <a:buFont typeface="Arial"/>
              <a:buNone/>
            </a:pPr>
            <a:endParaRPr sz="2000" b="1" u="sng">
              <a:solidFill>
                <a:schemeClr val="dk1"/>
              </a:solidFill>
              <a:latin typeface="Garamond"/>
              <a:ea typeface="Garamond"/>
              <a:cs typeface="Garamond"/>
              <a:sym typeface="Garamond"/>
            </a:endParaRPr>
          </a:p>
        </p:txBody>
      </p:sp>
      <p:graphicFrame>
        <p:nvGraphicFramePr>
          <p:cNvPr id="262" name="Google Shape;262;p35"/>
          <p:cNvGraphicFramePr/>
          <p:nvPr/>
        </p:nvGraphicFramePr>
        <p:xfrm>
          <a:off x="838201" y="2293034"/>
          <a:ext cx="5117100" cy="4480570"/>
        </p:xfrm>
        <a:graphic>
          <a:graphicData uri="http://schemas.openxmlformats.org/drawingml/2006/table">
            <a:tbl>
              <a:tblPr>
                <a:noFill/>
                <a:tableStyleId>{004C6BFD-1CA4-427F-80CB-4C0DBA232461}</a:tableStyleId>
              </a:tblPr>
              <a:tblGrid>
                <a:gridCol w="5117100"/>
              </a:tblGrid>
              <a:tr h="4164025">
                <a:tc>
                  <a:txBody>
                    <a:bodyPr/>
                    <a:lstStyle/>
                    <a:p>
                      <a:pPr marL="0" marR="0" lvl="0" indent="0" algn="l" rtl="0">
                        <a:lnSpc>
                          <a:spcPct val="100000"/>
                        </a:lnSpc>
                        <a:spcBef>
                          <a:spcPts val="0"/>
                        </a:spcBef>
                        <a:spcAft>
                          <a:spcPts val="0"/>
                        </a:spcAft>
                        <a:buNone/>
                      </a:pPr>
                      <a:endParaRPr sz="1800" b="1">
                        <a:solidFill>
                          <a:srgbClr val="FF0000"/>
                        </a:solidFill>
                        <a:latin typeface="Garamond"/>
                        <a:ea typeface="Garamond"/>
                        <a:cs typeface="Garamond"/>
                        <a:sym typeface="Garamond"/>
                      </a:endParaRPr>
                    </a:p>
                    <a:p>
                      <a:pPr marL="0" marR="0" lvl="0" indent="0" algn="l" rtl="0">
                        <a:lnSpc>
                          <a:spcPct val="100000"/>
                        </a:lnSpc>
                        <a:spcBef>
                          <a:spcPts val="0"/>
                        </a:spcBef>
                        <a:spcAft>
                          <a:spcPts val="0"/>
                        </a:spcAft>
                        <a:buNone/>
                      </a:pPr>
                      <a:endParaRPr sz="1800" b="1">
                        <a:solidFill>
                          <a:srgbClr val="FF0000"/>
                        </a:solidFill>
                        <a:latin typeface="Garamond"/>
                        <a:ea typeface="Garamond"/>
                        <a:cs typeface="Garamond"/>
                        <a:sym typeface="Garamond"/>
                      </a:endParaRPr>
                    </a:p>
                    <a:p>
                      <a:pPr marL="0" marR="0" lvl="0" indent="0" algn="l" rtl="0">
                        <a:lnSpc>
                          <a:spcPct val="100000"/>
                        </a:lnSpc>
                        <a:spcBef>
                          <a:spcPts val="0"/>
                        </a:spcBef>
                        <a:spcAft>
                          <a:spcPts val="0"/>
                        </a:spcAft>
                        <a:buNone/>
                      </a:pPr>
                      <a:r>
                        <a:rPr lang="en-US" sz="1800" b="1">
                          <a:solidFill>
                            <a:srgbClr val="FF0000"/>
                          </a:solidFill>
                          <a:latin typeface="Garamond"/>
                          <a:ea typeface="Garamond"/>
                          <a:cs typeface="Garamond"/>
                          <a:sym typeface="Garamond"/>
                        </a:rPr>
                        <a:t>&lt;html&gt;</a:t>
                      </a:r>
                      <a:endParaRPr/>
                    </a:p>
                    <a:p>
                      <a:pPr marL="0" marR="0" lvl="0" indent="0" algn="l" rtl="0">
                        <a:lnSpc>
                          <a:spcPct val="100000"/>
                        </a:lnSpc>
                        <a:spcBef>
                          <a:spcPts val="0"/>
                        </a:spcBef>
                        <a:spcAft>
                          <a:spcPts val="0"/>
                        </a:spcAft>
                        <a:buNone/>
                      </a:pPr>
                      <a:r>
                        <a:rPr lang="en-US" sz="1800" b="1">
                          <a:solidFill>
                            <a:srgbClr val="C00000"/>
                          </a:solidFill>
                          <a:latin typeface="Garamond"/>
                          <a:ea typeface="Garamond"/>
                          <a:cs typeface="Garamond"/>
                          <a:sym typeface="Garamond"/>
                        </a:rPr>
                        <a:t>&lt;body&gt;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&lt;table border =“2”&gt;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&lt;tr&gt;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&lt;th&gt;</a:t>
                      </a:r>
                      <a:r>
                        <a:rPr lang="en-US" sz="1800">
                          <a:latin typeface="Garamond"/>
                          <a:ea typeface="Garamond"/>
                          <a:cs typeface="Garamond"/>
                          <a:sym typeface="Garamond"/>
                        </a:rPr>
                        <a:t>Month</a:t>
                      </a:r>
                      <a:r>
                        <a:rPr lang="en-US" sz="1800" b="1">
                          <a:solidFill>
                            <a:srgbClr val="1E4E79"/>
                          </a:solidFill>
                          <a:latin typeface="Garamond"/>
                          <a:ea typeface="Garamond"/>
                          <a:cs typeface="Garamond"/>
                          <a:sym typeface="Garamond"/>
                        </a:rPr>
                        <a:t>&lt;/th&gt; &lt;th&gt;</a:t>
                      </a:r>
                      <a:r>
                        <a:rPr lang="en-US" sz="1800">
                          <a:latin typeface="Garamond"/>
                          <a:ea typeface="Garamond"/>
                          <a:cs typeface="Garamond"/>
                          <a:sym typeface="Garamond"/>
                        </a:rPr>
                        <a:t>No of Days</a:t>
                      </a:r>
                      <a:r>
                        <a:rPr lang="en-US" sz="1800" b="1">
                          <a:solidFill>
                            <a:srgbClr val="1E4E79"/>
                          </a:solidFill>
                          <a:latin typeface="Garamond"/>
                          <a:ea typeface="Garamond"/>
                          <a:cs typeface="Garamond"/>
                          <a:sym typeface="Garamond"/>
                        </a:rPr>
                        <a:t>&lt;/th&gt;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&lt;/tr&gt; &lt;tr&gt;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&lt;td&gt;</a:t>
                      </a:r>
                      <a:r>
                        <a:rPr lang="en-US" sz="1800">
                          <a:latin typeface="Garamond"/>
                          <a:ea typeface="Garamond"/>
                          <a:cs typeface="Garamond"/>
                          <a:sym typeface="Garamond"/>
                        </a:rPr>
                        <a:t>January</a:t>
                      </a:r>
                      <a:r>
                        <a:rPr lang="en-US" sz="1800" b="1">
                          <a:solidFill>
                            <a:srgbClr val="1E4E79"/>
                          </a:solidFill>
                          <a:latin typeface="Garamond"/>
                          <a:ea typeface="Garamond"/>
                          <a:cs typeface="Garamond"/>
                          <a:sym typeface="Garamond"/>
                        </a:rPr>
                        <a:t>&lt;/td&gt; &lt;td&gt;</a:t>
                      </a:r>
                      <a:r>
                        <a:rPr lang="en-US" sz="1800">
                          <a:latin typeface="Garamond"/>
                          <a:ea typeface="Garamond"/>
                          <a:cs typeface="Garamond"/>
                          <a:sym typeface="Garamond"/>
                        </a:rPr>
                        <a:t>HTML</a:t>
                      </a:r>
                      <a:r>
                        <a:rPr lang="en-US" sz="1800" b="1">
                          <a:solidFill>
                            <a:srgbClr val="1E4E79"/>
                          </a:solidFill>
                          <a:latin typeface="Garamond"/>
                          <a:ea typeface="Garamond"/>
                          <a:cs typeface="Garamond"/>
                          <a:sym typeface="Garamond"/>
                        </a:rPr>
                        <a:t>&lt;/td&gt;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&lt;/tr&gt; &lt;tr&gt;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&lt;td&gt;</a:t>
                      </a:r>
                      <a:r>
                        <a:rPr lang="en-US" sz="1800">
                          <a:latin typeface="Garamond"/>
                          <a:ea typeface="Garamond"/>
                          <a:cs typeface="Garamond"/>
                          <a:sym typeface="Garamond"/>
                        </a:rPr>
                        <a:t>April</a:t>
                      </a:r>
                      <a:r>
                        <a:rPr lang="en-US" sz="1800" b="1">
                          <a:solidFill>
                            <a:srgbClr val="1E4E79"/>
                          </a:solidFill>
                          <a:latin typeface="Garamond"/>
                          <a:ea typeface="Garamond"/>
                          <a:cs typeface="Garamond"/>
                          <a:sym typeface="Garamond"/>
                        </a:rPr>
                        <a:t>&lt;/td&gt; &lt;td&gt;</a:t>
                      </a:r>
                      <a:r>
                        <a:rPr lang="en-US" sz="1800">
                          <a:latin typeface="Garamond"/>
                          <a:ea typeface="Garamond"/>
                          <a:cs typeface="Garamond"/>
                          <a:sym typeface="Garamond"/>
                        </a:rPr>
                        <a:t>CSS</a:t>
                      </a:r>
                      <a:r>
                        <a:rPr lang="en-US" sz="1800" b="1">
                          <a:solidFill>
                            <a:srgbClr val="1E4E79"/>
                          </a:solidFill>
                          <a:latin typeface="Garamond"/>
                          <a:ea typeface="Garamond"/>
                          <a:cs typeface="Garamond"/>
                          <a:sym typeface="Garamond"/>
                        </a:rPr>
                        <a:t>&lt;/td&gt;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  &lt;/tr&gt;</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&lt;/table&gt;</a:t>
                      </a:r>
                      <a:endParaRPr/>
                    </a:p>
                    <a:p>
                      <a:pPr marL="0" marR="0" lvl="0" indent="0" algn="l" rtl="0">
                        <a:lnSpc>
                          <a:spcPct val="100000"/>
                        </a:lnSpc>
                        <a:spcBef>
                          <a:spcPts val="0"/>
                        </a:spcBef>
                        <a:spcAft>
                          <a:spcPts val="0"/>
                        </a:spcAft>
                        <a:buNone/>
                      </a:pPr>
                      <a:r>
                        <a:rPr lang="en-US" sz="1800" b="1">
                          <a:solidFill>
                            <a:srgbClr val="C00000"/>
                          </a:solidFill>
                          <a:latin typeface="Garamond"/>
                          <a:ea typeface="Garamond"/>
                          <a:cs typeface="Garamond"/>
                          <a:sym typeface="Garamond"/>
                        </a:rPr>
                        <a:t>&lt;/body&gt;	</a:t>
                      </a:r>
                      <a:endParaRPr/>
                    </a:p>
                    <a:p>
                      <a:pPr marL="0" marR="0" lvl="0" indent="0" algn="l" rtl="0">
                        <a:lnSpc>
                          <a:spcPct val="100000"/>
                        </a:lnSpc>
                        <a:spcBef>
                          <a:spcPts val="0"/>
                        </a:spcBef>
                        <a:spcAft>
                          <a:spcPts val="0"/>
                        </a:spcAft>
                        <a:buNone/>
                      </a:pPr>
                      <a:r>
                        <a:rPr lang="en-US" sz="1800" b="1">
                          <a:solidFill>
                            <a:srgbClr val="FF0000"/>
                          </a:solidFill>
                          <a:latin typeface="Garamond"/>
                          <a:ea typeface="Garamond"/>
                          <a:cs typeface="Garamond"/>
                          <a:sym typeface="Garamond"/>
                        </a:rPr>
                        <a:t>&lt;/html&gt;</a:t>
                      </a:r>
                      <a:endParaRPr/>
                    </a:p>
                    <a:p>
                      <a:pPr marL="0" marR="0" lvl="0" indent="0" algn="l" rtl="0">
                        <a:spcBef>
                          <a:spcPts val="0"/>
                        </a:spcBef>
                        <a:spcAft>
                          <a:spcPts val="0"/>
                        </a:spcAft>
                        <a:buNone/>
                      </a:pPr>
                      <a:endParaRPr sz="1800"/>
                    </a:p>
                  </a:txBody>
                  <a:tcPr marL="91450" marR="91450" marT="45725" marB="45725"/>
                </a:tc>
              </a:tr>
            </a:tbl>
          </a:graphicData>
        </a:graphic>
      </p:graphicFrame>
      <p:sp>
        <p:nvSpPr>
          <p:cNvPr id="263" name="Google Shape;263;p35"/>
          <p:cNvSpPr txBox="1"/>
          <p:nvPr/>
        </p:nvSpPr>
        <p:spPr>
          <a:xfrm>
            <a:off x="906780" y="2521745"/>
            <a:ext cx="5048519" cy="33326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Arial"/>
              <a:buNone/>
            </a:pPr>
            <a:endParaRPr sz="1500" b="1">
              <a:solidFill>
                <a:srgbClr val="FF0000"/>
              </a:solidFill>
              <a:latin typeface="Garamond"/>
              <a:ea typeface="Garamond"/>
              <a:cs typeface="Garamond"/>
              <a:sym typeface="Garamond"/>
            </a:endParaRPr>
          </a:p>
        </p:txBody>
      </p:sp>
      <p:graphicFrame>
        <p:nvGraphicFramePr>
          <p:cNvPr id="264" name="Google Shape;264;p35"/>
          <p:cNvGraphicFramePr/>
          <p:nvPr/>
        </p:nvGraphicFramePr>
        <p:xfrm>
          <a:off x="6397786" y="2521745"/>
          <a:ext cx="2464850" cy="1097310"/>
        </p:xfrm>
        <a:graphic>
          <a:graphicData uri="http://schemas.openxmlformats.org/drawingml/2006/table">
            <a:tbl>
              <a:tblPr>
                <a:noFill/>
                <a:tableStyleId>{004C6BFD-1CA4-427F-80CB-4C0DBA232461}</a:tableStyleId>
              </a:tblPr>
              <a:tblGrid>
                <a:gridCol w="1131725"/>
                <a:gridCol w="1333125"/>
              </a:tblGrid>
              <a:tr h="339500">
                <a:tc>
                  <a:txBody>
                    <a:bodyPr/>
                    <a:lstStyle/>
                    <a:p>
                      <a:pPr marL="0" marR="0" lvl="0" indent="0" algn="l" rtl="0">
                        <a:spcBef>
                          <a:spcPts val="0"/>
                        </a:spcBef>
                        <a:spcAft>
                          <a:spcPts val="0"/>
                        </a:spcAft>
                        <a:buNone/>
                      </a:pPr>
                      <a:r>
                        <a:rPr lang="en-US" sz="1800"/>
                        <a:t>Month</a:t>
                      </a:r>
                      <a:endParaRPr sz="1800"/>
                    </a:p>
                  </a:txBody>
                  <a:tcPr marL="91450" marR="91450" marT="45725" marB="45725" anchor="ctr"/>
                </a:tc>
                <a:tc>
                  <a:txBody>
                    <a:bodyPr/>
                    <a:lstStyle/>
                    <a:p>
                      <a:pPr marL="0" marR="0" lvl="0" indent="0" algn="l" rtl="0">
                        <a:spcBef>
                          <a:spcPts val="0"/>
                        </a:spcBef>
                        <a:spcAft>
                          <a:spcPts val="0"/>
                        </a:spcAft>
                        <a:buNone/>
                      </a:pPr>
                      <a:r>
                        <a:rPr lang="en-US" sz="1800">
                          <a:latin typeface="Garamond"/>
                          <a:ea typeface="Garamond"/>
                          <a:cs typeface="Garamond"/>
                          <a:sym typeface="Garamond"/>
                        </a:rPr>
                        <a:t>No of Days</a:t>
                      </a:r>
                      <a:endParaRPr sz="1800"/>
                    </a:p>
                  </a:txBody>
                  <a:tcPr marL="91450" marR="91450" marT="45725" marB="45725" anchor="ctr"/>
                </a:tc>
              </a:tr>
              <a:tr h="339500">
                <a:tc>
                  <a:txBody>
                    <a:bodyPr/>
                    <a:lstStyle/>
                    <a:p>
                      <a:pPr marL="0" marR="0" lvl="0" indent="0" algn="l" rtl="0">
                        <a:spcBef>
                          <a:spcPts val="0"/>
                        </a:spcBef>
                        <a:spcAft>
                          <a:spcPts val="0"/>
                        </a:spcAft>
                        <a:buNone/>
                      </a:pPr>
                      <a:r>
                        <a:rPr lang="en-US" sz="1800">
                          <a:latin typeface="Garamond"/>
                          <a:ea typeface="Garamond"/>
                          <a:cs typeface="Garamond"/>
                          <a:sym typeface="Garamond"/>
                        </a:rPr>
                        <a:t>January</a:t>
                      </a:r>
                      <a:endParaRPr sz="1800"/>
                    </a:p>
                  </a:txBody>
                  <a:tcPr marL="91450" marR="91450" marT="45725" marB="45725" anchor="ctr"/>
                </a:tc>
                <a:tc>
                  <a:txBody>
                    <a:bodyPr/>
                    <a:lstStyle/>
                    <a:p>
                      <a:pPr marL="0" marR="0" lvl="0" indent="0" algn="l" rtl="0">
                        <a:spcBef>
                          <a:spcPts val="0"/>
                        </a:spcBef>
                        <a:spcAft>
                          <a:spcPts val="0"/>
                        </a:spcAft>
                        <a:buNone/>
                      </a:pPr>
                      <a:r>
                        <a:rPr lang="en-US" sz="1800"/>
                        <a:t>31</a:t>
                      </a:r>
                      <a:endParaRPr sz="1800"/>
                    </a:p>
                  </a:txBody>
                  <a:tcPr marL="91450" marR="91450" marT="45725" marB="45725" anchor="ctr"/>
                </a:tc>
              </a:tr>
              <a:tr h="339500">
                <a:tc>
                  <a:txBody>
                    <a:bodyPr/>
                    <a:lstStyle/>
                    <a:p>
                      <a:pPr marL="0" marR="0" lvl="0" indent="0" algn="l" rtl="0">
                        <a:spcBef>
                          <a:spcPts val="0"/>
                        </a:spcBef>
                        <a:spcAft>
                          <a:spcPts val="0"/>
                        </a:spcAft>
                        <a:buNone/>
                      </a:pPr>
                      <a:r>
                        <a:rPr lang="en-US" sz="1800">
                          <a:latin typeface="Garamond"/>
                          <a:ea typeface="Garamond"/>
                          <a:cs typeface="Garamond"/>
                          <a:sym typeface="Garamond"/>
                        </a:rPr>
                        <a:t>April</a:t>
                      </a:r>
                      <a:endParaRPr sz="1800"/>
                    </a:p>
                  </a:txBody>
                  <a:tcPr marL="91450" marR="91450" marT="45725" marB="45725" anchor="ctr"/>
                </a:tc>
                <a:tc>
                  <a:txBody>
                    <a:bodyPr/>
                    <a:lstStyle/>
                    <a:p>
                      <a:pPr marL="0" marR="0" lvl="0" indent="0" algn="l" rtl="0">
                        <a:spcBef>
                          <a:spcPts val="0"/>
                        </a:spcBef>
                        <a:spcAft>
                          <a:spcPts val="0"/>
                        </a:spcAft>
                        <a:buNone/>
                      </a:pPr>
                      <a:r>
                        <a:rPr lang="en-US" sz="1800"/>
                        <a:t>30</a:t>
                      </a:r>
                      <a:endParaRPr sz="1800"/>
                    </a:p>
                  </a:txBody>
                  <a:tcPr marL="91450" marR="91450" marT="45725" marB="45725" anchor="ctr"/>
                </a:tc>
              </a:tr>
            </a:tbl>
          </a:graphicData>
        </a:graphic>
      </p:graphicFrame>
      <p:sp>
        <p:nvSpPr>
          <p:cNvPr id="265" name="Google Shape;265;p35"/>
          <p:cNvSpPr/>
          <p:nvPr/>
        </p:nvSpPr>
        <p:spPr>
          <a:xfrm>
            <a:off x="838200" y="807522"/>
            <a:ext cx="10669172" cy="144330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Table Tag and Attributes</a:t>
            </a:r>
            <a:endParaRPr/>
          </a:p>
        </p:txBody>
      </p:sp>
      <p:sp>
        <p:nvSpPr>
          <p:cNvPr id="271" name="Google Shape;27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endParaRPr sz="1600" dirty="0">
              <a:latin typeface="Garamond"/>
              <a:ea typeface="Garamond"/>
              <a:cs typeface="Garamond"/>
              <a:sym typeface="Garamond"/>
            </a:endParaRPr>
          </a:p>
          <a:p>
            <a:pPr marL="0" lvl="0" indent="0" algn="l" rtl="0">
              <a:lnSpc>
                <a:spcPct val="100000"/>
              </a:lnSpc>
              <a:spcBef>
                <a:spcPts val="0"/>
              </a:spcBef>
              <a:spcAft>
                <a:spcPts val="0"/>
              </a:spcAft>
              <a:buClr>
                <a:srgbClr val="FF0000"/>
              </a:buClr>
              <a:buSzPts val="1600"/>
              <a:buNone/>
            </a:pPr>
            <a:r>
              <a:rPr lang="en-US" sz="1600" b="1" dirty="0">
                <a:solidFill>
                  <a:srgbClr val="FF0000"/>
                </a:solidFill>
                <a:latin typeface="Garamond"/>
                <a:ea typeface="Garamond"/>
                <a:cs typeface="Garamond"/>
                <a:sym typeface="Garamond"/>
              </a:rPr>
              <a:t>&lt;html&gt;</a:t>
            </a:r>
            <a:endParaRPr dirty="0"/>
          </a:p>
          <a:p>
            <a:pPr marL="0" lvl="0" indent="0" algn="l" rtl="0">
              <a:lnSpc>
                <a:spcPct val="100000"/>
              </a:lnSpc>
              <a:spcBef>
                <a:spcPts val="0"/>
              </a:spcBef>
              <a:spcAft>
                <a:spcPts val="0"/>
              </a:spcAft>
              <a:buClr>
                <a:srgbClr val="C00000"/>
              </a:buClr>
              <a:buSzPts val="1600"/>
              <a:buNone/>
            </a:pPr>
            <a:r>
              <a:rPr lang="en-US" sz="1600" b="1" dirty="0">
                <a:solidFill>
                  <a:srgbClr val="C00000"/>
                </a:solidFill>
                <a:latin typeface="Garamond"/>
                <a:ea typeface="Garamond"/>
                <a:cs typeface="Garamond"/>
                <a:sym typeface="Garamond"/>
              </a:rPr>
              <a:t>&lt;body&gt;</a:t>
            </a:r>
            <a:endParaRPr sz="1600" dirty="0">
              <a:latin typeface="Garamond"/>
              <a:ea typeface="Garamond"/>
              <a:cs typeface="Garamond"/>
              <a:sym typeface="Garamond"/>
            </a:endParaRPr>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&lt;table border=“2" </a:t>
            </a:r>
            <a:r>
              <a:rPr lang="en-US" sz="1600" dirty="0" err="1">
                <a:latin typeface="Garamond"/>
                <a:ea typeface="Garamond"/>
                <a:cs typeface="Garamond"/>
                <a:sym typeface="Garamond"/>
              </a:rPr>
              <a:t>cellpadding</a:t>
            </a:r>
            <a:r>
              <a:rPr lang="en-US" sz="1600" dirty="0">
                <a:latin typeface="Garamond"/>
                <a:ea typeface="Garamond"/>
                <a:cs typeface="Garamond"/>
                <a:sym typeface="Garamond"/>
              </a:rPr>
              <a:t>="10" </a:t>
            </a:r>
            <a:r>
              <a:rPr lang="en-US" sz="1600" dirty="0" err="1">
                <a:latin typeface="Garamond"/>
                <a:ea typeface="Garamond"/>
                <a:cs typeface="Garamond"/>
                <a:sym typeface="Garamond"/>
              </a:rPr>
              <a:t>cellspacing</a:t>
            </a:r>
            <a:r>
              <a:rPr lang="en-US" sz="1600" dirty="0">
                <a:latin typeface="Garamond"/>
                <a:ea typeface="Garamond"/>
                <a:cs typeface="Garamond"/>
                <a:sym typeface="Garamond"/>
              </a:rPr>
              <a:t>="10" </a:t>
            </a:r>
            <a:r>
              <a:rPr lang="en-US" sz="1600" dirty="0" err="1">
                <a:latin typeface="Garamond"/>
                <a:ea typeface="Garamond"/>
                <a:cs typeface="Garamond"/>
                <a:sym typeface="Garamond"/>
              </a:rPr>
              <a:t>bordercolor</a:t>
            </a:r>
            <a:r>
              <a:rPr lang="en-US" sz="1600" dirty="0">
                <a:latin typeface="Garamond"/>
                <a:ea typeface="Garamond"/>
                <a:cs typeface="Garamond"/>
                <a:sym typeface="Garamond"/>
              </a:rPr>
              <a:t>="green" </a:t>
            </a:r>
            <a:r>
              <a:rPr lang="en-US" sz="1600" dirty="0" err="1">
                <a:latin typeface="Garamond"/>
                <a:ea typeface="Garamond"/>
                <a:cs typeface="Garamond"/>
                <a:sym typeface="Garamond"/>
              </a:rPr>
              <a:t>bgcolor</a:t>
            </a:r>
            <a:r>
              <a:rPr lang="en-US" sz="1600" dirty="0">
                <a:latin typeface="Garamond"/>
                <a:ea typeface="Garamond"/>
                <a:cs typeface="Garamond"/>
                <a:sym typeface="Garamond"/>
              </a:rPr>
              <a:t>="pink"&gt;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a:t>
            </a:r>
            <a:r>
              <a:rPr lang="en-US" sz="1600" dirty="0" err="1">
                <a:latin typeface="Garamond"/>
                <a:ea typeface="Garamond"/>
                <a:cs typeface="Garamond"/>
                <a:sym typeface="Garamond"/>
              </a:rPr>
              <a:t>tr</a:t>
            </a:r>
            <a:r>
              <a:rPr lang="en-US" sz="1600" dirty="0">
                <a:latin typeface="Garamond"/>
                <a:ea typeface="Garamond"/>
                <a:cs typeface="Garamond"/>
                <a:sym typeface="Garamond"/>
              </a:rPr>
              <a:t> </a:t>
            </a:r>
            <a:r>
              <a:rPr lang="en-US" sz="1600" dirty="0" err="1">
                <a:latin typeface="Garamond"/>
                <a:ea typeface="Garamond"/>
                <a:cs typeface="Garamond"/>
                <a:sym typeface="Garamond"/>
              </a:rPr>
              <a:t>bgcolor</a:t>
            </a:r>
            <a:r>
              <a:rPr lang="en-US" sz="1600" dirty="0">
                <a:latin typeface="Garamond"/>
                <a:ea typeface="Garamond"/>
                <a:cs typeface="Garamond"/>
                <a:sym typeface="Garamond"/>
              </a:rPr>
              <a:t>="yellow"&gt;&lt;</a:t>
            </a:r>
            <a:r>
              <a:rPr lang="en-US" sz="1600" dirty="0" err="1">
                <a:latin typeface="Garamond"/>
                <a:ea typeface="Garamond"/>
                <a:cs typeface="Garamond"/>
                <a:sym typeface="Garamond"/>
              </a:rPr>
              <a:t>th</a:t>
            </a:r>
            <a:r>
              <a:rPr lang="en-US" sz="1600" dirty="0">
                <a:latin typeface="Garamond"/>
                <a:ea typeface="Garamond"/>
                <a:cs typeface="Garamond"/>
                <a:sym typeface="Garamond"/>
              </a:rPr>
              <a:t>&gt;Column 1&lt;/</a:t>
            </a:r>
            <a:r>
              <a:rPr lang="en-US" sz="1600" dirty="0" err="1">
                <a:latin typeface="Garamond"/>
                <a:ea typeface="Garamond"/>
                <a:cs typeface="Garamond"/>
                <a:sym typeface="Garamond"/>
              </a:rPr>
              <a:t>th</a:t>
            </a:r>
            <a:r>
              <a:rPr lang="en-US" sz="1600" dirty="0">
                <a:latin typeface="Garamond"/>
                <a:ea typeface="Garamond"/>
                <a:cs typeface="Garamond"/>
                <a:sym typeface="Garamond"/>
              </a:rPr>
              <a:t>&gt;&lt;</a:t>
            </a:r>
            <a:r>
              <a:rPr lang="en-US" sz="1600" dirty="0" err="1">
                <a:latin typeface="Garamond"/>
                <a:ea typeface="Garamond"/>
                <a:cs typeface="Garamond"/>
                <a:sym typeface="Garamond"/>
              </a:rPr>
              <a:t>th</a:t>
            </a:r>
            <a:r>
              <a:rPr lang="en-US" sz="1600" dirty="0">
                <a:latin typeface="Garamond"/>
                <a:ea typeface="Garamond"/>
                <a:cs typeface="Garamond"/>
                <a:sym typeface="Garamond"/>
              </a:rPr>
              <a:t>&gt;Column 2&lt;/</a:t>
            </a:r>
            <a:r>
              <a:rPr lang="en-US" sz="1600" dirty="0" err="1">
                <a:latin typeface="Garamond"/>
                <a:ea typeface="Garamond"/>
                <a:cs typeface="Garamond"/>
                <a:sym typeface="Garamond"/>
              </a:rPr>
              <a:t>th</a:t>
            </a:r>
            <a:r>
              <a:rPr lang="en-US" sz="1600" dirty="0">
                <a:latin typeface="Garamond"/>
                <a:ea typeface="Garamond"/>
                <a:cs typeface="Garamond"/>
                <a:sym typeface="Garamond"/>
              </a:rPr>
              <a:t>&gt;&lt;</a:t>
            </a:r>
            <a:r>
              <a:rPr lang="en-US" sz="1600" dirty="0" err="1">
                <a:latin typeface="Garamond"/>
                <a:ea typeface="Garamond"/>
                <a:cs typeface="Garamond"/>
                <a:sym typeface="Garamond"/>
              </a:rPr>
              <a:t>th</a:t>
            </a:r>
            <a:r>
              <a:rPr lang="en-US" sz="1600" dirty="0">
                <a:latin typeface="Garamond"/>
                <a:ea typeface="Garamond"/>
                <a:cs typeface="Garamond"/>
                <a:sym typeface="Garamond"/>
              </a:rPr>
              <a:t>&gt;Column 3&lt;/</a:t>
            </a:r>
            <a:r>
              <a:rPr lang="en-US" sz="1600" dirty="0" err="1">
                <a:latin typeface="Garamond"/>
                <a:ea typeface="Garamond"/>
                <a:cs typeface="Garamond"/>
                <a:sym typeface="Garamond"/>
              </a:rPr>
              <a:t>th</a:t>
            </a:r>
            <a:r>
              <a:rPr lang="en-US" sz="1600" dirty="0">
                <a:latin typeface="Garamond"/>
                <a:ea typeface="Garamond"/>
                <a:cs typeface="Garamond"/>
                <a:sym typeface="Garamond"/>
              </a:rPr>
              <a:t>&gt;&lt;/</a:t>
            </a:r>
            <a:r>
              <a:rPr lang="en-US" sz="1600" dirty="0" err="1">
                <a:latin typeface="Garamond"/>
                <a:ea typeface="Garamond"/>
                <a:cs typeface="Garamond"/>
                <a:sym typeface="Garamond"/>
              </a:rPr>
              <a:t>tr</a:t>
            </a:r>
            <a:r>
              <a:rPr lang="en-US" sz="1600" dirty="0">
                <a:latin typeface="Garamond"/>
                <a:ea typeface="Garamond"/>
                <a:cs typeface="Garamond"/>
                <a:sym typeface="Garamond"/>
              </a:rPr>
              <a:t>&gt;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a:t>
            </a:r>
            <a:r>
              <a:rPr lang="en-US" sz="1600" dirty="0" err="1">
                <a:latin typeface="Garamond"/>
                <a:ea typeface="Garamond"/>
                <a:cs typeface="Garamond"/>
                <a:sym typeface="Garamond"/>
              </a:rPr>
              <a:t>tr</a:t>
            </a:r>
            <a:r>
              <a:rPr lang="en-US" sz="1600" dirty="0">
                <a:latin typeface="Garamond"/>
                <a:ea typeface="Garamond"/>
                <a:cs typeface="Garamond"/>
                <a:sym typeface="Garamond"/>
              </a:rPr>
              <a:t> </a:t>
            </a:r>
            <a:r>
              <a:rPr lang="en-US" sz="1600" dirty="0" err="1">
                <a:latin typeface="Garamond"/>
                <a:ea typeface="Garamond"/>
                <a:cs typeface="Garamond"/>
                <a:sym typeface="Garamond"/>
              </a:rPr>
              <a:t>bgcolor</a:t>
            </a:r>
            <a:r>
              <a:rPr lang="en-US" sz="1600" dirty="0">
                <a:latin typeface="Garamond"/>
                <a:ea typeface="Garamond"/>
                <a:cs typeface="Garamond"/>
                <a:sym typeface="Garamond"/>
              </a:rPr>
              <a:t>="red"&gt;&lt;td </a:t>
            </a:r>
            <a:r>
              <a:rPr lang="en-US" sz="1600" dirty="0" err="1">
                <a:latin typeface="Garamond"/>
                <a:ea typeface="Garamond"/>
                <a:cs typeface="Garamond"/>
                <a:sym typeface="Garamond"/>
              </a:rPr>
              <a:t>rowspan</a:t>
            </a:r>
            <a:r>
              <a:rPr lang="en-US" sz="1600" dirty="0">
                <a:latin typeface="Garamond"/>
                <a:ea typeface="Garamond"/>
                <a:cs typeface="Garamond"/>
                <a:sym typeface="Garamond"/>
              </a:rPr>
              <a:t>="2"&gt;Row 1 Cell 1&lt;/td&gt;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&lt;td&gt;Row 1 Cell 2&lt;/td&gt;&lt;td&gt;Row 1 Cell 3&lt;/td&gt;&lt;/</a:t>
            </a:r>
            <a:r>
              <a:rPr lang="en-US" sz="1600" dirty="0" err="1">
                <a:latin typeface="Garamond"/>
                <a:ea typeface="Garamond"/>
                <a:cs typeface="Garamond"/>
                <a:sym typeface="Garamond"/>
              </a:rPr>
              <a:t>tr</a:t>
            </a:r>
            <a:r>
              <a:rPr lang="en-US" sz="1600" dirty="0">
                <a:latin typeface="Garamond"/>
                <a:ea typeface="Garamond"/>
                <a:cs typeface="Garamond"/>
                <a:sym typeface="Garamond"/>
              </a:rPr>
              <a:t>&gt;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a:t>
            </a:r>
            <a:r>
              <a:rPr lang="en-US" sz="1600" dirty="0" err="1">
                <a:latin typeface="Garamond"/>
                <a:ea typeface="Garamond"/>
                <a:cs typeface="Garamond"/>
                <a:sym typeface="Garamond"/>
              </a:rPr>
              <a:t>tr</a:t>
            </a:r>
            <a:r>
              <a:rPr lang="en-US" sz="1600" dirty="0">
                <a:latin typeface="Garamond"/>
                <a:ea typeface="Garamond"/>
                <a:cs typeface="Garamond"/>
                <a:sym typeface="Garamond"/>
              </a:rPr>
              <a:t> </a:t>
            </a:r>
            <a:r>
              <a:rPr lang="en-US" sz="1600" dirty="0" err="1">
                <a:latin typeface="Garamond"/>
                <a:ea typeface="Garamond"/>
                <a:cs typeface="Garamond"/>
                <a:sym typeface="Garamond"/>
              </a:rPr>
              <a:t>bgcolor</a:t>
            </a:r>
            <a:r>
              <a:rPr lang="en-US" sz="1600" dirty="0">
                <a:latin typeface="Garamond"/>
                <a:ea typeface="Garamond"/>
                <a:cs typeface="Garamond"/>
                <a:sym typeface="Garamond"/>
              </a:rPr>
              <a:t>="blue"&gt;&lt;td&gt;Row 2 Cell 2&lt;/td&gt;&lt;td&gt;Row 2 Cell 3&lt;/td&gt;&lt;/</a:t>
            </a:r>
            <a:r>
              <a:rPr lang="en-US" sz="1600" dirty="0" err="1">
                <a:latin typeface="Garamond"/>
                <a:ea typeface="Garamond"/>
                <a:cs typeface="Garamond"/>
                <a:sym typeface="Garamond"/>
              </a:rPr>
              <a:t>tr</a:t>
            </a:r>
            <a:r>
              <a:rPr lang="en-US" sz="1600" dirty="0">
                <a:latin typeface="Garamond"/>
                <a:ea typeface="Garamond"/>
                <a:cs typeface="Garamond"/>
                <a:sym typeface="Garamond"/>
              </a:rPr>
              <a:t>&gt;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a:t>
            </a:r>
            <a:r>
              <a:rPr lang="en-US" sz="1600" dirty="0" err="1">
                <a:latin typeface="Garamond"/>
                <a:ea typeface="Garamond"/>
                <a:cs typeface="Garamond"/>
                <a:sym typeface="Garamond"/>
              </a:rPr>
              <a:t>tr</a:t>
            </a:r>
            <a:r>
              <a:rPr lang="en-US" sz="1600" dirty="0">
                <a:latin typeface="Garamond"/>
                <a:ea typeface="Garamond"/>
                <a:cs typeface="Garamond"/>
                <a:sym typeface="Garamond"/>
              </a:rPr>
              <a:t> </a:t>
            </a:r>
            <a:r>
              <a:rPr lang="en-US" sz="1600" dirty="0" err="1">
                <a:latin typeface="Garamond"/>
                <a:ea typeface="Garamond"/>
                <a:cs typeface="Garamond"/>
                <a:sym typeface="Garamond"/>
              </a:rPr>
              <a:t>bgcolor</a:t>
            </a:r>
            <a:r>
              <a:rPr lang="en-US" sz="1600" dirty="0">
                <a:latin typeface="Garamond"/>
                <a:ea typeface="Garamond"/>
                <a:cs typeface="Garamond"/>
                <a:sym typeface="Garamond"/>
              </a:rPr>
              <a:t>=“grey"&gt;&lt;td </a:t>
            </a:r>
            <a:r>
              <a:rPr lang="en-US" sz="1600" dirty="0" err="1">
                <a:latin typeface="Garamond"/>
                <a:ea typeface="Garamond"/>
                <a:cs typeface="Garamond"/>
                <a:sym typeface="Garamond"/>
              </a:rPr>
              <a:t>colspan</a:t>
            </a:r>
            <a:r>
              <a:rPr lang="en-US" sz="1600" dirty="0">
                <a:latin typeface="Garamond"/>
                <a:ea typeface="Garamond"/>
                <a:cs typeface="Garamond"/>
                <a:sym typeface="Garamond"/>
              </a:rPr>
              <a:t>="3"&gt;Row 3 Cell 1&lt;/td&gt;&lt;/</a:t>
            </a:r>
            <a:r>
              <a:rPr lang="en-US" sz="1600" dirty="0" err="1">
                <a:latin typeface="Garamond"/>
                <a:ea typeface="Garamond"/>
                <a:cs typeface="Garamond"/>
                <a:sym typeface="Garamond"/>
              </a:rPr>
              <a:t>tr</a:t>
            </a:r>
            <a:r>
              <a:rPr lang="en-US" sz="1600" dirty="0">
                <a:latin typeface="Garamond"/>
                <a:ea typeface="Garamond"/>
                <a:cs typeface="Garamond"/>
                <a:sym typeface="Garamond"/>
              </a:rPr>
              <a:t>&gt;</a:t>
            </a:r>
            <a:endParaRPr dirty="0"/>
          </a:p>
          <a:p>
            <a:pPr marL="0" lvl="0" indent="0" algn="l" rtl="0">
              <a:lnSpc>
                <a:spcPct val="90000"/>
              </a:lnSpc>
              <a:spcBef>
                <a:spcPts val="1000"/>
              </a:spcBef>
              <a:spcAft>
                <a:spcPts val="0"/>
              </a:spcAft>
              <a:buClr>
                <a:schemeClr val="dk1"/>
              </a:buClr>
              <a:buSzPts val="1600"/>
              <a:buNone/>
            </a:pPr>
            <a:r>
              <a:rPr lang="en-US" sz="1600" dirty="0">
                <a:latin typeface="Garamond"/>
                <a:ea typeface="Garamond"/>
                <a:cs typeface="Garamond"/>
                <a:sym typeface="Garamond"/>
              </a:rPr>
              <a:t>&lt;/table&gt;</a:t>
            </a:r>
            <a:endParaRPr dirty="0"/>
          </a:p>
          <a:p>
            <a:pPr marL="0" lvl="0" indent="0" algn="l" rtl="0">
              <a:lnSpc>
                <a:spcPct val="100000"/>
              </a:lnSpc>
              <a:spcBef>
                <a:spcPts val="0"/>
              </a:spcBef>
              <a:spcAft>
                <a:spcPts val="0"/>
              </a:spcAft>
              <a:buClr>
                <a:srgbClr val="C00000"/>
              </a:buClr>
              <a:buSzPts val="1600"/>
              <a:buNone/>
            </a:pPr>
            <a:r>
              <a:rPr lang="en-US" sz="1600" b="1" dirty="0">
                <a:solidFill>
                  <a:srgbClr val="C00000"/>
                </a:solidFill>
                <a:latin typeface="Garamond"/>
                <a:ea typeface="Garamond"/>
                <a:cs typeface="Garamond"/>
                <a:sym typeface="Garamond"/>
              </a:rPr>
              <a:t>&lt;/body&gt;</a:t>
            </a:r>
            <a:endParaRPr dirty="0"/>
          </a:p>
          <a:p>
            <a:pPr marL="0" lvl="0" indent="0" algn="l" rtl="0">
              <a:lnSpc>
                <a:spcPct val="100000"/>
              </a:lnSpc>
              <a:spcBef>
                <a:spcPts val="0"/>
              </a:spcBef>
              <a:spcAft>
                <a:spcPts val="0"/>
              </a:spcAft>
              <a:buClr>
                <a:srgbClr val="FF0000"/>
              </a:buClr>
              <a:buSzPts val="1600"/>
              <a:buNone/>
            </a:pPr>
            <a:r>
              <a:rPr lang="en-US" sz="1600" b="1" dirty="0">
                <a:solidFill>
                  <a:srgbClr val="FF0000"/>
                </a:solidFill>
                <a:latin typeface="Garamond"/>
                <a:ea typeface="Garamond"/>
                <a:cs typeface="Garamond"/>
                <a:sym typeface="Garamond"/>
              </a:rPr>
              <a:t>&lt;/html&gt;</a:t>
            </a:r>
            <a:endParaRPr dirty="0"/>
          </a:p>
          <a:p>
            <a:pPr marL="0" lvl="0" indent="0" algn="l" rtl="0">
              <a:lnSpc>
                <a:spcPct val="90000"/>
              </a:lnSpc>
              <a:spcBef>
                <a:spcPts val="1000"/>
              </a:spcBef>
              <a:spcAft>
                <a:spcPts val="0"/>
              </a:spcAft>
              <a:buClr>
                <a:schemeClr val="dk1"/>
              </a:buClr>
              <a:buSzPts val="1600"/>
              <a:buNone/>
            </a:pPr>
            <a:endParaRPr sz="1600" dirty="0">
              <a:latin typeface="Garamond"/>
              <a:ea typeface="Garamond"/>
              <a:cs typeface="Garamond"/>
              <a:sym typeface="Garamond"/>
            </a:endParaRPr>
          </a:p>
        </p:txBody>
      </p:sp>
      <p:pic>
        <p:nvPicPr>
          <p:cNvPr id="272" name="Google Shape;272;p36"/>
          <p:cNvPicPr preferRelativeResize="0"/>
          <p:nvPr/>
        </p:nvPicPr>
        <p:blipFill rotWithShape="1">
          <a:blip r:embed="rId3">
            <a:alphaModFix/>
          </a:blip>
          <a:srcRect/>
          <a:stretch/>
        </p:blipFill>
        <p:spPr>
          <a:xfrm>
            <a:off x="7515225" y="3500290"/>
            <a:ext cx="4676775" cy="3124274"/>
          </a:xfrm>
          <a:prstGeom prst="rect">
            <a:avLst/>
          </a:prstGeom>
          <a:noFill/>
          <a:ln>
            <a:noFill/>
          </a:ln>
        </p:spPr>
      </p:pic>
      <p:sp>
        <p:nvSpPr>
          <p:cNvPr id="273" name="Google Shape;273;p36"/>
          <p:cNvSpPr txBox="1"/>
          <p:nvPr/>
        </p:nvSpPr>
        <p:spPr>
          <a:xfrm>
            <a:off x="9875520" y="2138289"/>
            <a:ext cx="15896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a:t>
            </a:r>
            <a:endParaRPr sz="1800">
              <a:solidFill>
                <a:schemeClr val="dk1"/>
              </a:solidFill>
              <a:latin typeface="Calibri"/>
              <a:ea typeface="Calibri"/>
              <a:cs typeface="Calibri"/>
              <a:sym typeface="Calibri"/>
            </a:endParaRPr>
          </a:p>
        </p:txBody>
      </p:sp>
      <p:sp>
        <p:nvSpPr>
          <p:cNvPr id="274" name="Google Shape;274;p36"/>
          <p:cNvSpPr/>
          <p:nvPr/>
        </p:nvSpPr>
        <p:spPr>
          <a:xfrm>
            <a:off x="534572" y="1314010"/>
            <a:ext cx="11657428" cy="531055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36"/>
          <p:cNvSpPr/>
          <p:nvPr/>
        </p:nvSpPr>
        <p:spPr>
          <a:xfrm>
            <a:off x="534572" y="478302"/>
            <a:ext cx="11657428" cy="85812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List Tag</a:t>
            </a:r>
            <a:endParaRPr sz="3600" b="1" u="sng">
              <a:solidFill>
                <a:schemeClr val="dk1"/>
              </a:solidFill>
              <a:latin typeface="Garamond"/>
              <a:ea typeface="Garamond"/>
              <a:cs typeface="Garamond"/>
              <a:sym typeface="Garamond"/>
            </a:endParaRPr>
          </a:p>
        </p:txBody>
      </p:sp>
      <p:sp>
        <p:nvSpPr>
          <p:cNvPr id="281" name="Google Shape;281;p37"/>
          <p:cNvSpPr txBox="1"/>
          <p:nvPr/>
        </p:nvSpPr>
        <p:spPr>
          <a:xfrm>
            <a:off x="838200" y="1223889"/>
            <a:ext cx="10781714" cy="4953074"/>
          </a:xfrm>
          <a:prstGeom prst="rect">
            <a:avLst/>
          </a:prstGeom>
          <a:noFill/>
          <a:ln>
            <a:noFill/>
          </a:ln>
        </p:spPr>
        <p:txBody>
          <a:bodyPr spcFirstLastPara="1" wrap="square" lIns="91425" tIns="45700" rIns="91425" bIns="45700" anchor="t" anchorCtr="0">
            <a:noAutofit/>
          </a:bodyPr>
          <a:lstStyle/>
          <a:p>
            <a:pPr marL="457200" marR="0" lvl="1" indent="0" algn="ctr"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Calibri"/>
                <a:ea typeface="Calibri"/>
                <a:cs typeface="Calibri"/>
                <a:sym typeface="Calibri"/>
              </a:rPr>
              <a:t>Numbered | Ordered List and  Bulleted | Unordered List</a:t>
            </a:r>
            <a:endParaRPr sz="24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000"/>
              <a:buFont typeface="Arial"/>
              <a:buNone/>
            </a:pPr>
            <a:r>
              <a:rPr lang="en-US" sz="2000" b="1" u="sng" dirty="0">
                <a:solidFill>
                  <a:schemeClr val="dk1"/>
                </a:solidFill>
                <a:latin typeface="Garamond"/>
                <a:ea typeface="Garamond"/>
                <a:cs typeface="Garamond"/>
                <a:sym typeface="Garamond"/>
              </a:rPr>
              <a:t>Unordered Lists</a:t>
            </a:r>
            <a:r>
              <a:rPr lang="en-US" sz="2000" b="1" dirty="0">
                <a:solidFill>
                  <a:schemeClr val="dk1"/>
                </a:solidFill>
                <a:latin typeface="Garamond"/>
                <a:ea typeface="Garamond"/>
                <a:cs typeface="Garamond"/>
                <a:sym typeface="Garamond"/>
              </a:rPr>
              <a:t> -</a:t>
            </a:r>
            <a:r>
              <a:rPr lang="en-US" sz="2000" dirty="0">
                <a:solidFill>
                  <a:schemeClr val="dk1"/>
                </a:solidFill>
                <a:latin typeface="Garamond"/>
                <a:ea typeface="Garamond"/>
                <a:cs typeface="Garamond"/>
                <a:sym typeface="Garamond"/>
              </a:rPr>
              <a:t> &lt;</a:t>
            </a:r>
            <a:r>
              <a:rPr lang="en-US" sz="2000" dirty="0" err="1">
                <a:solidFill>
                  <a:schemeClr val="dk1"/>
                </a:solidFill>
                <a:latin typeface="Garamond"/>
                <a:ea typeface="Garamond"/>
                <a:cs typeface="Garamond"/>
                <a:sym typeface="Garamond"/>
              </a:rPr>
              <a:t>ul</a:t>
            </a:r>
            <a:r>
              <a:rPr lang="en-US" sz="2000" dirty="0">
                <a:solidFill>
                  <a:schemeClr val="dk1"/>
                </a:solidFill>
                <a:latin typeface="Garamond"/>
                <a:ea typeface="Garamond"/>
                <a:cs typeface="Garamond"/>
                <a:sym typeface="Garamond"/>
              </a:rPr>
              <a:t>&gt; tag. Item lists in &lt;li&gt; tag. The list items will be marked with bullets. </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Attribute :</a:t>
            </a:r>
            <a:r>
              <a:rPr lang="en-US" sz="2000" dirty="0">
                <a:solidFill>
                  <a:schemeClr val="dk1"/>
                </a:solidFill>
                <a:latin typeface="Calibri"/>
                <a:ea typeface="Calibri"/>
                <a:cs typeface="Calibri"/>
                <a:sym typeface="Calibri"/>
              </a:rPr>
              <a:t>&lt;</a:t>
            </a:r>
            <a:r>
              <a:rPr lang="en-US" sz="2000" dirty="0" err="1">
                <a:solidFill>
                  <a:schemeClr val="dk1"/>
                </a:solidFill>
                <a:latin typeface="Calibri"/>
                <a:ea typeface="Calibri"/>
                <a:cs typeface="Calibri"/>
                <a:sym typeface="Calibri"/>
              </a:rPr>
              <a:t>ul</a:t>
            </a:r>
            <a:r>
              <a:rPr lang="en-US" sz="2000" dirty="0">
                <a:solidFill>
                  <a:schemeClr val="dk1"/>
                </a:solidFill>
                <a:latin typeface="Calibri"/>
                <a:ea typeface="Calibri"/>
                <a:cs typeface="Calibri"/>
                <a:sym typeface="Calibri"/>
              </a:rPr>
              <a:t> type="</a:t>
            </a:r>
            <a:r>
              <a:rPr lang="en-US" sz="2000" dirty="0" err="1">
                <a:solidFill>
                  <a:schemeClr val="dk1"/>
                </a:solidFill>
                <a:latin typeface="Calibri"/>
                <a:ea typeface="Calibri"/>
                <a:cs typeface="Calibri"/>
                <a:sym typeface="Calibri"/>
              </a:rPr>
              <a:t>disc|circle|square</a:t>
            </a:r>
            <a:r>
              <a:rPr lang="en-US" sz="2000" dirty="0">
                <a:solidFill>
                  <a:schemeClr val="dk1"/>
                </a:solidFill>
                <a:latin typeface="Calibri"/>
                <a:ea typeface="Calibri"/>
                <a:cs typeface="Calibri"/>
                <a:sym typeface="Calibri"/>
              </a:rPr>
              <a:t>"&gt; { Default Disc} Nested &lt;li&gt; tag to list the item inside &lt;</a:t>
            </a:r>
            <a:r>
              <a:rPr lang="en-US" sz="2000" dirty="0" err="1">
                <a:solidFill>
                  <a:schemeClr val="dk1"/>
                </a:solidFill>
                <a:latin typeface="Calibri"/>
                <a:ea typeface="Calibri"/>
                <a:cs typeface="Calibri"/>
                <a:sym typeface="Calibri"/>
              </a:rPr>
              <a:t>ul</a:t>
            </a:r>
            <a:r>
              <a:rPr lang="en-US" sz="2000" dirty="0">
                <a:solidFill>
                  <a:schemeClr val="dk1"/>
                </a:solidFill>
                <a:latin typeface="Calibri"/>
                <a:ea typeface="Calibri"/>
                <a:cs typeface="Calibri"/>
                <a:sym typeface="Calibri"/>
              </a:rPr>
              <a:t>&gt; tag</a:t>
            </a: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r>
              <a:rPr lang="en-US" sz="2000" b="1" u="sng" dirty="0">
                <a:solidFill>
                  <a:schemeClr val="dk1"/>
                </a:solidFill>
                <a:latin typeface="Garamond"/>
                <a:ea typeface="Garamond"/>
                <a:cs typeface="Garamond"/>
                <a:sym typeface="Garamond"/>
              </a:rPr>
              <a:t>Ordered Lists </a:t>
            </a:r>
            <a:r>
              <a:rPr lang="en-US" sz="2000" dirty="0">
                <a:solidFill>
                  <a:schemeClr val="dk1"/>
                </a:solidFill>
                <a:latin typeface="Garamond"/>
                <a:ea typeface="Garamond"/>
                <a:cs typeface="Garamond"/>
                <a:sym typeface="Garamond"/>
              </a:rPr>
              <a:t>- &lt;</a:t>
            </a:r>
            <a:r>
              <a:rPr lang="en-US" sz="2000" dirty="0" err="1">
                <a:solidFill>
                  <a:schemeClr val="dk1"/>
                </a:solidFill>
                <a:latin typeface="Garamond"/>
                <a:ea typeface="Garamond"/>
                <a:cs typeface="Garamond"/>
                <a:sym typeface="Garamond"/>
              </a:rPr>
              <a:t>ol</a:t>
            </a:r>
            <a:r>
              <a:rPr lang="en-US" sz="2000" dirty="0">
                <a:solidFill>
                  <a:schemeClr val="dk1"/>
                </a:solidFill>
                <a:latin typeface="Garamond"/>
                <a:ea typeface="Garamond"/>
                <a:cs typeface="Garamond"/>
                <a:sym typeface="Garamond"/>
              </a:rPr>
              <a:t>&gt; tag. Item lists in &lt;li&gt; tag. . The list items will be marked with numbers. Attribute :</a:t>
            </a:r>
            <a:r>
              <a:rPr lang="en-US" sz="2000" dirty="0">
                <a:solidFill>
                  <a:schemeClr val="dk1"/>
                </a:solidFill>
                <a:latin typeface="Calibri"/>
                <a:ea typeface="Calibri"/>
                <a:cs typeface="Calibri"/>
                <a:sym typeface="Calibri"/>
              </a:rPr>
              <a:t>type</a:t>
            </a:r>
            <a:r>
              <a:rPr lang="en-US" sz="2000" dirty="0">
                <a:solidFill>
                  <a:schemeClr val="dk1"/>
                </a:solidFill>
                <a:latin typeface="Garamond"/>
                <a:ea typeface="Garamond"/>
                <a:cs typeface="Garamond"/>
                <a:sym typeface="Garamond"/>
              </a:rPr>
              <a:t> =&lt;</a:t>
            </a:r>
            <a:r>
              <a:rPr lang="en-US" sz="2000" dirty="0" err="1">
                <a:solidFill>
                  <a:schemeClr val="dk1"/>
                </a:solidFill>
                <a:latin typeface="Garamond"/>
                <a:ea typeface="Garamond"/>
                <a:cs typeface="Garamond"/>
                <a:sym typeface="Garamond"/>
              </a:rPr>
              <a:t>ol</a:t>
            </a:r>
            <a:r>
              <a:rPr lang="en-US" sz="2000" dirty="0">
                <a:solidFill>
                  <a:schemeClr val="dk1"/>
                </a:solidFill>
                <a:latin typeface="Garamond"/>
                <a:ea typeface="Garamond"/>
                <a:cs typeface="Garamond"/>
                <a:sym typeface="Garamond"/>
              </a:rPr>
              <a:t>  “I|i|A|a|1” &gt;  { default 1}</a:t>
            </a:r>
            <a:r>
              <a:rPr lang="en-US" sz="2000" dirty="0">
                <a:solidFill>
                  <a:schemeClr val="dk1"/>
                </a:solidFill>
                <a:latin typeface="Calibri"/>
                <a:ea typeface="Calibri"/>
                <a:cs typeface="Calibri"/>
                <a:sym typeface="Calibri"/>
              </a:rPr>
              <a:t>  Nested &lt;li&gt; tag to list the item inside &lt;</a:t>
            </a:r>
            <a:r>
              <a:rPr lang="en-US" sz="2000" dirty="0" err="1">
                <a:solidFill>
                  <a:schemeClr val="dk1"/>
                </a:solidFill>
                <a:latin typeface="Calibri"/>
                <a:ea typeface="Calibri"/>
                <a:cs typeface="Calibri"/>
                <a:sym typeface="Calibri"/>
              </a:rPr>
              <a:t>ol</a:t>
            </a:r>
            <a:r>
              <a:rPr lang="en-US" sz="2000" dirty="0">
                <a:solidFill>
                  <a:schemeClr val="dk1"/>
                </a:solidFill>
                <a:latin typeface="Calibri"/>
                <a:ea typeface="Calibri"/>
                <a:cs typeface="Calibri"/>
                <a:sym typeface="Calibri"/>
              </a:rPr>
              <a:t>&gt; tag</a:t>
            </a: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p:txBody>
      </p:sp>
      <p:graphicFrame>
        <p:nvGraphicFramePr>
          <p:cNvPr id="282" name="Google Shape;282;p37"/>
          <p:cNvGraphicFramePr/>
          <p:nvPr/>
        </p:nvGraphicFramePr>
        <p:xfrm>
          <a:off x="906781" y="3193366"/>
          <a:ext cx="5048525" cy="3460650"/>
        </p:xfrm>
        <a:graphic>
          <a:graphicData uri="http://schemas.openxmlformats.org/drawingml/2006/table">
            <a:tbl>
              <a:tblPr>
                <a:noFill/>
                <a:tableStyleId>{004C6BFD-1CA4-427F-80CB-4C0DBA232461}</a:tableStyleId>
              </a:tblPr>
              <a:tblGrid>
                <a:gridCol w="5048525"/>
              </a:tblGrid>
              <a:tr h="346065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283" name="Google Shape;283;p37"/>
          <p:cNvSpPr txBox="1"/>
          <p:nvPr/>
        </p:nvSpPr>
        <p:spPr>
          <a:xfrm>
            <a:off x="906780" y="2889879"/>
            <a:ext cx="5048519" cy="33326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1" dirty="0">
              <a:solidFill>
                <a:srgbClr val="FF0000"/>
              </a:solidFill>
              <a:latin typeface="Garamond"/>
              <a:ea typeface="Garamond"/>
              <a:cs typeface="Garamond"/>
              <a:sym typeface="Garamond"/>
            </a:endParaRPr>
          </a:p>
          <a:p>
            <a:pPr marL="0" marR="0" lvl="0" indent="0" algn="l" rtl="0">
              <a:lnSpc>
                <a:spcPct val="100000"/>
              </a:lnSpc>
              <a:spcBef>
                <a:spcPts val="0"/>
              </a:spcBef>
              <a:spcAft>
                <a:spcPts val="0"/>
              </a:spcAft>
              <a:buClr>
                <a:srgbClr val="FF0000"/>
              </a:buClr>
              <a:buSzPts val="1400"/>
              <a:buFont typeface="Arial"/>
              <a:buNone/>
            </a:pPr>
            <a:r>
              <a:rPr lang="en-US" sz="1400" b="1" dirty="0">
                <a:solidFill>
                  <a:srgbClr val="FF0000"/>
                </a:solidFill>
                <a:latin typeface="Garamond"/>
                <a:ea typeface="Garamond"/>
                <a:cs typeface="Garamond"/>
                <a:sym typeface="Garamond"/>
              </a:rPr>
              <a:t>&lt;html&gt;</a:t>
            </a:r>
            <a:endParaRPr dirty="0"/>
          </a:p>
          <a:p>
            <a:pPr marL="0" marR="0" lvl="0" indent="0" algn="l" rtl="0">
              <a:lnSpc>
                <a:spcPct val="100000"/>
              </a:lnSpc>
              <a:spcBef>
                <a:spcPts val="0"/>
              </a:spcBef>
              <a:spcAft>
                <a:spcPts val="0"/>
              </a:spcAft>
              <a:buClr>
                <a:srgbClr val="C00000"/>
              </a:buClr>
              <a:buSzPts val="1400"/>
              <a:buFont typeface="Arial"/>
              <a:buNone/>
            </a:pPr>
            <a:r>
              <a:rPr lang="en-US" sz="1400" b="1" dirty="0">
                <a:solidFill>
                  <a:srgbClr val="C00000"/>
                </a:solidFill>
                <a:latin typeface="Garamond"/>
                <a:ea typeface="Garamond"/>
                <a:cs typeface="Garamond"/>
                <a:sym typeface="Garamond"/>
              </a:rPr>
              <a:t>&lt;body&gt;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&lt;h2&gt;</a:t>
            </a:r>
            <a:r>
              <a:rPr lang="en-US" sz="1400" dirty="0">
                <a:solidFill>
                  <a:schemeClr val="dk1"/>
                </a:solidFill>
                <a:latin typeface="Garamond"/>
                <a:ea typeface="Garamond"/>
                <a:cs typeface="Garamond"/>
                <a:sym typeface="Garamond"/>
              </a:rPr>
              <a:t>Unordered List </a:t>
            </a:r>
            <a:r>
              <a:rPr lang="en-US" sz="1400" b="1" dirty="0">
                <a:solidFill>
                  <a:srgbClr val="1E4E79"/>
                </a:solidFill>
                <a:latin typeface="Garamond"/>
                <a:ea typeface="Garamond"/>
                <a:cs typeface="Garamond"/>
                <a:sym typeface="Garamond"/>
              </a:rPr>
              <a:t>&lt;/h2&gt;</a:t>
            </a:r>
            <a:endParaRPr dirty="0"/>
          </a:p>
          <a:p>
            <a:pPr marL="0" marR="0" lvl="0" indent="0" algn="l" rtl="0">
              <a:lnSpc>
                <a:spcPct val="100000"/>
              </a:lnSpc>
              <a:spcBef>
                <a:spcPts val="0"/>
              </a:spcBef>
              <a:spcAft>
                <a:spcPts val="0"/>
              </a:spcAft>
              <a:buClr>
                <a:schemeClr val="dk1"/>
              </a:buClr>
              <a:buSzPts val="100"/>
              <a:buFont typeface="Arial"/>
              <a:buNone/>
            </a:pPr>
            <a:endParaRPr sz="100" b="1" dirty="0">
              <a:solidFill>
                <a:srgbClr val="1E4E79"/>
              </a:solidFill>
              <a:latin typeface="Garamond"/>
              <a:ea typeface="Garamond"/>
              <a:cs typeface="Garamond"/>
              <a:sym typeface="Garamond"/>
            </a:endParaRPr>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a:t>
            </a:r>
            <a:r>
              <a:rPr lang="en-US" sz="1400" b="1" dirty="0" err="1">
                <a:solidFill>
                  <a:srgbClr val="1E4E79"/>
                </a:solidFill>
                <a:latin typeface="Garamond"/>
                <a:ea typeface="Garamond"/>
                <a:cs typeface="Garamond"/>
                <a:sym typeface="Garamond"/>
              </a:rPr>
              <a:t>ul</a:t>
            </a:r>
            <a:r>
              <a:rPr lang="en-US" sz="14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Java</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Python</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Ruby</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a:t>
            </a:r>
            <a:r>
              <a:rPr lang="en-US" sz="1400" b="1" dirty="0" err="1">
                <a:solidFill>
                  <a:srgbClr val="1E4E79"/>
                </a:solidFill>
                <a:latin typeface="Garamond"/>
                <a:ea typeface="Garamond"/>
                <a:cs typeface="Garamond"/>
                <a:sym typeface="Garamond"/>
              </a:rPr>
              <a:t>ul</a:t>
            </a:r>
            <a:r>
              <a:rPr lang="en-US" sz="14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&lt;h2&gt;</a:t>
            </a:r>
            <a:r>
              <a:rPr lang="en-US" sz="1400" dirty="0">
                <a:solidFill>
                  <a:schemeClr val="dk1"/>
                </a:solidFill>
                <a:latin typeface="Garamond"/>
                <a:ea typeface="Garamond"/>
                <a:cs typeface="Garamond"/>
                <a:sym typeface="Garamond"/>
              </a:rPr>
              <a:t>Ordered List </a:t>
            </a:r>
            <a:r>
              <a:rPr lang="en-US" sz="1400" b="1" dirty="0">
                <a:solidFill>
                  <a:srgbClr val="1E4E79"/>
                </a:solidFill>
                <a:latin typeface="Garamond"/>
                <a:ea typeface="Garamond"/>
                <a:cs typeface="Garamond"/>
                <a:sym typeface="Garamond"/>
              </a:rPr>
              <a:t>&lt;/h2&gt;</a:t>
            </a:r>
            <a:endParaRPr dirty="0"/>
          </a:p>
          <a:p>
            <a:pPr marL="0" marR="0" lvl="0" indent="0" algn="l" rtl="0">
              <a:lnSpc>
                <a:spcPct val="100000"/>
              </a:lnSpc>
              <a:spcBef>
                <a:spcPts val="0"/>
              </a:spcBef>
              <a:spcAft>
                <a:spcPts val="0"/>
              </a:spcAft>
              <a:buClr>
                <a:schemeClr val="dk1"/>
              </a:buClr>
              <a:buSzPts val="100"/>
              <a:buFont typeface="Arial"/>
              <a:buNone/>
            </a:pPr>
            <a:endParaRPr sz="100" b="1" dirty="0">
              <a:solidFill>
                <a:srgbClr val="1E4E79"/>
              </a:solidFill>
              <a:latin typeface="Garamond"/>
              <a:ea typeface="Garamond"/>
              <a:cs typeface="Garamond"/>
              <a:sym typeface="Garamond"/>
            </a:endParaRPr>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a:t>
            </a:r>
            <a:r>
              <a:rPr lang="en-US" sz="1400" b="1" dirty="0" err="1">
                <a:solidFill>
                  <a:srgbClr val="1E4E79"/>
                </a:solidFill>
                <a:latin typeface="Garamond"/>
                <a:ea typeface="Garamond"/>
                <a:cs typeface="Garamond"/>
                <a:sym typeface="Garamond"/>
              </a:rPr>
              <a:t>ol</a:t>
            </a:r>
            <a:r>
              <a:rPr lang="en-US" sz="14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Java</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Python</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  </a:t>
            </a:r>
            <a:r>
              <a:rPr lang="en-US" sz="1400" b="1" dirty="0">
                <a:solidFill>
                  <a:srgbClr val="385623"/>
                </a:solidFill>
                <a:latin typeface="Garamond"/>
                <a:ea typeface="Garamond"/>
                <a:cs typeface="Garamond"/>
                <a:sym typeface="Garamond"/>
              </a:rPr>
              <a:t>&lt;li&gt;</a:t>
            </a:r>
            <a:r>
              <a:rPr lang="en-US" sz="1400" dirty="0">
                <a:solidFill>
                  <a:schemeClr val="dk1"/>
                </a:solidFill>
                <a:latin typeface="Garamond"/>
                <a:ea typeface="Garamond"/>
                <a:cs typeface="Garamond"/>
                <a:sym typeface="Garamond"/>
              </a:rPr>
              <a:t>Ruby</a:t>
            </a:r>
            <a:r>
              <a:rPr lang="en-US" sz="1400" b="1" dirty="0">
                <a:solidFill>
                  <a:srgbClr val="385623"/>
                </a:solidFill>
                <a:latin typeface="Garamond"/>
                <a:ea typeface="Garamond"/>
                <a:cs typeface="Garamond"/>
                <a:sym typeface="Garamond"/>
              </a:rPr>
              <a:t>&lt;/li&gt;</a:t>
            </a:r>
            <a:endParaRPr dirty="0"/>
          </a:p>
          <a:p>
            <a:pPr marL="0" marR="0" lvl="0" indent="0" algn="l" rtl="0">
              <a:lnSpc>
                <a:spcPct val="100000"/>
              </a:lnSpc>
              <a:spcBef>
                <a:spcPts val="0"/>
              </a:spcBef>
              <a:spcAft>
                <a:spcPts val="0"/>
              </a:spcAft>
              <a:buClr>
                <a:srgbClr val="1E4E79"/>
              </a:buClr>
              <a:buSzPts val="1400"/>
              <a:buFont typeface="Arial"/>
              <a:buNone/>
            </a:pPr>
            <a:r>
              <a:rPr lang="en-US" sz="1400" b="1" dirty="0">
                <a:solidFill>
                  <a:srgbClr val="1E4E79"/>
                </a:solidFill>
                <a:latin typeface="Garamond"/>
                <a:ea typeface="Garamond"/>
                <a:cs typeface="Garamond"/>
                <a:sym typeface="Garamond"/>
              </a:rPr>
              <a:t>&lt;/</a:t>
            </a:r>
            <a:r>
              <a:rPr lang="en-US" sz="1400" b="1" dirty="0" err="1">
                <a:solidFill>
                  <a:srgbClr val="1E4E79"/>
                </a:solidFill>
                <a:latin typeface="Garamond"/>
                <a:ea typeface="Garamond"/>
                <a:cs typeface="Garamond"/>
                <a:sym typeface="Garamond"/>
              </a:rPr>
              <a:t>ol</a:t>
            </a:r>
            <a:r>
              <a:rPr lang="en-US" sz="14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C00000"/>
              </a:buClr>
              <a:buSzPts val="1400"/>
              <a:buFont typeface="Arial"/>
              <a:buNone/>
            </a:pPr>
            <a:r>
              <a:rPr lang="en-US" sz="1400" b="1" dirty="0">
                <a:solidFill>
                  <a:srgbClr val="C00000"/>
                </a:solidFill>
                <a:latin typeface="Garamond"/>
                <a:ea typeface="Garamond"/>
                <a:cs typeface="Garamond"/>
                <a:sym typeface="Garamond"/>
              </a:rPr>
              <a:t>&lt;/body&gt;	</a:t>
            </a:r>
            <a:endParaRPr dirty="0"/>
          </a:p>
          <a:p>
            <a:pPr marL="0" marR="0" lvl="0" indent="0" algn="l" rtl="0">
              <a:lnSpc>
                <a:spcPct val="100000"/>
              </a:lnSpc>
              <a:spcBef>
                <a:spcPts val="0"/>
              </a:spcBef>
              <a:spcAft>
                <a:spcPts val="0"/>
              </a:spcAft>
              <a:buClr>
                <a:srgbClr val="FF0000"/>
              </a:buClr>
              <a:buSzPts val="1400"/>
              <a:buFont typeface="Arial"/>
              <a:buNone/>
            </a:pPr>
            <a:r>
              <a:rPr lang="en-US" sz="1400" b="1" dirty="0">
                <a:solidFill>
                  <a:srgbClr val="FF0000"/>
                </a:solidFill>
                <a:latin typeface="Garamond"/>
                <a:ea typeface="Garamond"/>
                <a:cs typeface="Garamond"/>
                <a:sym typeface="Garamond"/>
              </a:rPr>
              <a:t>&lt;/html&gt;</a:t>
            </a:r>
            <a:endParaRPr sz="1400" b="1" dirty="0">
              <a:solidFill>
                <a:srgbClr val="FF0000"/>
              </a:solidFill>
              <a:latin typeface="Garamond"/>
              <a:ea typeface="Garamond"/>
              <a:cs typeface="Garamond"/>
              <a:sym typeface="Garamond"/>
            </a:endParaRPr>
          </a:p>
        </p:txBody>
      </p:sp>
      <p:graphicFrame>
        <p:nvGraphicFramePr>
          <p:cNvPr id="284" name="Google Shape;284;p37"/>
          <p:cNvGraphicFramePr/>
          <p:nvPr/>
        </p:nvGraphicFramePr>
        <p:xfrm>
          <a:off x="6088993" y="3235569"/>
          <a:ext cx="5264800" cy="3376625"/>
        </p:xfrm>
        <a:graphic>
          <a:graphicData uri="http://schemas.openxmlformats.org/drawingml/2006/table">
            <a:tbl>
              <a:tblPr>
                <a:noFill/>
                <a:tableStyleId>{004C6BFD-1CA4-427F-80CB-4C0DBA232461}</a:tableStyleId>
              </a:tblPr>
              <a:tblGrid>
                <a:gridCol w="5264800"/>
              </a:tblGrid>
              <a:tr h="3376625">
                <a:tc>
                  <a:txBody>
                    <a:bodyPr/>
                    <a:lstStyle/>
                    <a:p>
                      <a:pPr marL="0" marR="0" lvl="0" indent="0" algn="l" rtl="0">
                        <a:spcBef>
                          <a:spcPts val="0"/>
                        </a:spcBef>
                        <a:spcAft>
                          <a:spcPts val="0"/>
                        </a:spcAft>
                        <a:buNone/>
                      </a:pPr>
                      <a:r>
                        <a:rPr lang="en-US" sz="1800" b="1" i="0" dirty="0">
                          <a:solidFill>
                            <a:schemeClr val="dk1"/>
                          </a:solidFill>
                          <a:latin typeface="Calibri"/>
                          <a:ea typeface="Calibri"/>
                          <a:cs typeface="Calibri"/>
                          <a:sym typeface="Calibri"/>
                        </a:rPr>
                        <a:t>Unordered List</a:t>
                      </a:r>
                      <a:endParaRPr dirty="0"/>
                    </a:p>
                    <a:p>
                      <a:pPr marL="0" marR="0" lvl="0" indent="0" algn="l" rtl="0">
                        <a:spcBef>
                          <a:spcPts val="0"/>
                        </a:spcBef>
                        <a:spcAft>
                          <a:spcPts val="0"/>
                        </a:spcAft>
                        <a:buNone/>
                      </a:pPr>
                      <a:endParaRPr sz="1600" b="0" i="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0" i="0" dirty="0">
                          <a:solidFill>
                            <a:schemeClr val="dk1"/>
                          </a:solidFill>
                          <a:latin typeface="Calibri"/>
                          <a:ea typeface="Calibri"/>
                          <a:cs typeface="Calibri"/>
                          <a:sym typeface="Calibri"/>
                        </a:rPr>
                        <a:t>Java</a:t>
                      </a:r>
                      <a:endParaRPr dirty="0"/>
                    </a:p>
                    <a:p>
                      <a:pPr marL="285750" marR="0" lvl="0" indent="-285750" algn="l" rtl="0">
                        <a:spcBef>
                          <a:spcPts val="0"/>
                        </a:spcBef>
                        <a:spcAft>
                          <a:spcPts val="0"/>
                        </a:spcAft>
                        <a:buClr>
                          <a:schemeClr val="dk1"/>
                        </a:buClr>
                        <a:buSzPts val="1600"/>
                        <a:buFont typeface="Arial"/>
                        <a:buChar char="•"/>
                      </a:pPr>
                      <a:r>
                        <a:rPr lang="en-US" sz="1600" b="0" i="0" dirty="0">
                          <a:solidFill>
                            <a:schemeClr val="dk1"/>
                          </a:solidFill>
                          <a:latin typeface="Calibri"/>
                          <a:ea typeface="Calibri"/>
                          <a:cs typeface="Calibri"/>
                          <a:sym typeface="Calibri"/>
                        </a:rPr>
                        <a:t>Python</a:t>
                      </a:r>
                      <a:endParaRPr dirty="0"/>
                    </a:p>
                    <a:p>
                      <a:pPr marL="285750" marR="0" lvl="0" indent="-285750" algn="l" rtl="0">
                        <a:spcBef>
                          <a:spcPts val="0"/>
                        </a:spcBef>
                        <a:spcAft>
                          <a:spcPts val="0"/>
                        </a:spcAft>
                        <a:buClr>
                          <a:schemeClr val="dk1"/>
                        </a:buClr>
                        <a:buSzPts val="1600"/>
                        <a:buFont typeface="Arial"/>
                        <a:buChar char="•"/>
                      </a:pPr>
                      <a:r>
                        <a:rPr lang="en-US" sz="1600" b="0" i="0" dirty="0">
                          <a:solidFill>
                            <a:schemeClr val="dk1"/>
                          </a:solidFill>
                          <a:latin typeface="Calibri"/>
                          <a:ea typeface="Calibri"/>
                          <a:cs typeface="Calibri"/>
                          <a:sym typeface="Calibri"/>
                        </a:rPr>
                        <a:t>Ruby</a:t>
                      </a:r>
                      <a:endParaRPr dirty="0"/>
                    </a:p>
                    <a:p>
                      <a:pPr marL="0" marR="0" lvl="0" indent="0" algn="l" rtl="0">
                        <a:spcBef>
                          <a:spcPts val="0"/>
                        </a:spcBef>
                        <a:spcAft>
                          <a:spcPts val="0"/>
                        </a:spcAft>
                        <a:buNone/>
                      </a:pPr>
                      <a:endParaRPr sz="1600" b="0" i="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dirty="0">
                          <a:solidFill>
                            <a:schemeClr val="dk1"/>
                          </a:solidFill>
                          <a:latin typeface="Calibri"/>
                          <a:ea typeface="Calibri"/>
                          <a:cs typeface="Calibri"/>
                          <a:sym typeface="Calibri"/>
                        </a:rPr>
                        <a:t>Ordered List</a:t>
                      </a:r>
                      <a:endParaRPr dirty="0"/>
                    </a:p>
                    <a:p>
                      <a:pPr marL="0" marR="0" lvl="0" indent="0" algn="l" rtl="0">
                        <a:spcBef>
                          <a:spcPts val="0"/>
                        </a:spcBef>
                        <a:spcAft>
                          <a:spcPts val="0"/>
                        </a:spcAft>
                        <a:buNone/>
                      </a:pPr>
                      <a:endParaRPr sz="1600" b="0" i="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sz="1600" b="0" i="0" dirty="0">
                          <a:solidFill>
                            <a:schemeClr val="dk1"/>
                          </a:solidFill>
                          <a:latin typeface="Calibri"/>
                          <a:ea typeface="Calibri"/>
                          <a:cs typeface="Calibri"/>
                          <a:sym typeface="Calibri"/>
                        </a:rPr>
                        <a:t>Java</a:t>
                      </a:r>
                      <a:endParaRPr dirty="0"/>
                    </a:p>
                    <a:p>
                      <a:pPr marL="342900" marR="0" lvl="0" indent="-342900" algn="l" rtl="0">
                        <a:spcBef>
                          <a:spcPts val="0"/>
                        </a:spcBef>
                        <a:spcAft>
                          <a:spcPts val="0"/>
                        </a:spcAft>
                        <a:buClr>
                          <a:schemeClr val="dk1"/>
                        </a:buClr>
                        <a:buSzPts val="1600"/>
                        <a:buFont typeface="Calibri"/>
                        <a:buAutoNum type="arabicPeriod"/>
                      </a:pPr>
                      <a:r>
                        <a:rPr lang="en-US" sz="1600" b="0" i="0" dirty="0">
                          <a:solidFill>
                            <a:schemeClr val="dk1"/>
                          </a:solidFill>
                          <a:latin typeface="Calibri"/>
                          <a:ea typeface="Calibri"/>
                          <a:cs typeface="Calibri"/>
                          <a:sym typeface="Calibri"/>
                        </a:rPr>
                        <a:t>Python</a:t>
                      </a:r>
                      <a:endParaRPr dirty="0"/>
                    </a:p>
                    <a:p>
                      <a:pPr marL="342900" marR="0" lvl="0" indent="-342900" algn="l" rtl="0">
                        <a:spcBef>
                          <a:spcPts val="0"/>
                        </a:spcBef>
                        <a:spcAft>
                          <a:spcPts val="0"/>
                        </a:spcAft>
                        <a:buClr>
                          <a:schemeClr val="dk1"/>
                        </a:buClr>
                        <a:buSzPts val="1600"/>
                        <a:buFont typeface="Calibri"/>
                        <a:buAutoNum type="arabicPeriod"/>
                      </a:pPr>
                      <a:r>
                        <a:rPr lang="en-US" sz="1600" b="0" i="0" dirty="0">
                          <a:solidFill>
                            <a:schemeClr val="dk1"/>
                          </a:solidFill>
                          <a:latin typeface="Calibri"/>
                          <a:ea typeface="Calibri"/>
                          <a:cs typeface="Calibri"/>
                          <a:sym typeface="Calibri"/>
                        </a:rPr>
                        <a:t>Ruby</a:t>
                      </a:r>
                      <a:endParaRPr sz="1600" b="0" i="0" dirty="0">
                        <a:solidFill>
                          <a:schemeClr val="dk1"/>
                        </a:solidFill>
                        <a:latin typeface="Calibri"/>
                        <a:ea typeface="Calibri"/>
                        <a:cs typeface="Calibri"/>
                        <a:sym typeface="Calibri"/>
                      </a:endParaRPr>
                    </a:p>
                  </a:txBody>
                  <a:tcPr marL="91450" marR="91450" marT="45725" marB="457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Working With Hyperlinks</a:t>
            </a:r>
            <a:endParaRPr sz="3600" b="1" u="sng">
              <a:solidFill>
                <a:schemeClr val="dk1"/>
              </a:solidFill>
              <a:latin typeface="Garamond"/>
              <a:ea typeface="Garamond"/>
              <a:cs typeface="Garamond"/>
              <a:sym typeface="Garamond"/>
            </a:endParaRPr>
          </a:p>
        </p:txBody>
      </p:sp>
      <p:sp>
        <p:nvSpPr>
          <p:cNvPr id="291" name="Google Shape;291;p38"/>
          <p:cNvSpPr txBox="1"/>
          <p:nvPr/>
        </p:nvSpPr>
        <p:spPr>
          <a:xfrm>
            <a:off x="838200" y="1341912"/>
            <a:ext cx="10515600" cy="4996895"/>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Clr>
                <a:schemeClr val="dk1"/>
              </a:buClr>
              <a:buSzPts val="2220"/>
              <a:buFont typeface="Arial"/>
              <a:buNone/>
            </a:pPr>
            <a:r>
              <a:rPr lang="en-US" sz="2220" b="1" dirty="0">
                <a:solidFill>
                  <a:schemeClr val="dk1"/>
                </a:solidFill>
                <a:latin typeface="Garamond"/>
                <a:ea typeface="Garamond"/>
                <a:cs typeface="Garamond"/>
                <a:sym typeface="Garamond"/>
              </a:rPr>
              <a:t>Links and Navigation</a:t>
            </a:r>
            <a:endParaRPr dirty="0"/>
          </a:p>
          <a:p>
            <a:pPr marL="0" marR="0" lvl="0" indent="0" algn="l" rtl="0">
              <a:lnSpc>
                <a:spcPct val="70000"/>
              </a:lnSpc>
              <a:spcBef>
                <a:spcPts val="1000"/>
              </a:spcBef>
              <a:spcAft>
                <a:spcPts val="0"/>
              </a:spcAft>
              <a:buClr>
                <a:schemeClr val="dk1"/>
              </a:buClr>
              <a:buSzPts val="2220"/>
              <a:buFont typeface="Arial"/>
              <a:buNone/>
            </a:pPr>
            <a:r>
              <a:rPr lang="en-US" sz="2220" b="1" u="sng" dirty="0">
                <a:solidFill>
                  <a:schemeClr val="dk1"/>
                </a:solidFill>
                <a:latin typeface="Garamond"/>
                <a:ea typeface="Garamond"/>
                <a:cs typeface="Garamond"/>
                <a:sym typeface="Garamond"/>
              </a:rPr>
              <a:t>Anchor Element-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Calibri"/>
                <a:ea typeface="Calibri"/>
                <a:cs typeface="Calibri"/>
                <a:sym typeface="Calibri"/>
              </a:rPr>
              <a:t>An anchor can be used to create a link to another document (with the </a:t>
            </a:r>
            <a:r>
              <a:rPr lang="en-US" sz="1850" dirty="0" err="1">
                <a:solidFill>
                  <a:schemeClr val="dk1"/>
                </a:solidFill>
                <a:latin typeface="Calibri"/>
                <a:ea typeface="Calibri"/>
                <a:cs typeface="Calibri"/>
                <a:sym typeface="Calibri"/>
              </a:rPr>
              <a:t>href</a:t>
            </a:r>
            <a:r>
              <a:rPr lang="en-US" sz="1850" dirty="0">
                <a:solidFill>
                  <a:schemeClr val="dk1"/>
                </a:solidFill>
                <a:latin typeface="Calibri"/>
                <a:ea typeface="Calibri"/>
                <a:cs typeface="Calibri"/>
                <a:sym typeface="Calibri"/>
              </a:rPr>
              <a:t> attribute).</a:t>
            </a:r>
            <a:endParaRPr dirty="0"/>
          </a:p>
          <a:p>
            <a:pPr marL="0" marR="0" lvl="0" indent="0" algn="l" rtl="0">
              <a:lnSpc>
                <a:spcPct val="70000"/>
              </a:lnSpc>
              <a:spcBef>
                <a:spcPts val="1000"/>
              </a:spcBef>
              <a:spcAft>
                <a:spcPts val="0"/>
              </a:spcAft>
              <a:buClr>
                <a:schemeClr val="dk1"/>
              </a:buClr>
              <a:buSzPts val="1850"/>
              <a:buFont typeface="Arial"/>
              <a:buNone/>
            </a:pPr>
            <a:r>
              <a:rPr lang="en-US" sz="1850" b="1" dirty="0">
                <a:solidFill>
                  <a:schemeClr val="dk1"/>
                </a:solidFill>
                <a:latin typeface="Garamond"/>
                <a:ea typeface="Garamond"/>
                <a:cs typeface="Garamond"/>
                <a:sym typeface="Garamond"/>
              </a:rPr>
              <a:t>Types – </a:t>
            </a:r>
            <a:endParaRPr sz="1850" b="1"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r>
              <a:rPr lang="en-US" sz="1850" b="1" dirty="0">
                <a:solidFill>
                  <a:schemeClr val="dk1"/>
                </a:solidFill>
                <a:latin typeface="Garamond"/>
                <a:ea typeface="Garamond"/>
                <a:cs typeface="Garamond"/>
                <a:sym typeface="Garamond"/>
              </a:rPr>
              <a:t>External : </a:t>
            </a:r>
            <a:r>
              <a:rPr lang="en-US" sz="1850" b="1" dirty="0">
                <a:solidFill>
                  <a:srgbClr val="1E4E79"/>
                </a:solidFill>
                <a:latin typeface="Garamond"/>
                <a:ea typeface="Garamond"/>
                <a:cs typeface="Garamond"/>
                <a:sym typeface="Garamond"/>
              </a:rPr>
              <a:t>&lt;a </a:t>
            </a:r>
            <a:r>
              <a:rPr lang="en-US" sz="1850" b="1" dirty="0" err="1">
                <a:solidFill>
                  <a:srgbClr val="1E4E79"/>
                </a:solidFill>
                <a:latin typeface="Garamond"/>
                <a:ea typeface="Garamond"/>
                <a:cs typeface="Garamond"/>
                <a:sym typeface="Garamond"/>
              </a:rPr>
              <a:t>href</a:t>
            </a:r>
            <a:r>
              <a:rPr lang="en-US" sz="1850" b="1" dirty="0">
                <a:solidFill>
                  <a:srgbClr val="1E4E79"/>
                </a:solidFill>
                <a:latin typeface="Garamond"/>
                <a:ea typeface="Garamond"/>
                <a:cs typeface="Garamond"/>
                <a:sym typeface="Garamond"/>
              </a:rPr>
              <a:t>=</a:t>
            </a:r>
            <a:r>
              <a:rPr lang="en-US" sz="1850" dirty="0">
                <a:solidFill>
                  <a:schemeClr val="dk1"/>
                </a:solidFill>
                <a:latin typeface="Garamond"/>
                <a:ea typeface="Garamond"/>
                <a:cs typeface="Garamond"/>
                <a:sym typeface="Garamond"/>
              </a:rPr>
              <a:t>“https://www.google.com”&gt;Google</a:t>
            </a:r>
            <a:r>
              <a:rPr lang="en-US" sz="1850" b="1" dirty="0">
                <a:solidFill>
                  <a:srgbClr val="1E4E79"/>
                </a:solidFill>
                <a:latin typeface="Garamond"/>
                <a:ea typeface="Garamond"/>
                <a:cs typeface="Garamond"/>
                <a:sym typeface="Garamond"/>
              </a:rPr>
              <a:t>&lt;/a&gt;</a:t>
            </a:r>
            <a:endParaRPr sz="1850" b="1" dirty="0">
              <a:solidFill>
                <a:srgbClr val="1E4E79"/>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r>
              <a:rPr lang="en-US" sz="1850" b="1" dirty="0">
                <a:solidFill>
                  <a:schemeClr val="dk1"/>
                </a:solidFill>
                <a:latin typeface="Garamond"/>
                <a:ea typeface="Garamond"/>
                <a:cs typeface="Garamond"/>
                <a:sym typeface="Garamond"/>
              </a:rPr>
              <a:t>Internal :  </a:t>
            </a:r>
            <a:r>
              <a:rPr lang="en-US" sz="1850" dirty="0">
                <a:solidFill>
                  <a:schemeClr val="dk1"/>
                </a:solidFill>
                <a:latin typeface="Calibri"/>
                <a:ea typeface="Calibri"/>
                <a:cs typeface="Calibri"/>
                <a:sym typeface="Calibri"/>
              </a:rPr>
              <a:t>&lt;a </a:t>
            </a:r>
            <a:r>
              <a:rPr lang="en-US" sz="1850" b="1" dirty="0">
                <a:solidFill>
                  <a:schemeClr val="dk1"/>
                </a:solidFill>
                <a:latin typeface="Calibri"/>
                <a:ea typeface="Calibri"/>
                <a:cs typeface="Calibri"/>
                <a:sym typeface="Calibri"/>
              </a:rPr>
              <a:t>name</a:t>
            </a:r>
            <a:r>
              <a:rPr lang="en-US" sz="1850" dirty="0">
                <a:solidFill>
                  <a:schemeClr val="dk1"/>
                </a:solidFill>
                <a:latin typeface="Calibri"/>
                <a:ea typeface="Calibri"/>
                <a:cs typeface="Calibri"/>
                <a:sym typeface="Calibri"/>
              </a:rPr>
              <a:t>="top"&gt;&lt;/a&gt;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Calibri"/>
                <a:ea typeface="Calibri"/>
                <a:cs typeface="Calibri"/>
                <a:sym typeface="Calibri"/>
              </a:rPr>
              <a:t>&lt;a </a:t>
            </a:r>
            <a:r>
              <a:rPr lang="en-US" sz="1850" dirty="0" err="1">
                <a:solidFill>
                  <a:schemeClr val="dk1"/>
                </a:solidFill>
                <a:latin typeface="Calibri"/>
                <a:ea typeface="Calibri"/>
                <a:cs typeface="Calibri"/>
                <a:sym typeface="Calibri"/>
              </a:rPr>
              <a:t>href</a:t>
            </a:r>
            <a:r>
              <a:rPr lang="en-US" sz="1850" dirty="0">
                <a:solidFill>
                  <a:schemeClr val="dk1"/>
                </a:solidFill>
                <a:latin typeface="Calibri"/>
                <a:ea typeface="Calibri"/>
                <a:cs typeface="Calibri"/>
                <a:sym typeface="Calibri"/>
              </a:rPr>
              <a:t>="</a:t>
            </a:r>
            <a:r>
              <a:rPr lang="en-US" sz="1850" b="1" dirty="0">
                <a:solidFill>
                  <a:schemeClr val="dk1"/>
                </a:solidFill>
                <a:latin typeface="Calibri"/>
                <a:ea typeface="Calibri"/>
                <a:cs typeface="Calibri"/>
                <a:sym typeface="Calibri"/>
              </a:rPr>
              <a:t>#</a:t>
            </a:r>
            <a:r>
              <a:rPr lang="en-US" sz="1850" dirty="0">
                <a:solidFill>
                  <a:schemeClr val="dk1"/>
                </a:solidFill>
                <a:latin typeface="Calibri"/>
                <a:ea typeface="Calibri"/>
                <a:cs typeface="Calibri"/>
                <a:sym typeface="Calibri"/>
              </a:rPr>
              <a:t>top"&gt;link to top&lt;/a&gt; within same page</a:t>
            </a:r>
            <a:endParaRPr sz="1850" b="1" u="sng" dirty="0">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850"/>
              <a:buFont typeface="Arial"/>
              <a:buNone/>
            </a:pPr>
            <a:r>
              <a:rPr lang="en-US" sz="1850" b="1" u="sng" dirty="0">
                <a:solidFill>
                  <a:schemeClr val="dk1"/>
                </a:solidFill>
                <a:latin typeface="Calibri"/>
                <a:ea typeface="Calibri"/>
                <a:cs typeface="Calibri"/>
                <a:sym typeface="Calibri"/>
              </a:rPr>
              <a:t>Adding  Hyperlinks to List Item</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a:t>
            </a:r>
            <a:r>
              <a:rPr lang="en-US" sz="1850" dirty="0" err="1">
                <a:solidFill>
                  <a:schemeClr val="dk1"/>
                </a:solidFill>
                <a:latin typeface="Garamond"/>
                <a:ea typeface="Garamond"/>
                <a:cs typeface="Garamond"/>
                <a:sym typeface="Garamond"/>
              </a:rPr>
              <a:t>ul</a:t>
            </a:r>
            <a:r>
              <a:rPr lang="en-US" sz="1850" dirty="0">
                <a:solidFill>
                  <a:schemeClr val="dk1"/>
                </a:solidFill>
                <a:latin typeface="Garamond"/>
                <a:ea typeface="Garamond"/>
                <a:cs typeface="Garamond"/>
                <a:sym typeface="Garamond"/>
              </a:rPr>
              <a:t>&gt; &lt;h2&gt;My </a:t>
            </a:r>
            <a:r>
              <a:rPr lang="en-US" sz="1850" dirty="0" err="1">
                <a:solidFill>
                  <a:schemeClr val="dk1"/>
                </a:solidFill>
                <a:latin typeface="Garamond"/>
                <a:ea typeface="Garamond"/>
                <a:cs typeface="Garamond"/>
                <a:sym typeface="Garamond"/>
              </a:rPr>
              <a:t>Favourite</a:t>
            </a:r>
            <a:r>
              <a:rPr lang="en-US" sz="1850" dirty="0">
                <a:solidFill>
                  <a:schemeClr val="dk1"/>
                </a:solidFill>
                <a:latin typeface="Garamond"/>
                <a:ea typeface="Garamond"/>
                <a:cs typeface="Garamond"/>
                <a:sym typeface="Garamond"/>
              </a:rPr>
              <a:t> Sports&lt;/h2&gt;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&lt;li&gt;&lt;a </a:t>
            </a:r>
            <a:r>
              <a:rPr lang="en-US" sz="1850" dirty="0" err="1">
                <a:solidFill>
                  <a:schemeClr val="dk1"/>
                </a:solidFill>
                <a:latin typeface="Garamond"/>
                <a:ea typeface="Garamond"/>
                <a:cs typeface="Garamond"/>
                <a:sym typeface="Garamond"/>
              </a:rPr>
              <a:t>href</a:t>
            </a:r>
            <a:r>
              <a:rPr lang="en-US" sz="1850" dirty="0">
                <a:solidFill>
                  <a:schemeClr val="dk1"/>
                </a:solidFill>
                <a:latin typeface="Garamond"/>
                <a:ea typeface="Garamond"/>
                <a:cs typeface="Garamond"/>
                <a:sym typeface="Garamond"/>
              </a:rPr>
              <a:t>="http://en.wikipedia.org/wiki/Football"&gt;Football&lt;/a&gt;&lt;/li&gt;        </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&lt;li&gt;&lt;a </a:t>
            </a:r>
            <a:r>
              <a:rPr lang="en-US" sz="1850" dirty="0" err="1">
                <a:solidFill>
                  <a:schemeClr val="dk1"/>
                </a:solidFill>
                <a:latin typeface="Garamond"/>
                <a:ea typeface="Garamond"/>
                <a:cs typeface="Garamond"/>
                <a:sym typeface="Garamond"/>
              </a:rPr>
              <a:t>href</a:t>
            </a:r>
            <a:r>
              <a:rPr lang="en-US" sz="1850" dirty="0">
                <a:solidFill>
                  <a:schemeClr val="dk1"/>
                </a:solidFill>
                <a:latin typeface="Garamond"/>
                <a:ea typeface="Garamond"/>
                <a:cs typeface="Garamond"/>
                <a:sym typeface="Garamond"/>
              </a:rPr>
              <a:t>="http://en.wikipedia.org/wiki/Tennis"&gt;Tennis&lt;/a&gt;&lt;/li&gt;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&lt;li&gt;&lt;a </a:t>
            </a:r>
            <a:r>
              <a:rPr lang="en-US" sz="1850" dirty="0" err="1">
                <a:solidFill>
                  <a:schemeClr val="dk1"/>
                </a:solidFill>
                <a:latin typeface="Garamond"/>
                <a:ea typeface="Garamond"/>
                <a:cs typeface="Garamond"/>
                <a:sym typeface="Garamond"/>
              </a:rPr>
              <a:t>href</a:t>
            </a:r>
            <a:r>
              <a:rPr lang="en-US" sz="1850" dirty="0">
                <a:solidFill>
                  <a:schemeClr val="dk1"/>
                </a:solidFill>
                <a:latin typeface="Garamond"/>
                <a:ea typeface="Garamond"/>
                <a:cs typeface="Garamond"/>
                <a:sym typeface="Garamond"/>
              </a:rPr>
              <a:t>="http://en.wikipedia.org/wiki/</a:t>
            </a:r>
            <a:r>
              <a:rPr lang="en-US" sz="1850" dirty="0" err="1">
                <a:solidFill>
                  <a:schemeClr val="dk1"/>
                </a:solidFill>
                <a:latin typeface="Garamond"/>
                <a:ea typeface="Garamond"/>
                <a:cs typeface="Garamond"/>
                <a:sym typeface="Garamond"/>
              </a:rPr>
              <a:t>Rugby_football</a:t>
            </a:r>
            <a:r>
              <a:rPr lang="en-US" sz="1850" dirty="0">
                <a:solidFill>
                  <a:schemeClr val="dk1"/>
                </a:solidFill>
                <a:latin typeface="Garamond"/>
                <a:ea typeface="Garamond"/>
                <a:cs typeface="Garamond"/>
                <a:sym typeface="Garamond"/>
              </a:rPr>
              <a:t>"&gt;Rugby&lt;/a&gt;&lt;/li&gt;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&lt;li&gt;&lt;a </a:t>
            </a:r>
            <a:r>
              <a:rPr lang="en-US" sz="1850" dirty="0" err="1">
                <a:solidFill>
                  <a:schemeClr val="dk1"/>
                </a:solidFill>
                <a:latin typeface="Garamond"/>
                <a:ea typeface="Garamond"/>
                <a:cs typeface="Garamond"/>
                <a:sym typeface="Garamond"/>
              </a:rPr>
              <a:t>href</a:t>
            </a:r>
            <a:r>
              <a:rPr lang="en-US" sz="1850" dirty="0">
                <a:solidFill>
                  <a:schemeClr val="dk1"/>
                </a:solidFill>
                <a:latin typeface="Garamond"/>
                <a:ea typeface="Garamond"/>
                <a:cs typeface="Garamond"/>
                <a:sym typeface="Garamond"/>
              </a:rPr>
              <a:t>="https://en.wikipedia.org/wiki/Cricket"&gt;Cricket&lt;/a&gt;&lt;/li&gt;</a:t>
            </a:r>
            <a:endParaRPr dirty="0"/>
          </a:p>
          <a:p>
            <a:pPr marL="0" marR="0" lvl="0" indent="0" algn="l" rtl="0">
              <a:lnSpc>
                <a:spcPct val="70000"/>
              </a:lnSpc>
              <a:spcBef>
                <a:spcPts val="1000"/>
              </a:spcBef>
              <a:spcAft>
                <a:spcPts val="0"/>
              </a:spcAft>
              <a:buClr>
                <a:schemeClr val="dk1"/>
              </a:buClr>
              <a:buSzPts val="1850"/>
              <a:buFont typeface="Arial"/>
              <a:buNone/>
            </a:pPr>
            <a:r>
              <a:rPr lang="en-US" sz="1850" dirty="0">
                <a:solidFill>
                  <a:schemeClr val="dk1"/>
                </a:solidFill>
                <a:latin typeface="Garamond"/>
                <a:ea typeface="Garamond"/>
                <a:cs typeface="Garamond"/>
                <a:sym typeface="Garamond"/>
              </a:rPr>
              <a:t>&lt;/</a:t>
            </a:r>
            <a:r>
              <a:rPr lang="en-US" sz="1850" dirty="0" err="1">
                <a:solidFill>
                  <a:schemeClr val="dk1"/>
                </a:solidFill>
                <a:latin typeface="Garamond"/>
                <a:ea typeface="Garamond"/>
                <a:cs typeface="Garamond"/>
                <a:sym typeface="Garamond"/>
              </a:rPr>
              <a:t>ul</a:t>
            </a:r>
            <a:r>
              <a:rPr lang="en-US" sz="1850" dirty="0">
                <a:solidFill>
                  <a:schemeClr val="dk1"/>
                </a:solidFill>
                <a:latin typeface="Garamond"/>
                <a:ea typeface="Garamond"/>
                <a:cs typeface="Garamond"/>
                <a:sym typeface="Garamond"/>
              </a:rPr>
              <a:t>&gt;</a:t>
            </a:r>
            <a:endParaRPr dirty="0"/>
          </a:p>
          <a:p>
            <a:pPr marL="0" marR="0" lvl="0" indent="0" algn="l" rtl="0">
              <a:lnSpc>
                <a:spcPct val="70000"/>
              </a:lnSpc>
              <a:spcBef>
                <a:spcPts val="1000"/>
              </a:spcBef>
              <a:spcAft>
                <a:spcPts val="0"/>
              </a:spcAft>
              <a:buClr>
                <a:schemeClr val="dk1"/>
              </a:buClr>
              <a:buSzPts val="1850"/>
              <a:buFont typeface="Arial"/>
              <a:buNone/>
            </a:pPr>
            <a:endParaRPr sz="1850" b="1" u="sng"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Font typeface="Arial"/>
              <a:buNone/>
            </a:pPr>
            <a:endParaRPr sz="100" b="1" u="sng"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u="sng"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u="sng"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dirty="0">
              <a:solidFill>
                <a:schemeClr val="dk1"/>
              </a:solidFill>
              <a:latin typeface="Garamond"/>
              <a:ea typeface="Garamond"/>
              <a:cs typeface="Garamond"/>
              <a:sym typeface="Garamond"/>
            </a:endParaRPr>
          </a:p>
          <a:p>
            <a:pPr marL="0" marR="0" lvl="0" indent="0" algn="ctr" rtl="0">
              <a:lnSpc>
                <a:spcPct val="70000"/>
              </a:lnSpc>
              <a:spcBef>
                <a:spcPts val="1000"/>
              </a:spcBef>
              <a:spcAft>
                <a:spcPts val="0"/>
              </a:spcAft>
              <a:buClr>
                <a:schemeClr val="dk1"/>
              </a:buClr>
              <a:buSzPts val="2220"/>
              <a:buFont typeface="Arial"/>
              <a:buNone/>
            </a:pPr>
            <a:endParaRPr sz="2220" b="1" u="sng" dirty="0">
              <a:solidFill>
                <a:schemeClr val="dk1"/>
              </a:solidFill>
              <a:latin typeface="Garamond"/>
              <a:ea typeface="Garamond"/>
              <a:cs typeface="Garamond"/>
              <a:sym typeface="Garamond"/>
            </a:endParaRPr>
          </a:p>
          <a:p>
            <a:pPr marL="0" marR="0" lvl="0" indent="0" algn="ctr" rtl="0">
              <a:lnSpc>
                <a:spcPct val="70000"/>
              </a:lnSpc>
              <a:spcBef>
                <a:spcPts val="1000"/>
              </a:spcBef>
              <a:spcAft>
                <a:spcPts val="0"/>
              </a:spcAft>
              <a:buClr>
                <a:schemeClr val="dk1"/>
              </a:buClr>
              <a:buSzPts val="2220"/>
              <a:buFont typeface="Arial"/>
              <a:buNone/>
            </a:pPr>
            <a:endParaRPr sz="2220" dirty="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b="1" u="sng" dirty="0">
              <a:solidFill>
                <a:schemeClr val="dk1"/>
              </a:solidFill>
              <a:latin typeface="Garamond"/>
              <a:ea typeface="Garamond"/>
              <a:cs typeface="Garamond"/>
              <a:sym typeface="Garamond"/>
            </a:endParaRPr>
          </a:p>
        </p:txBody>
      </p:sp>
      <p:sp>
        <p:nvSpPr>
          <p:cNvPr id="292" name="Google Shape;292;p38"/>
          <p:cNvSpPr/>
          <p:nvPr/>
        </p:nvSpPr>
        <p:spPr>
          <a:xfrm>
            <a:off x="633046" y="1177275"/>
            <a:ext cx="11366700" cy="5326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38"/>
          <p:cNvSpPr/>
          <p:nvPr/>
        </p:nvSpPr>
        <p:spPr>
          <a:xfrm>
            <a:off x="633046" y="365125"/>
            <a:ext cx="11366696" cy="8446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Working With Hyperlinks</a:t>
            </a:r>
            <a:endParaRPr sz="3600" b="1" u="sng">
              <a:solidFill>
                <a:schemeClr val="dk1"/>
              </a:solidFill>
              <a:latin typeface="Garamond"/>
              <a:ea typeface="Garamond"/>
              <a:cs typeface="Garamond"/>
              <a:sym typeface="Garamond"/>
            </a:endParaRPr>
          </a:p>
        </p:txBody>
      </p:sp>
      <p:sp>
        <p:nvSpPr>
          <p:cNvPr id="300" name="Google Shape;300;p39"/>
          <p:cNvSpPr txBox="1"/>
          <p:nvPr/>
        </p:nvSpPr>
        <p:spPr>
          <a:xfrm>
            <a:off x="838200" y="1341912"/>
            <a:ext cx="10515600" cy="499689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220"/>
              <a:buFont typeface="Arial"/>
              <a:buNone/>
            </a:pPr>
            <a:endParaRPr sz="2220" b="1" u="sng">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r>
              <a:rPr lang="en-US" sz="2220" b="1" u="sng">
                <a:solidFill>
                  <a:schemeClr val="dk1"/>
                </a:solidFill>
                <a:latin typeface="Garamond"/>
                <a:ea typeface="Garamond"/>
                <a:cs typeface="Garamond"/>
                <a:sym typeface="Garamond"/>
              </a:rPr>
              <a:t>Anchor Element-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Calibri"/>
                <a:ea typeface="Calibri"/>
                <a:cs typeface="Calibri"/>
                <a:sym typeface="Calibri"/>
              </a:rPr>
              <a:t>An anchor can be used to create a link to another document (with the href attribute).</a:t>
            </a:r>
            <a:endParaRPr/>
          </a:p>
          <a:p>
            <a:pPr marL="0" marR="0" lvl="0" indent="0" algn="l" rtl="0">
              <a:lnSpc>
                <a:spcPct val="70000"/>
              </a:lnSpc>
              <a:spcBef>
                <a:spcPts val="1000"/>
              </a:spcBef>
              <a:spcAft>
                <a:spcPts val="0"/>
              </a:spcAft>
              <a:buClr>
                <a:schemeClr val="dk1"/>
              </a:buClr>
              <a:buSzPts val="1850"/>
              <a:buFont typeface="Arial"/>
              <a:buNone/>
            </a:pPr>
            <a:r>
              <a:rPr lang="en-US" sz="1850" b="1">
                <a:solidFill>
                  <a:schemeClr val="dk1"/>
                </a:solidFill>
                <a:latin typeface="Garamond"/>
                <a:ea typeface="Garamond"/>
                <a:cs typeface="Garamond"/>
                <a:sym typeface="Garamond"/>
              </a:rPr>
              <a:t>Types – </a:t>
            </a:r>
            <a:endParaRPr sz="1850" b="1">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r>
              <a:rPr lang="en-US" sz="1850" b="1">
                <a:solidFill>
                  <a:schemeClr val="dk1"/>
                </a:solidFill>
                <a:latin typeface="Garamond"/>
                <a:ea typeface="Garamond"/>
                <a:cs typeface="Garamond"/>
                <a:sym typeface="Garamond"/>
              </a:rPr>
              <a:t>External : </a:t>
            </a:r>
            <a:r>
              <a:rPr lang="en-US" sz="1850" b="1">
                <a:solidFill>
                  <a:srgbClr val="1E4E79"/>
                </a:solidFill>
                <a:latin typeface="Garamond"/>
                <a:ea typeface="Garamond"/>
                <a:cs typeface="Garamond"/>
                <a:sym typeface="Garamond"/>
              </a:rPr>
              <a:t>&lt;a href=</a:t>
            </a:r>
            <a:r>
              <a:rPr lang="en-US" sz="1850">
                <a:solidFill>
                  <a:schemeClr val="dk1"/>
                </a:solidFill>
                <a:latin typeface="Garamond"/>
                <a:ea typeface="Garamond"/>
                <a:cs typeface="Garamond"/>
                <a:sym typeface="Garamond"/>
              </a:rPr>
              <a:t>“https://www.google.com”&gt;Google</a:t>
            </a:r>
            <a:r>
              <a:rPr lang="en-US" sz="1850" b="1">
                <a:solidFill>
                  <a:srgbClr val="1E4E79"/>
                </a:solidFill>
                <a:latin typeface="Garamond"/>
                <a:ea typeface="Garamond"/>
                <a:cs typeface="Garamond"/>
                <a:sym typeface="Garamond"/>
              </a:rPr>
              <a:t>&lt;/a&gt;</a:t>
            </a:r>
            <a:endParaRPr sz="1850" b="1">
              <a:solidFill>
                <a:srgbClr val="1E4E79"/>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r>
              <a:rPr lang="en-US" sz="1850" b="1">
                <a:solidFill>
                  <a:schemeClr val="dk1"/>
                </a:solidFill>
                <a:latin typeface="Garamond"/>
                <a:ea typeface="Garamond"/>
                <a:cs typeface="Garamond"/>
                <a:sym typeface="Garamond"/>
              </a:rPr>
              <a:t>Internal :  </a:t>
            </a:r>
            <a:r>
              <a:rPr lang="en-US" sz="1850">
                <a:solidFill>
                  <a:schemeClr val="dk1"/>
                </a:solidFill>
                <a:latin typeface="Calibri"/>
                <a:ea typeface="Calibri"/>
                <a:cs typeface="Calibri"/>
                <a:sym typeface="Calibri"/>
              </a:rPr>
              <a:t>&lt;a </a:t>
            </a:r>
            <a:r>
              <a:rPr lang="en-US" sz="1850" b="1">
                <a:solidFill>
                  <a:schemeClr val="dk1"/>
                </a:solidFill>
                <a:latin typeface="Calibri"/>
                <a:ea typeface="Calibri"/>
                <a:cs typeface="Calibri"/>
                <a:sym typeface="Calibri"/>
              </a:rPr>
              <a:t>name</a:t>
            </a:r>
            <a:r>
              <a:rPr lang="en-US" sz="1850">
                <a:solidFill>
                  <a:schemeClr val="dk1"/>
                </a:solidFill>
                <a:latin typeface="Calibri"/>
                <a:ea typeface="Calibri"/>
                <a:cs typeface="Calibri"/>
                <a:sym typeface="Calibri"/>
              </a:rPr>
              <a:t>="top"&gt;&lt;/a&gt;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Calibri"/>
                <a:ea typeface="Calibri"/>
                <a:cs typeface="Calibri"/>
                <a:sym typeface="Calibri"/>
              </a:rPr>
              <a:t>&lt;a href="</a:t>
            </a:r>
            <a:r>
              <a:rPr lang="en-US" sz="1850" b="1">
                <a:solidFill>
                  <a:schemeClr val="dk1"/>
                </a:solidFill>
                <a:latin typeface="Calibri"/>
                <a:ea typeface="Calibri"/>
                <a:cs typeface="Calibri"/>
                <a:sym typeface="Calibri"/>
              </a:rPr>
              <a:t>#</a:t>
            </a:r>
            <a:r>
              <a:rPr lang="en-US" sz="1850">
                <a:solidFill>
                  <a:schemeClr val="dk1"/>
                </a:solidFill>
                <a:latin typeface="Calibri"/>
                <a:ea typeface="Calibri"/>
                <a:cs typeface="Calibri"/>
                <a:sym typeface="Calibri"/>
              </a:rPr>
              <a:t>top"&gt;link to top&lt;/a&gt; within same page</a:t>
            </a:r>
            <a:endParaRPr sz="1850" b="1" u="sng">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850"/>
              <a:buFont typeface="Arial"/>
              <a:buNone/>
            </a:pPr>
            <a:r>
              <a:rPr lang="en-US" sz="1850" b="1" u="sng">
                <a:solidFill>
                  <a:schemeClr val="dk1"/>
                </a:solidFill>
                <a:latin typeface="Calibri"/>
                <a:ea typeface="Calibri"/>
                <a:cs typeface="Calibri"/>
                <a:sym typeface="Calibri"/>
              </a:rPr>
              <a:t>Adding  Hyperlinks to List Item</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&lt;ul&gt; &lt;h2&gt;My Favourite Sports&lt;/h2&gt;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&lt;li&gt;&lt;a href="http://en.wikipedia.org/wiki/Football"&gt;Football&lt;/a&gt;&lt;/li&gt;        </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&lt;li&gt;&lt;a href="http://en.wikipedia.org/wiki/Tennis"&gt;Tennis&lt;/a&gt;&lt;/li&gt;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&lt;li&gt;&lt;a href="http://en.wikipedia.org/wiki/Rugby_football"&gt;Rugby&lt;/a&gt;&lt;/li&gt;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&lt;li&gt;&lt;a href="https://en.wikipedia.org/wiki/Cricket"&gt;Cricket&lt;/a&gt;&lt;/li&gt;</a:t>
            </a:r>
            <a:endParaRPr/>
          </a:p>
          <a:p>
            <a:pPr marL="0" marR="0" lvl="0" indent="0" algn="l" rtl="0">
              <a:lnSpc>
                <a:spcPct val="70000"/>
              </a:lnSpc>
              <a:spcBef>
                <a:spcPts val="1000"/>
              </a:spcBef>
              <a:spcAft>
                <a:spcPts val="0"/>
              </a:spcAft>
              <a:buClr>
                <a:schemeClr val="dk1"/>
              </a:buClr>
              <a:buSzPts val="1850"/>
              <a:buFont typeface="Arial"/>
              <a:buNone/>
            </a:pPr>
            <a:r>
              <a:rPr lang="en-US" sz="1850">
                <a:solidFill>
                  <a:schemeClr val="dk1"/>
                </a:solidFill>
                <a:latin typeface="Garamond"/>
                <a:ea typeface="Garamond"/>
                <a:cs typeface="Garamond"/>
                <a:sym typeface="Garamond"/>
              </a:rPr>
              <a:t>&lt;/ul&gt;</a:t>
            </a:r>
            <a:endParaRPr/>
          </a:p>
          <a:p>
            <a:pPr marL="0" marR="0" lvl="0" indent="0" algn="l" rtl="0">
              <a:lnSpc>
                <a:spcPct val="70000"/>
              </a:lnSpc>
              <a:spcBef>
                <a:spcPts val="1000"/>
              </a:spcBef>
              <a:spcAft>
                <a:spcPts val="0"/>
              </a:spcAft>
              <a:buClr>
                <a:schemeClr val="dk1"/>
              </a:buClr>
              <a:buSzPts val="1850"/>
              <a:buFont typeface="Arial"/>
              <a:buNone/>
            </a:pPr>
            <a:endParaRPr sz="1850" b="1" u="sng">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Font typeface="Arial"/>
              <a:buNone/>
            </a:pPr>
            <a:endParaRPr sz="100" b="1" u="sng">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u="sng">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u="sng">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220"/>
              <a:buFont typeface="Arial"/>
              <a:buNone/>
            </a:pPr>
            <a:endParaRPr sz="2220" b="1">
              <a:solidFill>
                <a:schemeClr val="dk1"/>
              </a:solidFill>
              <a:latin typeface="Garamond"/>
              <a:ea typeface="Garamond"/>
              <a:cs typeface="Garamond"/>
              <a:sym typeface="Garamond"/>
            </a:endParaRPr>
          </a:p>
          <a:p>
            <a:pPr marL="0" marR="0" lvl="0" indent="0" algn="ctr" rtl="0">
              <a:lnSpc>
                <a:spcPct val="70000"/>
              </a:lnSpc>
              <a:spcBef>
                <a:spcPts val="1000"/>
              </a:spcBef>
              <a:spcAft>
                <a:spcPts val="0"/>
              </a:spcAft>
              <a:buClr>
                <a:schemeClr val="dk1"/>
              </a:buClr>
              <a:buSzPts val="2220"/>
              <a:buFont typeface="Arial"/>
              <a:buNone/>
            </a:pPr>
            <a:endParaRPr sz="2220" b="1" u="sng">
              <a:solidFill>
                <a:schemeClr val="dk1"/>
              </a:solidFill>
              <a:latin typeface="Garamond"/>
              <a:ea typeface="Garamond"/>
              <a:cs typeface="Garamond"/>
              <a:sym typeface="Garamond"/>
            </a:endParaRPr>
          </a:p>
          <a:p>
            <a:pPr marL="0" marR="0" lvl="0" indent="0" algn="ctr" rtl="0">
              <a:lnSpc>
                <a:spcPct val="70000"/>
              </a:lnSpc>
              <a:spcBef>
                <a:spcPts val="1000"/>
              </a:spcBef>
              <a:spcAft>
                <a:spcPts val="0"/>
              </a:spcAft>
              <a:buClr>
                <a:schemeClr val="dk1"/>
              </a:buClr>
              <a:buSzPts val="2220"/>
              <a:buFont typeface="Arial"/>
              <a:buNone/>
            </a:pPr>
            <a:endParaRPr sz="222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1850"/>
              <a:buFont typeface="Arial"/>
              <a:buNone/>
            </a:pPr>
            <a:endParaRPr sz="1850" b="1" u="sng">
              <a:solidFill>
                <a:schemeClr val="dk1"/>
              </a:solidFill>
              <a:latin typeface="Garamond"/>
              <a:ea typeface="Garamond"/>
              <a:cs typeface="Garamond"/>
              <a:sym typeface="Garamond"/>
            </a:endParaRPr>
          </a:p>
        </p:txBody>
      </p:sp>
      <p:sp>
        <p:nvSpPr>
          <p:cNvPr id="301" name="Google Shape;301;p39"/>
          <p:cNvSpPr/>
          <p:nvPr/>
        </p:nvSpPr>
        <p:spPr>
          <a:xfrm>
            <a:off x="633046" y="1341912"/>
            <a:ext cx="11366696" cy="532617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39"/>
          <p:cNvSpPr/>
          <p:nvPr/>
        </p:nvSpPr>
        <p:spPr>
          <a:xfrm>
            <a:off x="633046" y="365125"/>
            <a:ext cx="11366696" cy="8446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Working With Hyperlinks</a:t>
            </a:r>
            <a:r>
              <a:rPr lang="en-US" sz="3600" b="1">
                <a:solidFill>
                  <a:schemeClr val="dk1"/>
                </a:solidFill>
                <a:latin typeface="Garamond"/>
                <a:ea typeface="Garamond"/>
                <a:cs typeface="Garamond"/>
                <a:sym typeface="Garamond"/>
              </a:rPr>
              <a:t> Cont…</a:t>
            </a:r>
            <a:endParaRPr sz="3600" b="1">
              <a:solidFill>
                <a:schemeClr val="dk1"/>
              </a:solidFill>
              <a:latin typeface="Garamond"/>
              <a:ea typeface="Garamond"/>
              <a:cs typeface="Garamond"/>
              <a:sym typeface="Garamond"/>
            </a:endParaRPr>
          </a:p>
        </p:txBody>
      </p:sp>
      <p:sp>
        <p:nvSpPr>
          <p:cNvPr id="309" name="Google Shape;309;p40"/>
          <p:cNvSpPr txBox="1"/>
          <p:nvPr/>
        </p:nvSpPr>
        <p:spPr>
          <a:xfrm>
            <a:off x="838200" y="1341912"/>
            <a:ext cx="10515600" cy="4996895"/>
          </a:xfrm>
          <a:prstGeom prst="rect">
            <a:avLst/>
          </a:prstGeom>
          <a:noFill/>
          <a:ln>
            <a:noFill/>
          </a:ln>
        </p:spPr>
        <p:txBody>
          <a:bodyPr spcFirstLastPara="1" wrap="square" lIns="91425" tIns="45700" rIns="91425" bIns="45700" anchor="t" anchorCtr="0">
            <a:noAutofit/>
          </a:bodyPr>
          <a:lstStyle/>
          <a:p>
            <a:pPr marL="0" marR="0" lvl="1" indent="0" algn="ctr" rtl="0">
              <a:lnSpc>
                <a:spcPct val="90000"/>
              </a:lnSpc>
              <a:spcBef>
                <a:spcPts val="0"/>
              </a:spcBef>
              <a:spcAft>
                <a:spcPts val="0"/>
              </a:spcAft>
              <a:buClr>
                <a:schemeClr val="dk1"/>
              </a:buClr>
              <a:buSzPts val="2000"/>
              <a:buFont typeface="Arial"/>
              <a:buNone/>
            </a:pPr>
            <a:r>
              <a:rPr lang="en-US" sz="2000" b="1" i="0" u="sng" strike="noStrike" cap="none" dirty="0">
                <a:solidFill>
                  <a:schemeClr val="dk1"/>
                </a:solidFill>
                <a:latin typeface="Calibri"/>
                <a:ea typeface="Calibri"/>
                <a:cs typeface="Calibri"/>
                <a:sym typeface="Calibri"/>
              </a:rPr>
              <a:t>Adding hyperlinks to table contents</a:t>
            </a:r>
            <a:endParaRPr sz="2000" b="1" i="0" u="none" strike="noStrike" cap="none"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&lt;html&gt;&lt;body&gt;&lt;table border="2"&gt;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a:t>
            </a:r>
            <a:r>
              <a:rPr lang="en-US" sz="1800" b="1" dirty="0" err="1">
                <a:solidFill>
                  <a:schemeClr val="dk1"/>
                </a:solidFill>
                <a:latin typeface="Garamond"/>
                <a:ea typeface="Garamond"/>
                <a:cs typeface="Garamond"/>
                <a:sym typeface="Garamond"/>
              </a:rPr>
              <a:t>tr</a:t>
            </a:r>
            <a:r>
              <a:rPr lang="en-US" sz="1800" b="1" dirty="0">
                <a:solidFill>
                  <a:schemeClr val="dk1"/>
                </a:solidFill>
                <a:latin typeface="Garamond"/>
                <a:ea typeface="Garamond"/>
                <a:cs typeface="Garamond"/>
                <a:sym typeface="Garamond"/>
              </a:rPr>
              <a:t>&gt;&lt;td&gt;&lt;p&gt; &lt;a </a:t>
            </a:r>
            <a:r>
              <a:rPr lang="en-US" sz="1800" b="1" dirty="0" err="1">
                <a:solidFill>
                  <a:schemeClr val="dk1"/>
                </a:solidFill>
                <a:latin typeface="Garamond"/>
                <a:ea typeface="Garamond"/>
                <a:cs typeface="Garamond"/>
                <a:sym typeface="Garamond"/>
              </a:rPr>
              <a:t>href</a:t>
            </a:r>
            <a:r>
              <a:rPr lang="en-US" sz="1800" b="1" dirty="0">
                <a:solidFill>
                  <a:schemeClr val="dk1"/>
                </a:solidFill>
                <a:latin typeface="Garamond"/>
                <a:ea typeface="Garamond"/>
                <a:cs typeface="Garamond"/>
                <a:sym typeface="Garamond"/>
              </a:rPr>
              <a:t>="https://www.google.com"&gt;This table </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contain hyperlinked &lt;</a:t>
            </a:r>
            <a:r>
              <a:rPr lang="en-US" sz="1800" b="1" dirty="0" err="1">
                <a:solidFill>
                  <a:schemeClr val="dk1"/>
                </a:solidFill>
                <a:latin typeface="Garamond"/>
                <a:ea typeface="Garamond"/>
                <a:cs typeface="Garamond"/>
                <a:sym typeface="Garamond"/>
              </a:rPr>
              <a:t>br</a:t>
            </a:r>
            <a:r>
              <a:rPr lang="en-US" sz="1800" b="1" dirty="0">
                <a:solidFill>
                  <a:schemeClr val="dk1"/>
                </a:solidFill>
                <a:latin typeface="Garamond"/>
                <a:ea typeface="Garamond"/>
                <a:cs typeface="Garamond"/>
                <a:sym typeface="Garamond"/>
              </a:rPr>
              <a:t>&gt;Image, link,  					Output</a:t>
            </a:r>
            <a:endParaRPr sz="1800" b="1"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List items and Paragraph tags .&lt;/a&gt;&lt;/p&gt;&lt;/td&gt;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&lt;td&gt;&lt;a </a:t>
            </a:r>
            <a:r>
              <a:rPr lang="en-US" sz="1800" b="1" dirty="0" err="1">
                <a:solidFill>
                  <a:schemeClr val="dk1"/>
                </a:solidFill>
                <a:latin typeface="Garamond"/>
                <a:ea typeface="Garamond"/>
                <a:cs typeface="Garamond"/>
                <a:sym typeface="Garamond"/>
              </a:rPr>
              <a:t>href</a:t>
            </a:r>
            <a:r>
              <a:rPr lang="en-US" sz="1800" b="1" dirty="0">
                <a:solidFill>
                  <a:schemeClr val="dk1"/>
                </a:solidFill>
                <a:latin typeface="Garamond"/>
                <a:ea typeface="Garamond"/>
                <a:cs typeface="Garamond"/>
                <a:sym typeface="Garamond"/>
              </a:rPr>
              <a:t>="https://www.google.com"&gt;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a:t>
            </a:r>
            <a:r>
              <a:rPr lang="en-US" sz="1800" b="1" dirty="0" err="1">
                <a:solidFill>
                  <a:schemeClr val="dk1"/>
                </a:solidFill>
                <a:latin typeface="Garamond"/>
                <a:ea typeface="Garamond"/>
                <a:cs typeface="Garamond"/>
                <a:sym typeface="Garamond"/>
              </a:rPr>
              <a:t>img</a:t>
            </a:r>
            <a:r>
              <a:rPr lang="en-US" sz="1800" b="1" dirty="0">
                <a:solidFill>
                  <a:schemeClr val="dk1"/>
                </a:solidFill>
                <a:latin typeface="Garamond"/>
                <a:ea typeface="Garamond"/>
                <a:cs typeface="Garamond"/>
                <a:sym typeface="Garamond"/>
              </a:rPr>
              <a:t> </a:t>
            </a:r>
            <a:r>
              <a:rPr lang="en-US" sz="1800" b="1" dirty="0" err="1">
                <a:solidFill>
                  <a:schemeClr val="dk1"/>
                </a:solidFill>
                <a:latin typeface="Garamond"/>
                <a:ea typeface="Garamond"/>
                <a:cs typeface="Garamond"/>
                <a:sym typeface="Garamond"/>
              </a:rPr>
              <a:t>src</a:t>
            </a:r>
            <a:r>
              <a:rPr lang="en-US" sz="1800" b="1" dirty="0">
                <a:solidFill>
                  <a:schemeClr val="dk1"/>
                </a:solidFill>
                <a:latin typeface="Garamond"/>
                <a:ea typeface="Garamond"/>
                <a:cs typeface="Garamond"/>
                <a:sym typeface="Garamond"/>
              </a:rPr>
              <a:t>="C:/Windows/Web/Wallpaper/Theme2/img11.jpg" </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width="80" height="40" title="Example Image Link" /&gt;&lt;/a&gt;&lt;/td&gt;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a:t>
            </a:r>
            <a:r>
              <a:rPr lang="en-US" sz="1800" b="1" dirty="0" err="1">
                <a:solidFill>
                  <a:schemeClr val="dk1"/>
                </a:solidFill>
                <a:latin typeface="Garamond"/>
                <a:ea typeface="Garamond"/>
                <a:cs typeface="Garamond"/>
                <a:sym typeface="Garamond"/>
              </a:rPr>
              <a:t>tr</a:t>
            </a:r>
            <a:r>
              <a:rPr lang="en-US" sz="1800" b="1" dirty="0">
                <a:solidFill>
                  <a:schemeClr val="dk1"/>
                </a:solidFill>
                <a:latin typeface="Garamond"/>
                <a:ea typeface="Garamond"/>
                <a:cs typeface="Garamond"/>
                <a:sym typeface="Garamond"/>
              </a:rPr>
              <a:t>&gt;&lt;</a:t>
            </a:r>
            <a:r>
              <a:rPr lang="en-US" sz="1800" b="1" dirty="0" err="1">
                <a:solidFill>
                  <a:schemeClr val="dk1"/>
                </a:solidFill>
                <a:latin typeface="Garamond"/>
                <a:ea typeface="Garamond"/>
                <a:cs typeface="Garamond"/>
                <a:sym typeface="Garamond"/>
              </a:rPr>
              <a:t>tr</a:t>
            </a:r>
            <a:r>
              <a:rPr lang="en-US" sz="1800" b="1" dirty="0">
                <a:solidFill>
                  <a:schemeClr val="dk1"/>
                </a:solidFill>
                <a:latin typeface="Garamond"/>
                <a:ea typeface="Garamond"/>
                <a:cs typeface="Garamond"/>
                <a:sym typeface="Garamond"/>
              </a:rPr>
              <a:t>&gt;&lt;td&gt;&lt;</a:t>
            </a:r>
            <a:r>
              <a:rPr lang="en-US" sz="1800" b="1" dirty="0" err="1">
                <a:solidFill>
                  <a:schemeClr val="dk1"/>
                </a:solidFill>
                <a:latin typeface="Garamond"/>
                <a:ea typeface="Garamond"/>
                <a:cs typeface="Garamond"/>
                <a:sym typeface="Garamond"/>
              </a:rPr>
              <a:t>ul</a:t>
            </a:r>
            <a:r>
              <a:rPr lang="en-US" sz="1800" b="1" dirty="0">
                <a:solidFill>
                  <a:schemeClr val="dk1"/>
                </a:solidFill>
                <a:latin typeface="Garamond"/>
                <a:ea typeface="Garamond"/>
                <a:cs typeface="Garamond"/>
                <a:sym typeface="Garamond"/>
              </a:rPr>
              <a:t>&gt;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&lt;li&gt;&lt;a </a:t>
            </a:r>
            <a:r>
              <a:rPr lang="en-US" sz="1800" b="1" dirty="0" err="1">
                <a:solidFill>
                  <a:schemeClr val="dk1"/>
                </a:solidFill>
                <a:latin typeface="Garamond"/>
                <a:ea typeface="Garamond"/>
                <a:cs typeface="Garamond"/>
                <a:sym typeface="Garamond"/>
              </a:rPr>
              <a:t>href</a:t>
            </a:r>
            <a:r>
              <a:rPr lang="en-US" sz="1800" b="1" dirty="0">
                <a:solidFill>
                  <a:schemeClr val="dk1"/>
                </a:solidFill>
                <a:latin typeface="Garamond"/>
                <a:ea typeface="Garamond"/>
                <a:cs typeface="Garamond"/>
                <a:sym typeface="Garamond"/>
              </a:rPr>
              <a:t>="https://en.wikipedia.org/wiki/India"&gt;India&lt;/a&gt;&lt;/li&gt;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&lt;li&gt;&lt;a </a:t>
            </a:r>
            <a:r>
              <a:rPr lang="en-US" sz="1800" b="1" dirty="0" err="1">
                <a:solidFill>
                  <a:schemeClr val="dk1"/>
                </a:solidFill>
                <a:latin typeface="Garamond"/>
                <a:ea typeface="Garamond"/>
                <a:cs typeface="Garamond"/>
                <a:sym typeface="Garamond"/>
              </a:rPr>
              <a:t>href</a:t>
            </a:r>
            <a:r>
              <a:rPr lang="en-US" sz="1800" b="1" dirty="0">
                <a:solidFill>
                  <a:schemeClr val="dk1"/>
                </a:solidFill>
                <a:latin typeface="Garamond"/>
                <a:ea typeface="Garamond"/>
                <a:cs typeface="Garamond"/>
                <a:sym typeface="Garamond"/>
              </a:rPr>
              <a:t>="https://en.wikipedia.org/wiki/</a:t>
            </a:r>
            <a:r>
              <a:rPr lang="en-US" sz="1800" b="1" dirty="0" err="1">
                <a:solidFill>
                  <a:schemeClr val="dk1"/>
                </a:solidFill>
                <a:latin typeface="Garamond"/>
                <a:ea typeface="Garamond"/>
                <a:cs typeface="Garamond"/>
                <a:sym typeface="Garamond"/>
              </a:rPr>
              <a:t>United_States</a:t>
            </a:r>
            <a:r>
              <a:rPr lang="en-US" sz="1800" b="1" dirty="0">
                <a:solidFill>
                  <a:schemeClr val="dk1"/>
                </a:solidFill>
                <a:latin typeface="Garamond"/>
                <a:ea typeface="Garamond"/>
                <a:cs typeface="Garamond"/>
                <a:sym typeface="Garamond"/>
              </a:rPr>
              <a:t>"&gt;USA&lt;/a&gt;&lt;/li&gt;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a:t>
            </a:r>
            <a:r>
              <a:rPr lang="en-US" sz="1800" b="1" dirty="0" err="1">
                <a:solidFill>
                  <a:schemeClr val="dk1"/>
                </a:solidFill>
                <a:latin typeface="Garamond"/>
                <a:ea typeface="Garamond"/>
                <a:cs typeface="Garamond"/>
                <a:sym typeface="Garamond"/>
              </a:rPr>
              <a:t>ul</a:t>
            </a:r>
            <a:r>
              <a:rPr lang="en-US" sz="1800" b="1" dirty="0">
                <a:solidFill>
                  <a:schemeClr val="dk1"/>
                </a:solidFill>
                <a:latin typeface="Garamond"/>
                <a:ea typeface="Garamond"/>
                <a:cs typeface="Garamond"/>
                <a:sym typeface="Garamond"/>
              </a:rPr>
              <a:t>&gt;&lt;/td&gt;&lt;td&gt;&lt;a </a:t>
            </a:r>
            <a:r>
              <a:rPr lang="en-US" sz="1800" b="1" dirty="0" err="1">
                <a:solidFill>
                  <a:schemeClr val="dk1"/>
                </a:solidFill>
                <a:latin typeface="Garamond"/>
                <a:ea typeface="Garamond"/>
                <a:cs typeface="Garamond"/>
                <a:sym typeface="Garamond"/>
              </a:rPr>
              <a:t>href</a:t>
            </a:r>
            <a:r>
              <a:rPr lang="en-US" sz="1800" b="1" dirty="0">
                <a:solidFill>
                  <a:schemeClr val="dk1"/>
                </a:solidFill>
                <a:latin typeface="Garamond"/>
                <a:ea typeface="Garamond"/>
                <a:cs typeface="Garamond"/>
                <a:sym typeface="Garamond"/>
              </a:rPr>
              <a:t>="https://www.w3schools.com/"&gt;W3 Schools&lt;/a&gt;</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&lt;/td&gt;&lt;/</a:t>
            </a:r>
            <a:r>
              <a:rPr lang="en-US" sz="1800" b="1" dirty="0" err="1">
                <a:solidFill>
                  <a:schemeClr val="dk1"/>
                </a:solidFill>
                <a:latin typeface="Garamond"/>
                <a:ea typeface="Garamond"/>
                <a:cs typeface="Garamond"/>
                <a:sym typeface="Garamond"/>
              </a:rPr>
              <a:t>tr</a:t>
            </a:r>
            <a:r>
              <a:rPr lang="en-US" sz="1800" b="1" dirty="0">
                <a:solidFill>
                  <a:schemeClr val="dk1"/>
                </a:solidFill>
                <a:latin typeface="Garamond"/>
                <a:ea typeface="Garamond"/>
                <a:cs typeface="Garamond"/>
                <a:sym typeface="Garamond"/>
              </a:rPr>
              <a:t>&gt;&lt;/table&gt;&lt;/body&gt;&lt;/html&gt;</a:t>
            </a:r>
            <a:endParaRPr sz="1800" b="1"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endParaRPr sz="24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endParaRPr sz="2400" b="1" u="sng"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endParaRPr sz="2400" b="1" u="sng"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endParaRPr sz="2400" b="1" dirty="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endParaRPr sz="2400" b="1" u="sng" dirty="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endParaRPr sz="24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b="1" u="sng" dirty="0">
              <a:solidFill>
                <a:schemeClr val="dk1"/>
              </a:solidFill>
              <a:latin typeface="Garamond"/>
              <a:ea typeface="Garamond"/>
              <a:cs typeface="Garamond"/>
              <a:sym typeface="Garamond"/>
            </a:endParaRPr>
          </a:p>
        </p:txBody>
      </p:sp>
      <p:sp>
        <p:nvSpPr>
          <p:cNvPr id="310" name="Google Shape;310;p40"/>
          <p:cNvSpPr/>
          <p:nvPr/>
        </p:nvSpPr>
        <p:spPr>
          <a:xfrm>
            <a:off x="633046" y="1341912"/>
            <a:ext cx="11366696" cy="532617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40"/>
          <p:cNvSpPr/>
          <p:nvPr/>
        </p:nvSpPr>
        <p:spPr>
          <a:xfrm>
            <a:off x="633046" y="365125"/>
            <a:ext cx="11366696" cy="8446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2" name="Google Shape;312;p40"/>
          <p:cNvPicPr preferRelativeResize="0"/>
          <p:nvPr/>
        </p:nvPicPr>
        <p:blipFill rotWithShape="1">
          <a:blip r:embed="rId3">
            <a:alphaModFix/>
          </a:blip>
          <a:srcRect/>
          <a:stretch/>
        </p:blipFill>
        <p:spPr>
          <a:xfrm>
            <a:off x="7929929" y="2908814"/>
            <a:ext cx="3929136" cy="14381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Image Handling </a:t>
            </a:r>
            <a:endParaRPr/>
          </a:p>
        </p:txBody>
      </p:sp>
      <p:sp>
        <p:nvSpPr>
          <p:cNvPr id="319" name="Google Shape;319;p41"/>
          <p:cNvSpPr txBox="1">
            <a:spLocks noGrp="1"/>
          </p:cNvSpPr>
          <p:nvPr>
            <p:ph type="body" idx="1"/>
          </p:nvPr>
        </p:nvSpPr>
        <p:spPr>
          <a:xfrm>
            <a:off x="99935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dirty="0">
                <a:latin typeface="Garamond"/>
                <a:ea typeface="Garamond"/>
                <a:cs typeface="Garamond"/>
                <a:sym typeface="Garamond"/>
              </a:rPr>
              <a:t>A well constructed image showing the product at its best. Images could be more powerful than any cleaver description.</a:t>
            </a:r>
            <a:endParaRPr sz="1600" b="1" dirty="0">
              <a:latin typeface="Garamond"/>
              <a:ea typeface="Garamond"/>
              <a:cs typeface="Garamond"/>
              <a:sym typeface="Garamond"/>
            </a:endParaRPr>
          </a:p>
          <a:p>
            <a:pPr marL="0" lvl="0" indent="0" algn="l" rtl="0">
              <a:lnSpc>
                <a:spcPct val="90000"/>
              </a:lnSpc>
              <a:spcBef>
                <a:spcPts val="1000"/>
              </a:spcBef>
              <a:spcAft>
                <a:spcPts val="0"/>
              </a:spcAft>
              <a:buClr>
                <a:schemeClr val="dk1"/>
              </a:buClr>
              <a:buSzPts val="2000"/>
              <a:buNone/>
            </a:pPr>
            <a:r>
              <a:rPr lang="en-US" sz="2000" dirty="0">
                <a:latin typeface="Garamond"/>
                <a:ea typeface="Garamond"/>
                <a:cs typeface="Garamond"/>
                <a:sym typeface="Garamond"/>
              </a:rPr>
              <a:t>The &lt;</a:t>
            </a:r>
            <a:r>
              <a:rPr lang="en-US" sz="2000" dirty="0" err="1">
                <a:latin typeface="Garamond"/>
                <a:ea typeface="Garamond"/>
                <a:cs typeface="Garamond"/>
                <a:sym typeface="Garamond"/>
              </a:rPr>
              <a:t>img</a:t>
            </a:r>
            <a:r>
              <a:rPr lang="en-US" sz="2000" dirty="0">
                <a:latin typeface="Garamond"/>
                <a:ea typeface="Garamond"/>
                <a:cs typeface="Garamond"/>
                <a:sym typeface="Garamond"/>
              </a:rPr>
              <a:t>&gt; tag defines an image in an HTML </a:t>
            </a:r>
            <a:r>
              <a:rPr lang="en-US" sz="2000" dirty="0" err="1">
                <a:latin typeface="Garamond"/>
                <a:ea typeface="Garamond"/>
                <a:cs typeface="Garamond"/>
                <a:sym typeface="Garamond"/>
              </a:rPr>
              <a:t>page.The</a:t>
            </a:r>
            <a:r>
              <a:rPr lang="en-US" sz="2000" dirty="0">
                <a:latin typeface="Garamond"/>
                <a:ea typeface="Garamond"/>
                <a:cs typeface="Garamond"/>
                <a:sym typeface="Garamond"/>
              </a:rPr>
              <a:t> &lt;</a:t>
            </a:r>
            <a:r>
              <a:rPr lang="en-US" sz="2000" dirty="0" err="1">
                <a:latin typeface="Garamond"/>
                <a:ea typeface="Garamond"/>
                <a:cs typeface="Garamond"/>
                <a:sym typeface="Garamond"/>
              </a:rPr>
              <a:t>img</a:t>
            </a:r>
            <a:r>
              <a:rPr lang="en-US" sz="2000" dirty="0">
                <a:latin typeface="Garamond"/>
                <a:ea typeface="Garamond"/>
                <a:cs typeface="Garamond"/>
                <a:sym typeface="Garamond"/>
              </a:rPr>
              <a:t>&gt; tag has two required attributes: </a:t>
            </a:r>
            <a:r>
              <a:rPr lang="en-US" sz="2000" dirty="0" err="1">
                <a:latin typeface="Garamond"/>
                <a:ea typeface="Garamond"/>
                <a:cs typeface="Garamond"/>
                <a:sym typeface="Garamond"/>
              </a:rPr>
              <a:t>src</a:t>
            </a:r>
            <a:r>
              <a:rPr lang="en-US" sz="2000" dirty="0">
                <a:latin typeface="Garamond"/>
                <a:ea typeface="Garamond"/>
                <a:cs typeface="Garamond"/>
                <a:sym typeface="Garamond"/>
              </a:rPr>
              <a:t> and alt. If Images are not inserted into an HTML page, it creates a holding space for the referenced image.</a:t>
            </a:r>
            <a:endParaRPr dirty="0"/>
          </a:p>
          <a:p>
            <a:pPr marL="0" lvl="0" indent="0" algn="l" rtl="0">
              <a:lnSpc>
                <a:spcPct val="90000"/>
              </a:lnSpc>
              <a:spcBef>
                <a:spcPts val="1000"/>
              </a:spcBef>
              <a:spcAft>
                <a:spcPts val="0"/>
              </a:spcAft>
              <a:buClr>
                <a:schemeClr val="dk1"/>
              </a:buClr>
              <a:buSzPts val="2000"/>
              <a:buNone/>
            </a:pPr>
            <a:r>
              <a:rPr lang="en-US" sz="2000" dirty="0">
                <a:latin typeface="Garamond"/>
                <a:ea typeface="Garamond"/>
                <a:cs typeface="Garamond"/>
                <a:sym typeface="Garamond"/>
              </a:rPr>
              <a:t>Attributes : Align {bottom ,middle ,left, right} ,Alt ,Height , Width </a:t>
            </a:r>
            <a:endParaRPr dirty="0"/>
          </a:p>
          <a:p>
            <a:pPr marL="0" lvl="0" indent="0" algn="l" rtl="0">
              <a:lnSpc>
                <a:spcPct val="90000"/>
              </a:lnSpc>
              <a:spcBef>
                <a:spcPts val="1000"/>
              </a:spcBef>
              <a:spcAft>
                <a:spcPts val="0"/>
              </a:spcAft>
              <a:buClr>
                <a:schemeClr val="dk1"/>
              </a:buClr>
              <a:buSzPts val="2000"/>
              <a:buNone/>
            </a:pPr>
            <a:r>
              <a:rPr lang="en-US" sz="2000" dirty="0">
                <a:latin typeface="Garamond"/>
                <a:ea typeface="Garamond"/>
                <a:cs typeface="Garamond"/>
                <a:sym typeface="Garamond"/>
              </a:rPr>
              <a:t>&lt;</a:t>
            </a:r>
            <a:r>
              <a:rPr lang="en-US" sz="2000" dirty="0" err="1">
                <a:latin typeface="Garamond"/>
                <a:ea typeface="Garamond"/>
                <a:cs typeface="Garamond"/>
                <a:sym typeface="Garamond"/>
              </a:rPr>
              <a:t>img</a:t>
            </a:r>
            <a:r>
              <a:rPr lang="en-US" sz="2000" dirty="0">
                <a:latin typeface="Garamond"/>
                <a:ea typeface="Garamond"/>
                <a:cs typeface="Garamond"/>
                <a:sym typeface="Garamond"/>
              </a:rPr>
              <a:t> </a:t>
            </a:r>
            <a:r>
              <a:rPr lang="en-US" sz="2000" dirty="0" err="1">
                <a:latin typeface="Garamond"/>
                <a:ea typeface="Garamond"/>
                <a:cs typeface="Garamond"/>
                <a:sym typeface="Garamond"/>
              </a:rPr>
              <a:t>src</a:t>
            </a:r>
            <a:r>
              <a:rPr lang="en-US" sz="2000" dirty="0">
                <a:latin typeface="Garamond"/>
                <a:ea typeface="Garamond"/>
                <a:cs typeface="Garamond"/>
                <a:sym typeface="Garamond"/>
              </a:rPr>
              <a:t>="C:/Windows/Web/Wallpaper/Theme2/img11.jpg"alt="Flower" height="100" width="100" align="right"&gt;&lt;p&gt;People with goals succeed because they know where they're going. Now think of a ship leaving a harbor and think of it with a complete voyage mapped out and planned. The captain and crew know exactly where it's going and how long it will take. &lt;/p&gt;           OUTPUT</a:t>
            </a:r>
            <a:endParaRPr dirty="0"/>
          </a:p>
          <a:p>
            <a:pPr marL="0" lvl="0" indent="0" algn="l" rtl="0">
              <a:lnSpc>
                <a:spcPct val="90000"/>
              </a:lnSpc>
              <a:spcBef>
                <a:spcPts val="1000"/>
              </a:spcBef>
              <a:spcAft>
                <a:spcPts val="0"/>
              </a:spcAft>
              <a:buClr>
                <a:schemeClr val="dk1"/>
              </a:buClr>
              <a:buSzPts val="2000"/>
              <a:buNone/>
            </a:pPr>
            <a:endParaRPr sz="2000" dirty="0">
              <a:latin typeface="Garamond"/>
              <a:ea typeface="Garamond"/>
              <a:cs typeface="Garamond"/>
              <a:sym typeface="Garamond"/>
            </a:endParaRPr>
          </a:p>
          <a:p>
            <a:pPr marL="0" lvl="0" indent="0" algn="l" rtl="0">
              <a:lnSpc>
                <a:spcPct val="90000"/>
              </a:lnSpc>
              <a:spcBef>
                <a:spcPts val="1000"/>
              </a:spcBef>
              <a:spcAft>
                <a:spcPts val="0"/>
              </a:spcAft>
              <a:buClr>
                <a:schemeClr val="dk1"/>
              </a:buClr>
              <a:buSzPts val="2000"/>
              <a:buNone/>
            </a:pPr>
            <a:endParaRPr sz="2000" dirty="0">
              <a:latin typeface="Garamond"/>
              <a:ea typeface="Garamond"/>
              <a:cs typeface="Garamond"/>
              <a:sym typeface="Garamond"/>
            </a:endParaRPr>
          </a:p>
        </p:txBody>
      </p:sp>
      <p:pic>
        <p:nvPicPr>
          <p:cNvPr id="320" name="Google Shape;320;p41"/>
          <p:cNvPicPr preferRelativeResize="0"/>
          <p:nvPr/>
        </p:nvPicPr>
        <p:blipFill rotWithShape="1">
          <a:blip r:embed="rId3">
            <a:alphaModFix/>
          </a:blip>
          <a:srcRect/>
          <a:stretch/>
        </p:blipFill>
        <p:spPr>
          <a:xfrm>
            <a:off x="6543675" y="4793054"/>
            <a:ext cx="4810125" cy="12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p:nvPr/>
        </p:nvSpPr>
        <p:spPr>
          <a:xfrm>
            <a:off x="1111347" y="735532"/>
            <a:ext cx="479708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chemeClr val="accent1"/>
                </a:solidFill>
                <a:latin typeface="Calibri"/>
                <a:ea typeface="Calibri"/>
                <a:cs typeface="Calibri"/>
                <a:sym typeface="Calibri"/>
              </a:rPr>
              <a:t>We will learn</a:t>
            </a:r>
            <a:endParaRPr sz="2800" b="1">
              <a:solidFill>
                <a:schemeClr val="accent1"/>
              </a:solidFill>
              <a:latin typeface="Calibri"/>
              <a:ea typeface="Calibri"/>
              <a:cs typeface="Calibri"/>
              <a:sym typeface="Calibri"/>
            </a:endParaRPr>
          </a:p>
        </p:txBody>
      </p:sp>
      <p:sp>
        <p:nvSpPr>
          <p:cNvPr id="102" name="Google Shape;10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HTML Basics</a:t>
            </a:r>
            <a:endParaRPr dirty="0"/>
          </a:p>
          <a:p>
            <a:pPr marL="228600" lvl="0" indent="-228600" algn="l" rtl="0">
              <a:lnSpc>
                <a:spcPct val="90000"/>
              </a:lnSpc>
              <a:spcBef>
                <a:spcPts val="1000"/>
              </a:spcBef>
              <a:spcAft>
                <a:spcPts val="0"/>
              </a:spcAft>
              <a:buClr>
                <a:schemeClr val="dk1"/>
              </a:buClr>
              <a:buSzPts val="2800"/>
              <a:buChar char="•"/>
            </a:pPr>
            <a:r>
              <a:rPr lang="en-US" dirty="0"/>
              <a:t>Tables</a:t>
            </a:r>
            <a:endParaRPr dirty="0"/>
          </a:p>
          <a:p>
            <a:pPr marL="228600" lvl="0" indent="-228600" algn="l" rtl="0">
              <a:lnSpc>
                <a:spcPct val="90000"/>
              </a:lnSpc>
              <a:spcBef>
                <a:spcPts val="1000"/>
              </a:spcBef>
              <a:spcAft>
                <a:spcPts val="0"/>
              </a:spcAft>
              <a:buClr>
                <a:schemeClr val="dk1"/>
              </a:buClr>
              <a:buSzPts val="2800"/>
              <a:buChar char="•"/>
            </a:pPr>
            <a:r>
              <a:rPr lang="en-US" dirty="0"/>
              <a:t>List</a:t>
            </a:r>
            <a:endParaRPr dirty="0"/>
          </a:p>
          <a:p>
            <a:pPr marL="228600" lvl="0" indent="-228600" algn="l" rtl="0">
              <a:lnSpc>
                <a:spcPct val="90000"/>
              </a:lnSpc>
              <a:spcBef>
                <a:spcPts val="1000"/>
              </a:spcBef>
              <a:spcAft>
                <a:spcPts val="0"/>
              </a:spcAft>
              <a:buClr>
                <a:schemeClr val="dk1"/>
              </a:buClr>
              <a:buSzPts val="2800"/>
              <a:buChar char="•"/>
            </a:pPr>
            <a:r>
              <a:rPr lang="en-US" dirty="0"/>
              <a:t>Working With Links</a:t>
            </a:r>
            <a:endParaRPr dirty="0"/>
          </a:p>
          <a:p>
            <a:pPr marL="228600" lvl="0" indent="-228600" algn="l" rtl="0">
              <a:lnSpc>
                <a:spcPct val="90000"/>
              </a:lnSpc>
              <a:spcBef>
                <a:spcPts val="1000"/>
              </a:spcBef>
              <a:spcAft>
                <a:spcPts val="0"/>
              </a:spcAft>
              <a:buClr>
                <a:schemeClr val="dk1"/>
              </a:buClr>
              <a:buSzPts val="2800"/>
              <a:buChar char="•"/>
            </a:pPr>
            <a:r>
              <a:rPr lang="en-US" dirty="0"/>
              <a:t>Image Handling</a:t>
            </a:r>
            <a:endParaRPr dirty="0"/>
          </a:p>
          <a:p>
            <a:pPr marL="228600" lvl="0" indent="-228600" algn="l" rtl="0">
              <a:lnSpc>
                <a:spcPct val="90000"/>
              </a:lnSpc>
              <a:spcBef>
                <a:spcPts val="1000"/>
              </a:spcBef>
              <a:spcAft>
                <a:spcPts val="0"/>
              </a:spcAft>
              <a:buClr>
                <a:schemeClr val="dk1"/>
              </a:buClr>
              <a:buSzPts val="2800"/>
              <a:buChar char="•"/>
            </a:pPr>
            <a:r>
              <a:rPr lang="en-US" dirty="0"/>
              <a:t>Frames</a:t>
            </a:r>
            <a:endParaRPr dirty="0"/>
          </a:p>
          <a:p>
            <a:pPr marL="228600" lvl="0" indent="-228600" algn="l" rtl="0">
              <a:lnSpc>
                <a:spcPct val="90000"/>
              </a:lnSpc>
              <a:spcBef>
                <a:spcPts val="1000"/>
              </a:spcBef>
              <a:spcAft>
                <a:spcPts val="0"/>
              </a:spcAft>
              <a:buClr>
                <a:schemeClr val="dk1"/>
              </a:buClr>
              <a:buSzPts val="2800"/>
              <a:buChar char="•"/>
            </a:pPr>
            <a:r>
              <a:rPr lang="en-US" dirty="0"/>
              <a:t>HTML Forms for User Input </a:t>
            </a:r>
            <a:endParaRPr dirty="0"/>
          </a:p>
          <a:p>
            <a:pPr marL="228600" lvl="0" indent="-228600" algn="l" rtl="0">
              <a:lnSpc>
                <a:spcPct val="90000"/>
              </a:lnSpc>
              <a:spcBef>
                <a:spcPts val="1000"/>
              </a:spcBef>
              <a:spcAft>
                <a:spcPts val="0"/>
              </a:spcAft>
              <a:buClr>
                <a:schemeClr val="dk1"/>
              </a:buClr>
              <a:buSzPts val="2800"/>
              <a:buChar char="•"/>
            </a:pPr>
            <a:r>
              <a:rPr lang="en-US" dirty="0"/>
              <a:t>New Form Elements </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Forms</a:t>
            </a:r>
            <a:endParaRPr sz="3600" b="1" u="sng">
              <a:solidFill>
                <a:schemeClr val="dk1"/>
              </a:solidFill>
              <a:latin typeface="Garamond"/>
              <a:ea typeface="Garamond"/>
              <a:cs typeface="Garamond"/>
              <a:sym typeface="Garamond"/>
            </a:endParaRPr>
          </a:p>
        </p:txBody>
      </p:sp>
      <p:sp>
        <p:nvSpPr>
          <p:cNvPr id="327" name="Google Shape;327;p42"/>
          <p:cNvSpPr txBox="1"/>
          <p:nvPr/>
        </p:nvSpPr>
        <p:spPr>
          <a:xfrm>
            <a:off x="838200" y="914400"/>
            <a:ext cx="10515600" cy="52625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pic>
        <p:nvPicPr>
          <p:cNvPr id="328" name="Google Shape;328;p42"/>
          <p:cNvPicPr preferRelativeResize="0"/>
          <p:nvPr/>
        </p:nvPicPr>
        <p:blipFill rotWithShape="1">
          <a:blip r:embed="rId3">
            <a:alphaModFix/>
          </a:blip>
          <a:srcRect/>
          <a:stretch/>
        </p:blipFill>
        <p:spPr>
          <a:xfrm>
            <a:off x="5786438" y="3327400"/>
            <a:ext cx="619125" cy="200025"/>
          </a:xfrm>
          <a:prstGeom prst="rect">
            <a:avLst/>
          </a:prstGeom>
          <a:noFill/>
          <a:ln>
            <a:noFill/>
          </a:ln>
        </p:spPr>
      </p:pic>
      <p:graphicFrame>
        <p:nvGraphicFramePr>
          <p:cNvPr id="329" name="Google Shape;329;p42"/>
          <p:cNvGraphicFramePr/>
          <p:nvPr/>
        </p:nvGraphicFramePr>
        <p:xfrm>
          <a:off x="838200" y="719664"/>
          <a:ext cx="10317500" cy="5601340"/>
        </p:xfrm>
        <a:graphic>
          <a:graphicData uri="http://schemas.openxmlformats.org/drawingml/2006/table">
            <a:tbl>
              <a:tblPr firstRow="1" bandRow="1">
                <a:noFill/>
                <a:tableStyleId>{004C6BFD-1CA4-427F-80CB-4C0DBA232461}</a:tableStyleId>
              </a:tblPr>
              <a:tblGrid>
                <a:gridCol w="1778400"/>
                <a:gridCol w="8539100"/>
              </a:tblGrid>
              <a:tr h="496125">
                <a:tc>
                  <a:txBody>
                    <a:bodyPr/>
                    <a:lstStyle/>
                    <a:p>
                      <a:pPr marL="0" marR="0" lvl="0" indent="0" algn="l" rtl="0">
                        <a:spcBef>
                          <a:spcPts val="0"/>
                        </a:spcBef>
                        <a:spcAft>
                          <a:spcPts val="0"/>
                        </a:spcAft>
                        <a:buNone/>
                      </a:pPr>
                      <a:r>
                        <a:rPr lang="en-US" sz="1800"/>
                        <a:t>Form Elements</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Text Field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Can create a Text Field by using Input Element with Type=‘text’ Attribute.</a:t>
                      </a:r>
                      <a:endParaRPr/>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Password Field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When text is entered in Password Field it shows </a:t>
                      </a:r>
                      <a:r>
                        <a:rPr lang="en-US" sz="1800" b="0" i="0" u="none" strike="noStrike" cap="none">
                          <a:solidFill>
                            <a:srgbClr val="000000"/>
                          </a:solidFill>
                          <a:latin typeface="Courier New"/>
                          <a:ea typeface="Courier New"/>
                          <a:cs typeface="Courier New"/>
                          <a:sym typeface="Courier New"/>
                        </a:rPr>
                        <a:t>****</a:t>
                      </a:r>
                      <a:r>
                        <a:rPr lang="en-US" sz="1800" b="0" i="0" u="none" strike="noStrike" cap="none">
                          <a:solidFill>
                            <a:srgbClr val="000000"/>
                          </a:solidFill>
                          <a:latin typeface="Arial"/>
                          <a:ea typeface="Arial"/>
                          <a:cs typeface="Arial"/>
                          <a:sym typeface="Arial"/>
                        </a:rPr>
                        <a:t> Symbol</a:t>
                      </a:r>
                      <a:endParaRPr/>
                    </a:p>
                  </a:txBody>
                  <a:tcPr marL="91450" marR="91450" marT="45725" marB="45725"/>
                </a:tc>
              </a:tr>
              <a:tr h="49612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Combo Box</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It can have multiple values and it allows user to select one value at a time</a:t>
                      </a:r>
                      <a:endParaRPr/>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Drop down List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It can have multiple values and allows user to select more than one value at a time</a:t>
                      </a:r>
                      <a:endParaRPr/>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Radio Button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Can create a Radio Button by using Input Element with Value and Name Attribute</a:t>
                      </a:r>
                      <a:endParaRPr/>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Check Box</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Can create Check box by Using Input Element</a:t>
                      </a:r>
                      <a:endParaRPr/>
                    </a:p>
                  </a:txBody>
                  <a:tcPr marL="91450" marR="91450" marT="45725" marB="45725"/>
                </a:tc>
              </a:tr>
              <a:tr h="49612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Command Button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000000"/>
                          </a:solidFill>
                          <a:latin typeface="Arial"/>
                          <a:ea typeface="Arial"/>
                          <a:cs typeface="Arial"/>
                          <a:sym typeface="Arial"/>
                        </a:rPr>
                        <a:t>This is useful for submitting any data that is helpful in transferring data across different interfaces</a:t>
                      </a:r>
                      <a:endParaRPr/>
                    </a:p>
                  </a:txBody>
                  <a:tcPr marL="91450" marR="91450" marT="45725" marB="45725"/>
                </a:tc>
              </a:tr>
              <a:tr h="496125">
                <a:tc>
                  <a:txBody>
                    <a:bodyPr/>
                    <a:lstStyle/>
                    <a:p>
                      <a:pPr marL="0" marR="0" lvl="0" indent="0" algn="l" rtl="0">
                        <a:spcBef>
                          <a:spcPts val="0"/>
                        </a:spcBef>
                        <a:spcAft>
                          <a:spcPts val="0"/>
                        </a:spcAft>
                        <a:buNone/>
                      </a:pPr>
                      <a:r>
                        <a:rPr lang="en-US" sz="1800"/>
                        <a:t>Textarea </a:t>
                      </a:r>
                      <a:endParaRPr sz="1800"/>
                    </a:p>
                  </a:txBody>
                  <a:tcPr marL="91450" marR="91450" marT="45725" marB="45725"/>
                </a:tc>
                <a:tc>
                  <a:txBody>
                    <a:bodyPr/>
                    <a:lstStyle/>
                    <a:p>
                      <a:pPr marL="0" marR="0" lvl="0" indent="0" algn="l" rtl="0">
                        <a:spcBef>
                          <a:spcPts val="0"/>
                        </a:spcBef>
                        <a:spcAft>
                          <a:spcPts val="0"/>
                        </a:spcAft>
                        <a:buNone/>
                      </a:pPr>
                      <a:r>
                        <a:rPr lang="en-US" sz="1800"/>
                        <a:t>It is multiple line text field with row and column attribute</a:t>
                      </a:r>
                      <a:endParaRPr sz="1800"/>
                    </a:p>
                  </a:txBody>
                  <a:tcPr marL="91450" marR="91450" marT="45725" marB="45725"/>
                </a:tc>
              </a:tr>
              <a:tr h="496125">
                <a:tc>
                  <a:txBody>
                    <a:bodyPr/>
                    <a:lstStyle/>
                    <a:p>
                      <a:pPr marL="0" marR="0" lvl="0" indent="0" algn="l" rtl="0">
                        <a:spcBef>
                          <a:spcPts val="0"/>
                        </a:spcBef>
                        <a:spcAft>
                          <a:spcPts val="0"/>
                        </a:spcAft>
                        <a:buNone/>
                      </a:pPr>
                      <a:r>
                        <a:rPr lang="en-US" sz="1800"/>
                        <a:t>Submit Button</a:t>
                      </a:r>
                      <a:endParaRPr sz="1800"/>
                    </a:p>
                  </a:txBody>
                  <a:tcPr marL="91450" marR="91450" marT="45725" marB="45725"/>
                </a:tc>
                <a:tc>
                  <a:txBody>
                    <a:bodyPr/>
                    <a:lstStyle/>
                    <a:p>
                      <a:pPr marL="0" marR="0" lvl="0" indent="0" algn="l" rtl="0">
                        <a:spcBef>
                          <a:spcPts val="0"/>
                        </a:spcBef>
                        <a:spcAft>
                          <a:spcPts val="0"/>
                        </a:spcAft>
                        <a:buNone/>
                      </a:pPr>
                      <a:r>
                        <a:rPr lang="en-US" sz="1800"/>
                        <a:t>It is auto programmed submit button to send data</a:t>
                      </a:r>
                      <a:endParaRPr sz="1800"/>
                    </a:p>
                  </a:txBody>
                  <a:tcPr marL="91450" marR="91450" marT="45725" marB="45725"/>
                </a:tc>
              </a:tr>
              <a:tr h="496125">
                <a:tc>
                  <a:txBody>
                    <a:bodyPr/>
                    <a:lstStyle/>
                    <a:p>
                      <a:pPr marL="0" marR="0" lvl="0" indent="0" algn="l" rtl="0">
                        <a:spcBef>
                          <a:spcPts val="0"/>
                        </a:spcBef>
                        <a:spcAft>
                          <a:spcPts val="0"/>
                        </a:spcAft>
                        <a:buNone/>
                      </a:pPr>
                      <a:r>
                        <a:rPr lang="en-US" sz="1800"/>
                        <a:t>Reset Button</a:t>
                      </a:r>
                      <a:endParaRPr sz="1800"/>
                    </a:p>
                  </a:txBody>
                  <a:tcPr marL="91450" marR="91450" marT="45725" marB="45725"/>
                </a:tc>
                <a:tc>
                  <a:txBody>
                    <a:bodyPr/>
                    <a:lstStyle/>
                    <a:p>
                      <a:pPr marL="0" marR="0" lvl="0" indent="0" algn="l" rtl="0">
                        <a:spcBef>
                          <a:spcPts val="0"/>
                        </a:spcBef>
                        <a:spcAft>
                          <a:spcPts val="0"/>
                        </a:spcAft>
                        <a:buNone/>
                      </a:pPr>
                      <a:r>
                        <a:rPr lang="en-US" sz="1800"/>
                        <a:t>Reset button will clear input</a:t>
                      </a:r>
                      <a:endParaRPr sz="1800"/>
                    </a:p>
                  </a:txBody>
                  <a:tcPr marL="91450" marR="91450" marT="45725" marB="457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dirty="0" smtClean="0">
                <a:solidFill>
                  <a:schemeClr val="dk1"/>
                </a:solidFill>
                <a:latin typeface="Garamond"/>
                <a:ea typeface="Garamond"/>
                <a:cs typeface="Garamond"/>
                <a:sym typeface="Garamond"/>
              </a:rPr>
              <a:t>HTML5 </a:t>
            </a:r>
            <a:r>
              <a:rPr lang="en-US" sz="3600" b="1" u="sng" dirty="0">
                <a:solidFill>
                  <a:schemeClr val="dk1"/>
                </a:solidFill>
                <a:latin typeface="Garamond"/>
                <a:ea typeface="Garamond"/>
                <a:cs typeface="Garamond"/>
                <a:sym typeface="Garamond"/>
              </a:rPr>
              <a:t>New Form Elements</a:t>
            </a:r>
            <a:endParaRPr sz="3600" b="1" u="sng" dirty="0">
              <a:solidFill>
                <a:schemeClr val="dk1"/>
              </a:solidFill>
              <a:latin typeface="Garamond"/>
              <a:ea typeface="Garamond"/>
              <a:cs typeface="Garamond"/>
              <a:sym typeface="Garamond"/>
            </a:endParaRPr>
          </a:p>
        </p:txBody>
      </p:sp>
      <p:sp>
        <p:nvSpPr>
          <p:cNvPr id="336" name="Google Shape;336;p43"/>
          <p:cNvSpPr txBox="1"/>
          <p:nvPr/>
        </p:nvSpPr>
        <p:spPr>
          <a:xfrm>
            <a:off x="838200" y="914400"/>
            <a:ext cx="10515600" cy="52625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graphicFrame>
        <p:nvGraphicFramePr>
          <p:cNvPr id="337" name="Google Shape;337;p43"/>
          <p:cNvGraphicFramePr/>
          <p:nvPr/>
        </p:nvGraphicFramePr>
        <p:xfrm>
          <a:off x="1055077" y="1213277"/>
          <a:ext cx="9833325" cy="5104275"/>
        </p:xfrm>
        <a:graphic>
          <a:graphicData uri="http://schemas.openxmlformats.org/drawingml/2006/table">
            <a:tbl>
              <a:tblPr firstRow="1" bandRow="1">
                <a:noFill/>
                <a:tableStyleId>{004C6BFD-1CA4-427F-80CB-4C0DBA232461}</a:tableStyleId>
              </a:tblPr>
              <a:tblGrid>
                <a:gridCol w="1660325"/>
                <a:gridCol w="8173000"/>
              </a:tblGrid>
              <a:tr h="464025">
                <a:tc>
                  <a:txBody>
                    <a:bodyPr/>
                    <a:lstStyle/>
                    <a:p>
                      <a:pPr marL="0" marR="0" lvl="0" indent="0" algn="l" rtl="0">
                        <a:spcBef>
                          <a:spcPts val="0"/>
                        </a:spcBef>
                        <a:spcAft>
                          <a:spcPts val="0"/>
                        </a:spcAft>
                        <a:buNone/>
                      </a:pPr>
                      <a:r>
                        <a:rPr lang="en-US" sz="1800" dirty="0"/>
                        <a:t>Tag</a:t>
                      </a:r>
                      <a:endParaRPr sz="1800" dirty="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r>
              <a:tr h="464025">
                <a:tc>
                  <a:txBody>
                    <a:bodyPr/>
                    <a:lstStyle/>
                    <a:p>
                      <a:pPr marL="0" marR="0" lvl="0" indent="0" algn="l" rtl="0">
                        <a:spcBef>
                          <a:spcPts val="0"/>
                        </a:spcBef>
                        <a:spcAft>
                          <a:spcPts val="0"/>
                        </a:spcAft>
                        <a:buNone/>
                      </a:pPr>
                      <a:r>
                        <a:rPr lang="en-US" sz="1800"/>
                        <a:t>date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Selector for calendar date</a:t>
                      </a:r>
                      <a:endParaRPr sz="1800"/>
                    </a:p>
                  </a:txBody>
                  <a:tcPr marL="91450" marR="91450" marT="45725" marB="45725"/>
                </a:tc>
              </a:tr>
              <a:tr h="464025">
                <a:tc>
                  <a:txBody>
                    <a:bodyPr/>
                    <a:lstStyle/>
                    <a:p>
                      <a:pPr marL="0" marR="0" lvl="0" indent="0" algn="l" rtl="0">
                        <a:spcBef>
                          <a:spcPts val="0"/>
                        </a:spcBef>
                        <a:spcAft>
                          <a:spcPts val="0"/>
                        </a:spcAft>
                        <a:buNone/>
                      </a:pPr>
                      <a:r>
                        <a:rPr lang="en-US" sz="1800"/>
                        <a:t>number</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A field containing a numeric value only</a:t>
                      </a:r>
                      <a:endParaRPr sz="1800"/>
                    </a:p>
                  </a:txBody>
                  <a:tcPr marL="91450" marR="91450" marT="45725" marB="45725"/>
                </a:tc>
              </a:tr>
              <a:tr h="464025">
                <a:tc>
                  <a:txBody>
                    <a:bodyPr/>
                    <a:lstStyle/>
                    <a:p>
                      <a:pPr marL="0" marR="0" lvl="0" indent="0" algn="l" rtl="0">
                        <a:spcBef>
                          <a:spcPts val="0"/>
                        </a:spcBef>
                        <a:spcAft>
                          <a:spcPts val="0"/>
                        </a:spcAft>
                        <a:buNone/>
                      </a:pPr>
                      <a:r>
                        <a:rPr lang="en-US" sz="1800"/>
                        <a:t>range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Numeric selector within a range of values</a:t>
                      </a:r>
                      <a:endParaRPr sz="1800"/>
                    </a:p>
                  </a:txBody>
                  <a:tcPr marL="91450" marR="91450" marT="45725" marB="45725"/>
                </a:tc>
              </a:tr>
              <a:tr h="464025">
                <a:tc>
                  <a:txBody>
                    <a:bodyPr/>
                    <a:lstStyle/>
                    <a:p>
                      <a:pPr marL="0" marR="0" lvl="0" indent="0" algn="l" rtl="0">
                        <a:spcBef>
                          <a:spcPts val="0"/>
                        </a:spcBef>
                        <a:spcAft>
                          <a:spcPts val="0"/>
                        </a:spcAft>
                        <a:buNone/>
                      </a:pPr>
                      <a:r>
                        <a:rPr lang="en-US" sz="1800"/>
                        <a:t>email</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Input type should be an email.</a:t>
                      </a:r>
                      <a:endParaRPr sz="1800"/>
                    </a:p>
                  </a:txBody>
                  <a:tcPr marL="91450" marR="91450" marT="45725" marB="45725"/>
                </a:tc>
              </a:tr>
              <a:tr h="464025">
                <a:tc>
                  <a:txBody>
                    <a:bodyPr/>
                    <a:lstStyle/>
                    <a:p>
                      <a:pPr marL="0" marR="0" lvl="0" indent="0" algn="l" rtl="0">
                        <a:spcBef>
                          <a:spcPts val="0"/>
                        </a:spcBef>
                        <a:spcAft>
                          <a:spcPts val="0"/>
                        </a:spcAft>
                        <a:buNone/>
                      </a:pPr>
                      <a:r>
                        <a:rPr lang="en-US" sz="1800"/>
                        <a:t>search</a:t>
                      </a:r>
                      <a:endParaRPr sz="1800"/>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Calibri"/>
                          <a:ea typeface="Calibri"/>
                          <a:cs typeface="Calibri"/>
                          <a:sym typeface="Calibri"/>
                        </a:rPr>
                        <a:t>Term to supply to a search engine</a:t>
                      </a:r>
                      <a:endParaRPr sz="1800" dirty="0"/>
                    </a:p>
                  </a:txBody>
                  <a:tcPr marL="91450" marR="91450" marT="45725" marB="45725"/>
                </a:tc>
              </a:tr>
              <a:tr h="464025">
                <a:tc>
                  <a:txBody>
                    <a:bodyPr/>
                    <a:lstStyle/>
                    <a:p>
                      <a:pPr marL="0" marR="0" lvl="0" indent="0" algn="l" rtl="0">
                        <a:spcBef>
                          <a:spcPts val="0"/>
                        </a:spcBef>
                        <a:spcAft>
                          <a:spcPts val="0"/>
                        </a:spcAft>
                        <a:buNone/>
                      </a:pPr>
                      <a:r>
                        <a:rPr lang="en-US" sz="1800"/>
                        <a:t>url</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Input type should be URL type.</a:t>
                      </a:r>
                      <a:endParaRPr sz="1800"/>
                    </a:p>
                  </a:txBody>
                  <a:tcPr marL="91450" marR="91450" marT="45725" marB="45725"/>
                </a:tc>
              </a:tr>
              <a:tr h="464025">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datetime-local</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Date and time display, with no setting or indication for time zones</a:t>
                      </a:r>
                      <a:endParaRPr sz="1800"/>
                    </a:p>
                  </a:txBody>
                  <a:tcPr marL="91450" marR="91450" marT="45725" marB="45725"/>
                </a:tc>
              </a:tr>
              <a:tr h="464025">
                <a:tc>
                  <a:txBody>
                    <a:bodyPr/>
                    <a:lstStyle/>
                    <a:p>
                      <a:pPr marL="0" marR="0" lvl="0" indent="0" algn="l" rtl="0">
                        <a:spcBef>
                          <a:spcPts val="0"/>
                        </a:spcBef>
                        <a:spcAft>
                          <a:spcPts val="0"/>
                        </a:spcAft>
                        <a:buNone/>
                      </a:pPr>
                      <a:r>
                        <a:rPr lang="en-US" sz="1800"/>
                        <a:t>tel</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Input type should be telephone number.</a:t>
                      </a:r>
                      <a:endParaRPr sz="1800"/>
                    </a:p>
                  </a:txBody>
                  <a:tcPr marL="91450" marR="91450" marT="45725" marB="45725"/>
                </a:tc>
              </a:tr>
              <a:tr h="464025">
                <a:tc>
                  <a:txBody>
                    <a:bodyPr/>
                    <a:lstStyle/>
                    <a:p>
                      <a:pPr marL="0" marR="0" lvl="0" indent="0" algn="l" rtl="0">
                        <a:spcBef>
                          <a:spcPts val="0"/>
                        </a:spcBef>
                        <a:spcAft>
                          <a:spcPts val="0"/>
                        </a:spcAft>
                        <a:buNone/>
                      </a:pPr>
                      <a:r>
                        <a:rPr lang="en-US" sz="1800"/>
                        <a:t>color</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Color selector</a:t>
                      </a:r>
                      <a:endParaRPr sz="1800"/>
                    </a:p>
                  </a:txBody>
                  <a:tcPr marL="91450" marR="91450" marT="45725" marB="45725"/>
                </a:tc>
              </a:tr>
              <a:tr h="464025">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datetime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Full date and time display, including a time zone.</a:t>
                      </a:r>
                      <a:endParaRPr sz="1800"/>
                    </a:p>
                  </a:txBody>
                  <a:tcPr marL="91450" marR="91450" marT="45725" marB="457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Form Tags</a:t>
            </a:r>
            <a:endParaRPr/>
          </a:p>
        </p:txBody>
      </p:sp>
      <p:sp>
        <p:nvSpPr>
          <p:cNvPr id="344" name="Google Shape;344;p44"/>
          <p:cNvSpPr txBox="1"/>
          <p:nvPr/>
        </p:nvSpPr>
        <p:spPr>
          <a:xfrm>
            <a:off x="838200" y="914400"/>
            <a:ext cx="10515600" cy="52625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Form Elements</a:t>
            </a:r>
            <a:endParaRPr/>
          </a:p>
          <a:p>
            <a:pPr marL="0" marR="0" lvl="0" indent="0" algn="ctr"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graphicFrame>
        <p:nvGraphicFramePr>
          <p:cNvPr id="345" name="Google Shape;345;p44"/>
          <p:cNvGraphicFramePr/>
          <p:nvPr/>
        </p:nvGraphicFramePr>
        <p:xfrm>
          <a:off x="708683" y="1364567"/>
          <a:ext cx="6009300" cy="5176900"/>
        </p:xfrm>
        <a:graphic>
          <a:graphicData uri="http://schemas.openxmlformats.org/drawingml/2006/table">
            <a:tbl>
              <a:tblPr>
                <a:noFill/>
                <a:tableStyleId>{004C6BFD-1CA4-427F-80CB-4C0DBA232461}</a:tableStyleId>
              </a:tblPr>
              <a:tblGrid>
                <a:gridCol w="6009300"/>
              </a:tblGrid>
              <a:tr h="517690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346" name="Google Shape;346;p44"/>
          <p:cNvSpPr txBox="1"/>
          <p:nvPr/>
        </p:nvSpPr>
        <p:spPr>
          <a:xfrm>
            <a:off x="563880" y="1435895"/>
            <a:ext cx="5879783" cy="84510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&lt;html&gt;&lt;body</a:t>
            </a:r>
            <a:r>
              <a:rPr lang="en-US" sz="1500" b="1" dirty="0">
                <a:solidFill>
                  <a:schemeClr val="dk1"/>
                </a:solidFill>
                <a:latin typeface="Garamond"/>
                <a:ea typeface="Garamond"/>
                <a:cs typeface="Garamond"/>
                <a:sym typeface="Garamond"/>
              </a:rPr>
              <a:t>&gt;&lt;form name=“</a:t>
            </a:r>
            <a:r>
              <a:rPr lang="en-US" sz="1500" b="1" dirty="0" err="1">
                <a:solidFill>
                  <a:schemeClr val="dk1"/>
                </a:solidFill>
                <a:latin typeface="Garamond"/>
                <a:ea typeface="Garamond"/>
                <a:cs typeface="Garamond"/>
                <a:sym typeface="Garamond"/>
              </a:rPr>
              <a:t>frm</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Enter Your Login ID : &lt;input type=text size=20&gt;&lt;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Enter Your Password : &lt;input type=password </a:t>
            </a:r>
            <a:r>
              <a:rPr lang="en-US" sz="1500" b="1" dirty="0" err="1">
                <a:solidFill>
                  <a:schemeClr val="dk1"/>
                </a:solidFill>
                <a:latin typeface="Garamond"/>
                <a:ea typeface="Garamond"/>
                <a:cs typeface="Garamond"/>
                <a:sym typeface="Garamond"/>
              </a:rPr>
              <a:t>maxlength</a:t>
            </a:r>
            <a:r>
              <a:rPr lang="en-US" sz="1500" b="1" dirty="0">
                <a:solidFill>
                  <a:schemeClr val="dk1"/>
                </a:solidFill>
                <a:latin typeface="Garamond"/>
                <a:ea typeface="Garamond"/>
                <a:cs typeface="Garamond"/>
                <a:sym typeface="Garamond"/>
              </a:rPr>
              <a:t>=8  size=20&gt;</a:t>
            </a:r>
            <a:endParaRPr sz="1500" b="1"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Country you visited : &lt;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&lt;select name='combo1' multiple&gt;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&lt;option&gt;India&lt;/option&gt;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&lt;option&gt;USA&lt;/option&gt;	              </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&lt;/select&gt;&lt;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Select Gender</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type=Radio value=Male name='gender' checked&gt;Male </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type=Radio value=Female name='gender'&gt;Female &lt;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Select Hobbies</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 checkbox &gt;Cricket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 checkbox &gt; Watching TV&lt;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a:t>
            </a:r>
            <a:r>
              <a:rPr lang="en-US" sz="1500" b="1" dirty="0" err="1">
                <a:solidFill>
                  <a:schemeClr val="dk1"/>
                </a:solidFill>
                <a:latin typeface="Garamond"/>
                <a:ea typeface="Garamond"/>
                <a:cs typeface="Garamond"/>
                <a:sym typeface="Garamond"/>
              </a:rPr>
              <a:t>textarea</a:t>
            </a:r>
            <a:r>
              <a:rPr lang="en-US" sz="1500" b="1" dirty="0">
                <a:solidFill>
                  <a:schemeClr val="dk1"/>
                </a:solidFill>
                <a:latin typeface="Garamond"/>
                <a:ea typeface="Garamond"/>
                <a:cs typeface="Garamond"/>
                <a:sym typeface="Garamond"/>
              </a:rPr>
              <a:t> rows="4" cols="40"&gt;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Please mention your special request here </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a:t>
            </a:r>
            <a:r>
              <a:rPr lang="en-US" sz="1500" b="1" dirty="0" err="1">
                <a:solidFill>
                  <a:schemeClr val="dk1"/>
                </a:solidFill>
                <a:latin typeface="Garamond"/>
                <a:ea typeface="Garamond"/>
                <a:cs typeface="Garamond"/>
                <a:sym typeface="Garamond"/>
              </a:rPr>
              <a:t>textarea</a:t>
            </a:r>
            <a:r>
              <a:rPr lang="en-US" sz="1500" b="1" dirty="0">
                <a:solidFill>
                  <a:schemeClr val="dk1"/>
                </a:solidFill>
                <a:latin typeface="Garamond"/>
                <a:ea typeface="Garamond"/>
                <a:cs typeface="Garamond"/>
                <a:sym typeface="Garamond"/>
              </a:rPr>
              <a:t>&gt;&lt;</a:t>
            </a:r>
            <a:r>
              <a:rPr lang="en-US" sz="1500" b="1" dirty="0" err="1">
                <a:solidFill>
                  <a:schemeClr val="dk1"/>
                </a:solidFill>
                <a:latin typeface="Garamond"/>
                <a:ea typeface="Garamond"/>
                <a:cs typeface="Garamond"/>
                <a:sym typeface="Garamond"/>
              </a:rPr>
              <a:t>br</a:t>
            </a:r>
            <a:r>
              <a:rPr lang="en-US" sz="1500" b="1" dirty="0">
                <a:solidFill>
                  <a:schemeClr val="dk1"/>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type=submit value="Submit Data"&gt;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 &lt;input type=button value="Update Data"&gt;</a:t>
            </a:r>
            <a:endParaRPr dirty="0"/>
          </a:p>
          <a:p>
            <a:pPr marL="0" marR="0" lvl="0" indent="0" algn="l" rtl="0">
              <a:lnSpc>
                <a:spcPct val="100000"/>
              </a:lnSpc>
              <a:spcBef>
                <a:spcPts val="0"/>
              </a:spcBef>
              <a:spcAft>
                <a:spcPts val="0"/>
              </a:spcAft>
              <a:buClr>
                <a:schemeClr val="dk1"/>
              </a:buClr>
              <a:buSzPts val="1500"/>
              <a:buFont typeface="Arial"/>
              <a:buNone/>
            </a:pPr>
            <a:r>
              <a:rPr lang="en-US" sz="1500" b="1" dirty="0">
                <a:solidFill>
                  <a:schemeClr val="dk1"/>
                </a:solidFill>
                <a:latin typeface="Garamond"/>
                <a:ea typeface="Garamond"/>
                <a:cs typeface="Garamond"/>
                <a:sym typeface="Garamond"/>
              </a:rPr>
              <a:t>&lt;/form</a:t>
            </a:r>
            <a:r>
              <a:rPr lang="en-US" sz="1500" b="1" dirty="0">
                <a:solidFill>
                  <a:srgbClr val="FF0000"/>
                </a:solidFill>
                <a:latin typeface="Garamond"/>
                <a:ea typeface="Garamond"/>
                <a:cs typeface="Garamond"/>
                <a:sym typeface="Garamond"/>
              </a:rPr>
              <a:t>&gt;&lt;/body&gt;&lt;/html&gt;</a:t>
            </a:r>
            <a:endParaRPr dirty="0"/>
          </a:p>
        </p:txBody>
      </p:sp>
      <p:pic>
        <p:nvPicPr>
          <p:cNvPr id="347" name="Google Shape;347;p44"/>
          <p:cNvPicPr preferRelativeResize="0"/>
          <p:nvPr/>
        </p:nvPicPr>
        <p:blipFill rotWithShape="1">
          <a:blip r:embed="rId3">
            <a:alphaModFix/>
          </a:blip>
          <a:srcRect/>
          <a:stretch/>
        </p:blipFill>
        <p:spPr>
          <a:xfrm>
            <a:off x="6717983" y="1435895"/>
            <a:ext cx="5454206" cy="5219114"/>
          </a:xfrm>
          <a:prstGeom prst="rect">
            <a:avLst/>
          </a:prstGeom>
          <a:noFill/>
          <a:ln>
            <a:noFill/>
          </a:ln>
        </p:spPr>
      </p:pic>
      <p:sp>
        <p:nvSpPr>
          <p:cNvPr id="348" name="Google Shape;348;p44"/>
          <p:cNvSpPr txBox="1"/>
          <p:nvPr/>
        </p:nvSpPr>
        <p:spPr>
          <a:xfrm>
            <a:off x="9945858" y="6049108"/>
            <a:ext cx="165998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Output</a:t>
            </a:r>
            <a:endParaRPr sz="2000" b="1">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5"/>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5 Form Tags (Cont.)</a:t>
            </a:r>
            <a:endParaRPr sz="3600" b="1" u="sng">
              <a:solidFill>
                <a:schemeClr val="dk1"/>
              </a:solidFill>
              <a:latin typeface="Garamond"/>
              <a:ea typeface="Garamond"/>
              <a:cs typeface="Garamond"/>
              <a:sym typeface="Garamond"/>
            </a:endParaRPr>
          </a:p>
        </p:txBody>
      </p:sp>
      <p:sp>
        <p:nvSpPr>
          <p:cNvPr id="355" name="Google Shape;355;p45"/>
          <p:cNvSpPr txBox="1"/>
          <p:nvPr/>
        </p:nvSpPr>
        <p:spPr>
          <a:xfrm>
            <a:off x="838200" y="914400"/>
            <a:ext cx="10515600" cy="52625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Form Elements</a:t>
            </a:r>
            <a:endParaRPr/>
          </a:p>
          <a:p>
            <a:pPr marL="0" marR="0" lvl="0" indent="0" algn="ctr"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graphicFrame>
        <p:nvGraphicFramePr>
          <p:cNvPr id="356" name="Google Shape;356;p45"/>
          <p:cNvGraphicFramePr/>
          <p:nvPr/>
        </p:nvGraphicFramePr>
        <p:xfrm>
          <a:off x="6618237" y="1431543"/>
          <a:ext cx="5009875" cy="5236550"/>
        </p:xfrm>
        <a:graphic>
          <a:graphicData uri="http://schemas.openxmlformats.org/drawingml/2006/table">
            <a:tbl>
              <a:tblPr>
                <a:noFill/>
                <a:tableStyleId>{004C6BFD-1CA4-427F-80CB-4C0DBA232461}</a:tableStyleId>
              </a:tblPr>
              <a:tblGrid>
                <a:gridCol w="5009875"/>
              </a:tblGrid>
              <a:tr h="5236550">
                <a:tc>
                  <a:txBody>
                    <a:bodyPr/>
                    <a:lstStyle/>
                    <a:p>
                      <a:pPr marL="0" marR="0" lvl="0" indent="0" algn="l" rtl="0">
                        <a:spcBef>
                          <a:spcPts val="0"/>
                        </a:spcBef>
                        <a:spcAft>
                          <a:spcPts val="0"/>
                        </a:spcAft>
                        <a:buNone/>
                      </a:pPr>
                      <a:endParaRPr sz="1800" dirty="0"/>
                    </a:p>
                  </a:txBody>
                  <a:tcPr marL="91450" marR="91450" marT="45725" marB="45725"/>
                </a:tc>
              </a:tr>
            </a:tbl>
          </a:graphicData>
        </a:graphic>
      </p:graphicFrame>
      <p:graphicFrame>
        <p:nvGraphicFramePr>
          <p:cNvPr id="357" name="Google Shape;357;p45"/>
          <p:cNvGraphicFramePr/>
          <p:nvPr/>
        </p:nvGraphicFramePr>
        <p:xfrm>
          <a:off x="602515" y="1335044"/>
          <a:ext cx="5884000" cy="5361175"/>
        </p:xfrm>
        <a:graphic>
          <a:graphicData uri="http://schemas.openxmlformats.org/drawingml/2006/table">
            <a:tbl>
              <a:tblPr>
                <a:noFill/>
                <a:tableStyleId>{004C6BFD-1CA4-427F-80CB-4C0DBA232461}</a:tableStyleId>
              </a:tblPr>
              <a:tblGrid>
                <a:gridCol w="5884000"/>
              </a:tblGrid>
              <a:tr h="5361175">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358" name="Google Shape;358;p45"/>
          <p:cNvSpPr txBox="1"/>
          <p:nvPr/>
        </p:nvSpPr>
        <p:spPr>
          <a:xfrm>
            <a:off x="563880" y="1435895"/>
            <a:ext cx="5879783" cy="52321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&lt;!DOCTYPE html&gt; </a:t>
            </a:r>
            <a:endParaRPr sz="1500" b="1" dirty="0">
              <a:solidFill>
                <a:srgbClr val="FF0000"/>
              </a:solidFill>
              <a:latin typeface="Garamond"/>
              <a:ea typeface="Garamond"/>
              <a:cs typeface="Garamond"/>
              <a:sym typeface="Garamond"/>
            </a:endParaRPr>
          </a:p>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dirty="0"/>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&lt;form name=“frm1”&gt;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E-mail: &lt;input type="email" name="email"&gt;&lt;</a:t>
            </a:r>
            <a:r>
              <a:rPr lang="en-US" sz="1600" b="1" dirty="0" err="1">
                <a:solidFill>
                  <a:srgbClr val="1E4E79"/>
                </a:solidFill>
                <a:latin typeface="Garamond"/>
                <a:ea typeface="Garamond"/>
                <a:cs typeface="Garamond"/>
                <a:sym typeface="Garamond"/>
              </a:rPr>
              <a:t>br</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Select a file: &lt;input type="file" name="</a:t>
            </a:r>
            <a:r>
              <a:rPr lang="en-US" sz="1600" b="1" dirty="0" err="1">
                <a:solidFill>
                  <a:srgbClr val="1E4E79"/>
                </a:solidFill>
                <a:latin typeface="Garamond"/>
                <a:ea typeface="Garamond"/>
                <a:cs typeface="Garamond"/>
                <a:sym typeface="Garamond"/>
              </a:rPr>
              <a:t>myFile</a:t>
            </a:r>
            <a:r>
              <a:rPr lang="en-US" sz="1600" b="1" dirty="0">
                <a:solidFill>
                  <a:srgbClr val="1E4E79"/>
                </a:solidFill>
                <a:latin typeface="Garamond"/>
                <a:ea typeface="Garamond"/>
                <a:cs typeface="Garamond"/>
                <a:sym typeface="Garamond"/>
              </a:rPr>
              <a:t>"&gt;&lt;</a:t>
            </a:r>
            <a:r>
              <a:rPr lang="en-US" sz="1600" b="1" dirty="0" err="1">
                <a:solidFill>
                  <a:srgbClr val="1E4E79"/>
                </a:solidFill>
                <a:latin typeface="Garamond"/>
                <a:ea typeface="Garamond"/>
                <a:cs typeface="Garamond"/>
                <a:sym typeface="Garamond"/>
              </a:rPr>
              <a:t>br</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Quantity (between 1 and 5):</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&lt;input type="number" name="quantity" min="1" max="5"&gt;&lt;</a:t>
            </a:r>
            <a:r>
              <a:rPr lang="en-US" sz="1600" b="1" dirty="0" err="1">
                <a:solidFill>
                  <a:srgbClr val="1E4E79"/>
                </a:solidFill>
                <a:latin typeface="Garamond"/>
                <a:ea typeface="Garamond"/>
                <a:cs typeface="Garamond"/>
                <a:sym typeface="Garamond"/>
              </a:rPr>
              <a:t>br</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Select Range</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&lt;input type="range" name="points" min="0" max="10"&gt;&lt;</a:t>
            </a:r>
            <a:r>
              <a:rPr lang="en-US" sz="1600" b="1" dirty="0" err="1">
                <a:solidFill>
                  <a:srgbClr val="1E4E79"/>
                </a:solidFill>
                <a:latin typeface="Garamond"/>
                <a:ea typeface="Garamond"/>
                <a:cs typeface="Garamond"/>
                <a:sym typeface="Garamond"/>
              </a:rPr>
              <a:t>br</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Add your homepage:</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&lt;input type="</a:t>
            </a:r>
            <a:r>
              <a:rPr lang="en-US" sz="1600" b="1" dirty="0" err="1">
                <a:solidFill>
                  <a:srgbClr val="1E4E79"/>
                </a:solidFill>
                <a:latin typeface="Garamond"/>
                <a:ea typeface="Garamond"/>
                <a:cs typeface="Garamond"/>
                <a:sym typeface="Garamond"/>
              </a:rPr>
              <a:t>url</a:t>
            </a:r>
            <a:r>
              <a:rPr lang="en-US" sz="1600" b="1" dirty="0">
                <a:solidFill>
                  <a:srgbClr val="1E4E79"/>
                </a:solidFill>
                <a:latin typeface="Garamond"/>
                <a:ea typeface="Garamond"/>
                <a:cs typeface="Garamond"/>
                <a:sym typeface="Garamond"/>
              </a:rPr>
              <a:t>" name="homepage"&gt;&lt;</a:t>
            </a:r>
            <a:r>
              <a:rPr lang="en-US" sz="1600" b="1" dirty="0" err="1">
                <a:solidFill>
                  <a:srgbClr val="1E4E79"/>
                </a:solidFill>
                <a:latin typeface="Garamond"/>
                <a:ea typeface="Garamond"/>
                <a:cs typeface="Garamond"/>
                <a:sym typeface="Garamond"/>
              </a:rPr>
              <a:t>br</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Search Google:</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  &lt;input type="search" name="</a:t>
            </a:r>
            <a:r>
              <a:rPr lang="en-US" sz="1600" b="1" dirty="0" err="1">
                <a:solidFill>
                  <a:srgbClr val="1E4E79"/>
                </a:solidFill>
                <a:latin typeface="Garamond"/>
                <a:ea typeface="Garamond"/>
                <a:cs typeface="Garamond"/>
                <a:sym typeface="Garamond"/>
              </a:rPr>
              <a:t>googlesearch</a:t>
            </a:r>
            <a:r>
              <a:rPr lang="en-US" sz="1600" b="1" dirty="0">
                <a:solidFill>
                  <a:srgbClr val="1E4E79"/>
                </a:solidFill>
                <a:latin typeface="Garamond"/>
                <a:ea typeface="Garamond"/>
                <a:cs typeface="Garamond"/>
                <a:sym typeface="Garamond"/>
              </a:rPr>
              <a:t>"&gt;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Enter a date after Jan 1,2000:&lt;/td&gt;&lt;td&gt;  </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&lt;input type="date" name="</a:t>
            </a:r>
            <a:r>
              <a:rPr lang="en-US" sz="1600" b="1" dirty="0" err="1">
                <a:solidFill>
                  <a:srgbClr val="1E4E79"/>
                </a:solidFill>
                <a:latin typeface="Garamond"/>
                <a:ea typeface="Garamond"/>
                <a:cs typeface="Garamond"/>
                <a:sym typeface="Garamond"/>
              </a:rPr>
              <a:t>bday</a:t>
            </a:r>
            <a:r>
              <a:rPr lang="en-US" sz="1600" b="1" dirty="0">
                <a:solidFill>
                  <a:srgbClr val="1E4E79"/>
                </a:solidFill>
                <a:latin typeface="Garamond"/>
                <a:ea typeface="Garamond"/>
                <a:cs typeface="Garamond"/>
                <a:sym typeface="Garamond"/>
              </a:rPr>
              <a:t>" min="2000-01-02"&gt;</a:t>
            </a:r>
            <a:endParaRPr dirty="0"/>
          </a:p>
          <a:p>
            <a:pPr marL="0" marR="0" lvl="0" indent="0" algn="l" rtl="0">
              <a:lnSpc>
                <a:spcPct val="100000"/>
              </a:lnSpc>
              <a:spcBef>
                <a:spcPts val="0"/>
              </a:spcBef>
              <a:spcAft>
                <a:spcPts val="0"/>
              </a:spcAft>
              <a:buClr>
                <a:srgbClr val="1E4E79"/>
              </a:buClr>
              <a:buSzPts val="1600"/>
              <a:buFont typeface="Arial"/>
              <a:buNone/>
            </a:pPr>
            <a:r>
              <a:rPr lang="en-US" sz="1600" b="1" dirty="0">
                <a:solidFill>
                  <a:srgbClr val="1E4E79"/>
                </a:solidFill>
                <a:latin typeface="Garamond"/>
                <a:ea typeface="Garamond"/>
                <a:cs typeface="Garamond"/>
                <a:sym typeface="Garamond"/>
              </a:rPr>
              <a:t>&lt;/form&gt;&lt;/form&gt;</a:t>
            </a:r>
            <a:endParaRPr dirty="0"/>
          </a:p>
          <a:p>
            <a:pPr marL="0" marR="0" lvl="0" indent="0" algn="l" rtl="0">
              <a:lnSpc>
                <a:spcPct val="100000"/>
              </a:lnSpc>
              <a:spcBef>
                <a:spcPts val="0"/>
              </a:spcBef>
              <a:spcAft>
                <a:spcPts val="0"/>
              </a:spcAft>
              <a:buClr>
                <a:srgbClr val="C00000"/>
              </a:buClr>
              <a:buSzPts val="1500"/>
              <a:buFont typeface="Arial"/>
              <a:buNone/>
            </a:pPr>
            <a:r>
              <a:rPr lang="en-US" sz="1500" b="1" dirty="0">
                <a:solidFill>
                  <a:srgbClr val="C00000"/>
                </a:solidFill>
                <a:latin typeface="Garamond"/>
                <a:ea typeface="Garamond"/>
                <a:cs typeface="Garamond"/>
                <a:sym typeface="Garamond"/>
              </a:rPr>
              <a:t>&lt;/body&gt;	</a:t>
            </a:r>
            <a:endParaRPr dirty="0"/>
          </a:p>
          <a:p>
            <a:pPr marL="0" marR="0" lvl="0" indent="0" algn="l" rtl="0">
              <a:lnSpc>
                <a:spcPct val="100000"/>
              </a:lnSpc>
              <a:spcBef>
                <a:spcPts val="0"/>
              </a:spcBef>
              <a:spcAft>
                <a:spcPts val="0"/>
              </a:spcAft>
              <a:buClr>
                <a:srgbClr val="FF0000"/>
              </a:buClr>
              <a:buSzPts val="1500"/>
              <a:buFont typeface="Arial"/>
              <a:buNone/>
            </a:pPr>
            <a:r>
              <a:rPr lang="en-US" sz="1500" b="1" dirty="0">
                <a:solidFill>
                  <a:srgbClr val="FF0000"/>
                </a:solidFill>
                <a:latin typeface="Garamond"/>
                <a:ea typeface="Garamond"/>
                <a:cs typeface="Garamond"/>
                <a:sym typeface="Garamond"/>
              </a:rPr>
              <a:t>&lt;/html&gt;</a:t>
            </a:r>
            <a:endParaRPr sz="1500" b="1" dirty="0">
              <a:solidFill>
                <a:srgbClr val="FF0000"/>
              </a:solidFill>
              <a:latin typeface="Garamond"/>
              <a:ea typeface="Garamond"/>
              <a:cs typeface="Garamond"/>
              <a:sym typeface="Garamond"/>
            </a:endParaRPr>
          </a:p>
        </p:txBody>
      </p:sp>
      <p:pic>
        <p:nvPicPr>
          <p:cNvPr id="359" name="Google Shape;359;p45"/>
          <p:cNvPicPr preferRelativeResize="0"/>
          <p:nvPr/>
        </p:nvPicPr>
        <p:blipFill rotWithShape="1">
          <a:blip r:embed="rId3">
            <a:alphaModFix/>
          </a:blip>
          <a:srcRect/>
          <a:stretch/>
        </p:blipFill>
        <p:spPr>
          <a:xfrm>
            <a:off x="6717983" y="1435895"/>
            <a:ext cx="4761254" cy="4177114"/>
          </a:xfrm>
          <a:prstGeom prst="rect">
            <a:avLst/>
          </a:prstGeom>
          <a:noFill/>
          <a:ln>
            <a:noFill/>
          </a:ln>
        </p:spPr>
      </p:pic>
      <p:sp>
        <p:nvSpPr>
          <p:cNvPr id="360" name="Google Shape;360;p45"/>
          <p:cNvSpPr txBox="1"/>
          <p:nvPr/>
        </p:nvSpPr>
        <p:spPr>
          <a:xfrm>
            <a:off x="8918917" y="5655295"/>
            <a:ext cx="168812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HTML 5 Audio and Video Tag</a:t>
            </a:r>
            <a:endParaRPr/>
          </a:p>
        </p:txBody>
      </p:sp>
      <p:sp>
        <p:nvSpPr>
          <p:cNvPr id="366" name="Google Shape;366;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170"/>
              <a:buNone/>
            </a:pPr>
            <a:r>
              <a:rPr lang="en-US" sz="2170"/>
              <a:t>HTML 5 added audio and video tag .</a:t>
            </a:r>
            <a:endParaRPr/>
          </a:p>
          <a:p>
            <a:pPr marL="0" lvl="0" indent="0" algn="l" rtl="0">
              <a:lnSpc>
                <a:spcPct val="70000"/>
              </a:lnSpc>
              <a:spcBef>
                <a:spcPts val="1000"/>
              </a:spcBef>
              <a:spcAft>
                <a:spcPts val="0"/>
              </a:spcAft>
              <a:buClr>
                <a:schemeClr val="dk1"/>
              </a:buClr>
              <a:buSzPts val="2170"/>
              <a:buNone/>
            </a:pPr>
            <a:r>
              <a:rPr lang="en-US" sz="2170"/>
              <a:t>&lt;video width="320" height="240" controls&gt;</a:t>
            </a:r>
            <a:endParaRPr/>
          </a:p>
          <a:p>
            <a:pPr marL="0" lvl="0" indent="0" algn="l" rtl="0">
              <a:lnSpc>
                <a:spcPct val="70000"/>
              </a:lnSpc>
              <a:spcBef>
                <a:spcPts val="1000"/>
              </a:spcBef>
              <a:spcAft>
                <a:spcPts val="0"/>
              </a:spcAft>
              <a:buClr>
                <a:schemeClr val="dk1"/>
              </a:buClr>
              <a:buSzPts val="2170"/>
              <a:buNone/>
            </a:pPr>
            <a:r>
              <a:rPr lang="en-US" sz="2170"/>
              <a:t>  &lt;source src="movie1.mp4" type="video/mp4"&gt;</a:t>
            </a:r>
            <a:endParaRPr/>
          </a:p>
          <a:p>
            <a:pPr marL="0" lvl="0" indent="0" algn="l" rtl="0">
              <a:lnSpc>
                <a:spcPct val="70000"/>
              </a:lnSpc>
              <a:spcBef>
                <a:spcPts val="1000"/>
              </a:spcBef>
              <a:spcAft>
                <a:spcPts val="0"/>
              </a:spcAft>
              <a:buClr>
                <a:schemeClr val="dk1"/>
              </a:buClr>
              <a:buSzPts val="2170"/>
              <a:buNone/>
            </a:pPr>
            <a:r>
              <a:rPr lang="en-US" sz="2170"/>
              <a:t>  &lt;source src="movie1.ogg" type="video/ogg"&gt;</a:t>
            </a:r>
            <a:endParaRPr/>
          </a:p>
          <a:p>
            <a:pPr marL="0" lvl="0" indent="0" algn="l" rtl="0">
              <a:lnSpc>
                <a:spcPct val="70000"/>
              </a:lnSpc>
              <a:spcBef>
                <a:spcPts val="1000"/>
              </a:spcBef>
              <a:spcAft>
                <a:spcPts val="0"/>
              </a:spcAft>
              <a:buClr>
                <a:schemeClr val="dk1"/>
              </a:buClr>
              <a:buSzPts val="2170"/>
              <a:buNone/>
            </a:pPr>
            <a:r>
              <a:rPr lang="en-US" sz="2170"/>
              <a:t>Your browser does not support the video tag.</a:t>
            </a:r>
            <a:endParaRPr/>
          </a:p>
          <a:p>
            <a:pPr marL="0" lvl="0" indent="0" algn="l" rtl="0">
              <a:lnSpc>
                <a:spcPct val="70000"/>
              </a:lnSpc>
              <a:spcBef>
                <a:spcPts val="1000"/>
              </a:spcBef>
              <a:spcAft>
                <a:spcPts val="0"/>
              </a:spcAft>
              <a:buClr>
                <a:schemeClr val="dk1"/>
              </a:buClr>
              <a:buSzPts val="2170"/>
              <a:buNone/>
            </a:pPr>
            <a:r>
              <a:rPr lang="en-US" sz="2170"/>
              <a:t>&lt;/video&gt;</a:t>
            </a:r>
            <a:endParaRPr/>
          </a:p>
          <a:p>
            <a:pPr marL="0" lvl="0" indent="0" algn="l" rtl="0">
              <a:lnSpc>
                <a:spcPct val="70000"/>
              </a:lnSpc>
              <a:spcBef>
                <a:spcPts val="1000"/>
              </a:spcBef>
              <a:spcAft>
                <a:spcPts val="0"/>
              </a:spcAft>
              <a:buClr>
                <a:schemeClr val="dk1"/>
              </a:buClr>
              <a:buSzPts val="2170"/>
              <a:buNone/>
            </a:pPr>
            <a:endParaRPr sz="2170"/>
          </a:p>
          <a:p>
            <a:pPr marL="0" lvl="0" indent="0" algn="l" rtl="0">
              <a:lnSpc>
                <a:spcPct val="70000"/>
              </a:lnSpc>
              <a:spcBef>
                <a:spcPts val="1000"/>
              </a:spcBef>
              <a:spcAft>
                <a:spcPts val="0"/>
              </a:spcAft>
              <a:buClr>
                <a:schemeClr val="dk1"/>
              </a:buClr>
              <a:buSzPts val="2170"/>
              <a:buNone/>
            </a:pPr>
            <a:r>
              <a:rPr lang="en-US" sz="2170"/>
              <a:t>&lt;audio controls&gt;</a:t>
            </a:r>
            <a:endParaRPr/>
          </a:p>
          <a:p>
            <a:pPr marL="0" lvl="0" indent="0" algn="l" rtl="0">
              <a:lnSpc>
                <a:spcPct val="70000"/>
              </a:lnSpc>
              <a:spcBef>
                <a:spcPts val="1000"/>
              </a:spcBef>
              <a:spcAft>
                <a:spcPts val="0"/>
              </a:spcAft>
              <a:buClr>
                <a:schemeClr val="dk1"/>
              </a:buClr>
              <a:buSzPts val="2170"/>
              <a:buNone/>
            </a:pPr>
            <a:r>
              <a:rPr lang="en-US" sz="2170"/>
              <a:t>  &lt;source src="horse.ogg" type="audio/ogg"&gt;</a:t>
            </a:r>
            <a:endParaRPr/>
          </a:p>
          <a:p>
            <a:pPr marL="0" lvl="0" indent="0" algn="l" rtl="0">
              <a:lnSpc>
                <a:spcPct val="70000"/>
              </a:lnSpc>
              <a:spcBef>
                <a:spcPts val="1000"/>
              </a:spcBef>
              <a:spcAft>
                <a:spcPts val="0"/>
              </a:spcAft>
              <a:buClr>
                <a:schemeClr val="dk1"/>
              </a:buClr>
              <a:buSzPts val="2170"/>
              <a:buNone/>
            </a:pPr>
            <a:r>
              <a:rPr lang="en-US" sz="2170"/>
              <a:t>  &lt;source src="horse.mp3" type="audio/mpeg"&gt;</a:t>
            </a:r>
            <a:endParaRPr/>
          </a:p>
          <a:p>
            <a:pPr marL="0" lvl="0" indent="0" algn="l" rtl="0">
              <a:lnSpc>
                <a:spcPct val="70000"/>
              </a:lnSpc>
              <a:spcBef>
                <a:spcPts val="1000"/>
              </a:spcBef>
              <a:spcAft>
                <a:spcPts val="0"/>
              </a:spcAft>
              <a:buClr>
                <a:schemeClr val="dk1"/>
              </a:buClr>
              <a:buSzPts val="2170"/>
              <a:buNone/>
            </a:pPr>
            <a:r>
              <a:rPr lang="en-US" sz="2170"/>
              <a:t>  Your browser does not support the audio tag.</a:t>
            </a:r>
            <a:endParaRPr/>
          </a:p>
          <a:p>
            <a:pPr marL="0" lvl="0" indent="0" algn="l" rtl="0">
              <a:lnSpc>
                <a:spcPct val="70000"/>
              </a:lnSpc>
              <a:spcBef>
                <a:spcPts val="1000"/>
              </a:spcBef>
              <a:spcAft>
                <a:spcPts val="0"/>
              </a:spcAft>
              <a:buClr>
                <a:schemeClr val="dk1"/>
              </a:buClr>
              <a:buSzPts val="2170"/>
              <a:buNone/>
            </a:pPr>
            <a:r>
              <a:rPr lang="en-US" sz="2170"/>
              <a:t>&lt;/audio&gt;</a:t>
            </a:r>
            <a:endParaRPr sz="2170"/>
          </a:p>
        </p:txBody>
      </p:sp>
      <p:sp>
        <p:nvSpPr>
          <p:cNvPr id="367" name="Google Shape;367;p46"/>
          <p:cNvSpPr/>
          <p:nvPr/>
        </p:nvSpPr>
        <p:spPr>
          <a:xfrm>
            <a:off x="838200" y="1575582"/>
            <a:ext cx="6139375" cy="486742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46"/>
          <p:cNvSpPr txBox="1"/>
          <p:nvPr/>
        </p:nvSpPr>
        <p:spPr>
          <a:xfrm>
            <a:off x="7104185" y="1575582"/>
            <a:ext cx="424961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Attributes Supported by Audio \ Video Tag </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autoplay</a:t>
            </a:r>
            <a:r>
              <a:rPr lang="en-US" sz="1800">
                <a:solidFill>
                  <a:schemeClr val="dk1"/>
                </a:solidFill>
                <a:latin typeface="Calibri"/>
                <a:ea typeface="Calibri"/>
                <a:cs typeface="Calibri"/>
                <a:sym typeface="Calibri"/>
              </a:rPr>
              <a:t>  Media will be played once loaded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controls</a:t>
            </a:r>
            <a:r>
              <a:rPr lang="en-US" sz="1800">
                <a:solidFill>
                  <a:schemeClr val="dk1"/>
                </a:solidFill>
                <a:latin typeface="Calibri"/>
                <a:ea typeface="Calibri"/>
                <a:cs typeface="Calibri"/>
                <a:sym typeface="Calibri"/>
              </a:rPr>
              <a:t>   Controls like pause , play will 	appeared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loop</a:t>
            </a:r>
            <a:r>
              <a:rPr lang="en-US" sz="1800">
                <a:solidFill>
                  <a:schemeClr val="dk1"/>
                </a:solidFill>
                <a:latin typeface="Calibri"/>
                <a:ea typeface="Calibri"/>
                <a:cs typeface="Calibri"/>
                <a:sym typeface="Calibri"/>
              </a:rPr>
              <a:t>        	Audio\Video will keep on running</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muted</a:t>
            </a:r>
            <a:r>
              <a:rPr lang="en-US" sz="1800">
                <a:solidFill>
                  <a:schemeClr val="dk1"/>
                </a:solidFill>
                <a:latin typeface="Calibri"/>
                <a:ea typeface="Calibri"/>
                <a:cs typeface="Calibri"/>
                <a:sym typeface="Calibri"/>
              </a:rPr>
              <a:t> 	Audio\Video will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src</a:t>
            </a:r>
            <a:r>
              <a:rPr lang="en-US" sz="1800">
                <a:solidFill>
                  <a:schemeClr val="dk1"/>
                </a:solidFill>
                <a:latin typeface="Calibri"/>
                <a:ea typeface="Calibri"/>
                <a:cs typeface="Calibri"/>
                <a:sym typeface="Calibri"/>
              </a:rPr>
              <a:t> 	 Audio\Video source URL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Type	Type of media either Audio or 	Video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Video format supported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MP4	video/mp4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WebM	video/webm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Ogg	video/ogg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Audio Format Supported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MP4	audio/mp4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WebM	audio/webm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Ogg	audio/ogg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46"/>
          <p:cNvSpPr/>
          <p:nvPr/>
        </p:nvSpPr>
        <p:spPr>
          <a:xfrm>
            <a:off x="7104185" y="1575582"/>
            <a:ext cx="4501661" cy="486742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46"/>
          <p:cNvSpPr/>
          <p:nvPr/>
        </p:nvSpPr>
        <p:spPr>
          <a:xfrm>
            <a:off x="838200" y="393895"/>
            <a:ext cx="10767646" cy="116569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7"/>
          <p:cNvSpPr txBox="1"/>
          <p:nvPr/>
        </p:nvSpPr>
        <p:spPr>
          <a:xfrm>
            <a:off x="838200" y="203201"/>
            <a:ext cx="10515600" cy="59508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Elements for the BODY section </a:t>
            </a:r>
            <a:endParaRPr sz="3600" b="1" u="sng">
              <a:solidFill>
                <a:schemeClr val="dk1"/>
              </a:solidFill>
              <a:latin typeface="Garamond"/>
              <a:ea typeface="Garamond"/>
              <a:cs typeface="Garamond"/>
              <a:sym typeface="Garamond"/>
            </a:endParaRPr>
          </a:p>
        </p:txBody>
      </p:sp>
      <p:sp>
        <p:nvSpPr>
          <p:cNvPr id="376" name="Google Shape;376;p47"/>
          <p:cNvSpPr txBox="1"/>
          <p:nvPr/>
        </p:nvSpPr>
        <p:spPr>
          <a:xfrm>
            <a:off x="838200" y="798286"/>
            <a:ext cx="10515600" cy="53786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Headings</a:t>
            </a:r>
            <a:endParaRPr/>
          </a:p>
          <a:p>
            <a:pPr marL="0" marR="0" lvl="0" indent="0" algn="ctr" rtl="0">
              <a:lnSpc>
                <a:spcPct val="90000"/>
              </a:lnSpc>
              <a:spcBef>
                <a:spcPts val="1000"/>
              </a:spcBef>
              <a:spcAft>
                <a:spcPts val="0"/>
              </a:spcAft>
              <a:buClr>
                <a:schemeClr val="dk1"/>
              </a:buClr>
              <a:buSzPts val="1200"/>
              <a:buFont typeface="Arial"/>
              <a:buNone/>
            </a:pPr>
            <a:endParaRPr sz="1200" b="1" u="sng">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600"/>
              <a:buFont typeface="Arial"/>
              <a:buNone/>
            </a:pPr>
            <a:endParaRPr sz="6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Arial"/>
              <a:buNone/>
            </a:pPr>
            <a:r>
              <a:rPr lang="en-US" sz="2000">
                <a:solidFill>
                  <a:schemeClr val="dk1"/>
                </a:solidFill>
                <a:latin typeface="Garamond"/>
                <a:ea typeface="Garamond"/>
                <a:cs typeface="Garamond"/>
                <a:sym typeface="Garamond"/>
              </a:rPr>
              <a:t>There are 6 types of heading tags.</a:t>
            </a:r>
            <a:endParaRPr/>
          </a:p>
          <a:p>
            <a:pPr marL="0" marR="0" lvl="0" indent="0" algn="l" rtl="0">
              <a:lnSpc>
                <a:spcPct val="90000"/>
              </a:lnSpc>
              <a:spcBef>
                <a:spcPts val="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Eg.: –</a:t>
            </a:r>
            <a:endParaRPr/>
          </a:p>
          <a:p>
            <a:pPr marL="0" marR="0" lvl="0" indent="0" algn="l" rtl="0">
              <a:lnSpc>
                <a:spcPct val="90000"/>
              </a:lnSpc>
              <a:spcBef>
                <a:spcPts val="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p:txBody>
      </p:sp>
      <p:graphicFrame>
        <p:nvGraphicFramePr>
          <p:cNvPr id="377" name="Google Shape;377;p47"/>
          <p:cNvGraphicFramePr/>
          <p:nvPr/>
        </p:nvGraphicFramePr>
        <p:xfrm>
          <a:off x="945415" y="2352762"/>
          <a:ext cx="5009875" cy="3635525"/>
        </p:xfrm>
        <a:graphic>
          <a:graphicData uri="http://schemas.openxmlformats.org/drawingml/2006/table">
            <a:tbl>
              <a:tblPr>
                <a:noFill/>
                <a:tableStyleId>{004C6BFD-1CA4-427F-80CB-4C0DBA232461}</a:tableStyleId>
              </a:tblPr>
              <a:tblGrid>
                <a:gridCol w="5009875"/>
              </a:tblGrid>
              <a:tr h="3635525">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378" name="Google Shape;378;p47"/>
          <p:cNvSpPr txBox="1"/>
          <p:nvPr/>
        </p:nvSpPr>
        <p:spPr>
          <a:xfrm>
            <a:off x="906780" y="2453612"/>
            <a:ext cx="5048519" cy="33326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500"/>
              <a:buFont typeface="Arial"/>
              <a:buNone/>
            </a:pPr>
            <a:r>
              <a:rPr lang="en-US" sz="1500" b="1">
                <a:solidFill>
                  <a:srgbClr val="FF0000"/>
                </a:solidFill>
                <a:latin typeface="Garamond"/>
                <a:ea typeface="Garamond"/>
                <a:cs typeface="Garamond"/>
                <a:sym typeface="Garamond"/>
              </a:rPr>
              <a:t>&lt;html&gt;</a:t>
            </a:r>
            <a:endParaRPr/>
          </a:p>
          <a:p>
            <a:pPr marL="0" marR="0" lvl="0" indent="0" algn="l" rtl="0">
              <a:lnSpc>
                <a:spcPct val="100000"/>
              </a:lnSpc>
              <a:spcBef>
                <a:spcPts val="0"/>
              </a:spcBef>
              <a:spcAft>
                <a:spcPts val="0"/>
              </a:spcAft>
              <a:buClr>
                <a:srgbClr val="C00000"/>
              </a:buClr>
              <a:buSzPts val="1500"/>
              <a:buFont typeface="Arial"/>
              <a:buNone/>
            </a:pPr>
            <a:r>
              <a:rPr lang="en-US" sz="1500" b="1">
                <a:solidFill>
                  <a:srgbClr val="C00000"/>
                </a:solidFill>
                <a:latin typeface="Garamond"/>
                <a:ea typeface="Garamond"/>
                <a:cs typeface="Garamond"/>
                <a:sym typeface="Garamond"/>
              </a:rPr>
              <a:t>&lt;body&gt;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&lt;h1&gt;</a:t>
            </a:r>
            <a:r>
              <a:rPr lang="en-US" sz="1600">
                <a:solidFill>
                  <a:schemeClr val="dk1"/>
                </a:solidFill>
                <a:latin typeface="Garamond"/>
                <a:ea typeface="Garamond"/>
                <a:cs typeface="Garamond"/>
                <a:sym typeface="Garamond"/>
              </a:rPr>
              <a:t>This is heading 1</a:t>
            </a:r>
            <a:r>
              <a:rPr lang="en-US" sz="1600" b="1">
                <a:solidFill>
                  <a:srgbClr val="1E4E79"/>
                </a:solidFill>
                <a:latin typeface="Garamond"/>
                <a:ea typeface="Garamond"/>
                <a:cs typeface="Garamond"/>
                <a:sym typeface="Garamond"/>
              </a:rPr>
              <a:t>&lt;/h1&gt;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&lt;h2&gt;</a:t>
            </a:r>
            <a:r>
              <a:rPr lang="en-US" sz="1600">
                <a:solidFill>
                  <a:schemeClr val="dk1"/>
                </a:solidFill>
                <a:latin typeface="Garamond"/>
                <a:ea typeface="Garamond"/>
                <a:cs typeface="Garamond"/>
                <a:sym typeface="Garamond"/>
              </a:rPr>
              <a:t>This is heading 2</a:t>
            </a:r>
            <a:r>
              <a:rPr lang="en-US" sz="1600" b="1">
                <a:solidFill>
                  <a:srgbClr val="1E4E79"/>
                </a:solidFill>
                <a:latin typeface="Garamond"/>
                <a:ea typeface="Garamond"/>
                <a:cs typeface="Garamond"/>
                <a:sym typeface="Garamond"/>
              </a:rPr>
              <a:t>&lt;/h2&gt;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&lt;h3&gt;</a:t>
            </a:r>
            <a:r>
              <a:rPr lang="en-US" sz="1600">
                <a:solidFill>
                  <a:schemeClr val="dk1"/>
                </a:solidFill>
                <a:latin typeface="Garamond"/>
                <a:ea typeface="Garamond"/>
                <a:cs typeface="Garamond"/>
                <a:sym typeface="Garamond"/>
              </a:rPr>
              <a:t>This is heading 3</a:t>
            </a:r>
            <a:r>
              <a:rPr lang="en-US" sz="1600" b="1">
                <a:solidFill>
                  <a:srgbClr val="1E4E79"/>
                </a:solidFill>
                <a:latin typeface="Garamond"/>
                <a:ea typeface="Garamond"/>
                <a:cs typeface="Garamond"/>
                <a:sym typeface="Garamond"/>
              </a:rPr>
              <a:t>&lt;/h3&gt;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&lt;h4&gt;</a:t>
            </a:r>
            <a:r>
              <a:rPr lang="en-US" sz="1600">
                <a:solidFill>
                  <a:schemeClr val="dk1"/>
                </a:solidFill>
                <a:latin typeface="Garamond"/>
                <a:ea typeface="Garamond"/>
                <a:cs typeface="Garamond"/>
                <a:sym typeface="Garamond"/>
              </a:rPr>
              <a:t>This is heading 4</a:t>
            </a:r>
            <a:r>
              <a:rPr lang="en-US" sz="1600" b="1">
                <a:solidFill>
                  <a:srgbClr val="1E4E79"/>
                </a:solidFill>
                <a:latin typeface="Garamond"/>
                <a:ea typeface="Garamond"/>
                <a:cs typeface="Garamond"/>
                <a:sym typeface="Garamond"/>
              </a:rPr>
              <a:t>&lt;/h4&gt;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&lt;h5&gt;</a:t>
            </a:r>
            <a:r>
              <a:rPr lang="en-US" sz="1600">
                <a:solidFill>
                  <a:schemeClr val="dk1"/>
                </a:solidFill>
                <a:latin typeface="Garamond"/>
                <a:ea typeface="Garamond"/>
                <a:cs typeface="Garamond"/>
                <a:sym typeface="Garamond"/>
              </a:rPr>
              <a:t>This is heading 5</a:t>
            </a:r>
            <a:r>
              <a:rPr lang="en-US" sz="1600" b="1">
                <a:solidFill>
                  <a:srgbClr val="1E4E79"/>
                </a:solidFill>
                <a:latin typeface="Garamond"/>
                <a:ea typeface="Garamond"/>
                <a:cs typeface="Garamond"/>
                <a:sym typeface="Garamond"/>
              </a:rPr>
              <a:t>&lt;/h5&gt;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&lt;h6&gt;</a:t>
            </a:r>
            <a:r>
              <a:rPr lang="en-US" sz="1600">
                <a:solidFill>
                  <a:schemeClr val="dk1"/>
                </a:solidFill>
                <a:latin typeface="Garamond"/>
                <a:ea typeface="Garamond"/>
                <a:cs typeface="Garamond"/>
                <a:sym typeface="Garamond"/>
              </a:rPr>
              <a:t>This is heading 6</a:t>
            </a:r>
            <a:r>
              <a:rPr lang="en-US" sz="1600" b="1">
                <a:solidFill>
                  <a:srgbClr val="1E4E79"/>
                </a:solidFill>
                <a:latin typeface="Garamond"/>
                <a:ea typeface="Garamond"/>
                <a:cs typeface="Garamond"/>
                <a:sym typeface="Garamond"/>
              </a:rPr>
              <a:t>&lt;/h6&gt;</a:t>
            </a:r>
            <a:endParaRPr/>
          </a:p>
          <a:p>
            <a:pPr marL="0" marR="0" lvl="0" indent="0" algn="l" rtl="0">
              <a:lnSpc>
                <a:spcPct val="100000"/>
              </a:lnSpc>
              <a:spcBef>
                <a:spcPts val="0"/>
              </a:spcBef>
              <a:spcAft>
                <a:spcPts val="0"/>
              </a:spcAft>
              <a:buClr>
                <a:schemeClr val="dk1"/>
              </a:buClr>
              <a:buSzPts val="400"/>
              <a:buFont typeface="Arial"/>
              <a:buNone/>
            </a:pPr>
            <a:endParaRPr sz="4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&lt;p&gt;&lt;b&gt;</a:t>
            </a:r>
            <a:r>
              <a:rPr lang="en-US" sz="1600">
                <a:solidFill>
                  <a:schemeClr val="dk1"/>
                </a:solidFill>
                <a:latin typeface="Garamond"/>
                <a:ea typeface="Garamond"/>
                <a:cs typeface="Garamond"/>
                <a:sym typeface="Garamond"/>
              </a:rPr>
              <a:t>Tip:</a:t>
            </a:r>
            <a:r>
              <a:rPr lang="en-US" sz="1600" b="1">
                <a:solidFill>
                  <a:srgbClr val="1E4E79"/>
                </a:solidFill>
                <a:latin typeface="Garamond"/>
                <a:ea typeface="Garamond"/>
                <a:cs typeface="Garamond"/>
                <a:sym typeface="Garamond"/>
              </a:rPr>
              <a:t>&lt;/b&gt;</a:t>
            </a:r>
            <a:r>
              <a:rPr lang="en-US" sz="1600">
                <a:solidFill>
                  <a:schemeClr val="dk1"/>
                </a:solidFill>
                <a:latin typeface="Garamond"/>
                <a:ea typeface="Garamond"/>
                <a:cs typeface="Garamond"/>
                <a:sym typeface="Garamond"/>
              </a:rPr>
              <a:t> Use h1 to h6 elements only for headings. Do not use them just to make text bold or big. Use other tags for that.</a:t>
            </a:r>
            <a:r>
              <a:rPr lang="en-US" sz="1600" b="1">
                <a:solidFill>
                  <a:srgbClr val="1E4E79"/>
                </a:solidFill>
                <a:latin typeface="Garamond"/>
                <a:ea typeface="Garamond"/>
                <a:cs typeface="Garamond"/>
                <a:sym typeface="Garamond"/>
              </a:rPr>
              <a:t>&lt;/p&gt;</a:t>
            </a:r>
            <a:endParaRPr/>
          </a:p>
          <a:p>
            <a:pPr marL="0" marR="0" lvl="0" indent="0" algn="l" rtl="0">
              <a:lnSpc>
                <a:spcPct val="100000"/>
              </a:lnSpc>
              <a:spcBef>
                <a:spcPts val="0"/>
              </a:spcBef>
              <a:spcAft>
                <a:spcPts val="0"/>
              </a:spcAft>
              <a:buClr>
                <a:srgbClr val="C00000"/>
              </a:buClr>
              <a:buSzPts val="1500"/>
              <a:buFont typeface="Arial"/>
              <a:buNone/>
            </a:pPr>
            <a:r>
              <a:rPr lang="en-US" sz="1500" b="1">
                <a:solidFill>
                  <a:srgbClr val="C00000"/>
                </a:solidFill>
                <a:latin typeface="Garamond"/>
                <a:ea typeface="Garamond"/>
                <a:cs typeface="Garamond"/>
                <a:sym typeface="Garamond"/>
              </a:rPr>
              <a:t>&lt;/body&gt;	</a:t>
            </a:r>
            <a:endParaRPr/>
          </a:p>
          <a:p>
            <a:pPr marL="0" marR="0" lvl="0" indent="0" algn="l" rtl="0">
              <a:lnSpc>
                <a:spcPct val="100000"/>
              </a:lnSpc>
              <a:spcBef>
                <a:spcPts val="0"/>
              </a:spcBef>
              <a:spcAft>
                <a:spcPts val="0"/>
              </a:spcAft>
              <a:buClr>
                <a:srgbClr val="FF0000"/>
              </a:buClr>
              <a:buSzPts val="1500"/>
              <a:buFont typeface="Arial"/>
              <a:buNone/>
            </a:pPr>
            <a:r>
              <a:rPr lang="en-US" sz="1500" b="1">
                <a:solidFill>
                  <a:srgbClr val="FF0000"/>
                </a:solidFill>
                <a:latin typeface="Garamond"/>
                <a:ea typeface="Garamond"/>
                <a:cs typeface="Garamond"/>
                <a:sym typeface="Garamond"/>
              </a:rPr>
              <a:t>&lt;/html&gt;</a:t>
            </a:r>
            <a:endParaRPr sz="1500" b="1">
              <a:solidFill>
                <a:srgbClr val="FF0000"/>
              </a:solidFill>
              <a:latin typeface="Garamond"/>
              <a:ea typeface="Garamond"/>
              <a:cs typeface="Garamond"/>
              <a:sym typeface="Garamond"/>
            </a:endParaRPr>
          </a:p>
        </p:txBody>
      </p:sp>
      <p:graphicFrame>
        <p:nvGraphicFramePr>
          <p:cNvPr id="379" name="Google Shape;379;p47"/>
          <p:cNvGraphicFramePr/>
          <p:nvPr/>
        </p:nvGraphicFramePr>
        <p:xfrm>
          <a:off x="6050355" y="2338319"/>
          <a:ext cx="5264800" cy="3642370"/>
        </p:xfrm>
        <a:graphic>
          <a:graphicData uri="http://schemas.openxmlformats.org/drawingml/2006/table">
            <a:tbl>
              <a:tblPr>
                <a:noFill/>
                <a:tableStyleId>{004C6BFD-1CA4-427F-80CB-4C0DBA232461}</a:tableStyleId>
              </a:tblPr>
              <a:tblGrid>
                <a:gridCol w="5264800"/>
              </a:tblGrid>
              <a:tr h="3598450">
                <a:tc>
                  <a:txBody>
                    <a:bodyPr/>
                    <a:lstStyle/>
                    <a:p>
                      <a:pPr marL="0" marR="0" lvl="0" indent="0" algn="l" rtl="0">
                        <a:lnSpc>
                          <a:spcPct val="100000"/>
                        </a:lnSpc>
                        <a:spcBef>
                          <a:spcPts val="0"/>
                        </a:spcBef>
                        <a:spcAft>
                          <a:spcPts val="0"/>
                        </a:spcAft>
                        <a:buNone/>
                      </a:pPr>
                      <a:r>
                        <a:rPr lang="en-US" sz="2800" b="1" i="0">
                          <a:solidFill>
                            <a:schemeClr val="dk1"/>
                          </a:solidFill>
                          <a:latin typeface="Calibri"/>
                          <a:ea typeface="Calibri"/>
                          <a:cs typeface="Calibri"/>
                          <a:sym typeface="Calibri"/>
                        </a:rPr>
                        <a:t>This is heading 1</a:t>
                      </a:r>
                      <a:endParaRPr/>
                    </a:p>
                    <a:p>
                      <a:pPr marL="0" marR="0" lvl="0" indent="0" algn="l" rtl="0">
                        <a:lnSpc>
                          <a:spcPct val="100000"/>
                        </a:lnSpc>
                        <a:spcBef>
                          <a:spcPts val="1200"/>
                        </a:spcBef>
                        <a:spcAft>
                          <a:spcPts val="0"/>
                        </a:spcAft>
                        <a:buNone/>
                      </a:pPr>
                      <a:r>
                        <a:rPr lang="en-US" sz="2400" b="1" i="0">
                          <a:solidFill>
                            <a:schemeClr val="dk1"/>
                          </a:solidFill>
                          <a:latin typeface="Calibri"/>
                          <a:ea typeface="Calibri"/>
                          <a:cs typeface="Calibri"/>
                          <a:sym typeface="Calibri"/>
                        </a:rPr>
                        <a:t>This is heading 2</a:t>
                      </a:r>
                      <a:endParaRPr sz="1800" b="1" i="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None/>
                      </a:pPr>
                      <a:r>
                        <a:rPr lang="en-US" sz="2000" b="1" i="0">
                          <a:solidFill>
                            <a:schemeClr val="dk1"/>
                          </a:solidFill>
                          <a:latin typeface="Calibri"/>
                          <a:ea typeface="Calibri"/>
                          <a:cs typeface="Calibri"/>
                          <a:sym typeface="Calibri"/>
                        </a:rPr>
                        <a:t>This is heading 3</a:t>
                      </a:r>
                      <a:endParaRPr sz="1800" b="1" i="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None/>
                      </a:pPr>
                      <a:r>
                        <a:rPr lang="en-US" sz="1800" b="1" i="0">
                          <a:solidFill>
                            <a:schemeClr val="dk1"/>
                          </a:solidFill>
                          <a:latin typeface="Calibri"/>
                          <a:ea typeface="Calibri"/>
                          <a:cs typeface="Calibri"/>
                          <a:sym typeface="Calibri"/>
                        </a:rPr>
                        <a:t>This is heading 4</a:t>
                      </a:r>
                      <a:endParaRPr/>
                    </a:p>
                    <a:p>
                      <a:pPr marL="0" marR="0" lvl="0" indent="0" algn="l" rtl="0">
                        <a:lnSpc>
                          <a:spcPct val="100000"/>
                        </a:lnSpc>
                        <a:spcBef>
                          <a:spcPts val="1200"/>
                        </a:spcBef>
                        <a:spcAft>
                          <a:spcPts val="0"/>
                        </a:spcAft>
                        <a:buNone/>
                      </a:pPr>
                      <a:r>
                        <a:rPr lang="en-US" sz="1600" b="1" i="0">
                          <a:solidFill>
                            <a:schemeClr val="dk1"/>
                          </a:solidFill>
                          <a:latin typeface="Calibri"/>
                          <a:ea typeface="Calibri"/>
                          <a:cs typeface="Calibri"/>
                          <a:sym typeface="Calibri"/>
                        </a:rPr>
                        <a:t>This is heading 5</a:t>
                      </a:r>
                      <a:endParaRPr sz="1800" b="1" i="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None/>
                      </a:pPr>
                      <a:r>
                        <a:rPr lang="en-US" sz="1400" b="1" i="0">
                          <a:solidFill>
                            <a:schemeClr val="dk1"/>
                          </a:solidFill>
                          <a:latin typeface="Calibri"/>
                          <a:ea typeface="Calibri"/>
                          <a:cs typeface="Calibri"/>
                          <a:sym typeface="Calibri"/>
                        </a:rPr>
                        <a:t>This is heading 6</a:t>
                      </a:r>
                      <a:endParaRPr sz="1800" b="1" i="0">
                        <a:solidFill>
                          <a:schemeClr val="dk1"/>
                        </a:solidFill>
                        <a:latin typeface="Calibri"/>
                        <a:ea typeface="Calibri"/>
                        <a:cs typeface="Calibri"/>
                        <a:sym typeface="Calibri"/>
                      </a:endParaRPr>
                    </a:p>
                    <a:p>
                      <a:pPr marL="0" marR="0" lvl="0" indent="0" algn="l" rtl="0">
                        <a:spcBef>
                          <a:spcPts val="600"/>
                        </a:spcBef>
                        <a:spcAft>
                          <a:spcPts val="0"/>
                        </a:spcAft>
                        <a:buNone/>
                      </a:pPr>
                      <a:endParaRPr sz="800" b="1" i="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0">
                          <a:solidFill>
                            <a:schemeClr val="dk1"/>
                          </a:solidFill>
                          <a:latin typeface="Calibri"/>
                          <a:ea typeface="Calibri"/>
                          <a:cs typeface="Calibri"/>
                          <a:sym typeface="Calibri"/>
                        </a:rPr>
                        <a:t>Tip:</a:t>
                      </a:r>
                      <a:r>
                        <a:rPr lang="en-US" sz="1600" b="0" i="0">
                          <a:solidFill>
                            <a:schemeClr val="dk1"/>
                          </a:solidFill>
                          <a:latin typeface="Calibri"/>
                          <a:ea typeface="Calibri"/>
                          <a:cs typeface="Calibri"/>
                          <a:sym typeface="Calibri"/>
                        </a:rPr>
                        <a:t> Use h1 to h6 elements only for headings. Do not use them just to make text bold or big. Use other tags for that.</a:t>
                      </a:r>
                      <a:endParaRPr/>
                    </a:p>
                    <a:p>
                      <a:pPr marL="0" marR="0" lvl="0" indent="0" algn="l" rtl="0">
                        <a:spcBef>
                          <a:spcPts val="0"/>
                        </a:spcBef>
                        <a:spcAft>
                          <a:spcPts val="0"/>
                        </a:spcAft>
                        <a:buNone/>
                      </a:pPr>
                      <a:endParaRPr sz="1800" b="0" i="0">
                        <a:solidFill>
                          <a:srgbClr val="0070C0"/>
                        </a:solidFill>
                        <a:latin typeface="Calibri"/>
                        <a:ea typeface="Calibri"/>
                        <a:cs typeface="Calibri"/>
                        <a:sym typeface="Calibri"/>
                      </a:endParaRPr>
                    </a:p>
                  </a:txBody>
                  <a:tcPr marL="91450" marR="91450" marT="45725" marB="457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9"/>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Elements for the BODY section (Cont.)</a:t>
            </a:r>
            <a:endParaRPr sz="3600" b="1" u="sng">
              <a:solidFill>
                <a:schemeClr val="dk1"/>
              </a:solidFill>
              <a:latin typeface="Garamond"/>
              <a:ea typeface="Garamond"/>
              <a:cs typeface="Garamond"/>
              <a:sym typeface="Garamond"/>
            </a:endParaRPr>
          </a:p>
        </p:txBody>
      </p:sp>
      <p:sp>
        <p:nvSpPr>
          <p:cNvPr id="391" name="Google Shape;391;p49"/>
          <p:cNvSpPr txBox="1"/>
          <p:nvPr/>
        </p:nvSpPr>
        <p:spPr>
          <a:xfrm>
            <a:off x="838200" y="1219200"/>
            <a:ext cx="10515600" cy="49577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&lt;p&gt; - Paragraph Tag and &lt;pre&gt; - Preformatted Tag</a:t>
            </a:r>
            <a:endParaRPr/>
          </a:p>
          <a:p>
            <a:pPr marL="0" marR="0" lvl="0" indent="0" algn="l" rtl="0">
              <a:lnSpc>
                <a:spcPct val="90000"/>
              </a:lnSpc>
              <a:spcBef>
                <a:spcPts val="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&lt;p&gt; Tag</a:t>
            </a:r>
            <a:r>
              <a:rPr lang="en-US" sz="2000" b="1">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a:t>
            </a:r>
            <a:r>
              <a:rPr lang="en-US" sz="2000" b="1">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Another way to structure your text in paragraph forms. </a:t>
            </a:r>
            <a:endParaRPr sz="2000">
              <a:solidFill>
                <a:schemeClr val="dk1"/>
              </a:solidFill>
              <a:latin typeface="Garamond"/>
              <a:ea typeface="Garamond"/>
              <a:cs typeface="Garamond"/>
              <a:sym typeface="Garamond"/>
            </a:endParaRPr>
          </a:p>
          <a:p>
            <a:pPr marL="0" marR="0" lvl="0" indent="0" algn="l" rtl="0">
              <a:lnSpc>
                <a:spcPct val="15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&lt;Pre&gt; Tag</a:t>
            </a:r>
            <a:r>
              <a:rPr lang="en-US" sz="2000" b="1">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 is used to apply structural exactness.</a:t>
            </a:r>
            <a:endParaRPr/>
          </a:p>
          <a:p>
            <a:pPr marL="0" marR="0" lvl="0" indent="0" algn="l" rtl="0">
              <a:lnSpc>
                <a:spcPct val="150000"/>
              </a:lnSpc>
              <a:spcBef>
                <a:spcPts val="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Eg.:</a:t>
            </a:r>
            <a:endParaRPr sz="20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b="1" u="sng">
              <a:solidFill>
                <a:schemeClr val="dk1"/>
              </a:solidFill>
              <a:latin typeface="Garamond"/>
              <a:ea typeface="Garamond"/>
              <a:cs typeface="Garamond"/>
              <a:sym typeface="Garamond"/>
            </a:endParaRPr>
          </a:p>
        </p:txBody>
      </p:sp>
      <p:graphicFrame>
        <p:nvGraphicFramePr>
          <p:cNvPr id="392" name="Google Shape;392;p49"/>
          <p:cNvGraphicFramePr/>
          <p:nvPr/>
        </p:nvGraphicFramePr>
        <p:xfrm>
          <a:off x="957290" y="3110720"/>
          <a:ext cx="5009875" cy="2664750"/>
        </p:xfrm>
        <a:graphic>
          <a:graphicData uri="http://schemas.openxmlformats.org/drawingml/2006/table">
            <a:tbl>
              <a:tblPr>
                <a:noFill/>
                <a:tableStyleId>{004C6BFD-1CA4-427F-80CB-4C0DBA232461}</a:tableStyleId>
              </a:tblPr>
              <a:tblGrid>
                <a:gridCol w="5009875"/>
              </a:tblGrid>
              <a:tr h="266475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393" name="Google Shape;393;p49"/>
          <p:cNvSpPr txBox="1"/>
          <p:nvPr/>
        </p:nvSpPr>
        <p:spPr>
          <a:xfrm>
            <a:off x="918655" y="3211571"/>
            <a:ext cx="5048519" cy="23501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500"/>
              <a:buFont typeface="Arial"/>
              <a:buNone/>
            </a:pPr>
            <a:r>
              <a:rPr lang="en-US" sz="1500" b="1">
                <a:solidFill>
                  <a:srgbClr val="FF0000"/>
                </a:solidFill>
                <a:latin typeface="Garamond"/>
                <a:ea typeface="Garamond"/>
                <a:cs typeface="Garamond"/>
                <a:sym typeface="Garamond"/>
              </a:rPr>
              <a:t>&lt;html&gt;</a:t>
            </a:r>
            <a:endParaRPr/>
          </a:p>
          <a:p>
            <a:pPr marL="0" marR="0" lvl="0" indent="0" algn="l" rtl="0">
              <a:lnSpc>
                <a:spcPct val="100000"/>
              </a:lnSpc>
              <a:spcBef>
                <a:spcPts val="0"/>
              </a:spcBef>
              <a:spcAft>
                <a:spcPts val="0"/>
              </a:spcAft>
              <a:buClr>
                <a:srgbClr val="C00000"/>
              </a:buClr>
              <a:buSzPts val="1500"/>
              <a:buFont typeface="Arial"/>
              <a:buNone/>
            </a:pPr>
            <a:r>
              <a:rPr lang="en-US" sz="1500" b="1">
                <a:solidFill>
                  <a:srgbClr val="C00000"/>
                </a:solidFill>
                <a:latin typeface="Garamond"/>
                <a:ea typeface="Garamond"/>
                <a:cs typeface="Garamond"/>
                <a:sym typeface="Garamond"/>
              </a:rPr>
              <a:t>&lt;body&gt;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&lt;p&gt;</a:t>
            </a:r>
            <a:r>
              <a:rPr lang="en-US" sz="1600">
                <a:solidFill>
                  <a:schemeClr val="dk1"/>
                </a:solidFill>
                <a:latin typeface="Garamond"/>
                <a:ea typeface="Garamond"/>
                <a:cs typeface="Garamond"/>
                <a:sym typeface="Garamond"/>
              </a:rPr>
              <a:t>This is a paragraph of text.</a:t>
            </a:r>
            <a:r>
              <a:rPr lang="en-US" sz="1600" b="1">
                <a:solidFill>
                  <a:srgbClr val="1E4E79"/>
                </a:solidFill>
                <a:latin typeface="Garamond"/>
                <a:ea typeface="Garamond"/>
                <a:cs typeface="Garamond"/>
                <a:sym typeface="Garamond"/>
              </a:rPr>
              <a:t>&lt;/p&gt;</a:t>
            </a:r>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&lt;p&gt;</a:t>
            </a:r>
            <a:r>
              <a:rPr lang="en-US" sz="1600">
                <a:solidFill>
                  <a:schemeClr val="dk1"/>
                </a:solidFill>
                <a:latin typeface="Garamond"/>
                <a:ea typeface="Garamond"/>
                <a:cs typeface="Garamond"/>
                <a:sym typeface="Garamond"/>
              </a:rPr>
              <a:t>This is a second paragraph of text.</a:t>
            </a:r>
            <a:r>
              <a:rPr lang="en-US" sz="1600" b="1">
                <a:solidFill>
                  <a:srgbClr val="1E4E79"/>
                </a:solidFill>
                <a:latin typeface="Garamond"/>
                <a:ea typeface="Garamond"/>
                <a:cs typeface="Garamond"/>
                <a:sym typeface="Garamond"/>
              </a:rPr>
              <a:t>&lt;/p&gt;</a:t>
            </a:r>
            <a:endParaRPr/>
          </a:p>
          <a:p>
            <a:pPr marL="0" marR="0" lvl="0" indent="0" algn="l" rtl="0">
              <a:lnSpc>
                <a:spcPct val="100000"/>
              </a:lnSpc>
              <a:spcBef>
                <a:spcPts val="0"/>
              </a:spcBef>
              <a:spcAft>
                <a:spcPts val="0"/>
              </a:spcAft>
              <a:buClr>
                <a:schemeClr val="dk1"/>
              </a:buClr>
              <a:buSzPts val="400"/>
              <a:buFont typeface="Arial"/>
              <a:buNone/>
            </a:pPr>
            <a:endParaRPr sz="4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1E4E79"/>
              </a:buClr>
              <a:buSzPts val="1600"/>
              <a:buFont typeface="Arial"/>
              <a:buNone/>
            </a:pPr>
            <a:r>
              <a:rPr lang="en-US" sz="1600" b="1">
                <a:solidFill>
                  <a:srgbClr val="1E4E79"/>
                </a:solidFill>
                <a:latin typeface="Garamond"/>
                <a:ea typeface="Garamond"/>
                <a:cs typeface="Garamond"/>
                <a:sym typeface="Garamond"/>
              </a:rPr>
              <a:t>&lt;pre</a:t>
            </a:r>
            <a:r>
              <a:rPr lang="en-US" sz="1600">
                <a:solidFill>
                  <a:schemeClr val="dk1"/>
                </a:solidFill>
                <a:latin typeface="Garamond"/>
                <a:ea typeface="Garamond"/>
                <a:cs typeface="Garamond"/>
                <a:sym typeface="Garamond"/>
              </a:rPr>
              <a:t>&gt;This is preformatted text with       exact space, </a:t>
            </a:r>
            <a:endParaRPr/>
          </a:p>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Garamond"/>
                <a:ea typeface="Garamond"/>
                <a:cs typeface="Garamond"/>
                <a:sym typeface="Garamond"/>
              </a:rPr>
              <a:t>line and breaks.&lt;/</a:t>
            </a:r>
            <a:r>
              <a:rPr lang="en-US" sz="1600" b="1">
                <a:solidFill>
                  <a:srgbClr val="1E4E79"/>
                </a:solidFill>
                <a:latin typeface="Garamond"/>
                <a:ea typeface="Garamond"/>
                <a:cs typeface="Garamond"/>
                <a:sym typeface="Garamond"/>
              </a:rPr>
              <a:t>pre&gt;</a:t>
            </a:r>
            <a:endParaRPr/>
          </a:p>
          <a:p>
            <a:pPr marL="0" marR="0" lvl="0" indent="0" algn="l" rtl="0">
              <a:lnSpc>
                <a:spcPct val="100000"/>
              </a:lnSpc>
              <a:spcBef>
                <a:spcPts val="0"/>
              </a:spcBef>
              <a:spcAft>
                <a:spcPts val="0"/>
              </a:spcAft>
              <a:buClr>
                <a:srgbClr val="C00000"/>
              </a:buClr>
              <a:buSzPts val="1500"/>
              <a:buFont typeface="Arial"/>
              <a:buNone/>
            </a:pPr>
            <a:r>
              <a:rPr lang="en-US" sz="1500" b="1">
                <a:solidFill>
                  <a:srgbClr val="C00000"/>
                </a:solidFill>
                <a:latin typeface="Garamond"/>
                <a:ea typeface="Garamond"/>
                <a:cs typeface="Garamond"/>
                <a:sym typeface="Garamond"/>
              </a:rPr>
              <a:t>&lt;/body&gt;	</a:t>
            </a:r>
            <a:endParaRPr/>
          </a:p>
          <a:p>
            <a:pPr marL="0" marR="0" lvl="0" indent="0" algn="l" rtl="0">
              <a:lnSpc>
                <a:spcPct val="100000"/>
              </a:lnSpc>
              <a:spcBef>
                <a:spcPts val="0"/>
              </a:spcBef>
              <a:spcAft>
                <a:spcPts val="0"/>
              </a:spcAft>
              <a:buClr>
                <a:srgbClr val="FF0000"/>
              </a:buClr>
              <a:buSzPts val="1500"/>
              <a:buFont typeface="Arial"/>
              <a:buNone/>
            </a:pPr>
            <a:r>
              <a:rPr lang="en-US" sz="1500" b="1">
                <a:solidFill>
                  <a:srgbClr val="FF0000"/>
                </a:solidFill>
                <a:latin typeface="Garamond"/>
                <a:ea typeface="Garamond"/>
                <a:cs typeface="Garamond"/>
                <a:sym typeface="Garamond"/>
              </a:rPr>
              <a:t>&lt;/html&gt;</a:t>
            </a:r>
            <a:endParaRPr sz="1500" b="1">
              <a:solidFill>
                <a:srgbClr val="FF0000"/>
              </a:solidFill>
              <a:latin typeface="Garamond"/>
              <a:ea typeface="Garamond"/>
              <a:cs typeface="Garamond"/>
              <a:sym typeface="Garamond"/>
            </a:endParaRPr>
          </a:p>
        </p:txBody>
      </p:sp>
      <p:graphicFrame>
        <p:nvGraphicFramePr>
          <p:cNvPr id="394" name="Google Shape;394;p49"/>
          <p:cNvGraphicFramePr/>
          <p:nvPr/>
        </p:nvGraphicFramePr>
        <p:xfrm>
          <a:off x="6062230" y="3096278"/>
          <a:ext cx="5264800" cy="2667325"/>
        </p:xfrm>
        <a:graphic>
          <a:graphicData uri="http://schemas.openxmlformats.org/drawingml/2006/table">
            <a:tbl>
              <a:tblPr>
                <a:noFill/>
                <a:tableStyleId>{004C6BFD-1CA4-427F-80CB-4C0DBA232461}</a:tableStyleId>
              </a:tblPr>
              <a:tblGrid>
                <a:gridCol w="5264800"/>
              </a:tblGrid>
              <a:tr h="2667325">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This is a paragraph of text.</a:t>
                      </a:r>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a:solidFill>
                            <a:schemeClr val="dk1"/>
                          </a:solidFill>
                          <a:latin typeface="Calibri"/>
                          <a:ea typeface="Calibri"/>
                          <a:cs typeface="Calibri"/>
                          <a:sym typeface="Calibri"/>
                        </a:rPr>
                        <a:t>This is a second paragraph of text.</a:t>
                      </a:r>
                      <a:endParaRPr/>
                    </a:p>
                    <a:p>
                      <a:pPr marL="0" marR="0" lvl="0" indent="0" algn="l" rtl="0">
                        <a:spcBef>
                          <a:spcPts val="0"/>
                        </a:spcBef>
                        <a:spcAft>
                          <a:spcPts val="0"/>
                        </a:spcAft>
                        <a:buNone/>
                      </a:pPr>
                      <a:endParaRPr sz="1600"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latin typeface="Courier New"/>
                          <a:ea typeface="Courier New"/>
                          <a:cs typeface="Courier New"/>
                          <a:sym typeface="Courier New"/>
                        </a:rPr>
                        <a:t>This is preformatted text with         exact space, </a:t>
                      </a:r>
                      <a:endParaRPr/>
                    </a:p>
                    <a:p>
                      <a:pPr marL="0" marR="0" lvl="0" indent="0" algn="l" rtl="0">
                        <a:spcBef>
                          <a:spcPts val="0"/>
                        </a:spcBef>
                        <a:spcAft>
                          <a:spcPts val="0"/>
                        </a:spcAft>
                        <a:buNone/>
                      </a:pPr>
                      <a:r>
                        <a:rPr lang="en-US" sz="1200">
                          <a:latin typeface="Courier New"/>
                          <a:ea typeface="Courier New"/>
                          <a:cs typeface="Courier New"/>
                          <a:sym typeface="Courier New"/>
                        </a:rPr>
                        <a:t>line and breaks.</a:t>
                      </a:r>
                      <a:endParaRPr sz="1200" b="0" i="0">
                        <a:solidFill>
                          <a:srgbClr val="0070C0"/>
                        </a:solidFill>
                        <a:latin typeface="Courier New"/>
                        <a:ea typeface="Courier New"/>
                        <a:cs typeface="Courier New"/>
                        <a:sym typeface="Courier New"/>
                      </a:endParaRPr>
                    </a:p>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Elements for the BODY section (Cont.)</a:t>
            </a:r>
            <a:endParaRPr sz="3600" b="1" u="sng">
              <a:solidFill>
                <a:schemeClr val="dk1"/>
              </a:solidFill>
              <a:latin typeface="Garamond"/>
              <a:ea typeface="Garamond"/>
              <a:cs typeface="Garamond"/>
              <a:sym typeface="Garamond"/>
            </a:endParaRPr>
          </a:p>
        </p:txBody>
      </p:sp>
      <p:sp>
        <p:nvSpPr>
          <p:cNvPr id="401" name="Google Shape;401;p50"/>
          <p:cNvSpPr txBox="1"/>
          <p:nvPr/>
        </p:nvSpPr>
        <p:spPr>
          <a:xfrm>
            <a:off x="838200" y="1341912"/>
            <a:ext cx="10515600" cy="48350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Text Formatting Elements</a:t>
            </a:r>
            <a:endParaRPr/>
          </a:p>
          <a:p>
            <a:pPr marL="0" marR="0" lvl="0" indent="0" algn="ctr" rtl="0">
              <a:lnSpc>
                <a:spcPct val="9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b="1" u="sng">
              <a:solidFill>
                <a:schemeClr val="dk1"/>
              </a:solidFill>
              <a:latin typeface="Garamond"/>
              <a:ea typeface="Garamond"/>
              <a:cs typeface="Garamond"/>
              <a:sym typeface="Garamond"/>
            </a:endParaRPr>
          </a:p>
        </p:txBody>
      </p:sp>
      <p:sp>
        <p:nvSpPr>
          <p:cNvPr id="402" name="Google Shape;402;p50"/>
          <p:cNvSpPr txBox="1"/>
          <p:nvPr/>
        </p:nvSpPr>
        <p:spPr>
          <a:xfrm>
            <a:off x="4129278" y="2160460"/>
            <a:ext cx="3543300"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Logical markup</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EM - Emphasized text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STRONG - Strongly emphasized</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DFN - Definition of a term</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CODE - Code fragment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SAMP - Sample text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KBD - Keyboard input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VAR - Variable</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CITE - Short citation </a:t>
            </a:r>
            <a:r>
              <a:rPr lang="en-US" sz="1800" b="1" u="sng">
                <a:solidFill>
                  <a:schemeClr val="dk1"/>
                </a:solidFill>
                <a:latin typeface="Garamond"/>
                <a:ea typeface="Garamond"/>
                <a:cs typeface="Garamond"/>
                <a:sym typeface="Garamond"/>
              </a:rPr>
              <a:t/>
            </a:r>
            <a:br>
              <a:rPr lang="en-US" sz="1800" b="1" u="sng">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403" name="Google Shape;403;p50"/>
          <p:cNvSpPr txBox="1"/>
          <p:nvPr/>
        </p:nvSpPr>
        <p:spPr>
          <a:xfrm>
            <a:off x="906056" y="2160460"/>
            <a:ext cx="35433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Physical markup</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TT - Teletype</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I - Italics</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B - Bold</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U - Underline</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STRIKE - Strikeout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BIG - Larger text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SMALL - Smaller text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SUB - Subscript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SUP - Superscript </a:t>
            </a:r>
            <a:endParaRPr/>
          </a:p>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
            </a:r>
            <a:br>
              <a:rPr lang="en-US" sz="1800" b="1" u="sng">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404" name="Google Shape;404;p50"/>
          <p:cNvSpPr txBox="1"/>
          <p:nvPr/>
        </p:nvSpPr>
        <p:spPr>
          <a:xfrm>
            <a:off x="7810500" y="2161511"/>
            <a:ext cx="3543300"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Garamond"/>
                <a:ea typeface="Garamond"/>
                <a:cs typeface="Garamond"/>
                <a:sym typeface="Garamond"/>
              </a:rPr>
              <a:t>Special markup</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A - Anchor</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IMG - Image</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BASEFONT - Default font size</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APPLET - Java applet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PARAM - Parameters for Java applet</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FONT - Font modification</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BR - Line break</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MAP - Client-side imagemap</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AREA - Hotzone in imagemap </a:t>
            </a:r>
            <a:r>
              <a:rPr lang="en-US" sz="1800" b="1" u="sng">
                <a:solidFill>
                  <a:schemeClr val="dk1"/>
                </a:solidFill>
                <a:latin typeface="Garamond"/>
                <a:ea typeface="Garamond"/>
                <a:cs typeface="Garamond"/>
                <a:sym typeface="Garamond"/>
              </a:rPr>
              <a:t/>
            </a:r>
            <a:br>
              <a:rPr lang="en-US" sz="1800" b="1" u="sng">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838200" y="365125"/>
            <a:ext cx="10515600" cy="7016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Elements for the BODY section (Cont.)</a:t>
            </a:r>
            <a:endParaRPr sz="3600" b="1" u="sng">
              <a:solidFill>
                <a:schemeClr val="dk1"/>
              </a:solidFill>
              <a:latin typeface="Garamond"/>
              <a:ea typeface="Garamond"/>
              <a:cs typeface="Garamond"/>
              <a:sym typeface="Garamond"/>
            </a:endParaRPr>
          </a:p>
        </p:txBody>
      </p:sp>
      <p:sp>
        <p:nvSpPr>
          <p:cNvPr id="410" name="Google Shape;410;p51"/>
          <p:cNvSpPr txBox="1"/>
          <p:nvPr/>
        </p:nvSpPr>
        <p:spPr>
          <a:xfrm>
            <a:off x="838200" y="1296192"/>
            <a:ext cx="10515600" cy="48350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Text Formatting Elements (Physical Markup)</a:t>
            </a:r>
            <a:endParaRPr sz="2400" b="1" u="sng">
              <a:solidFill>
                <a:schemeClr val="dk1"/>
              </a:solidFill>
              <a:latin typeface="Garamond"/>
              <a:ea typeface="Garamond"/>
              <a:cs typeface="Garamond"/>
              <a:sym typeface="Garamond"/>
            </a:endParaRPr>
          </a:p>
          <a:p>
            <a:pPr marL="0" marR="0" lvl="0" indent="0" algn="ctr" rtl="0">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a:p>
          <a:p>
            <a:pPr marL="0" marR="0" lvl="0" indent="0" algn="l" rtl="0">
              <a:lnSpc>
                <a:spcPct val="90000"/>
              </a:lnSpc>
              <a:spcBef>
                <a:spcPts val="0"/>
              </a:spcBef>
              <a:spcAft>
                <a:spcPts val="0"/>
              </a:spcAft>
              <a:buClr>
                <a:schemeClr val="dk1"/>
              </a:buClr>
              <a:buSzPts val="2400"/>
              <a:buFont typeface="Arial"/>
              <a:buNone/>
            </a:pPr>
            <a:r>
              <a:rPr lang="en-US" sz="2400" b="1">
                <a:solidFill>
                  <a:schemeClr val="dk1"/>
                </a:solidFill>
                <a:latin typeface="Garamond"/>
                <a:ea typeface="Garamond"/>
                <a:cs typeface="Garamond"/>
                <a:sym typeface="Garamond"/>
              </a:rPr>
              <a:t>                               Tag 	  	                             Description</a:t>
            </a:r>
            <a:endParaRPr/>
          </a:p>
          <a:p>
            <a:pPr marL="0" marR="0" lvl="0" indent="0" algn="ctr" rtl="0">
              <a:lnSpc>
                <a:spcPct val="50000"/>
              </a:lnSpc>
              <a:spcBef>
                <a:spcPts val="0"/>
              </a:spcBef>
              <a:spcAft>
                <a:spcPts val="0"/>
              </a:spcAft>
              <a:buClr>
                <a:schemeClr val="dk1"/>
              </a:buClr>
              <a:buSzPts val="2400"/>
              <a:buFont typeface="Arial"/>
              <a:buNone/>
            </a:pPr>
            <a:endParaRPr sz="2400" b="1">
              <a:solidFill>
                <a:schemeClr val="dk1"/>
              </a:solidFill>
              <a:latin typeface="Garamond"/>
              <a:ea typeface="Garamond"/>
              <a:cs typeface="Garamond"/>
              <a:sym typeface="Garamond"/>
            </a:endParaRPr>
          </a:p>
          <a:p>
            <a:pPr marL="0" marR="0" lvl="0" indent="0" algn="ctr" rtl="0">
              <a:lnSpc>
                <a:spcPct val="50000"/>
              </a:lnSpc>
              <a:spcBef>
                <a:spcPts val="600"/>
              </a:spcBef>
              <a:spcAft>
                <a:spcPts val="0"/>
              </a:spcAft>
              <a:buClr>
                <a:schemeClr val="dk1"/>
              </a:buClr>
              <a:buSzPts val="400"/>
              <a:buFont typeface="Arial"/>
              <a:buNone/>
            </a:pPr>
            <a:endParaRPr sz="400" b="1">
              <a:solidFill>
                <a:srgbClr val="1E4E79"/>
              </a:solidFill>
              <a:latin typeface="Garamond"/>
              <a:ea typeface="Garamond"/>
              <a:cs typeface="Garamond"/>
              <a:sym typeface="Garamond"/>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&lt;b&gt;….&lt;/b&gt;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bold.</a:t>
            </a:r>
            <a:r>
              <a:rPr lang="en-US" sz="2400" b="1">
                <a:solidFill>
                  <a:srgbClr val="1E4E79"/>
                </a:solidFill>
                <a:latin typeface="Garamond"/>
                <a:ea typeface="Garamond"/>
                <a:cs typeface="Garamond"/>
                <a:sym typeface="Garamond"/>
              </a:rPr>
              <a:t>	</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&lt;i&gt;……&lt;/i&gt;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italic.</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&lt;u&gt;….&lt;/u&gt;	 	           </a:t>
            </a:r>
            <a:r>
              <a:rPr lang="en-US" sz="2400" b="1">
                <a:solidFill>
                  <a:schemeClr val="dk1"/>
                </a:solidFill>
                <a:latin typeface="Garamond"/>
                <a:ea typeface="Garamond"/>
                <a:cs typeface="Garamond"/>
                <a:sym typeface="Garamond"/>
              </a:rPr>
              <a:t>	-    </a:t>
            </a:r>
            <a:r>
              <a:rPr lang="en-US" sz="2400">
                <a:solidFill>
                  <a:schemeClr val="dk1"/>
                </a:solidFill>
                <a:latin typeface="Garamond"/>
                <a:ea typeface="Garamond"/>
                <a:cs typeface="Garamond"/>
                <a:sym typeface="Garamond"/>
              </a:rPr>
              <a:t>underline.</a:t>
            </a:r>
            <a:endParaRPr sz="2400">
              <a:solidFill>
                <a:srgbClr val="1E4E79"/>
              </a:solidFill>
              <a:latin typeface="Garamond"/>
              <a:ea typeface="Garamond"/>
              <a:cs typeface="Garamond"/>
              <a:sym typeface="Garamond"/>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&lt;strike&gt;…&lt;/strike&gt;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strikethrough.</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&lt;sub&gt;….&lt;/sub&gt;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subscript.</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&lt;sup&gt;….&lt;/sup&gt;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superscript.</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&lt;big&gt;….&lt;/big&gt;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bigger font (one font size bigger).</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&lt;small&gt;….&lt;/small&gt;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small font (one font size smaller).</a:t>
            </a:r>
            <a:endParaRPr/>
          </a:p>
          <a:p>
            <a:pPr marL="0" marR="0" lvl="0" indent="0" algn="l" rtl="0">
              <a:lnSpc>
                <a:spcPct val="50000"/>
              </a:lnSpc>
              <a:spcBef>
                <a:spcPts val="1200"/>
              </a:spcBef>
              <a:spcAft>
                <a:spcPts val="0"/>
              </a:spcAft>
              <a:buClr>
                <a:srgbClr val="1E4E79"/>
              </a:buClr>
              <a:buSzPts val="2400"/>
              <a:buFont typeface="Arial"/>
              <a:buNone/>
            </a:pPr>
            <a:r>
              <a:rPr lang="en-US" sz="2400" b="1">
                <a:solidFill>
                  <a:srgbClr val="1E4E79"/>
                </a:solidFill>
                <a:latin typeface="Garamond"/>
                <a:ea typeface="Garamond"/>
                <a:cs typeface="Garamond"/>
                <a:sym typeface="Garamond"/>
              </a:rPr>
              <a:t>		&lt;tt&gt;….&lt;/tt&gt;	           		</a:t>
            </a:r>
            <a:r>
              <a:rPr lang="en-US" sz="2400" b="1">
                <a:solidFill>
                  <a:schemeClr val="dk1"/>
                </a:solidFill>
                <a:latin typeface="Garamond"/>
                <a:ea typeface="Garamond"/>
                <a:cs typeface="Garamond"/>
                <a:sym typeface="Garamond"/>
              </a:rPr>
              <a:t>-    </a:t>
            </a:r>
            <a:r>
              <a:rPr lang="en-US" sz="2400">
                <a:solidFill>
                  <a:schemeClr val="dk1"/>
                </a:solidFill>
                <a:latin typeface="Garamond"/>
                <a:ea typeface="Garamond"/>
                <a:cs typeface="Garamond"/>
                <a:sym typeface="Garamond"/>
              </a:rPr>
              <a:t>typewriter (monospaced).</a:t>
            </a:r>
            <a:endParaRPr/>
          </a:p>
          <a:p>
            <a:pPr marL="0" marR="0" lvl="0" indent="0" algn="l" rtl="0">
              <a:lnSpc>
                <a:spcPct val="50000"/>
              </a:lnSpc>
              <a:spcBef>
                <a:spcPts val="1200"/>
              </a:spcBef>
              <a:spcAft>
                <a:spcPts val="0"/>
              </a:spcAft>
              <a:buClr>
                <a:schemeClr val="dk1"/>
              </a:buClr>
              <a:buSzPts val="2400"/>
              <a:buFont typeface="Arial"/>
              <a:buNone/>
            </a:pPr>
            <a:endParaRPr sz="2400" b="1">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b="1" u="sng">
              <a:solidFill>
                <a:schemeClr val="dk1"/>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2"/>
          <p:cNvSpPr txBox="1"/>
          <p:nvPr/>
        </p:nvSpPr>
        <p:spPr>
          <a:xfrm>
            <a:off x="838200" y="261257"/>
            <a:ext cx="10515600" cy="546265"/>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Elements for the BODY section (Cont.)</a:t>
            </a:r>
            <a:endParaRPr sz="3600" b="1" u="sng">
              <a:solidFill>
                <a:schemeClr val="dk1"/>
              </a:solidFill>
              <a:latin typeface="Garamond"/>
              <a:ea typeface="Garamond"/>
              <a:cs typeface="Garamond"/>
              <a:sym typeface="Garamond"/>
            </a:endParaRPr>
          </a:p>
        </p:txBody>
      </p:sp>
      <p:sp>
        <p:nvSpPr>
          <p:cNvPr id="417" name="Google Shape;417;p52"/>
          <p:cNvSpPr txBox="1"/>
          <p:nvPr/>
        </p:nvSpPr>
        <p:spPr>
          <a:xfrm>
            <a:off x="838200" y="807522"/>
            <a:ext cx="10515600" cy="536944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u="sng">
                <a:solidFill>
                  <a:schemeClr val="dk1"/>
                </a:solidFill>
                <a:latin typeface="Garamond"/>
                <a:ea typeface="Garamond"/>
                <a:cs typeface="Garamond"/>
                <a:sym typeface="Garamond"/>
              </a:rPr>
              <a:t>Character Entities</a:t>
            </a:r>
            <a:endParaRPr/>
          </a:p>
          <a:p>
            <a:pPr marL="0" marR="0" lvl="0" indent="0" algn="l" rtl="0">
              <a:lnSpc>
                <a:spcPct val="90000"/>
              </a:lnSpc>
              <a:spcBef>
                <a:spcPts val="1000"/>
              </a:spcBef>
              <a:spcAft>
                <a:spcPts val="0"/>
              </a:spcAft>
              <a:buClr>
                <a:schemeClr val="dk1"/>
              </a:buClr>
              <a:buSzPts val="2000"/>
              <a:buFont typeface="Arial"/>
              <a:buNone/>
            </a:pPr>
            <a:r>
              <a:rPr lang="en-US" sz="2000">
                <a:solidFill>
                  <a:schemeClr val="dk1"/>
                </a:solidFill>
                <a:latin typeface="Garamond"/>
                <a:ea typeface="Garamond"/>
                <a:cs typeface="Garamond"/>
                <a:sym typeface="Garamond"/>
              </a:rPr>
              <a:t>Some characters like the </a:t>
            </a:r>
            <a:r>
              <a:rPr lang="en-US" sz="2000">
                <a:solidFill>
                  <a:srgbClr val="0000FF"/>
                </a:solidFill>
                <a:latin typeface="Garamond"/>
                <a:ea typeface="Garamond"/>
                <a:cs typeface="Garamond"/>
                <a:sym typeface="Garamond"/>
              </a:rPr>
              <a:t> &lt; </a:t>
            </a:r>
            <a:r>
              <a:rPr lang="en-US" sz="2000">
                <a:solidFill>
                  <a:schemeClr val="dk1"/>
                </a:solidFill>
                <a:latin typeface="Garamond"/>
                <a:ea typeface="Garamond"/>
                <a:cs typeface="Garamond"/>
                <a:sym typeface="Garamond"/>
              </a:rPr>
              <a:t> character, have a special meaning in HTML, and therefore cannot be used in the text. The most common character entities: </a:t>
            </a:r>
            <a:endParaRPr/>
          </a:p>
          <a:p>
            <a:pPr marL="0" marR="0" lvl="0" indent="0" algn="ctr"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1800"/>
              <a:buFont typeface="Arial"/>
              <a:buNone/>
            </a:pPr>
            <a:endParaRPr sz="18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Garamond"/>
              <a:ea typeface="Garamond"/>
              <a:cs typeface="Garamond"/>
              <a:sym typeface="Garamond"/>
            </a:endParaRPr>
          </a:p>
        </p:txBody>
      </p:sp>
      <p:graphicFrame>
        <p:nvGraphicFramePr>
          <p:cNvPr id="418" name="Google Shape;418;p52"/>
          <p:cNvGraphicFramePr/>
          <p:nvPr/>
        </p:nvGraphicFramePr>
        <p:xfrm>
          <a:off x="2139723" y="1845130"/>
          <a:ext cx="7780325" cy="2792500"/>
        </p:xfrm>
        <a:graphic>
          <a:graphicData uri="http://schemas.openxmlformats.org/drawingml/2006/table">
            <a:tbl>
              <a:tblPr>
                <a:noFill/>
                <a:tableStyleId>{52BDDA31-B1B3-4C2E-8580-BCDA197752DA}</a:tableStyleId>
              </a:tblPr>
              <a:tblGrid>
                <a:gridCol w="1350025"/>
                <a:gridCol w="4349350"/>
                <a:gridCol w="2080950"/>
              </a:tblGrid>
              <a:tr h="346950">
                <a:tc>
                  <a:txBody>
                    <a:bodyPr/>
                    <a:lstStyle/>
                    <a:p>
                      <a:pPr marL="0" marR="0" lvl="0" indent="0" algn="l" rtl="0">
                        <a:lnSpc>
                          <a:spcPct val="100000"/>
                        </a:lnSpc>
                        <a:spcBef>
                          <a:spcPts val="0"/>
                        </a:spcBef>
                        <a:spcAft>
                          <a:spcPts val="0"/>
                        </a:spcAft>
                        <a:buClr>
                          <a:schemeClr val="dk1"/>
                        </a:buClr>
                        <a:buSzPts val="2200"/>
                        <a:buFont typeface="Noto Sans Symbols"/>
                        <a:buNone/>
                      </a:pPr>
                      <a:r>
                        <a:rPr lang="en-US" sz="2000" b="0" i="0" u="none" strike="noStrike" cap="none" dirty="0">
                          <a:solidFill>
                            <a:schemeClr val="dk1"/>
                          </a:solidFill>
                          <a:latin typeface="Garamond"/>
                          <a:ea typeface="Garamond"/>
                          <a:cs typeface="Garamond"/>
                          <a:sym typeface="Garamond"/>
                        </a:rPr>
                        <a:t>Result </a:t>
                      </a:r>
                      <a:endParaRPr dirty="0"/>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Noto Sans Symbols"/>
                        <a:buNone/>
                      </a:pPr>
                      <a:r>
                        <a:rPr lang="en-US" sz="2000" b="0" i="0" u="none" strike="noStrike" cap="none">
                          <a:solidFill>
                            <a:schemeClr val="dk1"/>
                          </a:solidFill>
                          <a:latin typeface="Garamond"/>
                          <a:ea typeface="Garamond"/>
                          <a:cs typeface="Garamond"/>
                          <a:sym typeface="Garamond"/>
                        </a:rPr>
                        <a:t>Description </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Noto Sans Symbols"/>
                        <a:buNone/>
                      </a:pPr>
                      <a:r>
                        <a:rPr lang="en-US" sz="2000" b="0" i="0" u="none" strike="noStrike" cap="none">
                          <a:solidFill>
                            <a:schemeClr val="dk1"/>
                          </a:solidFill>
                          <a:latin typeface="Garamond"/>
                          <a:ea typeface="Garamond"/>
                          <a:cs typeface="Garamond"/>
                          <a:sym typeface="Garamond"/>
                        </a:rPr>
                        <a:t>Entity Name </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396250">
                <a:tc>
                  <a:txBody>
                    <a:bodyPr/>
                    <a:lstStyle/>
                    <a:p>
                      <a:pPr marL="0" marR="0" lvl="0" indent="0" algn="l" rtl="0">
                        <a:lnSpc>
                          <a:spcPct val="100000"/>
                        </a:lnSpc>
                        <a:spcBef>
                          <a:spcPts val="0"/>
                        </a:spcBef>
                        <a:spcAft>
                          <a:spcPts val="0"/>
                        </a:spcAft>
                        <a:buClr>
                          <a:schemeClr val="dk1"/>
                        </a:buClr>
                        <a:buSzPts val="2090"/>
                        <a:buFont typeface="Noto Sans Symbols"/>
                        <a:buNone/>
                      </a:pPr>
                      <a:endParaRPr sz="1900" b="0" i="0" u="none" strike="noStrike" cap="none">
                        <a:solidFill>
                          <a:schemeClr val="dk1"/>
                        </a:solidFill>
                        <a:latin typeface="Garamond"/>
                        <a:ea typeface="Garamond"/>
                        <a:cs typeface="Garamond"/>
                        <a:sym typeface="Garamond"/>
                      </a:endParaRPr>
                    </a:p>
                    <a:p>
                      <a:pPr marL="0" marR="0" lvl="0" indent="0" algn="l" rtl="0">
                        <a:lnSpc>
                          <a:spcPct val="100000"/>
                        </a:lnSpc>
                        <a:spcBef>
                          <a:spcPts val="60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&lt;</a:t>
                      </a:r>
                      <a:endParaRPr/>
                    </a:p>
                    <a:p>
                      <a:pPr marL="0" marR="0" lvl="0" indent="0" algn="l" rtl="0">
                        <a:lnSpc>
                          <a:spcPct val="100000"/>
                        </a:lnSpc>
                        <a:spcBef>
                          <a:spcPts val="60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&gt;</a:t>
                      </a:r>
                      <a:endParaRPr/>
                    </a:p>
                    <a:p>
                      <a:pPr marL="0" marR="0" lvl="0" indent="0" algn="l" rtl="0">
                        <a:lnSpc>
                          <a:spcPct val="100000"/>
                        </a:lnSpc>
                        <a:spcBef>
                          <a:spcPts val="60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&amp;</a:t>
                      </a:r>
                      <a:endParaRPr/>
                    </a:p>
                    <a:p>
                      <a:pPr marL="0" marR="0" lvl="0" indent="0" algn="l" rtl="0">
                        <a:lnSpc>
                          <a:spcPct val="100000"/>
                        </a:lnSpc>
                        <a:spcBef>
                          <a:spcPts val="60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p>
                      <a:pPr marL="0" marR="0" lvl="0" indent="0" algn="l" rtl="0">
                        <a:lnSpc>
                          <a:spcPct val="100000"/>
                        </a:lnSpc>
                        <a:spcBef>
                          <a:spcPts val="60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non-breaking space </a:t>
                      </a:r>
                      <a:endParaRPr/>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less than </a:t>
                      </a:r>
                      <a:endParaRPr/>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greater than </a:t>
                      </a:r>
                      <a:endParaRPr/>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ampersand </a:t>
                      </a:r>
                      <a:endParaRPr/>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quotation mark </a:t>
                      </a:r>
                      <a:endParaRPr/>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apostrophe  </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t>
                      </a:r>
                      <a:r>
                        <a:rPr lang="en-US" sz="1900" b="0" i="0" u="none" strike="noStrike" cap="none" dirty="0" err="1">
                          <a:solidFill>
                            <a:schemeClr val="dk1"/>
                          </a:solidFill>
                          <a:latin typeface="Garamond"/>
                          <a:ea typeface="Garamond"/>
                          <a:cs typeface="Garamond"/>
                          <a:sym typeface="Garamond"/>
                        </a:rPr>
                        <a:t>nbsp</a:t>
                      </a:r>
                      <a:r>
                        <a:rPr lang="en-US" sz="1900" b="0" i="0" u="none" strike="noStrike" cap="none" dirty="0">
                          <a:solidFill>
                            <a:schemeClr val="dk1"/>
                          </a:solidFill>
                          <a:latin typeface="Garamond"/>
                          <a:ea typeface="Garamond"/>
                          <a:cs typeface="Garamond"/>
                          <a:sym typeface="Garamond"/>
                        </a:rPr>
                        <a:t>; </a:t>
                      </a:r>
                      <a:endParaRPr dirty="0"/>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t>
                      </a:r>
                      <a:r>
                        <a:rPr lang="en-US" sz="1900" b="0" i="0" u="none" strike="noStrike" cap="none" dirty="0" err="1">
                          <a:solidFill>
                            <a:schemeClr val="dk1"/>
                          </a:solidFill>
                          <a:latin typeface="Garamond"/>
                          <a:ea typeface="Garamond"/>
                          <a:cs typeface="Garamond"/>
                          <a:sym typeface="Garamond"/>
                        </a:rPr>
                        <a:t>lt</a:t>
                      </a:r>
                      <a:r>
                        <a:rPr lang="en-US" sz="1900" b="0" i="0" u="none" strike="noStrike" cap="none" dirty="0">
                          <a:solidFill>
                            <a:schemeClr val="dk1"/>
                          </a:solidFill>
                          <a:latin typeface="Garamond"/>
                          <a:ea typeface="Garamond"/>
                          <a:cs typeface="Garamond"/>
                          <a:sym typeface="Garamond"/>
                        </a:rPr>
                        <a:t>; </a:t>
                      </a:r>
                      <a:endParaRPr dirty="0"/>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t>
                      </a:r>
                      <a:r>
                        <a:rPr lang="en-US" sz="1900" b="0" i="0" u="none" strike="noStrike" cap="none" dirty="0" err="1">
                          <a:solidFill>
                            <a:schemeClr val="dk1"/>
                          </a:solidFill>
                          <a:latin typeface="Garamond"/>
                          <a:ea typeface="Garamond"/>
                          <a:cs typeface="Garamond"/>
                          <a:sym typeface="Garamond"/>
                        </a:rPr>
                        <a:t>gt</a:t>
                      </a:r>
                      <a:r>
                        <a:rPr lang="en-US" sz="1900" b="0" i="0" u="none" strike="noStrike" cap="none" dirty="0">
                          <a:solidFill>
                            <a:schemeClr val="dk1"/>
                          </a:solidFill>
                          <a:latin typeface="Garamond"/>
                          <a:ea typeface="Garamond"/>
                          <a:cs typeface="Garamond"/>
                          <a:sym typeface="Garamond"/>
                        </a:rPr>
                        <a:t>; </a:t>
                      </a:r>
                      <a:endParaRPr dirty="0"/>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&amp;amp; </a:t>
                      </a:r>
                      <a:endParaRPr dirty="0"/>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t>
                      </a:r>
                      <a:r>
                        <a:rPr lang="en-US" sz="1900" b="0" i="0" u="none" strike="noStrike" cap="none" dirty="0" err="1">
                          <a:solidFill>
                            <a:schemeClr val="dk1"/>
                          </a:solidFill>
                          <a:latin typeface="Garamond"/>
                          <a:ea typeface="Garamond"/>
                          <a:cs typeface="Garamond"/>
                          <a:sym typeface="Garamond"/>
                        </a:rPr>
                        <a:t>quot</a:t>
                      </a:r>
                      <a:r>
                        <a:rPr lang="en-US" sz="1900" b="0" i="0" u="none" strike="noStrike" cap="none" dirty="0">
                          <a:solidFill>
                            <a:schemeClr val="dk1"/>
                          </a:solidFill>
                          <a:latin typeface="Garamond"/>
                          <a:ea typeface="Garamond"/>
                          <a:cs typeface="Garamond"/>
                          <a:sym typeface="Garamond"/>
                        </a:rPr>
                        <a:t>; </a:t>
                      </a:r>
                      <a:endParaRPr dirty="0"/>
                    </a:p>
                    <a:p>
                      <a:pPr marL="0" marR="0" lvl="0" indent="0" algn="l" rtl="0">
                        <a:lnSpc>
                          <a:spcPct val="100000"/>
                        </a:lnSpc>
                        <a:spcBef>
                          <a:spcPts val="600"/>
                        </a:spcBef>
                        <a:spcAft>
                          <a:spcPts val="0"/>
                        </a:spcAft>
                        <a:buClr>
                          <a:schemeClr val="dk1"/>
                        </a:buClr>
                        <a:buSzPts val="2090"/>
                        <a:buFont typeface="Noto Sans Symbols"/>
                        <a:buNone/>
                      </a:pPr>
                      <a:r>
                        <a:rPr lang="en-US" sz="1900" b="0" i="0" u="none" strike="noStrike" cap="none" dirty="0">
                          <a:solidFill>
                            <a:schemeClr val="dk1"/>
                          </a:solidFill>
                          <a:latin typeface="Garamond"/>
                          <a:ea typeface="Garamond"/>
                          <a:cs typeface="Garamond"/>
                          <a:sym typeface="Garamond"/>
                        </a:rPr>
                        <a:t>&amp;</a:t>
                      </a:r>
                      <a:r>
                        <a:rPr lang="en-US" sz="1900" b="0" i="0" u="none" strike="noStrike" cap="none" dirty="0" err="1">
                          <a:solidFill>
                            <a:schemeClr val="dk1"/>
                          </a:solidFill>
                          <a:latin typeface="Garamond"/>
                          <a:ea typeface="Garamond"/>
                          <a:cs typeface="Garamond"/>
                          <a:sym typeface="Garamond"/>
                        </a:rPr>
                        <a:t>apos</a:t>
                      </a:r>
                      <a:r>
                        <a:rPr lang="en-US" sz="1900" b="0" i="0" u="none" strike="noStrike" cap="none" dirty="0">
                          <a:solidFill>
                            <a:schemeClr val="dk1"/>
                          </a:solidFill>
                          <a:latin typeface="Garamond"/>
                          <a:ea typeface="Garamond"/>
                          <a:cs typeface="Garamond"/>
                          <a:sym typeface="Garamond"/>
                        </a:rPr>
                        <a:t>; </a:t>
                      </a:r>
                      <a:endParaRPr dirty="0"/>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aphicFrame>
        <p:nvGraphicFramePr>
          <p:cNvPr id="419" name="Google Shape;419;p52"/>
          <p:cNvGraphicFramePr/>
          <p:nvPr/>
        </p:nvGraphicFramePr>
        <p:xfrm>
          <a:off x="2139723" y="4893129"/>
          <a:ext cx="7759725" cy="1828760"/>
        </p:xfrm>
        <a:graphic>
          <a:graphicData uri="http://schemas.openxmlformats.org/drawingml/2006/table">
            <a:tbl>
              <a:tblPr>
                <a:noFill/>
                <a:tableStyleId>{52BDDA31-B1B3-4C2E-8580-BCDA197752DA}</a:tableStyleId>
              </a:tblPr>
              <a:tblGrid>
                <a:gridCol w="1200425"/>
                <a:gridCol w="4435350"/>
                <a:gridCol w="2123950"/>
              </a:tblGrid>
              <a:tr h="1584325">
                <a:tc>
                  <a:txBody>
                    <a:bodyPr/>
                    <a:lstStyle/>
                    <a:p>
                      <a:pPr marL="0" marR="0" lvl="0" indent="0" algn="l" rtl="0">
                        <a:lnSpc>
                          <a:spcPct val="150000"/>
                        </a:lnSpc>
                        <a:spcBef>
                          <a:spcPts val="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p>
                      <a:pPr marL="0" marR="0" lvl="0" indent="0" algn="l" rtl="0">
                        <a:lnSpc>
                          <a:spcPct val="150000"/>
                        </a:lnSpc>
                        <a:spcBef>
                          <a:spcPts val="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p>
                      <a:pPr marL="0" marR="0" lvl="0" indent="0" algn="l" rtl="0">
                        <a:lnSpc>
                          <a:spcPct val="150000"/>
                        </a:lnSpc>
                        <a:spcBef>
                          <a:spcPts val="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p>
                      <a:pPr marL="0" marR="0" lvl="0" indent="0" algn="l" rtl="0">
                        <a:lnSpc>
                          <a:spcPct val="150000"/>
                        </a:lnSpc>
                        <a:spcBef>
                          <a:spcPts val="0"/>
                        </a:spcBef>
                        <a:spcAft>
                          <a:spcPts val="0"/>
                        </a:spcAft>
                        <a:buClr>
                          <a:schemeClr val="dk1"/>
                        </a:buClr>
                        <a:buSzPts val="2090"/>
                        <a:buFont typeface="Noto Sans Symbols"/>
                        <a:buNone/>
                      </a:pPr>
                      <a:r>
                        <a:rPr lang="en-US" sz="1900" b="1" i="0" u="none" strike="noStrike" cap="none">
                          <a:solidFill>
                            <a:schemeClr val="dk1"/>
                          </a:solidFill>
                          <a:latin typeface="Garamond"/>
                          <a:ea typeface="Garamond"/>
                          <a:cs typeface="Garamond"/>
                          <a:sym typeface="Garamond"/>
                        </a:rPr>
                        <a:t>¥ </a:t>
                      </a:r>
                      <a:endParaRPr/>
                    </a:p>
                  </a:txBody>
                  <a:tcPr marL="99050" marR="990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copyright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registered trademark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pound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yen </a:t>
                      </a:r>
                      <a:endParaRPr/>
                    </a:p>
                  </a:txBody>
                  <a:tcPr marL="99050" marR="990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&amp;copy;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&amp;reg;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&amp;pound; </a:t>
                      </a:r>
                      <a:endParaRPr/>
                    </a:p>
                    <a:p>
                      <a:pPr marL="0" marR="0" lvl="0" indent="0" algn="l" rtl="0">
                        <a:lnSpc>
                          <a:spcPct val="150000"/>
                        </a:lnSpc>
                        <a:spcBef>
                          <a:spcPts val="0"/>
                        </a:spcBef>
                        <a:spcAft>
                          <a:spcPts val="0"/>
                        </a:spcAft>
                        <a:buClr>
                          <a:schemeClr val="dk1"/>
                        </a:buClr>
                        <a:buSzPts val="2090"/>
                        <a:buFont typeface="Noto Sans Symbols"/>
                        <a:buNone/>
                      </a:pPr>
                      <a:r>
                        <a:rPr lang="en-US" sz="1900" b="0" i="0" u="none" strike="noStrike" cap="none">
                          <a:solidFill>
                            <a:schemeClr val="dk1"/>
                          </a:solidFill>
                          <a:latin typeface="Garamond"/>
                          <a:ea typeface="Garamond"/>
                          <a:cs typeface="Garamond"/>
                          <a:sym typeface="Garamond"/>
                        </a:rPr>
                        <a:t>&amp;yen; </a:t>
                      </a:r>
                      <a:endParaRPr/>
                    </a:p>
                  </a:txBody>
                  <a:tcPr marL="99050" marR="990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20" name="Google Shape;420;p52"/>
          <p:cNvSpPr/>
          <p:nvPr/>
        </p:nvSpPr>
        <p:spPr>
          <a:xfrm>
            <a:off x="2057173" y="4588330"/>
            <a:ext cx="8585200"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Garamond"/>
                <a:ea typeface="Garamond"/>
                <a:cs typeface="Garamond"/>
                <a:sym typeface="Garamond"/>
              </a:rPr>
              <a:t>Some Other Commonly Used Character Entities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449943" y="365126"/>
            <a:ext cx="11524343" cy="7038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 CSS , JAVASCRIPT Relationship</a:t>
            </a:r>
            <a:endParaRPr sz="3600" b="1" u="sng">
              <a:solidFill>
                <a:schemeClr val="dk1"/>
              </a:solidFill>
              <a:latin typeface="Garamond"/>
              <a:ea typeface="Garamond"/>
              <a:cs typeface="Garamond"/>
              <a:sym typeface="Garamond"/>
            </a:endParaRPr>
          </a:p>
        </p:txBody>
      </p:sp>
      <p:sp>
        <p:nvSpPr>
          <p:cNvPr id="108" name="Google Shape;108;p16"/>
          <p:cNvSpPr txBox="1"/>
          <p:nvPr/>
        </p:nvSpPr>
        <p:spPr>
          <a:xfrm>
            <a:off x="954314" y="1232452"/>
            <a:ext cx="10515600" cy="6228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pic>
        <p:nvPicPr>
          <p:cNvPr id="109" name="Google Shape;109;p16"/>
          <p:cNvPicPr preferRelativeResize="0"/>
          <p:nvPr/>
        </p:nvPicPr>
        <p:blipFill rotWithShape="1">
          <a:blip r:embed="rId3">
            <a:alphaModFix/>
          </a:blip>
          <a:srcRect/>
          <a:stretch/>
        </p:blipFill>
        <p:spPr>
          <a:xfrm>
            <a:off x="2546361" y="1577009"/>
            <a:ext cx="7331505" cy="483717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3"/>
          <p:cNvSpPr txBox="1"/>
          <p:nvPr/>
        </p:nvSpPr>
        <p:spPr>
          <a:xfrm>
            <a:off x="838200" y="420914"/>
            <a:ext cx="10515600" cy="563698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HTML 5 Advancement</a:t>
            </a:r>
            <a:endParaRPr/>
          </a:p>
          <a:p>
            <a:pPr marL="0" marR="0" lvl="0" indent="0" algn="ctr" rtl="0">
              <a:lnSpc>
                <a:spcPct val="90000"/>
              </a:lnSpc>
              <a:spcBef>
                <a:spcPts val="1000"/>
              </a:spcBef>
              <a:spcAft>
                <a:spcPts val="0"/>
              </a:spcAft>
              <a:buClr>
                <a:schemeClr val="dk1"/>
              </a:buClr>
              <a:buSzPts val="1050"/>
              <a:buFont typeface="Arial"/>
              <a:buNone/>
            </a:pPr>
            <a:endParaRPr sz="105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
              <a:buFont typeface="Arial"/>
              <a:buNone/>
            </a:pPr>
            <a:endParaRPr sz="200">
              <a:solidFill>
                <a:schemeClr val="dk1"/>
              </a:solidFill>
              <a:latin typeface="Garamond"/>
              <a:ea typeface="Garamond"/>
              <a:cs typeface="Garamond"/>
              <a:sym typeface="Garamond"/>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Advance version of HTML.</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In 2008, the first HTML5 public draft was released </a:t>
            </a:r>
            <a:endParaRPr sz="2000">
              <a:solidFill>
                <a:schemeClr val="dk1"/>
              </a:solidFill>
              <a:latin typeface="Garamond"/>
              <a:ea typeface="Garamond"/>
              <a:cs typeface="Garamond"/>
              <a:sym typeface="Garamond"/>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HTML5 W3C Final Recommendation </a:t>
            </a:r>
            <a:r>
              <a:rPr lang="en-US" sz="2000">
                <a:solidFill>
                  <a:schemeClr val="dk1"/>
                </a:solidFill>
                <a:latin typeface="Calibri"/>
                <a:ea typeface="Calibri"/>
                <a:cs typeface="Calibri"/>
                <a:sym typeface="Calibri"/>
              </a:rPr>
              <a:t>was released 28. October 2014.</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New elements, attributes, and behaviors were introduced.</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It helps to create more powerful website and interactive web applications.</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HTML5 comes with XML syntax.</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HTML5 is to compete with Flash and Silverlight.</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Empowering Mobile devices.</a:t>
            </a:r>
            <a:endParaRPr sz="2000">
              <a:solidFill>
                <a:schemeClr val="dk1"/>
              </a:solidFill>
              <a:latin typeface="Garamond"/>
              <a:ea typeface="Garamond"/>
              <a:cs typeface="Garamond"/>
              <a:sym typeface="Garamond"/>
            </a:endParaRPr>
          </a:p>
          <a:p>
            <a:pPr marL="514350" marR="0" lvl="0" indent="-387350" algn="l" rtl="0">
              <a:lnSpc>
                <a:spcPct val="90000"/>
              </a:lnSpc>
              <a:spcBef>
                <a:spcPts val="100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514350" marR="0" lvl="0" indent="-387350" algn="l" rtl="0">
              <a:lnSpc>
                <a:spcPct val="90000"/>
              </a:lnSpc>
              <a:spcBef>
                <a:spcPts val="100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p:nvPr/>
        </p:nvSpPr>
        <p:spPr>
          <a:xfrm>
            <a:off x="838200" y="420914"/>
            <a:ext cx="10515600" cy="563698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Technical Advantages Over Previous Version.</a:t>
            </a:r>
            <a:endParaRPr/>
          </a:p>
          <a:p>
            <a:pPr marL="0" marR="0" lvl="0" indent="0" algn="ctr" rtl="0">
              <a:lnSpc>
                <a:spcPct val="90000"/>
              </a:lnSpc>
              <a:spcBef>
                <a:spcPts val="1000"/>
              </a:spcBef>
              <a:spcAft>
                <a:spcPts val="0"/>
              </a:spcAft>
              <a:buClr>
                <a:schemeClr val="dk1"/>
              </a:buClr>
              <a:buSzPts val="1050"/>
              <a:buFont typeface="Arial"/>
              <a:buNone/>
            </a:pPr>
            <a:endParaRPr sz="105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
              <a:buFont typeface="Arial"/>
              <a:buNone/>
            </a:pPr>
            <a:endParaRPr sz="200">
              <a:solidFill>
                <a:schemeClr val="dk1"/>
              </a:solidFill>
              <a:latin typeface="Garamond"/>
              <a:ea typeface="Garamond"/>
              <a:cs typeface="Garamond"/>
              <a:sym typeface="Garamond"/>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Audio and Videos are integral part of HTML5 specifications e.g. &lt;audio&gt; and&lt;video&gt; tags.</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Vector graphics is integral part of HTML5 e.g. SVG and canvas.</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JS GeoLocation API in HTML5 helps identify location of user browsing any website </a:t>
            </a:r>
            <a:br>
              <a:rPr lang="en-US" sz="2000">
                <a:solidFill>
                  <a:schemeClr val="dk1"/>
                </a:solidFill>
                <a:latin typeface="Garamond"/>
                <a:ea typeface="Garamond"/>
                <a:cs typeface="Garamond"/>
                <a:sym typeface="Garamond"/>
              </a:rPr>
            </a:br>
            <a:r>
              <a:rPr lang="en-US" sz="2000">
                <a:solidFill>
                  <a:schemeClr val="dk1"/>
                </a:solidFill>
                <a:latin typeface="Garamond"/>
                <a:ea typeface="Garamond"/>
                <a:cs typeface="Garamond"/>
                <a:sym typeface="Garamond"/>
              </a:rPr>
              <a:t>(provided user allows it).</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Full duplex communication channels can be established with Server using Web Sockets. </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Allows JavaScript to run in background. This is possible due to JS Web worker API in HTML5.</a:t>
            </a:r>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Application Cache, Web SQL database and Web storage is available as client side storage. </a:t>
            </a:r>
            <a:endParaRPr sz="2000">
              <a:solidFill>
                <a:schemeClr val="dk1"/>
              </a:solidFill>
              <a:latin typeface="Garamond"/>
              <a:ea typeface="Garamond"/>
              <a:cs typeface="Garamond"/>
              <a:sym typeface="Garamond"/>
            </a:endParaRPr>
          </a:p>
          <a:p>
            <a:pPr marL="514350" marR="0" lvl="0" indent="-514350" algn="l" rtl="0">
              <a:lnSpc>
                <a:spcPct val="150000"/>
              </a:lnSpc>
              <a:spcBef>
                <a:spcPts val="1000"/>
              </a:spcBef>
              <a:spcAft>
                <a:spcPts val="0"/>
              </a:spcAft>
              <a:buClr>
                <a:schemeClr val="dk1"/>
              </a:buClr>
              <a:buSzPts val="2000"/>
              <a:buFont typeface="Calibri"/>
              <a:buAutoNum type="arabicPeriod"/>
            </a:pPr>
            <a:r>
              <a:rPr lang="en-US" sz="2000">
                <a:solidFill>
                  <a:schemeClr val="dk1"/>
                </a:solidFill>
                <a:latin typeface="Garamond"/>
                <a:ea typeface="Garamond"/>
                <a:cs typeface="Garamond"/>
                <a:sym typeface="Garamond"/>
              </a:rPr>
              <a:t>Retain Backward Compatibility with previous versions of HTML5.</a:t>
            </a:r>
            <a:endParaRPr/>
          </a:p>
          <a:p>
            <a:pPr marL="514350" marR="0" lvl="0" indent="-387350" algn="l" rtl="0">
              <a:lnSpc>
                <a:spcPct val="90000"/>
              </a:lnSpc>
              <a:spcBef>
                <a:spcPts val="100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p:nvPr/>
        </p:nvSpPr>
        <p:spPr>
          <a:xfrm>
            <a:off x="460828" y="420914"/>
            <a:ext cx="11527971" cy="606697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HTML5 Technology Functions</a:t>
            </a:r>
            <a:endParaRPr/>
          </a:p>
          <a:p>
            <a:pPr marL="0" marR="0" lvl="0" indent="0" algn="ctr" rtl="0">
              <a:lnSpc>
                <a:spcPct val="90000"/>
              </a:lnSpc>
              <a:spcBef>
                <a:spcPts val="1000"/>
              </a:spcBef>
              <a:spcAft>
                <a:spcPts val="0"/>
              </a:spcAft>
              <a:buClr>
                <a:schemeClr val="dk1"/>
              </a:buClr>
              <a:buSzPts val="1050"/>
              <a:buFont typeface="Arial"/>
              <a:buNone/>
            </a:pPr>
            <a:endParaRPr sz="1050" b="1" u="sng">
              <a:solidFill>
                <a:schemeClr val="dk1"/>
              </a:solidFill>
              <a:latin typeface="Garamond"/>
              <a:ea typeface="Garamond"/>
              <a:cs typeface="Garamond"/>
              <a:sym typeface="Garamond"/>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Semantics</a:t>
            </a:r>
            <a:r>
              <a:rPr lang="en-US" sz="2000">
                <a:solidFill>
                  <a:schemeClr val="dk1"/>
                </a:solidFill>
                <a:latin typeface="Garamond"/>
                <a:ea typeface="Garamond"/>
                <a:cs typeface="Garamond"/>
                <a:sym typeface="Garamond"/>
              </a:rPr>
              <a:t>: allowing you to describe more precisely what your content is.</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Connectivity</a:t>
            </a:r>
            <a:r>
              <a:rPr lang="en-US" sz="2000">
                <a:solidFill>
                  <a:schemeClr val="dk1"/>
                </a:solidFill>
                <a:latin typeface="Garamond"/>
                <a:ea typeface="Garamond"/>
                <a:cs typeface="Garamond"/>
                <a:sym typeface="Garamond"/>
              </a:rPr>
              <a:t>: allowing you to communicate with the server in new and innovative ways.</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Offline &amp; Storage</a:t>
            </a:r>
            <a:r>
              <a:rPr lang="en-US" sz="2000">
                <a:solidFill>
                  <a:schemeClr val="dk1"/>
                </a:solidFill>
                <a:latin typeface="Garamond"/>
                <a:ea typeface="Garamond"/>
                <a:cs typeface="Garamond"/>
                <a:sym typeface="Garamond"/>
              </a:rPr>
              <a:t>: allowing web pages to store data on the client-side locally and operate offline more efficiently.</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Multimedia</a:t>
            </a:r>
            <a:r>
              <a:rPr lang="en-US" sz="2000">
                <a:solidFill>
                  <a:schemeClr val="dk1"/>
                </a:solidFill>
                <a:latin typeface="Garamond"/>
                <a:ea typeface="Garamond"/>
                <a:cs typeface="Garamond"/>
                <a:sym typeface="Garamond"/>
              </a:rPr>
              <a:t>: making video and audio first-class citizens in the Open Web.</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2D/3D Graphics &amp; Effects</a:t>
            </a:r>
            <a:r>
              <a:rPr lang="en-US" sz="2000">
                <a:solidFill>
                  <a:schemeClr val="dk1"/>
                </a:solidFill>
                <a:latin typeface="Garamond"/>
                <a:ea typeface="Garamond"/>
                <a:cs typeface="Garamond"/>
                <a:sym typeface="Garamond"/>
              </a:rPr>
              <a:t>: allowing a much more diverse range of presentation options.</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Performance &amp; Integration</a:t>
            </a:r>
            <a:r>
              <a:rPr lang="en-US" sz="2000">
                <a:solidFill>
                  <a:schemeClr val="dk1"/>
                </a:solidFill>
                <a:latin typeface="Garamond"/>
                <a:ea typeface="Garamond"/>
                <a:cs typeface="Garamond"/>
                <a:sym typeface="Garamond"/>
              </a:rPr>
              <a:t>: providing greater speed optimization and better usage of computer hardware.</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Device Access</a:t>
            </a:r>
            <a:r>
              <a:rPr lang="en-US" sz="2000">
                <a:solidFill>
                  <a:schemeClr val="dk1"/>
                </a:solidFill>
                <a:latin typeface="Garamond"/>
                <a:ea typeface="Garamond"/>
                <a:cs typeface="Garamond"/>
                <a:sym typeface="Garamond"/>
              </a:rPr>
              <a:t>: allowing for the usage of various input and output devices.</a:t>
            </a:r>
            <a:endParaRPr/>
          </a:p>
          <a:p>
            <a:pPr marL="0" marR="0" lvl="0" indent="0" algn="just" rtl="0">
              <a:lnSpc>
                <a:spcPct val="150000"/>
              </a:lnSpc>
              <a:spcBef>
                <a:spcPts val="1000"/>
              </a:spcBef>
              <a:spcAft>
                <a:spcPts val="0"/>
              </a:spcAft>
              <a:buClr>
                <a:schemeClr val="dk1"/>
              </a:buClr>
              <a:buSzPts val="2000"/>
              <a:buFont typeface="Arial"/>
              <a:buNone/>
            </a:pPr>
            <a:r>
              <a:rPr lang="en-US" sz="2000" b="1" u="sng">
                <a:solidFill>
                  <a:schemeClr val="dk1"/>
                </a:solidFill>
                <a:latin typeface="Garamond"/>
                <a:ea typeface="Garamond"/>
                <a:cs typeface="Garamond"/>
                <a:sym typeface="Garamond"/>
              </a:rPr>
              <a:t>Styling</a:t>
            </a:r>
            <a:r>
              <a:rPr lang="en-US" sz="2000">
                <a:solidFill>
                  <a:schemeClr val="dk1"/>
                </a:solidFill>
                <a:latin typeface="Garamond"/>
                <a:ea typeface="Garamond"/>
                <a:cs typeface="Garamond"/>
                <a:sym typeface="Garamond"/>
              </a:rPr>
              <a:t>: letting authors write more sophisticated themes.</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6"/>
          <p:cNvSpPr txBox="1"/>
          <p:nvPr/>
        </p:nvSpPr>
        <p:spPr>
          <a:xfrm>
            <a:off x="460828" y="247650"/>
            <a:ext cx="11527971"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HTML5 New Tags and Elements</a:t>
            </a:r>
            <a:endParaRPr/>
          </a:p>
          <a:p>
            <a:pPr marL="0" marR="0" lvl="0" indent="0" algn="ctr" rtl="0">
              <a:lnSpc>
                <a:spcPct val="90000"/>
              </a:lnSpc>
              <a:spcBef>
                <a:spcPts val="1000"/>
              </a:spcBef>
              <a:spcAft>
                <a:spcPts val="0"/>
              </a:spcAft>
              <a:buClr>
                <a:schemeClr val="dk1"/>
              </a:buClr>
              <a:buSzPts val="1400"/>
              <a:buFont typeface="Arial"/>
              <a:buNone/>
            </a:pPr>
            <a:r>
              <a:rPr lang="en-US" sz="1400" b="1" u="sng">
                <a:solidFill>
                  <a:schemeClr val="dk1"/>
                </a:solidFill>
                <a:latin typeface="Garamond"/>
                <a:ea typeface="Garamond"/>
                <a:cs typeface="Garamond"/>
                <a:sym typeface="Garamond"/>
              </a:rPr>
              <a:t>HTML5 Indroduces 28 New Elements, Some of them are mentioned here.</a:t>
            </a:r>
            <a:endParaRPr sz="105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
        <p:nvSpPr>
          <p:cNvPr id="442" name="Google Shape;442;p56"/>
          <p:cNvSpPr txBox="1"/>
          <p:nvPr/>
        </p:nvSpPr>
        <p:spPr>
          <a:xfrm>
            <a:off x="422727" y="1336561"/>
            <a:ext cx="1967411" cy="4063321"/>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400"/>
              <a:buFont typeface="Arial"/>
              <a:buNone/>
            </a:pPr>
            <a:r>
              <a:rPr lang="en-US" sz="2400" b="1" u="sng">
                <a:solidFill>
                  <a:srgbClr val="000000"/>
                </a:solidFill>
                <a:latin typeface="Garamond"/>
                <a:ea typeface="Garamond"/>
                <a:cs typeface="Garamond"/>
                <a:sym typeface="Garamond"/>
              </a:rPr>
              <a:t>Navigation:</a:t>
            </a:r>
            <a:endParaRPr sz="2400" b="1" u="sng">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&lt;article&gt;</a:t>
            </a:r>
            <a:endParaRPr/>
          </a:p>
          <a:p>
            <a:pPr marL="0" marR="0" lvl="0" indent="0" algn="l" rtl="0">
              <a:lnSpc>
                <a:spcPct val="95000"/>
              </a:lnSpc>
              <a:spcBef>
                <a:spcPts val="0"/>
              </a:spcBef>
              <a:spcAft>
                <a:spcPts val="0"/>
              </a:spcAft>
              <a:buClr>
                <a:schemeClr val="dk1"/>
              </a:buClr>
              <a:buSzPts val="2000"/>
              <a:buFont typeface="Arial"/>
              <a:buNone/>
            </a:pPr>
            <a:r>
              <a:rPr lang="en-US" sz="2000" b="1">
                <a:solidFill>
                  <a:schemeClr val="dk1"/>
                </a:solidFill>
                <a:latin typeface="Garamond"/>
                <a:ea typeface="Garamond"/>
                <a:cs typeface="Garamond"/>
                <a:sym typeface="Garamond"/>
              </a:rPr>
              <a:t>&lt;aside&gt;</a:t>
            </a:r>
            <a:endParaRPr/>
          </a:p>
          <a:p>
            <a:pPr marL="0" marR="0" lvl="0" indent="0" algn="l" rtl="0">
              <a:lnSpc>
                <a:spcPct val="95000"/>
              </a:lnSpc>
              <a:spcBef>
                <a:spcPts val="0"/>
              </a:spcBef>
              <a:spcAft>
                <a:spcPts val="0"/>
              </a:spcAft>
              <a:buClr>
                <a:schemeClr val="dk1"/>
              </a:buClr>
              <a:buSzPts val="2000"/>
              <a:buFont typeface="Arial"/>
              <a:buNone/>
            </a:pPr>
            <a:r>
              <a:rPr lang="en-US" sz="2000" b="1">
                <a:solidFill>
                  <a:schemeClr val="dk1"/>
                </a:solidFill>
                <a:latin typeface="Garamond"/>
                <a:ea typeface="Garamond"/>
                <a:cs typeface="Garamond"/>
                <a:sym typeface="Garamond"/>
              </a:rPr>
              <a:t>&lt;header&gt;</a:t>
            </a:r>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&lt;hgroup&gt;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&lt;footer&gt;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&lt;figure&gt;</a:t>
            </a:r>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&lt;figcaption&gt;</a:t>
            </a:r>
            <a:endParaRPr/>
          </a:p>
          <a:p>
            <a:pPr marL="0" marR="0" lvl="0" indent="0" algn="l" rtl="0">
              <a:lnSpc>
                <a:spcPct val="95000"/>
              </a:lnSpc>
              <a:spcBef>
                <a:spcPts val="0"/>
              </a:spcBef>
              <a:spcAft>
                <a:spcPts val="0"/>
              </a:spcAft>
              <a:buClr>
                <a:schemeClr val="dk1"/>
              </a:buClr>
              <a:buSzPts val="2000"/>
              <a:buFont typeface="Arial"/>
              <a:buNone/>
            </a:pPr>
            <a:r>
              <a:rPr lang="en-US" sz="2000" b="1">
                <a:solidFill>
                  <a:schemeClr val="dk1"/>
                </a:solidFill>
                <a:latin typeface="Garamond"/>
                <a:ea typeface="Garamond"/>
                <a:cs typeface="Garamond"/>
                <a:sym typeface="Garamond"/>
              </a:rPr>
              <a:t>&lt;nav&gt;</a:t>
            </a:r>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&lt;section&gt;</a:t>
            </a:r>
            <a:endParaRPr/>
          </a:p>
        </p:txBody>
      </p:sp>
      <p:sp>
        <p:nvSpPr>
          <p:cNvPr id="443" name="Google Shape;443;p56"/>
          <p:cNvSpPr txBox="1"/>
          <p:nvPr/>
        </p:nvSpPr>
        <p:spPr>
          <a:xfrm>
            <a:off x="2586123" y="1357538"/>
            <a:ext cx="4072260" cy="2916692"/>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400"/>
              <a:buFont typeface="Arial"/>
              <a:buNone/>
            </a:pPr>
            <a:r>
              <a:rPr lang="en-US" sz="2400" b="1" u="sng">
                <a:solidFill>
                  <a:srgbClr val="000000"/>
                </a:solidFill>
                <a:latin typeface="Garamond"/>
                <a:ea typeface="Garamond"/>
                <a:cs typeface="Garamond"/>
                <a:sym typeface="Garamond"/>
              </a:rPr>
              <a:t>Multimedia/Interactivity:</a:t>
            </a:r>
            <a:endParaRPr sz="2400" b="1" u="sng">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&lt;audio&gt;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&lt;canvas&gt;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&lt;embed&gt;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&lt;source&gt;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&lt;track&gt;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&lt;video&gt;</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chemeClr val="dk1"/>
              </a:buClr>
              <a:buSzPts val="2400"/>
              <a:buFont typeface="Arial"/>
              <a:buNone/>
            </a:pPr>
            <a:endParaRPr sz="2400" b="1">
              <a:solidFill>
                <a:srgbClr val="FF0000"/>
              </a:solidFill>
              <a:latin typeface="Garamond"/>
              <a:ea typeface="Garamond"/>
              <a:cs typeface="Garamond"/>
              <a:sym typeface="Garamond"/>
            </a:endParaRPr>
          </a:p>
        </p:txBody>
      </p:sp>
      <p:sp>
        <p:nvSpPr>
          <p:cNvPr id="444" name="Google Shape;444;p56"/>
          <p:cNvSpPr txBox="1"/>
          <p:nvPr/>
        </p:nvSpPr>
        <p:spPr>
          <a:xfrm>
            <a:off x="6556784" y="1426252"/>
            <a:ext cx="3083739" cy="517083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400"/>
              <a:buFont typeface="Arial"/>
              <a:buNone/>
            </a:pPr>
            <a:r>
              <a:rPr lang="en-US" sz="2400" b="1" u="sng">
                <a:solidFill>
                  <a:srgbClr val="000000"/>
                </a:solidFill>
                <a:latin typeface="Garamond"/>
                <a:ea typeface="Garamond"/>
                <a:cs typeface="Garamond"/>
                <a:sym typeface="Garamond"/>
              </a:rPr>
              <a:t>New &lt;input&gt; types:</a:t>
            </a:r>
            <a:endParaRPr sz="2400" b="1" u="sng">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color</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date</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datetime</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datetime-local</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email</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month</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number</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range</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search</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tel</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time</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url</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week</a:t>
            </a:r>
            <a:endParaRPr sz="20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chemeClr val="dk1"/>
              </a:buClr>
              <a:buSzPts val="2400"/>
              <a:buFont typeface="Arial"/>
              <a:buNone/>
            </a:pPr>
            <a:endParaRPr sz="2400" b="1">
              <a:solidFill>
                <a:srgbClr val="000000"/>
              </a:solidFill>
              <a:latin typeface="Garamond"/>
              <a:ea typeface="Garamond"/>
              <a:cs typeface="Garamond"/>
              <a:sym typeface="Garamond"/>
            </a:endParaRPr>
          </a:p>
        </p:txBody>
      </p:sp>
      <p:sp>
        <p:nvSpPr>
          <p:cNvPr id="445" name="Google Shape;445;p56"/>
          <p:cNvSpPr txBox="1"/>
          <p:nvPr/>
        </p:nvSpPr>
        <p:spPr>
          <a:xfrm>
            <a:off x="9778092" y="1405727"/>
            <a:ext cx="2356758" cy="5717949"/>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400"/>
              <a:buFont typeface="Arial"/>
              <a:buNone/>
            </a:pPr>
            <a:r>
              <a:rPr lang="en-US" sz="2400" b="1" u="sng">
                <a:solidFill>
                  <a:srgbClr val="000000"/>
                </a:solidFill>
                <a:latin typeface="Garamond"/>
                <a:ea typeface="Garamond"/>
                <a:cs typeface="Garamond"/>
                <a:sym typeface="Garamond"/>
              </a:rPr>
              <a:t>Miscellaneous:</a:t>
            </a:r>
            <a:endParaRPr sz="2800" b="1" u="sng">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&lt;bdi&gt;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&lt;command&gt;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&lt;datalist&gt;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&lt;details&gt;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&lt;keygen&gt;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&lt;mark&gt;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&lt;meter&gt;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&lt;output&gt;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&lt;progress&gt;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&lt;summary&gt;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&lt;rp&gt;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&lt;rt&gt;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&lt;ruby&gt;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rgbClr val="FF0000"/>
              </a:buClr>
              <a:buSzPts val="2000"/>
              <a:buFont typeface="Arial"/>
              <a:buNone/>
            </a:pPr>
            <a:r>
              <a:rPr lang="en-US" sz="2000" b="1">
                <a:solidFill>
                  <a:srgbClr val="FF0000"/>
                </a:solidFill>
                <a:latin typeface="Garamond"/>
                <a:ea typeface="Garamond"/>
                <a:cs typeface="Garamond"/>
                <a:sym typeface="Garamond"/>
              </a:rPr>
              <a:t>&lt;time&gt;</a:t>
            </a:r>
            <a:endParaRPr sz="2400" b="1">
              <a:solidFill>
                <a:srgbClr val="FF0000"/>
              </a:solidFill>
              <a:latin typeface="Garamond"/>
              <a:ea typeface="Garamond"/>
              <a:cs typeface="Garamond"/>
              <a:sym typeface="Garamond"/>
            </a:endParaRPr>
          </a:p>
          <a:p>
            <a:pPr marL="0" marR="0" lvl="0" indent="0" algn="l" rtl="0">
              <a:lnSpc>
                <a:spcPct val="95000"/>
              </a:lnSpc>
              <a:spcBef>
                <a:spcPts val="0"/>
              </a:spcBef>
              <a:spcAft>
                <a:spcPts val="0"/>
              </a:spcAft>
              <a:buClr>
                <a:srgbClr val="000000"/>
              </a:buClr>
              <a:buSzPts val="2000"/>
              <a:buFont typeface="Arial"/>
              <a:buNone/>
            </a:pPr>
            <a:r>
              <a:rPr lang="en-US" sz="2000" b="1">
                <a:solidFill>
                  <a:srgbClr val="000000"/>
                </a:solidFill>
                <a:latin typeface="Garamond"/>
                <a:ea typeface="Garamond"/>
                <a:cs typeface="Garamond"/>
                <a:sym typeface="Garamond"/>
              </a:rPr>
              <a:t>&lt;wbr&gt;</a:t>
            </a:r>
            <a:endParaRPr sz="2400" b="1">
              <a:solidFill>
                <a:schemeClr val="dk1"/>
              </a:solidFill>
              <a:latin typeface="Garamond"/>
              <a:ea typeface="Garamond"/>
              <a:cs typeface="Garamond"/>
              <a:sym typeface="Garamond"/>
            </a:endParaRPr>
          </a:p>
          <a:p>
            <a:pPr marL="0" marR="0" lvl="0" indent="0" algn="l" rtl="0">
              <a:lnSpc>
                <a:spcPct val="95000"/>
              </a:lnSpc>
              <a:spcBef>
                <a:spcPts val="0"/>
              </a:spcBef>
              <a:spcAft>
                <a:spcPts val="0"/>
              </a:spcAft>
              <a:buClr>
                <a:schemeClr val="dk1"/>
              </a:buClr>
              <a:buSzPts val="2700"/>
              <a:buFont typeface="Arial"/>
              <a:buNone/>
            </a:pPr>
            <a:endParaRPr sz="2700" b="1">
              <a:solidFill>
                <a:srgbClr val="FF0000"/>
              </a:solidFill>
              <a:latin typeface="Garamond"/>
              <a:ea typeface="Garamond"/>
              <a:cs typeface="Garamond"/>
              <a:sym typeface="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7"/>
          <p:cNvSpPr txBox="1"/>
          <p:nvPr/>
        </p:nvSpPr>
        <p:spPr>
          <a:xfrm>
            <a:off x="460828" y="247650"/>
            <a:ext cx="11527971"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Elements removed in HTML5 </a:t>
            </a:r>
            <a:endParaRPr sz="32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
        <p:nvSpPr>
          <p:cNvPr id="451" name="Google Shape;451;p57"/>
          <p:cNvSpPr txBox="1"/>
          <p:nvPr/>
        </p:nvSpPr>
        <p:spPr>
          <a:xfrm>
            <a:off x="422727" y="1060789"/>
            <a:ext cx="11254923" cy="5206661"/>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chemeClr val="dk1"/>
              </a:buClr>
              <a:buSzPts val="2400"/>
              <a:buFont typeface="Arial"/>
              <a:buNone/>
            </a:pPr>
            <a:endParaRPr sz="2400" b="1">
              <a:solidFill>
                <a:srgbClr val="FF0000"/>
              </a:solidFill>
              <a:latin typeface="Garamond"/>
              <a:ea typeface="Garamond"/>
              <a:cs typeface="Garamond"/>
              <a:sym typeface="Garamond"/>
            </a:endParaRPr>
          </a:p>
        </p:txBody>
      </p:sp>
      <p:graphicFrame>
        <p:nvGraphicFramePr>
          <p:cNvPr id="452" name="Google Shape;452;p57"/>
          <p:cNvGraphicFramePr/>
          <p:nvPr/>
        </p:nvGraphicFramePr>
        <p:xfrm>
          <a:off x="1378858" y="883810"/>
          <a:ext cx="9811675" cy="5818465"/>
        </p:xfrm>
        <a:graphic>
          <a:graphicData uri="http://schemas.openxmlformats.org/drawingml/2006/table">
            <a:tbl>
              <a:tblPr firstRow="1" firstCol="1" bandRow="1">
                <a:noFill/>
                <a:tableStyleId>{004C6BFD-1CA4-427F-80CB-4C0DBA232461}</a:tableStyleId>
              </a:tblPr>
              <a:tblGrid>
                <a:gridCol w="4891325"/>
                <a:gridCol w="4920350"/>
              </a:tblGrid>
              <a:tr h="448500">
                <a:tc>
                  <a:txBody>
                    <a:bodyPr/>
                    <a:lstStyle/>
                    <a:p>
                      <a:pPr marL="0" marR="0" lvl="0" indent="0" algn="ctr" rtl="0">
                        <a:lnSpc>
                          <a:spcPct val="107000"/>
                        </a:lnSpc>
                        <a:spcBef>
                          <a:spcPts val="0"/>
                        </a:spcBef>
                        <a:spcAft>
                          <a:spcPts val="0"/>
                        </a:spcAft>
                        <a:buNone/>
                      </a:pPr>
                      <a:r>
                        <a:rPr lang="en-US" sz="2400">
                          <a:latin typeface="Garamond"/>
                          <a:ea typeface="Garamond"/>
                          <a:cs typeface="Garamond"/>
                          <a:sym typeface="Garamond"/>
                        </a:rPr>
                        <a:t>Element</a:t>
                      </a:r>
                      <a:endParaRPr sz="2000">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2400">
                          <a:latin typeface="Garamond"/>
                          <a:ea typeface="Garamond"/>
                          <a:cs typeface="Garamond"/>
                          <a:sym typeface="Garamond"/>
                        </a:rPr>
                        <a:t>Use instead</a:t>
                      </a:r>
                      <a:endParaRPr sz="2000">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&lt;acronym&gt;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&lt;abbr&gt;</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&lt;applet&gt;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&lt;object&gt;</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&lt;basefont&gt;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&lt;big&gt;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&lt;center&gt;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&lt;dir&gt;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&lt;ul&gt;</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&lt;font&gt;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&lt;frame&gt;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 </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&lt;frameset&gt;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 </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&lt;noframes&gt;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 </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&lt;strike&gt;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r h="417525">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&lt;tt&gt;</a:t>
                      </a:r>
                      <a:endParaRPr sz="1600" b="1">
                        <a:latin typeface="Garamond"/>
                        <a:ea typeface="Garamond"/>
                        <a:cs typeface="Garamond"/>
                        <a:sym typeface="Garamond"/>
                      </a:endParaRPr>
                    </a:p>
                  </a:txBody>
                  <a:tcPr marL="73275" marR="73275" marT="73275" marB="73275"/>
                </a:tc>
                <a:tc>
                  <a:txBody>
                    <a:bodyPr/>
                    <a:lstStyle/>
                    <a:p>
                      <a:pPr marL="0" marR="0" lvl="0" indent="0" algn="ctr" rtl="0">
                        <a:lnSpc>
                          <a:spcPct val="107000"/>
                        </a:lnSpc>
                        <a:spcBef>
                          <a:spcPts val="0"/>
                        </a:spcBef>
                        <a:spcAft>
                          <a:spcPts val="0"/>
                        </a:spcAft>
                        <a:buNone/>
                      </a:pPr>
                      <a:r>
                        <a:rPr lang="en-US" sz="1800" b="1">
                          <a:latin typeface="Garamond"/>
                          <a:ea typeface="Garamond"/>
                          <a:cs typeface="Garamond"/>
                          <a:sym typeface="Garamond"/>
                        </a:rPr>
                        <a:t>CSS</a:t>
                      </a:r>
                      <a:endParaRPr sz="1600" b="1">
                        <a:latin typeface="Garamond"/>
                        <a:ea typeface="Garamond"/>
                        <a:cs typeface="Garamond"/>
                        <a:sym typeface="Garamond"/>
                      </a:endParaRPr>
                    </a:p>
                  </a:txBody>
                  <a:tcPr marL="73275" marR="73275" marT="73275" marB="7327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8"/>
          <p:cNvSpPr txBox="1"/>
          <p:nvPr/>
        </p:nvSpPr>
        <p:spPr>
          <a:xfrm>
            <a:off x="460828" y="247650"/>
            <a:ext cx="11527971"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Migration from HTML4 to HTML5</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
        <p:nvSpPr>
          <p:cNvPr id="458" name="Google Shape;458;p58"/>
          <p:cNvSpPr txBox="1"/>
          <p:nvPr/>
        </p:nvSpPr>
        <p:spPr>
          <a:xfrm>
            <a:off x="422727" y="1060789"/>
            <a:ext cx="11254923" cy="5206661"/>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chemeClr val="dk1"/>
              </a:buClr>
              <a:buSzPts val="2400"/>
              <a:buFont typeface="Arial"/>
              <a:buNone/>
            </a:pPr>
            <a:endParaRPr sz="2400" b="1">
              <a:solidFill>
                <a:srgbClr val="FF0000"/>
              </a:solidFill>
              <a:latin typeface="Garamond"/>
              <a:ea typeface="Garamond"/>
              <a:cs typeface="Garamond"/>
              <a:sym typeface="Garamond"/>
            </a:endParaRPr>
          </a:p>
        </p:txBody>
      </p:sp>
      <p:graphicFrame>
        <p:nvGraphicFramePr>
          <p:cNvPr id="459" name="Google Shape;459;p58"/>
          <p:cNvGraphicFramePr/>
          <p:nvPr/>
        </p:nvGraphicFramePr>
        <p:xfrm>
          <a:off x="1161144" y="1595010"/>
          <a:ext cx="9811675" cy="3779520"/>
        </p:xfrm>
        <a:graphic>
          <a:graphicData uri="http://schemas.openxmlformats.org/drawingml/2006/table">
            <a:tbl>
              <a:tblPr firstRow="1" firstCol="1" bandRow="1">
                <a:noFill/>
                <a:tableStyleId>{004C6BFD-1CA4-427F-80CB-4C0DBA232461}</a:tableStyleId>
              </a:tblPr>
              <a:tblGrid>
                <a:gridCol w="4891325"/>
                <a:gridCol w="4920350"/>
              </a:tblGrid>
              <a:tr h="448500">
                <a:tc>
                  <a:txBody>
                    <a:bodyPr/>
                    <a:lstStyle/>
                    <a:p>
                      <a:pPr marL="0" marR="0" lvl="0" indent="0" algn="ctr" rtl="0">
                        <a:spcBef>
                          <a:spcPts val="0"/>
                        </a:spcBef>
                        <a:spcAft>
                          <a:spcPts val="0"/>
                        </a:spcAft>
                        <a:buNone/>
                      </a:pPr>
                      <a:r>
                        <a:rPr lang="en-US" sz="2800">
                          <a:latin typeface="Garamond"/>
                          <a:ea typeface="Garamond"/>
                          <a:cs typeface="Garamond"/>
                          <a:sym typeface="Garamond"/>
                        </a:rPr>
                        <a:t>HTML4</a:t>
                      </a:r>
                      <a:endParaRPr sz="2800">
                        <a:solidFill>
                          <a:srgbClr val="000000"/>
                        </a:solidFill>
                        <a:latin typeface="Garamond"/>
                        <a:ea typeface="Garamond"/>
                        <a:cs typeface="Garamond"/>
                        <a:sym typeface="Garamond"/>
                      </a:endParaRPr>
                    </a:p>
                  </a:txBody>
                  <a:tcPr marL="47625" marR="47625" marT="47625" marB="47625" anchor="ctr"/>
                </a:tc>
                <a:tc>
                  <a:txBody>
                    <a:bodyPr/>
                    <a:lstStyle/>
                    <a:p>
                      <a:pPr marL="0" marR="0" lvl="0" indent="0" algn="ctr" rtl="0">
                        <a:spcBef>
                          <a:spcPts val="0"/>
                        </a:spcBef>
                        <a:spcAft>
                          <a:spcPts val="0"/>
                        </a:spcAft>
                        <a:buNone/>
                      </a:pPr>
                      <a:r>
                        <a:rPr lang="en-US" sz="2800">
                          <a:latin typeface="Garamond"/>
                          <a:ea typeface="Garamond"/>
                          <a:cs typeface="Garamond"/>
                          <a:sym typeface="Garamond"/>
                        </a:rPr>
                        <a:t>HTML5</a:t>
                      </a:r>
                      <a:endParaRPr sz="2800">
                        <a:solidFill>
                          <a:srgbClr val="000000"/>
                        </a:solidFill>
                        <a:latin typeface="Garamond"/>
                        <a:ea typeface="Garamond"/>
                        <a:cs typeface="Garamond"/>
                        <a:sym typeface="Garamond"/>
                      </a:endParaRPr>
                    </a:p>
                  </a:txBody>
                  <a:tcPr marL="47625" marR="47625" marT="47625" marB="47625" anchor="ctr"/>
                </a:tc>
              </a:tr>
              <a:tr h="417525">
                <a:tc>
                  <a:txBody>
                    <a:bodyPr/>
                    <a:lstStyle/>
                    <a:p>
                      <a:pPr marL="0" marR="0" lvl="0" indent="0" algn="ctr" rtl="0">
                        <a:spcBef>
                          <a:spcPts val="0"/>
                        </a:spcBef>
                        <a:spcAft>
                          <a:spcPts val="0"/>
                        </a:spcAft>
                        <a:buNone/>
                      </a:pPr>
                      <a:r>
                        <a:rPr lang="en-US" sz="2400">
                          <a:latin typeface="Garamond"/>
                          <a:ea typeface="Garamond"/>
                          <a:cs typeface="Garamond"/>
                          <a:sym typeface="Garamond"/>
                        </a:rPr>
                        <a:t>&lt;div id="header"&gt;</a:t>
                      </a:r>
                      <a:endParaRPr sz="24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2400">
                          <a:latin typeface="Garamond"/>
                          <a:ea typeface="Garamond"/>
                          <a:cs typeface="Garamond"/>
                          <a:sym typeface="Garamond"/>
                        </a:rPr>
                        <a:t>&lt;header&gt;</a:t>
                      </a:r>
                      <a:endParaRPr sz="2400">
                        <a:solidFill>
                          <a:srgbClr val="000000"/>
                        </a:solidFill>
                        <a:latin typeface="Garamond"/>
                        <a:ea typeface="Garamond"/>
                        <a:cs typeface="Garamond"/>
                        <a:sym typeface="Garamond"/>
                      </a:endParaRPr>
                    </a:p>
                  </a:txBody>
                  <a:tcPr marL="142875" marR="142875" marT="142875" marB="142875" anchor="ctr"/>
                </a:tc>
              </a:tr>
              <a:tr h="417525">
                <a:tc>
                  <a:txBody>
                    <a:bodyPr/>
                    <a:lstStyle/>
                    <a:p>
                      <a:pPr marL="0" marR="0" lvl="0" indent="0" algn="ctr" rtl="0">
                        <a:spcBef>
                          <a:spcPts val="0"/>
                        </a:spcBef>
                        <a:spcAft>
                          <a:spcPts val="0"/>
                        </a:spcAft>
                        <a:buNone/>
                      </a:pPr>
                      <a:r>
                        <a:rPr lang="en-US" sz="2400">
                          <a:latin typeface="Garamond"/>
                          <a:ea typeface="Garamond"/>
                          <a:cs typeface="Garamond"/>
                          <a:sym typeface="Garamond"/>
                        </a:rPr>
                        <a:t>&lt;div id="menu"&gt;</a:t>
                      </a:r>
                      <a:endParaRPr sz="24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2400">
                          <a:latin typeface="Garamond"/>
                          <a:ea typeface="Garamond"/>
                          <a:cs typeface="Garamond"/>
                          <a:sym typeface="Garamond"/>
                        </a:rPr>
                        <a:t>&lt;nav&gt;</a:t>
                      </a:r>
                      <a:endParaRPr sz="2400">
                        <a:solidFill>
                          <a:srgbClr val="000000"/>
                        </a:solidFill>
                        <a:latin typeface="Garamond"/>
                        <a:ea typeface="Garamond"/>
                        <a:cs typeface="Garamond"/>
                        <a:sym typeface="Garamond"/>
                      </a:endParaRPr>
                    </a:p>
                  </a:txBody>
                  <a:tcPr marL="142875" marR="142875" marT="142875" marB="142875" anchor="ctr"/>
                </a:tc>
              </a:tr>
              <a:tr h="417525">
                <a:tc>
                  <a:txBody>
                    <a:bodyPr/>
                    <a:lstStyle/>
                    <a:p>
                      <a:pPr marL="0" marR="0" lvl="0" indent="0" algn="ctr" rtl="0">
                        <a:spcBef>
                          <a:spcPts val="0"/>
                        </a:spcBef>
                        <a:spcAft>
                          <a:spcPts val="0"/>
                        </a:spcAft>
                        <a:buNone/>
                      </a:pPr>
                      <a:r>
                        <a:rPr lang="en-US" sz="2400">
                          <a:latin typeface="Garamond"/>
                          <a:ea typeface="Garamond"/>
                          <a:cs typeface="Garamond"/>
                          <a:sym typeface="Garamond"/>
                        </a:rPr>
                        <a:t>&lt;div id="content"&gt;</a:t>
                      </a:r>
                      <a:endParaRPr sz="24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2400">
                          <a:latin typeface="Garamond"/>
                          <a:ea typeface="Garamond"/>
                          <a:cs typeface="Garamond"/>
                          <a:sym typeface="Garamond"/>
                        </a:rPr>
                        <a:t>&lt;section&gt;</a:t>
                      </a:r>
                      <a:endParaRPr sz="2400">
                        <a:solidFill>
                          <a:srgbClr val="000000"/>
                        </a:solidFill>
                        <a:latin typeface="Garamond"/>
                        <a:ea typeface="Garamond"/>
                        <a:cs typeface="Garamond"/>
                        <a:sym typeface="Garamond"/>
                      </a:endParaRPr>
                    </a:p>
                  </a:txBody>
                  <a:tcPr marL="142875" marR="142875" marT="142875" marB="142875" anchor="ctr"/>
                </a:tc>
              </a:tr>
              <a:tr h="417525">
                <a:tc>
                  <a:txBody>
                    <a:bodyPr/>
                    <a:lstStyle/>
                    <a:p>
                      <a:pPr marL="0" marR="0" lvl="0" indent="0" algn="ctr" rtl="0">
                        <a:spcBef>
                          <a:spcPts val="0"/>
                        </a:spcBef>
                        <a:spcAft>
                          <a:spcPts val="0"/>
                        </a:spcAft>
                        <a:buNone/>
                      </a:pPr>
                      <a:r>
                        <a:rPr lang="en-US" sz="2400">
                          <a:latin typeface="Garamond"/>
                          <a:ea typeface="Garamond"/>
                          <a:cs typeface="Garamond"/>
                          <a:sym typeface="Garamond"/>
                        </a:rPr>
                        <a:t>&lt;div id="post"&gt;</a:t>
                      </a:r>
                      <a:endParaRPr sz="24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2400">
                          <a:latin typeface="Garamond"/>
                          <a:ea typeface="Garamond"/>
                          <a:cs typeface="Garamond"/>
                          <a:sym typeface="Garamond"/>
                        </a:rPr>
                        <a:t>&lt;article&gt;</a:t>
                      </a:r>
                      <a:endParaRPr sz="2400">
                        <a:solidFill>
                          <a:srgbClr val="000000"/>
                        </a:solidFill>
                        <a:latin typeface="Garamond"/>
                        <a:ea typeface="Garamond"/>
                        <a:cs typeface="Garamond"/>
                        <a:sym typeface="Garamond"/>
                      </a:endParaRPr>
                    </a:p>
                  </a:txBody>
                  <a:tcPr marL="142875" marR="142875" marT="142875" marB="142875" anchor="ctr"/>
                </a:tc>
              </a:tr>
              <a:tr h="417525">
                <a:tc>
                  <a:txBody>
                    <a:bodyPr/>
                    <a:lstStyle/>
                    <a:p>
                      <a:pPr marL="0" marR="0" lvl="0" indent="0" algn="ctr" rtl="0">
                        <a:spcBef>
                          <a:spcPts val="0"/>
                        </a:spcBef>
                        <a:spcAft>
                          <a:spcPts val="0"/>
                        </a:spcAft>
                        <a:buNone/>
                      </a:pPr>
                      <a:r>
                        <a:rPr lang="en-US" sz="2400">
                          <a:latin typeface="Garamond"/>
                          <a:ea typeface="Garamond"/>
                          <a:cs typeface="Garamond"/>
                          <a:sym typeface="Garamond"/>
                        </a:rPr>
                        <a:t>&lt;div id="footer"&gt;</a:t>
                      </a:r>
                      <a:endParaRPr sz="24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2400">
                          <a:latin typeface="Garamond"/>
                          <a:ea typeface="Garamond"/>
                          <a:cs typeface="Garamond"/>
                          <a:sym typeface="Garamond"/>
                        </a:rPr>
                        <a:t>&lt;footer&gt;</a:t>
                      </a:r>
                      <a:endParaRPr sz="2400">
                        <a:solidFill>
                          <a:srgbClr val="000000"/>
                        </a:solidFill>
                        <a:latin typeface="Garamond"/>
                        <a:ea typeface="Garamond"/>
                        <a:cs typeface="Garamond"/>
                        <a:sym typeface="Garamond"/>
                      </a:endParaRPr>
                    </a:p>
                  </a:txBody>
                  <a:tcPr marL="142875" marR="142875" marT="142875" marB="142875"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9"/>
          <p:cNvSpPr txBox="1"/>
          <p:nvPr/>
        </p:nvSpPr>
        <p:spPr>
          <a:xfrm>
            <a:off x="190500" y="247650"/>
            <a:ext cx="11798299"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dirty="0">
                <a:solidFill>
                  <a:schemeClr val="dk1"/>
                </a:solidFill>
                <a:latin typeface="Garamond"/>
                <a:ea typeface="Garamond"/>
                <a:cs typeface="Garamond"/>
                <a:sym typeface="Garamond"/>
              </a:rPr>
              <a:t>Defining HTML5 Documents</a:t>
            </a:r>
            <a:endParaRPr sz="1050" b="1" u="sng"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panose="020F0502020204030204" pitchFamily="34" charset="0"/>
                <a:ea typeface="Garamond"/>
                <a:cs typeface="Calibri" panose="020F0502020204030204" pitchFamily="34" charset="0"/>
                <a:sym typeface="Garamond"/>
              </a:rPr>
              <a:t>Remember the DOCTYPE declaration-</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rgbClr val="1E4E79"/>
              </a:buClr>
              <a:buSzPts val="2400"/>
              <a:buFont typeface="Arial"/>
              <a:buNone/>
            </a:pPr>
            <a:r>
              <a:rPr lang="en-US" sz="2400" dirty="0">
                <a:solidFill>
                  <a:srgbClr val="1E4E79"/>
                </a:solidFill>
                <a:latin typeface="Calibri" panose="020F0502020204030204" pitchFamily="34" charset="0"/>
                <a:ea typeface="Garamond"/>
                <a:cs typeface="Calibri" panose="020F0502020204030204" pitchFamily="34" charset="0"/>
                <a:sym typeface="Garamond"/>
              </a:rPr>
              <a:t>&lt;!DOCTYPE html&gt;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400"/>
              <a:buFont typeface="Arial"/>
              <a:buNone/>
            </a:pPr>
            <a:endParaRPr sz="2400" dirty="0">
              <a:solidFill>
                <a:schemeClr val="dk1"/>
              </a:solidFill>
              <a:latin typeface="Calibri" panose="020F0502020204030204" pitchFamily="34" charset="0"/>
              <a:ea typeface="Garamond"/>
              <a:cs typeface="Calibri" panose="020F0502020204030204" pitchFamily="34" charset="0"/>
              <a:sym typeface="Garamond"/>
            </a:endParaRP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panose="020F0502020204030204" pitchFamily="34" charset="0"/>
                <a:ea typeface="Garamond"/>
                <a:cs typeface="Calibri" panose="020F0502020204030204" pitchFamily="34" charset="0"/>
                <a:sym typeface="Garamond"/>
              </a:rPr>
              <a:t>Again, HTML5 simplifies this line:</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rgbClr val="1E4E79"/>
              </a:buClr>
              <a:buSzPts val="2400"/>
              <a:buFont typeface="Arial"/>
              <a:buNone/>
            </a:pPr>
            <a:r>
              <a:rPr lang="en-US" sz="2400" dirty="0">
                <a:solidFill>
                  <a:srgbClr val="1E4E79"/>
                </a:solidFill>
                <a:latin typeface="Calibri" panose="020F0502020204030204" pitchFamily="34" charset="0"/>
                <a:ea typeface="Garamond"/>
                <a:cs typeface="Calibri" panose="020F0502020204030204" pitchFamily="34" charset="0"/>
                <a:sym typeface="Garamond"/>
              </a:rPr>
              <a:t>&lt;html </a:t>
            </a:r>
            <a:r>
              <a:rPr lang="en-US" sz="2400" dirty="0" err="1">
                <a:solidFill>
                  <a:srgbClr val="1E4E79"/>
                </a:solidFill>
                <a:latin typeface="Calibri" panose="020F0502020204030204" pitchFamily="34" charset="0"/>
                <a:ea typeface="Garamond"/>
                <a:cs typeface="Calibri" panose="020F0502020204030204" pitchFamily="34" charset="0"/>
                <a:sym typeface="Garamond"/>
              </a:rPr>
              <a:t>lang</a:t>
            </a:r>
            <a:r>
              <a:rPr lang="en-US" sz="2400" dirty="0">
                <a:solidFill>
                  <a:srgbClr val="1E4E79"/>
                </a:solidFill>
                <a:latin typeface="Calibri" panose="020F0502020204030204" pitchFamily="34" charset="0"/>
                <a:ea typeface="Garamond"/>
                <a:cs typeface="Calibri" panose="020F0502020204030204" pitchFamily="34" charset="0"/>
                <a:sym typeface="Garamond"/>
              </a:rPr>
              <a:t>="en"&gt;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400"/>
              <a:buFont typeface="Arial"/>
              <a:buNone/>
            </a:pPr>
            <a:endParaRPr sz="2400" dirty="0">
              <a:solidFill>
                <a:schemeClr val="dk1"/>
              </a:solidFill>
              <a:latin typeface="Calibri" panose="020F0502020204030204" pitchFamily="34" charset="0"/>
              <a:ea typeface="Garamond"/>
              <a:cs typeface="Calibri" panose="020F0502020204030204" pitchFamily="34" charset="0"/>
              <a:sym typeface="Garamond"/>
            </a:endParaRP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panose="020F0502020204030204" pitchFamily="34" charset="0"/>
                <a:ea typeface="Garamond"/>
                <a:cs typeface="Calibri" panose="020F0502020204030204" pitchFamily="34" charset="0"/>
                <a:sym typeface="Garamond"/>
              </a:rPr>
              <a:t>The default character encoding (charset) declaration</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rgbClr val="1E4E79"/>
              </a:buClr>
              <a:buSzPts val="2400"/>
              <a:buFont typeface="Arial"/>
              <a:buNone/>
            </a:pPr>
            <a:r>
              <a:rPr lang="en-US" sz="2400" dirty="0">
                <a:solidFill>
                  <a:srgbClr val="1E4E79"/>
                </a:solidFill>
                <a:latin typeface="Calibri" panose="020F0502020204030204" pitchFamily="34" charset="0"/>
                <a:ea typeface="Garamond"/>
                <a:cs typeface="Calibri" panose="020F0502020204030204" pitchFamily="34" charset="0"/>
                <a:sym typeface="Garamond"/>
              </a:rPr>
              <a:t>&lt;meta charset="UTF-8"&gt;</a:t>
            </a:r>
            <a:endParaRPr dirty="0">
              <a:latin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chemeClr val="dk1"/>
              </a:buClr>
              <a:buSzPts val="2400"/>
              <a:buFont typeface="Arial"/>
              <a:buNone/>
            </a:pPr>
            <a:endParaRPr sz="2400" b="1"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0"/>
          <p:cNvSpPr txBox="1"/>
          <p:nvPr/>
        </p:nvSpPr>
        <p:spPr>
          <a:xfrm>
            <a:off x="190500" y="247650"/>
            <a:ext cx="11798299" cy="624023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a:solidFill>
                  <a:schemeClr val="dk1"/>
                </a:solidFill>
                <a:latin typeface="Garamond"/>
                <a:ea typeface="Garamond"/>
                <a:cs typeface="Garamond"/>
                <a:sym typeface="Garamond"/>
              </a:rPr>
              <a:t>Graphics API</a:t>
            </a:r>
            <a:endParaRPr/>
          </a:p>
          <a:p>
            <a:pPr marL="0" marR="0" lvl="0" indent="0" algn="ctr" rtl="0">
              <a:lnSpc>
                <a:spcPct val="90000"/>
              </a:lnSpc>
              <a:spcBef>
                <a:spcPts val="100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(Canvas and SVG)</a:t>
            </a:r>
            <a:endParaRPr/>
          </a:p>
          <a:p>
            <a:pPr marL="0" marR="0" lvl="0" indent="0" algn="l" rtl="0">
              <a:lnSpc>
                <a:spcPct val="90000"/>
              </a:lnSpc>
              <a:spcBef>
                <a:spcPts val="1000"/>
              </a:spcBef>
              <a:spcAft>
                <a:spcPts val="0"/>
              </a:spcAft>
              <a:buClr>
                <a:schemeClr val="dk1"/>
              </a:buClr>
              <a:buSzPts val="2800"/>
              <a:buFont typeface="Arial"/>
              <a:buNone/>
            </a:pPr>
            <a:endParaRPr sz="2800" b="1" u="sng">
              <a:solidFill>
                <a:schemeClr val="dk1"/>
              </a:solidFill>
              <a:latin typeface="Garamond"/>
              <a:ea typeface="Garamond"/>
              <a:cs typeface="Garamond"/>
              <a:sym typeface="Garamond"/>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Previously possible with Flash, VML, Silverlight.</a:t>
            </a:r>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Very complex to do in JavaScript without plugins </a:t>
            </a:r>
            <a:r>
              <a:rPr lang="en-US" sz="2300">
                <a:solidFill>
                  <a:schemeClr val="dk1"/>
                </a:solidFill>
                <a:latin typeface="Garamond"/>
                <a:ea typeface="Garamond"/>
                <a:cs typeface="Garamond"/>
                <a:sym typeface="Garamond"/>
              </a:rPr>
              <a:t>(for example, rounded corners or diagonal lines).</a:t>
            </a:r>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Provide native drawing functionality on the Web.</a:t>
            </a:r>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Completely integrated into HTML5 documents (Part of DOM).</a:t>
            </a:r>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Can be styled with CSS.</a:t>
            </a:r>
            <a:endParaRPr/>
          </a:p>
          <a:p>
            <a:pPr marL="0" marR="0" lvl="0" indent="0" algn="l" rtl="0">
              <a:lnSpc>
                <a:spcPct val="15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Can be controlled with JavaScript.</a:t>
            </a:r>
            <a:endParaRPr sz="24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1"/>
          <p:cNvSpPr txBox="1"/>
          <p:nvPr/>
        </p:nvSpPr>
        <p:spPr>
          <a:xfrm>
            <a:off x="190500" y="199292"/>
            <a:ext cx="11798299" cy="628859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(Canvas and SVG)</a:t>
            </a:r>
            <a:endParaRPr/>
          </a:p>
          <a:p>
            <a:pPr marL="0" marR="0" lvl="0" indent="0" algn="ctr" rtl="0">
              <a:lnSpc>
                <a:spcPct val="90000"/>
              </a:lnSpc>
              <a:spcBef>
                <a:spcPts val="100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Both have their own unique features and can be used combined.</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graphicFrame>
        <p:nvGraphicFramePr>
          <p:cNvPr id="477" name="Google Shape;477;p61"/>
          <p:cNvGraphicFramePr/>
          <p:nvPr/>
        </p:nvGraphicFramePr>
        <p:xfrm>
          <a:off x="914400" y="1442611"/>
          <a:ext cx="10433550" cy="4285740"/>
        </p:xfrm>
        <a:graphic>
          <a:graphicData uri="http://schemas.openxmlformats.org/drawingml/2006/table">
            <a:tbl>
              <a:tblPr firstRow="1" firstCol="1" bandRow="1">
                <a:noFill/>
                <a:tableStyleId>{004C6BFD-1CA4-427F-80CB-4C0DBA232461}</a:tableStyleId>
              </a:tblPr>
              <a:tblGrid>
                <a:gridCol w="5216775"/>
                <a:gridCol w="5216775"/>
              </a:tblGrid>
              <a:tr h="402950">
                <a:tc>
                  <a:txBody>
                    <a:bodyPr/>
                    <a:lstStyle/>
                    <a:p>
                      <a:pPr marL="0" marR="0" lvl="0" indent="0" algn="ctr" rtl="0">
                        <a:spcBef>
                          <a:spcPts val="0"/>
                        </a:spcBef>
                        <a:spcAft>
                          <a:spcPts val="0"/>
                        </a:spcAft>
                        <a:buNone/>
                      </a:pPr>
                      <a:r>
                        <a:rPr lang="en-US" sz="2000">
                          <a:latin typeface="Garamond"/>
                          <a:ea typeface="Garamond"/>
                          <a:cs typeface="Garamond"/>
                          <a:sym typeface="Garamond"/>
                        </a:rPr>
                        <a:t>Canvas</a:t>
                      </a:r>
                      <a:endParaRPr sz="2000">
                        <a:solidFill>
                          <a:srgbClr val="000000"/>
                        </a:solidFill>
                        <a:latin typeface="Garamond"/>
                        <a:ea typeface="Garamond"/>
                        <a:cs typeface="Garamond"/>
                        <a:sym typeface="Garamond"/>
                      </a:endParaRPr>
                    </a:p>
                  </a:txBody>
                  <a:tcPr marL="47625" marR="47625" marT="47625" marB="47625" anchor="ctr"/>
                </a:tc>
                <a:tc>
                  <a:txBody>
                    <a:bodyPr/>
                    <a:lstStyle/>
                    <a:p>
                      <a:pPr marL="0" marR="0" lvl="0" indent="0" algn="ctr" rtl="0">
                        <a:spcBef>
                          <a:spcPts val="0"/>
                        </a:spcBef>
                        <a:spcAft>
                          <a:spcPts val="0"/>
                        </a:spcAft>
                        <a:buNone/>
                      </a:pPr>
                      <a:r>
                        <a:rPr lang="en-US" sz="2000">
                          <a:latin typeface="Garamond"/>
                          <a:ea typeface="Garamond"/>
                          <a:cs typeface="Garamond"/>
                          <a:sym typeface="Garamond"/>
                        </a:rPr>
                        <a:t>SVG</a:t>
                      </a:r>
                      <a:endParaRPr sz="2000">
                        <a:solidFill>
                          <a:srgbClr val="000000"/>
                        </a:solidFill>
                        <a:latin typeface="Garamond"/>
                        <a:ea typeface="Garamond"/>
                        <a:cs typeface="Garamond"/>
                        <a:sym typeface="Garamond"/>
                      </a:endParaRPr>
                    </a:p>
                  </a:txBody>
                  <a:tcPr marL="47625" marR="47625" marT="47625" marB="47625" anchor="ctr"/>
                </a:tc>
              </a:tr>
              <a:tr h="502950">
                <a:tc>
                  <a:txBody>
                    <a:bodyPr/>
                    <a:lstStyle/>
                    <a:p>
                      <a:pPr marL="0" marR="0" lvl="0" indent="0" algn="ctr" rtl="0">
                        <a:spcBef>
                          <a:spcPts val="0"/>
                        </a:spcBef>
                        <a:spcAft>
                          <a:spcPts val="0"/>
                        </a:spcAft>
                        <a:buNone/>
                      </a:pPr>
                      <a:r>
                        <a:rPr lang="en-US" sz="1600">
                          <a:latin typeface="Garamond"/>
                          <a:ea typeface="Garamond"/>
                          <a:cs typeface="Garamond"/>
                          <a:sym typeface="Garamond"/>
                        </a:rPr>
                        <a:t>Low level</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latin typeface="Garamond"/>
                          <a:ea typeface="Garamond"/>
                          <a:cs typeface="Garamond"/>
                          <a:sym typeface="Garamond"/>
                        </a:rPr>
                        <a:t>High Level</a:t>
                      </a:r>
                      <a:endParaRPr sz="1600" b="1">
                        <a:solidFill>
                          <a:srgbClr val="000000"/>
                        </a:solidFill>
                        <a:latin typeface="Garamond"/>
                        <a:ea typeface="Garamond"/>
                        <a:cs typeface="Garamond"/>
                        <a:sym typeface="Garamond"/>
                      </a:endParaRPr>
                    </a:p>
                  </a:txBody>
                  <a:tcPr marL="142875" marR="142875" marT="142875" marB="142875" anchor="ctr"/>
                </a:tc>
              </a:tr>
              <a:tr h="502950">
                <a:tc>
                  <a:txBody>
                    <a:bodyPr/>
                    <a:lstStyle/>
                    <a:p>
                      <a:pPr marL="0" marR="0" lvl="0" indent="0" algn="ctr" rtl="0">
                        <a:spcBef>
                          <a:spcPts val="0"/>
                        </a:spcBef>
                        <a:spcAft>
                          <a:spcPts val="0"/>
                        </a:spcAft>
                        <a:buNone/>
                      </a:pPr>
                      <a:r>
                        <a:rPr lang="en-US" sz="1600">
                          <a:latin typeface="Garamond"/>
                          <a:ea typeface="Garamond"/>
                          <a:cs typeface="Garamond"/>
                          <a:sym typeface="Garamond"/>
                        </a:rPr>
                        <a:t>Immediate mode</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latin typeface="Garamond"/>
                          <a:ea typeface="Garamond"/>
                          <a:cs typeface="Garamond"/>
                          <a:sym typeface="Garamond"/>
                        </a:rPr>
                        <a:t>Retained mode</a:t>
                      </a:r>
                      <a:endParaRPr sz="1600" b="1">
                        <a:solidFill>
                          <a:srgbClr val="000000"/>
                        </a:solidFill>
                        <a:latin typeface="Garamond"/>
                        <a:ea typeface="Garamond"/>
                        <a:cs typeface="Garamond"/>
                        <a:sym typeface="Garamond"/>
                      </a:endParaRPr>
                    </a:p>
                  </a:txBody>
                  <a:tcPr marL="142875" marR="142875" marT="142875" marB="142875" anchor="ctr"/>
                </a:tc>
              </a:tr>
              <a:tr h="502950">
                <a:tc>
                  <a:txBody>
                    <a:bodyPr/>
                    <a:lstStyle/>
                    <a:p>
                      <a:pPr marL="0" marR="0" lvl="0" indent="0" algn="ctr" rtl="0">
                        <a:spcBef>
                          <a:spcPts val="0"/>
                        </a:spcBef>
                        <a:spcAft>
                          <a:spcPts val="0"/>
                        </a:spcAft>
                        <a:buNone/>
                      </a:pPr>
                      <a:r>
                        <a:rPr lang="en-US" sz="1600">
                          <a:latin typeface="Garamond"/>
                          <a:ea typeface="Garamond"/>
                          <a:cs typeface="Garamond"/>
                          <a:sym typeface="Garamond"/>
                        </a:rPr>
                        <a:t>Fixed size</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latin typeface="Garamond"/>
                          <a:ea typeface="Garamond"/>
                          <a:cs typeface="Garamond"/>
                          <a:sym typeface="Garamond"/>
                        </a:rPr>
                        <a:t>Scalable</a:t>
                      </a:r>
                      <a:endParaRPr sz="1600" b="1">
                        <a:solidFill>
                          <a:srgbClr val="000000"/>
                        </a:solidFill>
                        <a:latin typeface="Garamond"/>
                        <a:ea typeface="Garamond"/>
                        <a:cs typeface="Garamond"/>
                        <a:sym typeface="Garamond"/>
                      </a:endParaRPr>
                    </a:p>
                  </a:txBody>
                  <a:tcPr marL="142875" marR="142875" marT="142875" marB="142875" anchor="ctr"/>
                </a:tc>
              </a:tr>
              <a:tr h="502950">
                <a:tc>
                  <a:txBody>
                    <a:bodyPr/>
                    <a:lstStyle/>
                    <a:p>
                      <a:pPr marL="0" marR="0" lvl="0" indent="0" algn="ctr" rtl="0">
                        <a:spcBef>
                          <a:spcPts val="0"/>
                        </a:spcBef>
                        <a:spcAft>
                          <a:spcPts val="0"/>
                        </a:spcAft>
                        <a:buNone/>
                      </a:pPr>
                      <a:r>
                        <a:rPr lang="en-US" sz="1600">
                          <a:latin typeface="Garamond"/>
                          <a:ea typeface="Garamond"/>
                          <a:cs typeface="Garamond"/>
                          <a:sym typeface="Garamond"/>
                        </a:rPr>
                        <a:t>Best for keyboard-based apps</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latin typeface="Garamond"/>
                          <a:ea typeface="Garamond"/>
                          <a:cs typeface="Garamond"/>
                          <a:sym typeface="Garamond"/>
                        </a:rPr>
                        <a:t>Best for mouse-based apps</a:t>
                      </a:r>
                      <a:endParaRPr sz="1600" b="1">
                        <a:solidFill>
                          <a:srgbClr val="000000"/>
                        </a:solidFill>
                        <a:latin typeface="Garamond"/>
                        <a:ea typeface="Garamond"/>
                        <a:cs typeface="Garamond"/>
                        <a:sym typeface="Garamond"/>
                      </a:endParaRPr>
                    </a:p>
                  </a:txBody>
                  <a:tcPr marL="142875" marR="142875" marT="142875" marB="142875" anchor="ctr"/>
                </a:tc>
              </a:tr>
              <a:tr h="502950">
                <a:tc>
                  <a:txBody>
                    <a:bodyPr/>
                    <a:lstStyle/>
                    <a:p>
                      <a:pPr marL="0" marR="0" lvl="0" indent="0" algn="ctr" rtl="0">
                        <a:spcBef>
                          <a:spcPts val="0"/>
                        </a:spcBef>
                        <a:spcAft>
                          <a:spcPts val="0"/>
                        </a:spcAft>
                        <a:buNone/>
                      </a:pPr>
                      <a:r>
                        <a:rPr lang="en-US" sz="1600">
                          <a:latin typeface="Garamond"/>
                          <a:ea typeface="Garamond"/>
                          <a:cs typeface="Garamond"/>
                          <a:sym typeface="Garamond"/>
                        </a:rPr>
                        <a:t>Animation (no object storage)</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solidFill>
                            <a:srgbClr val="000000"/>
                          </a:solidFill>
                          <a:latin typeface="Garamond"/>
                          <a:ea typeface="Garamond"/>
                          <a:cs typeface="Garamond"/>
                          <a:sym typeface="Garamond"/>
                        </a:rPr>
                        <a:t>Medium animation</a:t>
                      </a:r>
                      <a:endParaRPr sz="1600" b="1">
                        <a:solidFill>
                          <a:srgbClr val="000000"/>
                        </a:solidFill>
                        <a:latin typeface="Garamond"/>
                        <a:ea typeface="Garamond"/>
                        <a:cs typeface="Garamond"/>
                        <a:sym typeface="Garamond"/>
                      </a:endParaRPr>
                    </a:p>
                  </a:txBody>
                  <a:tcPr marL="142875" marR="142875" marT="142875" marB="142875" anchor="ctr"/>
                </a:tc>
              </a:tr>
              <a:tr h="502950">
                <a:tc>
                  <a:txBody>
                    <a:bodyPr/>
                    <a:lstStyle/>
                    <a:p>
                      <a:pPr marL="0" marR="0" lvl="0" indent="0" algn="ctr" rtl="0">
                        <a:spcBef>
                          <a:spcPts val="0"/>
                        </a:spcBef>
                        <a:spcAft>
                          <a:spcPts val="0"/>
                        </a:spcAft>
                        <a:buNone/>
                      </a:pPr>
                      <a:r>
                        <a:rPr lang="en-US" sz="1600">
                          <a:solidFill>
                            <a:srgbClr val="000000"/>
                          </a:solidFill>
                          <a:latin typeface="Garamond"/>
                          <a:ea typeface="Garamond"/>
                          <a:cs typeface="Garamond"/>
                          <a:sym typeface="Garamond"/>
                        </a:rPr>
                        <a:t>Pixels</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solidFill>
                            <a:srgbClr val="000000"/>
                          </a:solidFill>
                          <a:latin typeface="Garamond"/>
                          <a:ea typeface="Garamond"/>
                          <a:cs typeface="Garamond"/>
                          <a:sym typeface="Garamond"/>
                        </a:rPr>
                        <a:t>XML object model</a:t>
                      </a:r>
                      <a:endParaRPr sz="1600" b="1">
                        <a:solidFill>
                          <a:srgbClr val="000000"/>
                        </a:solidFill>
                        <a:latin typeface="Garamond"/>
                        <a:ea typeface="Garamond"/>
                        <a:cs typeface="Garamond"/>
                        <a:sym typeface="Garamond"/>
                      </a:endParaRPr>
                    </a:p>
                  </a:txBody>
                  <a:tcPr marL="142875" marR="142875" marT="142875" marB="142875" anchor="ctr"/>
                </a:tc>
              </a:tr>
              <a:tr h="705250">
                <a:tc>
                  <a:txBody>
                    <a:bodyPr/>
                    <a:lstStyle/>
                    <a:p>
                      <a:pPr marL="0" marR="0" lvl="0" indent="0" algn="ctr" rtl="0">
                        <a:spcBef>
                          <a:spcPts val="0"/>
                        </a:spcBef>
                        <a:spcAft>
                          <a:spcPts val="0"/>
                        </a:spcAft>
                        <a:buNone/>
                      </a:pPr>
                      <a:r>
                        <a:rPr lang="en-US" sz="1600">
                          <a:solidFill>
                            <a:srgbClr val="000000"/>
                          </a:solidFill>
                          <a:latin typeface="Garamond"/>
                          <a:ea typeface="Garamond"/>
                          <a:cs typeface="Garamond"/>
                          <a:sym typeface="Garamond"/>
                        </a:rPr>
                        <a:t>No interaction</a:t>
                      </a:r>
                      <a:endParaRPr sz="1600">
                        <a:solidFill>
                          <a:srgbClr val="000000"/>
                        </a:solidFill>
                        <a:latin typeface="Garamond"/>
                        <a:ea typeface="Garamond"/>
                        <a:cs typeface="Garamond"/>
                        <a:sym typeface="Garamond"/>
                      </a:endParaRPr>
                    </a:p>
                  </a:txBody>
                  <a:tcPr marL="142875" marR="142875" marT="142875" marB="142875" anchor="ctr"/>
                </a:tc>
                <a:tc>
                  <a:txBody>
                    <a:bodyPr/>
                    <a:lstStyle/>
                    <a:p>
                      <a:pPr marL="0" marR="0" lvl="0" indent="0" algn="ctr" rtl="0">
                        <a:spcBef>
                          <a:spcPts val="0"/>
                        </a:spcBef>
                        <a:spcAft>
                          <a:spcPts val="0"/>
                        </a:spcAft>
                        <a:buNone/>
                      </a:pPr>
                      <a:r>
                        <a:rPr lang="en-US" sz="1600" b="1">
                          <a:solidFill>
                            <a:srgbClr val="000000"/>
                          </a:solidFill>
                          <a:latin typeface="Garamond"/>
                          <a:ea typeface="Garamond"/>
                          <a:cs typeface="Garamond"/>
                          <a:sym typeface="Garamond"/>
                        </a:rPr>
                        <a:t>User interaction (hit detection, events on the tree)</a:t>
                      </a:r>
                      <a:endParaRPr sz="1600" b="1">
                        <a:solidFill>
                          <a:srgbClr val="000000"/>
                        </a:solidFill>
                        <a:latin typeface="Garamond"/>
                        <a:ea typeface="Garamond"/>
                        <a:cs typeface="Garamond"/>
                        <a:sym typeface="Garamond"/>
                      </a:endParaRPr>
                    </a:p>
                  </a:txBody>
                  <a:tcPr marL="142875" marR="142875" marT="142875" marB="142875" anchor="ct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2"/>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Canvas</a:t>
            </a:r>
            <a:endParaRPr/>
          </a:p>
          <a:p>
            <a:pPr marL="0" marR="0" lvl="0" indent="0" algn="l" rtl="0">
              <a:lnSpc>
                <a:spcPct val="100000"/>
              </a:lnSpc>
              <a:spcBef>
                <a:spcPts val="1000"/>
              </a:spcBef>
              <a:spcAft>
                <a:spcPts val="0"/>
              </a:spcAft>
              <a:buClr>
                <a:schemeClr val="dk1"/>
              </a:buClr>
              <a:buSzPts val="2200"/>
              <a:buFont typeface="Arial"/>
              <a:buNone/>
            </a:pPr>
            <a:r>
              <a:rPr lang="en-US" sz="2200" b="1" u="sng">
                <a:solidFill>
                  <a:schemeClr val="dk1"/>
                </a:solidFill>
                <a:latin typeface="Garamond"/>
                <a:ea typeface="Garamond"/>
                <a:cs typeface="Garamond"/>
                <a:sym typeface="Garamond"/>
              </a:rPr>
              <a:t>&lt;canvas&gt; element</a:t>
            </a:r>
            <a:r>
              <a:rPr lang="en-US" sz="2200">
                <a:solidFill>
                  <a:schemeClr val="dk1"/>
                </a:solidFill>
                <a:latin typeface="Garamond"/>
                <a:ea typeface="Garamond"/>
                <a:cs typeface="Garamond"/>
                <a:sym typeface="Garamond"/>
              </a:rPr>
              <a:t>  as “a resolution-dependent bitmap canvas which can be used for rendering graphs, game graphics, or other visual images on the fly.” Canvas is a rectangle in your page where you can use JavaScript to draw anything you want and CSS for styling. In 2D context and 3D context (Web GL).</a:t>
            </a:r>
            <a:endParaRPr/>
          </a:p>
          <a:p>
            <a:pPr marL="0" marR="0" lvl="0" indent="0" algn="l" rtl="0">
              <a:lnSpc>
                <a:spcPct val="100000"/>
              </a:lnSpc>
              <a:spcBef>
                <a:spcPts val="1000"/>
              </a:spcBef>
              <a:spcAft>
                <a:spcPts val="0"/>
              </a:spcAft>
              <a:buClr>
                <a:schemeClr val="dk1"/>
              </a:buClr>
              <a:buSzPts val="2200"/>
              <a:buFont typeface="Arial"/>
              <a:buNone/>
            </a:pPr>
            <a:r>
              <a:rPr lang="en-US" sz="2200" b="1" u="sng">
                <a:solidFill>
                  <a:schemeClr val="dk1"/>
                </a:solidFill>
                <a:latin typeface="Garamond"/>
                <a:ea typeface="Garamond"/>
                <a:cs typeface="Garamond"/>
                <a:sym typeface="Garamond"/>
              </a:rPr>
              <a:t>Eg.:</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graphicFrame>
        <p:nvGraphicFramePr>
          <p:cNvPr id="484" name="Google Shape;484;p62"/>
          <p:cNvGraphicFramePr/>
          <p:nvPr/>
        </p:nvGraphicFramePr>
        <p:xfrm>
          <a:off x="6066240" y="2264177"/>
          <a:ext cx="5009875" cy="3691150"/>
        </p:xfrm>
        <a:graphic>
          <a:graphicData uri="http://schemas.openxmlformats.org/drawingml/2006/table">
            <a:tbl>
              <a:tblPr>
                <a:noFill/>
                <a:tableStyleId>{004C6BFD-1CA4-427F-80CB-4C0DBA232461}</a:tableStyleId>
              </a:tblPr>
              <a:tblGrid>
                <a:gridCol w="5009875"/>
              </a:tblGrid>
              <a:tr h="3691150">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485" name="Google Shape;485;p62"/>
          <p:cNvGraphicFramePr/>
          <p:nvPr/>
        </p:nvGraphicFramePr>
        <p:xfrm>
          <a:off x="968861" y="2280219"/>
          <a:ext cx="5009875" cy="3686825"/>
        </p:xfrm>
        <a:graphic>
          <a:graphicData uri="http://schemas.openxmlformats.org/drawingml/2006/table">
            <a:tbl>
              <a:tblPr>
                <a:noFill/>
                <a:tableStyleId>{004C6BFD-1CA4-427F-80CB-4C0DBA232461}</a:tableStyleId>
              </a:tblPr>
              <a:tblGrid>
                <a:gridCol w="5009875"/>
              </a:tblGrid>
              <a:tr h="3686825">
                <a:tc>
                  <a:txBody>
                    <a:bodyPr/>
                    <a:lstStyle/>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&lt;canvas</a:t>
                      </a:r>
                      <a:r>
                        <a:rPr lang="en-US" sz="1800">
                          <a:solidFill>
                            <a:srgbClr val="1E4E79"/>
                          </a:solidFill>
                          <a:latin typeface="Garamond"/>
                          <a:ea typeface="Garamond"/>
                          <a:cs typeface="Garamond"/>
                          <a:sym typeface="Garamond"/>
                        </a:rPr>
                        <a:t> </a:t>
                      </a:r>
                      <a:r>
                        <a:rPr lang="en-US" sz="1800">
                          <a:latin typeface="Garamond"/>
                          <a:ea typeface="Garamond"/>
                          <a:cs typeface="Garamond"/>
                          <a:sym typeface="Garamond"/>
                        </a:rPr>
                        <a:t>id="myCanvas" width="200" height="100" style="border:4px solid #d3d3d3;"&gt;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Your browser does not support the HTML5 canvas tag</a:t>
                      </a:r>
                      <a:r>
                        <a:rPr lang="en-US" sz="1800" b="1">
                          <a:solidFill>
                            <a:srgbClr val="1E4E79"/>
                          </a:solidFill>
                          <a:latin typeface="Garamond"/>
                          <a:ea typeface="Garamond"/>
                          <a:cs typeface="Garamond"/>
                          <a:sym typeface="Garamond"/>
                        </a:rPr>
                        <a:t>.&lt;/canvas&gt;</a:t>
                      </a:r>
                      <a:endParaRPr/>
                    </a:p>
                    <a:p>
                      <a:pPr marL="0" marR="0" lvl="0" indent="0" algn="l" rtl="0">
                        <a:lnSpc>
                          <a:spcPct val="100000"/>
                        </a:lnSpc>
                        <a:spcBef>
                          <a:spcPts val="0"/>
                        </a:spcBef>
                        <a:spcAft>
                          <a:spcPts val="0"/>
                        </a:spcAft>
                        <a:buNone/>
                      </a:pPr>
                      <a:endParaRPr sz="1800">
                        <a:latin typeface="Garamond"/>
                        <a:ea typeface="Garamond"/>
                        <a:cs typeface="Garamond"/>
                        <a:sym typeface="Garamond"/>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&lt;script&gt;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var c = document.getElementById("myCanvas");</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var ctx = c.getContext("2d");</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ctx.beginPath();</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ctx.arc(95,50,40,0,2*Math.PI);</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ctx.stroke();</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&lt;/script&gt; </a:t>
                      </a:r>
                      <a:endParaRPr sz="2000" b="1">
                        <a:solidFill>
                          <a:srgbClr val="1E4E79"/>
                        </a:solidFill>
                        <a:latin typeface="Garamond"/>
                        <a:ea typeface="Garamond"/>
                        <a:cs typeface="Garamond"/>
                        <a:sym typeface="Garamond"/>
                      </a:endParaRPr>
                    </a:p>
                    <a:p>
                      <a:pPr marL="0" marR="0" lvl="0" indent="0" algn="l" rtl="0">
                        <a:spcBef>
                          <a:spcPts val="0"/>
                        </a:spcBef>
                        <a:spcAft>
                          <a:spcPts val="0"/>
                        </a:spcAft>
                        <a:buNone/>
                      </a:pPr>
                      <a:endParaRPr sz="1800"/>
                    </a:p>
                  </a:txBody>
                  <a:tcPr marL="91450" marR="91450" marT="45725" marB="45725"/>
                </a:tc>
              </a:tr>
            </a:tbl>
          </a:graphicData>
        </a:graphic>
      </p:graphicFrame>
      <p:sp>
        <p:nvSpPr>
          <p:cNvPr id="486" name="Google Shape;486;p62"/>
          <p:cNvSpPr txBox="1"/>
          <p:nvPr/>
        </p:nvSpPr>
        <p:spPr>
          <a:xfrm>
            <a:off x="930226" y="2381069"/>
            <a:ext cx="5048519" cy="33326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Arial"/>
              <a:buNone/>
            </a:pPr>
            <a:endParaRPr sz="1500" b="1">
              <a:solidFill>
                <a:srgbClr val="FF0000"/>
              </a:solidFill>
              <a:latin typeface="Garamond"/>
              <a:ea typeface="Garamond"/>
              <a:cs typeface="Garamond"/>
              <a:sym typeface="Garamond"/>
            </a:endParaRPr>
          </a:p>
        </p:txBody>
      </p:sp>
      <p:pic>
        <p:nvPicPr>
          <p:cNvPr id="487" name="Google Shape;487;p62"/>
          <p:cNvPicPr preferRelativeResize="0"/>
          <p:nvPr/>
        </p:nvPicPr>
        <p:blipFill rotWithShape="1">
          <a:blip r:embed="rId3">
            <a:alphaModFix/>
          </a:blip>
          <a:srcRect/>
          <a:stretch/>
        </p:blipFill>
        <p:spPr>
          <a:xfrm>
            <a:off x="6113095" y="2381069"/>
            <a:ext cx="2238375" cy="120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449943" y="365126"/>
            <a:ext cx="11524343" cy="7038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vs  CSS  vs  JAVASCRIPT</a:t>
            </a:r>
            <a:endParaRPr sz="3600" b="1" u="sng">
              <a:solidFill>
                <a:schemeClr val="dk1"/>
              </a:solidFill>
              <a:latin typeface="Garamond"/>
              <a:ea typeface="Garamond"/>
              <a:cs typeface="Garamond"/>
              <a:sym typeface="Garamond"/>
            </a:endParaRPr>
          </a:p>
        </p:txBody>
      </p:sp>
      <p:sp>
        <p:nvSpPr>
          <p:cNvPr id="115" name="Google Shape;115;p17"/>
          <p:cNvSpPr txBox="1"/>
          <p:nvPr/>
        </p:nvSpPr>
        <p:spPr>
          <a:xfrm>
            <a:off x="954314" y="1232452"/>
            <a:ext cx="10515600" cy="62285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Overview</a:t>
            </a:r>
            <a:endParaRPr sz="2000" b="1" u="sng">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pic>
        <p:nvPicPr>
          <p:cNvPr id="116" name="Google Shape;116;p17"/>
          <p:cNvPicPr preferRelativeResize="0"/>
          <p:nvPr/>
        </p:nvPicPr>
        <p:blipFill rotWithShape="1">
          <a:blip r:embed="rId3">
            <a:alphaModFix/>
          </a:blip>
          <a:srcRect/>
          <a:stretch/>
        </p:blipFill>
        <p:spPr>
          <a:xfrm>
            <a:off x="569213" y="1699589"/>
            <a:ext cx="6082183" cy="4993792"/>
          </a:xfrm>
          <a:prstGeom prst="rect">
            <a:avLst/>
          </a:prstGeom>
          <a:noFill/>
          <a:ln>
            <a:noFill/>
          </a:ln>
        </p:spPr>
      </p:pic>
      <p:pic>
        <p:nvPicPr>
          <p:cNvPr id="117" name="Google Shape;117;p17"/>
          <p:cNvPicPr preferRelativeResize="0"/>
          <p:nvPr/>
        </p:nvPicPr>
        <p:blipFill rotWithShape="1">
          <a:blip r:embed="rId4">
            <a:alphaModFix/>
          </a:blip>
          <a:srcRect/>
          <a:stretch/>
        </p:blipFill>
        <p:spPr>
          <a:xfrm>
            <a:off x="6923222" y="1855303"/>
            <a:ext cx="4546692" cy="423447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3"/>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SVG – Scalable Vector Graphics</a:t>
            </a:r>
            <a:endParaRPr/>
          </a:p>
          <a:p>
            <a:pPr marL="0" marR="0" lvl="0" indent="0" algn="l" rtl="0">
              <a:lnSpc>
                <a:spcPct val="100000"/>
              </a:lnSpc>
              <a:spcBef>
                <a:spcPts val="1000"/>
              </a:spcBef>
              <a:spcAft>
                <a:spcPts val="0"/>
              </a:spcAft>
              <a:buClr>
                <a:schemeClr val="dk1"/>
              </a:buClr>
              <a:buSzPts val="2200"/>
              <a:buFont typeface="Arial"/>
              <a:buNone/>
            </a:pPr>
            <a:r>
              <a:rPr lang="en-US" sz="2200" b="1" u="sng">
                <a:solidFill>
                  <a:schemeClr val="dk1"/>
                </a:solidFill>
                <a:latin typeface="Garamond"/>
                <a:ea typeface="Garamond"/>
                <a:cs typeface="Garamond"/>
                <a:sym typeface="Garamond"/>
              </a:rPr>
              <a:t>&lt;svg&gt; element</a:t>
            </a:r>
            <a:r>
              <a:rPr lang="en-US" sz="2200">
                <a:solidFill>
                  <a:schemeClr val="dk1"/>
                </a:solidFill>
                <a:latin typeface="Garamond"/>
                <a:ea typeface="Garamond"/>
                <a:cs typeface="Garamond"/>
                <a:sym typeface="Garamond"/>
              </a:rPr>
              <a:t> Modularized, XML-based language for describing 2D vector and mixed vector/raster graphics. You can zoom SVG graphics to any level. </a:t>
            </a:r>
            <a:endParaRPr/>
          </a:p>
          <a:p>
            <a:pPr marL="0" marR="0" lvl="0" indent="0" algn="l" rtl="0">
              <a:lnSpc>
                <a:spcPct val="100000"/>
              </a:lnSpc>
              <a:spcBef>
                <a:spcPts val="1000"/>
              </a:spcBef>
              <a:spcAft>
                <a:spcPts val="0"/>
              </a:spcAft>
              <a:buClr>
                <a:schemeClr val="dk1"/>
              </a:buClr>
              <a:buSzPts val="2200"/>
              <a:buFont typeface="Arial"/>
              <a:buNone/>
            </a:pPr>
            <a:r>
              <a:rPr lang="en-US" sz="2200" b="1" u="sng">
                <a:solidFill>
                  <a:schemeClr val="dk1"/>
                </a:solidFill>
                <a:latin typeface="Garamond"/>
                <a:ea typeface="Garamond"/>
                <a:cs typeface="Garamond"/>
                <a:sym typeface="Garamond"/>
              </a:rPr>
              <a:t>Eg.:</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graphicFrame>
        <p:nvGraphicFramePr>
          <p:cNvPr id="494" name="Google Shape;494;p63"/>
          <p:cNvGraphicFramePr/>
          <p:nvPr/>
        </p:nvGraphicFramePr>
        <p:xfrm>
          <a:off x="6066240" y="2264177"/>
          <a:ext cx="5009875" cy="3691150"/>
        </p:xfrm>
        <a:graphic>
          <a:graphicData uri="http://schemas.openxmlformats.org/drawingml/2006/table">
            <a:tbl>
              <a:tblPr>
                <a:noFill/>
                <a:tableStyleId>{004C6BFD-1CA4-427F-80CB-4C0DBA232461}</a:tableStyleId>
              </a:tblPr>
              <a:tblGrid>
                <a:gridCol w="5009875"/>
              </a:tblGrid>
              <a:tr h="3691150">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495" name="Google Shape;495;p63"/>
          <p:cNvGraphicFramePr/>
          <p:nvPr/>
        </p:nvGraphicFramePr>
        <p:xfrm>
          <a:off x="968861" y="2280219"/>
          <a:ext cx="5009875" cy="3686825"/>
        </p:xfrm>
        <a:graphic>
          <a:graphicData uri="http://schemas.openxmlformats.org/drawingml/2006/table">
            <a:tbl>
              <a:tblPr>
                <a:noFill/>
                <a:tableStyleId>{004C6BFD-1CA4-427F-80CB-4C0DBA232461}</a:tableStyleId>
              </a:tblPr>
              <a:tblGrid>
                <a:gridCol w="5009875"/>
              </a:tblGrid>
              <a:tr h="3686825">
                <a:tc>
                  <a:txBody>
                    <a:bodyPr/>
                    <a:lstStyle/>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&lt;svg </a:t>
                      </a:r>
                      <a:r>
                        <a:rPr lang="en-US" sz="1800">
                          <a:latin typeface="Garamond"/>
                          <a:ea typeface="Garamond"/>
                          <a:cs typeface="Garamond"/>
                          <a:sym typeface="Garamond"/>
                        </a:rPr>
                        <a:t>width="100" height="100"&gt;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  &lt;circle cx="50" cy="50" r="40"</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  stroke="blue" stroke-width="4" fill="orange" /&gt;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Sorry, your browser does not support inline SVG.</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&lt;/svg&gt; &lt;br&gt;</a:t>
                      </a:r>
                      <a:endParaRPr/>
                    </a:p>
                    <a:p>
                      <a:pPr marL="0" marR="0" lvl="0" indent="0" algn="l" rtl="0">
                        <a:lnSpc>
                          <a:spcPct val="100000"/>
                        </a:lnSpc>
                        <a:spcBef>
                          <a:spcPts val="0"/>
                        </a:spcBef>
                        <a:spcAft>
                          <a:spcPts val="0"/>
                        </a:spcAft>
                        <a:buNone/>
                      </a:pPr>
                      <a:endParaRPr sz="1800">
                        <a:latin typeface="Garamond"/>
                        <a:ea typeface="Garamond"/>
                        <a:cs typeface="Garamond"/>
                        <a:sym typeface="Garamond"/>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&lt;svg </a:t>
                      </a:r>
                      <a:r>
                        <a:rPr lang="en-US" sz="1800">
                          <a:latin typeface="Garamond"/>
                          <a:ea typeface="Garamond"/>
                          <a:cs typeface="Garamond"/>
                          <a:sym typeface="Garamond"/>
                        </a:rPr>
                        <a:t>width="300" height="200"&gt;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  &lt;polygon points="100,10 40,198 190,78 10,78 160,198"</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  style="fill:red;stroke:black;stroke-width:5;fill-rule:evenodd;" /&gt;</a:t>
                      </a:r>
                      <a:endParaRPr/>
                    </a:p>
                    <a:p>
                      <a:pPr marL="0" marR="0" lvl="0" indent="0" algn="l" rtl="0">
                        <a:lnSpc>
                          <a:spcPct val="100000"/>
                        </a:lnSpc>
                        <a:spcBef>
                          <a:spcPts val="0"/>
                        </a:spcBef>
                        <a:spcAft>
                          <a:spcPts val="0"/>
                        </a:spcAft>
                        <a:buNone/>
                      </a:pPr>
                      <a:r>
                        <a:rPr lang="en-US" sz="1800">
                          <a:latin typeface="Garamond"/>
                          <a:ea typeface="Garamond"/>
                          <a:cs typeface="Garamond"/>
                          <a:sym typeface="Garamond"/>
                        </a:rPr>
                        <a:t>Sorry, your browser does not support inline SVG.</a:t>
                      </a:r>
                      <a:endParaRPr/>
                    </a:p>
                    <a:p>
                      <a:pPr marL="0" marR="0" lvl="0" indent="0" algn="l" rtl="0">
                        <a:lnSpc>
                          <a:spcPct val="100000"/>
                        </a:lnSpc>
                        <a:spcBef>
                          <a:spcPts val="0"/>
                        </a:spcBef>
                        <a:spcAft>
                          <a:spcPts val="0"/>
                        </a:spcAft>
                        <a:buNone/>
                      </a:pPr>
                      <a:r>
                        <a:rPr lang="en-US" sz="1800" b="1">
                          <a:solidFill>
                            <a:srgbClr val="1E4E79"/>
                          </a:solidFill>
                          <a:latin typeface="Garamond"/>
                          <a:ea typeface="Garamond"/>
                          <a:cs typeface="Garamond"/>
                          <a:sym typeface="Garamond"/>
                        </a:rPr>
                        <a:t>&lt;/svg&gt;</a:t>
                      </a:r>
                      <a:endParaRPr sz="1800" b="1">
                        <a:solidFill>
                          <a:srgbClr val="1E4E79"/>
                        </a:solidFill>
                        <a:latin typeface="Garamond"/>
                        <a:ea typeface="Garamond"/>
                        <a:cs typeface="Garamond"/>
                        <a:sym typeface="Garamond"/>
                      </a:endParaRPr>
                    </a:p>
                  </a:txBody>
                  <a:tcPr marL="91450" marR="91450" marT="45725" marB="45725"/>
                </a:tc>
              </a:tr>
            </a:tbl>
          </a:graphicData>
        </a:graphic>
      </p:graphicFrame>
      <p:sp>
        <p:nvSpPr>
          <p:cNvPr id="496" name="Google Shape;496;p63"/>
          <p:cNvSpPr txBox="1"/>
          <p:nvPr/>
        </p:nvSpPr>
        <p:spPr>
          <a:xfrm>
            <a:off x="930226" y="2381069"/>
            <a:ext cx="5048519" cy="33326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Arial"/>
              <a:buNone/>
            </a:pPr>
            <a:endParaRPr sz="1500" b="1">
              <a:solidFill>
                <a:srgbClr val="FF0000"/>
              </a:solidFill>
              <a:latin typeface="Garamond"/>
              <a:ea typeface="Garamond"/>
              <a:cs typeface="Garamond"/>
              <a:sym typeface="Garamond"/>
            </a:endParaRPr>
          </a:p>
        </p:txBody>
      </p:sp>
      <p:pic>
        <p:nvPicPr>
          <p:cNvPr id="497" name="Google Shape;497;p63"/>
          <p:cNvPicPr preferRelativeResize="0"/>
          <p:nvPr/>
        </p:nvPicPr>
        <p:blipFill rotWithShape="1">
          <a:blip r:embed="rId3">
            <a:alphaModFix/>
          </a:blip>
          <a:srcRect/>
          <a:stretch/>
        </p:blipFill>
        <p:spPr>
          <a:xfrm>
            <a:off x="6213646" y="2381069"/>
            <a:ext cx="1009650" cy="1057275"/>
          </a:xfrm>
          <a:prstGeom prst="rect">
            <a:avLst/>
          </a:prstGeom>
          <a:noFill/>
          <a:ln>
            <a:noFill/>
          </a:ln>
        </p:spPr>
      </p:pic>
      <p:pic>
        <p:nvPicPr>
          <p:cNvPr id="498" name="Google Shape;498;p63"/>
          <p:cNvPicPr preferRelativeResize="0"/>
          <p:nvPr/>
        </p:nvPicPr>
        <p:blipFill rotWithShape="1">
          <a:blip r:embed="rId4">
            <a:alphaModFix/>
          </a:blip>
          <a:srcRect/>
          <a:stretch/>
        </p:blipFill>
        <p:spPr>
          <a:xfrm>
            <a:off x="6273409" y="3545499"/>
            <a:ext cx="1815514" cy="188813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4"/>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HTML5 Media Elements - Audio and Video</a:t>
            </a:r>
            <a:endParaRPr/>
          </a:p>
          <a:p>
            <a:pPr marL="0" marR="0" lvl="0" indent="0" algn="ctr" rtl="0">
              <a:lnSpc>
                <a:spcPct val="90000"/>
              </a:lnSpc>
              <a:spcBef>
                <a:spcPts val="1000"/>
              </a:spcBef>
              <a:spcAft>
                <a:spcPts val="0"/>
              </a:spcAft>
              <a:buClr>
                <a:schemeClr val="dk1"/>
              </a:buClr>
              <a:buSzPts val="100"/>
              <a:buFont typeface="Arial"/>
              <a:buNone/>
            </a:pPr>
            <a:endParaRPr sz="1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rgbClr val="1E4E79"/>
              </a:buClr>
              <a:buSzPts val="2400"/>
              <a:buFont typeface="Arial"/>
              <a:buNone/>
            </a:pPr>
            <a:r>
              <a:rPr lang="en-US" sz="2400" b="1" u="sng">
                <a:solidFill>
                  <a:srgbClr val="1E4E79"/>
                </a:solidFill>
                <a:latin typeface="Garamond"/>
                <a:ea typeface="Garamond"/>
                <a:cs typeface="Garamond"/>
                <a:sym typeface="Garamond"/>
              </a:rPr>
              <a:t>&lt;audio&gt;</a:t>
            </a:r>
            <a:r>
              <a:rPr lang="en-US" sz="2400" b="1" u="sng">
                <a:solidFill>
                  <a:schemeClr val="dk1"/>
                </a:solidFill>
                <a:latin typeface="Garamond"/>
                <a:ea typeface="Garamond"/>
                <a:cs typeface="Garamond"/>
                <a:sym typeface="Garamond"/>
              </a:rPr>
              <a:t> and </a:t>
            </a:r>
            <a:r>
              <a:rPr lang="en-US" sz="2400" b="1" u="sng">
                <a:solidFill>
                  <a:srgbClr val="1E4E79"/>
                </a:solidFill>
                <a:latin typeface="Garamond"/>
                <a:ea typeface="Garamond"/>
                <a:cs typeface="Garamond"/>
                <a:sym typeface="Garamond"/>
              </a:rPr>
              <a:t>&lt;video&gt;</a:t>
            </a:r>
            <a:r>
              <a:rPr lang="en-US" sz="2400">
                <a:solidFill>
                  <a:schemeClr val="dk1"/>
                </a:solidFill>
                <a:latin typeface="Garamond"/>
                <a:ea typeface="Garamond"/>
                <a:cs typeface="Garamond"/>
                <a:sym typeface="Garamond"/>
              </a:rPr>
              <a:t>- are two new HTML5 media elements can be controlled using Audio/Video API, have native support in the browser (Embedded Codecs).</a:t>
            </a:r>
            <a:endParaRPr/>
          </a:p>
          <a:p>
            <a:pPr marL="0" marR="0" lvl="0" indent="0" algn="l" rtl="0">
              <a:lnSpc>
                <a:spcPct val="100000"/>
              </a:lnSpc>
              <a:spcBef>
                <a:spcPts val="1000"/>
              </a:spcBef>
              <a:spcAft>
                <a:spcPts val="0"/>
              </a:spcAft>
              <a:buClr>
                <a:schemeClr val="dk1"/>
              </a:buClr>
              <a:buSzPts val="2400"/>
              <a:buFont typeface="Arial"/>
              <a:buNone/>
            </a:pPr>
            <a:endParaRPr sz="24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AV Containers and Codecs</a:t>
            </a:r>
            <a:endParaRPr/>
          </a:p>
          <a:p>
            <a:pPr marL="457200" marR="0" lvl="0" indent="-457200" algn="l" rtl="0">
              <a:lnSpc>
                <a:spcPct val="100000"/>
              </a:lnSpc>
              <a:spcBef>
                <a:spcPts val="1000"/>
              </a:spcBef>
              <a:spcAft>
                <a:spcPts val="0"/>
              </a:spcAft>
              <a:buClr>
                <a:schemeClr val="dk1"/>
              </a:buClr>
              <a:buSzPts val="2400"/>
              <a:buFont typeface="Arial"/>
              <a:buAutoNum type="arabicPeriod"/>
            </a:pPr>
            <a:r>
              <a:rPr lang="en-US" sz="2400">
                <a:solidFill>
                  <a:schemeClr val="dk1"/>
                </a:solidFill>
                <a:latin typeface="Garamond"/>
                <a:ea typeface="Garamond"/>
                <a:cs typeface="Garamond"/>
                <a:sym typeface="Garamond"/>
              </a:rPr>
              <a:t>Audio and Video containers </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H264 and Ogg.</a:t>
            </a:r>
            <a:endParaRPr/>
          </a:p>
          <a:p>
            <a:pPr marL="457200" marR="0" lvl="0" indent="-457200" algn="l" rtl="0">
              <a:lnSpc>
                <a:spcPct val="100000"/>
              </a:lnSpc>
              <a:spcBef>
                <a:spcPts val="1000"/>
              </a:spcBef>
              <a:spcAft>
                <a:spcPts val="0"/>
              </a:spcAft>
              <a:buClr>
                <a:schemeClr val="dk1"/>
              </a:buClr>
              <a:buSzPts val="2400"/>
              <a:buFont typeface="Arial"/>
              <a:buAutoNum type="arabicPeriod"/>
            </a:pPr>
            <a:r>
              <a:rPr lang="en-US" sz="2400">
                <a:solidFill>
                  <a:schemeClr val="dk1"/>
                </a:solidFill>
                <a:latin typeface="Garamond"/>
                <a:ea typeface="Garamond"/>
                <a:cs typeface="Garamond"/>
                <a:sym typeface="Garamond"/>
              </a:rPr>
              <a:t>Audio and Video codecs </a:t>
            </a:r>
            <a:r>
              <a:rPr lang="en-US" sz="2000">
                <a:solidFill>
                  <a:schemeClr val="dk1"/>
                </a:solidFill>
                <a:latin typeface="Garamond"/>
                <a:ea typeface="Garamond"/>
                <a:cs typeface="Garamond"/>
                <a:sym typeface="Garamond"/>
              </a:rPr>
              <a:t>(algorithm used to encode and decode an audio or video stream)</a:t>
            </a:r>
            <a:r>
              <a:rPr lang="en-US" sz="2400">
                <a:solidFill>
                  <a:schemeClr val="dk1"/>
                </a:solidFill>
                <a:latin typeface="Garamond"/>
                <a:ea typeface="Garamond"/>
                <a:cs typeface="Garamond"/>
                <a:sym typeface="Garamond"/>
              </a:rPr>
              <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Audio – AAC, MP3, Vorbis.</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Video – H264, MP4, Theora.</a:t>
            </a:r>
            <a:endParaRPr/>
          </a:p>
          <a:p>
            <a:pPr marL="457200" marR="0" lvl="0" indent="-457200" algn="l" rtl="0">
              <a:lnSpc>
                <a:spcPct val="100000"/>
              </a:lnSpc>
              <a:spcBef>
                <a:spcPts val="1000"/>
              </a:spcBef>
              <a:spcAft>
                <a:spcPts val="0"/>
              </a:spcAft>
              <a:buClr>
                <a:schemeClr val="dk1"/>
              </a:buClr>
              <a:buSzPts val="2400"/>
              <a:buFont typeface="Arial"/>
              <a:buAutoNum type="arabicPeriod"/>
            </a:pPr>
            <a:r>
              <a:rPr lang="en-US" sz="2400">
                <a:solidFill>
                  <a:schemeClr val="dk1"/>
                </a:solidFill>
                <a:latin typeface="Garamond"/>
                <a:ea typeface="Garamond"/>
                <a:cs typeface="Garamond"/>
                <a:sym typeface="Garamond"/>
              </a:rPr>
              <a:t>You can add multiple formats per (Audio/Video).</a:t>
            </a:r>
            <a:endParaRPr/>
          </a:p>
          <a:p>
            <a:pPr marL="457200" marR="0" lvl="0" indent="-304800" algn="l" rtl="0">
              <a:lnSpc>
                <a:spcPct val="10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Refer note section for code example-</a:t>
            </a:r>
            <a:endParaRPr sz="2400" b="1" u="sng">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5"/>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HTML5 Plug-ins</a:t>
            </a:r>
            <a:endParaRPr/>
          </a:p>
          <a:p>
            <a:pPr marL="0" marR="0" lvl="0" indent="0" algn="ctr" rtl="0">
              <a:lnSpc>
                <a:spcPct val="90000"/>
              </a:lnSpc>
              <a:spcBef>
                <a:spcPts val="1000"/>
              </a:spcBef>
              <a:spcAft>
                <a:spcPts val="0"/>
              </a:spcAft>
              <a:buClr>
                <a:schemeClr val="dk1"/>
              </a:buClr>
              <a:buSzPts val="100"/>
              <a:buFont typeface="Arial"/>
              <a:buNone/>
            </a:pPr>
            <a:endParaRPr sz="1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To extend the functionality of the HTML browser. Plug-ins are also known as Helper Applications. Popular example of plug-ins are Java applets. Plug-ins can be added to web pages with the </a:t>
            </a:r>
            <a:r>
              <a:rPr lang="en-US" sz="2200" b="1">
                <a:solidFill>
                  <a:srgbClr val="1E4E79"/>
                </a:solidFill>
                <a:latin typeface="Garamond"/>
                <a:ea typeface="Garamond"/>
                <a:cs typeface="Garamond"/>
                <a:sym typeface="Garamond"/>
              </a:rPr>
              <a:t>&lt;object&gt;</a:t>
            </a:r>
            <a:r>
              <a:rPr lang="en-US" sz="2200">
                <a:solidFill>
                  <a:srgbClr val="1E4E79"/>
                </a:solidFill>
                <a:latin typeface="Garamond"/>
                <a:ea typeface="Garamond"/>
                <a:cs typeface="Garamond"/>
                <a:sym typeface="Garamond"/>
              </a:rPr>
              <a:t> </a:t>
            </a:r>
            <a:r>
              <a:rPr lang="en-US" sz="2200">
                <a:solidFill>
                  <a:schemeClr val="dk1"/>
                </a:solidFill>
                <a:latin typeface="Garamond"/>
                <a:ea typeface="Garamond"/>
                <a:cs typeface="Garamond"/>
                <a:sym typeface="Garamond"/>
              </a:rPr>
              <a:t>tag or the </a:t>
            </a:r>
            <a:r>
              <a:rPr lang="en-US" sz="2200" b="1">
                <a:solidFill>
                  <a:srgbClr val="1E4E79"/>
                </a:solidFill>
                <a:latin typeface="Garamond"/>
                <a:ea typeface="Garamond"/>
                <a:cs typeface="Garamond"/>
                <a:sym typeface="Garamond"/>
              </a:rPr>
              <a:t>&lt;embed&gt;</a:t>
            </a:r>
            <a:r>
              <a:rPr lang="en-US" sz="2200">
                <a:solidFill>
                  <a:srgbClr val="1E4E79"/>
                </a:solidFill>
                <a:latin typeface="Garamond"/>
                <a:ea typeface="Garamond"/>
                <a:cs typeface="Garamond"/>
                <a:sym typeface="Garamond"/>
              </a:rPr>
              <a:t> </a:t>
            </a:r>
            <a:r>
              <a:rPr lang="en-US" sz="2200">
                <a:solidFill>
                  <a:schemeClr val="dk1"/>
                </a:solidFill>
                <a:latin typeface="Garamond"/>
                <a:ea typeface="Garamond"/>
                <a:cs typeface="Garamond"/>
                <a:sym typeface="Garamond"/>
              </a:rPr>
              <a:t>tag. </a:t>
            </a:r>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457200" algn="l" rtl="0">
              <a:lnSpc>
                <a:spcPct val="100000"/>
              </a:lnSpc>
              <a:spcBef>
                <a:spcPts val="1000"/>
              </a:spcBef>
              <a:spcAft>
                <a:spcPts val="0"/>
              </a:spcAft>
              <a:buClr>
                <a:srgbClr val="1E4E79"/>
              </a:buClr>
              <a:buSzPts val="2000"/>
              <a:buFont typeface="Arial"/>
              <a:buAutoNum type="arabicPeriod"/>
            </a:pPr>
            <a:r>
              <a:rPr lang="en-US" sz="2000" b="1">
                <a:solidFill>
                  <a:srgbClr val="1E4E79"/>
                </a:solidFill>
                <a:latin typeface="Garamond"/>
                <a:ea typeface="Garamond"/>
                <a:cs typeface="Garamond"/>
                <a:sym typeface="Garamond"/>
              </a:rPr>
              <a:t>&lt;object&gt; </a:t>
            </a:r>
            <a:r>
              <a:rPr lang="en-US" sz="2000" b="1">
                <a:solidFill>
                  <a:schemeClr val="dk1"/>
                </a:solidFill>
                <a:latin typeface="Garamond"/>
                <a:ea typeface="Garamond"/>
                <a:cs typeface="Garamond"/>
                <a:sym typeface="Garamond"/>
              </a:rPr>
              <a:t>Element –</a:t>
            </a:r>
            <a:r>
              <a:rPr lang="en-US" sz="2000" u="sng">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It is used to embed plug-ins  (like Java applets, PDF readers, Flash Players) in web pages.</a:t>
            </a:r>
            <a:endParaRPr/>
          </a:p>
          <a:p>
            <a:pPr marL="0" marR="0" lvl="0" indent="0" algn="l" rtl="0">
              <a:lnSpc>
                <a:spcPct val="100000"/>
              </a:lnSpc>
              <a:spcBef>
                <a:spcPts val="1000"/>
              </a:spcBef>
              <a:spcAft>
                <a:spcPts val="0"/>
              </a:spcAft>
              <a:buClr>
                <a:schemeClr val="dk1"/>
              </a:buClr>
              <a:buSzPts val="2000"/>
              <a:buFont typeface="Arial"/>
              <a:buNone/>
            </a:pPr>
            <a:r>
              <a:rPr lang="en-US" sz="2000" b="1">
                <a:solidFill>
                  <a:schemeClr val="dk1"/>
                </a:solidFill>
                <a:latin typeface="Garamond"/>
                <a:ea typeface="Garamond"/>
                <a:cs typeface="Garamond"/>
                <a:sym typeface="Garamond"/>
              </a:rPr>
              <a:t>	Eg.: </a:t>
            </a:r>
            <a:r>
              <a:rPr lang="en-US" sz="2000">
                <a:solidFill>
                  <a:schemeClr val="dk1"/>
                </a:solidFill>
                <a:latin typeface="Garamond"/>
                <a:ea typeface="Garamond"/>
                <a:cs typeface="Garamond"/>
                <a:sym typeface="Garamond"/>
              </a:rPr>
              <a:t>&lt;object width=“200" height=“60" data=“SnapdealAcademy.swf"&gt;&lt;/object&gt;</a:t>
            </a:r>
            <a:endParaRPr/>
          </a:p>
          <a:p>
            <a:pPr marL="0" marR="0" lvl="0" indent="0" algn="l" rtl="0">
              <a:lnSpc>
                <a:spcPct val="10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457200" marR="0" lvl="0" indent="-457200" algn="l" rtl="0">
              <a:lnSpc>
                <a:spcPct val="100000"/>
              </a:lnSpc>
              <a:spcBef>
                <a:spcPts val="1000"/>
              </a:spcBef>
              <a:spcAft>
                <a:spcPts val="0"/>
              </a:spcAft>
              <a:buClr>
                <a:srgbClr val="1E4E79"/>
              </a:buClr>
              <a:buSzPts val="2000"/>
              <a:buFont typeface="Arial"/>
              <a:buAutoNum type="arabicPeriod" startAt="2"/>
            </a:pPr>
            <a:r>
              <a:rPr lang="en-US" sz="2000" b="1">
                <a:solidFill>
                  <a:srgbClr val="1E4E79"/>
                </a:solidFill>
                <a:latin typeface="Garamond"/>
                <a:ea typeface="Garamond"/>
                <a:cs typeface="Garamond"/>
                <a:sym typeface="Garamond"/>
              </a:rPr>
              <a:t>&lt;embed&gt; </a:t>
            </a:r>
            <a:r>
              <a:rPr lang="en-US" sz="2000" b="1">
                <a:solidFill>
                  <a:schemeClr val="dk1"/>
                </a:solidFill>
                <a:latin typeface="Garamond"/>
                <a:ea typeface="Garamond"/>
                <a:cs typeface="Garamond"/>
                <a:sym typeface="Garamond"/>
              </a:rPr>
              <a:t>Element –</a:t>
            </a:r>
            <a:r>
              <a:rPr lang="en-US" sz="2000">
                <a:solidFill>
                  <a:schemeClr val="dk1"/>
                </a:solidFill>
                <a:latin typeface="Garamond"/>
                <a:ea typeface="Garamond"/>
                <a:cs typeface="Garamond"/>
                <a:sym typeface="Garamond"/>
              </a:rPr>
              <a:t> Used to embed object within an HTML document. It does not have closing tag.</a:t>
            </a:r>
            <a:endParaRPr/>
          </a:p>
          <a:p>
            <a:pPr marL="0" marR="0" lvl="0" indent="0" algn="l" rtl="0">
              <a:lnSpc>
                <a:spcPct val="100000"/>
              </a:lnSpc>
              <a:spcBef>
                <a:spcPts val="1000"/>
              </a:spcBef>
              <a:spcAft>
                <a:spcPts val="0"/>
              </a:spcAft>
              <a:buClr>
                <a:schemeClr val="dk1"/>
              </a:buClr>
              <a:buSzPts val="2000"/>
              <a:buFont typeface="Arial"/>
              <a:buNone/>
            </a:pPr>
            <a:r>
              <a:rPr lang="en-US" sz="2000" b="1">
                <a:solidFill>
                  <a:schemeClr val="dk1"/>
                </a:solidFill>
                <a:latin typeface="Garamond"/>
                <a:ea typeface="Garamond"/>
                <a:cs typeface="Garamond"/>
                <a:sym typeface="Garamond"/>
              </a:rPr>
              <a:t>	Eg.: </a:t>
            </a:r>
            <a:r>
              <a:rPr lang="en-US" sz="2000">
                <a:solidFill>
                  <a:schemeClr val="dk1"/>
                </a:solidFill>
                <a:latin typeface="Garamond"/>
                <a:ea typeface="Garamond"/>
                <a:cs typeface="Garamond"/>
                <a:sym typeface="Garamond"/>
              </a:rPr>
              <a:t>&lt;embed width=“200" height=“60" src="SnapdealAcademy.swf"&gt;</a:t>
            </a:r>
            <a:endParaRPr sz="2000">
              <a:solidFill>
                <a:schemeClr val="dk1"/>
              </a:solidFill>
              <a:latin typeface="Garamond"/>
              <a:ea typeface="Garamond"/>
              <a:cs typeface="Garamond"/>
              <a:sym typeface="Garamond"/>
            </a:endParaRPr>
          </a:p>
          <a:p>
            <a:pPr marL="457200" marR="0" lvl="0" indent="-304800" algn="l" rtl="0">
              <a:lnSpc>
                <a:spcPct val="100000"/>
              </a:lnSpc>
              <a:spcBef>
                <a:spcPts val="10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a:p>
            <a:pPr marL="457200" marR="0" lvl="0" indent="-304800" algn="l" rtl="0">
              <a:lnSpc>
                <a:spcPct val="100000"/>
              </a:lnSpc>
              <a:spcBef>
                <a:spcPts val="10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6"/>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HTML5 Geolocation</a:t>
            </a:r>
            <a:endParaRPr sz="28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100"/>
              <a:buFont typeface="Arial"/>
              <a:buNone/>
            </a:pPr>
            <a:endParaRPr sz="1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100"/>
              <a:buFont typeface="Arial"/>
              <a:buNone/>
            </a:pPr>
            <a:r>
              <a:rPr lang="en-US" sz="100" b="1" u="sng">
                <a:solidFill>
                  <a:schemeClr val="dk1"/>
                </a:solidFill>
                <a:latin typeface="Garamond"/>
                <a:ea typeface="Garamond"/>
                <a:cs typeface="Garamond"/>
                <a:sym typeface="Garamond"/>
              </a:rPr>
              <a:t>It</a:t>
            </a:r>
            <a:endParaRPr sz="2400" b="1">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2800"/>
              <a:buFont typeface="Arial"/>
              <a:buNone/>
            </a:pPr>
            <a:r>
              <a:rPr lang="en-US" sz="2800" b="1">
                <a:solidFill>
                  <a:schemeClr val="dk1"/>
                </a:solidFill>
                <a:latin typeface="Garamond"/>
                <a:ea typeface="Garamond"/>
                <a:cs typeface="Garamond"/>
                <a:sym typeface="Garamond"/>
              </a:rPr>
              <a:t>It allows users to share their location for location-aware services.</a:t>
            </a:r>
            <a:endParaRPr/>
          </a:p>
          <a:p>
            <a:pPr marL="457200" marR="0" lvl="0" indent="-457200" algn="l" rtl="0">
              <a:lnSpc>
                <a:spcPct val="150000"/>
              </a:lnSpc>
              <a:spcBef>
                <a:spcPts val="1000"/>
              </a:spcBef>
              <a:spcAft>
                <a:spcPts val="0"/>
              </a:spcAft>
              <a:buClr>
                <a:schemeClr val="dk1"/>
              </a:buClr>
              <a:buSzPts val="2800"/>
              <a:buFont typeface="Calibri"/>
              <a:buAutoNum type="arabicPeriod"/>
            </a:pPr>
            <a:r>
              <a:rPr lang="en-US" sz="2800">
                <a:solidFill>
                  <a:schemeClr val="dk1"/>
                </a:solidFill>
                <a:latin typeface="Garamond"/>
                <a:ea typeface="Garamond"/>
                <a:cs typeface="Garamond"/>
                <a:sym typeface="Garamond"/>
              </a:rPr>
              <a:t>Show user’s position on map.</a:t>
            </a:r>
            <a:endParaRPr/>
          </a:p>
          <a:p>
            <a:pPr marL="457200" marR="0" lvl="0" indent="-457200" algn="l" rtl="0">
              <a:lnSpc>
                <a:spcPct val="150000"/>
              </a:lnSpc>
              <a:spcBef>
                <a:spcPts val="1000"/>
              </a:spcBef>
              <a:spcAft>
                <a:spcPts val="0"/>
              </a:spcAft>
              <a:buClr>
                <a:schemeClr val="dk1"/>
              </a:buClr>
              <a:buSzPts val="2800"/>
              <a:buFont typeface="Calibri"/>
              <a:buAutoNum type="arabicPeriod"/>
            </a:pPr>
            <a:r>
              <a:rPr lang="en-US" sz="2800">
                <a:solidFill>
                  <a:schemeClr val="dk1"/>
                </a:solidFill>
                <a:latin typeface="Garamond"/>
                <a:ea typeface="Garamond"/>
                <a:cs typeface="Garamond"/>
                <a:sym typeface="Garamond"/>
              </a:rPr>
              <a:t>Tag content (Photos/Sound/Video).</a:t>
            </a:r>
            <a:endParaRPr/>
          </a:p>
          <a:p>
            <a:pPr marL="457200" marR="0" lvl="0" indent="-457200" algn="l" rtl="0">
              <a:lnSpc>
                <a:spcPct val="150000"/>
              </a:lnSpc>
              <a:spcBef>
                <a:spcPts val="1000"/>
              </a:spcBef>
              <a:spcAft>
                <a:spcPts val="0"/>
              </a:spcAft>
              <a:buClr>
                <a:schemeClr val="dk1"/>
              </a:buClr>
              <a:buSzPts val="2800"/>
              <a:buFont typeface="Calibri"/>
              <a:buAutoNum type="arabicPeriod"/>
            </a:pPr>
            <a:r>
              <a:rPr lang="en-US" sz="2800">
                <a:solidFill>
                  <a:schemeClr val="dk1"/>
                </a:solidFill>
                <a:latin typeface="Garamond"/>
                <a:ea typeface="Garamond"/>
                <a:cs typeface="Garamond"/>
                <a:sym typeface="Garamond"/>
              </a:rPr>
              <a:t>Turn-by-Turn Navigation.</a:t>
            </a:r>
            <a:endParaRPr/>
          </a:p>
          <a:p>
            <a:pPr marL="457200" marR="0" lvl="0" indent="-457200" algn="l" rtl="0">
              <a:lnSpc>
                <a:spcPct val="150000"/>
              </a:lnSpc>
              <a:spcBef>
                <a:spcPts val="1000"/>
              </a:spcBef>
              <a:spcAft>
                <a:spcPts val="0"/>
              </a:spcAft>
              <a:buClr>
                <a:schemeClr val="dk1"/>
              </a:buClr>
              <a:buSzPts val="2800"/>
              <a:buFont typeface="Calibri"/>
              <a:buAutoNum type="arabicPeriod"/>
            </a:pPr>
            <a:r>
              <a:rPr lang="en-US" sz="2800">
                <a:solidFill>
                  <a:schemeClr val="dk1"/>
                </a:solidFill>
                <a:latin typeface="Garamond"/>
                <a:ea typeface="Garamond"/>
                <a:cs typeface="Garamond"/>
                <a:sym typeface="Garamond"/>
              </a:rPr>
              <a:t>Alert users of nearby points of interest.</a:t>
            </a:r>
            <a:endParaRPr/>
          </a:p>
          <a:p>
            <a:pPr marL="457200" marR="0" lvl="0" indent="-457200" algn="l" rtl="0">
              <a:lnSpc>
                <a:spcPct val="150000"/>
              </a:lnSpc>
              <a:spcBef>
                <a:spcPts val="1000"/>
              </a:spcBef>
              <a:spcAft>
                <a:spcPts val="0"/>
              </a:spcAft>
              <a:buClr>
                <a:schemeClr val="dk1"/>
              </a:buClr>
              <a:buSzPts val="2800"/>
              <a:buFont typeface="Calibri"/>
              <a:buAutoNum type="arabicPeriod"/>
            </a:pPr>
            <a:r>
              <a:rPr lang="en-US" sz="2800">
                <a:solidFill>
                  <a:schemeClr val="dk1"/>
                </a:solidFill>
                <a:latin typeface="Garamond"/>
                <a:ea typeface="Garamond"/>
                <a:cs typeface="Garamond"/>
                <a:sym typeface="Garamond"/>
              </a:rPr>
              <a:t>Social Networking.</a:t>
            </a:r>
            <a:endParaRPr/>
          </a:p>
          <a:p>
            <a:pPr marL="457200" marR="0" lvl="0" indent="-304800" algn="l" rtl="0">
              <a:lnSpc>
                <a:spcPct val="100000"/>
              </a:lnSpc>
              <a:spcBef>
                <a:spcPts val="1000"/>
              </a:spcBef>
              <a:spcAft>
                <a:spcPts val="0"/>
              </a:spcAft>
              <a:buClr>
                <a:schemeClr val="dk1"/>
              </a:buClr>
              <a:buSzPts val="2400"/>
              <a:buFont typeface="Calibri"/>
              <a:buNone/>
            </a:pPr>
            <a:endParaRPr sz="2400" b="1">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a:p>
            <a:pPr marL="457200" marR="0" lvl="0" indent="-304800" algn="l" rtl="0">
              <a:lnSpc>
                <a:spcPct val="100000"/>
              </a:lnSpc>
              <a:spcBef>
                <a:spcPts val="10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7"/>
          <p:cNvSpPr txBox="1"/>
          <p:nvPr/>
        </p:nvSpPr>
        <p:spPr>
          <a:xfrm>
            <a:off x="190500" y="269631"/>
            <a:ext cx="11798299" cy="621825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HTML Drag and Drop</a:t>
            </a:r>
            <a:endParaRPr/>
          </a:p>
          <a:p>
            <a:pPr marL="0" marR="0" lvl="0" indent="0" algn="ctr" rtl="0">
              <a:lnSpc>
                <a:spcPct val="90000"/>
              </a:lnSpc>
              <a:spcBef>
                <a:spcPts val="1000"/>
              </a:spcBef>
              <a:spcAft>
                <a:spcPts val="0"/>
              </a:spcAft>
              <a:buClr>
                <a:schemeClr val="dk1"/>
              </a:buClr>
              <a:buSzPts val="2800"/>
              <a:buFont typeface="Arial"/>
              <a:buNone/>
            </a:pPr>
            <a:endParaRPr sz="28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100"/>
              <a:buFont typeface="Arial"/>
              <a:buNone/>
            </a:pPr>
            <a:endParaRPr sz="1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100"/>
              <a:buFont typeface="Arial"/>
              <a:buNone/>
            </a:pPr>
            <a:r>
              <a:rPr lang="en-US" sz="100" b="1" u="sng">
                <a:solidFill>
                  <a:schemeClr val="dk1"/>
                </a:solidFill>
                <a:latin typeface="Garamond"/>
                <a:ea typeface="Garamond"/>
                <a:cs typeface="Garamond"/>
                <a:sym typeface="Garamond"/>
              </a:rPr>
              <a:t>It</a:t>
            </a:r>
            <a:endParaRPr sz="2400" b="1">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In HTML5, drag, and drop is part of the standard, and any element can be draggable. In order to make another HTML element draggable, three things must be done:</a:t>
            </a:r>
            <a:endParaRPr/>
          </a:p>
          <a:p>
            <a:pPr marL="0" marR="0" lvl="0" indent="0" algn="l" rtl="0">
              <a:lnSpc>
                <a:spcPct val="10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457200" marR="0" lvl="0" indent="-457200" algn="l" rtl="0">
              <a:lnSpc>
                <a:spcPct val="100000"/>
              </a:lnSpc>
              <a:spcBef>
                <a:spcPts val="1000"/>
              </a:spcBef>
              <a:spcAft>
                <a:spcPts val="0"/>
              </a:spcAft>
              <a:buClr>
                <a:schemeClr val="dk1"/>
              </a:buClr>
              <a:buSzPts val="2400"/>
              <a:buFont typeface="Calibri"/>
              <a:buAutoNum type="arabicPeriod"/>
            </a:pPr>
            <a:r>
              <a:rPr lang="en-US" sz="2400">
                <a:solidFill>
                  <a:schemeClr val="dk1"/>
                </a:solidFill>
                <a:latin typeface="Garamond"/>
                <a:ea typeface="Garamond"/>
                <a:cs typeface="Garamond"/>
                <a:sym typeface="Garamond"/>
              </a:rPr>
              <a:t>Set the draggable attribute to true on the element that you wish to make draggable.</a:t>
            </a:r>
            <a:endParaRPr/>
          </a:p>
          <a:p>
            <a:pPr marL="457200" marR="0" lvl="0" indent="-457200" algn="l" rtl="0">
              <a:lnSpc>
                <a:spcPct val="100000"/>
              </a:lnSpc>
              <a:spcBef>
                <a:spcPts val="1000"/>
              </a:spcBef>
              <a:spcAft>
                <a:spcPts val="0"/>
              </a:spcAft>
              <a:buClr>
                <a:schemeClr val="dk1"/>
              </a:buClr>
              <a:buSzPts val="2400"/>
              <a:buFont typeface="Calibri"/>
              <a:buAutoNum type="arabicPeriod"/>
            </a:pPr>
            <a:r>
              <a:rPr lang="en-US" sz="2400">
                <a:solidFill>
                  <a:schemeClr val="dk1"/>
                </a:solidFill>
                <a:latin typeface="Garamond"/>
                <a:ea typeface="Garamond"/>
                <a:cs typeface="Garamond"/>
                <a:sym typeface="Garamond"/>
              </a:rPr>
              <a:t>Add a listener for the dragstart event</a:t>
            </a:r>
            <a:endParaRPr/>
          </a:p>
          <a:p>
            <a:pPr marL="457200" marR="0" lvl="0" indent="-457200" algn="l" rtl="0">
              <a:lnSpc>
                <a:spcPct val="100000"/>
              </a:lnSpc>
              <a:spcBef>
                <a:spcPts val="1000"/>
              </a:spcBef>
              <a:spcAft>
                <a:spcPts val="0"/>
              </a:spcAft>
              <a:buClr>
                <a:schemeClr val="dk1"/>
              </a:buClr>
              <a:buSzPts val="2400"/>
              <a:buFont typeface="Calibri"/>
              <a:buAutoNum type="arabicPeriod"/>
            </a:pPr>
            <a:r>
              <a:rPr lang="en-US" sz="2400">
                <a:solidFill>
                  <a:schemeClr val="dk1"/>
                </a:solidFill>
                <a:latin typeface="Garamond"/>
                <a:ea typeface="Garamond"/>
                <a:cs typeface="Garamond"/>
                <a:sym typeface="Garamond"/>
              </a:rPr>
              <a:t>Set the drag data within the listener defined above.</a:t>
            </a:r>
            <a:endParaRPr/>
          </a:p>
          <a:p>
            <a:pPr marL="457200" marR="0" lvl="0" indent="-304800" algn="l" rtl="0">
              <a:lnSpc>
                <a:spcPct val="100000"/>
              </a:lnSpc>
              <a:spcBef>
                <a:spcPts val="1000"/>
              </a:spcBef>
              <a:spcAft>
                <a:spcPts val="0"/>
              </a:spcAft>
              <a:buClr>
                <a:schemeClr val="dk1"/>
              </a:buClr>
              <a:buSzPts val="2400"/>
              <a:buFont typeface="Calibri"/>
              <a:buNone/>
            </a:pPr>
            <a:endParaRPr sz="24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endParaRPr sz="24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a:p>
            <a:pPr marL="457200" marR="0" lvl="0" indent="-304800" algn="l" rtl="0">
              <a:lnSpc>
                <a:spcPct val="100000"/>
              </a:lnSpc>
              <a:spcBef>
                <a:spcPts val="10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8"/>
          <p:cNvSpPr txBox="1"/>
          <p:nvPr/>
        </p:nvSpPr>
        <p:spPr>
          <a:xfrm>
            <a:off x="505326" y="269631"/>
            <a:ext cx="11008800" cy="6218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u="sng">
                <a:solidFill>
                  <a:schemeClr val="dk1"/>
                </a:solidFill>
                <a:latin typeface="Garamond"/>
                <a:ea typeface="Garamond"/>
                <a:cs typeface="Garamond"/>
                <a:sym typeface="Garamond"/>
              </a:rPr>
              <a:t>HTML5 Local Storage</a:t>
            </a:r>
            <a:endParaRPr/>
          </a:p>
          <a:p>
            <a:pPr marL="0" marR="0" lvl="0" indent="0" algn="ctr" rtl="0">
              <a:lnSpc>
                <a:spcPct val="90000"/>
              </a:lnSpc>
              <a:spcBef>
                <a:spcPts val="1000"/>
              </a:spcBef>
              <a:spcAft>
                <a:spcPts val="0"/>
              </a:spcAft>
              <a:buClr>
                <a:schemeClr val="dk1"/>
              </a:buClr>
              <a:buSzPts val="100"/>
              <a:buFont typeface="Arial"/>
              <a:buNone/>
            </a:pPr>
            <a:endParaRPr sz="100" b="1" u="sng">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600"/>
              <a:buFont typeface="Arial"/>
              <a:buNone/>
            </a:pPr>
            <a:endParaRPr sz="600">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2400"/>
              <a:buFont typeface="Arial"/>
              <a:buNone/>
            </a:pPr>
            <a:r>
              <a:rPr lang="en-US" sz="2400">
                <a:solidFill>
                  <a:schemeClr val="dk1"/>
                </a:solidFill>
                <a:latin typeface="Garamond"/>
                <a:ea typeface="Garamond"/>
                <a:cs typeface="Garamond"/>
                <a:sym typeface="Garamond"/>
              </a:rPr>
              <a:t>With local storage, web applications can store data locally within the user's browser.  Local storage don’t use cookies unlike previous versions, it is more secure and can store large amounts of data locally, without any performance issue. </a:t>
            </a:r>
            <a:endParaRPr/>
          </a:p>
          <a:p>
            <a:pPr marL="0" marR="0" lvl="0" indent="0" algn="l" rtl="0">
              <a:lnSpc>
                <a:spcPct val="100000"/>
              </a:lnSpc>
              <a:spcBef>
                <a:spcPts val="1000"/>
              </a:spcBef>
              <a:spcAft>
                <a:spcPts val="0"/>
              </a:spcAft>
              <a:buClr>
                <a:schemeClr val="dk1"/>
              </a:buClr>
              <a:buSzPts val="700"/>
              <a:buFont typeface="Arial"/>
              <a:buNone/>
            </a:pPr>
            <a:endParaRPr sz="7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r>
              <a:rPr lang="en-US" sz="2400" b="1" u="sng">
                <a:solidFill>
                  <a:schemeClr val="dk1"/>
                </a:solidFill>
                <a:latin typeface="Garamond"/>
                <a:ea typeface="Garamond"/>
                <a:cs typeface="Garamond"/>
                <a:sym typeface="Garamond"/>
              </a:rPr>
              <a:t>It provides two objects for storing data on the client:</a:t>
            </a:r>
            <a:endParaRPr/>
          </a:p>
          <a:p>
            <a:pPr marL="0" marR="0" lvl="0" indent="0" algn="l" rtl="0">
              <a:lnSpc>
                <a:spcPct val="100000"/>
              </a:lnSpc>
              <a:spcBef>
                <a:spcPts val="1000"/>
              </a:spcBef>
              <a:spcAft>
                <a:spcPts val="0"/>
              </a:spcAft>
              <a:buClr>
                <a:schemeClr val="dk1"/>
              </a:buClr>
              <a:buSzPts val="100"/>
              <a:buFont typeface="Arial"/>
              <a:buNone/>
            </a:pPr>
            <a:endParaRPr sz="1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r>
              <a:rPr lang="en-US" sz="2400" b="1">
                <a:solidFill>
                  <a:schemeClr val="dk1"/>
                </a:solidFill>
                <a:latin typeface="Garamond"/>
                <a:ea typeface="Garamond"/>
                <a:cs typeface="Garamond"/>
                <a:sym typeface="Garamond"/>
              </a:rPr>
              <a:t>window.localStorage - </a:t>
            </a:r>
            <a:r>
              <a:rPr lang="en-US" sz="2400">
                <a:solidFill>
                  <a:schemeClr val="dk1"/>
                </a:solidFill>
                <a:latin typeface="Garamond"/>
                <a:ea typeface="Garamond"/>
                <a:cs typeface="Garamond"/>
                <a:sym typeface="Garamond"/>
              </a:rPr>
              <a:t>stores data with no expiration date.</a:t>
            </a:r>
            <a:endParaRPr sz="24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400"/>
              <a:buFont typeface="Arial"/>
              <a:buNone/>
            </a:pPr>
            <a:r>
              <a:rPr lang="en-US" sz="2400" b="1">
                <a:solidFill>
                  <a:schemeClr val="dk1"/>
                </a:solidFill>
                <a:latin typeface="Garamond"/>
                <a:ea typeface="Garamond"/>
                <a:cs typeface="Garamond"/>
                <a:sym typeface="Garamond"/>
              </a:rPr>
              <a:t>window.sessionStorage - </a:t>
            </a:r>
            <a:r>
              <a:rPr lang="en-US" sz="2400">
                <a:solidFill>
                  <a:schemeClr val="dk1"/>
                </a:solidFill>
                <a:latin typeface="Garamond"/>
                <a:ea typeface="Garamond"/>
                <a:cs typeface="Garamond"/>
                <a:sym typeface="Garamond"/>
              </a:rPr>
              <a:t>stores data for one session (data is lost when the tab is closed).</a:t>
            </a:r>
            <a:endParaRPr sz="240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a:p>
            <a:pPr marL="457200" marR="0" lvl="0" indent="-304800" algn="l" rtl="0">
              <a:lnSpc>
                <a:spcPct val="100000"/>
              </a:lnSpc>
              <a:spcBef>
                <a:spcPts val="10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457200" marR="0" lvl="0" indent="-317500" algn="l" rtl="0">
              <a:lnSpc>
                <a:spcPct val="100000"/>
              </a:lnSpc>
              <a:spcBef>
                <a:spcPts val="1000"/>
              </a:spcBef>
              <a:spcAft>
                <a:spcPts val="0"/>
              </a:spcAft>
              <a:buClr>
                <a:schemeClr val="dk1"/>
              </a:buClr>
              <a:buSzPts val="2200"/>
              <a:buFont typeface="Arial"/>
              <a:buNone/>
            </a:pPr>
            <a:endParaRPr sz="2200">
              <a:solidFill>
                <a:schemeClr val="dk1"/>
              </a:solidFill>
              <a:latin typeface="Garamond"/>
              <a:ea typeface="Garamond"/>
              <a:cs typeface="Garamond"/>
              <a:sym typeface="Garamond"/>
            </a:endParaRPr>
          </a:p>
          <a:p>
            <a:pPr marL="0" marR="0" lvl="0" indent="0" algn="l" rtl="0">
              <a:lnSpc>
                <a:spcPct val="100000"/>
              </a:lnSpc>
              <a:spcBef>
                <a:spcPts val="1000"/>
              </a:spcBef>
              <a:spcAft>
                <a:spcPts val="0"/>
              </a:spcAft>
              <a:buClr>
                <a:schemeClr val="dk1"/>
              </a:buClr>
              <a:buSzPts val="2200"/>
              <a:buFont typeface="Arial"/>
              <a:buNone/>
            </a:pPr>
            <a:r>
              <a:rPr lang="en-US" sz="2200">
                <a:solidFill>
                  <a:schemeClr val="dk1"/>
                </a:solidFill>
                <a:latin typeface="Garamond"/>
                <a:ea typeface="Garamond"/>
                <a:cs typeface="Garamond"/>
                <a:sym typeface="Garamond"/>
              </a:rPr>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4" name="Rectangle 3"/>
          <p:cNvSpPr/>
          <p:nvPr/>
        </p:nvSpPr>
        <p:spPr>
          <a:xfrm>
            <a:off x="911424" y="908720"/>
            <a:ext cx="6096000" cy="2715295"/>
          </a:xfrm>
          <a:prstGeom prst="rect">
            <a:avLst/>
          </a:prstGeom>
        </p:spPr>
        <p:txBody>
          <a:bodyPr>
            <a:spAutoFit/>
          </a:bodyPr>
          <a:lstStyle/>
          <a:p>
            <a:pPr marL="342900" lvl="0" indent="-342900">
              <a:lnSpc>
                <a:spcPct val="107000"/>
              </a:lnSpc>
              <a:buFont typeface="+mj-lt"/>
              <a:buAutoNum type="arabicPeriod"/>
            </a:pPr>
            <a:r>
              <a:rPr lang="en-US" sz="1600" dirty="0" smtClean="0">
                <a:latin typeface="Calibri" panose="020F0502020204030204" pitchFamily="34" charset="0"/>
                <a:ea typeface="PMingLiU"/>
                <a:cs typeface="Arial" panose="020B0604020202020204" pitchFamily="34" charset="0"/>
              </a:rPr>
              <a:t>India</a:t>
            </a:r>
            <a:endParaRPr lang="en-US" sz="1600" dirty="0">
              <a:latin typeface="Calibri" panose="020F0502020204030204" pitchFamily="34" charset="0"/>
              <a:ea typeface="PMingLiU"/>
              <a:cs typeface="Arial" panose="020B0604020202020204" pitchFamily="34" charset="0"/>
            </a:endParaRP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Delhi</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Mumbai</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Kolkata</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Chennai</a:t>
            </a:r>
          </a:p>
          <a:p>
            <a:pPr marL="342900" lvl="0" indent="-342900">
              <a:lnSpc>
                <a:spcPct val="107000"/>
              </a:lnSpc>
              <a:buFont typeface="+mj-lt"/>
              <a:buAutoNum type="arabicPeriod"/>
            </a:pPr>
            <a:r>
              <a:rPr lang="en-US" sz="1600" dirty="0">
                <a:latin typeface="Calibri" panose="020F0502020204030204" pitchFamily="34" charset="0"/>
                <a:ea typeface="PMingLiU"/>
                <a:cs typeface="Arial" panose="020B0604020202020204" pitchFamily="34" charset="0"/>
              </a:rPr>
              <a:t>USA</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New York </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Los Angeles	 </a:t>
            </a:r>
          </a:p>
          <a:p>
            <a:pPr marL="742950" lvl="1" indent="-285750">
              <a:lnSpc>
                <a:spcPct val="107000"/>
              </a:lnSpc>
              <a:buFont typeface="+mj-lt"/>
              <a:buAutoNum type="alphaLcPeriod"/>
            </a:pPr>
            <a:r>
              <a:rPr lang="en-US" sz="1600" dirty="0">
                <a:latin typeface="Calibri" panose="020F0502020204030204" pitchFamily="34" charset="0"/>
                <a:ea typeface="PMingLiU"/>
                <a:cs typeface="Arial" panose="020B0604020202020204" pitchFamily="34" charset="0"/>
              </a:rPr>
              <a:t>Houston</a:t>
            </a:r>
          </a:p>
          <a:p>
            <a:pPr marL="742950" lvl="1" indent="-285750">
              <a:lnSpc>
                <a:spcPct val="107000"/>
              </a:lnSpc>
              <a:spcAft>
                <a:spcPts val="800"/>
              </a:spcAft>
              <a:buFont typeface="+mj-lt"/>
              <a:buAutoNum type="alphaLcPeriod"/>
            </a:pPr>
            <a:r>
              <a:rPr lang="en-US" sz="1600" dirty="0">
                <a:latin typeface="Calibri" panose="020F0502020204030204" pitchFamily="34" charset="0"/>
                <a:ea typeface="PMingLiU"/>
                <a:cs typeface="Arial" panose="020B0604020202020204" pitchFamily="34" charset="0"/>
              </a:rPr>
              <a:t>Phoenix</a:t>
            </a:r>
            <a:endParaRPr lang="en-US" sz="1600" dirty="0">
              <a:effectLst/>
              <a:latin typeface="Calibri" panose="020F0502020204030204" pitchFamily="34" charset="0"/>
              <a:ea typeface="PMingLiU"/>
              <a:cs typeface="Arial" panose="020B0604020202020204" pitchFamily="34" charset="0"/>
            </a:endParaRPr>
          </a:p>
        </p:txBody>
      </p:sp>
      <p:sp>
        <p:nvSpPr>
          <p:cNvPr id="5" name="TextBox 4"/>
          <p:cNvSpPr txBox="1"/>
          <p:nvPr/>
        </p:nvSpPr>
        <p:spPr>
          <a:xfrm>
            <a:off x="767408" y="698825"/>
            <a:ext cx="6768752" cy="307777"/>
          </a:xfrm>
          <a:prstGeom prst="rect">
            <a:avLst/>
          </a:prstGeom>
          <a:noFill/>
        </p:spPr>
        <p:txBody>
          <a:bodyPr wrap="square" rtlCol="0">
            <a:spAutoFit/>
          </a:bodyPr>
          <a:lstStyle/>
          <a:p>
            <a:r>
              <a:rPr lang="en-US" dirty="0" smtClean="0"/>
              <a:t>Lab1 : Create a HTML List below description . [ Suggested file name : </a:t>
            </a:r>
            <a:r>
              <a:rPr lang="en-US" dirty="0" err="1" smtClean="0"/>
              <a:t>Mylist.Html</a:t>
            </a:r>
            <a:r>
              <a:rPr lang="en-US" dirty="0" smtClean="0"/>
              <a:t> ]’ </a:t>
            </a:r>
            <a:endParaRPr lang="en-US" dirty="0"/>
          </a:p>
        </p:txBody>
      </p:sp>
      <p:sp>
        <p:nvSpPr>
          <p:cNvPr id="6" name="TextBox 5"/>
          <p:cNvSpPr txBox="1"/>
          <p:nvPr/>
        </p:nvSpPr>
        <p:spPr>
          <a:xfrm>
            <a:off x="911424" y="3789040"/>
            <a:ext cx="9361040" cy="523220"/>
          </a:xfrm>
          <a:prstGeom prst="rect">
            <a:avLst/>
          </a:prstGeom>
          <a:noFill/>
        </p:spPr>
        <p:txBody>
          <a:bodyPr wrap="square" rtlCol="0">
            <a:spAutoFit/>
          </a:bodyPr>
          <a:lstStyle/>
          <a:p>
            <a:r>
              <a:rPr lang="en-US" dirty="0" smtClean="0"/>
              <a:t>Lab2 : Create a HTML page with 3 columns having 5 countries name , their capital and national  flag image   . [Suggested file name : country_capital.html ]  </a:t>
            </a:r>
            <a:endParaRPr lang="en-US" dirty="0"/>
          </a:p>
        </p:txBody>
      </p:sp>
      <p:pic>
        <p:nvPicPr>
          <p:cNvPr id="7" name="Picture 6"/>
          <p:cNvPicPr>
            <a:picLocks noChangeAspect="1"/>
          </p:cNvPicPr>
          <p:nvPr/>
        </p:nvPicPr>
        <p:blipFill>
          <a:blip r:embed="rId3"/>
          <a:stretch>
            <a:fillRect/>
          </a:stretch>
        </p:blipFill>
        <p:spPr>
          <a:xfrm>
            <a:off x="7536160" y="4264607"/>
            <a:ext cx="2085975" cy="2276475"/>
          </a:xfrm>
          <a:prstGeom prst="rect">
            <a:avLst/>
          </a:prstGeom>
        </p:spPr>
      </p:pic>
      <p:sp>
        <p:nvSpPr>
          <p:cNvPr id="8" name="TextBox 7"/>
          <p:cNvSpPr txBox="1"/>
          <p:nvPr/>
        </p:nvSpPr>
        <p:spPr>
          <a:xfrm>
            <a:off x="1055440" y="4581128"/>
            <a:ext cx="6264696" cy="523220"/>
          </a:xfrm>
          <a:prstGeom prst="rect">
            <a:avLst/>
          </a:prstGeom>
          <a:noFill/>
        </p:spPr>
        <p:txBody>
          <a:bodyPr wrap="square" rtlCol="0">
            <a:spAutoFit/>
          </a:bodyPr>
          <a:lstStyle/>
          <a:p>
            <a:r>
              <a:rPr lang="en-US" dirty="0" smtClean="0"/>
              <a:t>Lab3 : Create following table structure and contents , Hint : Use only HTML tags and attributes. </a:t>
            </a:r>
            <a:endParaRPr lang="en-US" dirty="0"/>
          </a:p>
        </p:txBody>
      </p:sp>
      <p:sp>
        <p:nvSpPr>
          <p:cNvPr id="9" name="TextBox 8"/>
          <p:cNvSpPr txBox="1"/>
          <p:nvPr/>
        </p:nvSpPr>
        <p:spPr>
          <a:xfrm>
            <a:off x="1631504" y="188640"/>
            <a:ext cx="8640960" cy="523220"/>
          </a:xfrm>
          <a:prstGeom prst="rect">
            <a:avLst/>
          </a:prstGeom>
          <a:noFill/>
        </p:spPr>
        <p:txBody>
          <a:bodyPr wrap="square" rtlCol="0">
            <a:spAutoFit/>
          </a:bodyPr>
          <a:lstStyle/>
          <a:p>
            <a:pPr algn="ctr"/>
            <a:r>
              <a:rPr lang="en-US" sz="2800" dirty="0" smtClean="0"/>
              <a:t>Lab Exercises</a:t>
            </a:r>
            <a:r>
              <a:rPr lang="en-US" dirty="0" smtClean="0"/>
              <a:t> </a:t>
            </a:r>
            <a:endParaRPr lang="en-US" dirty="0"/>
          </a:p>
        </p:txBody>
      </p:sp>
    </p:spTree>
    <p:extLst>
      <p:ext uri="{BB962C8B-B14F-4D97-AF65-F5344CB8AC3E}">
        <p14:creationId xmlns:p14="http://schemas.microsoft.com/office/powerpoint/2010/main" val="3680411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 name="TextBox 4"/>
          <p:cNvSpPr txBox="1"/>
          <p:nvPr/>
        </p:nvSpPr>
        <p:spPr>
          <a:xfrm>
            <a:off x="731404" y="1916832"/>
            <a:ext cx="10441160" cy="738664"/>
          </a:xfrm>
          <a:prstGeom prst="rect">
            <a:avLst/>
          </a:prstGeom>
          <a:noFill/>
        </p:spPr>
        <p:txBody>
          <a:bodyPr wrap="square" rtlCol="0">
            <a:spAutoFit/>
          </a:bodyPr>
          <a:lstStyle/>
          <a:p>
            <a:r>
              <a:rPr lang="en-US" dirty="0" smtClean="0"/>
              <a:t>Lab5 : Create a HTML registration page with label  Name , Password , Email , DOB [Calendar] , Gender [select from radio button] , Hobbies , Country [choose from drop down]  and submit button . Label and form component must be aligned horizontally and vertically .</a:t>
            </a:r>
            <a:endParaRPr lang="en-US" dirty="0"/>
          </a:p>
        </p:txBody>
      </p:sp>
      <p:sp>
        <p:nvSpPr>
          <p:cNvPr id="9" name="TextBox 8"/>
          <p:cNvSpPr txBox="1"/>
          <p:nvPr/>
        </p:nvSpPr>
        <p:spPr>
          <a:xfrm>
            <a:off x="1631504" y="188640"/>
            <a:ext cx="8640960" cy="523220"/>
          </a:xfrm>
          <a:prstGeom prst="rect">
            <a:avLst/>
          </a:prstGeom>
          <a:noFill/>
        </p:spPr>
        <p:txBody>
          <a:bodyPr wrap="square" rtlCol="0">
            <a:spAutoFit/>
          </a:bodyPr>
          <a:lstStyle/>
          <a:p>
            <a:pPr algn="ctr"/>
            <a:r>
              <a:rPr lang="en-US" sz="2800" dirty="0" smtClean="0"/>
              <a:t>Lab Exercises</a:t>
            </a:r>
            <a:r>
              <a:rPr lang="en-US" dirty="0" smtClean="0"/>
              <a:t> </a:t>
            </a:r>
            <a:endParaRPr lang="en-US" dirty="0"/>
          </a:p>
        </p:txBody>
      </p:sp>
      <p:sp>
        <p:nvSpPr>
          <p:cNvPr id="2" name="TextBox 1"/>
          <p:cNvSpPr txBox="1"/>
          <p:nvPr/>
        </p:nvSpPr>
        <p:spPr>
          <a:xfrm>
            <a:off x="839416" y="980728"/>
            <a:ext cx="10081120" cy="523220"/>
          </a:xfrm>
          <a:prstGeom prst="rect">
            <a:avLst/>
          </a:prstGeom>
          <a:noFill/>
        </p:spPr>
        <p:txBody>
          <a:bodyPr wrap="square" rtlCol="0">
            <a:spAutoFit/>
          </a:bodyPr>
          <a:lstStyle/>
          <a:p>
            <a:r>
              <a:rPr lang="en-US" dirty="0" smtClean="0"/>
              <a:t>Lab4 : Create 3 webpage with one paragraph about yourself , your hobbies and education . Link these pages to navigate from one to another . [Suggested page names : Myself.html,Myhobbies.html and Myeducation.html]  </a:t>
            </a:r>
            <a:endParaRPr lang="en-US" dirty="0"/>
          </a:p>
        </p:txBody>
      </p:sp>
    </p:spTree>
    <p:extLst>
      <p:ext uri="{BB962C8B-B14F-4D97-AF65-F5344CB8AC3E}">
        <p14:creationId xmlns:p14="http://schemas.microsoft.com/office/powerpoint/2010/main" val="76610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479376" y="332656"/>
            <a:ext cx="11524343" cy="110172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dirty="0">
                <a:solidFill>
                  <a:schemeClr val="dk1"/>
                </a:solidFill>
                <a:latin typeface="Garamond"/>
                <a:ea typeface="Garamond"/>
                <a:cs typeface="Garamond"/>
                <a:sym typeface="Garamond"/>
              </a:rPr>
              <a:t>HTML is a markup language describes how your content looks in web browser</a:t>
            </a:r>
            <a:endParaRPr sz="3600" b="1" u="sng" dirty="0">
              <a:solidFill>
                <a:schemeClr val="dk1"/>
              </a:solidFill>
              <a:latin typeface="Garamond"/>
              <a:ea typeface="Garamond"/>
              <a:cs typeface="Garamond"/>
              <a:sym typeface="Garamond"/>
            </a:endParaRPr>
          </a:p>
        </p:txBody>
      </p:sp>
      <p:sp>
        <p:nvSpPr>
          <p:cNvPr id="123" name="Google Shape;123;p18"/>
          <p:cNvSpPr txBox="1"/>
          <p:nvPr/>
        </p:nvSpPr>
        <p:spPr>
          <a:xfrm>
            <a:off x="838200" y="1600200"/>
            <a:ext cx="10515600" cy="4457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u="sng" dirty="0">
                <a:solidFill>
                  <a:schemeClr val="dk1"/>
                </a:solidFill>
                <a:latin typeface="Garamond"/>
                <a:ea typeface="Garamond"/>
                <a:cs typeface="Garamond"/>
                <a:sym typeface="Garamond"/>
              </a:rPr>
              <a:t>Overview</a:t>
            </a:r>
            <a:endParaRPr dirty="0"/>
          </a:p>
          <a:p>
            <a:pPr marL="0" marR="0" lvl="0" indent="0" algn="l" rtl="0">
              <a:lnSpc>
                <a:spcPct val="90000"/>
              </a:lnSpc>
              <a:spcBef>
                <a:spcPts val="1000"/>
              </a:spcBef>
              <a:spcAft>
                <a:spcPts val="0"/>
              </a:spcAft>
              <a:buClr>
                <a:schemeClr val="dk1"/>
              </a:buClr>
              <a:buSzPts val="200"/>
              <a:buFont typeface="Arial"/>
              <a:buNone/>
            </a:pPr>
            <a:endParaRPr sz="200" dirty="0">
              <a:solidFill>
                <a:schemeClr val="dk1"/>
              </a:solidFill>
              <a:latin typeface="Garamond"/>
              <a:ea typeface="Garamond"/>
              <a:cs typeface="Garamond"/>
              <a:sym typeface="Garamond"/>
            </a:endParaRPr>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Tim Berners-Lee was the author of html, with his team at CERN.</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The HTML that Tim invented was strongly based on SGML (Standard Generalized Mark-up Language).</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Hypertext Markup Language (First Version of HTML) was formally published on June 1993.</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Platform independent.</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Current version of is HTML5.</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Markup languages are designed for the processing, definition, and presentation of text by a set of markup tags.</a:t>
            </a:r>
            <a:endParaRPr dirty="0"/>
          </a:p>
          <a:p>
            <a:pPr marL="514350" marR="0" lvl="0" indent="-514350" algn="l" rtl="0">
              <a:lnSpc>
                <a:spcPct val="90000"/>
              </a:lnSpc>
              <a:spcBef>
                <a:spcPts val="1000"/>
              </a:spcBef>
              <a:spcAft>
                <a:spcPts val="0"/>
              </a:spcAft>
              <a:buClr>
                <a:schemeClr val="dk1"/>
              </a:buClr>
              <a:buSzPts val="2000"/>
              <a:buFont typeface="Calibri"/>
              <a:buAutoNum type="arabicPeriod"/>
            </a:pPr>
            <a:r>
              <a:rPr lang="en-US" sz="2000" dirty="0">
                <a:solidFill>
                  <a:schemeClr val="dk1"/>
                </a:solidFill>
                <a:latin typeface="Garamond"/>
                <a:ea typeface="Garamond"/>
                <a:cs typeface="Garamond"/>
                <a:sym typeface="Garamond"/>
              </a:rPr>
              <a:t>Allow to embed other scripting languages.</a:t>
            </a:r>
            <a:endParaRPr dirty="0"/>
          </a:p>
          <a:p>
            <a:pPr marL="514350" marR="0" lvl="0" indent="-387350" algn="l" rtl="0">
              <a:lnSpc>
                <a:spcPct val="90000"/>
              </a:lnSpc>
              <a:spcBef>
                <a:spcPts val="1000"/>
              </a:spcBef>
              <a:spcAft>
                <a:spcPts val="0"/>
              </a:spcAft>
              <a:buClr>
                <a:schemeClr val="dk1"/>
              </a:buClr>
              <a:buSzPts val="2000"/>
              <a:buFont typeface="Calibri"/>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45583" y="309093"/>
            <a:ext cx="11500834" cy="11462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400"/>
              <a:buFont typeface="Garamond"/>
              <a:buNone/>
            </a:pPr>
            <a:r>
              <a:rPr lang="en-US" sz="3400" b="1" u="sng">
                <a:solidFill>
                  <a:schemeClr val="dk1"/>
                </a:solidFill>
                <a:latin typeface="Garamond"/>
                <a:ea typeface="Garamond"/>
                <a:cs typeface="Garamond"/>
                <a:sym typeface="Garamond"/>
              </a:rPr>
              <a:t>You can write your HTML code in almost any available text editor, including notepad.</a:t>
            </a:r>
            <a:endParaRPr sz="3400" b="1" u="sng">
              <a:solidFill>
                <a:schemeClr val="dk1"/>
              </a:solidFill>
              <a:latin typeface="Garamond"/>
              <a:ea typeface="Garamond"/>
              <a:cs typeface="Garamond"/>
              <a:sym typeface="Garamond"/>
            </a:endParaRPr>
          </a:p>
        </p:txBody>
      </p:sp>
      <p:sp>
        <p:nvSpPr>
          <p:cNvPr id="129" name="Google Shape;129;p19"/>
          <p:cNvSpPr txBox="1"/>
          <p:nvPr/>
        </p:nvSpPr>
        <p:spPr>
          <a:xfrm>
            <a:off x="838200" y="1815921"/>
            <a:ext cx="10515600" cy="396669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u="sng" dirty="0">
                <a:solidFill>
                  <a:schemeClr val="dk1"/>
                </a:solidFill>
                <a:latin typeface="Garamond"/>
                <a:ea typeface="Garamond"/>
                <a:cs typeface="Garamond"/>
                <a:sym typeface="Garamond"/>
              </a:rPr>
              <a:t>Open source text editor</a:t>
            </a:r>
            <a:endParaRPr dirty="0"/>
          </a:p>
          <a:p>
            <a:pPr marL="0" marR="0" lvl="0" indent="0" algn="ctr" rtl="0">
              <a:lnSpc>
                <a:spcPct val="90000"/>
              </a:lnSpc>
              <a:spcBef>
                <a:spcPts val="1000"/>
              </a:spcBef>
              <a:spcAft>
                <a:spcPts val="0"/>
              </a:spcAft>
              <a:buClr>
                <a:schemeClr val="dk1"/>
              </a:buClr>
              <a:buSzPts val="2400"/>
              <a:buFont typeface="Arial"/>
              <a:buNone/>
            </a:pPr>
            <a:endParaRPr sz="2400" dirty="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Garamond"/>
                <a:ea typeface="Garamond"/>
                <a:cs typeface="Garamond"/>
                <a:sym typeface="Garamond"/>
              </a:rPr>
              <a:t>Brackets </a:t>
            </a:r>
            <a:r>
              <a:rPr lang="en-US" sz="2400" u="sng" dirty="0">
                <a:solidFill>
                  <a:schemeClr val="hlink"/>
                </a:solidFill>
                <a:latin typeface="Garamond"/>
                <a:ea typeface="Garamond"/>
                <a:cs typeface="Garamond"/>
                <a:sym typeface="Garamond"/>
                <a:hlinkClick r:id="rId3"/>
              </a:rPr>
              <a:t>http://brackets.io/</a:t>
            </a:r>
            <a:r>
              <a:rPr lang="en-US" sz="2400" dirty="0">
                <a:solidFill>
                  <a:schemeClr val="dk1"/>
                </a:solidFill>
                <a:latin typeface="Garamond"/>
                <a:ea typeface="Garamond"/>
                <a:cs typeface="Garamond"/>
                <a:sym typeface="Garamond"/>
              </a:rPr>
              <a:t>  Notepad++ </a:t>
            </a:r>
            <a:r>
              <a:rPr lang="en-US" sz="2400" u="sng" dirty="0">
                <a:solidFill>
                  <a:schemeClr val="hlink"/>
                </a:solidFill>
                <a:latin typeface="Garamond"/>
                <a:ea typeface="Garamond"/>
                <a:cs typeface="Garamond"/>
                <a:sym typeface="Garamond"/>
                <a:hlinkClick r:id="rId4"/>
              </a:rPr>
              <a:t>https://notepad-plus-plus.org/</a:t>
            </a:r>
            <a:endParaRPr sz="2400" dirty="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Garamond"/>
                <a:ea typeface="Garamond"/>
                <a:cs typeface="Garamond"/>
                <a:sym typeface="Garamond"/>
              </a:rPr>
              <a:t>or</a:t>
            </a:r>
            <a:endParaRPr dirty="0"/>
          </a:p>
          <a:p>
            <a:pPr marL="0" marR="0" lvl="0" indent="0" algn="ctr" rtl="0">
              <a:lnSpc>
                <a:spcPct val="90000"/>
              </a:lnSpc>
              <a:spcBef>
                <a:spcPts val="1000"/>
              </a:spcBef>
              <a:spcAft>
                <a:spcPts val="0"/>
              </a:spcAft>
              <a:buClr>
                <a:schemeClr val="dk1"/>
              </a:buClr>
              <a:buSzPts val="2400"/>
              <a:buFont typeface="Arial"/>
              <a:buNone/>
            </a:pPr>
            <a:r>
              <a:rPr lang="en-US" sz="2400" b="1" u="sng" dirty="0">
                <a:solidFill>
                  <a:schemeClr val="dk1"/>
                </a:solidFill>
                <a:latin typeface="Garamond"/>
                <a:ea typeface="Garamond"/>
                <a:cs typeface="Garamond"/>
                <a:sym typeface="Garamond"/>
              </a:rPr>
              <a:t>We’ll use Eclipse which has built-in HTML Editor.</a:t>
            </a:r>
            <a:endParaRPr dirty="0"/>
          </a:p>
          <a:p>
            <a:pPr marL="0" marR="0" lvl="0" indent="0" algn="ctr" rtl="0">
              <a:lnSpc>
                <a:spcPct val="90000"/>
              </a:lnSpc>
              <a:spcBef>
                <a:spcPts val="1000"/>
              </a:spcBef>
              <a:spcAft>
                <a:spcPts val="0"/>
              </a:spcAft>
              <a:buClr>
                <a:schemeClr val="dk1"/>
              </a:buClr>
              <a:buSzPts val="1400"/>
              <a:buFont typeface="Arial"/>
              <a:buNone/>
            </a:pPr>
            <a:endParaRPr sz="1400" dirty="0">
              <a:solidFill>
                <a:schemeClr val="dk1"/>
              </a:solidFill>
              <a:latin typeface="Garamond"/>
              <a:ea typeface="Garamond"/>
              <a:cs typeface="Garamond"/>
              <a:sym typeface="Garamond"/>
            </a:endParaRP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Garamond"/>
                <a:ea typeface="Garamond"/>
                <a:cs typeface="Garamond"/>
                <a:sym typeface="Garamond"/>
              </a:rPr>
              <a:t>HTML Document will always be saved in </a:t>
            </a:r>
            <a:r>
              <a:rPr lang="en-US" sz="2400" b="1" dirty="0">
                <a:solidFill>
                  <a:schemeClr val="dk1"/>
                </a:solidFill>
                <a:latin typeface="Garamond"/>
                <a:ea typeface="Garamond"/>
                <a:cs typeface="Garamond"/>
                <a:sym typeface="Garamond"/>
              </a:rPr>
              <a:t>.html</a:t>
            </a:r>
            <a:r>
              <a:rPr lang="en-US" sz="2400" dirty="0">
                <a:solidFill>
                  <a:schemeClr val="dk1"/>
                </a:solidFill>
                <a:latin typeface="Garamond"/>
                <a:ea typeface="Garamond"/>
                <a:cs typeface="Garamond"/>
                <a:sym typeface="Garamond"/>
              </a:rPr>
              <a:t> extension or an </a:t>
            </a:r>
            <a:r>
              <a:rPr lang="en-US" sz="2400" b="1" dirty="0">
                <a:solidFill>
                  <a:schemeClr val="dk1"/>
                </a:solidFill>
                <a:latin typeface="Garamond"/>
                <a:ea typeface="Garamond"/>
                <a:cs typeface="Garamond"/>
                <a:sym typeface="Garamond"/>
              </a:rPr>
              <a:t>.</a:t>
            </a:r>
            <a:r>
              <a:rPr lang="en-US" sz="2400" b="1" dirty="0" err="1">
                <a:solidFill>
                  <a:schemeClr val="dk1"/>
                </a:solidFill>
                <a:latin typeface="Garamond"/>
                <a:ea typeface="Garamond"/>
                <a:cs typeface="Garamond"/>
                <a:sym typeface="Garamond"/>
              </a:rPr>
              <a:t>htm</a:t>
            </a:r>
            <a:r>
              <a:rPr lang="en-US" sz="2400" dirty="0">
                <a:solidFill>
                  <a:schemeClr val="dk1"/>
                </a:solidFill>
                <a:latin typeface="Garamond"/>
                <a:ea typeface="Garamond"/>
                <a:cs typeface="Garamond"/>
                <a:sym typeface="Garamond"/>
              </a:rPr>
              <a:t> extension.</a:t>
            </a:r>
            <a:endParaRPr sz="2400" dirty="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838200" y="347729"/>
            <a:ext cx="10515600" cy="71075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HTML Tags and Elements</a:t>
            </a:r>
            <a:endParaRPr sz="3600" b="1" u="sng">
              <a:solidFill>
                <a:schemeClr val="dk1"/>
              </a:solidFill>
              <a:latin typeface="Garamond"/>
              <a:ea typeface="Garamond"/>
              <a:cs typeface="Garamond"/>
              <a:sym typeface="Garamond"/>
            </a:endParaRPr>
          </a:p>
        </p:txBody>
      </p:sp>
      <p:sp>
        <p:nvSpPr>
          <p:cNvPr id="135" name="Google Shape;135;p20"/>
          <p:cNvSpPr txBox="1"/>
          <p:nvPr/>
        </p:nvSpPr>
        <p:spPr>
          <a:xfrm>
            <a:off x="838200" y="1352282"/>
            <a:ext cx="10515600" cy="48246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u="sng" dirty="0">
                <a:solidFill>
                  <a:schemeClr val="dk1"/>
                </a:solidFill>
                <a:latin typeface="Garamond"/>
                <a:ea typeface="Garamond"/>
                <a:cs typeface="Garamond"/>
                <a:sym typeface="Garamond"/>
              </a:rPr>
              <a:t>Tags</a:t>
            </a:r>
            <a:r>
              <a:rPr lang="en-US" sz="1800" dirty="0">
                <a:solidFill>
                  <a:schemeClr val="dk1"/>
                </a:solidFill>
                <a:latin typeface="Garamond"/>
                <a:ea typeface="Garamond"/>
                <a:cs typeface="Garamond"/>
                <a:sym typeface="Garamond"/>
              </a:rPr>
              <a:t> are enclosed in angle brackets </a:t>
            </a:r>
            <a:r>
              <a:rPr lang="en-US" sz="2000" b="1" dirty="0">
                <a:solidFill>
                  <a:srgbClr val="1E4E79"/>
                </a:solidFill>
                <a:latin typeface="Garamond"/>
                <a:ea typeface="Garamond"/>
                <a:cs typeface="Garamond"/>
                <a:sym typeface="Garamond"/>
              </a:rPr>
              <a:t>&lt; &gt;</a:t>
            </a:r>
            <a:endParaRPr sz="1800" b="1" dirty="0">
              <a:solidFill>
                <a:srgbClr val="1E4E79"/>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For </a:t>
            </a: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a:t>
            </a:r>
            <a:r>
              <a:rPr lang="en-US" sz="1800" dirty="0">
                <a:solidFill>
                  <a:schemeClr val="dk1"/>
                </a:solidFill>
                <a:latin typeface="Garamond"/>
                <a:ea typeface="Garamond"/>
                <a:cs typeface="Garamond"/>
                <a:sym typeface="Garamond"/>
              </a:rPr>
              <a:t> </a:t>
            </a:r>
            <a:r>
              <a:rPr lang="en-US" sz="1800" b="1" dirty="0">
                <a:solidFill>
                  <a:schemeClr val="dk1"/>
                </a:solidFill>
                <a:latin typeface="Garamond"/>
                <a:ea typeface="Garamond"/>
                <a:cs typeface="Garamond"/>
                <a:sym typeface="Garamond"/>
              </a:rPr>
              <a:t>&lt;html&gt;</a:t>
            </a:r>
            <a:r>
              <a:rPr lang="en-US" sz="1800" dirty="0">
                <a:solidFill>
                  <a:schemeClr val="dk1"/>
                </a:solidFill>
                <a:latin typeface="Garamond"/>
                <a:ea typeface="Garamond"/>
                <a:cs typeface="Garamond"/>
                <a:sym typeface="Garamond"/>
              </a:rPr>
              <a:t> Opening Tag, </a:t>
            </a:r>
            <a:r>
              <a:rPr lang="en-US" sz="1800" b="1" dirty="0">
                <a:solidFill>
                  <a:schemeClr val="dk1"/>
                </a:solidFill>
                <a:latin typeface="Garamond"/>
                <a:ea typeface="Garamond"/>
                <a:cs typeface="Garamond"/>
                <a:sym typeface="Garamond"/>
              </a:rPr>
              <a:t>&lt;/html&gt;</a:t>
            </a:r>
            <a:r>
              <a:rPr lang="en-US" sz="1800" dirty="0">
                <a:solidFill>
                  <a:schemeClr val="dk1"/>
                </a:solidFill>
                <a:latin typeface="Garamond"/>
                <a:ea typeface="Garamond"/>
                <a:cs typeface="Garamond"/>
                <a:sym typeface="Garamond"/>
              </a:rPr>
              <a:t> Closing Tag.</a:t>
            </a:r>
            <a:endParaRPr dirty="0"/>
          </a:p>
          <a:p>
            <a:pPr marL="514350" marR="0" lvl="0" indent="-400050" algn="l" rtl="0">
              <a:lnSpc>
                <a:spcPct val="90000"/>
              </a:lnSpc>
              <a:spcBef>
                <a:spcPts val="1000"/>
              </a:spcBef>
              <a:spcAft>
                <a:spcPts val="0"/>
              </a:spcAft>
              <a:buClr>
                <a:schemeClr val="dk1"/>
              </a:buClr>
              <a:buSzPts val="1800"/>
              <a:buFont typeface="Calibri"/>
              <a:buNone/>
            </a:pPr>
            <a:endParaRPr sz="18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r>
              <a:rPr lang="en-US" sz="1800" b="1" u="sng" dirty="0">
                <a:solidFill>
                  <a:schemeClr val="dk1"/>
                </a:solidFill>
                <a:latin typeface="Garamond"/>
                <a:ea typeface="Garamond"/>
                <a:cs typeface="Garamond"/>
                <a:sym typeface="Garamond"/>
              </a:rPr>
              <a:t>Element</a:t>
            </a:r>
            <a:r>
              <a:rPr lang="en-US" sz="1800" dirty="0">
                <a:solidFill>
                  <a:schemeClr val="dk1"/>
                </a:solidFill>
                <a:latin typeface="Garamond"/>
                <a:ea typeface="Garamond"/>
                <a:cs typeface="Garamond"/>
                <a:sym typeface="Garamond"/>
              </a:rPr>
              <a:t> is the combination of (opening &amp; closing Tags and the content between them).</a:t>
            </a:r>
            <a:endParaRPr dirty="0"/>
          </a:p>
          <a:p>
            <a:pPr marL="0" marR="0" lvl="0" indent="0" algn="l" rtl="0">
              <a:lnSpc>
                <a:spcPct val="90000"/>
              </a:lnSpc>
              <a:spcBef>
                <a:spcPts val="1000"/>
              </a:spcBef>
              <a:spcAft>
                <a:spcPts val="0"/>
              </a:spcAft>
              <a:buClr>
                <a:schemeClr val="dk1"/>
              </a:buClr>
              <a:buSzPts val="1800"/>
              <a:buFont typeface="Arial"/>
              <a:buNone/>
            </a:pPr>
            <a:r>
              <a:rPr lang="en-US" sz="1800" b="1" dirty="0">
                <a:solidFill>
                  <a:schemeClr val="dk1"/>
                </a:solidFill>
                <a:latin typeface="Garamond"/>
                <a:ea typeface="Garamond"/>
                <a:cs typeface="Garamond"/>
                <a:sym typeface="Garamond"/>
              </a:rPr>
              <a:t>For </a:t>
            </a: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 </a:t>
            </a:r>
            <a:endParaRPr dirty="0"/>
          </a:p>
          <a:p>
            <a:pPr marL="514350" marR="0" lvl="0" indent="-400050" algn="l" rtl="0">
              <a:lnSpc>
                <a:spcPct val="90000"/>
              </a:lnSpc>
              <a:spcBef>
                <a:spcPts val="1000"/>
              </a:spcBef>
              <a:spcAft>
                <a:spcPts val="0"/>
              </a:spcAft>
              <a:buClr>
                <a:schemeClr val="dk1"/>
              </a:buClr>
              <a:buSzPts val="1800"/>
              <a:buFont typeface="Calibri"/>
              <a:buNone/>
            </a:pPr>
            <a:endParaRPr sz="1800" dirty="0">
              <a:solidFill>
                <a:schemeClr val="dk1"/>
              </a:solidFill>
              <a:latin typeface="Garamond"/>
              <a:ea typeface="Garamond"/>
              <a:cs typeface="Garamond"/>
              <a:sym typeface="Garamond"/>
            </a:endParaRPr>
          </a:p>
          <a:p>
            <a:pPr marL="514350" marR="0" lvl="0" indent="-400050" algn="l" rtl="0">
              <a:lnSpc>
                <a:spcPct val="90000"/>
              </a:lnSpc>
              <a:spcBef>
                <a:spcPts val="1000"/>
              </a:spcBef>
              <a:spcAft>
                <a:spcPts val="0"/>
              </a:spcAft>
              <a:buClr>
                <a:schemeClr val="dk1"/>
              </a:buClr>
              <a:buSzPts val="1800"/>
              <a:buFont typeface="Calibri"/>
              <a:buNone/>
            </a:pPr>
            <a:endParaRPr sz="1800" dirty="0">
              <a:solidFill>
                <a:schemeClr val="dk1"/>
              </a:solidFill>
              <a:latin typeface="Garamond"/>
              <a:ea typeface="Garamond"/>
              <a:cs typeface="Garamond"/>
              <a:sym typeface="Garamond"/>
            </a:endParaRPr>
          </a:p>
          <a:p>
            <a:pPr marL="514350" marR="0" lvl="0" indent="-400050" algn="l" rtl="0">
              <a:lnSpc>
                <a:spcPct val="90000"/>
              </a:lnSpc>
              <a:spcBef>
                <a:spcPts val="1000"/>
              </a:spcBef>
              <a:spcAft>
                <a:spcPts val="0"/>
              </a:spcAft>
              <a:buClr>
                <a:schemeClr val="dk1"/>
              </a:buClr>
              <a:buSzPts val="1800"/>
              <a:buFont typeface="Calibri"/>
              <a:buNone/>
            </a:pPr>
            <a:endParaRPr sz="1800" dirty="0">
              <a:solidFill>
                <a:schemeClr val="dk1"/>
              </a:solidFill>
              <a:latin typeface="Garamond"/>
              <a:ea typeface="Garamond"/>
              <a:cs typeface="Garamond"/>
              <a:sym typeface="Garamond"/>
            </a:endParaRPr>
          </a:p>
          <a:p>
            <a:pPr marL="514350" marR="0" lvl="0" indent="-400050" algn="l" rtl="0">
              <a:lnSpc>
                <a:spcPct val="90000"/>
              </a:lnSpc>
              <a:spcBef>
                <a:spcPts val="1000"/>
              </a:spcBef>
              <a:spcAft>
                <a:spcPts val="0"/>
              </a:spcAft>
              <a:buClr>
                <a:schemeClr val="dk1"/>
              </a:buClr>
              <a:buSzPts val="1800"/>
              <a:buFont typeface="Calibri"/>
              <a:buNone/>
            </a:pPr>
            <a:endParaRPr sz="1800" dirty="0">
              <a:solidFill>
                <a:schemeClr val="dk1"/>
              </a:solidFill>
              <a:latin typeface="Garamond"/>
              <a:ea typeface="Garamond"/>
              <a:cs typeface="Garamond"/>
              <a:sym typeface="Garamond"/>
            </a:endParaRPr>
          </a:p>
          <a:p>
            <a:pPr marL="914400" marR="0" lvl="2" indent="0" algn="l" rtl="0">
              <a:lnSpc>
                <a:spcPct val="80000"/>
              </a:lnSpc>
              <a:spcBef>
                <a:spcPts val="360"/>
              </a:spcBef>
              <a:spcAft>
                <a:spcPts val="0"/>
              </a:spcAft>
              <a:buClr>
                <a:srgbClr val="FF0000"/>
              </a:buClr>
              <a:buSzPts val="1800"/>
              <a:buFont typeface="Arial"/>
              <a:buNone/>
            </a:pPr>
            <a:r>
              <a:rPr lang="en-US" sz="1800" b="0" i="0" u="none" strike="noStrike" cap="none" dirty="0">
                <a:solidFill>
                  <a:srgbClr val="FF0000"/>
                </a:solidFill>
                <a:latin typeface="Garamond"/>
                <a:ea typeface="Garamond"/>
                <a:cs typeface="Garamond"/>
                <a:sym typeface="Garamond"/>
              </a:rPr>
              <a:t> </a:t>
            </a:r>
            <a:r>
              <a:rPr lang="en-US" sz="1800" b="1" i="0" u="none" strike="noStrike" cap="none" dirty="0">
                <a:solidFill>
                  <a:srgbClr val="FF0000"/>
                </a:solidFill>
                <a:latin typeface="Garamond"/>
                <a:ea typeface="Garamond"/>
                <a:cs typeface="Garamond"/>
                <a:sym typeface="Garamond"/>
              </a:rPr>
              <a:t>&lt;p&gt;</a:t>
            </a:r>
            <a:r>
              <a:rPr lang="en-US" sz="1800" b="0" i="0" u="none" strike="noStrike" cap="none" dirty="0">
                <a:solidFill>
                  <a:schemeClr val="dk1"/>
                </a:solidFill>
                <a:latin typeface="Garamond"/>
                <a:ea typeface="Garamond"/>
                <a:cs typeface="Garamond"/>
                <a:sym typeface="Garamond"/>
              </a:rPr>
              <a:t>Part of this text is </a:t>
            </a:r>
            <a:r>
              <a:rPr lang="en-US" sz="1800" b="1" i="0" u="none" strike="noStrike" cap="none" dirty="0">
                <a:solidFill>
                  <a:srgbClr val="FF0000"/>
                </a:solidFill>
                <a:latin typeface="Garamond"/>
                <a:ea typeface="Garamond"/>
                <a:cs typeface="Garamond"/>
                <a:sym typeface="Garamond"/>
              </a:rPr>
              <a:t>&lt;b&gt;</a:t>
            </a:r>
            <a:r>
              <a:rPr lang="en-US" sz="1800" b="0" i="0" u="none" strike="noStrike" cap="none" dirty="0">
                <a:solidFill>
                  <a:schemeClr val="dk1"/>
                </a:solidFill>
                <a:latin typeface="Garamond"/>
                <a:ea typeface="Garamond"/>
                <a:cs typeface="Garamond"/>
                <a:sym typeface="Garamond"/>
              </a:rPr>
              <a:t>bold</a:t>
            </a:r>
            <a:r>
              <a:rPr lang="en-US" sz="1800" b="1" i="0" u="none" strike="noStrike" cap="none" dirty="0">
                <a:solidFill>
                  <a:srgbClr val="FF0000"/>
                </a:solidFill>
                <a:latin typeface="Garamond"/>
                <a:ea typeface="Garamond"/>
                <a:cs typeface="Garamond"/>
                <a:sym typeface="Garamond"/>
              </a:rPr>
              <a:t>&lt;/b&gt;</a:t>
            </a:r>
            <a:r>
              <a:rPr lang="en-US" sz="1800" b="0" i="0" u="none" strike="noStrike" cap="none" dirty="0">
                <a:solidFill>
                  <a:schemeClr val="dk1"/>
                </a:solidFill>
                <a:latin typeface="Garamond"/>
                <a:ea typeface="Garamond"/>
                <a:cs typeface="Garamond"/>
                <a:sym typeface="Garamond"/>
              </a:rPr>
              <a:t>. </a:t>
            </a:r>
            <a:r>
              <a:rPr lang="en-US" sz="1800" b="1" i="0" u="none" strike="noStrike" cap="none" dirty="0">
                <a:solidFill>
                  <a:srgbClr val="FF0000"/>
                </a:solidFill>
                <a:latin typeface="Garamond"/>
                <a:ea typeface="Garamond"/>
                <a:cs typeface="Garamond"/>
                <a:sym typeface="Garamond"/>
              </a:rPr>
              <a:t>&lt;/p&gt;</a:t>
            </a:r>
            <a:r>
              <a:rPr lang="en-US" sz="1800" b="0" i="0" u="none" strike="noStrike" cap="none" dirty="0">
                <a:solidFill>
                  <a:srgbClr val="FF0000"/>
                </a:solidFill>
                <a:latin typeface="Garamond"/>
                <a:ea typeface="Garamond"/>
                <a:cs typeface="Garamond"/>
                <a:sym typeface="Garamond"/>
              </a:rPr>
              <a:t> </a:t>
            </a:r>
            <a:r>
              <a:rPr lang="en-US" sz="1800" b="0" i="0" u="none" strike="noStrike" cap="none" dirty="0">
                <a:solidFill>
                  <a:schemeClr val="dk1"/>
                </a:solidFill>
                <a:latin typeface="Garamond"/>
                <a:ea typeface="Garamond"/>
                <a:cs typeface="Garamond"/>
                <a:sym typeface="Garamond"/>
              </a:rPr>
              <a:t>is a PARAGRAPH element that contains a BOLD element</a:t>
            </a:r>
            <a:endParaRPr sz="1800" b="0" i="0" u="none" strike="noStrike" cap="none" dirty="0">
              <a:solidFill>
                <a:schemeClr val="accent2"/>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1800"/>
              <a:buFont typeface="Arial"/>
              <a:buNone/>
            </a:pPr>
            <a:endParaRPr sz="1800" b="1" dirty="0">
              <a:solidFill>
                <a:srgbClr val="1E4E79"/>
              </a:solidFill>
              <a:latin typeface="Garamond"/>
              <a:ea typeface="Garamond"/>
              <a:cs typeface="Garamond"/>
              <a:sym typeface="Garamond"/>
            </a:endParaRPr>
          </a:p>
          <a:p>
            <a:pPr marL="0" marR="0" lvl="0" indent="0" algn="l" rtl="0">
              <a:lnSpc>
                <a:spcPct val="90000"/>
              </a:lnSpc>
              <a:spcBef>
                <a:spcPts val="1000"/>
              </a:spcBef>
              <a:spcAft>
                <a:spcPts val="0"/>
              </a:spcAft>
              <a:buClr>
                <a:srgbClr val="1E4E79"/>
              </a:buClr>
              <a:buSzPts val="1800"/>
              <a:buFont typeface="Arial"/>
              <a:buNone/>
            </a:pPr>
            <a:r>
              <a:rPr lang="en-US" sz="1800" b="1" dirty="0">
                <a:solidFill>
                  <a:srgbClr val="1E4E79"/>
                </a:solidFill>
                <a:latin typeface="Garamond"/>
                <a:ea typeface="Garamond"/>
                <a:cs typeface="Garamond"/>
                <a:sym typeface="Garamond"/>
              </a:rPr>
              <a:t>An HTML document is a collection of elements (text/media with context).</a:t>
            </a:r>
            <a:endParaRPr dirty="0"/>
          </a:p>
          <a:p>
            <a:pPr marL="0" marR="0" lvl="0" indent="0" algn="l" rtl="0">
              <a:lnSpc>
                <a:spcPct val="90000"/>
              </a:lnSpc>
              <a:spcBef>
                <a:spcPts val="1000"/>
              </a:spcBef>
              <a:spcAft>
                <a:spcPts val="0"/>
              </a:spcAft>
              <a:buClr>
                <a:schemeClr val="dk1"/>
              </a:buClr>
              <a:buSzPts val="1800"/>
              <a:buFont typeface="Arial"/>
              <a:buNone/>
            </a:pPr>
            <a:endParaRPr sz="1800" dirty="0">
              <a:solidFill>
                <a:schemeClr val="dk1"/>
              </a:solidFill>
              <a:latin typeface="Garamond"/>
              <a:ea typeface="Garamond"/>
              <a:cs typeface="Garamond"/>
              <a:sym typeface="Garamond"/>
            </a:endParaRPr>
          </a:p>
        </p:txBody>
      </p:sp>
      <p:pic>
        <p:nvPicPr>
          <p:cNvPr id="136" name="Google Shape;136;p20"/>
          <p:cNvPicPr preferRelativeResize="0"/>
          <p:nvPr/>
        </p:nvPicPr>
        <p:blipFill rotWithShape="1">
          <a:blip r:embed="rId3">
            <a:alphaModFix/>
          </a:blip>
          <a:srcRect/>
          <a:stretch/>
        </p:blipFill>
        <p:spPr>
          <a:xfrm>
            <a:off x="2343640" y="2875424"/>
            <a:ext cx="2542820" cy="1257631"/>
          </a:xfrm>
          <a:prstGeom prst="rect">
            <a:avLst/>
          </a:prstGeom>
          <a:noFill/>
          <a:ln>
            <a:noFill/>
          </a:ln>
        </p:spPr>
      </p:pic>
      <p:pic>
        <p:nvPicPr>
          <p:cNvPr id="137" name="Google Shape;137;p20"/>
          <p:cNvPicPr preferRelativeResize="0"/>
          <p:nvPr/>
        </p:nvPicPr>
        <p:blipFill rotWithShape="1">
          <a:blip r:embed="rId4">
            <a:alphaModFix/>
          </a:blip>
          <a:srcRect/>
          <a:stretch/>
        </p:blipFill>
        <p:spPr>
          <a:xfrm>
            <a:off x="5334135" y="2892294"/>
            <a:ext cx="3603803" cy="12841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838200" y="365125"/>
            <a:ext cx="10515600" cy="7778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509"/>
              <a:buFont typeface="Garamond"/>
              <a:buNone/>
            </a:pPr>
            <a:r>
              <a:rPr lang="en-US" sz="3509" b="1" u="sng">
                <a:solidFill>
                  <a:schemeClr val="dk1"/>
                </a:solidFill>
                <a:latin typeface="Garamond"/>
                <a:ea typeface="Garamond"/>
                <a:cs typeface="Garamond"/>
                <a:sym typeface="Garamond"/>
              </a:rPr>
              <a:t>Empty tags vs Container tags </a:t>
            </a:r>
            <a:endParaRPr sz="3509" b="1" u="sng">
              <a:solidFill>
                <a:schemeClr val="dk1"/>
              </a:solidFill>
              <a:latin typeface="Garamond"/>
              <a:ea typeface="Garamond"/>
              <a:cs typeface="Garamond"/>
              <a:sym typeface="Garamond"/>
            </a:endParaRPr>
          </a:p>
        </p:txBody>
      </p:sp>
      <p:sp>
        <p:nvSpPr>
          <p:cNvPr id="143" name="Google Shape;143;p21"/>
          <p:cNvSpPr txBox="1"/>
          <p:nvPr/>
        </p:nvSpPr>
        <p:spPr>
          <a:xfrm>
            <a:off x="838200" y="3602154"/>
            <a:ext cx="936448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The elements which requires </a:t>
            </a:r>
            <a:r>
              <a:rPr lang="en-US" sz="1800" b="1" dirty="0">
                <a:solidFill>
                  <a:schemeClr val="dk1"/>
                </a:solidFill>
                <a:latin typeface="Garamond"/>
                <a:ea typeface="Garamond"/>
                <a:cs typeface="Garamond"/>
                <a:sym typeface="Garamond"/>
              </a:rPr>
              <a:t>opening </a:t>
            </a:r>
            <a:r>
              <a:rPr lang="en-US" sz="1800" dirty="0">
                <a:solidFill>
                  <a:schemeClr val="dk1"/>
                </a:solidFill>
                <a:latin typeface="Garamond"/>
                <a:ea typeface="Garamond"/>
                <a:cs typeface="Garamond"/>
                <a:sym typeface="Garamond"/>
              </a:rPr>
              <a:t>and </a:t>
            </a:r>
            <a:r>
              <a:rPr lang="en-US" sz="1800" b="1" dirty="0">
                <a:solidFill>
                  <a:schemeClr val="dk1"/>
                </a:solidFill>
                <a:latin typeface="Garamond"/>
                <a:ea typeface="Garamond"/>
                <a:cs typeface="Garamond"/>
                <a:sym typeface="Garamond"/>
              </a:rPr>
              <a:t>closing tags</a:t>
            </a:r>
            <a:r>
              <a:rPr lang="en-US" sz="1800" dirty="0">
                <a:solidFill>
                  <a:schemeClr val="dk1"/>
                </a:solidFill>
                <a:latin typeface="Garamond"/>
                <a:ea typeface="Garamond"/>
                <a:cs typeface="Garamond"/>
                <a:sym typeface="Garamond"/>
              </a:rPr>
              <a:t>, are known as </a:t>
            </a:r>
            <a:r>
              <a:rPr lang="en-US" sz="1800" b="1" u="sng" dirty="0">
                <a:solidFill>
                  <a:schemeClr val="dk1"/>
                </a:solidFill>
                <a:latin typeface="Garamond"/>
                <a:ea typeface="Garamond"/>
                <a:cs typeface="Garamond"/>
                <a:sym typeface="Garamond"/>
              </a:rPr>
              <a:t>Container Tags</a:t>
            </a:r>
            <a:r>
              <a:rPr lang="en-US" sz="1800" dirty="0">
                <a:solidFill>
                  <a:schemeClr val="dk1"/>
                </a:solidFill>
                <a:latin typeface="Garamond"/>
                <a:ea typeface="Garamond"/>
                <a:cs typeface="Garamond"/>
                <a:sym typeface="Garamond"/>
              </a:rPr>
              <a:t> or </a:t>
            </a:r>
            <a:r>
              <a:rPr lang="en-US" sz="1800" b="1" u="sng" dirty="0">
                <a:solidFill>
                  <a:schemeClr val="dk1"/>
                </a:solidFill>
                <a:latin typeface="Garamond"/>
                <a:ea typeface="Garamond"/>
                <a:cs typeface="Garamond"/>
                <a:sym typeface="Garamond"/>
              </a:rPr>
              <a:t>Elements</a:t>
            </a:r>
            <a:r>
              <a:rPr lang="en-US" sz="1800" dirty="0">
                <a:solidFill>
                  <a:schemeClr val="dk1"/>
                </a:solidFill>
                <a:latin typeface="Garamond"/>
                <a:ea typeface="Garamond"/>
                <a:cs typeface="Garamond"/>
                <a:sym typeface="Garamond"/>
              </a:rPr>
              <a:t>.</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b="1" dirty="0">
                <a:solidFill>
                  <a:schemeClr val="dk1"/>
                </a:solidFill>
                <a:latin typeface="Garamond"/>
                <a:ea typeface="Garamond"/>
                <a:cs typeface="Garamond"/>
                <a:sym typeface="Garamond"/>
              </a:rPr>
              <a:t>For </a:t>
            </a: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a:t>
            </a:r>
            <a:r>
              <a:rPr lang="en-US" sz="1800" dirty="0">
                <a:solidFill>
                  <a:schemeClr val="dk1"/>
                </a:solidFill>
                <a:latin typeface="Garamond"/>
                <a:ea typeface="Garamond"/>
                <a:cs typeface="Garamond"/>
                <a:sym typeface="Garamond"/>
              </a:rPr>
              <a:t> </a:t>
            </a:r>
            <a:endParaRPr sz="1800" dirty="0">
              <a:solidFill>
                <a:schemeClr val="dk1"/>
              </a:solidFill>
              <a:latin typeface="Garamond"/>
              <a:ea typeface="Garamond"/>
              <a:cs typeface="Garamond"/>
              <a:sym typeface="Garamond"/>
            </a:endParaRPr>
          </a:p>
        </p:txBody>
      </p:sp>
      <p:sp>
        <p:nvSpPr>
          <p:cNvPr id="144" name="Google Shape;144;p21"/>
          <p:cNvSpPr txBox="1"/>
          <p:nvPr/>
        </p:nvSpPr>
        <p:spPr>
          <a:xfrm>
            <a:off x="838200" y="1801112"/>
            <a:ext cx="878714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Some elements which do not requires </a:t>
            </a:r>
            <a:r>
              <a:rPr lang="en-US" sz="1800" b="1" dirty="0">
                <a:solidFill>
                  <a:schemeClr val="dk1"/>
                </a:solidFill>
                <a:latin typeface="Garamond"/>
                <a:ea typeface="Garamond"/>
                <a:cs typeface="Garamond"/>
                <a:sym typeface="Garamond"/>
              </a:rPr>
              <a:t>closing tags</a:t>
            </a:r>
            <a:r>
              <a:rPr lang="en-US" sz="1800" dirty="0">
                <a:solidFill>
                  <a:schemeClr val="dk1"/>
                </a:solidFill>
                <a:latin typeface="Garamond"/>
                <a:ea typeface="Garamond"/>
                <a:cs typeface="Garamond"/>
                <a:sym typeface="Garamond"/>
              </a:rPr>
              <a:t> are known as </a:t>
            </a:r>
            <a:r>
              <a:rPr lang="en-US" sz="1800" b="1" u="sng" dirty="0">
                <a:solidFill>
                  <a:schemeClr val="dk1"/>
                </a:solidFill>
                <a:latin typeface="Garamond"/>
                <a:ea typeface="Garamond"/>
                <a:cs typeface="Garamond"/>
                <a:sym typeface="Garamond"/>
              </a:rPr>
              <a:t>Empty Tags </a:t>
            </a:r>
            <a:r>
              <a:rPr lang="en-US" sz="1800" dirty="0">
                <a:solidFill>
                  <a:schemeClr val="dk1"/>
                </a:solidFill>
                <a:latin typeface="Garamond"/>
                <a:ea typeface="Garamond"/>
                <a:cs typeface="Garamond"/>
                <a:sym typeface="Garamond"/>
              </a:rPr>
              <a:t>or </a:t>
            </a:r>
            <a:r>
              <a:rPr lang="en-US" sz="1800" b="1" u="sng" dirty="0">
                <a:solidFill>
                  <a:schemeClr val="dk1"/>
                </a:solidFill>
                <a:latin typeface="Garamond"/>
                <a:ea typeface="Garamond"/>
                <a:cs typeface="Garamond"/>
                <a:sym typeface="Garamond"/>
              </a:rPr>
              <a:t>Elements</a:t>
            </a:r>
            <a:r>
              <a:rPr lang="en-US" sz="1800" dirty="0">
                <a:solidFill>
                  <a:schemeClr val="dk1"/>
                </a:solidFill>
                <a:latin typeface="Garamond"/>
                <a:ea typeface="Garamond"/>
                <a:cs typeface="Garamond"/>
                <a:sym typeface="Garamond"/>
              </a:rPr>
              <a:t>.</a:t>
            </a:r>
            <a:endParaRPr dirty="0"/>
          </a:p>
          <a:p>
            <a:pPr marL="0" marR="0" lvl="0" indent="0" algn="l" rtl="0">
              <a:spcBef>
                <a:spcPts val="0"/>
              </a:spcBef>
              <a:spcAft>
                <a:spcPts val="0"/>
              </a:spcAft>
              <a:buNone/>
            </a:pPr>
            <a:endParaRPr sz="1800" b="1"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1800" b="1" dirty="0">
                <a:solidFill>
                  <a:schemeClr val="dk1"/>
                </a:solidFill>
                <a:latin typeface="Garamond"/>
                <a:ea typeface="Garamond"/>
                <a:cs typeface="Garamond"/>
                <a:sym typeface="Garamond"/>
              </a:rPr>
              <a:t>For </a:t>
            </a:r>
            <a:r>
              <a:rPr lang="en-US" sz="1800" b="1" dirty="0" err="1">
                <a:solidFill>
                  <a:schemeClr val="dk1"/>
                </a:solidFill>
                <a:latin typeface="Garamond"/>
                <a:ea typeface="Garamond"/>
                <a:cs typeface="Garamond"/>
                <a:sym typeface="Garamond"/>
              </a:rPr>
              <a:t>Eg</a:t>
            </a:r>
            <a:r>
              <a:rPr lang="en-US" sz="1800" b="1" dirty="0">
                <a:solidFill>
                  <a:schemeClr val="dk1"/>
                </a:solidFill>
                <a:latin typeface="Garamond"/>
                <a:ea typeface="Garamond"/>
                <a:cs typeface="Garamond"/>
                <a:sym typeface="Garamond"/>
              </a:rPr>
              <a:t>.: </a:t>
            </a:r>
            <a:endParaRPr sz="1800" b="1" dirty="0">
              <a:solidFill>
                <a:schemeClr val="dk1"/>
              </a:solidFill>
              <a:latin typeface="Garamond"/>
              <a:ea typeface="Garamond"/>
              <a:cs typeface="Garamond"/>
              <a:sym typeface="Garamond"/>
            </a:endParaRPr>
          </a:p>
        </p:txBody>
      </p:sp>
      <p:sp>
        <p:nvSpPr>
          <p:cNvPr id="145" name="Google Shape;145;p21"/>
          <p:cNvSpPr txBox="1"/>
          <p:nvPr/>
        </p:nvSpPr>
        <p:spPr>
          <a:xfrm>
            <a:off x="1834368" y="2724442"/>
            <a:ext cx="49580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1E4E79"/>
                </a:solidFill>
                <a:latin typeface="Garamond"/>
                <a:ea typeface="Garamond"/>
                <a:cs typeface="Garamond"/>
                <a:sym typeface="Garamond"/>
              </a:rPr>
              <a:t>&lt;</a:t>
            </a:r>
            <a:r>
              <a:rPr lang="en-US" sz="1800" b="1" dirty="0" err="1">
                <a:solidFill>
                  <a:srgbClr val="1E4E79"/>
                </a:solidFill>
                <a:latin typeface="Garamond"/>
                <a:ea typeface="Garamond"/>
                <a:cs typeface="Garamond"/>
                <a:sym typeface="Garamond"/>
              </a:rPr>
              <a:t>br</a:t>
            </a:r>
            <a:r>
              <a:rPr lang="en-US" sz="1800" b="1" dirty="0">
                <a:solidFill>
                  <a:srgbClr val="1E4E79"/>
                </a:solidFill>
                <a:latin typeface="Garamond"/>
                <a:ea typeface="Garamond"/>
                <a:cs typeface="Garamond"/>
                <a:sym typeface="Garamond"/>
              </a:rPr>
              <a:t> /&gt; </a:t>
            </a:r>
            <a:r>
              <a:rPr lang="en-US" sz="1800" dirty="0" err="1">
                <a:solidFill>
                  <a:schemeClr val="dk1"/>
                </a:solidFill>
                <a:latin typeface="Calibri"/>
                <a:ea typeface="Calibri"/>
                <a:cs typeface="Calibri"/>
                <a:sym typeface="Calibri"/>
              </a:rPr>
              <a:t>begining</a:t>
            </a:r>
            <a:r>
              <a:rPr lang="en-US" sz="1800" dirty="0">
                <a:solidFill>
                  <a:schemeClr val="dk1"/>
                </a:solidFill>
                <a:latin typeface="Calibri"/>
                <a:ea typeface="Calibri"/>
                <a:cs typeface="Calibri"/>
                <a:sym typeface="Calibri"/>
              </a:rPr>
              <a:t> of new line. </a:t>
            </a:r>
            <a:r>
              <a:rPr lang="en-US" sz="1800" b="1" dirty="0">
                <a:solidFill>
                  <a:schemeClr val="dk1"/>
                </a:solidFill>
                <a:latin typeface="Calibri"/>
                <a:ea typeface="Calibri"/>
                <a:cs typeface="Calibri"/>
                <a:sym typeface="Calibri"/>
              </a:rPr>
              <a:t>BR</a:t>
            </a:r>
            <a:r>
              <a:rPr lang="en-US" sz="1800" dirty="0">
                <a:solidFill>
                  <a:schemeClr val="dk1"/>
                </a:solidFill>
                <a:latin typeface="Calibri"/>
                <a:ea typeface="Calibri"/>
                <a:cs typeface="Calibri"/>
                <a:sym typeface="Calibri"/>
              </a:rPr>
              <a:t> stands for </a:t>
            </a:r>
            <a:r>
              <a:rPr lang="en-US" sz="1800" b="1" dirty="0" err="1">
                <a:solidFill>
                  <a:schemeClr val="dk1"/>
                </a:solidFill>
                <a:latin typeface="Calibri"/>
                <a:ea typeface="Calibri"/>
                <a:cs typeface="Calibri"/>
                <a:sym typeface="Calibri"/>
              </a:rPr>
              <a:t>BReak</a:t>
            </a:r>
            <a:r>
              <a:rPr lang="en-US" sz="1800" dirty="0">
                <a:solidFill>
                  <a:schemeClr val="dk1"/>
                </a:solidFill>
                <a:latin typeface="Calibri"/>
                <a:ea typeface="Calibri"/>
                <a:cs typeface="Calibri"/>
                <a:sym typeface="Calibri"/>
              </a:rPr>
              <a:t>.</a:t>
            </a:r>
            <a:r>
              <a:rPr lang="en-US" sz="1800" b="1" dirty="0">
                <a:solidFill>
                  <a:srgbClr val="1E4E79"/>
                </a:solidFill>
                <a:latin typeface="Garamond"/>
                <a:ea typeface="Garamond"/>
                <a:cs typeface="Garamond"/>
                <a:sym typeface="Garamond"/>
              </a:rPr>
              <a:t> </a:t>
            </a:r>
            <a:endParaRPr sz="1800" dirty="0">
              <a:solidFill>
                <a:srgbClr val="1E4E79"/>
              </a:solidFill>
              <a:latin typeface="Garamond"/>
              <a:ea typeface="Garamond"/>
              <a:cs typeface="Garamond"/>
              <a:sym typeface="Garamond"/>
            </a:endParaRPr>
          </a:p>
        </p:txBody>
      </p:sp>
      <p:sp>
        <p:nvSpPr>
          <p:cNvPr id="146" name="Google Shape;146;p21"/>
          <p:cNvSpPr txBox="1"/>
          <p:nvPr/>
        </p:nvSpPr>
        <p:spPr>
          <a:xfrm>
            <a:off x="1834368" y="4063819"/>
            <a:ext cx="3003964" cy="88421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a:solidFill>
                  <a:srgbClr val="1E4E79"/>
                </a:solidFill>
                <a:latin typeface="Garamond"/>
                <a:ea typeface="Garamond"/>
                <a:cs typeface="Garamond"/>
                <a:sym typeface="Garamond"/>
              </a:rPr>
              <a:t>&lt;h1&gt; </a:t>
            </a:r>
            <a:r>
              <a:rPr lang="en-US" sz="1800">
                <a:solidFill>
                  <a:schemeClr val="dk1"/>
                </a:solidFill>
                <a:latin typeface="Garamond"/>
                <a:ea typeface="Garamond"/>
                <a:cs typeface="Garamond"/>
                <a:sym typeface="Garamond"/>
              </a:rPr>
              <a:t>This is a heading </a:t>
            </a:r>
            <a:r>
              <a:rPr lang="en-US" sz="1800" b="1">
                <a:solidFill>
                  <a:srgbClr val="1E4E79"/>
                </a:solidFill>
                <a:latin typeface="Garamond"/>
                <a:ea typeface="Garamond"/>
                <a:cs typeface="Garamond"/>
                <a:sym typeface="Garamond"/>
              </a:rPr>
              <a:t>&lt;/h1&gt;</a:t>
            </a:r>
            <a:endParaRPr/>
          </a:p>
          <a:p>
            <a:pPr marL="0" marR="0" lvl="0" indent="0" algn="l" rtl="0">
              <a:lnSpc>
                <a:spcPct val="150000"/>
              </a:lnSpc>
              <a:spcBef>
                <a:spcPts val="0"/>
              </a:spcBef>
              <a:spcAft>
                <a:spcPts val="0"/>
              </a:spcAft>
              <a:buNone/>
            </a:pPr>
            <a:r>
              <a:rPr lang="en-US" sz="1800" b="1">
                <a:solidFill>
                  <a:srgbClr val="1E4E79"/>
                </a:solidFill>
                <a:latin typeface="Garamond"/>
                <a:ea typeface="Garamond"/>
                <a:cs typeface="Garamond"/>
                <a:sym typeface="Garamond"/>
              </a:rPr>
              <a:t>&lt;p&gt; </a:t>
            </a:r>
            <a:r>
              <a:rPr lang="en-US" sz="1800">
                <a:solidFill>
                  <a:schemeClr val="dk1"/>
                </a:solidFill>
                <a:latin typeface="Garamond"/>
                <a:ea typeface="Garamond"/>
                <a:cs typeface="Garamond"/>
                <a:sym typeface="Garamond"/>
              </a:rPr>
              <a:t>This is a paragraph </a:t>
            </a:r>
            <a:r>
              <a:rPr lang="en-US" sz="1800" b="1">
                <a:solidFill>
                  <a:srgbClr val="1E4E79"/>
                </a:solidFill>
                <a:latin typeface="Garamond"/>
                <a:ea typeface="Garamond"/>
                <a:cs typeface="Garamond"/>
                <a:sym typeface="Garamond"/>
              </a:rPr>
              <a:t>&lt;/p&gt;</a:t>
            </a:r>
            <a:endParaRPr sz="1800" b="1">
              <a:solidFill>
                <a:srgbClr val="1E4E79"/>
              </a:solidFill>
              <a:latin typeface="Garamond"/>
              <a:ea typeface="Garamond"/>
              <a:cs typeface="Garamond"/>
              <a:sym typeface="Garamond"/>
            </a:endParaRPr>
          </a:p>
        </p:txBody>
      </p:sp>
      <p:sp>
        <p:nvSpPr>
          <p:cNvPr id="147" name="Google Shape;147;p21"/>
          <p:cNvSpPr txBox="1"/>
          <p:nvPr/>
        </p:nvSpPr>
        <p:spPr>
          <a:xfrm>
            <a:off x="1834369" y="2355110"/>
            <a:ext cx="67948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1E4E79"/>
                </a:solidFill>
                <a:latin typeface="Garamond"/>
                <a:ea typeface="Garamond"/>
                <a:cs typeface="Garamond"/>
                <a:sym typeface="Garamond"/>
              </a:rPr>
              <a:t>&lt;</a:t>
            </a:r>
            <a:r>
              <a:rPr lang="en-US" sz="1800" b="1" dirty="0" err="1">
                <a:solidFill>
                  <a:srgbClr val="1E4E79"/>
                </a:solidFill>
                <a:latin typeface="Garamond"/>
                <a:ea typeface="Garamond"/>
                <a:cs typeface="Garamond"/>
                <a:sym typeface="Garamond"/>
              </a:rPr>
              <a:t>img</a:t>
            </a:r>
            <a:r>
              <a:rPr lang="en-US" sz="1800" b="1" dirty="0">
                <a:solidFill>
                  <a:srgbClr val="1E4E79"/>
                </a:solidFill>
                <a:latin typeface="Garamond"/>
                <a:ea typeface="Garamond"/>
                <a:cs typeface="Garamond"/>
                <a:sym typeface="Garamond"/>
              </a:rPr>
              <a:t> </a:t>
            </a:r>
            <a:r>
              <a:rPr lang="en-US" sz="1800" dirty="0" err="1">
                <a:solidFill>
                  <a:schemeClr val="dk1"/>
                </a:solidFill>
                <a:latin typeface="Garamond"/>
                <a:ea typeface="Garamond"/>
                <a:cs typeface="Garamond"/>
                <a:sym typeface="Garamond"/>
              </a:rPr>
              <a:t>src</a:t>
            </a:r>
            <a:r>
              <a:rPr lang="en-US" sz="1800" dirty="0">
                <a:solidFill>
                  <a:schemeClr val="dk1"/>
                </a:solidFill>
                <a:latin typeface="Garamond"/>
                <a:ea typeface="Garamond"/>
                <a:cs typeface="Garamond"/>
                <a:sym typeface="Garamond"/>
              </a:rPr>
              <a:t>=“peoplestrategists_logo.jpg” alt=“People Strategists Logo” </a:t>
            </a:r>
            <a:r>
              <a:rPr lang="en-US" sz="1800" b="1" dirty="0">
                <a:solidFill>
                  <a:srgbClr val="1E4E79"/>
                </a:solidFill>
                <a:latin typeface="Garamond"/>
                <a:ea typeface="Garamond"/>
                <a:cs typeface="Garamond"/>
                <a:sym typeface="Garamond"/>
              </a:rPr>
              <a:t>/&gt;</a:t>
            </a:r>
            <a:endParaRPr sz="1800" b="1" dirty="0">
              <a:solidFill>
                <a:srgbClr val="1E4E79"/>
              </a:solidFill>
              <a:latin typeface="Garamond"/>
              <a:ea typeface="Garamond"/>
              <a:cs typeface="Garamond"/>
              <a:sym typeface="Garamond"/>
            </a:endParaRPr>
          </a:p>
        </p:txBody>
      </p:sp>
      <p:sp>
        <p:nvSpPr>
          <p:cNvPr id="148" name="Google Shape;148;p21"/>
          <p:cNvSpPr txBox="1"/>
          <p:nvPr/>
        </p:nvSpPr>
        <p:spPr>
          <a:xfrm>
            <a:off x="1834368" y="3093774"/>
            <a:ext cx="640752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1E4E79"/>
                </a:solidFill>
                <a:latin typeface="Garamond"/>
                <a:ea typeface="Garamond"/>
                <a:cs typeface="Garamond"/>
                <a:sym typeface="Garamond"/>
              </a:rPr>
              <a:t>&lt;hr /&gt; </a:t>
            </a:r>
            <a:r>
              <a:rPr lang="en-US" sz="1800">
                <a:solidFill>
                  <a:schemeClr val="dk1"/>
                </a:solidFill>
                <a:latin typeface="Calibri"/>
                <a:ea typeface="Calibri"/>
                <a:cs typeface="Calibri"/>
                <a:sym typeface="Calibri"/>
              </a:rPr>
              <a:t>puts a line across the page. </a:t>
            </a:r>
            <a:r>
              <a:rPr lang="en-US" sz="1800" b="1">
                <a:solidFill>
                  <a:schemeClr val="dk1"/>
                </a:solidFill>
                <a:latin typeface="Calibri"/>
                <a:ea typeface="Calibri"/>
                <a:cs typeface="Calibri"/>
                <a:sym typeface="Calibri"/>
              </a:rPr>
              <a:t>HR</a:t>
            </a:r>
            <a:r>
              <a:rPr lang="en-US" sz="1800">
                <a:solidFill>
                  <a:schemeClr val="dk1"/>
                </a:solidFill>
                <a:latin typeface="Calibri"/>
                <a:ea typeface="Calibri"/>
                <a:cs typeface="Calibri"/>
                <a:sym typeface="Calibri"/>
              </a:rPr>
              <a:t> stands for </a:t>
            </a:r>
            <a:r>
              <a:rPr lang="en-US" sz="1800" b="1">
                <a:solidFill>
                  <a:schemeClr val="dk1"/>
                </a:solidFill>
                <a:latin typeface="Calibri"/>
                <a:ea typeface="Calibri"/>
                <a:cs typeface="Calibri"/>
                <a:sym typeface="Calibri"/>
              </a:rPr>
              <a:t>H</a:t>
            </a:r>
            <a:r>
              <a:rPr lang="en-US" sz="1800">
                <a:solidFill>
                  <a:schemeClr val="dk1"/>
                </a:solidFill>
                <a:latin typeface="Calibri"/>
                <a:ea typeface="Calibri"/>
                <a:cs typeface="Calibri"/>
                <a:sym typeface="Calibri"/>
              </a:rPr>
              <a:t>orizontal </a:t>
            </a:r>
            <a:r>
              <a:rPr lang="en-US" sz="1800" b="1">
                <a:solidFill>
                  <a:schemeClr val="dk1"/>
                </a:solidFill>
                <a:latin typeface="Calibri"/>
                <a:ea typeface="Calibri"/>
                <a:cs typeface="Calibri"/>
                <a:sym typeface="Calibri"/>
              </a:rPr>
              <a:t>R</a:t>
            </a:r>
            <a:r>
              <a:rPr lang="en-US" sz="1800">
                <a:solidFill>
                  <a:schemeClr val="dk1"/>
                </a:solidFill>
                <a:latin typeface="Calibri"/>
                <a:ea typeface="Calibri"/>
                <a:cs typeface="Calibri"/>
                <a:sym typeface="Calibri"/>
              </a:rPr>
              <a:t>ule.</a:t>
            </a:r>
            <a:endParaRPr sz="1800">
              <a:solidFill>
                <a:srgbClr val="1E4E79"/>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3621</TotalTime>
  <Words>5538</Words>
  <Application>Microsoft Office PowerPoint</Application>
  <PresentationFormat>Widescreen</PresentationFormat>
  <Paragraphs>1225</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Courier New</vt:lpstr>
      <vt:lpstr>Noto Sans Symbols</vt:lpstr>
      <vt:lpstr>Garamond</vt:lpstr>
      <vt:lpstr>Calibri</vt:lpstr>
      <vt:lpstr>Wingdings</vt:lpstr>
      <vt:lpstr>Arial</vt:lpstr>
      <vt:lpstr>PMingLiU</vt:lpstr>
      <vt:lpstr>Times New Roman</vt:lpstr>
      <vt:lpstr>Office Theme</vt:lpstr>
      <vt:lpstr>Module 1 Web Technologies</vt:lpstr>
      <vt:lpstr>Introduction to HTML5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&lt;head&gt; and &lt;body&gt;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 To Manage Document Spacing</vt:lpstr>
      <vt:lpstr>PowerPoint Presentation</vt:lpstr>
      <vt:lpstr>Table Tag and Attributes</vt:lpstr>
      <vt:lpstr>PowerPoint Presentation</vt:lpstr>
      <vt:lpstr>PowerPoint Presentation</vt:lpstr>
      <vt:lpstr>PowerPoint Presentation</vt:lpstr>
      <vt:lpstr>PowerPoint Presentation</vt:lpstr>
      <vt:lpstr>Image Handling </vt:lpstr>
      <vt:lpstr>PowerPoint Presentation</vt:lpstr>
      <vt:lpstr>PowerPoint Presentation</vt:lpstr>
      <vt:lpstr>PowerPoint Presentation</vt:lpstr>
      <vt:lpstr>PowerPoint Presentation</vt:lpstr>
      <vt:lpstr>HTML 5 Audio and Video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Web Technologies</dc:title>
  <dc:creator>hp</dc:creator>
  <cp:lastModifiedBy>Microsoft account</cp:lastModifiedBy>
  <cp:revision>18</cp:revision>
  <dcterms:modified xsi:type="dcterms:W3CDTF">2021-11-17T13:49:24Z</dcterms:modified>
</cp:coreProperties>
</file>