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2"/>
  </p:notesMasterIdLst>
  <p:sldIdLst>
    <p:sldId id="259" r:id="rId2"/>
    <p:sldId id="257" r:id="rId3"/>
    <p:sldId id="260" r:id="rId4"/>
    <p:sldId id="261" r:id="rId5"/>
    <p:sldId id="265" r:id="rId6"/>
    <p:sldId id="262" r:id="rId7"/>
    <p:sldId id="266" r:id="rId8"/>
    <p:sldId id="267" r:id="rId9"/>
    <p:sldId id="268" r:id="rId10"/>
    <p:sldId id="269" r:id="rId11"/>
    <p:sldId id="277" r:id="rId12"/>
    <p:sldId id="276" r:id="rId13"/>
    <p:sldId id="278" r:id="rId14"/>
    <p:sldId id="279" r:id="rId15"/>
    <p:sldId id="270" r:id="rId16"/>
    <p:sldId id="272" r:id="rId17"/>
    <p:sldId id="274" r:id="rId18"/>
    <p:sldId id="275"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2" r:id="rId41"/>
    <p:sldId id="301" r:id="rId42"/>
    <p:sldId id="303" r:id="rId43"/>
    <p:sldId id="304" r:id="rId44"/>
    <p:sldId id="305" r:id="rId45"/>
    <p:sldId id="306" r:id="rId46"/>
    <p:sldId id="307" r:id="rId47"/>
    <p:sldId id="308" r:id="rId48"/>
    <p:sldId id="309" r:id="rId49"/>
    <p:sldId id="312" r:id="rId50"/>
    <p:sldId id="311" r:id="rId51"/>
    <p:sldId id="310"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4" r:id="rId83"/>
    <p:sldId id="345" r:id="rId84"/>
    <p:sldId id="346" r:id="rId85"/>
    <p:sldId id="347" r:id="rId86"/>
    <p:sldId id="348" r:id="rId87"/>
    <p:sldId id="349" r:id="rId88"/>
    <p:sldId id="350" r:id="rId89"/>
    <p:sldId id="351" r:id="rId90"/>
    <p:sldId id="352" r:id="rId91"/>
    <p:sldId id="353" r:id="rId92"/>
    <p:sldId id="354" r:id="rId93"/>
    <p:sldId id="355" r:id="rId94"/>
    <p:sldId id="356" r:id="rId95"/>
    <p:sldId id="358" r:id="rId96"/>
    <p:sldId id="357" r:id="rId97"/>
    <p:sldId id="362" r:id="rId98"/>
    <p:sldId id="359" r:id="rId99"/>
    <p:sldId id="360" r:id="rId100"/>
    <p:sldId id="361"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551"/>
    <a:srgbClr val="DA75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0" d="100"/>
          <a:sy n="90" d="100"/>
        </p:scale>
        <p:origin x="840" y="-330"/>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446ABD-723E-4D78-98F0-FBD308D0820B}" type="datetimeFigureOut">
              <a:rPr lang="en-US" smtClean="0"/>
              <a:pPr/>
              <a:t>18-Nov-21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A7B032-2C4F-4EC7-B5DB-03D4E37E5858}" type="slidenum">
              <a:rPr lang="en-US" smtClean="0"/>
              <a:pPr/>
              <a:t>‹#›</a:t>
            </a:fld>
            <a:endParaRPr lang="en-US"/>
          </a:p>
        </p:txBody>
      </p:sp>
    </p:spTree>
    <p:extLst>
      <p:ext uri="{BB962C8B-B14F-4D97-AF65-F5344CB8AC3E}">
        <p14:creationId xmlns:p14="http://schemas.microsoft.com/office/powerpoint/2010/main" val="1251611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8F38353-9157-4912-9DA4-88719CCA3DA3}" type="slidenum">
              <a:rPr lang="en-US" smtClean="0"/>
              <a:pPr>
                <a:defRPr/>
              </a:pPr>
              <a:t>1</a:t>
            </a:fld>
            <a:endParaRPr lang="en-US"/>
          </a:p>
        </p:txBody>
      </p:sp>
    </p:spTree>
    <p:extLst>
      <p:ext uri="{BB962C8B-B14F-4D97-AF65-F5344CB8AC3E}">
        <p14:creationId xmlns:p14="http://schemas.microsoft.com/office/powerpoint/2010/main" val="3921006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ullet List">
    <p:spTree>
      <p:nvGrpSpPr>
        <p:cNvPr id="1" name=""/>
        <p:cNvGrpSpPr/>
        <p:nvPr/>
      </p:nvGrpSpPr>
      <p:grpSpPr>
        <a:xfrm>
          <a:off x="0" y="0"/>
          <a:ext cx="0" cy="0"/>
          <a:chOff x="0" y="0"/>
          <a:chExt cx="0" cy="0"/>
        </a:xfrm>
      </p:grpSpPr>
      <p:sp>
        <p:nvSpPr>
          <p:cNvPr id="3" name="Title 10"/>
          <p:cNvSpPr>
            <a:spLocks noGrp="1"/>
          </p:cNvSpPr>
          <p:nvPr>
            <p:ph type="title"/>
          </p:nvPr>
        </p:nvSpPr>
        <p:spPr>
          <a:xfrm>
            <a:off x="12700" y="1"/>
            <a:ext cx="7886700" cy="457200"/>
          </a:xfrm>
          <a:prstGeom prst="rect">
            <a:avLst/>
          </a:prstGeom>
        </p:spPr>
        <p:txBody>
          <a:bodyPr/>
          <a:lstStyle>
            <a:lvl1pPr algn="l">
              <a:defRPr sz="2400" b="1">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716046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Title 10"/>
          <p:cNvSpPr>
            <a:spLocks noGrp="1"/>
          </p:cNvSpPr>
          <p:nvPr>
            <p:ph type="title"/>
          </p:nvPr>
        </p:nvSpPr>
        <p:spPr>
          <a:xfrm>
            <a:off x="12700" y="1"/>
            <a:ext cx="7886700" cy="457200"/>
          </a:xfrm>
          <a:prstGeom prst="rect">
            <a:avLst/>
          </a:prstGeom>
        </p:spPr>
        <p:txBody>
          <a:bodyPr/>
          <a:lstStyle>
            <a:lvl1pPr algn="l">
              <a:defRPr sz="2400" b="1">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68899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37839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457200"/>
          </a:xfrm>
          <a:prstGeom prst="rect">
            <a:avLst/>
          </a:prstGeom>
          <a:solidFill>
            <a:srgbClr val="2D5169"/>
          </a:solid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US" sz="2400" b="1" dirty="0">
              <a:solidFill>
                <a:schemeClr val="bg1"/>
              </a:solidFill>
            </a:endParaRPr>
          </a:p>
        </p:txBody>
      </p:sp>
      <p:sp>
        <p:nvSpPr>
          <p:cNvPr id="8" name="Rectangle 7"/>
          <p:cNvSpPr/>
          <p:nvPr/>
        </p:nvSpPr>
        <p:spPr>
          <a:xfrm>
            <a:off x="0" y="6526217"/>
            <a:ext cx="9144000" cy="331787"/>
          </a:xfrm>
          <a:prstGeom prst="rect">
            <a:avLst/>
          </a:prstGeom>
          <a:solidFill>
            <a:srgbClr val="2D5169"/>
          </a:solidFill>
          <a:ln>
            <a:noFill/>
          </a:ln>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endParaRPr lang="en-US" sz="1800"/>
          </a:p>
        </p:txBody>
      </p:sp>
      <p:sp>
        <p:nvSpPr>
          <p:cNvPr id="13" name="TextBox 12"/>
          <p:cNvSpPr txBox="1"/>
          <p:nvPr userDrawn="1"/>
        </p:nvSpPr>
        <p:spPr>
          <a:xfrm>
            <a:off x="1" y="6573746"/>
            <a:ext cx="5511445" cy="261610"/>
          </a:xfrm>
          <a:prstGeom prst="rect">
            <a:avLst/>
          </a:prstGeom>
          <a:noFill/>
        </p:spPr>
        <p:txBody>
          <a:bodyPr wrap="none" rtlCol="0">
            <a:spAutoFit/>
          </a:bodyPr>
          <a:lstStyle/>
          <a:p>
            <a:r>
              <a:rPr lang="en-US" sz="1100" kern="1200" dirty="0" smtClean="0">
                <a:solidFill>
                  <a:schemeClr val="bg1"/>
                </a:solidFill>
                <a:effectLst/>
                <a:latin typeface="Arial" panose="020B0604020202020204" pitchFamily="34" charset="0"/>
                <a:ea typeface="+mn-ea"/>
                <a:cs typeface="+mn-cs"/>
              </a:rPr>
              <a:t>© </a:t>
            </a:r>
            <a:r>
              <a:rPr lang="en-US" sz="1100" dirty="0" smtClean="0">
                <a:solidFill>
                  <a:schemeClr val="bg1"/>
                </a:solidFill>
              </a:rPr>
              <a:t>People Strategists 			 www.peoplestrategists.com</a:t>
            </a:r>
          </a:p>
        </p:txBody>
      </p:sp>
      <p:sp>
        <p:nvSpPr>
          <p:cNvPr id="17" name="Text Box 3"/>
          <p:cNvSpPr txBox="1">
            <a:spLocks noChangeArrowheads="1"/>
          </p:cNvSpPr>
          <p:nvPr/>
        </p:nvSpPr>
        <p:spPr bwMode="auto">
          <a:xfrm>
            <a:off x="7341705" y="6568317"/>
            <a:ext cx="1268150" cy="261610"/>
          </a:xfrm>
          <a:prstGeom prst="rect">
            <a:avLst/>
          </a:prstGeom>
          <a:noFill/>
          <a:ln>
            <a:noFill/>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auto" hangingPunct="1">
              <a:spcBef>
                <a:spcPct val="50000"/>
              </a:spcBef>
              <a:spcAft>
                <a:spcPts val="0"/>
              </a:spcAft>
              <a:defRPr/>
            </a:pPr>
            <a:r>
              <a:rPr lang="en-US" sz="1100" b="0" dirty="0" smtClean="0">
                <a:solidFill>
                  <a:schemeClr val="bg1"/>
                </a:solidFill>
                <a:latin typeface="Arial" panose="020B0604020202020204" pitchFamily="34" charset="0"/>
                <a:cs typeface="Arial" panose="020B0604020202020204" pitchFamily="34" charset="0"/>
              </a:rPr>
              <a:t>Slide </a:t>
            </a:r>
            <a:fld id="{7F517535-8129-4A12-85A0-02B6B41FEE91}" type="slidenum">
              <a:rPr lang="en-US" sz="1100" b="0" smtClean="0">
                <a:solidFill>
                  <a:schemeClr val="bg1"/>
                </a:solidFill>
                <a:latin typeface="Arial" panose="020B0604020202020204" pitchFamily="34" charset="0"/>
                <a:cs typeface="Arial" panose="020B0604020202020204" pitchFamily="34" charset="0"/>
              </a:rPr>
              <a:pPr algn="ctr" eaLnBrk="1" fontAlgn="auto" hangingPunct="1">
                <a:spcBef>
                  <a:spcPct val="50000"/>
                </a:spcBef>
                <a:spcAft>
                  <a:spcPts val="0"/>
                </a:spcAft>
                <a:defRPr/>
              </a:pPr>
              <a:t>‹#›</a:t>
            </a:fld>
            <a:r>
              <a:rPr lang="en-US" sz="1100" b="0" dirty="0" smtClean="0">
                <a:solidFill>
                  <a:schemeClr val="bg1"/>
                </a:solidFill>
                <a:latin typeface="Arial" panose="020B0604020202020204" pitchFamily="34" charset="0"/>
                <a:cs typeface="Arial" panose="020B0604020202020204" pitchFamily="34" charset="0"/>
              </a:rPr>
              <a:t> of 100</a:t>
            </a:r>
          </a:p>
        </p:txBody>
      </p:sp>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214327" y="5451118"/>
            <a:ext cx="918053" cy="1311504"/>
          </a:xfrm>
          <a:prstGeom prst="rect">
            <a:avLst/>
          </a:prstGeom>
        </p:spPr>
      </p:pic>
      <p:pic>
        <p:nvPicPr>
          <p:cNvPr id="3076" name="Picture 4" descr="http://www.zeroinformatix.com/config/images/logo/javascript.png"/>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l="-10744" t="17656"/>
          <a:stretch/>
        </p:blipFill>
        <p:spPr bwMode="auto">
          <a:xfrm>
            <a:off x="8600662" y="26503"/>
            <a:ext cx="504502" cy="432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538967"/>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4" r:id="rId3"/>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189" algn="ctr" rtl="0" eaLnBrk="1" fontAlgn="base" hangingPunct="1">
        <a:spcBef>
          <a:spcPct val="0"/>
        </a:spcBef>
        <a:spcAft>
          <a:spcPct val="0"/>
        </a:spcAft>
        <a:defRPr sz="4400">
          <a:solidFill>
            <a:schemeClr val="tx1"/>
          </a:solidFill>
          <a:latin typeface="Calibri" panose="020F0502020204030204" pitchFamily="34" charset="0"/>
        </a:defRPr>
      </a:lvl6pPr>
      <a:lvl7pPr marL="914377" algn="ctr" rtl="0" eaLnBrk="1" fontAlgn="base" hangingPunct="1">
        <a:spcBef>
          <a:spcPct val="0"/>
        </a:spcBef>
        <a:spcAft>
          <a:spcPct val="0"/>
        </a:spcAft>
        <a:defRPr sz="4400">
          <a:solidFill>
            <a:schemeClr val="tx1"/>
          </a:solidFill>
          <a:latin typeface="Calibri" panose="020F0502020204030204" pitchFamily="34" charset="0"/>
        </a:defRPr>
      </a:lvl7pPr>
      <a:lvl8pPr marL="1371566" algn="ctr" rtl="0" eaLnBrk="1" fontAlgn="base" hangingPunct="1">
        <a:spcBef>
          <a:spcPct val="0"/>
        </a:spcBef>
        <a:spcAft>
          <a:spcPct val="0"/>
        </a:spcAft>
        <a:defRPr sz="4400">
          <a:solidFill>
            <a:schemeClr val="tx1"/>
          </a:solidFill>
          <a:latin typeface="Calibri" panose="020F0502020204030204" pitchFamily="34" charset="0"/>
        </a:defRPr>
      </a:lvl8pPr>
      <a:lvl9pPr marL="1828754"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891" indent="-342891"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32" indent="-285744"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2971" indent="-228594"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160" indent="-228594"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349" indent="-228594"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wm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gradFill flip="none" rotWithShape="0">
            <a:gsLst>
              <a:gs pos="0">
                <a:srgbClr val="00B0F0"/>
              </a:gs>
              <a:gs pos="100000">
                <a:schemeClr val="accent5">
                  <a:lumMod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152400" y="0"/>
            <a:ext cx="4114800" cy="6878470"/>
          </a:xfrm>
          <a:prstGeom prst="rect">
            <a:avLst/>
          </a:prstGeom>
          <a:gradFill flip="none" rotWithShape="1">
            <a:gsLst>
              <a:gs pos="0">
                <a:schemeClr val="bg1">
                  <a:alpha val="0"/>
                </a:schemeClr>
              </a:gs>
              <a:gs pos="100000">
                <a:schemeClr val="bg1">
                  <a:alpha val="98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21771" y="2362391"/>
            <a:ext cx="4114800" cy="707886"/>
          </a:xfrm>
          <a:prstGeom prst="rect">
            <a:avLst/>
          </a:prstGeom>
          <a:noFill/>
        </p:spPr>
        <p:txBody>
          <a:bodyPr wrap="square" rtlCol="0">
            <a:spAutoFit/>
          </a:bodyPr>
          <a:lstStyle/>
          <a:p>
            <a:pPr algn="ctr"/>
            <a:r>
              <a:rPr lang="en-US" sz="4000" b="1" dirty="0" smtClean="0">
                <a:solidFill>
                  <a:schemeClr val="accent5">
                    <a:lumMod val="50000"/>
                  </a:schemeClr>
                </a:solidFill>
              </a:rPr>
              <a:t>Java Script</a:t>
            </a:r>
            <a:endParaRPr lang="en-US" sz="4000" b="1" dirty="0">
              <a:solidFill>
                <a:schemeClr val="accent5">
                  <a:lumMod val="50000"/>
                </a:schemeClr>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7200" y="0"/>
            <a:ext cx="4867729" cy="6868235"/>
          </a:xfrm>
          <a:prstGeom prst="rect">
            <a:avLst/>
          </a:prstGeom>
        </p:spPr>
      </p:pic>
    </p:spTree>
    <p:extLst>
      <p:ext uri="{BB962C8B-B14F-4D97-AF65-F5344CB8AC3E}">
        <p14:creationId xmlns:p14="http://schemas.microsoft.com/office/powerpoint/2010/main" val="170801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 of JavaScript</a:t>
            </a:r>
            <a:endParaRPr lang="en-US" dirty="0"/>
          </a:p>
        </p:txBody>
      </p:sp>
      <p:sp>
        <p:nvSpPr>
          <p:cNvPr id="3" name="Rectangle 2"/>
          <p:cNvSpPr/>
          <p:nvPr/>
        </p:nvSpPr>
        <p:spPr>
          <a:xfrm>
            <a:off x="457200" y="685800"/>
            <a:ext cx="7442200" cy="2831544"/>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a:solidFill>
                  <a:srgbClr val="002060"/>
                </a:solidFill>
              </a:rPr>
              <a:t>Though JavaScript is a powerful scripting language however it has the following limitations:</a:t>
            </a:r>
          </a:p>
          <a:p>
            <a:pPr marL="742932" lvl="1" indent="-285744">
              <a:spcBef>
                <a:spcPts val="600"/>
              </a:spcBef>
              <a:spcAft>
                <a:spcPts val="600"/>
              </a:spcAft>
              <a:buSzPct val="80000"/>
              <a:buBlip>
                <a:blip r:embed="rId3"/>
              </a:buBlip>
            </a:pPr>
            <a:r>
              <a:rPr lang="en-US" dirty="0" smtClean="0">
                <a:solidFill>
                  <a:srgbClr val="002060"/>
                </a:solidFill>
              </a:rPr>
              <a:t>Client-side </a:t>
            </a:r>
            <a:r>
              <a:rPr lang="en-US" dirty="0">
                <a:solidFill>
                  <a:srgbClr val="002060"/>
                </a:solidFill>
              </a:rPr>
              <a:t>JavaScript does not allow its user to read or write of files. This has been kept for security reason.</a:t>
            </a:r>
          </a:p>
          <a:p>
            <a:pPr marL="742932" lvl="1" indent="-285744">
              <a:spcBef>
                <a:spcPts val="600"/>
              </a:spcBef>
              <a:spcAft>
                <a:spcPts val="600"/>
              </a:spcAft>
              <a:buSzPct val="80000"/>
              <a:buBlip>
                <a:blip r:embed="rId3"/>
              </a:buBlip>
            </a:pPr>
            <a:r>
              <a:rPr lang="en-US" dirty="0" smtClean="0">
                <a:solidFill>
                  <a:srgbClr val="002060"/>
                </a:solidFill>
              </a:rPr>
              <a:t>JavaScript </a:t>
            </a:r>
            <a:r>
              <a:rPr lang="en-US" dirty="0">
                <a:solidFill>
                  <a:srgbClr val="002060"/>
                </a:solidFill>
              </a:rPr>
              <a:t>cannot be used for networking applications because there is no such support available.</a:t>
            </a:r>
          </a:p>
          <a:p>
            <a:pPr marL="742932" lvl="1" indent="-285744">
              <a:spcBef>
                <a:spcPts val="600"/>
              </a:spcBef>
              <a:spcAft>
                <a:spcPts val="600"/>
              </a:spcAft>
              <a:buSzPct val="80000"/>
              <a:buBlip>
                <a:blip r:embed="rId3"/>
              </a:buBlip>
            </a:pPr>
            <a:r>
              <a:rPr lang="en-US" dirty="0" smtClean="0">
                <a:solidFill>
                  <a:srgbClr val="002060"/>
                </a:solidFill>
              </a:rPr>
              <a:t>JavaScript </a:t>
            </a:r>
            <a:r>
              <a:rPr lang="en-US" dirty="0">
                <a:solidFill>
                  <a:srgbClr val="002060"/>
                </a:solidFill>
              </a:rPr>
              <a:t>doesn't have the multithreading or multiprocessor capabilities.</a:t>
            </a:r>
          </a:p>
        </p:txBody>
      </p:sp>
    </p:spTree>
    <p:extLst>
      <p:ext uri="{BB962C8B-B14F-4D97-AF65-F5344CB8AC3E}">
        <p14:creationId xmlns:p14="http://schemas.microsoft.com/office/powerpoint/2010/main" val="287080879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(Contd.)</a:t>
            </a:r>
            <a:endParaRPr lang="en-US" dirty="0"/>
          </a:p>
        </p:txBody>
      </p:sp>
      <p:sp>
        <p:nvSpPr>
          <p:cNvPr id="3" name="Rectangle 2"/>
          <p:cNvSpPr/>
          <p:nvPr/>
        </p:nvSpPr>
        <p:spPr>
          <a:xfrm>
            <a:off x="457199" y="685800"/>
            <a:ext cx="7933766" cy="5786199"/>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a:t>
            </a:r>
            <a:r>
              <a:rPr lang="en-US" dirty="0">
                <a:solidFill>
                  <a:srgbClr val="002060"/>
                </a:solidFill>
                <a:latin typeface="Courier New" panose="02070309020205020404" pitchFamily="49" charset="0"/>
                <a:cs typeface="Courier New" panose="02070309020205020404" pitchFamily="49" charset="0"/>
              </a:rPr>
              <a:t>form</a:t>
            </a:r>
            <a:r>
              <a:rPr lang="en-US" sz="2000" dirty="0">
                <a:solidFill>
                  <a:srgbClr val="002060"/>
                </a:solidFill>
              </a:rPr>
              <a:t> object acts as a container for several other objects that collect information from the user.</a:t>
            </a:r>
          </a:p>
          <a:p>
            <a:pPr marL="285744" lvl="1" indent="-285744">
              <a:spcBef>
                <a:spcPts val="600"/>
              </a:spcBef>
              <a:spcAft>
                <a:spcPts val="600"/>
              </a:spcAft>
              <a:buSzPct val="100000"/>
              <a:buBlip>
                <a:blip r:embed="rId2"/>
              </a:buBlip>
            </a:pPr>
            <a:r>
              <a:rPr lang="en-US" sz="2000" dirty="0">
                <a:solidFill>
                  <a:srgbClr val="002060"/>
                </a:solidFill>
              </a:rPr>
              <a:t>The </a:t>
            </a:r>
            <a:r>
              <a:rPr lang="en-US" dirty="0">
                <a:solidFill>
                  <a:srgbClr val="002060"/>
                </a:solidFill>
                <a:latin typeface="Courier New" panose="02070309020205020404" pitchFamily="49" charset="0"/>
                <a:cs typeface="Courier New" panose="02070309020205020404" pitchFamily="49" charset="0"/>
              </a:rPr>
              <a:t>button</a:t>
            </a:r>
            <a:r>
              <a:rPr lang="en-US" sz="2000" dirty="0">
                <a:solidFill>
                  <a:srgbClr val="002060"/>
                </a:solidFill>
              </a:rPr>
              <a:t> object allows you to perform various tasks based on user actions.</a:t>
            </a:r>
          </a:p>
          <a:p>
            <a:pPr marL="285744" lvl="1" indent="-285744">
              <a:spcBef>
                <a:spcPts val="600"/>
              </a:spcBef>
              <a:spcAft>
                <a:spcPts val="600"/>
              </a:spcAft>
              <a:buSzPct val="100000"/>
              <a:buBlip>
                <a:blip r:embed="rId2"/>
              </a:buBlip>
            </a:pPr>
            <a:r>
              <a:rPr lang="en-US" sz="2000" dirty="0" smtClean="0">
                <a:solidFill>
                  <a:srgbClr val="002060"/>
                </a:solidFill>
              </a:rPr>
              <a:t>The </a:t>
            </a:r>
            <a:r>
              <a:rPr lang="en-US" dirty="0">
                <a:solidFill>
                  <a:srgbClr val="002060"/>
                </a:solidFill>
                <a:latin typeface="Courier New" panose="02070309020205020404" pitchFamily="49" charset="0"/>
                <a:cs typeface="Courier New" panose="02070309020205020404" pitchFamily="49" charset="0"/>
              </a:rPr>
              <a:t>checkbox</a:t>
            </a:r>
            <a:r>
              <a:rPr lang="en-US" sz="2000" dirty="0">
                <a:solidFill>
                  <a:srgbClr val="002060"/>
                </a:solidFill>
              </a:rPr>
              <a:t> object is used for accepting/displaying single line text entry. </a:t>
            </a:r>
            <a:endParaRPr lang="en-US" sz="2000" dirty="0" smtClean="0">
              <a:solidFill>
                <a:srgbClr val="002060"/>
              </a:solidFill>
            </a:endParaRPr>
          </a:p>
          <a:p>
            <a:pPr marL="285744" lvl="1" indent="-285744">
              <a:spcBef>
                <a:spcPts val="600"/>
              </a:spcBef>
              <a:spcAft>
                <a:spcPts val="600"/>
              </a:spcAft>
              <a:buSzPct val="100000"/>
              <a:buBlip>
                <a:blip r:embed="rId2"/>
              </a:buBlip>
            </a:pPr>
            <a:r>
              <a:rPr lang="en-US" sz="2000" dirty="0">
                <a:solidFill>
                  <a:srgbClr val="002060"/>
                </a:solidFill>
              </a:rPr>
              <a:t>The </a:t>
            </a:r>
            <a:r>
              <a:rPr lang="en-US" dirty="0">
                <a:solidFill>
                  <a:srgbClr val="002060"/>
                </a:solidFill>
                <a:latin typeface="Courier New" panose="02070309020205020404" pitchFamily="49" charset="0"/>
                <a:cs typeface="Courier New" panose="02070309020205020404" pitchFamily="49" charset="0"/>
              </a:rPr>
              <a:t>text</a:t>
            </a:r>
            <a:r>
              <a:rPr lang="en-US" sz="2000" dirty="0">
                <a:solidFill>
                  <a:srgbClr val="002060"/>
                </a:solidFill>
              </a:rPr>
              <a:t> object is used for accepting/displaying single line text entry. </a:t>
            </a:r>
          </a:p>
          <a:p>
            <a:pPr marL="285744" lvl="1" indent="-285744">
              <a:spcBef>
                <a:spcPts val="600"/>
              </a:spcBef>
              <a:spcAft>
                <a:spcPts val="600"/>
              </a:spcAft>
              <a:buSzPct val="100000"/>
              <a:buBlip>
                <a:blip r:embed="rId2"/>
              </a:buBlip>
            </a:pPr>
            <a:r>
              <a:rPr lang="en-US" sz="2000" dirty="0" smtClean="0">
                <a:solidFill>
                  <a:srgbClr val="002060"/>
                </a:solidFill>
              </a:rPr>
              <a:t>The </a:t>
            </a:r>
            <a:r>
              <a:rPr lang="en-US" dirty="0">
                <a:solidFill>
                  <a:srgbClr val="002060"/>
                </a:solidFill>
                <a:latin typeface="Courier New" panose="02070309020205020404" pitchFamily="49" charset="0"/>
                <a:cs typeface="Courier New" panose="02070309020205020404" pitchFamily="49" charset="0"/>
              </a:rPr>
              <a:t>radio</a:t>
            </a:r>
            <a:r>
              <a:rPr lang="en-US" sz="2000" dirty="0">
                <a:solidFill>
                  <a:srgbClr val="002060"/>
                </a:solidFill>
              </a:rPr>
              <a:t> object allows the user to accept a single value from a set of alternatives.</a:t>
            </a:r>
          </a:p>
          <a:p>
            <a:pPr marL="285744" lvl="1" indent="-285744">
              <a:spcBef>
                <a:spcPts val="600"/>
              </a:spcBef>
              <a:spcAft>
                <a:spcPts val="600"/>
              </a:spcAft>
              <a:buSzPct val="100000"/>
              <a:buBlip>
                <a:blip r:embed="rId2"/>
              </a:buBlip>
            </a:pPr>
            <a:r>
              <a:rPr lang="en-US" sz="2000" dirty="0">
                <a:solidFill>
                  <a:srgbClr val="002060"/>
                </a:solidFill>
              </a:rPr>
              <a:t>The </a:t>
            </a:r>
            <a:r>
              <a:rPr lang="en-US" dirty="0">
                <a:solidFill>
                  <a:srgbClr val="002060"/>
                </a:solidFill>
                <a:latin typeface="Courier New" panose="02070309020205020404" pitchFamily="49" charset="0"/>
                <a:cs typeface="Courier New" panose="02070309020205020404" pitchFamily="49" charset="0"/>
              </a:rPr>
              <a:t>Select</a:t>
            </a:r>
            <a:r>
              <a:rPr lang="en-US" sz="2000" dirty="0">
                <a:solidFill>
                  <a:srgbClr val="002060"/>
                </a:solidFill>
              </a:rPr>
              <a:t> object allows the user to select an option available in a drop-down menu. </a:t>
            </a:r>
          </a:p>
          <a:p>
            <a:pPr marL="285744" lvl="1" indent="-285744">
              <a:spcBef>
                <a:spcPts val="600"/>
              </a:spcBef>
              <a:spcAft>
                <a:spcPts val="600"/>
              </a:spcAft>
              <a:buSzPct val="100000"/>
              <a:buBlip>
                <a:blip r:embed="rId2"/>
              </a:buBlip>
            </a:pPr>
            <a:r>
              <a:rPr lang="en-US" sz="2000" dirty="0">
                <a:solidFill>
                  <a:srgbClr val="002060"/>
                </a:solidFill>
              </a:rPr>
              <a:t>Regular expressions are the expressions that enable you to match patterns in JavaScript. </a:t>
            </a:r>
          </a:p>
          <a:p>
            <a:pPr marL="285744" lvl="1" indent="-285744">
              <a:spcBef>
                <a:spcPts val="600"/>
              </a:spcBef>
              <a:spcAft>
                <a:spcPts val="600"/>
              </a:spcAft>
              <a:buSzPct val="100000"/>
              <a:buBlip>
                <a:blip r:embed="rId2"/>
              </a:buBlip>
            </a:pPr>
            <a:r>
              <a:rPr lang="en-US" sz="2000" dirty="0">
                <a:solidFill>
                  <a:srgbClr val="002060"/>
                </a:solidFill>
              </a:rPr>
              <a:t>The HTML DOM is a standard object model and programming interface for HTML</a:t>
            </a:r>
            <a:r>
              <a:rPr lang="en-US" sz="2000" dirty="0" smtClean="0">
                <a:solidFill>
                  <a:srgbClr val="002060"/>
                </a:solidFill>
              </a:rPr>
              <a:t>.</a:t>
            </a:r>
            <a:endParaRPr lang="en-US" sz="2000" dirty="0">
              <a:solidFill>
                <a:srgbClr val="002060"/>
              </a:solidFill>
            </a:endParaRPr>
          </a:p>
        </p:txBody>
      </p:sp>
    </p:spTree>
    <p:extLst>
      <p:ext uri="{BB962C8B-B14F-4D97-AF65-F5344CB8AC3E}">
        <p14:creationId xmlns:p14="http://schemas.microsoft.com/office/powerpoint/2010/main" val="2499959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vs JavaScript</a:t>
            </a:r>
          </a:p>
        </p:txBody>
      </p:sp>
      <p:pic>
        <p:nvPicPr>
          <p:cNvPr id="3" name="Picture 2"/>
          <p:cNvPicPr>
            <a:picLocks noChangeAspect="1"/>
          </p:cNvPicPr>
          <p:nvPr/>
        </p:nvPicPr>
        <p:blipFill>
          <a:blip r:embed="rId2"/>
          <a:stretch>
            <a:fillRect/>
          </a:stretch>
        </p:blipFill>
        <p:spPr>
          <a:xfrm flipH="1">
            <a:off x="26147" y="2863082"/>
            <a:ext cx="5486876" cy="3657917"/>
          </a:xfrm>
          <a:prstGeom prst="rect">
            <a:avLst/>
          </a:prstGeom>
        </p:spPr>
      </p:pic>
      <p:sp>
        <p:nvSpPr>
          <p:cNvPr id="4" name="Cloud Callout 3"/>
          <p:cNvSpPr/>
          <p:nvPr/>
        </p:nvSpPr>
        <p:spPr>
          <a:xfrm>
            <a:off x="2998694" y="766483"/>
            <a:ext cx="3160059" cy="1855694"/>
          </a:xfrm>
          <a:prstGeom prst="cloudCallout">
            <a:avLst>
              <a:gd name="adj1" fmla="val -46860"/>
              <a:gd name="adj2" fmla="val 85282"/>
            </a:avLst>
          </a:prstGeom>
          <a:noFill/>
          <a:ln w="9525">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chemeClr val="accent1">
                    <a:lumMod val="20000"/>
                    <a:lumOff val="80000"/>
                  </a:schemeClr>
                </a:solidFill>
              </a:ln>
              <a:noFill/>
            </a:endParaRPr>
          </a:p>
        </p:txBody>
      </p:sp>
      <p:sp>
        <p:nvSpPr>
          <p:cNvPr id="5" name="TextBox 4"/>
          <p:cNvSpPr txBox="1"/>
          <p:nvPr/>
        </p:nvSpPr>
        <p:spPr>
          <a:xfrm>
            <a:off x="3492500" y="1308100"/>
            <a:ext cx="1892301" cy="584775"/>
          </a:xfrm>
          <a:prstGeom prst="rect">
            <a:avLst/>
          </a:prstGeom>
          <a:noFill/>
        </p:spPr>
        <p:txBody>
          <a:bodyPr wrap="square" rtlCol="0">
            <a:spAutoFit/>
          </a:bodyPr>
          <a:lstStyle/>
          <a:p>
            <a:pPr algn="ctr"/>
            <a:r>
              <a:rPr lang="en-US" sz="1600" dirty="0" smtClean="0">
                <a:solidFill>
                  <a:srgbClr val="002060"/>
                </a:solidFill>
              </a:rPr>
              <a:t>Is JavaScript a part of Java?</a:t>
            </a:r>
            <a:endParaRPr lang="en-US" sz="1600" dirty="0">
              <a:solidFill>
                <a:srgbClr val="002060"/>
              </a:solidFill>
            </a:endParaRPr>
          </a:p>
        </p:txBody>
      </p:sp>
    </p:spTree>
    <p:extLst>
      <p:ext uri="{BB962C8B-B14F-4D97-AF65-F5344CB8AC3E}">
        <p14:creationId xmlns:p14="http://schemas.microsoft.com/office/powerpoint/2010/main" val="418071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vs JavaScript (Contd.)</a:t>
            </a:r>
            <a:endParaRPr lang="en-US" dirty="0"/>
          </a:p>
        </p:txBody>
      </p:sp>
      <p:grpSp>
        <p:nvGrpSpPr>
          <p:cNvPr id="3" name="Group 2"/>
          <p:cNvGrpSpPr/>
          <p:nvPr/>
        </p:nvGrpSpPr>
        <p:grpSpPr>
          <a:xfrm>
            <a:off x="887241" y="1560730"/>
            <a:ext cx="6791030" cy="4814234"/>
            <a:chOff x="887241" y="1560730"/>
            <a:chExt cx="6791030" cy="4814234"/>
          </a:xfrm>
        </p:grpSpPr>
        <p:pic>
          <p:nvPicPr>
            <p:cNvPr id="4" name="Picture 3"/>
            <p:cNvPicPr>
              <a:picLocks noChangeAspect="1"/>
            </p:cNvPicPr>
            <p:nvPr/>
          </p:nvPicPr>
          <p:blipFill>
            <a:blip r:embed="rId2"/>
            <a:stretch>
              <a:fillRect/>
            </a:stretch>
          </p:blipFill>
          <p:spPr>
            <a:xfrm>
              <a:off x="887241" y="1560730"/>
              <a:ext cx="6791030" cy="4814234"/>
            </a:xfrm>
            <a:prstGeom prst="rect">
              <a:avLst/>
            </a:prstGeom>
          </p:spPr>
        </p:pic>
        <p:sp>
          <p:nvSpPr>
            <p:cNvPr id="5" name="Rectangle 4"/>
            <p:cNvSpPr/>
            <p:nvPr/>
          </p:nvSpPr>
          <p:spPr>
            <a:xfrm>
              <a:off x="1793433" y="1978461"/>
              <a:ext cx="1817014" cy="319547"/>
            </a:xfrm>
            <a:prstGeom prst="rect">
              <a:avLst/>
            </a:prstGeom>
            <a:solidFill>
              <a:srgbClr val="DA7528"/>
            </a:solidFill>
            <a:ln>
              <a:no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1"/>
                  </a:solidFill>
                </a:rPr>
                <a:t>Java</a:t>
              </a:r>
              <a:endParaRPr lang="en-US" dirty="0">
                <a:solidFill>
                  <a:schemeClr val="tx1"/>
                </a:solidFill>
              </a:endParaRPr>
            </a:p>
          </p:txBody>
        </p:sp>
        <p:sp>
          <p:nvSpPr>
            <p:cNvPr id="6" name="Rectangle 5"/>
            <p:cNvSpPr/>
            <p:nvPr/>
          </p:nvSpPr>
          <p:spPr>
            <a:xfrm>
              <a:off x="4790778" y="1978462"/>
              <a:ext cx="1936376" cy="319547"/>
            </a:xfrm>
            <a:prstGeom prst="rect">
              <a:avLst/>
            </a:prstGeom>
            <a:solidFill>
              <a:srgbClr val="DA7528"/>
            </a:solidFill>
            <a:ln>
              <a:no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1"/>
                  </a:solidFill>
                </a:rPr>
                <a:t>JavaScript</a:t>
              </a:r>
              <a:endParaRPr lang="en-US" dirty="0">
                <a:solidFill>
                  <a:schemeClr val="tx1"/>
                </a:solidFill>
              </a:endParaRPr>
            </a:p>
          </p:txBody>
        </p:sp>
        <p:sp>
          <p:nvSpPr>
            <p:cNvPr id="7" name="TextBox 6"/>
            <p:cNvSpPr txBox="1"/>
            <p:nvPr/>
          </p:nvSpPr>
          <p:spPr>
            <a:xfrm>
              <a:off x="1235294" y="2564891"/>
              <a:ext cx="2933293" cy="307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marL="285744" indent="-285744" fontAlgn="base">
                <a:spcBef>
                  <a:spcPts val="600"/>
                </a:spcBef>
                <a:spcAft>
                  <a:spcPts val="600"/>
                </a:spcAft>
                <a:buBlip>
                  <a:blip r:embed="rId3"/>
                </a:buBlip>
              </a:pPr>
              <a:r>
                <a:rPr lang="en-US" sz="1400" dirty="0">
                  <a:solidFill>
                    <a:srgbClr val="002060"/>
                  </a:solidFill>
                </a:rPr>
                <a:t>Java is an Object Oriented Programming (OOP) language.</a:t>
              </a:r>
            </a:p>
            <a:p>
              <a:pPr marL="285744" indent="-285744" fontAlgn="base">
                <a:spcBef>
                  <a:spcPts val="600"/>
                </a:spcBef>
                <a:spcAft>
                  <a:spcPts val="600"/>
                </a:spcAft>
                <a:buBlip>
                  <a:blip r:embed="rId3"/>
                </a:buBlip>
              </a:pPr>
              <a:r>
                <a:rPr lang="en-US" sz="1400" dirty="0">
                  <a:solidFill>
                    <a:srgbClr val="002060"/>
                  </a:solidFill>
                </a:rPr>
                <a:t>Java can stand on its own.</a:t>
              </a:r>
            </a:p>
            <a:p>
              <a:pPr marL="285744" indent="-285744" fontAlgn="base">
                <a:spcBef>
                  <a:spcPts val="600"/>
                </a:spcBef>
                <a:spcAft>
                  <a:spcPts val="600"/>
                </a:spcAft>
                <a:buBlip>
                  <a:blip r:embed="rId3"/>
                </a:buBlip>
              </a:pPr>
              <a:r>
                <a:rPr lang="en-US" sz="1400" dirty="0">
                  <a:solidFill>
                    <a:srgbClr val="002060"/>
                  </a:solidFill>
                </a:rPr>
                <a:t>Java creates applications that run in a virtual machine or browser.</a:t>
              </a:r>
            </a:p>
            <a:p>
              <a:pPr marL="285744" indent="-285744" fontAlgn="base">
                <a:spcBef>
                  <a:spcPts val="600"/>
                </a:spcBef>
                <a:spcAft>
                  <a:spcPts val="600"/>
                </a:spcAft>
                <a:buBlip>
                  <a:blip r:embed="rId3"/>
                </a:buBlip>
              </a:pPr>
              <a:r>
                <a:rPr lang="en-US" sz="1400" dirty="0">
                  <a:solidFill>
                    <a:srgbClr val="002060"/>
                  </a:solidFill>
                </a:rPr>
                <a:t>Java is a much larger and more complicated language that creates "standalone" applications. </a:t>
              </a:r>
            </a:p>
            <a:p>
              <a:pPr marL="285744" indent="-285744" fontAlgn="base">
                <a:spcBef>
                  <a:spcPts val="600"/>
                </a:spcBef>
                <a:spcAft>
                  <a:spcPts val="600"/>
                </a:spcAft>
                <a:buBlip>
                  <a:blip r:embed="rId3"/>
                </a:buBlip>
              </a:pPr>
              <a:r>
                <a:rPr lang="en-US" sz="1400" dirty="0">
                  <a:solidFill>
                    <a:srgbClr val="002060"/>
                  </a:solidFill>
                </a:rPr>
                <a:t>Java file is saved with .java </a:t>
              </a:r>
              <a:r>
                <a:rPr lang="en-US" sz="1400" dirty="0" smtClean="0">
                  <a:solidFill>
                    <a:srgbClr val="002060"/>
                  </a:solidFill>
                </a:rPr>
                <a:t>extension.</a:t>
              </a:r>
              <a:endParaRPr lang="en-US" sz="1400" dirty="0">
                <a:solidFill>
                  <a:srgbClr val="002060"/>
                </a:solidFill>
              </a:endParaRPr>
            </a:p>
          </p:txBody>
        </p:sp>
        <p:sp>
          <p:nvSpPr>
            <p:cNvPr id="8" name="Rectangle 7"/>
            <p:cNvSpPr/>
            <p:nvPr/>
          </p:nvSpPr>
          <p:spPr>
            <a:xfrm>
              <a:off x="4516640" y="2564891"/>
              <a:ext cx="2914387" cy="3293209"/>
            </a:xfrm>
            <a:prstGeom prst="rect">
              <a:avLst/>
            </a:prstGeom>
          </p:spPr>
          <p:txBody>
            <a:bodyPr wrap="square">
              <a:spAutoFit/>
            </a:bodyPr>
            <a:lstStyle/>
            <a:p>
              <a:pPr marL="285744" lvl="1" indent="-285744" fontAlgn="base">
                <a:spcBef>
                  <a:spcPts val="600"/>
                </a:spcBef>
                <a:spcAft>
                  <a:spcPts val="600"/>
                </a:spcAft>
                <a:buBlip>
                  <a:blip r:embed="rId3"/>
                </a:buBlip>
              </a:pPr>
              <a:r>
                <a:rPr lang="en-US" sz="1400" dirty="0">
                  <a:solidFill>
                    <a:srgbClr val="002060"/>
                  </a:solidFill>
                </a:rPr>
                <a:t>JavaScript is a object- based scripting language. </a:t>
              </a:r>
            </a:p>
            <a:p>
              <a:pPr marL="285744" lvl="1" indent="-285744" fontAlgn="base">
                <a:spcBef>
                  <a:spcPts val="600"/>
                </a:spcBef>
                <a:spcAft>
                  <a:spcPts val="600"/>
                </a:spcAft>
                <a:buBlip>
                  <a:blip r:embed="rId3"/>
                </a:buBlip>
              </a:pPr>
              <a:r>
                <a:rPr lang="en-US" sz="1400" dirty="0">
                  <a:solidFill>
                    <a:srgbClr val="002060"/>
                  </a:solidFill>
                </a:rPr>
                <a:t>JavaScript must (primarily) be placed inside an HTML document to function. </a:t>
              </a:r>
            </a:p>
            <a:p>
              <a:pPr marL="285744" lvl="1" indent="-285744" fontAlgn="base">
                <a:spcBef>
                  <a:spcPts val="600"/>
                </a:spcBef>
                <a:spcAft>
                  <a:spcPts val="600"/>
                </a:spcAft>
                <a:buBlip>
                  <a:blip r:embed="rId3"/>
                </a:buBlip>
              </a:pPr>
              <a:r>
                <a:rPr lang="en-US" sz="1400" dirty="0">
                  <a:solidFill>
                    <a:srgbClr val="002060"/>
                  </a:solidFill>
                </a:rPr>
                <a:t>JavaScript code is run on a browser only.</a:t>
              </a:r>
            </a:p>
            <a:p>
              <a:pPr marL="285744" lvl="1" indent="-285744" fontAlgn="base">
                <a:spcBef>
                  <a:spcPts val="600"/>
                </a:spcBef>
                <a:spcAft>
                  <a:spcPts val="600"/>
                </a:spcAft>
                <a:buBlip>
                  <a:blip r:embed="rId3"/>
                </a:buBlip>
              </a:pPr>
              <a:r>
                <a:rPr lang="en-US" sz="1400" dirty="0">
                  <a:solidFill>
                    <a:srgbClr val="002060"/>
                  </a:solidFill>
                </a:rPr>
                <a:t>JavaScript is text that is fed into a browser that can interpret it and then it is enacted by the browser.</a:t>
              </a:r>
            </a:p>
            <a:p>
              <a:pPr marL="285744" lvl="1" indent="-285744" fontAlgn="base">
                <a:spcBef>
                  <a:spcPts val="600"/>
                </a:spcBef>
                <a:spcAft>
                  <a:spcPts val="600"/>
                </a:spcAft>
                <a:buBlip>
                  <a:blip r:embed="rId3"/>
                </a:buBlip>
              </a:pPr>
              <a:r>
                <a:rPr lang="en-US" sz="1400" dirty="0">
                  <a:solidFill>
                    <a:srgbClr val="002060"/>
                  </a:solidFill>
                </a:rPr>
                <a:t>JavaScript file is saved with .</a:t>
              </a:r>
              <a:r>
                <a:rPr lang="en-US" sz="1400" dirty="0" err="1">
                  <a:solidFill>
                    <a:srgbClr val="002060"/>
                  </a:solidFill>
                </a:rPr>
                <a:t>js</a:t>
              </a:r>
              <a:r>
                <a:rPr lang="en-US" sz="1400" dirty="0">
                  <a:solidFill>
                    <a:srgbClr val="002060"/>
                  </a:solidFill>
                </a:rPr>
                <a:t> extension</a:t>
              </a:r>
              <a:r>
                <a:rPr lang="en-US" sz="1400" dirty="0" smtClean="0">
                  <a:solidFill>
                    <a:srgbClr val="002060"/>
                  </a:solidFill>
                </a:rPr>
                <a:t>.</a:t>
              </a:r>
              <a:endParaRPr lang="en-US" sz="1400" dirty="0">
                <a:solidFill>
                  <a:srgbClr val="002060"/>
                </a:solidFill>
              </a:endParaRPr>
            </a:p>
          </p:txBody>
        </p:sp>
      </p:grpSp>
      <p:sp>
        <p:nvSpPr>
          <p:cNvPr id="9" name="Rectangle 8"/>
          <p:cNvSpPr/>
          <p:nvPr/>
        </p:nvSpPr>
        <p:spPr>
          <a:xfrm>
            <a:off x="457200" y="685800"/>
            <a:ext cx="7094071" cy="707886"/>
          </a:xfrm>
          <a:prstGeom prst="rect">
            <a:avLst/>
          </a:prstGeom>
        </p:spPr>
        <p:txBody>
          <a:bodyPr wrap="square">
            <a:spAutoFit/>
          </a:bodyPr>
          <a:lstStyle/>
          <a:p>
            <a:pPr marL="285744" lvl="1" indent="-285744">
              <a:spcBef>
                <a:spcPts val="600"/>
              </a:spcBef>
              <a:spcAft>
                <a:spcPts val="600"/>
              </a:spcAft>
              <a:buSzPct val="100000"/>
              <a:buBlip>
                <a:blip r:embed="rId3"/>
              </a:buBlip>
            </a:pPr>
            <a:r>
              <a:rPr lang="en-US" sz="2000" dirty="0" smtClean="0">
                <a:solidFill>
                  <a:srgbClr val="002060"/>
                </a:solidFill>
              </a:rPr>
              <a:t>The following figure depicts the difference between Java and JavaScript</a:t>
            </a:r>
            <a:endParaRPr lang="en-US" sz="2000" dirty="0">
              <a:solidFill>
                <a:srgbClr val="002060"/>
              </a:solidFill>
            </a:endParaRPr>
          </a:p>
        </p:txBody>
      </p:sp>
    </p:spTree>
    <p:extLst>
      <p:ext uri="{BB962C8B-B14F-4D97-AF65-F5344CB8AC3E}">
        <p14:creationId xmlns:p14="http://schemas.microsoft.com/office/powerpoint/2010/main" val="2022358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Client-Side Script vs Server-Side Script</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 y="2630244"/>
            <a:ext cx="4549232" cy="3872753"/>
          </a:xfrm>
          <a:prstGeom prst="rect">
            <a:avLst/>
          </a:prstGeom>
        </p:spPr>
      </p:pic>
      <p:sp>
        <p:nvSpPr>
          <p:cNvPr id="4" name="Cloud Callout 3"/>
          <p:cNvSpPr/>
          <p:nvPr/>
        </p:nvSpPr>
        <p:spPr>
          <a:xfrm>
            <a:off x="2998694" y="766483"/>
            <a:ext cx="3160059" cy="1855694"/>
          </a:xfrm>
          <a:prstGeom prst="cloudCallout">
            <a:avLst>
              <a:gd name="adj1" fmla="val -48988"/>
              <a:gd name="adj2" fmla="val 70065"/>
            </a:avLst>
          </a:prstGeom>
          <a:noFill/>
          <a:ln w="9525">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chemeClr val="accent1">
                    <a:lumMod val="20000"/>
                    <a:lumOff val="80000"/>
                  </a:schemeClr>
                </a:solidFill>
              </a:ln>
              <a:noFill/>
            </a:endParaRPr>
          </a:p>
        </p:txBody>
      </p:sp>
      <p:sp>
        <p:nvSpPr>
          <p:cNvPr id="5" name="TextBox 4"/>
          <p:cNvSpPr txBox="1"/>
          <p:nvPr/>
        </p:nvSpPr>
        <p:spPr>
          <a:xfrm>
            <a:off x="3479800" y="1219200"/>
            <a:ext cx="2006601" cy="830997"/>
          </a:xfrm>
          <a:prstGeom prst="rect">
            <a:avLst/>
          </a:prstGeom>
          <a:noFill/>
        </p:spPr>
        <p:txBody>
          <a:bodyPr wrap="square" rtlCol="0">
            <a:spAutoFit/>
          </a:bodyPr>
          <a:lstStyle/>
          <a:p>
            <a:pPr algn="ctr"/>
            <a:r>
              <a:rPr lang="en-US" sz="1600" dirty="0" smtClean="0">
                <a:solidFill>
                  <a:srgbClr val="002060"/>
                </a:solidFill>
              </a:rPr>
              <a:t>How client-side script is different from server-side script?</a:t>
            </a:r>
            <a:endParaRPr lang="en-US" sz="2000" dirty="0">
              <a:solidFill>
                <a:srgbClr val="002060"/>
              </a:solidFill>
            </a:endParaRPr>
          </a:p>
        </p:txBody>
      </p:sp>
    </p:spTree>
    <p:extLst>
      <p:ext uri="{BB962C8B-B14F-4D97-AF65-F5344CB8AC3E}">
        <p14:creationId xmlns:p14="http://schemas.microsoft.com/office/powerpoint/2010/main" val="23438889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Client-Side Script vs Server-Side Script (Contd.)</a:t>
            </a:r>
            <a:endParaRPr lang="en-US" dirty="0"/>
          </a:p>
        </p:txBody>
      </p:sp>
      <p:grpSp>
        <p:nvGrpSpPr>
          <p:cNvPr id="3" name="Group 2"/>
          <p:cNvGrpSpPr/>
          <p:nvPr/>
        </p:nvGrpSpPr>
        <p:grpSpPr>
          <a:xfrm>
            <a:off x="887241" y="1560730"/>
            <a:ext cx="6791030" cy="4814234"/>
            <a:chOff x="887241" y="1560730"/>
            <a:chExt cx="6791030" cy="4814234"/>
          </a:xfrm>
        </p:grpSpPr>
        <p:pic>
          <p:nvPicPr>
            <p:cNvPr id="4" name="Picture 3"/>
            <p:cNvPicPr>
              <a:picLocks noChangeAspect="1"/>
            </p:cNvPicPr>
            <p:nvPr/>
          </p:nvPicPr>
          <p:blipFill>
            <a:blip r:embed="rId2"/>
            <a:stretch>
              <a:fillRect/>
            </a:stretch>
          </p:blipFill>
          <p:spPr>
            <a:xfrm>
              <a:off x="887241" y="1560730"/>
              <a:ext cx="6791030" cy="4814234"/>
            </a:xfrm>
            <a:prstGeom prst="rect">
              <a:avLst/>
            </a:prstGeom>
          </p:spPr>
        </p:pic>
        <p:sp>
          <p:nvSpPr>
            <p:cNvPr id="5" name="Rectangle 4"/>
            <p:cNvSpPr/>
            <p:nvPr/>
          </p:nvSpPr>
          <p:spPr>
            <a:xfrm>
              <a:off x="1793433" y="1978461"/>
              <a:ext cx="1817014" cy="319547"/>
            </a:xfrm>
            <a:prstGeom prst="rect">
              <a:avLst/>
            </a:prstGeom>
            <a:solidFill>
              <a:srgbClr val="DA7528"/>
            </a:solidFill>
            <a:ln>
              <a:no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1"/>
                  </a:solidFill>
                </a:rPr>
                <a:t>Client-side Script</a:t>
              </a:r>
              <a:endParaRPr lang="en-US" dirty="0">
                <a:solidFill>
                  <a:schemeClr val="tx1"/>
                </a:solidFill>
              </a:endParaRPr>
            </a:p>
          </p:txBody>
        </p:sp>
        <p:sp>
          <p:nvSpPr>
            <p:cNvPr id="6" name="Rectangle 5"/>
            <p:cNvSpPr/>
            <p:nvPr/>
          </p:nvSpPr>
          <p:spPr>
            <a:xfrm>
              <a:off x="4790778" y="1978462"/>
              <a:ext cx="1936376" cy="319547"/>
            </a:xfrm>
            <a:prstGeom prst="rect">
              <a:avLst/>
            </a:prstGeom>
            <a:solidFill>
              <a:srgbClr val="DA7528"/>
            </a:solidFill>
            <a:ln>
              <a:no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1"/>
                  </a:solidFill>
                </a:rPr>
                <a:t>Server-side script</a:t>
              </a:r>
              <a:endParaRPr lang="en-US" dirty="0">
                <a:solidFill>
                  <a:schemeClr val="tx1"/>
                </a:solidFill>
              </a:endParaRPr>
            </a:p>
          </p:txBody>
        </p:sp>
        <p:sp>
          <p:nvSpPr>
            <p:cNvPr id="7" name="TextBox 6"/>
            <p:cNvSpPr txBox="1"/>
            <p:nvPr/>
          </p:nvSpPr>
          <p:spPr>
            <a:xfrm>
              <a:off x="1235294" y="2463291"/>
              <a:ext cx="2933293"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marL="285744" indent="-285744" fontAlgn="base">
                <a:spcBef>
                  <a:spcPts val="600"/>
                </a:spcBef>
                <a:spcAft>
                  <a:spcPts val="600"/>
                </a:spcAft>
                <a:buBlip>
                  <a:blip r:embed="rId3"/>
                </a:buBlip>
              </a:pPr>
              <a:r>
                <a:rPr lang="en-US" sz="1400" dirty="0">
                  <a:solidFill>
                    <a:srgbClr val="002060"/>
                  </a:solidFill>
                </a:rPr>
                <a:t>Client-side scripts provide </a:t>
              </a:r>
              <a:r>
                <a:rPr lang="en-US" sz="1400" dirty="0" smtClean="0">
                  <a:solidFill>
                    <a:srgbClr val="002060"/>
                  </a:solidFill>
                </a:rPr>
                <a:t>a</a:t>
              </a:r>
              <a:br>
                <a:rPr lang="en-US" sz="1400" dirty="0" smtClean="0">
                  <a:solidFill>
                    <a:srgbClr val="002060"/>
                  </a:solidFill>
                </a:rPr>
              </a:br>
              <a:r>
                <a:rPr lang="en-US" sz="1400" dirty="0" smtClean="0">
                  <a:solidFill>
                    <a:srgbClr val="002060"/>
                  </a:solidFill>
                </a:rPr>
                <a:t> </a:t>
              </a:r>
              <a:r>
                <a:rPr lang="en-US" sz="1400" dirty="0">
                  <a:solidFill>
                    <a:srgbClr val="002060"/>
                  </a:solidFill>
                </a:rPr>
                <a:t>front-end to websites for validating and processing client requests.</a:t>
              </a:r>
            </a:p>
            <a:p>
              <a:pPr marL="285744" indent="-285744" fontAlgn="base">
                <a:spcBef>
                  <a:spcPts val="600"/>
                </a:spcBef>
                <a:spcAft>
                  <a:spcPts val="600"/>
                </a:spcAft>
                <a:buBlip>
                  <a:blip r:embed="rId3"/>
                </a:buBlip>
              </a:pPr>
              <a:r>
                <a:rPr lang="en-US" sz="1400" dirty="0">
                  <a:solidFill>
                    <a:srgbClr val="002060"/>
                  </a:solidFill>
                </a:rPr>
                <a:t>Client-side script is embedded into an HTML page and is executed by a Web browser.</a:t>
              </a:r>
            </a:p>
            <a:p>
              <a:pPr marL="285744" indent="-285744" fontAlgn="base">
                <a:spcBef>
                  <a:spcPts val="600"/>
                </a:spcBef>
                <a:spcAft>
                  <a:spcPts val="600"/>
                </a:spcAft>
                <a:buBlip>
                  <a:blip r:embed="rId3"/>
                </a:buBlip>
              </a:pPr>
              <a:r>
                <a:rPr lang="en-US" sz="1400" dirty="0">
                  <a:solidFill>
                    <a:srgbClr val="002060"/>
                  </a:solidFill>
                </a:rPr>
                <a:t>Client-side scripts are mostly used to validate the data entered by the users. </a:t>
              </a:r>
            </a:p>
            <a:p>
              <a:pPr marL="285744" indent="-285744" fontAlgn="base">
                <a:spcBef>
                  <a:spcPts val="600"/>
                </a:spcBef>
                <a:spcAft>
                  <a:spcPts val="600"/>
                </a:spcAft>
                <a:buBlip>
                  <a:blip r:embed="rId3"/>
                </a:buBlip>
              </a:pPr>
              <a:r>
                <a:rPr lang="en-US" sz="1400" dirty="0">
                  <a:solidFill>
                    <a:srgbClr val="002060"/>
                  </a:solidFill>
                </a:rPr>
                <a:t>The client-side scripts are visible to the users.</a:t>
              </a:r>
            </a:p>
            <a:p>
              <a:pPr marL="285744" indent="-285744" fontAlgn="base">
                <a:spcBef>
                  <a:spcPts val="600"/>
                </a:spcBef>
                <a:spcAft>
                  <a:spcPts val="600"/>
                </a:spcAft>
                <a:buBlip>
                  <a:blip r:embed="rId3"/>
                </a:buBlip>
              </a:pPr>
              <a:r>
                <a:rPr lang="en-US" sz="1400" dirty="0">
                  <a:solidFill>
                    <a:srgbClr val="002060"/>
                  </a:solidFill>
                </a:rPr>
                <a:t>Statements are embedded within </a:t>
              </a:r>
              <a:r>
                <a:rPr lang="en-US" sz="1200" dirty="0">
                  <a:solidFill>
                    <a:srgbClr val="002060"/>
                  </a:solidFill>
                  <a:latin typeface="Courier New" panose="02070309020205020404" pitchFamily="49" charset="0"/>
                  <a:cs typeface="Courier New" panose="02070309020205020404" pitchFamily="49" charset="0"/>
                </a:rPr>
                <a:t>&lt;SCRIPT&gt; &lt;/SCRIPT&gt; </a:t>
              </a:r>
              <a:r>
                <a:rPr lang="en-US" sz="1400" dirty="0">
                  <a:solidFill>
                    <a:srgbClr val="002060"/>
                  </a:solidFill>
                </a:rPr>
                <a:t>tags</a:t>
              </a:r>
              <a:r>
                <a:rPr lang="en-US" sz="1400" dirty="0" smtClean="0">
                  <a:solidFill>
                    <a:srgbClr val="002060"/>
                  </a:solidFill>
                </a:rPr>
                <a:t>.</a:t>
              </a:r>
              <a:endParaRPr lang="en-US" sz="1400" dirty="0">
                <a:solidFill>
                  <a:srgbClr val="002060"/>
                </a:solidFill>
              </a:endParaRPr>
            </a:p>
          </p:txBody>
        </p:sp>
        <p:sp>
          <p:nvSpPr>
            <p:cNvPr id="8" name="Rectangle 7"/>
            <p:cNvSpPr/>
            <p:nvPr/>
          </p:nvSpPr>
          <p:spPr>
            <a:xfrm>
              <a:off x="4516640" y="2488691"/>
              <a:ext cx="2914387" cy="3724096"/>
            </a:xfrm>
            <a:prstGeom prst="rect">
              <a:avLst/>
            </a:prstGeom>
          </p:spPr>
          <p:txBody>
            <a:bodyPr wrap="square">
              <a:spAutoFit/>
            </a:bodyPr>
            <a:lstStyle/>
            <a:p>
              <a:pPr marL="285744" lvl="1" indent="-285744" fontAlgn="base">
                <a:spcBef>
                  <a:spcPts val="600"/>
                </a:spcBef>
                <a:spcAft>
                  <a:spcPts val="600"/>
                </a:spcAft>
                <a:buBlip>
                  <a:blip r:embed="rId3"/>
                </a:buBlip>
              </a:pPr>
              <a:r>
                <a:rPr lang="en-US" sz="1400" dirty="0">
                  <a:solidFill>
                    <a:srgbClr val="002060"/>
                  </a:solidFill>
                </a:rPr>
                <a:t>Server-side scripts provide a back-end to websites for processing client requests on the Web server.</a:t>
              </a:r>
            </a:p>
            <a:p>
              <a:pPr marL="285744" lvl="1" indent="-285744" fontAlgn="base">
                <a:spcBef>
                  <a:spcPts val="600"/>
                </a:spcBef>
                <a:spcAft>
                  <a:spcPts val="600"/>
                </a:spcAft>
                <a:buBlip>
                  <a:blip r:embed="rId3"/>
                </a:buBlip>
              </a:pPr>
              <a:r>
                <a:rPr lang="en-US" sz="1400" dirty="0">
                  <a:solidFill>
                    <a:srgbClr val="002060"/>
                  </a:solidFill>
                </a:rPr>
                <a:t>Server-side script is embedded into an HTML page and is executed on a Web server.</a:t>
              </a:r>
            </a:p>
            <a:p>
              <a:pPr marL="285744" lvl="1" indent="-285744" fontAlgn="base">
                <a:spcBef>
                  <a:spcPts val="600"/>
                </a:spcBef>
                <a:spcAft>
                  <a:spcPts val="600"/>
                </a:spcAft>
                <a:buBlip>
                  <a:blip r:embed="rId3"/>
                </a:buBlip>
              </a:pPr>
              <a:r>
                <a:rPr lang="en-US" sz="1400" dirty="0">
                  <a:solidFill>
                    <a:srgbClr val="002060"/>
                  </a:solidFill>
                </a:rPr>
                <a:t>Server-side scripts are mostly used to handle database-related requests and manipulate data. </a:t>
              </a:r>
            </a:p>
            <a:p>
              <a:pPr marL="285744" lvl="1" indent="-285744" fontAlgn="base">
                <a:spcBef>
                  <a:spcPts val="600"/>
                </a:spcBef>
                <a:spcAft>
                  <a:spcPts val="600"/>
                </a:spcAft>
                <a:buBlip>
                  <a:blip r:embed="rId3"/>
                </a:buBlip>
              </a:pPr>
              <a:r>
                <a:rPr lang="en-US" sz="1400" dirty="0">
                  <a:solidFill>
                    <a:srgbClr val="002060"/>
                  </a:solidFill>
                </a:rPr>
                <a:t>The server-side scripts are not visible to the </a:t>
              </a:r>
              <a:r>
                <a:rPr lang="en-US" sz="1400" dirty="0" smtClean="0">
                  <a:solidFill>
                    <a:srgbClr val="002060"/>
                  </a:solidFill>
                </a:rPr>
                <a:t>users.</a:t>
              </a:r>
              <a:endParaRPr lang="en-US" sz="1400" dirty="0">
                <a:solidFill>
                  <a:srgbClr val="002060"/>
                </a:solidFill>
              </a:endParaRPr>
            </a:p>
            <a:p>
              <a:pPr marL="285744" lvl="1" indent="-285744" fontAlgn="base">
                <a:spcBef>
                  <a:spcPts val="600"/>
                </a:spcBef>
                <a:spcAft>
                  <a:spcPts val="600"/>
                </a:spcAft>
                <a:buBlip>
                  <a:blip r:embed="rId3"/>
                </a:buBlip>
              </a:pPr>
              <a:r>
                <a:rPr lang="en-US" sz="1400" dirty="0">
                  <a:solidFill>
                    <a:srgbClr val="002060"/>
                  </a:solidFill>
                </a:rPr>
                <a:t>Statements are embedded within </a:t>
              </a:r>
              <a:r>
                <a:rPr lang="en-US" sz="1200" dirty="0">
                  <a:solidFill>
                    <a:srgbClr val="002060"/>
                  </a:solidFill>
                  <a:latin typeface="Courier New" panose="02070309020205020404" pitchFamily="49" charset="0"/>
                  <a:cs typeface="Courier New" panose="02070309020205020404" pitchFamily="49" charset="0"/>
                </a:rPr>
                <a:t>&lt;SERVER&gt;&lt;/SERVER&gt; </a:t>
              </a:r>
              <a:r>
                <a:rPr lang="en-US" sz="1400" dirty="0">
                  <a:solidFill>
                    <a:srgbClr val="002060"/>
                  </a:solidFill>
                </a:rPr>
                <a:t>tags</a:t>
              </a:r>
              <a:r>
                <a:rPr lang="en-US" sz="1400" dirty="0" smtClean="0">
                  <a:solidFill>
                    <a:srgbClr val="002060"/>
                  </a:solidFill>
                </a:rPr>
                <a:t>.</a:t>
              </a:r>
              <a:endParaRPr lang="en-US" sz="1400" dirty="0">
                <a:solidFill>
                  <a:srgbClr val="002060"/>
                </a:solidFill>
              </a:endParaRPr>
            </a:p>
          </p:txBody>
        </p:sp>
      </p:grpSp>
      <p:sp>
        <p:nvSpPr>
          <p:cNvPr id="9" name="Rectangle 8"/>
          <p:cNvSpPr/>
          <p:nvPr/>
        </p:nvSpPr>
        <p:spPr>
          <a:xfrm>
            <a:off x="457200" y="685800"/>
            <a:ext cx="7094071" cy="707886"/>
          </a:xfrm>
          <a:prstGeom prst="rect">
            <a:avLst/>
          </a:prstGeom>
        </p:spPr>
        <p:txBody>
          <a:bodyPr wrap="square">
            <a:spAutoFit/>
          </a:bodyPr>
          <a:lstStyle/>
          <a:p>
            <a:pPr marL="285744" lvl="1" indent="-285744">
              <a:spcBef>
                <a:spcPts val="600"/>
              </a:spcBef>
              <a:spcAft>
                <a:spcPts val="600"/>
              </a:spcAft>
              <a:buSzPct val="100000"/>
              <a:buBlip>
                <a:blip r:embed="rId3"/>
              </a:buBlip>
            </a:pPr>
            <a:r>
              <a:rPr lang="en-US" sz="2000" dirty="0" smtClean="0">
                <a:solidFill>
                  <a:srgbClr val="002060"/>
                </a:solidFill>
              </a:rPr>
              <a:t>The following figure depicts the difference between client-side and server-side script</a:t>
            </a:r>
            <a:endParaRPr lang="en-US" sz="2000" dirty="0">
              <a:solidFill>
                <a:srgbClr val="002060"/>
              </a:solidFill>
            </a:endParaRPr>
          </a:p>
        </p:txBody>
      </p:sp>
    </p:spTree>
    <p:extLst>
      <p:ext uri="{BB962C8B-B14F-4D97-AF65-F5344CB8AC3E}">
        <p14:creationId xmlns:p14="http://schemas.microsoft.com/office/powerpoint/2010/main" val="3652021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JavaScript Program</a:t>
            </a:r>
            <a:endParaRPr lang="en-US" dirty="0"/>
          </a:p>
        </p:txBody>
      </p:sp>
      <p:sp>
        <p:nvSpPr>
          <p:cNvPr id="3" name="Rectangle 2"/>
          <p:cNvSpPr/>
          <p:nvPr/>
        </p:nvSpPr>
        <p:spPr>
          <a:xfrm>
            <a:off x="457200" y="685800"/>
            <a:ext cx="7442200" cy="5201424"/>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a:t>
            </a:r>
            <a:r>
              <a:rPr lang="en-US" sz="2000" dirty="0">
                <a:solidFill>
                  <a:srgbClr val="002060"/>
                </a:solidFill>
              </a:rPr>
              <a:t>JavaScript code integrated into an HTML file is interpreted and executed by the Web browser.</a:t>
            </a:r>
          </a:p>
          <a:p>
            <a:pPr marL="285744" lvl="1" indent="-285744">
              <a:spcBef>
                <a:spcPts val="600"/>
              </a:spcBef>
              <a:spcAft>
                <a:spcPts val="600"/>
              </a:spcAft>
              <a:buSzPct val="100000"/>
              <a:buBlip>
                <a:blip r:embed="rId2"/>
              </a:buBlip>
            </a:pPr>
            <a:r>
              <a:rPr lang="en-US" sz="2000" dirty="0">
                <a:solidFill>
                  <a:srgbClr val="002060"/>
                </a:solidFill>
              </a:rPr>
              <a:t>The </a:t>
            </a:r>
            <a:r>
              <a:rPr lang="en-US" dirty="0">
                <a:solidFill>
                  <a:srgbClr val="002060"/>
                </a:solidFill>
                <a:latin typeface="Courier New" panose="02070309020205020404" pitchFamily="49" charset="0"/>
                <a:cs typeface="Courier New" panose="02070309020205020404" pitchFamily="49" charset="0"/>
              </a:rPr>
              <a:t>&lt;SCRIPT&gt; </a:t>
            </a:r>
            <a:r>
              <a:rPr lang="en-US" sz="2000" dirty="0">
                <a:solidFill>
                  <a:srgbClr val="002060"/>
                </a:solidFill>
              </a:rPr>
              <a:t>and </a:t>
            </a:r>
            <a:r>
              <a:rPr lang="en-US" dirty="0">
                <a:solidFill>
                  <a:srgbClr val="002060"/>
                </a:solidFill>
                <a:latin typeface="Courier New" panose="02070309020205020404" pitchFamily="49" charset="0"/>
                <a:cs typeface="Courier New" panose="02070309020205020404" pitchFamily="49" charset="0"/>
              </a:rPr>
              <a:t>&lt;/SCRIPT&gt; </a:t>
            </a:r>
            <a:r>
              <a:rPr lang="en-US" sz="2000" dirty="0">
                <a:solidFill>
                  <a:srgbClr val="002060"/>
                </a:solidFill>
              </a:rPr>
              <a:t>tags are used to mark the beginning and end of the JavaScript code.</a:t>
            </a:r>
          </a:p>
          <a:p>
            <a:pPr marL="285744" lvl="1" indent="-285744">
              <a:spcBef>
                <a:spcPts val="600"/>
              </a:spcBef>
              <a:spcAft>
                <a:spcPts val="600"/>
              </a:spcAft>
              <a:buSzPct val="100000"/>
              <a:buBlip>
                <a:blip r:embed="rId2"/>
              </a:buBlip>
            </a:pPr>
            <a:r>
              <a:rPr lang="en-US" sz="2000" dirty="0">
                <a:solidFill>
                  <a:srgbClr val="002060"/>
                </a:solidFill>
              </a:rPr>
              <a:t>The </a:t>
            </a:r>
            <a:r>
              <a:rPr lang="en-US" dirty="0">
                <a:solidFill>
                  <a:srgbClr val="002060"/>
                </a:solidFill>
                <a:latin typeface="Courier New" panose="02070309020205020404" pitchFamily="49" charset="0"/>
                <a:cs typeface="Courier New" panose="02070309020205020404" pitchFamily="49" charset="0"/>
              </a:rPr>
              <a:t>&lt;SCRIPT&gt; </a:t>
            </a:r>
            <a:r>
              <a:rPr lang="en-US" sz="2000" dirty="0">
                <a:solidFill>
                  <a:srgbClr val="002060"/>
                </a:solidFill>
              </a:rPr>
              <a:t>tag may contain the </a:t>
            </a:r>
            <a:r>
              <a:rPr lang="en-US" dirty="0">
                <a:solidFill>
                  <a:srgbClr val="002060"/>
                </a:solidFill>
                <a:latin typeface="Courier New" panose="02070309020205020404" pitchFamily="49" charset="0"/>
                <a:cs typeface="Courier New" panose="02070309020205020404" pitchFamily="49" charset="0"/>
              </a:rPr>
              <a:t>LANGUAGE</a:t>
            </a:r>
            <a:r>
              <a:rPr lang="en-US" sz="2000" dirty="0">
                <a:solidFill>
                  <a:srgbClr val="002060"/>
                </a:solidFill>
              </a:rPr>
              <a:t> attribute, which indicates the scripting language to be used for writing the scripting code. </a:t>
            </a:r>
            <a:endParaRPr lang="en-US" sz="2000" dirty="0" smtClean="0">
              <a:solidFill>
                <a:srgbClr val="002060"/>
              </a:solidFill>
            </a:endParaRPr>
          </a:p>
          <a:p>
            <a:pPr marL="285744" lvl="1" indent="-285744">
              <a:spcBef>
                <a:spcPts val="600"/>
              </a:spcBef>
              <a:spcAft>
                <a:spcPts val="600"/>
              </a:spcAft>
              <a:buSzPct val="100000"/>
              <a:buBlip>
                <a:blip r:embed="rId2"/>
              </a:buBlip>
            </a:pPr>
            <a:r>
              <a:rPr lang="en-US" sz="2000" dirty="0">
                <a:solidFill>
                  <a:srgbClr val="002060"/>
                </a:solidFill>
              </a:rPr>
              <a:t>JavaScript code can be embedded in</a:t>
            </a:r>
            <a:r>
              <a:rPr lang="en-US" sz="2000" dirty="0" smtClean="0">
                <a:solidFill>
                  <a:srgbClr val="002060"/>
                </a:solidFill>
              </a:rPr>
              <a:t>:</a:t>
            </a:r>
          </a:p>
          <a:p>
            <a:pPr marL="742932" lvl="1" indent="-285744">
              <a:spcBef>
                <a:spcPts val="600"/>
              </a:spcBef>
              <a:spcAft>
                <a:spcPts val="600"/>
              </a:spcAft>
              <a:buSzPct val="80000"/>
              <a:buBlip>
                <a:blip r:embed="rId3"/>
              </a:buBlip>
            </a:pPr>
            <a:r>
              <a:rPr lang="en-US" dirty="0" smtClean="0">
                <a:solidFill>
                  <a:srgbClr val="002060"/>
                </a:solidFill>
              </a:rPr>
              <a:t>The </a:t>
            </a:r>
            <a:r>
              <a:rPr lang="en-US" dirty="0">
                <a:solidFill>
                  <a:srgbClr val="002060"/>
                </a:solidFill>
              </a:rPr>
              <a:t>header of the page</a:t>
            </a:r>
          </a:p>
          <a:p>
            <a:pPr marL="742932" lvl="1" indent="-285744">
              <a:spcBef>
                <a:spcPts val="600"/>
              </a:spcBef>
              <a:spcAft>
                <a:spcPts val="600"/>
              </a:spcAft>
              <a:buSzPct val="80000"/>
              <a:buBlip>
                <a:blip r:embed="rId3"/>
              </a:buBlip>
            </a:pPr>
            <a:r>
              <a:rPr lang="en-US" dirty="0">
                <a:solidFill>
                  <a:srgbClr val="002060"/>
                </a:solidFill>
              </a:rPr>
              <a:t> The body of the </a:t>
            </a:r>
            <a:r>
              <a:rPr lang="en-US" dirty="0" smtClean="0">
                <a:solidFill>
                  <a:srgbClr val="002060"/>
                </a:solidFill>
              </a:rPr>
              <a:t>page</a:t>
            </a:r>
          </a:p>
          <a:p>
            <a:pPr marL="742932" lvl="1" indent="-285744">
              <a:spcBef>
                <a:spcPts val="600"/>
              </a:spcBef>
              <a:spcAft>
                <a:spcPts val="600"/>
              </a:spcAft>
              <a:buSzPct val="80000"/>
              <a:buBlip>
                <a:blip r:embed="rId3"/>
              </a:buBlip>
            </a:pPr>
            <a:r>
              <a:rPr lang="en-US" dirty="0">
                <a:solidFill>
                  <a:srgbClr val="002060"/>
                </a:solidFill>
              </a:rPr>
              <a:t> An external file</a:t>
            </a:r>
          </a:p>
          <a:p>
            <a:pPr marL="457188" lvl="1">
              <a:spcBef>
                <a:spcPts val="600"/>
              </a:spcBef>
              <a:spcAft>
                <a:spcPts val="600"/>
              </a:spcAft>
              <a:buSzPct val="80000"/>
            </a:pPr>
            <a:endParaRPr lang="en-US" dirty="0">
              <a:solidFill>
                <a:srgbClr val="002060"/>
              </a:solidFill>
            </a:endParaRPr>
          </a:p>
          <a:p>
            <a:pPr marL="285744" lvl="1" indent="-285744">
              <a:spcBef>
                <a:spcPts val="600"/>
              </a:spcBef>
              <a:spcAft>
                <a:spcPts val="600"/>
              </a:spcAft>
              <a:buSzPct val="100000"/>
              <a:buBlip>
                <a:blip r:embed="rId2"/>
              </a:buBlip>
            </a:pPr>
            <a:endParaRPr lang="en-US" sz="2000" dirty="0">
              <a:solidFill>
                <a:srgbClr val="002060"/>
              </a:solidFill>
            </a:endParaRPr>
          </a:p>
        </p:txBody>
      </p:sp>
    </p:spTree>
    <p:extLst>
      <p:ext uri="{BB962C8B-B14F-4D97-AF65-F5344CB8AC3E}">
        <p14:creationId xmlns:p14="http://schemas.microsoft.com/office/powerpoint/2010/main" val="17956121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JavaScript Program (Contd.)</a:t>
            </a:r>
            <a:endParaRPr lang="en-US" dirty="0"/>
          </a:p>
        </p:txBody>
      </p:sp>
      <p:sp>
        <p:nvSpPr>
          <p:cNvPr id="3" name="Rectangle 2"/>
          <p:cNvSpPr/>
          <p:nvPr/>
        </p:nvSpPr>
        <p:spPr>
          <a:xfrm>
            <a:off x="457200" y="685800"/>
            <a:ext cx="7442200" cy="707886"/>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a:t>
            </a:r>
            <a:r>
              <a:rPr lang="en-US" sz="2000" dirty="0">
                <a:solidFill>
                  <a:srgbClr val="002060"/>
                </a:solidFill>
              </a:rPr>
              <a:t>following code displays the inclusion of the JavaScript </a:t>
            </a:r>
            <a:r>
              <a:rPr lang="en-US" sz="2000" dirty="0" smtClean="0">
                <a:solidFill>
                  <a:srgbClr val="002060"/>
                </a:solidFill>
              </a:rPr>
              <a:t>code within the header of a Web page:</a:t>
            </a:r>
            <a:endParaRPr lang="en-US" sz="2000" dirty="0">
              <a:solidFill>
                <a:srgbClr val="002060"/>
              </a:solidFill>
            </a:endParaRPr>
          </a:p>
        </p:txBody>
      </p:sp>
      <p:sp>
        <p:nvSpPr>
          <p:cNvPr id="4" name="Vertical Scroll 3"/>
          <p:cNvSpPr/>
          <p:nvPr/>
        </p:nvSpPr>
        <p:spPr>
          <a:xfrm>
            <a:off x="537498" y="1451733"/>
            <a:ext cx="5346700" cy="3813314"/>
          </a:xfrm>
          <a:prstGeom prst="verticalScroll">
            <a:avLst>
              <a:gd name="adj" fmla="val 7183"/>
            </a:avLst>
          </a:prstGeom>
          <a:solidFill>
            <a:schemeClr val="bg1">
              <a:lumMod val="95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rgbClr val="002060"/>
                </a:solidFill>
                <a:latin typeface="Courier New" panose="02070309020205020404" pitchFamily="49" charset="0"/>
                <a:cs typeface="Courier New" panose="02070309020205020404" pitchFamily="49" charset="0"/>
              </a:rPr>
              <a:t>&lt;HTML&gt;</a:t>
            </a:r>
          </a:p>
          <a:p>
            <a:r>
              <a:rPr lang="en-US" dirty="0">
                <a:solidFill>
                  <a:srgbClr val="002060"/>
                </a:solidFill>
                <a:latin typeface="Courier New" panose="02070309020205020404" pitchFamily="49" charset="0"/>
                <a:cs typeface="Courier New" panose="02070309020205020404" pitchFamily="49" charset="0"/>
              </a:rPr>
              <a:t>&lt;HEAD&gt;</a:t>
            </a:r>
          </a:p>
          <a:p>
            <a:r>
              <a:rPr lang="en-US" dirty="0">
                <a:solidFill>
                  <a:srgbClr val="002060"/>
                </a:solidFill>
                <a:latin typeface="Courier New" panose="02070309020205020404" pitchFamily="49" charset="0"/>
                <a:cs typeface="Courier New" panose="02070309020205020404" pitchFamily="49" charset="0"/>
              </a:rPr>
              <a:t>&lt;TITLE&gt;Displaying Message&lt;/TITLE&gt;</a:t>
            </a:r>
          </a:p>
          <a:p>
            <a:r>
              <a:rPr lang="en-US" dirty="0">
                <a:solidFill>
                  <a:srgbClr val="002060"/>
                </a:solidFill>
                <a:latin typeface="Courier New" panose="02070309020205020404" pitchFamily="49" charset="0"/>
                <a:cs typeface="Courier New" panose="02070309020205020404" pitchFamily="49" charset="0"/>
              </a:rPr>
              <a:t>&lt;SCRIPT LANGUAGE="</a:t>
            </a:r>
            <a:r>
              <a:rPr lang="en-US" dirty="0">
                <a:solidFill>
                  <a:srgbClr val="FF0000"/>
                </a:solidFill>
                <a:latin typeface="Courier New" panose="02070309020205020404" pitchFamily="49" charset="0"/>
                <a:cs typeface="Courier New" panose="02070309020205020404" pitchFamily="49" charset="0"/>
              </a:rPr>
              <a:t>JavaScript</a:t>
            </a:r>
            <a:r>
              <a:rPr lang="en-US" dirty="0">
                <a:solidFill>
                  <a:srgbClr val="002060"/>
                </a:solidFill>
                <a:latin typeface="Courier New" panose="02070309020205020404" pitchFamily="49" charset="0"/>
                <a:cs typeface="Courier New" panose="02070309020205020404" pitchFamily="49" charset="0"/>
              </a:rPr>
              <a:t>"&gt;</a:t>
            </a:r>
          </a:p>
          <a:p>
            <a:r>
              <a:rPr lang="en-US" dirty="0">
                <a:solidFill>
                  <a:srgbClr val="002060"/>
                </a:solidFill>
                <a:latin typeface="Courier New" panose="02070309020205020404" pitchFamily="49" charset="0"/>
                <a:cs typeface="Courier New" panose="02070309020205020404" pitchFamily="49" charset="0"/>
              </a:rPr>
              <a:t>/* Prints Hello World! on the screen.*/</a:t>
            </a:r>
          </a:p>
          <a:p>
            <a:r>
              <a:rPr lang="en-US" dirty="0" err="1" smtClean="0">
                <a:solidFill>
                  <a:srgbClr val="FF0000"/>
                </a:solidFill>
                <a:latin typeface="Courier New" panose="02070309020205020404" pitchFamily="49" charset="0"/>
                <a:cs typeface="Courier New" panose="02070309020205020404" pitchFamily="49" charset="0"/>
              </a:rPr>
              <a:t>document.write</a:t>
            </a:r>
            <a:r>
              <a:rPr lang="en-US" dirty="0" smtClean="0">
                <a:solidFill>
                  <a:srgbClr val="FF0000"/>
                </a:solidFill>
                <a:latin typeface="Courier New" panose="02070309020205020404" pitchFamily="49" charset="0"/>
                <a:cs typeface="Courier New" panose="02070309020205020404" pitchFamily="49" charset="0"/>
              </a:rPr>
              <a:t>("</a:t>
            </a:r>
            <a:r>
              <a:rPr lang="en-US" dirty="0">
                <a:solidFill>
                  <a:srgbClr val="FF0000"/>
                </a:solidFill>
                <a:latin typeface="Courier New" panose="02070309020205020404" pitchFamily="49" charset="0"/>
                <a:cs typeface="Courier New" panose="02070309020205020404" pitchFamily="49" charset="0"/>
              </a:rPr>
              <a:t>Hello World!");</a:t>
            </a:r>
          </a:p>
          <a:p>
            <a:r>
              <a:rPr lang="en-US" dirty="0">
                <a:solidFill>
                  <a:srgbClr val="002060"/>
                </a:solidFill>
                <a:latin typeface="Courier New" panose="02070309020205020404" pitchFamily="49" charset="0"/>
                <a:cs typeface="Courier New" panose="02070309020205020404" pitchFamily="49" charset="0"/>
              </a:rPr>
              <a:t>&lt;/SCRIPT&gt;</a:t>
            </a:r>
          </a:p>
          <a:p>
            <a:r>
              <a:rPr lang="en-US" dirty="0">
                <a:solidFill>
                  <a:srgbClr val="002060"/>
                </a:solidFill>
                <a:latin typeface="Courier New" panose="02070309020205020404" pitchFamily="49" charset="0"/>
                <a:cs typeface="Courier New" panose="02070309020205020404" pitchFamily="49" charset="0"/>
              </a:rPr>
              <a:t>&lt;/HEAD&gt;</a:t>
            </a:r>
          </a:p>
          <a:p>
            <a:r>
              <a:rPr lang="en-US" dirty="0">
                <a:solidFill>
                  <a:srgbClr val="002060"/>
                </a:solidFill>
                <a:latin typeface="Courier New" panose="02070309020205020404" pitchFamily="49" charset="0"/>
                <a:cs typeface="Courier New" panose="02070309020205020404" pitchFamily="49" charset="0"/>
              </a:rPr>
              <a:t>&lt;BODY</a:t>
            </a:r>
            <a:r>
              <a:rPr lang="en-US" dirty="0" smtClean="0">
                <a:solidFill>
                  <a:srgbClr val="002060"/>
                </a:solidFill>
                <a:latin typeface="Courier New" panose="02070309020205020404" pitchFamily="49" charset="0"/>
                <a:cs typeface="Courier New" panose="02070309020205020404" pitchFamily="49" charset="0"/>
              </a:rPr>
              <a:t>&gt;&lt;/</a:t>
            </a:r>
            <a:r>
              <a:rPr lang="en-US" dirty="0">
                <a:solidFill>
                  <a:srgbClr val="002060"/>
                </a:solidFill>
                <a:latin typeface="Courier New" panose="02070309020205020404" pitchFamily="49" charset="0"/>
                <a:cs typeface="Courier New" panose="02070309020205020404" pitchFamily="49" charset="0"/>
              </a:rPr>
              <a:t>BODY&gt;</a:t>
            </a:r>
          </a:p>
          <a:p>
            <a:r>
              <a:rPr lang="en-US" dirty="0">
                <a:solidFill>
                  <a:srgbClr val="002060"/>
                </a:solidFill>
                <a:latin typeface="Courier New" panose="02070309020205020404" pitchFamily="49" charset="0"/>
                <a:cs typeface="Courier New" panose="02070309020205020404" pitchFamily="49" charset="0"/>
              </a:rPr>
              <a:t>&lt;/HTML&gt;</a:t>
            </a:r>
          </a:p>
        </p:txBody>
      </p:sp>
      <p:pic>
        <p:nvPicPr>
          <p:cNvPr id="7" name="Picture 6"/>
          <p:cNvPicPr>
            <a:picLocks noChangeAspect="1"/>
          </p:cNvPicPr>
          <p:nvPr/>
        </p:nvPicPr>
        <p:blipFill>
          <a:blip r:embed="rId3"/>
          <a:stretch>
            <a:fillRect/>
          </a:stretch>
        </p:blipFill>
        <p:spPr>
          <a:xfrm>
            <a:off x="5999162" y="2070100"/>
            <a:ext cx="2771775" cy="1514475"/>
          </a:xfrm>
          <a:prstGeom prst="rect">
            <a:avLst/>
          </a:prstGeom>
        </p:spPr>
      </p:pic>
      <p:sp>
        <p:nvSpPr>
          <p:cNvPr id="8" name="TextBox 7"/>
          <p:cNvSpPr txBox="1"/>
          <p:nvPr/>
        </p:nvSpPr>
        <p:spPr>
          <a:xfrm>
            <a:off x="7030625" y="3584575"/>
            <a:ext cx="708848" cy="307777"/>
          </a:xfrm>
          <a:prstGeom prst="rect">
            <a:avLst/>
          </a:prstGeom>
          <a:noFill/>
        </p:spPr>
        <p:txBody>
          <a:bodyPr wrap="none" rtlCol="0">
            <a:spAutoFit/>
          </a:bodyPr>
          <a:lstStyle/>
          <a:p>
            <a:r>
              <a:rPr lang="en-US" sz="1400" dirty="0" smtClean="0">
                <a:solidFill>
                  <a:srgbClr val="002060"/>
                </a:solidFill>
              </a:rPr>
              <a:t>Output</a:t>
            </a:r>
            <a:endParaRPr lang="en-US" sz="1400" dirty="0">
              <a:solidFill>
                <a:srgbClr val="002060"/>
              </a:solidFill>
            </a:endParaRPr>
          </a:p>
        </p:txBody>
      </p:sp>
      <p:sp>
        <p:nvSpPr>
          <p:cNvPr id="9" name="TextBox 8"/>
          <p:cNvSpPr txBox="1"/>
          <p:nvPr/>
        </p:nvSpPr>
        <p:spPr>
          <a:xfrm>
            <a:off x="2770824" y="1390907"/>
            <a:ext cx="880049" cy="307777"/>
          </a:xfrm>
          <a:prstGeom prst="rect">
            <a:avLst/>
          </a:prstGeom>
          <a:noFill/>
        </p:spPr>
        <p:txBody>
          <a:bodyPr wrap="none" rtlCol="0">
            <a:spAutoFit/>
          </a:bodyPr>
          <a:lstStyle/>
          <a:p>
            <a:r>
              <a:rPr lang="en-US" sz="1400" dirty="0" smtClean="0">
                <a:solidFill>
                  <a:srgbClr val="002060"/>
                </a:solidFill>
              </a:rPr>
              <a:t>First.html</a:t>
            </a:r>
            <a:endParaRPr lang="en-US" sz="1400" dirty="0">
              <a:solidFill>
                <a:srgbClr val="002060"/>
              </a:solidFill>
            </a:endParaRPr>
          </a:p>
        </p:txBody>
      </p:sp>
    </p:spTree>
    <p:extLst>
      <p:ext uri="{BB962C8B-B14F-4D97-AF65-F5344CB8AC3E}">
        <p14:creationId xmlns:p14="http://schemas.microsoft.com/office/powerpoint/2010/main" val="16312302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JavaScript Program (Contd.)</a:t>
            </a:r>
            <a:endParaRPr lang="en-US" dirty="0"/>
          </a:p>
        </p:txBody>
      </p:sp>
      <p:sp>
        <p:nvSpPr>
          <p:cNvPr id="3" name="Rectangle 2"/>
          <p:cNvSpPr/>
          <p:nvPr/>
        </p:nvSpPr>
        <p:spPr>
          <a:xfrm>
            <a:off x="457200" y="685800"/>
            <a:ext cx="7442200" cy="707886"/>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a:t>
            </a:r>
            <a:r>
              <a:rPr lang="en-US" sz="2000" dirty="0">
                <a:solidFill>
                  <a:srgbClr val="002060"/>
                </a:solidFill>
              </a:rPr>
              <a:t>following code displays the inclusion of the JavaScript </a:t>
            </a:r>
            <a:r>
              <a:rPr lang="en-US" sz="2000" dirty="0" smtClean="0">
                <a:solidFill>
                  <a:srgbClr val="002060"/>
                </a:solidFill>
              </a:rPr>
              <a:t>code within the header and body part of a Web page:</a:t>
            </a:r>
            <a:endParaRPr lang="en-US" sz="2000" dirty="0">
              <a:solidFill>
                <a:srgbClr val="002060"/>
              </a:solidFill>
            </a:endParaRPr>
          </a:p>
        </p:txBody>
      </p:sp>
      <p:sp>
        <p:nvSpPr>
          <p:cNvPr id="4" name="Vertical Scroll 3"/>
          <p:cNvSpPr/>
          <p:nvPr/>
        </p:nvSpPr>
        <p:spPr>
          <a:xfrm>
            <a:off x="723900" y="1442720"/>
            <a:ext cx="5207000" cy="4729480"/>
          </a:xfrm>
          <a:prstGeom prst="verticalScroll">
            <a:avLst>
              <a:gd name="adj" fmla="val 4997"/>
            </a:avLst>
          </a:prstGeom>
          <a:solidFill>
            <a:schemeClr val="bg1">
              <a:lumMod val="95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600" dirty="0">
                <a:solidFill>
                  <a:srgbClr val="002060"/>
                </a:solidFill>
                <a:latin typeface="Courier New" panose="02070309020205020404" pitchFamily="49" charset="0"/>
                <a:cs typeface="Courier New" panose="02070309020205020404" pitchFamily="49" charset="0"/>
              </a:rPr>
              <a:t>&lt;HTML&gt;</a:t>
            </a:r>
          </a:p>
          <a:p>
            <a:r>
              <a:rPr lang="en-US" sz="1600" dirty="0">
                <a:solidFill>
                  <a:srgbClr val="002060"/>
                </a:solidFill>
                <a:latin typeface="Courier New" panose="02070309020205020404" pitchFamily="49" charset="0"/>
                <a:cs typeface="Courier New" panose="02070309020205020404" pitchFamily="49" charset="0"/>
              </a:rPr>
              <a:t>&lt;HEAD&gt;</a:t>
            </a:r>
          </a:p>
          <a:p>
            <a:r>
              <a:rPr lang="en-US" sz="1600" dirty="0">
                <a:solidFill>
                  <a:srgbClr val="002060"/>
                </a:solidFill>
                <a:latin typeface="Courier New" panose="02070309020205020404" pitchFamily="49" charset="0"/>
                <a:cs typeface="Courier New" panose="02070309020205020404" pitchFamily="49" charset="0"/>
              </a:rPr>
              <a:t>&lt;TITLE&gt;Displaying Message&lt;/TITLE&gt;</a:t>
            </a:r>
          </a:p>
          <a:p>
            <a:r>
              <a:rPr lang="en-US" sz="1600" dirty="0">
                <a:solidFill>
                  <a:srgbClr val="002060"/>
                </a:solidFill>
                <a:latin typeface="Courier New" panose="02070309020205020404" pitchFamily="49" charset="0"/>
                <a:cs typeface="Courier New" panose="02070309020205020404" pitchFamily="49" charset="0"/>
              </a:rPr>
              <a:t>&lt;SCRIPT LANGUAGE="</a:t>
            </a:r>
            <a:r>
              <a:rPr lang="en-US" sz="1600" dirty="0">
                <a:solidFill>
                  <a:srgbClr val="FF0000"/>
                </a:solidFill>
                <a:latin typeface="Courier New" panose="02070309020205020404" pitchFamily="49" charset="0"/>
                <a:cs typeface="Courier New" panose="02070309020205020404" pitchFamily="49" charset="0"/>
              </a:rPr>
              <a:t>JavaScript</a:t>
            </a:r>
            <a:r>
              <a:rPr lang="en-US" sz="1600" dirty="0">
                <a:solidFill>
                  <a:srgbClr val="002060"/>
                </a:solidFill>
                <a:latin typeface="Courier New" panose="02070309020205020404" pitchFamily="49" charset="0"/>
                <a:cs typeface="Courier New" panose="02070309020205020404" pitchFamily="49" charset="0"/>
              </a:rPr>
              <a:t>"&gt;</a:t>
            </a:r>
          </a:p>
          <a:p>
            <a:r>
              <a:rPr lang="en-US" sz="1600" dirty="0" smtClean="0">
                <a:solidFill>
                  <a:srgbClr val="002060"/>
                </a:solidFill>
                <a:latin typeface="Courier New" panose="02070309020205020404" pitchFamily="49" charset="0"/>
                <a:cs typeface="Courier New" panose="02070309020205020404" pitchFamily="49" charset="0"/>
              </a:rPr>
              <a:t>/*JavaScript code in header section*/</a:t>
            </a:r>
            <a:endParaRPr lang="en-US" sz="1600" dirty="0">
              <a:solidFill>
                <a:srgbClr val="002060"/>
              </a:solidFill>
              <a:latin typeface="Courier New" panose="02070309020205020404" pitchFamily="49" charset="0"/>
              <a:cs typeface="Courier New" panose="02070309020205020404" pitchFamily="49" charset="0"/>
            </a:endParaRPr>
          </a:p>
          <a:p>
            <a:r>
              <a:rPr lang="en-US" sz="1600" dirty="0" err="1" smtClean="0">
                <a:solidFill>
                  <a:srgbClr val="FF0000"/>
                </a:solidFill>
                <a:latin typeface="Courier New" panose="02070309020205020404" pitchFamily="49" charset="0"/>
                <a:cs typeface="Courier New" panose="02070309020205020404" pitchFamily="49" charset="0"/>
              </a:rPr>
              <a:t>document.write</a:t>
            </a:r>
            <a:r>
              <a:rPr lang="en-US" sz="1600" dirty="0" smtClean="0">
                <a:solidFill>
                  <a:srgbClr val="FF0000"/>
                </a:solidFill>
                <a:latin typeface="Courier New" panose="02070309020205020404" pitchFamily="49" charset="0"/>
                <a:cs typeface="Courier New" panose="02070309020205020404" pitchFamily="49" charset="0"/>
              </a:rPr>
              <a:t>("</a:t>
            </a:r>
            <a:r>
              <a:rPr lang="en-US" sz="1600" dirty="0">
                <a:solidFill>
                  <a:srgbClr val="FF0000"/>
                </a:solidFill>
                <a:latin typeface="Courier New" panose="02070309020205020404" pitchFamily="49" charset="0"/>
                <a:cs typeface="Courier New" panose="02070309020205020404" pitchFamily="49" charset="0"/>
              </a:rPr>
              <a:t>Execute during page load from the head</a:t>
            </a:r>
            <a:r>
              <a:rPr lang="en-US" sz="1600" dirty="0" smtClean="0">
                <a:solidFill>
                  <a:srgbClr val="FF0000"/>
                </a:solidFill>
                <a:latin typeface="Courier New" panose="02070309020205020404" pitchFamily="49" charset="0"/>
                <a:cs typeface="Courier New" panose="02070309020205020404" pitchFamily="49" charset="0"/>
              </a:rPr>
              <a:t>!</a:t>
            </a:r>
            <a:r>
              <a:rPr lang="en-US" sz="1600" dirty="0">
                <a:solidFill>
                  <a:srgbClr val="FF0000"/>
                </a:solidFill>
                <a:latin typeface="Courier New" panose="02070309020205020404" pitchFamily="49" charset="0"/>
                <a:cs typeface="Courier New" panose="02070309020205020404" pitchFamily="49" charset="0"/>
              </a:rPr>
              <a:t> &lt;</a:t>
            </a:r>
            <a:r>
              <a:rPr lang="en-US" sz="1600" dirty="0" err="1">
                <a:solidFill>
                  <a:srgbClr val="FF0000"/>
                </a:solidFill>
                <a:latin typeface="Courier New" panose="02070309020205020404" pitchFamily="49" charset="0"/>
                <a:cs typeface="Courier New" panose="02070309020205020404" pitchFamily="49" charset="0"/>
              </a:rPr>
              <a:t>br</a:t>
            </a:r>
            <a:r>
              <a:rPr lang="en-US" sz="1600" dirty="0">
                <a:solidFill>
                  <a:srgbClr val="FF0000"/>
                </a:solidFill>
                <a:latin typeface="Courier New" panose="02070309020205020404" pitchFamily="49" charset="0"/>
                <a:cs typeface="Courier New" panose="02070309020205020404" pitchFamily="49" charset="0"/>
              </a:rPr>
              <a:t>&gt;</a:t>
            </a:r>
            <a:r>
              <a:rPr lang="en-US" sz="1600" dirty="0" smtClean="0">
                <a:solidFill>
                  <a:srgbClr val="FF0000"/>
                </a:solidFill>
                <a:latin typeface="Courier New" panose="02070309020205020404" pitchFamily="49" charset="0"/>
                <a:cs typeface="Courier New" panose="02070309020205020404" pitchFamily="49" charset="0"/>
              </a:rPr>
              <a:t>");</a:t>
            </a:r>
            <a:endParaRPr lang="en-US" sz="1600" dirty="0">
              <a:solidFill>
                <a:srgbClr val="FF0000"/>
              </a:solidFill>
              <a:latin typeface="Courier New" panose="02070309020205020404" pitchFamily="49" charset="0"/>
              <a:cs typeface="Courier New" panose="02070309020205020404" pitchFamily="49" charset="0"/>
            </a:endParaRPr>
          </a:p>
          <a:p>
            <a:r>
              <a:rPr lang="en-US" sz="1600" dirty="0">
                <a:solidFill>
                  <a:srgbClr val="002060"/>
                </a:solidFill>
                <a:latin typeface="Courier New" panose="02070309020205020404" pitchFamily="49" charset="0"/>
                <a:cs typeface="Courier New" panose="02070309020205020404" pitchFamily="49" charset="0"/>
              </a:rPr>
              <a:t>&lt;/SCRIPT&gt;</a:t>
            </a:r>
          </a:p>
          <a:p>
            <a:r>
              <a:rPr lang="en-US" sz="1600" dirty="0">
                <a:solidFill>
                  <a:srgbClr val="002060"/>
                </a:solidFill>
                <a:latin typeface="Courier New" panose="02070309020205020404" pitchFamily="49" charset="0"/>
                <a:cs typeface="Courier New" panose="02070309020205020404" pitchFamily="49" charset="0"/>
              </a:rPr>
              <a:t>&lt;/HEAD&gt;</a:t>
            </a:r>
          </a:p>
          <a:p>
            <a:r>
              <a:rPr lang="en-US" sz="1600" dirty="0">
                <a:solidFill>
                  <a:srgbClr val="002060"/>
                </a:solidFill>
                <a:latin typeface="Courier New" panose="02070309020205020404" pitchFamily="49" charset="0"/>
                <a:cs typeface="Courier New" panose="02070309020205020404" pitchFamily="49" charset="0"/>
              </a:rPr>
              <a:t>&lt;BODY&gt;</a:t>
            </a:r>
          </a:p>
          <a:p>
            <a:r>
              <a:rPr lang="en-US" sz="1600" dirty="0" smtClean="0">
                <a:solidFill>
                  <a:srgbClr val="002060"/>
                </a:solidFill>
                <a:latin typeface="Courier New" panose="02070309020205020404" pitchFamily="49" charset="0"/>
                <a:cs typeface="Courier New" panose="02070309020205020404" pitchFamily="49" charset="0"/>
              </a:rPr>
              <a:t>&lt;</a:t>
            </a:r>
            <a:r>
              <a:rPr lang="en-US" sz="1600" dirty="0">
                <a:solidFill>
                  <a:srgbClr val="002060"/>
                </a:solidFill>
                <a:latin typeface="Courier New" panose="02070309020205020404" pitchFamily="49" charset="0"/>
                <a:cs typeface="Courier New" panose="02070309020205020404" pitchFamily="49" charset="0"/>
              </a:rPr>
              <a:t>SCRIPT LANGUAGE="</a:t>
            </a:r>
            <a:r>
              <a:rPr lang="en-US" sz="1600" dirty="0">
                <a:solidFill>
                  <a:srgbClr val="FF0000"/>
                </a:solidFill>
                <a:latin typeface="Courier New" panose="02070309020205020404" pitchFamily="49" charset="0"/>
                <a:cs typeface="Courier New" panose="02070309020205020404" pitchFamily="49" charset="0"/>
              </a:rPr>
              <a:t>JavaScript</a:t>
            </a:r>
            <a:r>
              <a:rPr lang="en-US" sz="1600" dirty="0">
                <a:solidFill>
                  <a:srgbClr val="002060"/>
                </a:solidFill>
                <a:latin typeface="Courier New" panose="02070309020205020404" pitchFamily="49" charset="0"/>
                <a:cs typeface="Courier New" panose="02070309020205020404" pitchFamily="49" charset="0"/>
              </a:rPr>
              <a:t>"&gt;</a:t>
            </a:r>
          </a:p>
          <a:p>
            <a:r>
              <a:rPr lang="en-US" sz="1600" dirty="0">
                <a:solidFill>
                  <a:srgbClr val="002060"/>
                </a:solidFill>
                <a:latin typeface="Courier New" panose="02070309020205020404" pitchFamily="49" charset="0"/>
                <a:cs typeface="Courier New" panose="02070309020205020404" pitchFamily="49" charset="0"/>
              </a:rPr>
              <a:t>/*JavaScript code in </a:t>
            </a:r>
            <a:r>
              <a:rPr lang="en-US" sz="1600" dirty="0" smtClean="0">
                <a:solidFill>
                  <a:srgbClr val="002060"/>
                </a:solidFill>
                <a:latin typeface="Courier New" panose="02070309020205020404" pitchFamily="49" charset="0"/>
                <a:cs typeface="Courier New" panose="02070309020205020404" pitchFamily="49" charset="0"/>
              </a:rPr>
              <a:t>body </a:t>
            </a:r>
            <a:r>
              <a:rPr lang="en-US" sz="1600" dirty="0">
                <a:solidFill>
                  <a:srgbClr val="002060"/>
                </a:solidFill>
                <a:latin typeface="Courier New" panose="02070309020205020404" pitchFamily="49" charset="0"/>
                <a:cs typeface="Courier New" panose="02070309020205020404" pitchFamily="49" charset="0"/>
              </a:rPr>
              <a:t>section*/</a:t>
            </a:r>
          </a:p>
          <a:p>
            <a:r>
              <a:rPr lang="en-US" sz="1600" dirty="0" err="1" smtClean="0">
                <a:solidFill>
                  <a:srgbClr val="FF0000"/>
                </a:solidFill>
                <a:latin typeface="Courier New" panose="02070309020205020404" pitchFamily="49" charset="0"/>
                <a:cs typeface="Courier New" panose="02070309020205020404" pitchFamily="49" charset="0"/>
              </a:rPr>
              <a:t>document.write</a:t>
            </a:r>
            <a:r>
              <a:rPr lang="en-US" sz="1600" dirty="0" smtClean="0">
                <a:solidFill>
                  <a:srgbClr val="FF0000"/>
                </a:solidFill>
                <a:latin typeface="Courier New" panose="02070309020205020404" pitchFamily="49" charset="0"/>
                <a:cs typeface="Courier New" panose="02070309020205020404" pitchFamily="49" charset="0"/>
              </a:rPr>
              <a:t>("</a:t>
            </a:r>
            <a:r>
              <a:rPr lang="en-US" sz="1600" dirty="0">
                <a:solidFill>
                  <a:srgbClr val="FF0000"/>
                </a:solidFill>
                <a:latin typeface="Courier New" panose="02070309020205020404" pitchFamily="49" charset="0"/>
                <a:cs typeface="Courier New" panose="02070309020205020404" pitchFamily="49" charset="0"/>
              </a:rPr>
              <a:t>Execute during page load from the </a:t>
            </a:r>
            <a:r>
              <a:rPr lang="en-US" sz="1600" dirty="0" smtClean="0">
                <a:solidFill>
                  <a:srgbClr val="FF0000"/>
                </a:solidFill>
                <a:latin typeface="Courier New" panose="02070309020205020404" pitchFamily="49" charset="0"/>
                <a:cs typeface="Courier New" panose="02070309020205020404" pitchFamily="49" charset="0"/>
              </a:rPr>
              <a:t>body! &lt;</a:t>
            </a:r>
            <a:r>
              <a:rPr lang="en-US" sz="1600" dirty="0" err="1" smtClean="0">
                <a:solidFill>
                  <a:srgbClr val="FF0000"/>
                </a:solidFill>
                <a:latin typeface="Courier New" panose="02070309020205020404" pitchFamily="49" charset="0"/>
                <a:cs typeface="Courier New" panose="02070309020205020404" pitchFamily="49" charset="0"/>
              </a:rPr>
              <a:t>br</a:t>
            </a:r>
            <a:r>
              <a:rPr lang="en-US" sz="1600" dirty="0" smtClean="0">
                <a:solidFill>
                  <a:srgbClr val="FF0000"/>
                </a:solidFill>
                <a:latin typeface="Courier New" panose="02070309020205020404" pitchFamily="49" charset="0"/>
                <a:cs typeface="Courier New" panose="02070309020205020404" pitchFamily="49" charset="0"/>
              </a:rPr>
              <a:t>&gt;");</a:t>
            </a:r>
            <a:endParaRPr lang="en-US" sz="1600" dirty="0">
              <a:solidFill>
                <a:srgbClr val="FF0000"/>
              </a:solidFill>
              <a:latin typeface="Courier New" panose="02070309020205020404" pitchFamily="49" charset="0"/>
              <a:cs typeface="Courier New" panose="02070309020205020404" pitchFamily="49" charset="0"/>
            </a:endParaRPr>
          </a:p>
          <a:p>
            <a:r>
              <a:rPr lang="en-US" sz="1600" dirty="0">
                <a:solidFill>
                  <a:srgbClr val="002060"/>
                </a:solidFill>
                <a:latin typeface="Courier New" panose="02070309020205020404" pitchFamily="49" charset="0"/>
                <a:cs typeface="Courier New" panose="02070309020205020404" pitchFamily="49" charset="0"/>
              </a:rPr>
              <a:t>&lt;/SCRIPT&gt;</a:t>
            </a:r>
          </a:p>
          <a:p>
            <a:r>
              <a:rPr lang="en-US" sz="1600" dirty="0" smtClean="0">
                <a:solidFill>
                  <a:srgbClr val="002060"/>
                </a:solidFill>
                <a:latin typeface="Courier New" panose="02070309020205020404" pitchFamily="49" charset="0"/>
                <a:cs typeface="Courier New" panose="02070309020205020404" pitchFamily="49" charset="0"/>
              </a:rPr>
              <a:t>&lt;/</a:t>
            </a:r>
            <a:r>
              <a:rPr lang="en-US" sz="1600" dirty="0">
                <a:solidFill>
                  <a:srgbClr val="002060"/>
                </a:solidFill>
                <a:latin typeface="Courier New" panose="02070309020205020404" pitchFamily="49" charset="0"/>
                <a:cs typeface="Courier New" panose="02070309020205020404" pitchFamily="49" charset="0"/>
              </a:rPr>
              <a:t>BODY&gt;</a:t>
            </a:r>
          </a:p>
          <a:p>
            <a:r>
              <a:rPr lang="en-US" sz="1600" dirty="0">
                <a:solidFill>
                  <a:srgbClr val="002060"/>
                </a:solidFill>
                <a:latin typeface="Courier New" panose="02070309020205020404" pitchFamily="49" charset="0"/>
                <a:cs typeface="Courier New" panose="02070309020205020404" pitchFamily="49" charset="0"/>
              </a:rPr>
              <a:t>&lt;/HTML&gt;</a:t>
            </a:r>
          </a:p>
        </p:txBody>
      </p:sp>
      <p:pic>
        <p:nvPicPr>
          <p:cNvPr id="5" name="Picture 4"/>
          <p:cNvPicPr>
            <a:picLocks noChangeAspect="1"/>
          </p:cNvPicPr>
          <p:nvPr/>
        </p:nvPicPr>
        <p:blipFill>
          <a:blip r:embed="rId3"/>
          <a:stretch>
            <a:fillRect/>
          </a:stretch>
        </p:blipFill>
        <p:spPr>
          <a:xfrm>
            <a:off x="5810250" y="2214563"/>
            <a:ext cx="3215196" cy="1582738"/>
          </a:xfrm>
          <a:prstGeom prst="rect">
            <a:avLst/>
          </a:prstGeom>
        </p:spPr>
      </p:pic>
      <p:sp>
        <p:nvSpPr>
          <p:cNvPr id="6" name="TextBox 5"/>
          <p:cNvSpPr txBox="1"/>
          <p:nvPr/>
        </p:nvSpPr>
        <p:spPr>
          <a:xfrm>
            <a:off x="7063424" y="3797301"/>
            <a:ext cx="708848" cy="307777"/>
          </a:xfrm>
          <a:prstGeom prst="rect">
            <a:avLst/>
          </a:prstGeom>
          <a:noFill/>
        </p:spPr>
        <p:txBody>
          <a:bodyPr wrap="none" rtlCol="0">
            <a:spAutoFit/>
          </a:bodyPr>
          <a:lstStyle/>
          <a:p>
            <a:r>
              <a:rPr lang="en-US" sz="1400" dirty="0" smtClean="0">
                <a:solidFill>
                  <a:srgbClr val="002060"/>
                </a:solidFill>
              </a:rPr>
              <a:t>Output</a:t>
            </a:r>
            <a:endParaRPr lang="en-US" sz="1400" dirty="0">
              <a:solidFill>
                <a:srgbClr val="002060"/>
              </a:solidFill>
            </a:endParaRPr>
          </a:p>
        </p:txBody>
      </p:sp>
      <p:sp>
        <p:nvSpPr>
          <p:cNvPr id="7" name="TextBox 6"/>
          <p:cNvSpPr txBox="1"/>
          <p:nvPr/>
        </p:nvSpPr>
        <p:spPr>
          <a:xfrm>
            <a:off x="2758124" y="1403607"/>
            <a:ext cx="880049" cy="307777"/>
          </a:xfrm>
          <a:prstGeom prst="rect">
            <a:avLst/>
          </a:prstGeom>
          <a:noFill/>
        </p:spPr>
        <p:txBody>
          <a:bodyPr wrap="none" rtlCol="0">
            <a:spAutoFit/>
          </a:bodyPr>
          <a:lstStyle/>
          <a:p>
            <a:r>
              <a:rPr lang="en-US" sz="1400" dirty="0" smtClean="0">
                <a:solidFill>
                  <a:srgbClr val="002060"/>
                </a:solidFill>
              </a:rPr>
              <a:t>First.html</a:t>
            </a:r>
            <a:endParaRPr lang="en-US" sz="1400" dirty="0">
              <a:solidFill>
                <a:srgbClr val="002060"/>
              </a:solidFill>
            </a:endParaRPr>
          </a:p>
        </p:txBody>
      </p:sp>
    </p:spTree>
    <p:extLst>
      <p:ext uri="{BB962C8B-B14F-4D97-AF65-F5344CB8AC3E}">
        <p14:creationId xmlns:p14="http://schemas.microsoft.com/office/powerpoint/2010/main" val="24087416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JavaScript Program (Contd.)</a:t>
            </a:r>
            <a:endParaRPr lang="en-US" dirty="0"/>
          </a:p>
        </p:txBody>
      </p:sp>
      <p:sp>
        <p:nvSpPr>
          <p:cNvPr id="3" name="Rectangle 2"/>
          <p:cNvSpPr/>
          <p:nvPr/>
        </p:nvSpPr>
        <p:spPr>
          <a:xfrm>
            <a:off x="457200" y="685800"/>
            <a:ext cx="7442200" cy="5324535"/>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a:t>
            </a:r>
            <a:r>
              <a:rPr lang="en-US" sz="2000" dirty="0">
                <a:solidFill>
                  <a:srgbClr val="002060"/>
                </a:solidFill>
              </a:rPr>
              <a:t>following code displays the inclusion of the JavaScript </a:t>
            </a:r>
            <a:r>
              <a:rPr lang="en-US" sz="2000" dirty="0" smtClean="0">
                <a:solidFill>
                  <a:srgbClr val="002060"/>
                </a:solidFill>
              </a:rPr>
              <a:t>code within the header and body part of a Web page:</a:t>
            </a:r>
          </a:p>
          <a:p>
            <a:pPr marL="285744" lvl="1" indent="-285744">
              <a:spcBef>
                <a:spcPts val="600"/>
              </a:spcBef>
              <a:spcAft>
                <a:spcPts val="600"/>
              </a:spcAft>
              <a:buSzPct val="100000"/>
              <a:buBlip>
                <a:blip r:embed="rId2"/>
              </a:buBlip>
            </a:pPr>
            <a:endParaRPr lang="en-US" sz="2000" dirty="0">
              <a:solidFill>
                <a:srgbClr val="002060"/>
              </a:solidFill>
            </a:endParaRPr>
          </a:p>
          <a:p>
            <a:pPr marL="285744" lvl="1" indent="-285744">
              <a:spcBef>
                <a:spcPts val="600"/>
              </a:spcBef>
              <a:spcAft>
                <a:spcPts val="600"/>
              </a:spcAft>
              <a:buSzPct val="100000"/>
              <a:buBlip>
                <a:blip r:embed="rId2"/>
              </a:buBlip>
            </a:pPr>
            <a:endParaRPr lang="en-US" sz="2000" dirty="0" smtClean="0">
              <a:solidFill>
                <a:srgbClr val="002060"/>
              </a:solidFill>
            </a:endParaRPr>
          </a:p>
          <a:p>
            <a:pPr marL="285744" lvl="1" indent="-285744">
              <a:spcBef>
                <a:spcPts val="600"/>
              </a:spcBef>
              <a:spcAft>
                <a:spcPts val="600"/>
              </a:spcAft>
              <a:buSzPct val="100000"/>
              <a:buBlip>
                <a:blip r:embed="rId2"/>
              </a:buBlip>
            </a:pPr>
            <a:endParaRPr lang="en-US" sz="2000" dirty="0">
              <a:solidFill>
                <a:srgbClr val="002060"/>
              </a:solidFill>
            </a:endParaRPr>
          </a:p>
          <a:p>
            <a:pPr marL="285744" lvl="1" indent="-285744">
              <a:spcBef>
                <a:spcPts val="600"/>
              </a:spcBef>
              <a:spcAft>
                <a:spcPts val="600"/>
              </a:spcAft>
              <a:buSzPct val="100000"/>
              <a:buBlip>
                <a:blip r:embed="rId2"/>
              </a:buBlip>
            </a:pPr>
            <a:endParaRPr lang="en-US" sz="2000" dirty="0" smtClean="0">
              <a:solidFill>
                <a:srgbClr val="002060"/>
              </a:solidFill>
            </a:endParaRPr>
          </a:p>
          <a:p>
            <a:pPr marL="285744" lvl="1" indent="-285744">
              <a:spcBef>
                <a:spcPts val="600"/>
              </a:spcBef>
              <a:spcAft>
                <a:spcPts val="600"/>
              </a:spcAft>
              <a:buSzPct val="100000"/>
              <a:buBlip>
                <a:blip r:embed="rId2"/>
              </a:buBlip>
            </a:pPr>
            <a:endParaRPr lang="en-US" sz="2000" dirty="0">
              <a:solidFill>
                <a:srgbClr val="002060"/>
              </a:solidFill>
            </a:endParaRPr>
          </a:p>
          <a:p>
            <a:pPr marL="285744" lvl="1" indent="-285744">
              <a:spcBef>
                <a:spcPts val="600"/>
              </a:spcBef>
              <a:spcAft>
                <a:spcPts val="600"/>
              </a:spcAft>
              <a:buSzPct val="100000"/>
              <a:buBlip>
                <a:blip r:embed="rId2"/>
              </a:buBlip>
            </a:pPr>
            <a:endParaRPr lang="en-US" sz="2000" dirty="0" smtClean="0">
              <a:solidFill>
                <a:srgbClr val="002060"/>
              </a:solidFill>
            </a:endParaRPr>
          </a:p>
          <a:p>
            <a:pPr marL="285744" lvl="1" indent="-285744">
              <a:spcBef>
                <a:spcPts val="600"/>
              </a:spcBef>
              <a:spcAft>
                <a:spcPts val="600"/>
              </a:spcAft>
              <a:buSzPct val="100000"/>
              <a:buBlip>
                <a:blip r:embed="rId2"/>
              </a:buBlip>
            </a:pPr>
            <a:endParaRPr lang="en-US" sz="2000" dirty="0">
              <a:solidFill>
                <a:srgbClr val="002060"/>
              </a:solidFill>
            </a:endParaRPr>
          </a:p>
          <a:p>
            <a:pPr marL="285744" lvl="1" indent="-285744">
              <a:spcBef>
                <a:spcPts val="600"/>
              </a:spcBef>
              <a:spcAft>
                <a:spcPts val="600"/>
              </a:spcAft>
              <a:buSzPct val="100000"/>
              <a:buBlip>
                <a:blip r:embed="rId2"/>
              </a:buBlip>
            </a:pPr>
            <a:endParaRPr lang="en-US" sz="2000" dirty="0" smtClean="0">
              <a:solidFill>
                <a:srgbClr val="002060"/>
              </a:solidFill>
            </a:endParaRPr>
          </a:p>
          <a:p>
            <a:pPr marL="285744" lvl="1" indent="-285744">
              <a:spcBef>
                <a:spcPts val="600"/>
              </a:spcBef>
              <a:spcAft>
                <a:spcPts val="600"/>
              </a:spcAft>
              <a:buSzPct val="100000"/>
              <a:buBlip>
                <a:blip r:embed="rId2"/>
              </a:buBlip>
            </a:pPr>
            <a:endParaRPr lang="en-US" sz="2000" dirty="0">
              <a:solidFill>
                <a:srgbClr val="002060"/>
              </a:solidFill>
            </a:endParaRPr>
          </a:p>
          <a:p>
            <a:pPr marL="0" lvl="1">
              <a:spcBef>
                <a:spcPts val="600"/>
              </a:spcBef>
              <a:spcAft>
                <a:spcPts val="600"/>
              </a:spcAft>
              <a:buSzPct val="100000"/>
            </a:pPr>
            <a:endParaRPr lang="en-US" sz="2000" dirty="0">
              <a:solidFill>
                <a:srgbClr val="002060"/>
              </a:solidFill>
            </a:endParaRPr>
          </a:p>
        </p:txBody>
      </p:sp>
      <p:grpSp>
        <p:nvGrpSpPr>
          <p:cNvPr id="9" name="Group 8"/>
          <p:cNvGrpSpPr/>
          <p:nvPr/>
        </p:nvGrpSpPr>
        <p:grpSpPr>
          <a:xfrm>
            <a:off x="5181600" y="1391860"/>
            <a:ext cx="3636010" cy="1816099"/>
            <a:chOff x="720090" y="1320801"/>
            <a:chExt cx="3636010" cy="1816099"/>
          </a:xfrm>
        </p:grpSpPr>
        <p:sp>
          <p:nvSpPr>
            <p:cNvPr id="4" name="Vertical Scroll 3"/>
            <p:cNvSpPr/>
            <p:nvPr/>
          </p:nvSpPr>
          <p:spPr>
            <a:xfrm>
              <a:off x="720090" y="1368286"/>
              <a:ext cx="3636010" cy="1768614"/>
            </a:xfrm>
            <a:prstGeom prst="verticalScroll">
              <a:avLst>
                <a:gd name="adj" fmla="val 13324"/>
              </a:avLst>
            </a:prstGeom>
            <a:solidFill>
              <a:schemeClr val="bg1">
                <a:lumMod val="95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600" dirty="0">
                  <a:solidFill>
                    <a:srgbClr val="002060"/>
                  </a:solidFill>
                  <a:latin typeface="Courier New" panose="02070309020205020404" pitchFamily="49" charset="0"/>
                  <a:cs typeface="Courier New" panose="02070309020205020404" pitchFamily="49" charset="0"/>
                </a:rPr>
                <a:t>function </a:t>
              </a:r>
              <a:r>
                <a:rPr lang="en-US" sz="1600" dirty="0" err="1">
                  <a:solidFill>
                    <a:srgbClr val="002060"/>
                  </a:solidFill>
                  <a:latin typeface="Courier New" panose="02070309020205020404" pitchFamily="49" charset="0"/>
                  <a:cs typeface="Courier New" panose="02070309020205020404" pitchFamily="49" charset="0"/>
                </a:rPr>
                <a:t>getHeader</a:t>
              </a:r>
              <a:r>
                <a:rPr lang="en-US" sz="1600" dirty="0">
                  <a:solidFill>
                    <a:srgbClr val="002060"/>
                  </a:solidFill>
                  <a:latin typeface="Courier New" panose="02070309020205020404" pitchFamily="49" charset="0"/>
                  <a:cs typeface="Courier New" panose="02070309020205020404" pitchFamily="49" charset="0"/>
                </a:rPr>
                <a:t>() {</a:t>
              </a:r>
            </a:p>
            <a:p>
              <a:r>
                <a:rPr lang="en-US" sz="1600" dirty="0">
                  <a:solidFill>
                    <a:srgbClr val="002060"/>
                  </a:solidFill>
                  <a:latin typeface="Courier New" panose="02070309020205020404" pitchFamily="49" charset="0"/>
                  <a:cs typeface="Courier New" panose="02070309020205020404" pitchFamily="49" charset="0"/>
                </a:rPr>
                <a:t>return "&lt;h1&gt;Main Heading&lt;/h1</a:t>
              </a:r>
              <a:r>
                <a:rPr lang="en-US" sz="1600" dirty="0" smtClean="0">
                  <a:solidFill>
                    <a:srgbClr val="002060"/>
                  </a:solidFill>
                  <a:latin typeface="Courier New" panose="02070309020205020404" pitchFamily="49" charset="0"/>
                  <a:cs typeface="Courier New" panose="02070309020205020404" pitchFamily="49" charset="0"/>
                </a:rPr>
                <a:t>&gt;</a:t>
              </a:r>
              <a:r>
                <a:rPr lang="en-US" sz="1600" dirty="0">
                  <a:solidFill>
                    <a:srgbClr val="002060"/>
                  </a:solidFill>
                  <a:latin typeface="Courier New" panose="02070309020205020404" pitchFamily="49" charset="0"/>
                  <a:cs typeface="Courier New" panose="02070309020205020404" pitchFamily="49" charset="0"/>
                </a:rPr>
                <a:t>"</a:t>
              </a:r>
              <a:r>
                <a:rPr lang="en-US" sz="1600" dirty="0" smtClean="0">
                  <a:solidFill>
                    <a:srgbClr val="002060"/>
                  </a:solidFill>
                  <a:latin typeface="Courier New" panose="02070309020205020404" pitchFamily="49" charset="0"/>
                  <a:cs typeface="Courier New" panose="02070309020205020404" pitchFamily="49" charset="0"/>
                </a:rPr>
                <a:t>;</a:t>
              </a:r>
              <a:endParaRPr lang="en-US" sz="1600" dirty="0">
                <a:solidFill>
                  <a:srgbClr val="002060"/>
                </a:solidFill>
                <a:latin typeface="Courier New" panose="02070309020205020404" pitchFamily="49" charset="0"/>
                <a:cs typeface="Courier New" panose="02070309020205020404" pitchFamily="49" charset="0"/>
              </a:endParaRPr>
            </a:p>
            <a:p>
              <a:r>
                <a:rPr lang="en-US" sz="1600" dirty="0">
                  <a:solidFill>
                    <a:srgbClr val="002060"/>
                  </a:solidFill>
                  <a:latin typeface="Courier New" panose="02070309020205020404" pitchFamily="49" charset="0"/>
                  <a:cs typeface="Courier New" panose="02070309020205020404" pitchFamily="49" charset="0"/>
                </a:rPr>
                <a:t>}</a:t>
              </a:r>
            </a:p>
          </p:txBody>
        </p:sp>
        <p:sp>
          <p:nvSpPr>
            <p:cNvPr id="6" name="TextBox 5"/>
            <p:cNvSpPr txBox="1"/>
            <p:nvPr/>
          </p:nvSpPr>
          <p:spPr>
            <a:xfrm>
              <a:off x="2034224" y="1320801"/>
              <a:ext cx="1051891" cy="307777"/>
            </a:xfrm>
            <a:prstGeom prst="rect">
              <a:avLst/>
            </a:prstGeom>
            <a:noFill/>
          </p:spPr>
          <p:txBody>
            <a:bodyPr wrap="none" rtlCol="0">
              <a:spAutoFit/>
            </a:bodyPr>
            <a:lstStyle/>
            <a:p>
              <a:r>
                <a:rPr lang="en-US" sz="1400" dirty="0" smtClean="0">
                  <a:solidFill>
                    <a:srgbClr val="002060"/>
                  </a:solidFill>
                </a:rPr>
                <a:t>Functions.js</a:t>
              </a:r>
              <a:endParaRPr lang="en-US" sz="1400" dirty="0">
                <a:solidFill>
                  <a:srgbClr val="002060"/>
                </a:solidFill>
              </a:endParaRPr>
            </a:p>
          </p:txBody>
        </p:sp>
      </p:grpSp>
      <p:sp>
        <p:nvSpPr>
          <p:cNvPr id="7" name="Vertical Scroll 6"/>
          <p:cNvSpPr/>
          <p:nvPr/>
        </p:nvSpPr>
        <p:spPr>
          <a:xfrm>
            <a:off x="635000" y="1417260"/>
            <a:ext cx="4546600" cy="4149189"/>
          </a:xfrm>
          <a:prstGeom prst="verticalScroll">
            <a:avLst>
              <a:gd name="adj" fmla="val 6029"/>
            </a:avLst>
          </a:prstGeom>
          <a:solidFill>
            <a:schemeClr val="bg1">
              <a:lumMod val="95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600" dirty="0">
              <a:solidFill>
                <a:srgbClr val="002060"/>
              </a:solidFill>
              <a:latin typeface="Courier New" panose="02070309020205020404" pitchFamily="49" charset="0"/>
              <a:cs typeface="Courier New" panose="02070309020205020404" pitchFamily="49" charset="0"/>
            </a:endParaRPr>
          </a:p>
        </p:txBody>
      </p:sp>
      <p:sp>
        <p:nvSpPr>
          <p:cNvPr id="10" name="Rectangle 9"/>
          <p:cNvSpPr/>
          <p:nvPr/>
        </p:nvSpPr>
        <p:spPr>
          <a:xfrm>
            <a:off x="901700" y="1967408"/>
            <a:ext cx="4038600" cy="3539430"/>
          </a:xfrm>
          <a:prstGeom prst="rect">
            <a:avLst/>
          </a:prstGeom>
        </p:spPr>
        <p:txBody>
          <a:bodyPr wrap="square">
            <a:spAutoFit/>
          </a:bodyPr>
          <a:lstStyle/>
          <a:p>
            <a:r>
              <a:rPr lang="en-US" sz="1600" dirty="0">
                <a:solidFill>
                  <a:srgbClr val="002060"/>
                </a:solidFill>
                <a:latin typeface="Courier New" panose="02070309020205020404" pitchFamily="49" charset="0"/>
                <a:cs typeface="Courier New" panose="02070309020205020404" pitchFamily="49" charset="0"/>
              </a:rPr>
              <a:t>&lt;html&gt;</a:t>
            </a:r>
          </a:p>
          <a:p>
            <a:r>
              <a:rPr lang="en-US" sz="1600" dirty="0">
                <a:solidFill>
                  <a:srgbClr val="002060"/>
                </a:solidFill>
                <a:latin typeface="Courier New" panose="02070309020205020404" pitchFamily="49" charset="0"/>
                <a:cs typeface="Courier New" panose="02070309020205020404" pitchFamily="49" charset="0"/>
              </a:rPr>
              <a:t>&lt;head&gt;</a:t>
            </a:r>
          </a:p>
          <a:p>
            <a:r>
              <a:rPr lang="en-US" sz="1600" dirty="0">
                <a:solidFill>
                  <a:srgbClr val="002060"/>
                </a:solidFill>
                <a:latin typeface="Courier New" panose="02070309020205020404" pitchFamily="49" charset="0"/>
                <a:cs typeface="Courier New" panose="02070309020205020404" pitchFamily="49" charset="0"/>
              </a:rPr>
              <a:t>&lt;title&gt;JavaScript Example&lt;/title&gt;</a:t>
            </a:r>
          </a:p>
          <a:p>
            <a:r>
              <a:rPr lang="en-US" sz="1600" dirty="0">
                <a:solidFill>
                  <a:srgbClr val="002060"/>
                </a:solidFill>
                <a:latin typeface="Courier New" panose="02070309020205020404" pitchFamily="49" charset="0"/>
                <a:cs typeface="Courier New" panose="02070309020205020404" pitchFamily="49" charset="0"/>
              </a:rPr>
              <a:t>&lt;script type="</a:t>
            </a:r>
            <a:r>
              <a:rPr lang="en-US" sz="1600" dirty="0">
                <a:solidFill>
                  <a:srgbClr val="C00000"/>
                </a:solidFill>
                <a:latin typeface="Courier New" panose="02070309020205020404" pitchFamily="49" charset="0"/>
                <a:cs typeface="Courier New" panose="02070309020205020404" pitchFamily="49" charset="0"/>
              </a:rPr>
              <a:t>text/</a:t>
            </a:r>
            <a:r>
              <a:rPr lang="en-US" sz="1600" dirty="0" err="1">
                <a:solidFill>
                  <a:srgbClr val="C00000"/>
                </a:solidFill>
                <a:latin typeface="Courier New" panose="02070309020205020404" pitchFamily="49" charset="0"/>
                <a:cs typeface="Courier New" panose="02070309020205020404" pitchFamily="49" charset="0"/>
              </a:rPr>
              <a:t>javascript</a:t>
            </a:r>
            <a:r>
              <a:rPr lang="en-US" sz="1600" dirty="0">
                <a:solidFill>
                  <a:srgbClr val="002060"/>
                </a:solidFill>
                <a:latin typeface="Courier New" panose="02070309020205020404" pitchFamily="49" charset="0"/>
                <a:cs typeface="Courier New" panose="02070309020205020404" pitchFamily="49" charset="0"/>
              </a:rPr>
              <a:t>" </a:t>
            </a:r>
            <a:r>
              <a:rPr lang="en-US" sz="1600" dirty="0" err="1">
                <a:solidFill>
                  <a:srgbClr val="002060"/>
                </a:solidFill>
                <a:latin typeface="Courier New" panose="02070309020205020404" pitchFamily="49" charset="0"/>
                <a:cs typeface="Courier New" panose="02070309020205020404" pitchFamily="49" charset="0"/>
              </a:rPr>
              <a:t>src</a:t>
            </a:r>
            <a:r>
              <a:rPr lang="en-US" sz="1600" dirty="0">
                <a:solidFill>
                  <a:srgbClr val="002060"/>
                </a:solidFill>
                <a:latin typeface="Courier New" panose="02070309020205020404" pitchFamily="49" charset="0"/>
                <a:cs typeface="Courier New" panose="02070309020205020404" pitchFamily="49" charset="0"/>
              </a:rPr>
              <a:t>="</a:t>
            </a:r>
            <a:r>
              <a:rPr lang="en-US" sz="1600" dirty="0">
                <a:solidFill>
                  <a:srgbClr val="C00000"/>
                </a:solidFill>
                <a:latin typeface="Courier New" panose="02070309020205020404" pitchFamily="49" charset="0"/>
                <a:cs typeface="Courier New" panose="02070309020205020404" pitchFamily="49" charset="0"/>
              </a:rPr>
              <a:t>functions.js</a:t>
            </a:r>
            <a:r>
              <a:rPr lang="en-US" sz="1600" dirty="0">
                <a:solidFill>
                  <a:srgbClr val="002060"/>
                </a:solidFill>
                <a:latin typeface="Courier New" panose="02070309020205020404" pitchFamily="49" charset="0"/>
                <a:cs typeface="Courier New" panose="02070309020205020404" pitchFamily="49" charset="0"/>
              </a:rPr>
              <a:t>"&gt;</a:t>
            </a:r>
          </a:p>
          <a:p>
            <a:r>
              <a:rPr lang="en-US" sz="1600" dirty="0">
                <a:solidFill>
                  <a:srgbClr val="002060"/>
                </a:solidFill>
                <a:latin typeface="Courier New" panose="02070309020205020404" pitchFamily="49" charset="0"/>
                <a:cs typeface="Courier New" panose="02070309020205020404" pitchFamily="49" charset="0"/>
              </a:rPr>
              <a:t>&lt;/script&gt;</a:t>
            </a:r>
          </a:p>
          <a:p>
            <a:r>
              <a:rPr lang="en-US" sz="1600" dirty="0">
                <a:solidFill>
                  <a:srgbClr val="002060"/>
                </a:solidFill>
                <a:latin typeface="Courier New" panose="02070309020205020404" pitchFamily="49" charset="0"/>
                <a:cs typeface="Courier New" panose="02070309020205020404" pitchFamily="49" charset="0"/>
              </a:rPr>
              <a:t>&lt;/head&gt;</a:t>
            </a:r>
          </a:p>
          <a:p>
            <a:r>
              <a:rPr lang="en-US" sz="1600" dirty="0">
                <a:solidFill>
                  <a:srgbClr val="002060"/>
                </a:solidFill>
                <a:latin typeface="Courier New" panose="02070309020205020404" pitchFamily="49" charset="0"/>
                <a:cs typeface="Courier New" panose="02070309020205020404" pitchFamily="49" charset="0"/>
              </a:rPr>
              <a:t>&lt;body&gt;</a:t>
            </a:r>
          </a:p>
          <a:p>
            <a:r>
              <a:rPr lang="en-US" sz="1600" dirty="0">
                <a:solidFill>
                  <a:srgbClr val="002060"/>
                </a:solidFill>
                <a:latin typeface="Courier New" panose="02070309020205020404" pitchFamily="49" charset="0"/>
                <a:cs typeface="Courier New" panose="02070309020205020404" pitchFamily="49" charset="0"/>
              </a:rPr>
              <a:t>&lt;script type="text/</a:t>
            </a:r>
            <a:r>
              <a:rPr lang="en-US" sz="1600" dirty="0" err="1">
                <a:solidFill>
                  <a:srgbClr val="002060"/>
                </a:solidFill>
                <a:latin typeface="Courier New" panose="02070309020205020404" pitchFamily="49" charset="0"/>
                <a:cs typeface="Courier New" panose="02070309020205020404" pitchFamily="49" charset="0"/>
              </a:rPr>
              <a:t>javascript</a:t>
            </a:r>
            <a:r>
              <a:rPr lang="en-US" sz="1600" dirty="0">
                <a:solidFill>
                  <a:srgbClr val="002060"/>
                </a:solidFill>
                <a:latin typeface="Courier New" panose="02070309020205020404" pitchFamily="49" charset="0"/>
                <a:cs typeface="Courier New" panose="02070309020205020404" pitchFamily="49" charset="0"/>
              </a:rPr>
              <a:t>"&gt;</a:t>
            </a:r>
          </a:p>
          <a:p>
            <a:r>
              <a:rPr lang="en-US" sz="1600" dirty="0" err="1">
                <a:solidFill>
                  <a:srgbClr val="C00000"/>
                </a:solidFill>
                <a:latin typeface="Courier New" panose="02070309020205020404" pitchFamily="49" charset="0"/>
                <a:cs typeface="Courier New" panose="02070309020205020404" pitchFamily="49" charset="0"/>
              </a:rPr>
              <a:t>document.write</a:t>
            </a:r>
            <a:r>
              <a:rPr lang="en-US" sz="1600" dirty="0">
                <a:solidFill>
                  <a:srgbClr val="C00000"/>
                </a:solidFill>
                <a:latin typeface="Courier New" panose="02070309020205020404" pitchFamily="49" charset="0"/>
                <a:cs typeface="Courier New" panose="02070309020205020404" pitchFamily="49" charset="0"/>
              </a:rPr>
              <a:t>(</a:t>
            </a:r>
            <a:r>
              <a:rPr lang="en-US" sz="1600" dirty="0" err="1">
                <a:solidFill>
                  <a:srgbClr val="C00000"/>
                </a:solidFill>
                <a:latin typeface="Courier New" panose="02070309020205020404" pitchFamily="49" charset="0"/>
                <a:cs typeface="Courier New" panose="02070309020205020404" pitchFamily="49" charset="0"/>
              </a:rPr>
              <a:t>getHeader</a:t>
            </a:r>
            <a:r>
              <a:rPr lang="en-US" sz="1600" dirty="0">
                <a:solidFill>
                  <a:srgbClr val="C00000"/>
                </a:solidFill>
                <a:latin typeface="Courier New" panose="02070309020205020404" pitchFamily="49" charset="0"/>
                <a:cs typeface="Courier New" panose="02070309020205020404" pitchFamily="49" charset="0"/>
              </a:rPr>
              <a:t>());</a:t>
            </a:r>
          </a:p>
          <a:p>
            <a:r>
              <a:rPr lang="en-US" sz="1600" dirty="0">
                <a:solidFill>
                  <a:srgbClr val="002060"/>
                </a:solidFill>
                <a:latin typeface="Courier New" panose="02070309020205020404" pitchFamily="49" charset="0"/>
                <a:cs typeface="Courier New" panose="02070309020205020404" pitchFamily="49" charset="0"/>
              </a:rPr>
              <a:t>&lt;/script&gt;</a:t>
            </a:r>
          </a:p>
          <a:p>
            <a:r>
              <a:rPr lang="en-US" sz="1600" dirty="0">
                <a:solidFill>
                  <a:srgbClr val="002060"/>
                </a:solidFill>
                <a:latin typeface="Courier New" panose="02070309020205020404" pitchFamily="49" charset="0"/>
                <a:cs typeface="Courier New" panose="02070309020205020404" pitchFamily="49" charset="0"/>
              </a:rPr>
              <a:t>&lt;/body&gt;</a:t>
            </a:r>
          </a:p>
          <a:p>
            <a:r>
              <a:rPr lang="en-US" sz="1600" dirty="0">
                <a:solidFill>
                  <a:srgbClr val="002060"/>
                </a:solidFill>
                <a:latin typeface="Courier New" panose="02070309020205020404" pitchFamily="49" charset="0"/>
                <a:cs typeface="Courier New" panose="02070309020205020404" pitchFamily="49" charset="0"/>
              </a:rPr>
              <a:t>&lt;/html&gt;</a:t>
            </a:r>
          </a:p>
        </p:txBody>
      </p:sp>
      <p:pic>
        <p:nvPicPr>
          <p:cNvPr id="11" name="Picture 10"/>
          <p:cNvPicPr>
            <a:picLocks noChangeAspect="1"/>
          </p:cNvPicPr>
          <p:nvPr/>
        </p:nvPicPr>
        <p:blipFill>
          <a:blip r:embed="rId3"/>
          <a:stretch>
            <a:fillRect/>
          </a:stretch>
        </p:blipFill>
        <p:spPr>
          <a:xfrm>
            <a:off x="5422900" y="3482329"/>
            <a:ext cx="2847975" cy="1962150"/>
          </a:xfrm>
          <a:prstGeom prst="rect">
            <a:avLst/>
          </a:prstGeom>
        </p:spPr>
      </p:pic>
      <p:sp>
        <p:nvSpPr>
          <p:cNvPr id="12" name="TextBox 11"/>
          <p:cNvSpPr txBox="1"/>
          <p:nvPr/>
        </p:nvSpPr>
        <p:spPr>
          <a:xfrm>
            <a:off x="6495734" y="5431779"/>
            <a:ext cx="708848" cy="307777"/>
          </a:xfrm>
          <a:prstGeom prst="rect">
            <a:avLst/>
          </a:prstGeom>
          <a:noFill/>
        </p:spPr>
        <p:txBody>
          <a:bodyPr wrap="none" rtlCol="0">
            <a:spAutoFit/>
          </a:bodyPr>
          <a:lstStyle/>
          <a:p>
            <a:r>
              <a:rPr lang="en-US" sz="1400" dirty="0" smtClean="0">
                <a:solidFill>
                  <a:srgbClr val="002060"/>
                </a:solidFill>
              </a:rPr>
              <a:t>Output</a:t>
            </a:r>
            <a:endParaRPr lang="en-US" sz="1400" dirty="0">
              <a:solidFill>
                <a:srgbClr val="002060"/>
              </a:solidFill>
            </a:endParaRPr>
          </a:p>
        </p:txBody>
      </p:sp>
      <p:sp>
        <p:nvSpPr>
          <p:cNvPr id="13" name="TextBox 12"/>
          <p:cNvSpPr txBox="1"/>
          <p:nvPr/>
        </p:nvSpPr>
        <p:spPr>
          <a:xfrm>
            <a:off x="2313624" y="1390907"/>
            <a:ext cx="880049" cy="307777"/>
          </a:xfrm>
          <a:prstGeom prst="rect">
            <a:avLst/>
          </a:prstGeom>
          <a:noFill/>
        </p:spPr>
        <p:txBody>
          <a:bodyPr wrap="none" rtlCol="0">
            <a:spAutoFit/>
          </a:bodyPr>
          <a:lstStyle/>
          <a:p>
            <a:r>
              <a:rPr lang="en-US" sz="1400" dirty="0" smtClean="0">
                <a:solidFill>
                  <a:srgbClr val="002060"/>
                </a:solidFill>
              </a:rPr>
              <a:t>First.html</a:t>
            </a:r>
            <a:endParaRPr lang="en-US" sz="1400" dirty="0">
              <a:solidFill>
                <a:srgbClr val="002060"/>
              </a:solidFill>
            </a:endParaRPr>
          </a:p>
        </p:txBody>
      </p:sp>
    </p:spTree>
    <p:extLst>
      <p:ext uri="{BB962C8B-B14F-4D97-AF65-F5344CB8AC3E}">
        <p14:creationId xmlns:p14="http://schemas.microsoft.com/office/powerpoint/2010/main" val="9642523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Rules and and Conventions Used </a:t>
            </a:r>
            <a:r>
              <a:rPr lang="en-US" dirty="0"/>
              <a:t>in </a:t>
            </a:r>
            <a:r>
              <a:rPr lang="en-US" dirty="0" smtClean="0"/>
              <a:t>JavaScript</a:t>
            </a:r>
            <a:endParaRPr lang="en-US" dirty="0"/>
          </a:p>
        </p:txBody>
      </p:sp>
      <p:pic>
        <p:nvPicPr>
          <p:cNvPr id="3" name="Picture 2"/>
          <p:cNvPicPr>
            <a:picLocks noChangeAspect="1"/>
          </p:cNvPicPr>
          <p:nvPr/>
        </p:nvPicPr>
        <p:blipFill>
          <a:blip r:embed="rId2"/>
          <a:stretch>
            <a:fillRect/>
          </a:stretch>
        </p:blipFill>
        <p:spPr>
          <a:xfrm>
            <a:off x="358775" y="923147"/>
            <a:ext cx="5483225" cy="5595128"/>
          </a:xfrm>
          <a:prstGeom prst="rect">
            <a:avLst/>
          </a:prstGeom>
        </p:spPr>
      </p:pic>
      <p:sp>
        <p:nvSpPr>
          <p:cNvPr id="7" name="Cloud Callout 6"/>
          <p:cNvSpPr/>
          <p:nvPr/>
        </p:nvSpPr>
        <p:spPr>
          <a:xfrm>
            <a:off x="2998694" y="766483"/>
            <a:ext cx="3160059" cy="1855694"/>
          </a:xfrm>
          <a:prstGeom prst="cloudCallout">
            <a:avLst>
              <a:gd name="adj1" fmla="val -48988"/>
              <a:gd name="adj2" fmla="val 70065"/>
            </a:avLst>
          </a:prstGeom>
          <a:noFill/>
          <a:ln w="9525">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chemeClr val="accent1">
                    <a:lumMod val="20000"/>
                    <a:lumOff val="80000"/>
                  </a:schemeClr>
                </a:solidFill>
              </a:ln>
              <a:noFill/>
            </a:endParaRPr>
          </a:p>
        </p:txBody>
      </p:sp>
      <p:sp>
        <p:nvSpPr>
          <p:cNvPr id="8" name="TextBox 7"/>
          <p:cNvSpPr txBox="1"/>
          <p:nvPr/>
        </p:nvSpPr>
        <p:spPr>
          <a:xfrm>
            <a:off x="3592980" y="1297254"/>
            <a:ext cx="1816100" cy="738664"/>
          </a:xfrm>
          <a:prstGeom prst="rect">
            <a:avLst/>
          </a:prstGeom>
          <a:noFill/>
        </p:spPr>
        <p:txBody>
          <a:bodyPr wrap="square" rtlCol="0">
            <a:spAutoFit/>
          </a:bodyPr>
          <a:lstStyle/>
          <a:p>
            <a:pPr algn="ctr"/>
            <a:r>
              <a:rPr lang="en-US" sz="1400" dirty="0">
                <a:solidFill>
                  <a:srgbClr val="002060"/>
                </a:solidFill>
              </a:rPr>
              <a:t>What are the rules and conventions used in JavaScript?</a:t>
            </a:r>
          </a:p>
        </p:txBody>
      </p:sp>
    </p:spTree>
    <p:extLst>
      <p:ext uri="{BB962C8B-B14F-4D97-AF65-F5344CB8AC3E}">
        <p14:creationId xmlns:p14="http://schemas.microsoft.com/office/powerpoint/2010/main" val="4056193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4" name="TextBox 3"/>
          <p:cNvSpPr txBox="1"/>
          <p:nvPr/>
        </p:nvSpPr>
        <p:spPr>
          <a:xfrm>
            <a:off x="457200" y="685800"/>
            <a:ext cx="7924801" cy="2754600"/>
          </a:xfrm>
          <a:prstGeom prst="rect">
            <a:avLst/>
          </a:prstGeom>
          <a:noFill/>
        </p:spPr>
        <p:txBody>
          <a:bodyPr wrap="square" rtlCol="0">
            <a:spAutoFit/>
          </a:bodyPr>
          <a:lstStyle/>
          <a:p>
            <a:pPr marL="285744" indent="-285744">
              <a:spcBef>
                <a:spcPts val="600"/>
              </a:spcBef>
              <a:spcAft>
                <a:spcPts val="600"/>
              </a:spcAft>
              <a:buBlip>
                <a:blip r:embed="rId2"/>
              </a:buBlip>
            </a:pPr>
            <a:r>
              <a:rPr lang="en-US" sz="2000" dirty="0" smtClean="0">
                <a:solidFill>
                  <a:srgbClr val="002060"/>
                </a:solidFill>
              </a:rPr>
              <a:t>In </a:t>
            </a:r>
            <a:r>
              <a:rPr lang="en-US" sz="2000" dirty="0">
                <a:solidFill>
                  <a:srgbClr val="002060"/>
                </a:solidFill>
              </a:rPr>
              <a:t>this </a:t>
            </a:r>
            <a:r>
              <a:rPr lang="en-US" sz="2000" dirty="0" smtClean="0">
                <a:solidFill>
                  <a:srgbClr val="002060"/>
                </a:solidFill>
              </a:rPr>
              <a:t>session, </a:t>
            </a:r>
            <a:r>
              <a:rPr lang="en-US" sz="2000" dirty="0">
                <a:solidFill>
                  <a:srgbClr val="002060"/>
                </a:solidFill>
              </a:rPr>
              <a:t>you will learn </a:t>
            </a:r>
            <a:r>
              <a:rPr lang="en-US" sz="2000" dirty="0" smtClean="0">
                <a:solidFill>
                  <a:srgbClr val="002060"/>
                </a:solidFill>
              </a:rPr>
              <a:t>to:</a:t>
            </a:r>
            <a:endParaRPr lang="en-US" sz="2000" dirty="0">
              <a:solidFill>
                <a:srgbClr val="002060"/>
              </a:solidFill>
            </a:endParaRPr>
          </a:p>
          <a:p>
            <a:pPr marL="742932" lvl="1" indent="-285744">
              <a:spcBef>
                <a:spcPts val="600"/>
              </a:spcBef>
              <a:spcAft>
                <a:spcPts val="600"/>
              </a:spcAft>
              <a:buSzPct val="80000"/>
              <a:buBlip>
                <a:blip r:embed="rId3"/>
              </a:buBlip>
            </a:pPr>
            <a:r>
              <a:rPr lang="en-US" dirty="0" smtClean="0">
                <a:solidFill>
                  <a:srgbClr val="002060"/>
                </a:solidFill>
              </a:rPr>
              <a:t>Identify </a:t>
            </a:r>
            <a:r>
              <a:rPr lang="en-US" dirty="0">
                <a:solidFill>
                  <a:srgbClr val="002060"/>
                </a:solidFill>
              </a:rPr>
              <a:t>the structure of a JavaScript </a:t>
            </a:r>
            <a:r>
              <a:rPr lang="en-US" dirty="0" smtClean="0">
                <a:solidFill>
                  <a:srgbClr val="002060"/>
                </a:solidFill>
              </a:rPr>
              <a:t>program</a:t>
            </a:r>
          </a:p>
          <a:p>
            <a:pPr marL="742932" lvl="1" indent="-285744">
              <a:spcBef>
                <a:spcPts val="600"/>
              </a:spcBef>
              <a:spcAft>
                <a:spcPts val="600"/>
              </a:spcAft>
              <a:buSzPct val="80000"/>
              <a:buBlip>
                <a:blip r:embed="rId3"/>
              </a:buBlip>
            </a:pPr>
            <a:r>
              <a:rPr lang="en-US" dirty="0">
                <a:solidFill>
                  <a:srgbClr val="002060"/>
                </a:solidFill>
              </a:rPr>
              <a:t>Validate form using JavaScript</a:t>
            </a:r>
          </a:p>
          <a:p>
            <a:pPr marL="742932" lvl="1" indent="-285744">
              <a:spcBef>
                <a:spcPts val="600"/>
              </a:spcBef>
              <a:spcAft>
                <a:spcPts val="600"/>
              </a:spcAft>
              <a:buSzPct val="80000"/>
              <a:buBlip>
                <a:blip r:embed="rId3"/>
              </a:buBlip>
            </a:pPr>
            <a:r>
              <a:rPr lang="en-US" altLang="en-US" dirty="0" smtClean="0">
                <a:solidFill>
                  <a:srgbClr val="002060"/>
                </a:solidFill>
              </a:rPr>
              <a:t>Control </a:t>
            </a:r>
            <a:r>
              <a:rPr lang="en-US" altLang="en-US" dirty="0">
                <a:solidFill>
                  <a:srgbClr val="002060"/>
                </a:solidFill>
              </a:rPr>
              <a:t>program flow</a:t>
            </a:r>
          </a:p>
          <a:p>
            <a:pPr marL="742932" lvl="1" indent="-285744">
              <a:spcBef>
                <a:spcPts val="600"/>
              </a:spcBef>
              <a:spcAft>
                <a:spcPts val="600"/>
              </a:spcAft>
              <a:buSzPct val="80000"/>
              <a:buBlip>
                <a:blip r:embed="rId3"/>
              </a:buBlip>
            </a:pPr>
            <a:r>
              <a:rPr lang="en-US" dirty="0" smtClean="0">
                <a:solidFill>
                  <a:srgbClr val="002060"/>
                </a:solidFill>
              </a:rPr>
              <a:t>Identify object in JavaScript</a:t>
            </a:r>
          </a:p>
          <a:p>
            <a:pPr marL="457188" lvl="1"/>
            <a:endParaRPr lang="en-US" sz="1800" dirty="0" smtClean="0">
              <a:solidFill>
                <a:prstClr val="black"/>
              </a:solidFill>
            </a:endParaRPr>
          </a:p>
          <a:p>
            <a:pPr lvl="1"/>
            <a:endParaRPr lang="en-US" sz="1800" dirty="0"/>
          </a:p>
        </p:txBody>
      </p:sp>
    </p:spTree>
    <p:extLst>
      <p:ext uri="{BB962C8B-B14F-4D97-AF65-F5344CB8AC3E}">
        <p14:creationId xmlns:p14="http://schemas.microsoft.com/office/powerpoint/2010/main" val="24390953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Rules and Conventions Used </a:t>
            </a:r>
            <a:r>
              <a:rPr lang="en-US" dirty="0"/>
              <a:t>in </a:t>
            </a:r>
            <a:r>
              <a:rPr lang="en-US" dirty="0" smtClean="0"/>
              <a:t>JavaScript (Contd.)</a:t>
            </a:r>
            <a:endParaRPr lang="en-US" dirty="0"/>
          </a:p>
        </p:txBody>
      </p:sp>
      <p:sp>
        <p:nvSpPr>
          <p:cNvPr id="2" name="Rectangle 1"/>
          <p:cNvSpPr/>
          <p:nvPr/>
        </p:nvSpPr>
        <p:spPr>
          <a:xfrm>
            <a:off x="457200" y="685800"/>
            <a:ext cx="7759700" cy="4296561"/>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a:solidFill>
                  <a:srgbClr val="002060"/>
                </a:solidFill>
              </a:rPr>
              <a:t>Basic rules and conventions used in JavaScript are:</a:t>
            </a:r>
          </a:p>
          <a:p>
            <a:pPr marL="742932" lvl="1" indent="-285744">
              <a:spcBef>
                <a:spcPts val="600"/>
              </a:spcBef>
              <a:spcAft>
                <a:spcPts val="600"/>
              </a:spcAft>
              <a:buSzPct val="80000"/>
              <a:buBlip>
                <a:blip r:embed="rId3"/>
              </a:buBlip>
            </a:pPr>
            <a:r>
              <a:rPr lang="en-US" dirty="0">
                <a:solidFill>
                  <a:srgbClr val="002060"/>
                </a:solidFill>
              </a:rPr>
              <a:t>Semicolon:</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alibri" panose="020F0502020204030204" pitchFamily="34" charset="0"/>
              </a:rPr>
              <a:t>When two or more statements are written on a single line, they must be separated by a semicolon.</a:t>
            </a:r>
          </a:p>
          <a:p>
            <a:pPr marL="742932" lvl="1" indent="-285744">
              <a:spcBef>
                <a:spcPts val="600"/>
              </a:spcBef>
              <a:spcAft>
                <a:spcPts val="600"/>
              </a:spcAft>
              <a:buSzPct val="80000"/>
              <a:buBlip>
                <a:blip r:embed="rId3"/>
              </a:buBlip>
            </a:pPr>
            <a:r>
              <a:rPr lang="en-US" dirty="0">
                <a:solidFill>
                  <a:srgbClr val="002060"/>
                </a:solidFill>
              </a:rPr>
              <a:t>Comments:</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alibri" panose="020F0502020204030204" pitchFamily="34" charset="0"/>
              </a:rPr>
              <a:t>Are ignored by the </a:t>
            </a:r>
            <a:r>
              <a:rPr lang="en-US" sz="1600" dirty="0" smtClean="0">
                <a:solidFill>
                  <a:srgbClr val="002060"/>
                </a:solidFill>
                <a:latin typeface="Calibri" panose="020F0502020204030204" pitchFamily="34" charset="0"/>
              </a:rPr>
              <a:t>interpreter.</a:t>
            </a:r>
            <a:endParaRPr lang="en-US" sz="1600" dirty="0">
              <a:solidFill>
                <a:srgbClr val="002060"/>
              </a:solidFill>
              <a:latin typeface="Calibri" panose="020F0502020204030204" pitchFamily="34" charset="0"/>
            </a:endParaRP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alibri" panose="020F0502020204030204" pitchFamily="34" charset="0"/>
              </a:rPr>
              <a:t>Are added to enhance the readability and understandability of the code.</a:t>
            </a:r>
          </a:p>
          <a:p>
            <a:pPr marL="742932" lvl="1" indent="-285744">
              <a:spcBef>
                <a:spcPts val="600"/>
              </a:spcBef>
              <a:spcAft>
                <a:spcPts val="600"/>
              </a:spcAft>
              <a:buSzPct val="80000"/>
              <a:buBlip>
                <a:blip r:embed="rId3"/>
              </a:buBlip>
            </a:pPr>
            <a:r>
              <a:rPr lang="en-US" dirty="0">
                <a:solidFill>
                  <a:srgbClr val="002060"/>
                </a:solidFill>
              </a:rPr>
              <a:t> Quotes: </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alibri" panose="020F0502020204030204" pitchFamily="34" charset="0"/>
              </a:rPr>
              <a:t>You can use either double quotation marks (" ") or single quotation marks (' ') to enclose a string of characters.</a:t>
            </a:r>
          </a:p>
          <a:p>
            <a:pPr marL="742932" lvl="1" indent="-285744">
              <a:spcBef>
                <a:spcPts val="600"/>
              </a:spcBef>
              <a:spcAft>
                <a:spcPts val="600"/>
              </a:spcAft>
              <a:buSzPct val="80000"/>
              <a:buBlip>
                <a:blip r:embed="rId3"/>
              </a:buBlip>
            </a:pPr>
            <a:r>
              <a:rPr lang="en-US" dirty="0">
                <a:solidFill>
                  <a:srgbClr val="002060"/>
                </a:solidFill>
              </a:rPr>
              <a:t>Case sensitivity: </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alibri" panose="020F0502020204030204" pitchFamily="34" charset="0"/>
              </a:rPr>
              <a:t>JavaScript is a case-sensitive scripting language. </a:t>
            </a:r>
          </a:p>
        </p:txBody>
      </p:sp>
    </p:spTree>
    <p:extLst>
      <p:ext uri="{BB962C8B-B14F-4D97-AF65-F5344CB8AC3E}">
        <p14:creationId xmlns:p14="http://schemas.microsoft.com/office/powerpoint/2010/main" val="37074622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457200" y="685800"/>
            <a:ext cx="7442200" cy="5397500"/>
          </a:xfrm>
          <a:prstGeom prst="rect">
            <a:avLst/>
          </a:prstGeom>
          <a:solidFill>
            <a:srgbClr val="FFFFFF"/>
          </a:solidFill>
          <a:ln>
            <a:miter lim="800000"/>
            <a:headEnd/>
            <a:tailEnd/>
          </a:ln>
        </p:spPr>
        <p:txBody>
          <a:bodyPr vert="horz" wrap="square" lIns="91440" tIns="45720" rIns="91440" bIns="45720" numCol="1" anchor="t" anchorCtr="0" compatLnSpc="1">
            <a:prstTxWarp prst="textNoShape">
              <a:avLst/>
            </a:prstTxWarp>
          </a:bodyPr>
          <a:lstStyle>
            <a:lvl1pPr marL="342891" indent="-342891"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32" indent="-285744"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2971" indent="-228594"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160" indent="-228594"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349" indent="-228594"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44" lvl="1">
              <a:spcBef>
                <a:spcPts val="600"/>
              </a:spcBef>
              <a:spcAft>
                <a:spcPts val="600"/>
              </a:spcAft>
              <a:buSzPct val="100000"/>
              <a:buBlip>
                <a:blip r:embed="rId2"/>
              </a:buBlip>
              <a:defRPr/>
            </a:pPr>
            <a:r>
              <a:rPr lang="en-US" sz="2000" dirty="0">
                <a:solidFill>
                  <a:srgbClr val="002060"/>
                </a:solidFill>
              </a:rPr>
              <a:t>The following list provides the building blocks of a JavaScript program: </a:t>
            </a:r>
          </a:p>
          <a:p>
            <a:pPr lvl="1">
              <a:spcBef>
                <a:spcPts val="600"/>
              </a:spcBef>
              <a:spcAft>
                <a:spcPts val="600"/>
              </a:spcAft>
              <a:buSzPct val="80000"/>
              <a:buBlip>
                <a:blip r:embed="rId3"/>
              </a:buBlip>
              <a:defRPr/>
            </a:pPr>
            <a:r>
              <a:rPr lang="en-US" sz="1800" b="1" dirty="0" smtClean="0">
                <a:solidFill>
                  <a:srgbClr val="002060"/>
                </a:solidFill>
              </a:rPr>
              <a:t>Variables</a:t>
            </a:r>
            <a:r>
              <a:rPr lang="en-US" sz="1800" dirty="0" smtClean="0">
                <a:solidFill>
                  <a:srgbClr val="002060"/>
                </a:solidFill>
              </a:rPr>
              <a:t>: are </a:t>
            </a:r>
            <a:r>
              <a:rPr lang="en-US" sz="1800" dirty="0">
                <a:solidFill>
                  <a:srgbClr val="002060"/>
                </a:solidFill>
              </a:rPr>
              <a:t>used to store values in computer memory.</a:t>
            </a:r>
          </a:p>
          <a:p>
            <a:pPr lvl="1">
              <a:spcBef>
                <a:spcPts val="600"/>
              </a:spcBef>
              <a:spcAft>
                <a:spcPts val="600"/>
              </a:spcAft>
              <a:buSzPct val="80000"/>
              <a:buBlip>
                <a:blip r:embed="rId3"/>
              </a:buBlip>
              <a:defRPr/>
            </a:pPr>
            <a:r>
              <a:rPr lang="en-US" sz="1800" b="1" dirty="0">
                <a:solidFill>
                  <a:srgbClr val="002060"/>
                </a:solidFill>
              </a:rPr>
              <a:t>Operators</a:t>
            </a:r>
            <a:r>
              <a:rPr lang="en-US" sz="1800" dirty="0" smtClean="0">
                <a:solidFill>
                  <a:srgbClr val="002060"/>
                </a:solidFill>
              </a:rPr>
              <a:t>: </a:t>
            </a:r>
            <a:r>
              <a:rPr lang="en-US" sz="1800" dirty="0">
                <a:solidFill>
                  <a:srgbClr val="002060"/>
                </a:solidFill>
              </a:rPr>
              <a:t>are used to perform computations on variables and constants.</a:t>
            </a:r>
            <a:endParaRPr lang="en-US" sz="1800" dirty="0" smtClean="0">
              <a:solidFill>
                <a:srgbClr val="002060"/>
              </a:solidFill>
            </a:endParaRPr>
          </a:p>
          <a:p>
            <a:pPr lvl="1">
              <a:spcBef>
                <a:spcPts val="600"/>
              </a:spcBef>
              <a:spcAft>
                <a:spcPts val="600"/>
              </a:spcAft>
              <a:buSzPct val="80000"/>
              <a:buBlip>
                <a:blip r:embed="rId3"/>
              </a:buBlip>
              <a:defRPr/>
            </a:pPr>
            <a:r>
              <a:rPr lang="en-US" sz="1800" b="1" dirty="0">
                <a:solidFill>
                  <a:srgbClr val="002060"/>
                </a:solidFill>
              </a:rPr>
              <a:t>Expressions</a:t>
            </a:r>
            <a:r>
              <a:rPr lang="en-US" sz="1800" dirty="0" smtClean="0">
                <a:solidFill>
                  <a:srgbClr val="002060"/>
                </a:solidFill>
              </a:rPr>
              <a:t>: </a:t>
            </a:r>
            <a:r>
              <a:rPr lang="en-US" sz="1800" dirty="0">
                <a:solidFill>
                  <a:srgbClr val="002060"/>
                </a:solidFill>
              </a:rPr>
              <a:t>are a combination of values, variables, and operators and are used to perform computations.</a:t>
            </a:r>
          </a:p>
          <a:p>
            <a:pPr lvl="1">
              <a:spcBef>
                <a:spcPts val="600"/>
              </a:spcBef>
              <a:spcAft>
                <a:spcPts val="600"/>
              </a:spcAft>
              <a:buSzPct val="80000"/>
              <a:buBlip>
                <a:blip r:embed="rId3"/>
              </a:buBlip>
              <a:defRPr/>
            </a:pPr>
            <a:r>
              <a:rPr lang="en-US" sz="1800" b="1" dirty="0">
                <a:solidFill>
                  <a:srgbClr val="002060"/>
                </a:solidFill>
              </a:rPr>
              <a:t>Functions</a:t>
            </a:r>
            <a:r>
              <a:rPr lang="en-US" sz="1800" dirty="0" smtClean="0">
                <a:solidFill>
                  <a:srgbClr val="002060"/>
                </a:solidFill>
              </a:rPr>
              <a:t>: are </a:t>
            </a:r>
            <a:r>
              <a:rPr lang="en-US" sz="1800" dirty="0">
                <a:solidFill>
                  <a:srgbClr val="002060"/>
                </a:solidFill>
              </a:rPr>
              <a:t>a block of statements that perform a particular task</a:t>
            </a:r>
            <a:r>
              <a:rPr lang="en-US" sz="1800" dirty="0" smtClean="0">
                <a:solidFill>
                  <a:srgbClr val="002060"/>
                </a:solidFill>
              </a:rPr>
              <a:t>.</a:t>
            </a:r>
            <a:endParaRPr lang="en-US" sz="1800" dirty="0">
              <a:solidFill>
                <a:srgbClr val="002060"/>
              </a:solidFill>
            </a:endParaRPr>
          </a:p>
        </p:txBody>
      </p:sp>
      <p:sp>
        <p:nvSpPr>
          <p:cNvPr id="2" name="Title 1"/>
          <p:cNvSpPr>
            <a:spLocks noGrp="1"/>
          </p:cNvSpPr>
          <p:nvPr>
            <p:ph type="title"/>
          </p:nvPr>
        </p:nvSpPr>
        <p:spPr/>
        <p:txBody>
          <a:bodyPr/>
          <a:lstStyle/>
          <a:p>
            <a:r>
              <a:rPr lang="en-US" dirty="0" smtClean="0"/>
              <a:t>Common JavaScript Concepts</a:t>
            </a:r>
            <a:endParaRPr lang="en-US" dirty="0"/>
          </a:p>
        </p:txBody>
      </p:sp>
    </p:spTree>
    <p:extLst>
      <p:ext uri="{BB962C8B-B14F-4D97-AF65-F5344CB8AC3E}">
        <p14:creationId xmlns:p14="http://schemas.microsoft.com/office/powerpoint/2010/main" val="13946650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Working With Variables and Data</a:t>
            </a:r>
            <a:br>
              <a:rPr lang="en-US" altLang="en-US" dirty="0"/>
            </a:br>
            <a:endParaRPr lang="en-US" dirty="0"/>
          </a:p>
        </p:txBody>
      </p:sp>
      <p:sp>
        <p:nvSpPr>
          <p:cNvPr id="3" name="Rectangle 2"/>
          <p:cNvSpPr/>
          <p:nvPr/>
        </p:nvSpPr>
        <p:spPr>
          <a:xfrm>
            <a:off x="457200" y="685800"/>
            <a:ext cx="7442200" cy="3939540"/>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a:solidFill>
                  <a:srgbClr val="002060"/>
                </a:solidFill>
              </a:rPr>
              <a:t>Variables, data types, operators, and expressions form the core of any programming language, including JavaScript.</a:t>
            </a:r>
          </a:p>
          <a:p>
            <a:pPr marL="742932" lvl="1" indent="-285744">
              <a:spcBef>
                <a:spcPts val="600"/>
              </a:spcBef>
              <a:spcAft>
                <a:spcPts val="600"/>
              </a:spcAft>
              <a:buSzPct val="80000"/>
              <a:buBlip>
                <a:blip r:embed="rId3"/>
              </a:buBlip>
            </a:pPr>
            <a:r>
              <a:rPr lang="en-US" dirty="0">
                <a:solidFill>
                  <a:srgbClr val="002060"/>
                </a:solidFill>
              </a:rPr>
              <a:t>Keywords:</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alibri" panose="020F0502020204030204" pitchFamily="34" charset="0"/>
              </a:rPr>
              <a:t>Are predefined identifiers.</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alibri" panose="020F0502020204030204" pitchFamily="34" charset="0"/>
              </a:rPr>
              <a:t>Perform unique pre-defined functions, such as declaring variables (</a:t>
            </a:r>
            <a:r>
              <a:rPr lang="en-US" sz="1600" dirty="0" err="1">
                <a:solidFill>
                  <a:srgbClr val="002060"/>
                </a:solidFill>
                <a:latin typeface="Calibri" panose="020F0502020204030204" pitchFamily="34" charset="0"/>
              </a:rPr>
              <a:t>var</a:t>
            </a:r>
            <a:r>
              <a:rPr lang="en-US" sz="1600" dirty="0">
                <a:solidFill>
                  <a:srgbClr val="002060"/>
                </a:solidFill>
                <a:latin typeface="Calibri" panose="020F0502020204030204" pitchFamily="34" charset="0"/>
              </a:rPr>
              <a:t>) and defining functions (function</a:t>
            </a:r>
            <a:r>
              <a:rPr lang="en-US" sz="1600" dirty="0" smtClean="0">
                <a:solidFill>
                  <a:srgbClr val="002060"/>
                </a:solidFill>
                <a:latin typeface="Calibri" panose="020F0502020204030204" pitchFamily="34" charset="0"/>
              </a:rPr>
              <a:t>).</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alibri" panose="020F0502020204030204" pitchFamily="34" charset="0"/>
              </a:rPr>
              <a:t>Cannot be used as names for variables, functions, objects, or methods.</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endParaRPr lang="en-US" sz="1600" dirty="0">
              <a:solidFill>
                <a:srgbClr val="002060"/>
              </a:solidFill>
              <a:latin typeface="Calibri" panose="020F0502020204030204" pitchFamily="34" charset="0"/>
            </a:endParaRPr>
          </a:p>
          <a:p>
            <a:pPr marL="742932" lvl="1" indent="-285744">
              <a:spcBef>
                <a:spcPts val="600"/>
              </a:spcBef>
              <a:spcAft>
                <a:spcPts val="600"/>
              </a:spcAft>
              <a:buSzPct val="80000"/>
              <a:buBlip>
                <a:blip r:embed="rId3"/>
              </a:buBlip>
            </a:pPr>
            <a:r>
              <a:rPr lang="en-US" dirty="0">
                <a:solidFill>
                  <a:srgbClr val="002060"/>
                </a:solidFill>
              </a:rPr>
              <a:t>For example:</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400" dirty="0" smtClean="0">
                <a:solidFill>
                  <a:srgbClr val="002060"/>
                </a:solidFill>
                <a:latin typeface="Courier New" panose="02070309020205020404" pitchFamily="49" charset="0"/>
                <a:cs typeface="Courier New" panose="02070309020205020404" pitchFamily="49" charset="0"/>
              </a:rPr>
              <a:t>Break, continue, do,  else, for, </a:t>
            </a:r>
            <a:r>
              <a:rPr lang="en-US" sz="1400" dirty="0" err="1" smtClean="0">
                <a:solidFill>
                  <a:srgbClr val="002060"/>
                </a:solidFill>
                <a:latin typeface="Courier New" panose="02070309020205020404" pitchFamily="49" charset="0"/>
                <a:cs typeface="Courier New" panose="02070309020205020404" pitchFamily="49" charset="0"/>
              </a:rPr>
              <a:t>int</a:t>
            </a:r>
            <a:r>
              <a:rPr lang="en-US" sz="1400" dirty="0" smtClean="0">
                <a:solidFill>
                  <a:srgbClr val="002060"/>
                </a:solidFill>
                <a:latin typeface="Courier New" panose="02070309020205020404" pitchFamily="49" charset="0"/>
                <a:cs typeface="Courier New" panose="02070309020205020404" pitchFamily="49" charset="0"/>
              </a:rPr>
              <a:t>, boolean, return</a:t>
            </a:r>
            <a:r>
              <a:rPr lang="en-US" sz="1400" dirty="0">
                <a:solidFill>
                  <a:srgbClr val="002060"/>
                </a:solidFill>
                <a:latin typeface="Courier New" panose="02070309020205020404" pitchFamily="49" charset="0"/>
                <a:cs typeface="Courier New" panose="02070309020205020404" pitchFamily="49" charset="0"/>
              </a:rPr>
              <a:t>, </a:t>
            </a:r>
            <a:r>
              <a:rPr lang="en-US" sz="1400" dirty="0" smtClean="0">
                <a:solidFill>
                  <a:srgbClr val="002060"/>
                </a:solidFill>
                <a:latin typeface="Courier New" panose="02070309020205020404" pitchFamily="49" charset="0"/>
                <a:cs typeface="Courier New" panose="02070309020205020404" pitchFamily="49" charset="0"/>
              </a:rPr>
              <a:t>abstract, final, catch, class, byte, and function.</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endParaRPr lang="en-US" sz="1600" dirty="0">
              <a:solidFill>
                <a:srgbClr val="002060"/>
              </a:solidFill>
              <a:latin typeface="Calibri" panose="020F0502020204030204" pitchFamily="34" charset="0"/>
            </a:endParaRPr>
          </a:p>
        </p:txBody>
      </p:sp>
    </p:spTree>
    <p:extLst>
      <p:ext uri="{BB962C8B-B14F-4D97-AF65-F5344CB8AC3E}">
        <p14:creationId xmlns:p14="http://schemas.microsoft.com/office/powerpoint/2010/main" val="2544054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Rectangle 2"/>
          <p:cNvSpPr/>
          <p:nvPr/>
        </p:nvSpPr>
        <p:spPr>
          <a:xfrm>
            <a:off x="457200" y="685800"/>
            <a:ext cx="7759700" cy="4779770"/>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a:solidFill>
                  <a:srgbClr val="002060"/>
                </a:solidFill>
              </a:rPr>
              <a:t>Variables can hold different types of </a:t>
            </a:r>
            <a:r>
              <a:rPr lang="en-US" sz="2000" dirty="0" smtClean="0">
                <a:solidFill>
                  <a:srgbClr val="002060"/>
                </a:solidFill>
              </a:rPr>
              <a:t>data.</a:t>
            </a:r>
          </a:p>
          <a:p>
            <a:pPr marL="285744" lvl="1" indent="-285744">
              <a:spcBef>
                <a:spcPts val="600"/>
              </a:spcBef>
              <a:spcAft>
                <a:spcPts val="600"/>
              </a:spcAft>
              <a:buSzPct val="100000"/>
              <a:buBlip>
                <a:blip r:embed="rId2"/>
              </a:buBlip>
            </a:pPr>
            <a:r>
              <a:rPr lang="en-US" sz="2000" dirty="0">
                <a:solidFill>
                  <a:srgbClr val="002060"/>
                </a:solidFill>
              </a:rPr>
              <a:t>Datatypes:</a:t>
            </a:r>
          </a:p>
          <a:p>
            <a:pPr marL="742932" lvl="1" indent="-285744">
              <a:spcBef>
                <a:spcPts val="600"/>
              </a:spcBef>
              <a:spcAft>
                <a:spcPts val="600"/>
              </a:spcAft>
              <a:buSzPct val="80000"/>
              <a:buBlip>
                <a:blip r:embed="rId3"/>
              </a:buBlip>
            </a:pPr>
            <a:r>
              <a:rPr lang="en-US" dirty="0">
                <a:solidFill>
                  <a:srgbClr val="002060"/>
                </a:solidFill>
              </a:rPr>
              <a:t>Can be classified into the following categories:</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alibri" panose="020F0502020204030204" pitchFamily="34" charset="0"/>
              </a:rPr>
              <a:t>Numeric</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alibri" panose="020F0502020204030204" pitchFamily="34" charset="0"/>
              </a:rPr>
              <a:t>String</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alibri" panose="020F0502020204030204" pitchFamily="34" charset="0"/>
              </a:rPr>
              <a:t>Boolean</a:t>
            </a:r>
          </a:p>
          <a:p>
            <a:pPr marL="742932" lvl="1" indent="-285744">
              <a:spcBef>
                <a:spcPts val="600"/>
              </a:spcBef>
              <a:spcAft>
                <a:spcPts val="600"/>
              </a:spcAft>
              <a:buSzPct val="80000"/>
              <a:buBlip>
                <a:blip r:embed="rId3"/>
              </a:buBlip>
            </a:pPr>
            <a:r>
              <a:rPr lang="en-US" dirty="0">
                <a:solidFill>
                  <a:srgbClr val="002060"/>
                </a:solidFill>
              </a:rPr>
              <a:t>The variable naming rules and conventions for JavaScript are:</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alibri" panose="020F0502020204030204" pitchFamily="34" charset="0"/>
              </a:rPr>
              <a:t>The first character of the variable must begin with an alphabet or the underscore (_) character.</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alibri" panose="020F0502020204030204" pitchFamily="34" charset="0"/>
              </a:rPr>
              <a:t>In a combination of two or more words, the first character of each word except that of the first word should be capitalized.</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alibri" panose="020F0502020204030204" pitchFamily="34" charset="0"/>
              </a:rPr>
              <a:t>JavaScript is case sensitive. </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alibri" panose="020F0502020204030204" pitchFamily="34" charset="0"/>
              </a:rPr>
              <a:t>Variable declaration is implicit. </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endParaRPr lang="en-US" sz="1600" dirty="0">
              <a:solidFill>
                <a:srgbClr val="002060"/>
              </a:solidFill>
              <a:latin typeface="Calibri" panose="020F0502020204030204" pitchFamily="34" charset="0"/>
            </a:endParaRPr>
          </a:p>
        </p:txBody>
      </p:sp>
    </p:spTree>
    <p:extLst>
      <p:ext uri="{BB962C8B-B14F-4D97-AF65-F5344CB8AC3E}">
        <p14:creationId xmlns:p14="http://schemas.microsoft.com/office/powerpoint/2010/main" val="9538194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(Contd.)</a:t>
            </a:r>
            <a:endParaRPr lang="en-US" dirty="0"/>
          </a:p>
        </p:txBody>
      </p:sp>
      <p:sp>
        <p:nvSpPr>
          <p:cNvPr id="3" name="Rectangle 2"/>
          <p:cNvSpPr/>
          <p:nvPr/>
        </p:nvSpPr>
        <p:spPr>
          <a:xfrm>
            <a:off x="457200" y="685800"/>
            <a:ext cx="7759700" cy="6084743"/>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A </a:t>
            </a:r>
            <a:r>
              <a:rPr lang="en-US" sz="2000" dirty="0">
                <a:solidFill>
                  <a:srgbClr val="002060"/>
                </a:solidFill>
              </a:rPr>
              <a:t>variable can be declared using the </a:t>
            </a:r>
            <a:r>
              <a:rPr lang="en-US" dirty="0" err="1">
                <a:solidFill>
                  <a:srgbClr val="002060"/>
                </a:solidFill>
                <a:latin typeface="Courier New" panose="02070309020205020404" pitchFamily="49" charset="0"/>
                <a:cs typeface="Courier New" panose="02070309020205020404" pitchFamily="49" charset="0"/>
              </a:rPr>
              <a:t>var</a:t>
            </a:r>
            <a:r>
              <a:rPr lang="en-US" sz="2000" dirty="0">
                <a:solidFill>
                  <a:srgbClr val="002060"/>
                </a:solidFill>
              </a:rPr>
              <a:t> keyword</a:t>
            </a:r>
            <a:r>
              <a:rPr lang="en-US" sz="2000" dirty="0" smtClean="0">
                <a:solidFill>
                  <a:srgbClr val="002060"/>
                </a:solidFill>
              </a:rPr>
              <a:t>. </a:t>
            </a:r>
            <a:r>
              <a:rPr lang="en-US" sz="2000" dirty="0">
                <a:solidFill>
                  <a:srgbClr val="002060"/>
                </a:solidFill>
              </a:rPr>
              <a:t>For example:</a:t>
            </a:r>
          </a:p>
          <a:p>
            <a:pPr marL="742932" lvl="1" indent="-285744">
              <a:spcBef>
                <a:spcPts val="600"/>
              </a:spcBef>
              <a:spcAft>
                <a:spcPts val="600"/>
              </a:spcAft>
              <a:buSzPct val="80000"/>
              <a:buBlip>
                <a:blip r:embed="rId3"/>
              </a:buBlip>
            </a:pPr>
            <a:r>
              <a:rPr lang="en-US" sz="1600" dirty="0" err="1">
                <a:solidFill>
                  <a:srgbClr val="002060"/>
                </a:solidFill>
                <a:latin typeface="Courier New" panose="02070309020205020404" pitchFamily="49" charset="0"/>
                <a:cs typeface="Courier New" panose="02070309020205020404" pitchFamily="49" charset="0"/>
              </a:rPr>
              <a:t>var</a:t>
            </a:r>
            <a:r>
              <a:rPr lang="en-US" sz="1600" dirty="0">
                <a:solidFill>
                  <a:srgbClr val="002060"/>
                </a:solidFill>
                <a:latin typeface="Courier New" panose="02070309020205020404" pitchFamily="49" charset="0"/>
                <a:cs typeface="Courier New" panose="02070309020205020404" pitchFamily="49" charset="0"/>
              </a:rPr>
              <a:t> </a:t>
            </a:r>
            <a:r>
              <a:rPr lang="en-US" sz="1600" dirty="0" err="1">
                <a:solidFill>
                  <a:srgbClr val="002060"/>
                </a:solidFill>
                <a:latin typeface="Courier New" panose="02070309020205020404" pitchFamily="49" charset="0"/>
                <a:cs typeface="Courier New" panose="02070309020205020404" pitchFamily="49" charset="0"/>
              </a:rPr>
              <a:t>firstName</a:t>
            </a:r>
            <a:r>
              <a:rPr lang="en-US" sz="1600" dirty="0">
                <a:solidFill>
                  <a:srgbClr val="002060"/>
                </a:solidFill>
                <a:latin typeface="Courier New" panose="02070309020205020404" pitchFamily="49" charset="0"/>
                <a:cs typeface="Courier New" panose="02070309020205020404" pitchFamily="49" charset="0"/>
              </a:rPr>
              <a:t>;</a:t>
            </a:r>
          </a:p>
          <a:p>
            <a:pPr marL="285744" lvl="1" indent="-285744">
              <a:spcBef>
                <a:spcPts val="600"/>
              </a:spcBef>
              <a:spcAft>
                <a:spcPts val="600"/>
              </a:spcAft>
              <a:buSzPct val="100000"/>
              <a:buBlip>
                <a:blip r:embed="rId2"/>
              </a:buBlip>
            </a:pPr>
            <a:r>
              <a:rPr lang="en-US" sz="2000" dirty="0" smtClean="0">
                <a:solidFill>
                  <a:srgbClr val="002060"/>
                </a:solidFill>
              </a:rPr>
              <a:t>Literals</a:t>
            </a:r>
            <a:r>
              <a:rPr lang="en-US" sz="2000" dirty="0">
                <a:solidFill>
                  <a:srgbClr val="002060"/>
                </a:solidFill>
              </a:rPr>
              <a:t>:</a:t>
            </a:r>
          </a:p>
          <a:p>
            <a:pPr marL="742932" lvl="1" indent="-285744">
              <a:spcBef>
                <a:spcPts val="600"/>
              </a:spcBef>
              <a:spcAft>
                <a:spcPts val="600"/>
              </a:spcAft>
              <a:buSzPct val="80000"/>
              <a:buBlip>
                <a:blip r:embed="rId3"/>
              </a:buBlip>
            </a:pPr>
            <a:r>
              <a:rPr lang="en-US" dirty="0">
                <a:solidFill>
                  <a:srgbClr val="002060"/>
                </a:solidFill>
              </a:rPr>
              <a:t>Are actual data </a:t>
            </a:r>
            <a:r>
              <a:rPr lang="en-US" dirty="0" smtClean="0">
                <a:solidFill>
                  <a:srgbClr val="002060"/>
                </a:solidFill>
              </a:rPr>
              <a:t>values and are </a:t>
            </a:r>
            <a:r>
              <a:rPr lang="en-US" dirty="0">
                <a:solidFill>
                  <a:srgbClr val="002060"/>
                </a:solidFill>
              </a:rPr>
              <a:t>fixed values that are assigned to variables. </a:t>
            </a:r>
          </a:p>
          <a:p>
            <a:pPr marL="742932" lvl="1" indent="-285744">
              <a:spcBef>
                <a:spcPts val="600"/>
              </a:spcBef>
              <a:spcAft>
                <a:spcPts val="600"/>
              </a:spcAft>
              <a:buSzPct val="80000"/>
              <a:buBlip>
                <a:blip r:embed="rId3"/>
              </a:buBlip>
            </a:pPr>
            <a:r>
              <a:rPr lang="en-US" dirty="0">
                <a:solidFill>
                  <a:srgbClr val="002060"/>
                </a:solidFill>
              </a:rPr>
              <a:t>Can be classified into the following categories:</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smtClean="0">
                <a:solidFill>
                  <a:srgbClr val="002060"/>
                </a:solidFill>
                <a:latin typeface="Calibri" panose="020F0502020204030204" pitchFamily="34" charset="0"/>
              </a:rPr>
              <a:t>String </a:t>
            </a:r>
            <a:r>
              <a:rPr lang="en-US" sz="1600" dirty="0">
                <a:solidFill>
                  <a:srgbClr val="002060"/>
                </a:solidFill>
                <a:latin typeface="Calibri" panose="020F0502020204030204" pitchFamily="34" charset="0"/>
              </a:rPr>
              <a:t>literal i.e. </a:t>
            </a:r>
            <a:r>
              <a:rPr lang="en-US" sz="1600" dirty="0" err="1">
                <a:solidFill>
                  <a:srgbClr val="002060"/>
                </a:solidFill>
                <a:latin typeface="Courier New" panose="02070309020205020404" pitchFamily="49" charset="0"/>
                <a:cs typeface="Courier New" panose="02070309020205020404" pitchFamily="49" charset="0"/>
              </a:rPr>
              <a:t>var</a:t>
            </a:r>
            <a:r>
              <a:rPr lang="en-US" sz="1600" dirty="0">
                <a:solidFill>
                  <a:srgbClr val="002060"/>
                </a:solidFill>
                <a:latin typeface="Courier New" panose="02070309020205020404" pitchFamily="49" charset="0"/>
                <a:cs typeface="Courier New" panose="02070309020205020404" pitchFamily="49" charset="0"/>
              </a:rPr>
              <a:t> name </a:t>
            </a:r>
            <a:r>
              <a:rPr lang="en-US" sz="1600" dirty="0" smtClean="0">
                <a:solidFill>
                  <a:srgbClr val="002060"/>
                </a:solidFill>
                <a:latin typeface="Courier New" panose="02070309020205020404" pitchFamily="49" charset="0"/>
                <a:cs typeface="Courier New" panose="02070309020205020404" pitchFamily="49" charset="0"/>
              </a:rPr>
              <a:t>= </a:t>
            </a:r>
            <a:r>
              <a:rPr lang="en-US" sz="1600" dirty="0" smtClean="0">
                <a:solidFill>
                  <a:srgbClr val="002060"/>
                </a:solidFill>
                <a:latin typeface="Calibri" panose="020F0502020204030204" pitchFamily="34" charset="0"/>
              </a:rPr>
              <a:t>"</a:t>
            </a:r>
            <a:r>
              <a:rPr lang="en-US" sz="1600" dirty="0" smtClean="0">
                <a:solidFill>
                  <a:srgbClr val="002060"/>
                </a:solidFill>
                <a:latin typeface="Courier New" panose="02070309020205020404" pitchFamily="49" charset="0"/>
                <a:cs typeface="Courier New" panose="02070309020205020404" pitchFamily="49" charset="0"/>
              </a:rPr>
              <a:t>David</a:t>
            </a:r>
            <a:r>
              <a:rPr lang="en-US" sz="1600" dirty="0">
                <a:solidFill>
                  <a:srgbClr val="002060"/>
                </a:solidFill>
                <a:latin typeface="Calibri" panose="020F0502020204030204" pitchFamily="34" charset="0"/>
              </a:rPr>
              <a:t>"</a:t>
            </a:r>
            <a:r>
              <a:rPr lang="en-US" sz="1600" dirty="0" smtClean="0">
                <a:solidFill>
                  <a:srgbClr val="002060"/>
                </a:solidFill>
                <a:latin typeface="Courier New" panose="02070309020205020404" pitchFamily="49" charset="0"/>
                <a:cs typeface="Courier New" panose="02070309020205020404" pitchFamily="49" charset="0"/>
              </a:rPr>
              <a:t>;</a:t>
            </a:r>
            <a:endParaRPr lang="en-US" sz="1600" dirty="0">
              <a:solidFill>
                <a:srgbClr val="002060"/>
              </a:solidFill>
              <a:latin typeface="Courier New" panose="02070309020205020404" pitchFamily="49" charset="0"/>
              <a:cs typeface="Courier New" panose="02070309020205020404" pitchFamily="49" charset="0"/>
            </a:endParaRP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smtClean="0">
                <a:solidFill>
                  <a:srgbClr val="002060"/>
                </a:solidFill>
                <a:latin typeface="Calibri" panose="020F0502020204030204" pitchFamily="34" charset="0"/>
              </a:rPr>
              <a:t>Integer </a:t>
            </a:r>
            <a:r>
              <a:rPr lang="en-US" sz="1600" dirty="0">
                <a:solidFill>
                  <a:srgbClr val="002060"/>
                </a:solidFill>
                <a:latin typeface="Calibri" panose="020F0502020204030204" pitchFamily="34" charset="0"/>
              </a:rPr>
              <a:t>literal. i.e. </a:t>
            </a:r>
            <a:r>
              <a:rPr lang="en-US" sz="1600" dirty="0" err="1">
                <a:solidFill>
                  <a:srgbClr val="002060"/>
                </a:solidFill>
                <a:latin typeface="Courier New" panose="02070309020205020404" pitchFamily="49" charset="0"/>
                <a:cs typeface="Courier New" panose="02070309020205020404" pitchFamily="49" charset="0"/>
              </a:rPr>
              <a:t>var</a:t>
            </a:r>
            <a:r>
              <a:rPr lang="en-US" sz="1600" dirty="0">
                <a:solidFill>
                  <a:srgbClr val="002060"/>
                </a:solidFill>
                <a:latin typeface="Courier New" panose="02070309020205020404" pitchFamily="49" charset="0"/>
                <a:cs typeface="Courier New" panose="02070309020205020404" pitchFamily="49" charset="0"/>
              </a:rPr>
              <a:t> age </a:t>
            </a:r>
            <a:r>
              <a:rPr lang="en-US" sz="1600" dirty="0" smtClean="0">
                <a:solidFill>
                  <a:srgbClr val="002060"/>
                </a:solidFill>
                <a:latin typeface="Courier New" panose="02070309020205020404" pitchFamily="49" charset="0"/>
                <a:cs typeface="Courier New" panose="02070309020205020404" pitchFamily="49" charset="0"/>
              </a:rPr>
              <a:t>= 10</a:t>
            </a:r>
            <a:r>
              <a:rPr lang="en-US" sz="1600" dirty="0">
                <a:solidFill>
                  <a:srgbClr val="002060"/>
                </a:solidFill>
                <a:latin typeface="Courier New" panose="02070309020205020404" pitchFamily="49" charset="0"/>
                <a:cs typeface="Courier New" panose="02070309020205020404" pitchFamily="49" charset="0"/>
              </a:rPr>
              <a:t>;</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smtClean="0">
                <a:solidFill>
                  <a:srgbClr val="002060"/>
                </a:solidFill>
                <a:latin typeface="Calibri" panose="020F0502020204030204" pitchFamily="34" charset="0"/>
              </a:rPr>
              <a:t>Floating-point literal </a:t>
            </a:r>
            <a:r>
              <a:rPr lang="en-US" sz="1600" dirty="0">
                <a:solidFill>
                  <a:srgbClr val="002060"/>
                </a:solidFill>
                <a:latin typeface="Calibri" panose="020F0502020204030204" pitchFamily="34" charset="0"/>
              </a:rPr>
              <a:t>i.e. </a:t>
            </a:r>
            <a:r>
              <a:rPr lang="en-US" sz="1600" dirty="0" err="1">
                <a:solidFill>
                  <a:srgbClr val="002060"/>
                </a:solidFill>
                <a:latin typeface="Courier New" panose="02070309020205020404" pitchFamily="49" charset="0"/>
                <a:cs typeface="Courier New" panose="02070309020205020404" pitchFamily="49" charset="0"/>
              </a:rPr>
              <a:t>var</a:t>
            </a:r>
            <a:r>
              <a:rPr lang="en-US" sz="1600" dirty="0">
                <a:solidFill>
                  <a:srgbClr val="002060"/>
                </a:solidFill>
                <a:latin typeface="Courier New" panose="02070309020205020404" pitchFamily="49" charset="0"/>
                <a:cs typeface="Courier New" panose="02070309020205020404" pitchFamily="49" charset="0"/>
              </a:rPr>
              <a:t> salary </a:t>
            </a:r>
            <a:r>
              <a:rPr lang="en-US" sz="1600" dirty="0" smtClean="0">
                <a:solidFill>
                  <a:srgbClr val="002060"/>
                </a:solidFill>
                <a:latin typeface="Courier New" panose="02070309020205020404" pitchFamily="49" charset="0"/>
                <a:cs typeface="Courier New" panose="02070309020205020404" pitchFamily="49" charset="0"/>
              </a:rPr>
              <a:t>= 6000.50;</a:t>
            </a:r>
          </a:p>
          <a:p>
            <a:pPr marL="285744" lvl="1" indent="-285744">
              <a:spcBef>
                <a:spcPts val="600"/>
              </a:spcBef>
              <a:spcAft>
                <a:spcPts val="600"/>
              </a:spcAft>
              <a:buSzPct val="100000"/>
              <a:buBlip>
                <a:blip r:embed="rId2"/>
              </a:buBlip>
              <a:defRPr/>
            </a:pPr>
            <a:r>
              <a:rPr lang="en-US" sz="2000" dirty="0">
                <a:solidFill>
                  <a:srgbClr val="002060"/>
                </a:solidFill>
              </a:rPr>
              <a:t>Scope of a variable:</a:t>
            </a:r>
          </a:p>
          <a:p>
            <a:pPr marL="742932" lvl="1" indent="-285744">
              <a:spcBef>
                <a:spcPts val="600"/>
              </a:spcBef>
              <a:spcAft>
                <a:spcPts val="600"/>
              </a:spcAft>
              <a:buSzPct val="80000"/>
              <a:buBlip>
                <a:blip r:embed="rId3"/>
              </a:buBlip>
              <a:defRPr/>
            </a:pPr>
            <a:r>
              <a:rPr lang="en-US" dirty="0">
                <a:solidFill>
                  <a:srgbClr val="002060"/>
                </a:solidFill>
              </a:rPr>
              <a:t>A variable can be accessed either in the function in which it is declared or in any other function. </a:t>
            </a:r>
          </a:p>
          <a:p>
            <a:pPr marL="742932" lvl="1" indent="-285744">
              <a:spcBef>
                <a:spcPts val="600"/>
              </a:spcBef>
              <a:spcAft>
                <a:spcPts val="600"/>
              </a:spcAft>
              <a:buSzPct val="80000"/>
              <a:buBlip>
                <a:blip r:embed="rId3"/>
              </a:buBlip>
              <a:defRPr/>
            </a:pPr>
            <a:r>
              <a:rPr lang="en-US" dirty="0">
                <a:solidFill>
                  <a:srgbClr val="002060"/>
                </a:solidFill>
              </a:rPr>
              <a:t>Depending upon the accessibility of the variable, it can be categorized into the following variables:</a:t>
            </a:r>
          </a:p>
          <a:p>
            <a:pPr marL="1143000" lvl="2" indent="-228600">
              <a:lnSpc>
                <a:spcPct val="105000"/>
              </a:lnSpc>
              <a:buClr>
                <a:schemeClr val="accent2">
                  <a:lumMod val="75000"/>
                </a:schemeClr>
              </a:buClr>
              <a:buSzPct val="100000"/>
              <a:buFont typeface="Wingdings" panose="05000000000000000000" pitchFamily="2" charset="2"/>
              <a:buChar char="§"/>
              <a:defRPr/>
            </a:pPr>
            <a:r>
              <a:rPr lang="en-US" sz="1600" dirty="0">
                <a:solidFill>
                  <a:srgbClr val="002060"/>
                </a:solidFill>
                <a:latin typeface="Calibri" panose="020F0502020204030204" pitchFamily="34" charset="0"/>
              </a:rPr>
              <a:t>Local </a:t>
            </a:r>
            <a:r>
              <a:rPr lang="en-US" sz="1600" dirty="0" smtClean="0">
                <a:solidFill>
                  <a:srgbClr val="002060"/>
                </a:solidFill>
                <a:latin typeface="Calibri" panose="020F0502020204030204" pitchFamily="34" charset="0"/>
              </a:rPr>
              <a:t>Variables: are declared with in a function.</a:t>
            </a:r>
            <a:endParaRPr lang="en-US" sz="1600" dirty="0">
              <a:solidFill>
                <a:srgbClr val="002060"/>
              </a:solidFill>
              <a:latin typeface="Calibri" panose="020F0502020204030204" pitchFamily="34" charset="0"/>
            </a:endParaRPr>
          </a:p>
          <a:p>
            <a:pPr marL="1143000" lvl="2" indent="-228600">
              <a:lnSpc>
                <a:spcPct val="105000"/>
              </a:lnSpc>
              <a:buClr>
                <a:schemeClr val="accent2">
                  <a:lumMod val="75000"/>
                </a:schemeClr>
              </a:buClr>
              <a:buSzPct val="100000"/>
              <a:buFont typeface="Wingdings" panose="05000000000000000000" pitchFamily="2" charset="2"/>
              <a:buChar char="§"/>
              <a:defRPr/>
            </a:pPr>
            <a:r>
              <a:rPr lang="en-US" sz="1600" dirty="0" smtClean="0">
                <a:solidFill>
                  <a:srgbClr val="002060"/>
                </a:solidFill>
                <a:latin typeface="Calibri" panose="020F0502020204030204" pitchFamily="34" charset="0"/>
              </a:rPr>
              <a:t>Global Variables</a:t>
            </a:r>
            <a:r>
              <a:rPr lang="en-US" sz="1600" dirty="0">
                <a:solidFill>
                  <a:srgbClr val="002060"/>
                </a:solidFill>
                <a:latin typeface="Calibri" panose="020F0502020204030204" pitchFamily="34" charset="0"/>
              </a:rPr>
              <a:t>: are declared outside the function </a:t>
            </a:r>
            <a:r>
              <a:rPr lang="en-US" sz="1600" dirty="0" smtClean="0">
                <a:solidFill>
                  <a:srgbClr val="002060"/>
                </a:solidFill>
                <a:latin typeface="Calibri" panose="020F0502020204030204" pitchFamily="34" charset="0"/>
              </a:rPr>
              <a:t>definition.</a:t>
            </a:r>
            <a:endParaRPr lang="en-US" sz="1600" dirty="0">
              <a:solidFill>
                <a:srgbClr val="002060"/>
              </a:solidFill>
              <a:latin typeface="Calibri" panose="020F0502020204030204" pitchFamily="34" charset="0"/>
            </a:endParaRPr>
          </a:p>
          <a:p>
            <a:pPr marL="1143000" lvl="2" indent="-228600">
              <a:lnSpc>
                <a:spcPct val="105000"/>
              </a:lnSpc>
              <a:buClr>
                <a:schemeClr val="accent2">
                  <a:lumMod val="75000"/>
                </a:schemeClr>
              </a:buClr>
              <a:buSzPct val="100000"/>
              <a:buFont typeface="Wingdings" panose="05000000000000000000" pitchFamily="2" charset="2"/>
              <a:buChar char="§"/>
              <a:defRPr/>
            </a:pPr>
            <a:endParaRPr lang="en-US" sz="1600" dirty="0" smtClean="0">
              <a:solidFill>
                <a:srgbClr val="002060"/>
              </a:solidFill>
              <a:latin typeface="Calibri" panose="020F0502020204030204" pitchFamily="34" charset="0"/>
            </a:endParaRP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endParaRPr lang="en-US" sz="1600" dirty="0">
              <a:solidFill>
                <a:srgbClr val="00206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780939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Vertical Scroll 8"/>
          <p:cNvSpPr/>
          <p:nvPr/>
        </p:nvSpPr>
        <p:spPr>
          <a:xfrm>
            <a:off x="711200" y="1155700"/>
            <a:ext cx="7797800" cy="5245100"/>
          </a:xfrm>
          <a:prstGeom prst="verticalScroll">
            <a:avLst>
              <a:gd name="adj" fmla="val 5465"/>
            </a:avLst>
          </a:prstGeom>
          <a:solidFill>
            <a:schemeClr val="bg1">
              <a:lumMod val="95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600">
              <a:solidFill>
                <a:srgbClr val="002060"/>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smtClean="0"/>
              <a:t>Variables (Contd.)</a:t>
            </a:r>
            <a:endParaRPr lang="en-US" dirty="0"/>
          </a:p>
        </p:txBody>
      </p:sp>
      <p:sp>
        <p:nvSpPr>
          <p:cNvPr id="3" name="Rectangle 2"/>
          <p:cNvSpPr/>
          <p:nvPr/>
        </p:nvSpPr>
        <p:spPr>
          <a:xfrm>
            <a:off x="457200" y="685800"/>
            <a:ext cx="7759700" cy="861774"/>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a:t>
            </a:r>
            <a:r>
              <a:rPr lang="en-US" sz="2000" dirty="0">
                <a:solidFill>
                  <a:srgbClr val="002060"/>
                </a:solidFill>
              </a:rPr>
              <a:t>following code shows the use of the local and global variables:</a:t>
            </a:r>
          </a:p>
          <a:p>
            <a:pPr marL="285744" lvl="1" indent="-285744">
              <a:spcBef>
                <a:spcPts val="600"/>
              </a:spcBef>
              <a:spcAft>
                <a:spcPts val="600"/>
              </a:spcAft>
              <a:buSzPct val="100000"/>
              <a:buBlip>
                <a:blip r:embed="rId2"/>
              </a:buBlip>
            </a:pPr>
            <a:endParaRPr lang="en-US" sz="2000" dirty="0">
              <a:solidFill>
                <a:srgbClr val="002060"/>
              </a:solidFill>
            </a:endParaRPr>
          </a:p>
        </p:txBody>
      </p:sp>
      <p:sp>
        <p:nvSpPr>
          <p:cNvPr id="7" name="Rectangle 6"/>
          <p:cNvSpPr/>
          <p:nvPr/>
        </p:nvSpPr>
        <p:spPr>
          <a:xfrm>
            <a:off x="711200" y="1517908"/>
            <a:ext cx="7626350" cy="5478423"/>
          </a:xfrm>
          <a:prstGeom prst="rect">
            <a:avLst/>
          </a:prstGeom>
        </p:spPr>
        <p:txBody>
          <a:bodyPr wrap="square" numCol="2">
            <a:spAutoFit/>
          </a:bodyPr>
          <a:lstStyle/>
          <a:p>
            <a:pPr lvl="1">
              <a:defRPr/>
            </a:pPr>
            <a:r>
              <a:rPr lang="en-US" sz="1400" dirty="0">
                <a:solidFill>
                  <a:srgbClr val="002060"/>
                </a:solidFill>
                <a:latin typeface="Courier New" pitchFamily="49" charset="0"/>
                <a:cs typeface="Courier New" pitchFamily="49" charset="0"/>
              </a:rPr>
              <a:t>&lt;HTML&gt;</a:t>
            </a:r>
          </a:p>
          <a:p>
            <a:pPr lvl="1">
              <a:defRPr/>
            </a:pPr>
            <a:r>
              <a:rPr lang="en-US" sz="1400" dirty="0" smtClean="0">
                <a:solidFill>
                  <a:srgbClr val="002060"/>
                </a:solidFill>
                <a:latin typeface="Courier New" pitchFamily="49" charset="0"/>
                <a:cs typeface="Courier New" pitchFamily="49" charset="0"/>
              </a:rPr>
              <a:t>&lt;</a:t>
            </a:r>
            <a:r>
              <a:rPr lang="en-US" sz="1400" dirty="0">
                <a:solidFill>
                  <a:srgbClr val="002060"/>
                </a:solidFill>
                <a:latin typeface="Courier New" pitchFamily="49" charset="0"/>
                <a:cs typeface="Courier New" pitchFamily="49" charset="0"/>
              </a:rPr>
              <a:t>HEAD&gt;</a:t>
            </a:r>
          </a:p>
          <a:p>
            <a:pPr lvl="1">
              <a:defRPr/>
            </a:pPr>
            <a:r>
              <a:rPr lang="en-US" sz="1400" dirty="0" smtClean="0">
                <a:solidFill>
                  <a:srgbClr val="002060"/>
                </a:solidFill>
                <a:latin typeface="Courier New" pitchFamily="49" charset="0"/>
                <a:cs typeface="Courier New" pitchFamily="49" charset="0"/>
              </a:rPr>
              <a:t>&lt;SCRIPT language</a:t>
            </a:r>
            <a:r>
              <a:rPr lang="en-US" sz="1400" dirty="0">
                <a:solidFill>
                  <a:srgbClr val="002060"/>
                </a:solidFill>
                <a:latin typeface="Courier New" pitchFamily="49" charset="0"/>
                <a:cs typeface="Courier New" pitchFamily="49" charset="0"/>
              </a:rPr>
              <a:t>="JavaScript"&gt;</a:t>
            </a:r>
          </a:p>
          <a:p>
            <a:pPr lvl="1">
              <a:defRPr/>
            </a:pPr>
            <a:r>
              <a:rPr lang="en-US" sz="1400" dirty="0" err="1" smtClean="0">
                <a:solidFill>
                  <a:srgbClr val="002060"/>
                </a:solidFill>
                <a:latin typeface="Courier New" pitchFamily="49" charset="0"/>
                <a:cs typeface="Courier New" pitchFamily="49" charset="0"/>
              </a:rPr>
              <a:t>var</a:t>
            </a:r>
            <a:r>
              <a:rPr lang="en-US" sz="1400" dirty="0" smtClean="0">
                <a:solidFill>
                  <a:srgbClr val="002060"/>
                </a:solidFill>
                <a:latin typeface="Courier New" pitchFamily="49" charset="0"/>
                <a:cs typeface="Courier New" pitchFamily="49" charset="0"/>
              </a:rPr>
              <a:t> </a:t>
            </a:r>
            <a:r>
              <a:rPr lang="en-US" sz="1400" dirty="0">
                <a:solidFill>
                  <a:srgbClr val="002060"/>
                </a:solidFill>
                <a:latin typeface="Courier New" pitchFamily="49" charset="0"/>
                <a:cs typeface="Courier New" pitchFamily="49" charset="0"/>
              </a:rPr>
              <a:t>a;//Global variable</a:t>
            </a:r>
          </a:p>
          <a:p>
            <a:pPr lvl="1">
              <a:defRPr/>
            </a:pPr>
            <a:r>
              <a:rPr lang="en-US" sz="1400" dirty="0" err="1" smtClean="0">
                <a:solidFill>
                  <a:srgbClr val="002060"/>
                </a:solidFill>
                <a:latin typeface="Courier New" pitchFamily="49" charset="0"/>
                <a:cs typeface="Courier New" pitchFamily="49" charset="0"/>
              </a:rPr>
              <a:t>var</a:t>
            </a:r>
            <a:r>
              <a:rPr lang="en-US" sz="1400" dirty="0" smtClean="0">
                <a:solidFill>
                  <a:srgbClr val="002060"/>
                </a:solidFill>
                <a:latin typeface="Courier New" pitchFamily="49" charset="0"/>
                <a:cs typeface="Courier New" pitchFamily="49" charset="0"/>
              </a:rPr>
              <a:t> </a:t>
            </a:r>
            <a:r>
              <a:rPr lang="en-US" sz="1400" dirty="0">
                <a:solidFill>
                  <a:srgbClr val="002060"/>
                </a:solidFill>
                <a:latin typeface="Courier New" pitchFamily="49" charset="0"/>
                <a:cs typeface="Courier New" pitchFamily="49" charset="0"/>
              </a:rPr>
              <a:t>b=2; //Global variable</a:t>
            </a:r>
          </a:p>
          <a:p>
            <a:pPr lvl="1">
              <a:defRPr/>
            </a:pPr>
            <a:r>
              <a:rPr lang="en-US" sz="1400" dirty="0" err="1" smtClean="0">
                <a:solidFill>
                  <a:srgbClr val="002060"/>
                </a:solidFill>
                <a:latin typeface="Courier New" pitchFamily="49" charset="0"/>
                <a:cs typeface="Courier New" pitchFamily="49" charset="0"/>
              </a:rPr>
              <a:t>var</a:t>
            </a:r>
            <a:r>
              <a:rPr lang="en-US" sz="1400" dirty="0" smtClean="0">
                <a:solidFill>
                  <a:srgbClr val="002060"/>
                </a:solidFill>
                <a:latin typeface="Courier New" pitchFamily="49" charset="0"/>
                <a:cs typeface="Courier New" pitchFamily="49" charset="0"/>
              </a:rPr>
              <a:t> </a:t>
            </a:r>
            <a:r>
              <a:rPr lang="en-US" sz="1400" dirty="0">
                <a:solidFill>
                  <a:srgbClr val="002060"/>
                </a:solidFill>
                <a:latin typeface="Courier New" pitchFamily="49" charset="0"/>
                <a:cs typeface="Courier New" pitchFamily="49" charset="0"/>
              </a:rPr>
              <a:t>result=0; //Global variable</a:t>
            </a:r>
          </a:p>
          <a:p>
            <a:pPr lvl="1">
              <a:defRPr/>
            </a:pPr>
            <a:r>
              <a:rPr lang="en-US" sz="1400" dirty="0" smtClean="0">
                <a:solidFill>
                  <a:srgbClr val="002060"/>
                </a:solidFill>
                <a:latin typeface="Courier New" pitchFamily="49" charset="0"/>
                <a:cs typeface="Courier New" pitchFamily="49" charset="0"/>
              </a:rPr>
              <a:t>function </a:t>
            </a:r>
            <a:r>
              <a:rPr lang="en-US" sz="1400" dirty="0">
                <a:solidFill>
                  <a:srgbClr val="002060"/>
                </a:solidFill>
                <a:latin typeface="Courier New" pitchFamily="49" charset="0"/>
                <a:cs typeface="Courier New" pitchFamily="49" charset="0"/>
              </a:rPr>
              <a:t>myfunction1()</a:t>
            </a:r>
          </a:p>
          <a:p>
            <a:pPr lvl="1">
              <a:defRPr/>
            </a:pPr>
            <a:r>
              <a:rPr lang="en-US" sz="1400" dirty="0" smtClean="0">
                <a:solidFill>
                  <a:srgbClr val="002060"/>
                </a:solidFill>
                <a:latin typeface="Courier New" pitchFamily="49" charset="0"/>
                <a:cs typeface="Courier New" pitchFamily="49" charset="0"/>
              </a:rPr>
              <a:t>{</a:t>
            </a:r>
            <a:endParaRPr lang="en-US" sz="1400" dirty="0">
              <a:solidFill>
                <a:srgbClr val="002060"/>
              </a:solidFill>
              <a:latin typeface="Courier New" pitchFamily="49" charset="0"/>
              <a:cs typeface="Courier New" pitchFamily="49" charset="0"/>
            </a:endParaRPr>
          </a:p>
          <a:p>
            <a:pPr lvl="1">
              <a:defRPr/>
            </a:pPr>
            <a:r>
              <a:rPr lang="en-US" sz="1400" dirty="0" err="1" smtClean="0">
                <a:solidFill>
                  <a:srgbClr val="002060"/>
                </a:solidFill>
                <a:latin typeface="Courier New" pitchFamily="49" charset="0"/>
                <a:cs typeface="Courier New" pitchFamily="49" charset="0"/>
              </a:rPr>
              <a:t>var</a:t>
            </a:r>
            <a:r>
              <a:rPr lang="en-US" sz="1400" dirty="0" smtClean="0">
                <a:solidFill>
                  <a:srgbClr val="002060"/>
                </a:solidFill>
                <a:latin typeface="Courier New" pitchFamily="49" charset="0"/>
                <a:cs typeface="Courier New" pitchFamily="49" charset="0"/>
              </a:rPr>
              <a:t> </a:t>
            </a:r>
            <a:r>
              <a:rPr lang="en-US" sz="1400" dirty="0">
                <a:solidFill>
                  <a:srgbClr val="002060"/>
                </a:solidFill>
                <a:latin typeface="Courier New" pitchFamily="49" charset="0"/>
                <a:cs typeface="Courier New" pitchFamily="49" charset="0"/>
              </a:rPr>
              <a:t>b=10; //Local variable</a:t>
            </a:r>
          </a:p>
          <a:p>
            <a:pPr lvl="1">
              <a:defRPr/>
            </a:pPr>
            <a:r>
              <a:rPr lang="en-US" sz="1400" dirty="0" smtClean="0">
                <a:solidFill>
                  <a:srgbClr val="002060"/>
                </a:solidFill>
                <a:latin typeface="Courier New" pitchFamily="49" charset="0"/>
                <a:cs typeface="Courier New" pitchFamily="49" charset="0"/>
              </a:rPr>
              <a:t>result=</a:t>
            </a:r>
            <a:r>
              <a:rPr lang="en-US" sz="1400" dirty="0" err="1" smtClean="0">
                <a:solidFill>
                  <a:srgbClr val="002060"/>
                </a:solidFill>
                <a:latin typeface="Courier New" pitchFamily="49" charset="0"/>
                <a:cs typeface="Courier New" pitchFamily="49" charset="0"/>
              </a:rPr>
              <a:t>a+b</a:t>
            </a:r>
            <a:r>
              <a:rPr lang="en-US" sz="1400" dirty="0">
                <a:solidFill>
                  <a:srgbClr val="002060"/>
                </a:solidFill>
                <a:latin typeface="Courier New" pitchFamily="49" charset="0"/>
                <a:cs typeface="Courier New" pitchFamily="49" charset="0"/>
              </a:rPr>
              <a:t>;</a:t>
            </a:r>
          </a:p>
          <a:p>
            <a:pPr lvl="1">
              <a:defRPr/>
            </a:pPr>
            <a:r>
              <a:rPr lang="en-US" sz="1400" dirty="0" err="1" smtClean="0">
                <a:solidFill>
                  <a:srgbClr val="002060"/>
                </a:solidFill>
                <a:latin typeface="Courier New" pitchFamily="49" charset="0"/>
                <a:cs typeface="Courier New" pitchFamily="49" charset="0"/>
              </a:rPr>
              <a:t>document.write</a:t>
            </a:r>
            <a:r>
              <a:rPr lang="en-US" sz="1400" dirty="0">
                <a:solidFill>
                  <a:srgbClr val="002060"/>
                </a:solidFill>
                <a:latin typeface="Courier New" pitchFamily="49" charset="0"/>
                <a:cs typeface="Courier New" pitchFamily="49" charset="0"/>
              </a:rPr>
              <a:t>("The result of myfunction1</a:t>
            </a:r>
            <a:r>
              <a:rPr lang="en-US" sz="1400" dirty="0" smtClean="0">
                <a:solidFill>
                  <a:srgbClr val="002060"/>
                </a:solidFill>
                <a:latin typeface="Courier New" pitchFamily="49" charset="0"/>
                <a:cs typeface="Courier New" pitchFamily="49" charset="0"/>
              </a:rPr>
              <a:t>:"+ result </a:t>
            </a:r>
            <a:r>
              <a:rPr lang="en-US" sz="1400" dirty="0">
                <a:solidFill>
                  <a:srgbClr val="002060"/>
                </a:solidFill>
                <a:latin typeface="Courier New" pitchFamily="49" charset="0"/>
                <a:cs typeface="Courier New" pitchFamily="49" charset="0"/>
              </a:rPr>
              <a:t>+ "&lt;BR&gt;");</a:t>
            </a:r>
          </a:p>
          <a:p>
            <a:pPr lvl="1">
              <a:defRPr/>
            </a:pPr>
            <a:r>
              <a:rPr lang="en-US" sz="1400" dirty="0" smtClean="0">
                <a:solidFill>
                  <a:srgbClr val="002060"/>
                </a:solidFill>
                <a:latin typeface="Courier New" pitchFamily="49" charset="0"/>
                <a:cs typeface="Courier New" pitchFamily="49" charset="0"/>
              </a:rPr>
              <a:t>}</a:t>
            </a:r>
          </a:p>
          <a:p>
            <a:pPr lvl="1">
              <a:defRPr/>
            </a:pPr>
            <a:r>
              <a:rPr lang="en-US" sz="1400" dirty="0" smtClean="0">
                <a:solidFill>
                  <a:srgbClr val="002060"/>
                </a:solidFill>
                <a:latin typeface="Courier New" pitchFamily="49" charset="0"/>
                <a:cs typeface="Courier New" pitchFamily="49" charset="0"/>
              </a:rPr>
              <a:t>function </a:t>
            </a:r>
            <a:r>
              <a:rPr lang="en-US" sz="1400" dirty="0">
                <a:solidFill>
                  <a:srgbClr val="002060"/>
                </a:solidFill>
                <a:latin typeface="Courier New" pitchFamily="49" charset="0"/>
                <a:cs typeface="Courier New" pitchFamily="49" charset="0"/>
              </a:rPr>
              <a:t>myfunction2</a:t>
            </a:r>
            <a:r>
              <a:rPr lang="en-US" sz="1400" dirty="0" smtClean="0">
                <a:solidFill>
                  <a:srgbClr val="002060"/>
                </a:solidFill>
                <a:latin typeface="Courier New" pitchFamily="49" charset="0"/>
                <a:cs typeface="Courier New" pitchFamily="49" charset="0"/>
              </a:rPr>
              <a:t>(){</a:t>
            </a:r>
          </a:p>
          <a:p>
            <a:pPr lvl="1">
              <a:defRPr/>
            </a:pPr>
            <a:r>
              <a:rPr lang="en-US" sz="1400" dirty="0" smtClean="0">
                <a:solidFill>
                  <a:srgbClr val="002060"/>
                </a:solidFill>
                <a:latin typeface="Courier New" pitchFamily="49" charset="0"/>
                <a:cs typeface="Courier New" pitchFamily="49" charset="0"/>
              </a:rPr>
              <a:t>result=</a:t>
            </a:r>
            <a:r>
              <a:rPr lang="en-US" sz="1400" dirty="0" err="1" smtClean="0">
                <a:solidFill>
                  <a:srgbClr val="002060"/>
                </a:solidFill>
                <a:latin typeface="Courier New" pitchFamily="49" charset="0"/>
                <a:cs typeface="Courier New" pitchFamily="49" charset="0"/>
              </a:rPr>
              <a:t>a+b</a:t>
            </a:r>
            <a:r>
              <a:rPr lang="en-US" sz="1400" dirty="0" smtClean="0">
                <a:solidFill>
                  <a:srgbClr val="002060"/>
                </a:solidFill>
                <a:latin typeface="Courier New" pitchFamily="49" charset="0"/>
                <a:cs typeface="Courier New" pitchFamily="49" charset="0"/>
              </a:rPr>
              <a:t>;</a:t>
            </a:r>
          </a:p>
          <a:p>
            <a:pPr lvl="1">
              <a:defRPr/>
            </a:pPr>
            <a:r>
              <a:rPr lang="en-US" sz="1400" dirty="0" err="1" smtClean="0">
                <a:solidFill>
                  <a:srgbClr val="002060"/>
                </a:solidFill>
                <a:latin typeface="Courier New" pitchFamily="49" charset="0"/>
                <a:cs typeface="Courier New" pitchFamily="49" charset="0"/>
              </a:rPr>
              <a:t>document.write</a:t>
            </a:r>
            <a:r>
              <a:rPr lang="en-US" sz="1400" dirty="0">
                <a:solidFill>
                  <a:srgbClr val="002060"/>
                </a:solidFill>
                <a:latin typeface="Courier New" pitchFamily="49" charset="0"/>
                <a:cs typeface="Courier New" pitchFamily="49" charset="0"/>
              </a:rPr>
              <a:t>("The result of myfunction2</a:t>
            </a:r>
            <a:r>
              <a:rPr lang="en-US" sz="1400" dirty="0" smtClean="0">
                <a:solidFill>
                  <a:srgbClr val="002060"/>
                </a:solidFill>
                <a:latin typeface="Courier New" pitchFamily="49" charset="0"/>
                <a:cs typeface="Courier New" pitchFamily="49" charset="0"/>
              </a:rPr>
              <a:t>:"+result+ </a:t>
            </a:r>
            <a:r>
              <a:rPr lang="en-US" sz="1400" dirty="0">
                <a:solidFill>
                  <a:srgbClr val="002060"/>
                </a:solidFill>
                <a:latin typeface="Courier New" pitchFamily="49" charset="0"/>
                <a:cs typeface="Courier New" pitchFamily="49" charset="0"/>
              </a:rPr>
              <a:t>"&lt;BR</a:t>
            </a:r>
            <a:r>
              <a:rPr lang="en-US" sz="1400" dirty="0" smtClean="0">
                <a:solidFill>
                  <a:srgbClr val="002060"/>
                </a:solidFill>
                <a:latin typeface="Courier New" pitchFamily="49" charset="0"/>
                <a:cs typeface="Courier New" pitchFamily="49" charset="0"/>
              </a:rPr>
              <a:t>&gt;");</a:t>
            </a:r>
          </a:p>
          <a:p>
            <a:pPr lvl="1">
              <a:defRPr/>
            </a:pPr>
            <a:r>
              <a:rPr lang="en-US" sz="1400" dirty="0" smtClean="0">
                <a:solidFill>
                  <a:srgbClr val="002060"/>
                </a:solidFill>
                <a:latin typeface="Courier New" pitchFamily="49" charset="0"/>
                <a:cs typeface="Courier New" pitchFamily="49" charset="0"/>
              </a:rPr>
              <a:t>}</a:t>
            </a:r>
          </a:p>
          <a:p>
            <a:pPr lvl="1">
              <a:defRPr/>
            </a:pPr>
            <a:endParaRPr lang="en-US" sz="1400" dirty="0" smtClean="0">
              <a:solidFill>
                <a:srgbClr val="002060"/>
              </a:solidFill>
              <a:latin typeface="Courier New" pitchFamily="49" charset="0"/>
              <a:cs typeface="Courier New" pitchFamily="49" charset="0"/>
            </a:endParaRPr>
          </a:p>
          <a:p>
            <a:pPr lvl="1">
              <a:defRPr/>
            </a:pPr>
            <a:endParaRPr lang="en-US" sz="1400" dirty="0" smtClean="0">
              <a:solidFill>
                <a:srgbClr val="002060"/>
              </a:solidFill>
              <a:latin typeface="Courier New" pitchFamily="49" charset="0"/>
              <a:cs typeface="Courier New" pitchFamily="49" charset="0"/>
            </a:endParaRPr>
          </a:p>
          <a:p>
            <a:pPr lvl="1">
              <a:defRPr/>
            </a:pPr>
            <a:endParaRPr lang="en-US" sz="1400" dirty="0">
              <a:solidFill>
                <a:srgbClr val="002060"/>
              </a:solidFill>
              <a:latin typeface="Courier New" pitchFamily="49" charset="0"/>
              <a:cs typeface="Courier New" pitchFamily="49" charset="0"/>
            </a:endParaRPr>
          </a:p>
          <a:p>
            <a:pPr lvl="1">
              <a:defRPr/>
            </a:pPr>
            <a:endParaRPr lang="en-US" sz="1400" dirty="0" smtClean="0">
              <a:solidFill>
                <a:srgbClr val="002060"/>
              </a:solidFill>
              <a:latin typeface="Courier New" pitchFamily="49" charset="0"/>
              <a:cs typeface="Courier New" pitchFamily="49" charset="0"/>
            </a:endParaRPr>
          </a:p>
          <a:p>
            <a:pPr lvl="1">
              <a:defRPr/>
            </a:pPr>
            <a:endParaRPr lang="en-US" sz="1400" dirty="0">
              <a:solidFill>
                <a:srgbClr val="002060"/>
              </a:solidFill>
              <a:latin typeface="Courier New" pitchFamily="49" charset="0"/>
              <a:cs typeface="Courier New" pitchFamily="49" charset="0"/>
            </a:endParaRPr>
          </a:p>
          <a:p>
            <a:pPr lvl="1">
              <a:defRPr/>
            </a:pPr>
            <a:r>
              <a:rPr lang="en-US" sz="1400" dirty="0" smtClean="0">
                <a:solidFill>
                  <a:srgbClr val="002060"/>
                </a:solidFill>
                <a:latin typeface="Courier New" pitchFamily="49" charset="0"/>
                <a:cs typeface="Courier New" pitchFamily="49" charset="0"/>
              </a:rPr>
              <a:t>function Calculate()</a:t>
            </a:r>
          </a:p>
          <a:p>
            <a:pPr lvl="1">
              <a:defRPr/>
            </a:pPr>
            <a:r>
              <a:rPr lang="en-US" sz="1400" dirty="0" smtClean="0">
                <a:solidFill>
                  <a:srgbClr val="002060"/>
                </a:solidFill>
                <a:latin typeface="Courier New" pitchFamily="49" charset="0"/>
                <a:cs typeface="Courier New" pitchFamily="49" charset="0"/>
              </a:rPr>
              <a:t>{a=</a:t>
            </a:r>
            <a:r>
              <a:rPr lang="en-US" sz="1400" dirty="0" err="1" smtClean="0">
                <a:solidFill>
                  <a:srgbClr val="002060"/>
                </a:solidFill>
                <a:latin typeface="Courier New" pitchFamily="49" charset="0"/>
                <a:cs typeface="Courier New" pitchFamily="49" charset="0"/>
              </a:rPr>
              <a:t>parseInt</a:t>
            </a:r>
            <a:r>
              <a:rPr lang="en-US" sz="1400" dirty="0" smtClean="0">
                <a:solidFill>
                  <a:srgbClr val="002060"/>
                </a:solidFill>
                <a:latin typeface="Courier New" pitchFamily="49" charset="0"/>
                <a:cs typeface="Courier New" pitchFamily="49" charset="0"/>
              </a:rPr>
              <a:t>(form1.txtNum.value);</a:t>
            </a:r>
          </a:p>
          <a:p>
            <a:pPr lvl="1">
              <a:defRPr/>
            </a:pPr>
            <a:r>
              <a:rPr lang="en-US" sz="1400" dirty="0" smtClean="0">
                <a:solidFill>
                  <a:srgbClr val="002060"/>
                </a:solidFill>
                <a:latin typeface="Courier New" pitchFamily="49" charset="0"/>
                <a:cs typeface="Courier New" pitchFamily="49" charset="0"/>
              </a:rPr>
              <a:t>myfunction1();</a:t>
            </a:r>
          </a:p>
          <a:p>
            <a:pPr lvl="1">
              <a:defRPr/>
            </a:pPr>
            <a:r>
              <a:rPr lang="en-US" sz="1400" dirty="0" smtClean="0">
                <a:solidFill>
                  <a:srgbClr val="002060"/>
                </a:solidFill>
                <a:latin typeface="Courier New" pitchFamily="49" charset="0"/>
                <a:cs typeface="Courier New" pitchFamily="49" charset="0"/>
              </a:rPr>
              <a:t>myfunction2();</a:t>
            </a:r>
          </a:p>
          <a:p>
            <a:pPr lvl="1">
              <a:defRPr/>
            </a:pPr>
            <a:r>
              <a:rPr lang="en-US" sz="1400" dirty="0" smtClean="0">
                <a:solidFill>
                  <a:srgbClr val="002060"/>
                </a:solidFill>
                <a:latin typeface="Courier New" pitchFamily="49" charset="0"/>
                <a:cs typeface="Courier New" pitchFamily="49" charset="0"/>
              </a:rPr>
              <a:t>}</a:t>
            </a:r>
          </a:p>
          <a:p>
            <a:pPr lvl="1">
              <a:defRPr/>
            </a:pPr>
            <a:r>
              <a:rPr lang="en-US" sz="1400" dirty="0" smtClean="0">
                <a:solidFill>
                  <a:srgbClr val="002060"/>
                </a:solidFill>
                <a:latin typeface="Courier New" pitchFamily="49" charset="0"/>
                <a:cs typeface="Courier New" pitchFamily="49" charset="0"/>
              </a:rPr>
              <a:t>&lt;/</a:t>
            </a:r>
            <a:r>
              <a:rPr lang="en-US" sz="1400" dirty="0">
                <a:solidFill>
                  <a:srgbClr val="002060"/>
                </a:solidFill>
                <a:latin typeface="Courier New" pitchFamily="49" charset="0"/>
                <a:cs typeface="Courier New" pitchFamily="49" charset="0"/>
              </a:rPr>
              <a:t>SCRIPT</a:t>
            </a:r>
            <a:r>
              <a:rPr lang="en-US" sz="1400" dirty="0" smtClean="0">
                <a:solidFill>
                  <a:srgbClr val="002060"/>
                </a:solidFill>
                <a:latin typeface="Courier New" pitchFamily="49" charset="0"/>
                <a:cs typeface="Courier New" pitchFamily="49" charset="0"/>
              </a:rPr>
              <a:t>&gt;</a:t>
            </a:r>
          </a:p>
          <a:p>
            <a:pPr lvl="1">
              <a:defRPr/>
            </a:pPr>
            <a:r>
              <a:rPr lang="en-US" sz="1400" dirty="0" smtClean="0">
                <a:solidFill>
                  <a:srgbClr val="002060"/>
                </a:solidFill>
                <a:latin typeface="Courier New" pitchFamily="49" charset="0"/>
                <a:cs typeface="Courier New" pitchFamily="49" charset="0"/>
              </a:rPr>
              <a:t>&lt;/</a:t>
            </a:r>
            <a:r>
              <a:rPr lang="en-US" sz="1400" dirty="0">
                <a:solidFill>
                  <a:srgbClr val="002060"/>
                </a:solidFill>
                <a:latin typeface="Courier New" pitchFamily="49" charset="0"/>
                <a:cs typeface="Courier New" pitchFamily="49" charset="0"/>
              </a:rPr>
              <a:t>HEAD</a:t>
            </a:r>
            <a:r>
              <a:rPr lang="en-US" sz="1400" dirty="0" smtClean="0">
                <a:solidFill>
                  <a:srgbClr val="002060"/>
                </a:solidFill>
                <a:latin typeface="Courier New" pitchFamily="49" charset="0"/>
                <a:cs typeface="Courier New" pitchFamily="49" charset="0"/>
              </a:rPr>
              <a:t>&gt;</a:t>
            </a:r>
          </a:p>
          <a:p>
            <a:pPr lvl="1">
              <a:defRPr/>
            </a:pPr>
            <a:r>
              <a:rPr lang="en-US" sz="1400" dirty="0" smtClean="0">
                <a:solidFill>
                  <a:srgbClr val="002060"/>
                </a:solidFill>
                <a:latin typeface="Courier New" pitchFamily="49" charset="0"/>
                <a:cs typeface="Courier New" pitchFamily="49" charset="0"/>
              </a:rPr>
              <a:t>&lt;</a:t>
            </a:r>
            <a:r>
              <a:rPr lang="en-US" sz="1400" dirty="0">
                <a:solidFill>
                  <a:srgbClr val="002060"/>
                </a:solidFill>
                <a:latin typeface="Courier New" pitchFamily="49" charset="0"/>
                <a:cs typeface="Courier New" pitchFamily="49" charset="0"/>
              </a:rPr>
              <a:t>BODY</a:t>
            </a:r>
            <a:r>
              <a:rPr lang="en-US" sz="1400" dirty="0" smtClean="0">
                <a:solidFill>
                  <a:srgbClr val="002060"/>
                </a:solidFill>
                <a:latin typeface="Courier New" pitchFamily="49" charset="0"/>
                <a:cs typeface="Courier New" pitchFamily="49" charset="0"/>
              </a:rPr>
              <a:t>&gt;</a:t>
            </a:r>
          </a:p>
          <a:p>
            <a:pPr lvl="1">
              <a:defRPr/>
            </a:pPr>
            <a:r>
              <a:rPr lang="en-US" sz="1400" dirty="0">
                <a:solidFill>
                  <a:srgbClr val="002060"/>
                </a:solidFill>
                <a:latin typeface="Courier New" pitchFamily="49" charset="0"/>
                <a:cs typeface="Courier New" pitchFamily="49" charset="0"/>
              </a:rPr>
              <a:t>&lt;FORM NAME="form1"&gt;</a:t>
            </a:r>
          </a:p>
          <a:p>
            <a:pPr lvl="1">
              <a:defRPr/>
            </a:pPr>
            <a:r>
              <a:rPr lang="en-US" sz="1400" dirty="0">
                <a:solidFill>
                  <a:srgbClr val="002060"/>
                </a:solidFill>
                <a:latin typeface="Courier New" pitchFamily="49" charset="0"/>
                <a:cs typeface="Courier New" pitchFamily="49" charset="0"/>
              </a:rPr>
              <a:t>Enter Value: &lt;INPUT TYPE="</a:t>
            </a:r>
            <a:r>
              <a:rPr lang="en-US" sz="1400" dirty="0" smtClean="0">
                <a:solidFill>
                  <a:srgbClr val="002060"/>
                </a:solidFill>
                <a:latin typeface="Courier New" pitchFamily="49" charset="0"/>
                <a:cs typeface="Courier New" pitchFamily="49" charset="0"/>
              </a:rPr>
              <a:t>text" </a:t>
            </a:r>
            <a:r>
              <a:rPr lang="en-US" sz="1400" dirty="0">
                <a:solidFill>
                  <a:srgbClr val="002060"/>
                </a:solidFill>
                <a:latin typeface="Courier New" pitchFamily="49" charset="0"/>
                <a:cs typeface="Courier New" pitchFamily="49" charset="0"/>
              </a:rPr>
              <a:t>NAME="</a:t>
            </a:r>
            <a:r>
              <a:rPr lang="en-US" sz="1400" dirty="0" err="1">
                <a:solidFill>
                  <a:srgbClr val="002060"/>
                </a:solidFill>
                <a:latin typeface="Courier New" pitchFamily="49" charset="0"/>
                <a:cs typeface="Courier New" pitchFamily="49" charset="0"/>
              </a:rPr>
              <a:t>txtNum</a:t>
            </a:r>
            <a:r>
              <a:rPr lang="en-US" sz="1400" dirty="0">
                <a:solidFill>
                  <a:srgbClr val="002060"/>
                </a:solidFill>
                <a:latin typeface="Courier New" pitchFamily="49" charset="0"/>
                <a:cs typeface="Courier New" pitchFamily="49" charset="0"/>
              </a:rPr>
              <a:t>"&gt;</a:t>
            </a:r>
          </a:p>
          <a:p>
            <a:pPr lvl="1">
              <a:defRPr/>
            </a:pPr>
            <a:r>
              <a:rPr lang="en-US" sz="1400" dirty="0">
                <a:solidFill>
                  <a:srgbClr val="002060"/>
                </a:solidFill>
                <a:latin typeface="Courier New" pitchFamily="49" charset="0"/>
                <a:cs typeface="Courier New" pitchFamily="49" charset="0"/>
              </a:rPr>
              <a:t>&lt;INPUT TYPE="button" Value="Calculate"     </a:t>
            </a:r>
            <a:r>
              <a:rPr lang="en-US" sz="1400" dirty="0" err="1">
                <a:solidFill>
                  <a:srgbClr val="002060"/>
                </a:solidFill>
                <a:latin typeface="Courier New" pitchFamily="49" charset="0"/>
                <a:cs typeface="Courier New" pitchFamily="49" charset="0"/>
              </a:rPr>
              <a:t>onClick</a:t>
            </a:r>
            <a:r>
              <a:rPr lang="en-US" sz="1400" dirty="0">
                <a:solidFill>
                  <a:srgbClr val="002060"/>
                </a:solidFill>
                <a:latin typeface="Courier New" pitchFamily="49" charset="0"/>
                <a:cs typeface="Courier New" pitchFamily="49" charset="0"/>
              </a:rPr>
              <a:t>='Calculate()'&gt;</a:t>
            </a:r>
          </a:p>
          <a:p>
            <a:pPr lvl="1">
              <a:defRPr/>
            </a:pPr>
            <a:r>
              <a:rPr lang="en-US" sz="1400" dirty="0">
                <a:solidFill>
                  <a:srgbClr val="002060"/>
                </a:solidFill>
                <a:latin typeface="Courier New" pitchFamily="49" charset="0"/>
                <a:cs typeface="Courier New" pitchFamily="49" charset="0"/>
              </a:rPr>
              <a:t>&lt;/FORM&gt;</a:t>
            </a:r>
          </a:p>
          <a:p>
            <a:pPr lvl="1">
              <a:defRPr/>
            </a:pPr>
            <a:r>
              <a:rPr lang="en-US" sz="1400" dirty="0">
                <a:solidFill>
                  <a:srgbClr val="002060"/>
                </a:solidFill>
                <a:latin typeface="Courier New" pitchFamily="49" charset="0"/>
                <a:cs typeface="Courier New" pitchFamily="49" charset="0"/>
              </a:rPr>
              <a:t>&lt;/BODY&gt;</a:t>
            </a:r>
          </a:p>
          <a:p>
            <a:pPr lvl="1">
              <a:defRPr/>
            </a:pPr>
            <a:r>
              <a:rPr lang="en-US" sz="1400" dirty="0">
                <a:solidFill>
                  <a:srgbClr val="002060"/>
                </a:solidFill>
                <a:latin typeface="Courier New" pitchFamily="49" charset="0"/>
                <a:cs typeface="Courier New" pitchFamily="49" charset="0"/>
              </a:rPr>
              <a:t>&lt;/HTML&gt;</a:t>
            </a:r>
          </a:p>
          <a:p>
            <a:pPr lvl="1">
              <a:defRPr/>
            </a:pPr>
            <a:endParaRPr lang="en-US" sz="1400" dirty="0">
              <a:solidFill>
                <a:srgbClr val="002060"/>
              </a:solidFill>
              <a:latin typeface="Courier New" pitchFamily="49" charset="0"/>
              <a:cs typeface="Courier New" pitchFamily="49" charset="0"/>
            </a:endParaRPr>
          </a:p>
          <a:p>
            <a:pPr lvl="1">
              <a:defRPr/>
            </a:pPr>
            <a:endParaRPr lang="en-US" sz="1400" dirty="0">
              <a:solidFill>
                <a:srgbClr val="002060"/>
              </a:solidFill>
              <a:latin typeface="Courier New" pitchFamily="49" charset="0"/>
              <a:cs typeface="Courier New" pitchFamily="49" charset="0"/>
            </a:endParaRPr>
          </a:p>
          <a:p>
            <a:pPr lvl="1">
              <a:defRPr/>
            </a:pPr>
            <a:endParaRPr lang="en-US" sz="1400" dirty="0">
              <a:solidFill>
                <a:srgbClr val="002060"/>
              </a:solidFill>
              <a:latin typeface="Courier New" pitchFamily="49" charset="0"/>
              <a:cs typeface="Courier New" pitchFamily="49" charset="0"/>
            </a:endParaRPr>
          </a:p>
          <a:p>
            <a:pPr lvl="1">
              <a:defRPr/>
            </a:pPr>
            <a:endParaRPr lang="en-US" sz="1400" dirty="0" smtClean="0">
              <a:solidFill>
                <a:srgbClr val="002060"/>
              </a:solidFill>
              <a:latin typeface="Courier New" pitchFamily="49" charset="0"/>
              <a:cs typeface="Courier New" pitchFamily="49" charset="0"/>
            </a:endParaRPr>
          </a:p>
          <a:p>
            <a:pPr>
              <a:defRPr/>
            </a:pPr>
            <a:r>
              <a:rPr lang="en-US" sz="1600" dirty="0">
                <a:solidFill>
                  <a:srgbClr val="002060"/>
                </a:solidFill>
                <a:latin typeface="Courier New" pitchFamily="49" charset="0"/>
                <a:cs typeface="Courier New" pitchFamily="49" charset="0"/>
              </a:rPr>
              <a:t>	</a:t>
            </a:r>
          </a:p>
        </p:txBody>
      </p:sp>
      <p:pic>
        <p:nvPicPr>
          <p:cNvPr id="10" name="Picture 9"/>
          <p:cNvPicPr>
            <a:picLocks noChangeAspect="1"/>
          </p:cNvPicPr>
          <p:nvPr/>
        </p:nvPicPr>
        <p:blipFill>
          <a:blip r:embed="rId3"/>
          <a:stretch>
            <a:fillRect/>
          </a:stretch>
        </p:blipFill>
        <p:spPr>
          <a:xfrm>
            <a:off x="6172200" y="4822826"/>
            <a:ext cx="1892300" cy="1303725"/>
          </a:xfrm>
          <a:prstGeom prst="rect">
            <a:avLst/>
          </a:prstGeom>
        </p:spPr>
      </p:pic>
      <p:sp>
        <p:nvSpPr>
          <p:cNvPr id="11" name="TextBox 10"/>
          <p:cNvSpPr txBox="1"/>
          <p:nvPr/>
        </p:nvSpPr>
        <p:spPr>
          <a:xfrm>
            <a:off x="3076001" y="1155700"/>
            <a:ext cx="1085618" cy="307777"/>
          </a:xfrm>
          <a:prstGeom prst="rect">
            <a:avLst/>
          </a:prstGeom>
          <a:noFill/>
        </p:spPr>
        <p:txBody>
          <a:bodyPr wrap="none" rtlCol="0">
            <a:spAutoFit/>
          </a:bodyPr>
          <a:lstStyle/>
          <a:p>
            <a:r>
              <a:rPr lang="en-US" sz="1400" dirty="0" smtClean="0">
                <a:solidFill>
                  <a:srgbClr val="002060"/>
                </a:solidFill>
              </a:rPr>
              <a:t>second.html</a:t>
            </a:r>
            <a:endParaRPr lang="en-US" sz="1400" dirty="0">
              <a:solidFill>
                <a:srgbClr val="002060"/>
              </a:solidFill>
            </a:endParaRPr>
          </a:p>
        </p:txBody>
      </p:sp>
      <p:sp>
        <p:nvSpPr>
          <p:cNvPr id="12" name="TextBox 11"/>
          <p:cNvSpPr txBox="1"/>
          <p:nvPr/>
        </p:nvSpPr>
        <p:spPr>
          <a:xfrm>
            <a:off x="6763926" y="6109787"/>
            <a:ext cx="708848" cy="307777"/>
          </a:xfrm>
          <a:prstGeom prst="rect">
            <a:avLst/>
          </a:prstGeom>
          <a:noFill/>
        </p:spPr>
        <p:txBody>
          <a:bodyPr wrap="none" rtlCol="0">
            <a:spAutoFit/>
          </a:bodyPr>
          <a:lstStyle/>
          <a:p>
            <a:r>
              <a:rPr lang="en-US" sz="1400" dirty="0" smtClean="0">
                <a:solidFill>
                  <a:srgbClr val="002060"/>
                </a:solidFill>
              </a:rPr>
              <a:t>Output</a:t>
            </a:r>
            <a:endParaRPr lang="en-US" sz="1400" dirty="0">
              <a:solidFill>
                <a:srgbClr val="002060"/>
              </a:solidFill>
            </a:endParaRPr>
          </a:p>
        </p:txBody>
      </p:sp>
    </p:spTree>
    <p:extLst>
      <p:ext uri="{BB962C8B-B14F-4D97-AF65-F5344CB8AC3E}">
        <p14:creationId xmlns:p14="http://schemas.microsoft.com/office/powerpoint/2010/main" val="38906996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a:t>
            </a:r>
            <a:endParaRPr lang="en-US" dirty="0"/>
          </a:p>
        </p:txBody>
      </p:sp>
      <p:sp>
        <p:nvSpPr>
          <p:cNvPr id="4" name="Rectangle 3"/>
          <p:cNvSpPr/>
          <p:nvPr/>
        </p:nvSpPr>
        <p:spPr>
          <a:xfrm>
            <a:off x="457200" y="685800"/>
            <a:ext cx="7099300" cy="4121128"/>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a:solidFill>
                  <a:srgbClr val="002060"/>
                </a:solidFill>
              </a:rPr>
              <a:t>Operators:</a:t>
            </a:r>
          </a:p>
          <a:p>
            <a:pPr marL="742932" lvl="1" indent="-285744">
              <a:spcBef>
                <a:spcPts val="600"/>
              </a:spcBef>
              <a:spcAft>
                <a:spcPts val="600"/>
              </a:spcAft>
              <a:buSzPct val="80000"/>
              <a:buBlip>
                <a:blip r:embed="rId3"/>
              </a:buBlip>
            </a:pPr>
            <a:r>
              <a:rPr lang="en-US" dirty="0">
                <a:solidFill>
                  <a:srgbClr val="002060"/>
                </a:solidFill>
              </a:rPr>
              <a:t>Are used to perform computations, such as addition, subtraction, comparison, and concatenation on operands. </a:t>
            </a:r>
            <a:r>
              <a:rPr lang="en-US" dirty="0" smtClean="0">
                <a:solidFill>
                  <a:srgbClr val="002060"/>
                </a:solidFill>
              </a:rPr>
              <a:t> Operator are </a:t>
            </a:r>
            <a:r>
              <a:rPr lang="en-US" dirty="0">
                <a:solidFill>
                  <a:srgbClr val="002060"/>
                </a:solidFill>
              </a:rPr>
              <a:t>of the following types:</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alibri" panose="020F0502020204030204" pitchFamily="34" charset="0"/>
              </a:rPr>
              <a:t>Arithmetic (+, -, %, /)</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alibri" panose="020F0502020204030204" pitchFamily="34" charset="0"/>
              </a:rPr>
              <a:t>Logical (&amp;&amp;, !, ||)</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alibri" panose="020F0502020204030204" pitchFamily="34" charset="0"/>
              </a:rPr>
              <a:t>Comparison </a:t>
            </a:r>
            <a:r>
              <a:rPr lang="en-US" sz="1600" dirty="0" smtClean="0">
                <a:solidFill>
                  <a:srgbClr val="002060"/>
                </a:solidFill>
                <a:latin typeface="Calibri" panose="020F0502020204030204" pitchFamily="34" charset="0"/>
              </a:rPr>
              <a:t>(==,===, </a:t>
            </a:r>
            <a:r>
              <a:rPr lang="en-US" sz="1600" dirty="0">
                <a:solidFill>
                  <a:srgbClr val="002060"/>
                </a:solidFill>
                <a:latin typeface="Calibri" panose="020F0502020204030204" pitchFamily="34" charset="0"/>
              </a:rPr>
              <a:t>!, =, &gt;)</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alibri" panose="020F0502020204030204" pitchFamily="34" charset="0"/>
              </a:rPr>
              <a:t>String (+)</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smtClean="0">
                <a:solidFill>
                  <a:srgbClr val="002060"/>
                </a:solidFill>
                <a:latin typeface="Calibri" panose="020F0502020204030204" pitchFamily="34" charset="0"/>
              </a:rPr>
              <a:t>Assignment </a:t>
            </a:r>
            <a:r>
              <a:rPr lang="en-US" sz="1600" dirty="0">
                <a:solidFill>
                  <a:srgbClr val="002060"/>
                </a:solidFill>
                <a:latin typeface="Calibri" panose="020F0502020204030204" pitchFamily="34" charset="0"/>
              </a:rPr>
              <a:t>(=, +=, -=) </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alibri" panose="020F0502020204030204" pitchFamily="34" charset="0"/>
              </a:rPr>
              <a:t>Conditional </a:t>
            </a:r>
            <a:r>
              <a:rPr lang="en-US" sz="1600" dirty="0" smtClean="0">
                <a:solidFill>
                  <a:srgbClr val="002060"/>
                </a:solidFill>
                <a:latin typeface="Calibri" panose="020F0502020204030204" pitchFamily="34" charset="0"/>
              </a:rPr>
              <a:t>(?:)</a:t>
            </a:r>
          </a:p>
          <a:p>
            <a:pPr marL="742932" lvl="1" indent="-285744" fontAlgn="base">
              <a:lnSpc>
                <a:spcPct val="105000"/>
              </a:lnSpc>
              <a:spcBef>
                <a:spcPts val="600"/>
              </a:spcBef>
              <a:spcAft>
                <a:spcPts val="600"/>
              </a:spcAft>
              <a:buClr>
                <a:schemeClr val="accent2">
                  <a:lumMod val="75000"/>
                </a:schemeClr>
              </a:buClr>
              <a:buSzPct val="80000"/>
              <a:buBlip>
                <a:blip r:embed="rId3"/>
              </a:buBlip>
            </a:pPr>
            <a:r>
              <a:rPr lang="en-US" dirty="0" smtClean="0">
                <a:solidFill>
                  <a:srgbClr val="002060"/>
                </a:solidFill>
              </a:rPr>
              <a:t>The </a:t>
            </a:r>
            <a:r>
              <a:rPr lang="en-US" dirty="0">
                <a:solidFill>
                  <a:srgbClr val="002060"/>
                </a:solidFill>
              </a:rPr>
              <a:t>following table lists some other operators included in JavaScript.</a:t>
            </a:r>
          </a:p>
        </p:txBody>
      </p:sp>
      <p:graphicFrame>
        <p:nvGraphicFramePr>
          <p:cNvPr id="5" name="Group 441"/>
          <p:cNvGraphicFramePr>
            <a:graphicFrameLocks noGrp="1"/>
          </p:cNvGraphicFramePr>
          <p:nvPr>
            <p:extLst>
              <p:ext uri="{D42A27DB-BD31-4B8C-83A1-F6EECF244321}">
                <p14:modId xmlns:p14="http://schemas.microsoft.com/office/powerpoint/2010/main" val="1416948830"/>
              </p:ext>
            </p:extLst>
          </p:nvPr>
        </p:nvGraphicFramePr>
        <p:xfrm>
          <a:off x="2146301" y="4610100"/>
          <a:ext cx="5880098" cy="1737360"/>
        </p:xfrm>
        <a:graphic>
          <a:graphicData uri="http://schemas.openxmlformats.org/drawingml/2006/table">
            <a:tbl>
              <a:tblPr>
                <a:tableStyleId>{BC89EF96-8CEA-46FF-86C4-4CE0E7609802}</a:tableStyleId>
              </a:tblPr>
              <a:tblGrid>
                <a:gridCol w="980016"/>
                <a:gridCol w="1692756"/>
                <a:gridCol w="1603663"/>
                <a:gridCol w="1603663"/>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1" u="none" strike="noStrike" cap="none" normalizeH="0" baseline="0" dirty="0" smtClean="0">
                          <a:ln>
                            <a:noFill/>
                          </a:ln>
                          <a:solidFill>
                            <a:srgbClr val="002060"/>
                          </a:solidFill>
                          <a:effectLst/>
                        </a:rPr>
                        <a:t>Operator</a:t>
                      </a:r>
                      <a:endParaRPr kumimoji="0" lang="en-US" sz="1200" b="1" i="1" u="none" strike="noStrike" cap="none" normalizeH="0" baseline="0" dirty="0" smtClean="0">
                        <a:ln>
                          <a:noFill/>
                        </a:ln>
                        <a:solidFill>
                          <a:srgbClr val="002060"/>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1" u="none" strike="noStrike" cap="none" normalizeH="0" baseline="0" dirty="0" smtClean="0">
                          <a:ln>
                            <a:noFill/>
                          </a:ln>
                          <a:solidFill>
                            <a:srgbClr val="002060"/>
                          </a:solidFill>
                          <a:effectLst/>
                        </a:rPr>
                        <a:t>Description</a:t>
                      </a:r>
                      <a:endParaRPr kumimoji="0" lang="en-US" sz="1200" b="1" i="1" u="none" strike="noStrike" cap="none" normalizeH="0" baseline="0" dirty="0" smtClean="0">
                        <a:ln>
                          <a:noFill/>
                        </a:ln>
                        <a:solidFill>
                          <a:srgbClr val="002060"/>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1" u="none" strike="noStrike" cap="none" normalizeH="0" baseline="0" dirty="0" smtClean="0">
                          <a:ln>
                            <a:noFill/>
                          </a:ln>
                          <a:solidFill>
                            <a:srgbClr val="002060"/>
                          </a:solidFill>
                          <a:effectLst/>
                        </a:rPr>
                        <a:t>Example</a:t>
                      </a:r>
                      <a:endParaRPr kumimoji="0" lang="en-US" sz="1200" b="1" i="1" u="none" strike="noStrike" cap="none" normalizeH="0" baseline="0" dirty="0" smtClean="0">
                        <a:ln>
                          <a:noFill/>
                        </a:ln>
                        <a:solidFill>
                          <a:srgbClr val="002060"/>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1" u="none" strike="noStrike" cap="none" normalizeH="0" baseline="0" dirty="0" smtClean="0">
                          <a:ln>
                            <a:noFill/>
                          </a:ln>
                          <a:solidFill>
                            <a:srgbClr val="002060"/>
                          </a:solidFill>
                          <a:effectLst/>
                        </a:rPr>
                        <a:t>Return Value </a:t>
                      </a:r>
                      <a:endParaRPr kumimoji="0" lang="en-US" sz="1200" b="1" i="1" u="none" strike="noStrike" cap="none" normalizeH="0" baseline="0" dirty="0" smtClean="0">
                        <a:ln>
                          <a:noFill/>
                        </a:ln>
                        <a:solidFill>
                          <a:srgbClr val="002060"/>
                        </a:solidFill>
                        <a:effectLst/>
                        <a:latin typeface="Arial" charset="0"/>
                      </a:endParaRPr>
                    </a:p>
                  </a:txBody>
                  <a:tcPr horzOverflow="overflow"/>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latin typeface="Courier New" panose="02070309020205020404" pitchFamily="49" charset="0"/>
                          <a:cs typeface="Courier New" panose="02070309020205020404" pitchFamily="49" charset="0"/>
                        </a:rPr>
                        <a:t>delete</a:t>
                      </a:r>
                      <a:endParaRPr kumimoji="0" lang="en-US" sz="1200" b="0" i="1" u="none" strike="noStrike" kern="1200" cap="none" normalizeH="0" baseline="0" dirty="0" smtClean="0">
                        <a:ln>
                          <a:noFill/>
                        </a:ln>
                        <a:solidFill>
                          <a:srgbClr val="002060"/>
                        </a:solidFill>
                        <a:effectLst/>
                        <a:latin typeface="Courier New" pitchFamily="49" charset="0"/>
                        <a:ea typeface="+mn-ea"/>
                        <a:cs typeface="Courier New" pitchFamily="49" charset="0"/>
                      </a:endParaRPr>
                    </a:p>
                  </a:txBody>
                  <a:tcPr marL="68580" marR="68580" marT="0" marB="0"/>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rPr>
                        <a:t>Deletes a property of an object or an element in the array index.</a:t>
                      </a:r>
                      <a:endParaRPr kumimoji="0" lang="en-US" sz="1200" b="0" i="1" u="none" strike="noStrike" kern="1200" cap="none" normalizeH="0" baseline="0" dirty="0" smtClean="0">
                        <a:ln>
                          <a:noFill/>
                        </a:ln>
                        <a:solidFill>
                          <a:srgbClr val="002060"/>
                        </a:solidFill>
                        <a:effectLst/>
                        <a:latin typeface="Arial" charset="0"/>
                        <a:ea typeface="+mn-ea"/>
                        <a:cs typeface="+mn-cs"/>
                      </a:endParaRPr>
                    </a:p>
                  </a:txBody>
                  <a:tcPr marL="68580" marR="68580" marT="0" marB="0"/>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latin typeface="Courier New" panose="02070309020205020404" pitchFamily="49" charset="0"/>
                          <a:cs typeface="Courier New" panose="02070309020205020404" pitchFamily="49" charset="0"/>
                        </a:rPr>
                        <a:t>delete </a:t>
                      </a:r>
                      <a:r>
                        <a:rPr kumimoji="0" lang="en-US" sz="1200" i="1" u="none" strike="noStrike" kern="1200" cap="none" normalizeH="0" baseline="0" dirty="0" err="1" smtClean="0">
                          <a:ln>
                            <a:noFill/>
                          </a:ln>
                          <a:solidFill>
                            <a:srgbClr val="002060"/>
                          </a:solidFill>
                          <a:effectLst/>
                          <a:latin typeface="Courier New" panose="02070309020205020404" pitchFamily="49" charset="0"/>
                          <a:cs typeface="Courier New" panose="02070309020205020404" pitchFamily="49" charset="0"/>
                        </a:rPr>
                        <a:t>Arr</a:t>
                      </a:r>
                      <a:r>
                        <a:rPr kumimoji="0" lang="en-US" sz="1200" i="1" u="none" strike="noStrike" kern="1200" cap="none" normalizeH="0" baseline="0" dirty="0" smtClean="0">
                          <a:ln>
                            <a:noFill/>
                          </a:ln>
                          <a:solidFill>
                            <a:srgbClr val="002060"/>
                          </a:solidFill>
                          <a:effectLst/>
                          <a:latin typeface="Courier New" panose="02070309020205020404" pitchFamily="49" charset="0"/>
                          <a:cs typeface="Courier New" panose="02070309020205020404" pitchFamily="49" charset="0"/>
                        </a:rPr>
                        <a:t>[5]</a:t>
                      </a:r>
                      <a:endParaRPr kumimoji="0" lang="en-US" sz="1200" b="0" i="1" u="none" strike="noStrike" kern="1200" cap="none" normalizeH="0" baseline="0" dirty="0" smtClean="0">
                        <a:ln>
                          <a:noFill/>
                        </a:ln>
                        <a:solidFill>
                          <a:srgbClr val="002060"/>
                        </a:solidFill>
                        <a:effectLst/>
                        <a:latin typeface="Courier New" pitchFamily="49" charset="0"/>
                        <a:ea typeface="+mn-ea"/>
                        <a:cs typeface="Courier New" pitchFamily="49" charset="0"/>
                      </a:endParaRPr>
                    </a:p>
                  </a:txBody>
                  <a:tcPr marL="68580" marR="68580" marT="0" marB="0"/>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rPr>
                        <a:t>Deletes the sixth element of the array, Arr.</a:t>
                      </a:r>
                      <a:endParaRPr kumimoji="0" lang="en-US" sz="1200" b="0" i="1" u="none" strike="noStrike" kern="1200" cap="none" normalizeH="0" baseline="0" dirty="0" smtClean="0">
                        <a:ln>
                          <a:noFill/>
                        </a:ln>
                        <a:solidFill>
                          <a:srgbClr val="002060"/>
                        </a:solidFill>
                        <a:effectLst/>
                        <a:latin typeface="Arial" charset="0"/>
                        <a:ea typeface="+mn-ea"/>
                        <a:cs typeface="+mn-cs"/>
                      </a:endParaRPr>
                    </a:p>
                  </a:txBody>
                  <a:tcPr marL="68580" marR="68580" marT="0" marB="0"/>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latin typeface="Courier New" panose="02070309020205020404" pitchFamily="49" charset="0"/>
                          <a:cs typeface="Courier New" panose="02070309020205020404" pitchFamily="49" charset="0"/>
                        </a:rPr>
                        <a:t>new</a:t>
                      </a:r>
                      <a:endParaRPr kumimoji="0" lang="en-US" sz="1200" b="0" i="1" u="none" strike="noStrike" kern="1200" cap="none" normalizeH="0" baseline="0" dirty="0" smtClean="0">
                        <a:ln>
                          <a:noFill/>
                        </a:ln>
                        <a:solidFill>
                          <a:srgbClr val="002060"/>
                        </a:solidFill>
                        <a:effectLst/>
                        <a:latin typeface="Courier New" pitchFamily="49" charset="0"/>
                        <a:ea typeface="+mn-ea"/>
                        <a:cs typeface="Courier New" pitchFamily="49" charset="0"/>
                      </a:endParaRPr>
                    </a:p>
                  </a:txBody>
                  <a:tcPr marL="68580" marR="68580" marT="0" marB="0"/>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rPr>
                        <a:t>Creates an instance of an object type.</a:t>
                      </a:r>
                      <a:endParaRPr kumimoji="0" lang="en-US" sz="1200" b="0" i="1" u="none" strike="noStrike" kern="1200" cap="none" normalizeH="0" baseline="0" dirty="0" smtClean="0">
                        <a:ln>
                          <a:noFill/>
                        </a:ln>
                        <a:solidFill>
                          <a:srgbClr val="002060"/>
                        </a:solidFill>
                        <a:effectLst/>
                        <a:latin typeface="Arial" charset="0"/>
                        <a:ea typeface="+mn-ea"/>
                        <a:cs typeface="+mn-cs"/>
                      </a:endParaRPr>
                    </a:p>
                  </a:txBody>
                  <a:tcPr marL="68580" marR="68580" marT="0" marB="0"/>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err="1" smtClean="0">
                          <a:ln>
                            <a:noFill/>
                          </a:ln>
                          <a:solidFill>
                            <a:srgbClr val="002060"/>
                          </a:solidFill>
                          <a:effectLst/>
                          <a:latin typeface="Courier New" panose="02070309020205020404" pitchFamily="49" charset="0"/>
                          <a:ea typeface="+mn-ea"/>
                          <a:cs typeface="Courier New" panose="02070309020205020404" pitchFamily="49" charset="0"/>
                        </a:rPr>
                        <a:t>Arr</a:t>
                      </a:r>
                      <a:r>
                        <a:rPr kumimoji="0" lang="en-US" sz="1200" i="1" u="none" strike="noStrike" kern="1200" cap="none" normalizeH="0" baseline="0" dirty="0" smtClean="0">
                          <a:ln>
                            <a:noFill/>
                          </a:ln>
                          <a:solidFill>
                            <a:srgbClr val="002060"/>
                          </a:solidFill>
                          <a:effectLst/>
                          <a:latin typeface="Courier New" panose="02070309020205020404" pitchFamily="49" charset="0"/>
                          <a:ea typeface="+mn-ea"/>
                          <a:cs typeface="Courier New" panose="02070309020205020404" pitchFamily="49" charset="0"/>
                        </a:rPr>
                        <a:t>=new Array()</a:t>
                      </a:r>
                    </a:p>
                  </a:txBody>
                  <a:tcPr marL="68580" marR="68580" marT="0" marB="0"/>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rPr>
                        <a:t>Assigns memory for the array, Arr.</a:t>
                      </a:r>
                      <a:endParaRPr kumimoji="0" lang="en-US" sz="1200" b="0" i="1" u="none" strike="noStrike" kern="1200" cap="none" normalizeH="0" baseline="0" dirty="0" smtClean="0">
                        <a:ln>
                          <a:noFill/>
                        </a:ln>
                        <a:solidFill>
                          <a:srgbClr val="002060"/>
                        </a:solidFill>
                        <a:effectLst/>
                        <a:latin typeface="Courier New" pitchFamily="49" charset="0"/>
                        <a:ea typeface="+mn-ea"/>
                        <a:cs typeface="Courier New" pitchFamily="49" charset="0"/>
                      </a:endParaRPr>
                    </a:p>
                  </a:txBody>
                  <a:tcPr marL="68580" marR="68580" marT="0" marB="0"/>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err="1" smtClean="0">
                          <a:ln>
                            <a:noFill/>
                          </a:ln>
                          <a:solidFill>
                            <a:srgbClr val="002060"/>
                          </a:solidFill>
                          <a:effectLst/>
                          <a:latin typeface="Courier New" panose="02070309020205020404" pitchFamily="49" charset="0"/>
                          <a:cs typeface="Courier New" panose="02070309020205020404" pitchFamily="49" charset="0"/>
                        </a:rPr>
                        <a:t>typeof</a:t>
                      </a:r>
                      <a:endParaRPr kumimoji="0" lang="en-US" sz="1200" b="0" i="1" u="none" strike="noStrike" kern="1200" cap="none" normalizeH="0" baseline="0" dirty="0" smtClean="0">
                        <a:ln>
                          <a:noFill/>
                        </a:ln>
                        <a:solidFill>
                          <a:srgbClr val="002060"/>
                        </a:solidFill>
                        <a:effectLst/>
                        <a:latin typeface="Courier New" pitchFamily="49" charset="0"/>
                        <a:ea typeface="+mn-ea"/>
                        <a:cs typeface="Courier New" pitchFamily="49" charset="0"/>
                      </a:endParaRPr>
                    </a:p>
                  </a:txBody>
                  <a:tcPr marL="68580" marR="68580" marT="0" marB="0"/>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rPr>
                        <a:t>Returns a string value that identifies the data type of an operand.</a:t>
                      </a:r>
                      <a:endParaRPr kumimoji="0" lang="en-US" sz="1200" b="0" i="1" u="none" strike="noStrike" kern="1200" cap="none" normalizeH="0" baseline="0" dirty="0" smtClean="0">
                        <a:ln>
                          <a:noFill/>
                        </a:ln>
                        <a:solidFill>
                          <a:srgbClr val="002060"/>
                        </a:solidFill>
                        <a:effectLst/>
                        <a:latin typeface="Arial" charset="0"/>
                        <a:ea typeface="+mn-ea"/>
                        <a:cs typeface="+mn-cs"/>
                      </a:endParaRPr>
                    </a:p>
                  </a:txBody>
                  <a:tcPr marL="68580" marR="68580" marT="0" marB="0"/>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latin typeface="Courier New" panose="02070309020205020404" pitchFamily="49" charset="0"/>
                          <a:ea typeface="+mn-ea"/>
                          <a:cs typeface="Courier New" panose="02070309020205020404" pitchFamily="49" charset="0"/>
                        </a:rPr>
                        <a:t>A= </a:t>
                      </a:r>
                      <a:r>
                        <a:rPr kumimoji="0" lang="en-US" sz="1200" i="1" u="none" strike="noStrike" kern="1200" cap="none" normalizeH="0" baseline="0" dirty="0" err="1" smtClean="0">
                          <a:ln>
                            <a:noFill/>
                          </a:ln>
                          <a:solidFill>
                            <a:srgbClr val="002060"/>
                          </a:solidFill>
                          <a:effectLst/>
                          <a:latin typeface="Courier New" panose="02070309020205020404" pitchFamily="49" charset="0"/>
                          <a:ea typeface="+mn-ea"/>
                          <a:cs typeface="Courier New" panose="02070309020205020404" pitchFamily="49" charset="0"/>
                        </a:rPr>
                        <a:t>typeof</a:t>
                      </a:r>
                      <a:r>
                        <a:rPr kumimoji="0" lang="en-US" sz="1200" i="1" u="none" strike="noStrike" kern="1200" cap="none" normalizeH="0" baseline="0" dirty="0" smtClean="0">
                          <a:ln>
                            <a:noFill/>
                          </a:ln>
                          <a:solidFill>
                            <a:srgbClr val="002060"/>
                          </a:solidFill>
                          <a:effectLst/>
                          <a:latin typeface="Courier New" panose="02070309020205020404" pitchFamily="49" charset="0"/>
                          <a:ea typeface="+mn-ea"/>
                          <a:cs typeface="Courier New" panose="02070309020205020404" pitchFamily="49" charset="0"/>
                        </a:rPr>
                        <a:t> 17</a:t>
                      </a:r>
                    </a:p>
                  </a:txBody>
                  <a:tcPr marL="68580" marR="68580" marT="0" marB="0"/>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rPr>
                        <a:t>The value assigned to A is number.</a:t>
                      </a:r>
                      <a:endParaRPr kumimoji="0" lang="en-US" sz="1200" b="0" i="1" u="none" strike="noStrike" kern="1200" cap="none" normalizeH="0" baseline="0" dirty="0" smtClean="0">
                        <a:ln>
                          <a:noFill/>
                        </a:ln>
                        <a:solidFill>
                          <a:srgbClr val="002060"/>
                        </a:solidFill>
                        <a:effectLst/>
                        <a:latin typeface="Arial" charset="0"/>
                        <a:ea typeface="+mn-ea"/>
                        <a:cs typeface="+mn-cs"/>
                      </a:endParaRPr>
                    </a:p>
                  </a:txBody>
                  <a:tcPr marL="68580" marR="68580" marT="0" marB="0"/>
                </a:tc>
              </a:tr>
            </a:tbl>
          </a:graphicData>
        </a:graphic>
      </p:graphicFrame>
    </p:spTree>
    <p:extLst>
      <p:ext uri="{BB962C8B-B14F-4D97-AF65-F5344CB8AC3E}">
        <p14:creationId xmlns:p14="http://schemas.microsoft.com/office/powerpoint/2010/main" val="20231364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a:t>
            </a:r>
            <a:endParaRPr lang="en-US" dirty="0"/>
          </a:p>
        </p:txBody>
      </p:sp>
      <p:sp>
        <p:nvSpPr>
          <p:cNvPr id="4" name="Rectangle 3"/>
          <p:cNvSpPr/>
          <p:nvPr/>
        </p:nvSpPr>
        <p:spPr>
          <a:xfrm>
            <a:off x="457200" y="685800"/>
            <a:ext cx="7099300" cy="1938992"/>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a:solidFill>
                  <a:srgbClr val="002060"/>
                </a:solidFill>
              </a:rPr>
              <a:t>Operator precedence determines the order in which the operators in an expression are evaluated</a:t>
            </a:r>
            <a:r>
              <a:rPr lang="en-US" sz="2000" dirty="0" smtClean="0">
                <a:solidFill>
                  <a:srgbClr val="002060"/>
                </a:solidFill>
              </a:rPr>
              <a:t>.</a:t>
            </a:r>
          </a:p>
          <a:p>
            <a:pPr marL="285744" lvl="1" indent="-285744">
              <a:spcBef>
                <a:spcPts val="600"/>
              </a:spcBef>
              <a:spcAft>
                <a:spcPts val="600"/>
              </a:spcAft>
              <a:buSzPct val="100000"/>
              <a:buBlip>
                <a:blip r:embed="rId2"/>
              </a:buBlip>
            </a:pPr>
            <a:r>
              <a:rPr lang="en-US" sz="2000" dirty="0">
                <a:solidFill>
                  <a:srgbClr val="002060"/>
                </a:solidFill>
              </a:rPr>
              <a:t>The following table lists the precedence of the JavaScript operators.</a:t>
            </a:r>
          </a:p>
          <a:p>
            <a:pPr marL="285744" lvl="1" indent="-285744">
              <a:spcBef>
                <a:spcPts val="600"/>
              </a:spcBef>
              <a:spcAft>
                <a:spcPts val="600"/>
              </a:spcAft>
              <a:buSzPct val="100000"/>
              <a:buBlip>
                <a:blip r:embed="rId2"/>
              </a:buBlip>
            </a:pPr>
            <a:endParaRPr lang="en-US" sz="2000" dirty="0">
              <a:solidFill>
                <a:srgbClr val="002060"/>
              </a:solidFill>
            </a:endParaRPr>
          </a:p>
        </p:txBody>
      </p:sp>
      <p:graphicFrame>
        <p:nvGraphicFramePr>
          <p:cNvPr id="6" name="Group 441"/>
          <p:cNvGraphicFramePr>
            <a:graphicFrameLocks noGrp="1"/>
          </p:cNvGraphicFramePr>
          <p:nvPr>
            <p:extLst>
              <p:ext uri="{D42A27DB-BD31-4B8C-83A1-F6EECF244321}">
                <p14:modId xmlns:p14="http://schemas.microsoft.com/office/powerpoint/2010/main" val="1066790147"/>
              </p:ext>
            </p:extLst>
          </p:nvPr>
        </p:nvGraphicFramePr>
        <p:xfrm>
          <a:off x="2162175" y="2146300"/>
          <a:ext cx="5029200" cy="3932232"/>
        </p:xfrm>
        <a:graphic>
          <a:graphicData uri="http://schemas.openxmlformats.org/drawingml/2006/table">
            <a:tbl>
              <a:tblPr>
                <a:tableStyleId>{BC89EF96-8CEA-46FF-86C4-4CE0E7609802}</a:tableStyleId>
              </a:tblPr>
              <a:tblGrid>
                <a:gridCol w="1177276"/>
                <a:gridCol w="3851924"/>
              </a:tblGrid>
              <a:tr h="4072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1" u="none" strike="noStrike" kern="1200" cap="none" normalizeH="0" baseline="0" dirty="0" smtClean="0">
                          <a:ln>
                            <a:noFill/>
                          </a:ln>
                          <a:solidFill>
                            <a:srgbClr val="002060"/>
                          </a:solidFill>
                          <a:effectLst/>
                          <a:latin typeface="+mn-lt"/>
                          <a:ea typeface="+mn-ea"/>
                          <a:cs typeface="+mn-cs"/>
                        </a:rPr>
                        <a:t>Precedence</a:t>
                      </a:r>
                    </a:p>
                  </a:txBody>
                  <a:tcPr marT="45724" marB="45724"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1" u="none" strike="noStrike" kern="1200" cap="none" normalizeH="0" baseline="0" dirty="0" smtClean="0">
                          <a:ln>
                            <a:noFill/>
                          </a:ln>
                          <a:solidFill>
                            <a:srgbClr val="002060"/>
                          </a:solidFill>
                          <a:effectLst/>
                          <a:latin typeface="+mn-lt"/>
                          <a:ea typeface="+mn-ea"/>
                          <a:cs typeface="+mn-cs"/>
                        </a:rPr>
                        <a:t>Operator</a:t>
                      </a:r>
                    </a:p>
                  </a:txBody>
                  <a:tcPr marT="45724" marB="45724" horzOverflow="overflow"/>
                </a:tc>
              </a:tr>
              <a:tr h="2494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latin typeface="+mn-lt"/>
                          <a:ea typeface="+mn-ea"/>
                          <a:cs typeface="+mn-cs"/>
                        </a:rPr>
                        <a:t>1</a:t>
                      </a:r>
                    </a:p>
                  </a:txBody>
                  <a:tcPr marL="68580" marR="68580" marT="0" marB="0"/>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latin typeface="+mn-lt"/>
                          <a:ea typeface="+mn-ea"/>
                          <a:cs typeface="+mn-cs"/>
                        </a:rPr>
                        <a:t>Parentheses, function calls, or array subscripts</a:t>
                      </a:r>
                    </a:p>
                  </a:txBody>
                  <a:tcPr marL="68580" marR="68580" marT="0" marB="0"/>
                </a:tc>
              </a:tr>
              <a:tr h="2821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latin typeface="+mn-lt"/>
                          <a:ea typeface="+mn-ea"/>
                          <a:cs typeface="+mn-cs"/>
                        </a:rPr>
                        <a:t>2</a:t>
                      </a:r>
                    </a:p>
                  </a:txBody>
                  <a:tcPr marL="68580" marR="68580" marT="0" marB="0"/>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latin typeface="+mn-lt"/>
                          <a:ea typeface="+mn-ea"/>
                          <a:cs typeface="+mn-cs"/>
                        </a:rPr>
                        <a:t>! , ~, -, ++, --, </a:t>
                      </a:r>
                      <a:r>
                        <a:rPr kumimoji="0" lang="en-US" sz="1200" i="1" u="none" strike="noStrike" kern="1200" cap="none" normalizeH="0" baseline="0" dirty="0" err="1" smtClean="0">
                          <a:ln>
                            <a:noFill/>
                          </a:ln>
                          <a:solidFill>
                            <a:srgbClr val="002060"/>
                          </a:solidFill>
                          <a:effectLst/>
                          <a:latin typeface="+mn-lt"/>
                          <a:ea typeface="+mn-ea"/>
                          <a:cs typeface="+mn-cs"/>
                        </a:rPr>
                        <a:t>typeof</a:t>
                      </a:r>
                      <a:r>
                        <a:rPr kumimoji="0" lang="en-US" sz="1200" i="1" u="none" strike="noStrike" kern="1200" cap="none" normalizeH="0" baseline="0" dirty="0" smtClean="0">
                          <a:ln>
                            <a:noFill/>
                          </a:ln>
                          <a:solidFill>
                            <a:srgbClr val="002060"/>
                          </a:solidFill>
                          <a:effectLst/>
                          <a:latin typeface="+mn-lt"/>
                          <a:ea typeface="+mn-ea"/>
                          <a:cs typeface="+mn-cs"/>
                        </a:rPr>
                        <a:t>,  new,  delete</a:t>
                      </a:r>
                    </a:p>
                  </a:txBody>
                  <a:tcPr marL="68580" marR="68580" marT="0" marB="0"/>
                </a:tc>
              </a:tr>
              <a:tr h="2494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latin typeface="+mn-lt"/>
                          <a:ea typeface="+mn-ea"/>
                          <a:cs typeface="+mn-cs"/>
                        </a:rPr>
                        <a:t>3</a:t>
                      </a:r>
                    </a:p>
                  </a:txBody>
                  <a:tcPr marL="68580" marR="68580" marT="0" marB="0"/>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latin typeface="+mn-lt"/>
                          <a:ea typeface="+mn-ea"/>
                          <a:cs typeface="+mn-cs"/>
                        </a:rPr>
                        <a:t>*, /, %</a:t>
                      </a:r>
                    </a:p>
                  </a:txBody>
                  <a:tcPr marL="68580" marR="68580" marT="0" marB="0"/>
                </a:tc>
              </a:tr>
              <a:tr h="2494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latin typeface="+mn-lt"/>
                          <a:ea typeface="+mn-ea"/>
                          <a:cs typeface="+mn-cs"/>
                        </a:rPr>
                        <a:t>4</a:t>
                      </a:r>
                    </a:p>
                  </a:txBody>
                  <a:tcPr marL="68580" marR="68580" marT="0" marB="0"/>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latin typeface="+mn-lt"/>
                          <a:ea typeface="+mn-ea"/>
                          <a:cs typeface="+mn-cs"/>
                        </a:rPr>
                        <a:t>+,  -</a:t>
                      </a:r>
                    </a:p>
                  </a:txBody>
                  <a:tcPr marL="68580" marR="68580" marT="0" marB="0"/>
                </a:tc>
              </a:tr>
              <a:tr h="2494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latin typeface="+mn-lt"/>
                          <a:ea typeface="+mn-ea"/>
                          <a:cs typeface="+mn-cs"/>
                        </a:rPr>
                        <a:t>5</a:t>
                      </a:r>
                    </a:p>
                  </a:txBody>
                  <a:tcPr marL="68580" marR="68580" marT="0" marB="0"/>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latin typeface="+mn-lt"/>
                          <a:ea typeface="+mn-ea"/>
                          <a:cs typeface="+mn-cs"/>
                        </a:rPr>
                        <a:t>&lt;&lt;, &gt;&gt;, &gt;&gt;&gt;</a:t>
                      </a:r>
                    </a:p>
                  </a:txBody>
                  <a:tcPr marL="68580" marR="68580" marT="0" marB="0"/>
                </a:tc>
              </a:tr>
              <a:tr h="2494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latin typeface="+mn-lt"/>
                          <a:ea typeface="+mn-ea"/>
                          <a:cs typeface="+mn-cs"/>
                        </a:rPr>
                        <a:t>6</a:t>
                      </a:r>
                    </a:p>
                  </a:txBody>
                  <a:tcPr marL="68580" marR="68580" marT="0" marB="0"/>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latin typeface="+mn-lt"/>
                          <a:ea typeface="+mn-ea"/>
                          <a:cs typeface="+mn-cs"/>
                        </a:rPr>
                        <a:t>&lt;, &lt;=, &gt;, &gt;=</a:t>
                      </a:r>
                    </a:p>
                  </a:txBody>
                  <a:tcPr marL="68580" marR="68580" marT="0" marB="0"/>
                </a:tc>
              </a:tr>
              <a:tr h="2494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latin typeface="+mn-lt"/>
                          <a:ea typeface="+mn-ea"/>
                          <a:cs typeface="+mn-cs"/>
                        </a:rPr>
                        <a:t>7</a:t>
                      </a:r>
                    </a:p>
                  </a:txBody>
                  <a:tcPr marL="68580" marR="68580" marT="0" marB="0"/>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latin typeface="+mn-lt"/>
                          <a:ea typeface="+mn-ea"/>
                          <a:cs typeface="+mn-cs"/>
                        </a:rPr>
                        <a:t>==, !=, ===, !==</a:t>
                      </a:r>
                    </a:p>
                  </a:txBody>
                  <a:tcPr marL="68580" marR="68580" marT="0" marB="0"/>
                </a:tc>
              </a:tr>
              <a:tr h="2494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latin typeface="+mn-lt"/>
                          <a:ea typeface="+mn-ea"/>
                          <a:cs typeface="+mn-cs"/>
                        </a:rPr>
                        <a:t>8</a:t>
                      </a:r>
                    </a:p>
                  </a:txBody>
                  <a:tcPr marL="68580" marR="68580" marT="0" marB="0"/>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latin typeface="+mn-lt"/>
                          <a:ea typeface="+mn-ea"/>
                          <a:cs typeface="+mn-cs"/>
                        </a:rPr>
                        <a:t>&amp;</a:t>
                      </a:r>
                    </a:p>
                  </a:txBody>
                  <a:tcPr marL="68580" marR="68580" marT="0" marB="0"/>
                </a:tc>
              </a:tr>
              <a:tr h="2494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latin typeface="+mn-lt"/>
                          <a:ea typeface="+mn-ea"/>
                          <a:cs typeface="+mn-cs"/>
                        </a:rPr>
                        <a:t>9</a:t>
                      </a:r>
                    </a:p>
                  </a:txBody>
                  <a:tcPr marL="68580" marR="68580" marT="0" marB="0"/>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latin typeface="+mn-lt"/>
                          <a:ea typeface="+mn-ea"/>
                          <a:cs typeface="+mn-cs"/>
                        </a:rPr>
                        <a:t>^</a:t>
                      </a:r>
                    </a:p>
                  </a:txBody>
                  <a:tcPr marL="68580" marR="68580" marT="0" marB="0"/>
                </a:tc>
              </a:tr>
              <a:tr h="2494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latin typeface="+mn-lt"/>
                          <a:ea typeface="+mn-ea"/>
                          <a:cs typeface="+mn-cs"/>
                        </a:rPr>
                        <a:t>10</a:t>
                      </a:r>
                    </a:p>
                  </a:txBody>
                  <a:tcPr marL="68580" marR="68580" marT="0" marB="0"/>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latin typeface="+mn-lt"/>
                          <a:ea typeface="+mn-ea"/>
                          <a:cs typeface="+mn-cs"/>
                        </a:rPr>
                        <a:t>&amp;&amp;</a:t>
                      </a:r>
                    </a:p>
                  </a:txBody>
                  <a:tcPr marL="68580" marR="68580" marT="0" marB="0"/>
                </a:tc>
              </a:tr>
              <a:tr h="2494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latin typeface="+mn-lt"/>
                          <a:ea typeface="+mn-ea"/>
                          <a:cs typeface="+mn-cs"/>
                        </a:rPr>
                        <a:t>11</a:t>
                      </a:r>
                    </a:p>
                  </a:txBody>
                  <a:tcPr marL="68580" marR="68580" marT="0" marB="0"/>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latin typeface="+mn-lt"/>
                          <a:ea typeface="+mn-ea"/>
                          <a:cs typeface="+mn-cs"/>
                        </a:rPr>
                        <a:t>||</a:t>
                      </a:r>
                    </a:p>
                  </a:txBody>
                  <a:tcPr marL="68580" marR="68580" marT="0" marB="0"/>
                </a:tc>
              </a:tr>
              <a:tr h="2494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latin typeface="+mn-lt"/>
                          <a:ea typeface="+mn-ea"/>
                          <a:cs typeface="+mn-cs"/>
                        </a:rPr>
                        <a:t>12</a:t>
                      </a:r>
                    </a:p>
                  </a:txBody>
                  <a:tcPr marL="68580" marR="68580" marT="0" marB="0"/>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latin typeface="+mn-lt"/>
                          <a:ea typeface="+mn-ea"/>
                          <a:cs typeface="+mn-cs"/>
                        </a:rPr>
                        <a:t>?:</a:t>
                      </a:r>
                    </a:p>
                  </a:txBody>
                  <a:tcPr marL="68580" marR="68580" marT="0" marB="0"/>
                </a:tc>
              </a:tr>
              <a:tr h="2494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latin typeface="+mn-lt"/>
                          <a:ea typeface="+mn-ea"/>
                          <a:cs typeface="+mn-cs"/>
                        </a:rPr>
                        <a:t>13</a:t>
                      </a:r>
                    </a:p>
                  </a:txBody>
                  <a:tcPr marL="68580" marR="68580" marT="0" marB="0"/>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latin typeface="+mn-lt"/>
                          <a:ea typeface="+mn-ea"/>
                          <a:cs typeface="+mn-cs"/>
                        </a:rPr>
                        <a:t>=, +=, -=, *=, /=, %=, &lt;&lt;=, &gt;&gt;=, &gt;&gt;&gt;=, &amp;=, ^=, |=</a:t>
                      </a:r>
                    </a:p>
                  </a:txBody>
                  <a:tcPr marL="68580" marR="68580" marT="0" marB="0"/>
                </a:tc>
              </a:tr>
              <a:tr h="2494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latin typeface="+mn-lt"/>
                          <a:ea typeface="+mn-ea"/>
                          <a:cs typeface="+mn-cs"/>
                        </a:rPr>
                        <a:t>14</a:t>
                      </a:r>
                    </a:p>
                  </a:txBody>
                  <a:tcPr marL="68580" marR="68580" marT="0" marB="0"/>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i="1" u="none" strike="noStrike" kern="1200" cap="none" normalizeH="0" baseline="0" dirty="0" smtClean="0">
                          <a:ln>
                            <a:noFill/>
                          </a:ln>
                          <a:solidFill>
                            <a:srgbClr val="002060"/>
                          </a:solidFill>
                          <a:effectLst/>
                          <a:latin typeface="+mn-lt"/>
                          <a:ea typeface="+mn-ea"/>
                          <a:cs typeface="+mn-cs"/>
                        </a:rPr>
                        <a:t>The comma(,) operator</a:t>
                      </a:r>
                    </a:p>
                  </a:txBody>
                  <a:tcPr marL="68580" marR="68580" marT="0" marB="0"/>
                </a:tc>
              </a:tr>
            </a:tbl>
          </a:graphicData>
        </a:graphic>
      </p:graphicFrame>
    </p:spTree>
    <p:extLst>
      <p:ext uri="{BB962C8B-B14F-4D97-AF65-F5344CB8AC3E}">
        <p14:creationId xmlns:p14="http://schemas.microsoft.com/office/powerpoint/2010/main" val="37972742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a:t>
            </a:r>
            <a:endParaRPr lang="en-US" dirty="0"/>
          </a:p>
        </p:txBody>
      </p:sp>
      <p:sp>
        <p:nvSpPr>
          <p:cNvPr id="3" name="Rectangle 2"/>
          <p:cNvSpPr/>
          <p:nvPr/>
        </p:nvSpPr>
        <p:spPr>
          <a:xfrm>
            <a:off x="457200" y="685800"/>
            <a:ext cx="8242300" cy="3000821"/>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a:solidFill>
                  <a:srgbClr val="002060"/>
                </a:solidFill>
              </a:rPr>
              <a:t>Expression:</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Is a part of a statement that is evaluated as a value.</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Can use any combination of variables, literals, and operators.</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Is of the following types:</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alibri" panose="020F0502020204030204" pitchFamily="34" charset="0"/>
              </a:rPr>
              <a:t>Assignment expression</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alibri" panose="020F0502020204030204" pitchFamily="34" charset="0"/>
              </a:rPr>
              <a:t>Arithmetic expression</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alibri" panose="020F0502020204030204" pitchFamily="34" charset="0"/>
              </a:rPr>
              <a:t>String expression</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alibri" panose="020F0502020204030204" pitchFamily="34" charset="0"/>
              </a:rPr>
              <a:t>Logical expression</a:t>
            </a:r>
          </a:p>
        </p:txBody>
      </p:sp>
    </p:spTree>
    <p:extLst>
      <p:ext uri="{BB962C8B-B14F-4D97-AF65-F5344CB8AC3E}">
        <p14:creationId xmlns:p14="http://schemas.microsoft.com/office/powerpoint/2010/main" val="21231901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Introducing Functions and Events </a:t>
            </a:r>
            <a:endParaRPr lang="en-US" dirty="0"/>
          </a:p>
        </p:txBody>
      </p:sp>
      <p:sp>
        <p:nvSpPr>
          <p:cNvPr id="3" name="Rectangle 2"/>
          <p:cNvSpPr/>
          <p:nvPr/>
        </p:nvSpPr>
        <p:spPr>
          <a:xfrm>
            <a:off x="457200" y="685800"/>
            <a:ext cx="7912100" cy="4662815"/>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a:solidFill>
                  <a:srgbClr val="002060"/>
                </a:solidFill>
              </a:rPr>
              <a:t>Events are used to add dynamism to Web pages by making the Web pages respond to user actions, such as mouse clicks, mouse movements, or key presses.</a:t>
            </a:r>
          </a:p>
          <a:p>
            <a:pPr marL="285744" lvl="1" indent="-285744">
              <a:spcBef>
                <a:spcPts val="600"/>
              </a:spcBef>
              <a:spcAft>
                <a:spcPts val="600"/>
              </a:spcAft>
              <a:buSzPct val="100000"/>
              <a:buBlip>
                <a:blip r:embed="rId2"/>
              </a:buBlip>
            </a:pPr>
            <a:r>
              <a:rPr lang="en-US" sz="2000" dirty="0">
                <a:solidFill>
                  <a:srgbClr val="002060"/>
                </a:solidFill>
              </a:rPr>
              <a:t>Functions:</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Perform specific tasks and can be used repetitively throughout the program. </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Consist of the following features: </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alibri" panose="020F0502020204030204" pitchFamily="34" charset="0"/>
              </a:rPr>
              <a:t>Reusability </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alibri" panose="020F0502020204030204" pitchFamily="34" charset="0"/>
              </a:rPr>
              <a:t>Modularity</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alibri" panose="020F0502020204030204" pitchFamily="34" charset="0"/>
              </a:rPr>
              <a:t>Overall programming simplicity</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Are of the following types:</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alibri" panose="020F0502020204030204" pitchFamily="34" charset="0"/>
              </a:rPr>
              <a:t>Built-in functions</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alibri" panose="020F0502020204030204" pitchFamily="34" charset="0"/>
              </a:rPr>
              <a:t>User-defined functions</a:t>
            </a:r>
          </a:p>
        </p:txBody>
      </p:sp>
    </p:spTree>
    <p:extLst>
      <p:ext uri="{BB962C8B-B14F-4D97-AF65-F5344CB8AC3E}">
        <p14:creationId xmlns:p14="http://schemas.microsoft.com/office/powerpoint/2010/main" val="1390087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727812" y="914943"/>
            <a:ext cx="5458246" cy="5596288"/>
          </a:xfrm>
          <a:prstGeom prst="rect">
            <a:avLst/>
          </a:prstGeom>
        </p:spPr>
      </p:pic>
      <p:sp>
        <p:nvSpPr>
          <p:cNvPr id="2" name="Title 1"/>
          <p:cNvSpPr>
            <a:spLocks noGrp="1"/>
          </p:cNvSpPr>
          <p:nvPr>
            <p:ph type="title"/>
          </p:nvPr>
        </p:nvSpPr>
        <p:spPr/>
        <p:txBody>
          <a:bodyPr/>
          <a:lstStyle/>
          <a:p>
            <a:r>
              <a:rPr lang="en-US" dirty="0" smtClean="0"/>
              <a:t>Overview of JavaScript</a:t>
            </a:r>
            <a:endParaRPr lang="en-US" dirty="0"/>
          </a:p>
        </p:txBody>
      </p:sp>
      <p:sp>
        <p:nvSpPr>
          <p:cNvPr id="3" name="Rectangle 2"/>
          <p:cNvSpPr/>
          <p:nvPr/>
        </p:nvSpPr>
        <p:spPr>
          <a:xfrm rot="369355">
            <a:off x="4136571" y="2143427"/>
            <a:ext cx="2877670" cy="1569660"/>
          </a:xfrm>
          <a:prstGeom prst="rect">
            <a:avLst/>
          </a:prstGeom>
        </p:spPr>
        <p:txBody>
          <a:bodyPr wrap="square">
            <a:spAutoFit/>
          </a:bodyPr>
          <a:lstStyle/>
          <a:p>
            <a:r>
              <a:rPr lang="en-US" sz="2400" dirty="0">
                <a:solidFill>
                  <a:schemeClr val="bg1"/>
                </a:solidFill>
              </a:rPr>
              <a:t>Let us first understand how the data gets validated in a simple HTML form.</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643" y="914943"/>
            <a:ext cx="3773928" cy="5611457"/>
          </a:xfrm>
          <a:prstGeom prst="rect">
            <a:avLst/>
          </a:prstGeom>
        </p:spPr>
      </p:pic>
    </p:spTree>
    <p:extLst>
      <p:ext uri="{BB962C8B-B14F-4D97-AF65-F5344CB8AC3E}">
        <p14:creationId xmlns:p14="http://schemas.microsoft.com/office/powerpoint/2010/main" val="21485570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Built-In Functions</a:t>
            </a:r>
            <a:endParaRPr lang="en-US" dirty="0"/>
          </a:p>
        </p:txBody>
      </p:sp>
      <p:sp>
        <p:nvSpPr>
          <p:cNvPr id="3" name="Rectangle 2"/>
          <p:cNvSpPr/>
          <p:nvPr/>
        </p:nvSpPr>
        <p:spPr>
          <a:xfrm>
            <a:off x="457200" y="685800"/>
            <a:ext cx="7912100" cy="4990597"/>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a:solidFill>
                  <a:srgbClr val="002060"/>
                </a:solidFill>
              </a:rPr>
              <a:t>Built-in functions:</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Are already coded to ease the programmer's task.</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Supported by JavaScript are:</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400" dirty="0" err="1">
                <a:solidFill>
                  <a:srgbClr val="002060"/>
                </a:solidFill>
                <a:latin typeface="Courier New" panose="02070309020205020404" pitchFamily="49" charset="0"/>
                <a:cs typeface="Courier New" panose="02070309020205020404" pitchFamily="49" charset="0"/>
              </a:rPr>
              <a:t>isNaN</a:t>
            </a:r>
            <a:r>
              <a:rPr lang="en-US" sz="1400" dirty="0">
                <a:solidFill>
                  <a:srgbClr val="002060"/>
                </a:solidFill>
                <a:latin typeface="Courier New" panose="02070309020205020404" pitchFamily="49" charset="0"/>
                <a:cs typeface="Courier New" panose="02070309020205020404" pitchFamily="49" charset="0"/>
              </a:rPr>
              <a:t>()</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400" dirty="0" err="1">
                <a:solidFill>
                  <a:srgbClr val="002060"/>
                </a:solidFill>
                <a:latin typeface="Courier New" panose="02070309020205020404" pitchFamily="49" charset="0"/>
                <a:cs typeface="Courier New" panose="02070309020205020404" pitchFamily="49" charset="0"/>
              </a:rPr>
              <a:t>parseInt</a:t>
            </a:r>
            <a:r>
              <a:rPr lang="en-US" sz="1400" dirty="0">
                <a:solidFill>
                  <a:srgbClr val="002060"/>
                </a:solidFill>
                <a:latin typeface="Courier New" panose="02070309020205020404" pitchFamily="49" charset="0"/>
                <a:cs typeface="Courier New" panose="02070309020205020404" pitchFamily="49" charset="0"/>
              </a:rPr>
              <a:t>()</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400" dirty="0" err="1">
                <a:solidFill>
                  <a:srgbClr val="002060"/>
                </a:solidFill>
                <a:latin typeface="Courier New" panose="02070309020205020404" pitchFamily="49" charset="0"/>
                <a:cs typeface="Courier New" panose="02070309020205020404" pitchFamily="49" charset="0"/>
              </a:rPr>
              <a:t>parseFloat</a:t>
            </a:r>
            <a:r>
              <a:rPr lang="en-US" sz="1400" dirty="0">
                <a:solidFill>
                  <a:srgbClr val="002060"/>
                </a:solidFill>
                <a:latin typeface="Courier New" panose="02070309020205020404" pitchFamily="49" charset="0"/>
                <a:cs typeface="Courier New" panose="02070309020205020404" pitchFamily="49" charset="0"/>
              </a:rPr>
              <a:t>()</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400" dirty="0" err="1">
                <a:solidFill>
                  <a:srgbClr val="002060"/>
                </a:solidFill>
                <a:latin typeface="Courier New" panose="02070309020205020404" pitchFamily="49" charset="0"/>
                <a:cs typeface="Courier New" panose="02070309020205020404" pitchFamily="49" charset="0"/>
              </a:rPr>
              <a:t>eval</a:t>
            </a:r>
            <a:r>
              <a:rPr lang="en-US" sz="1400" dirty="0">
                <a:solidFill>
                  <a:srgbClr val="002060"/>
                </a:solidFill>
                <a:latin typeface="Courier New" panose="02070309020205020404" pitchFamily="49" charset="0"/>
                <a:cs typeface="Courier New" panose="02070309020205020404" pitchFamily="49" charset="0"/>
              </a:rPr>
              <a:t>()</a:t>
            </a:r>
          </a:p>
          <a:p>
            <a:pPr marL="742932" lvl="1" indent="-285744" fontAlgn="base">
              <a:lnSpc>
                <a:spcPct val="105000"/>
              </a:lnSpc>
              <a:spcBef>
                <a:spcPts val="600"/>
              </a:spcBef>
              <a:spcAft>
                <a:spcPts val="600"/>
              </a:spcAft>
              <a:buClr>
                <a:schemeClr val="accent2">
                  <a:lumMod val="75000"/>
                </a:schemeClr>
              </a:buClr>
              <a:buSzPct val="80000"/>
              <a:buBlip>
                <a:blip r:embed="rId3"/>
              </a:buBlip>
            </a:pPr>
            <a:r>
              <a:rPr lang="en-US" dirty="0">
                <a:solidFill>
                  <a:srgbClr val="002060"/>
                </a:solidFill>
                <a:latin typeface="+mj-lt"/>
                <a:cs typeface="Courier New" panose="02070309020205020404" pitchFamily="49" charset="0"/>
              </a:rPr>
              <a:t>The </a:t>
            </a:r>
            <a:r>
              <a:rPr lang="en-US" sz="1400" dirty="0" err="1" smtClean="0">
                <a:solidFill>
                  <a:srgbClr val="002060"/>
                </a:solidFill>
                <a:latin typeface="Courier New" panose="02070309020205020404" pitchFamily="49" charset="0"/>
                <a:cs typeface="Courier New" panose="02070309020205020404" pitchFamily="49" charset="0"/>
              </a:rPr>
              <a:t>isNAN</a:t>
            </a:r>
            <a:r>
              <a:rPr lang="en-US" sz="1400" dirty="0" smtClean="0">
                <a:solidFill>
                  <a:srgbClr val="002060"/>
                </a:solidFill>
                <a:latin typeface="Courier New" panose="02070309020205020404" pitchFamily="49" charset="0"/>
                <a:cs typeface="Courier New" panose="02070309020205020404" pitchFamily="49" charset="0"/>
              </a:rPr>
              <a:t>()</a:t>
            </a:r>
            <a:r>
              <a:rPr lang="en-US" dirty="0" smtClean="0">
                <a:solidFill>
                  <a:srgbClr val="002060"/>
                </a:solidFill>
                <a:latin typeface="+mj-lt"/>
                <a:cs typeface="Courier New" panose="02070309020205020404" pitchFamily="49" charset="0"/>
              </a:rPr>
              <a:t>function </a:t>
            </a:r>
            <a:r>
              <a:rPr lang="en-US" dirty="0">
                <a:solidFill>
                  <a:srgbClr val="002060"/>
                </a:solidFill>
                <a:latin typeface="+mj-lt"/>
                <a:cs typeface="Courier New" panose="02070309020205020404" pitchFamily="49" charset="0"/>
              </a:rPr>
              <a:t>Helps to determine if an argument is not a number.</a:t>
            </a:r>
          </a:p>
          <a:p>
            <a:pPr marL="742932" lvl="1" indent="-285744" fontAlgn="base">
              <a:lnSpc>
                <a:spcPct val="105000"/>
              </a:lnSpc>
              <a:spcBef>
                <a:spcPts val="600"/>
              </a:spcBef>
              <a:spcAft>
                <a:spcPts val="600"/>
              </a:spcAft>
              <a:buClr>
                <a:schemeClr val="accent2">
                  <a:lumMod val="75000"/>
                </a:schemeClr>
              </a:buClr>
              <a:buSzPct val="80000"/>
              <a:buBlip>
                <a:blip r:embed="rId3"/>
              </a:buBlip>
            </a:pPr>
            <a:r>
              <a:rPr lang="en-US" dirty="0">
                <a:solidFill>
                  <a:srgbClr val="002060"/>
                </a:solidFill>
                <a:latin typeface="+mj-lt"/>
                <a:cs typeface="Courier New" panose="02070309020205020404" pitchFamily="49" charset="0"/>
              </a:rPr>
              <a:t>The </a:t>
            </a:r>
            <a:r>
              <a:rPr lang="en-US" sz="1400" dirty="0" err="1" smtClean="0">
                <a:solidFill>
                  <a:srgbClr val="002060"/>
                </a:solidFill>
                <a:latin typeface="Courier New" panose="02070309020205020404" pitchFamily="49" charset="0"/>
                <a:cs typeface="Courier New" panose="02070309020205020404" pitchFamily="49" charset="0"/>
              </a:rPr>
              <a:t>parseInt</a:t>
            </a:r>
            <a:r>
              <a:rPr lang="en-US" sz="1400" dirty="0" smtClean="0">
                <a:solidFill>
                  <a:srgbClr val="002060"/>
                </a:solidFill>
                <a:latin typeface="Courier New" panose="02070309020205020404" pitchFamily="49" charset="0"/>
                <a:cs typeface="Courier New" panose="02070309020205020404" pitchFamily="49" charset="0"/>
              </a:rPr>
              <a:t>()</a:t>
            </a:r>
            <a:r>
              <a:rPr lang="en-US" dirty="0" smtClean="0">
                <a:solidFill>
                  <a:srgbClr val="002060"/>
                </a:solidFill>
                <a:latin typeface="+mj-lt"/>
                <a:cs typeface="Courier New" panose="02070309020205020404" pitchFamily="49" charset="0"/>
              </a:rPr>
              <a:t>function </a:t>
            </a:r>
            <a:r>
              <a:rPr lang="en-US" dirty="0">
                <a:solidFill>
                  <a:srgbClr val="002060"/>
                </a:solidFill>
                <a:latin typeface="+mj-lt"/>
                <a:cs typeface="Courier New" panose="02070309020205020404" pitchFamily="49" charset="0"/>
              </a:rPr>
              <a:t>parses the string argument and returns an </a:t>
            </a:r>
            <a:r>
              <a:rPr lang="en-US" dirty="0" smtClean="0">
                <a:solidFill>
                  <a:srgbClr val="002060"/>
                </a:solidFill>
                <a:latin typeface="+mj-lt"/>
                <a:cs typeface="Courier New" panose="02070309020205020404" pitchFamily="49" charset="0"/>
              </a:rPr>
              <a:t>integer. </a:t>
            </a:r>
            <a:endParaRPr lang="en-US" dirty="0">
              <a:solidFill>
                <a:srgbClr val="002060"/>
              </a:solidFill>
              <a:latin typeface="+mj-lt"/>
              <a:cs typeface="Courier New" panose="02070309020205020404" pitchFamily="49" charset="0"/>
            </a:endParaRPr>
          </a:p>
          <a:p>
            <a:pPr marL="742932" lvl="1" indent="-285744" fontAlgn="base">
              <a:lnSpc>
                <a:spcPct val="105000"/>
              </a:lnSpc>
              <a:spcBef>
                <a:spcPts val="600"/>
              </a:spcBef>
              <a:spcAft>
                <a:spcPts val="600"/>
              </a:spcAft>
              <a:buClr>
                <a:schemeClr val="accent2">
                  <a:lumMod val="75000"/>
                </a:schemeClr>
              </a:buClr>
              <a:buSzPct val="80000"/>
              <a:buBlip>
                <a:blip r:embed="rId3"/>
              </a:buBlip>
            </a:pPr>
            <a:r>
              <a:rPr lang="en-US" dirty="0">
                <a:solidFill>
                  <a:srgbClr val="002060"/>
                </a:solidFill>
                <a:latin typeface="+mj-lt"/>
                <a:cs typeface="Courier New" panose="02070309020205020404" pitchFamily="49" charset="0"/>
              </a:rPr>
              <a:t>The </a:t>
            </a:r>
            <a:r>
              <a:rPr lang="en-US" sz="1400" dirty="0" err="1" smtClean="0">
                <a:solidFill>
                  <a:srgbClr val="002060"/>
                </a:solidFill>
                <a:latin typeface="Courier New" panose="02070309020205020404" pitchFamily="49" charset="0"/>
                <a:cs typeface="Courier New" panose="02070309020205020404" pitchFamily="49" charset="0"/>
              </a:rPr>
              <a:t>parseFloat</a:t>
            </a:r>
            <a:r>
              <a:rPr lang="en-US" sz="1400" dirty="0" smtClean="0">
                <a:solidFill>
                  <a:srgbClr val="002060"/>
                </a:solidFill>
                <a:latin typeface="Courier New" panose="02070309020205020404" pitchFamily="49" charset="0"/>
                <a:cs typeface="Courier New" panose="02070309020205020404" pitchFamily="49" charset="0"/>
              </a:rPr>
              <a:t>()</a:t>
            </a:r>
            <a:r>
              <a:rPr lang="en-US" dirty="0" smtClean="0">
                <a:solidFill>
                  <a:srgbClr val="002060"/>
                </a:solidFill>
                <a:latin typeface="+mj-lt"/>
                <a:cs typeface="Courier New" panose="02070309020205020404" pitchFamily="49" charset="0"/>
              </a:rPr>
              <a:t>function </a:t>
            </a:r>
            <a:r>
              <a:rPr lang="en-US" dirty="0">
                <a:solidFill>
                  <a:srgbClr val="002060"/>
                </a:solidFill>
                <a:latin typeface="+mj-lt"/>
                <a:cs typeface="Courier New" panose="02070309020205020404" pitchFamily="49" charset="0"/>
              </a:rPr>
              <a:t>accepts a string argument and returns a floating point </a:t>
            </a:r>
            <a:r>
              <a:rPr lang="en-US" dirty="0" smtClean="0">
                <a:solidFill>
                  <a:srgbClr val="002060"/>
                </a:solidFill>
                <a:latin typeface="+mj-lt"/>
                <a:cs typeface="Courier New" panose="02070309020205020404" pitchFamily="49" charset="0"/>
              </a:rPr>
              <a:t>number.</a:t>
            </a:r>
            <a:endParaRPr lang="en-US" dirty="0">
              <a:solidFill>
                <a:srgbClr val="002060"/>
              </a:solidFill>
              <a:latin typeface="+mj-lt"/>
              <a:cs typeface="Courier New" panose="02070309020205020404" pitchFamily="49" charset="0"/>
            </a:endParaRPr>
          </a:p>
          <a:p>
            <a:pPr marL="742932" lvl="1" indent="-285744" fontAlgn="base">
              <a:lnSpc>
                <a:spcPct val="105000"/>
              </a:lnSpc>
              <a:spcBef>
                <a:spcPts val="600"/>
              </a:spcBef>
              <a:spcAft>
                <a:spcPts val="600"/>
              </a:spcAft>
              <a:buClr>
                <a:schemeClr val="accent2">
                  <a:lumMod val="75000"/>
                </a:schemeClr>
              </a:buClr>
              <a:buSzPct val="80000"/>
              <a:buBlip>
                <a:blip r:embed="rId3"/>
              </a:buBlip>
            </a:pPr>
            <a:r>
              <a:rPr lang="en-US" dirty="0">
                <a:solidFill>
                  <a:srgbClr val="002060"/>
                </a:solidFill>
                <a:latin typeface="+mj-lt"/>
                <a:cs typeface="Courier New" panose="02070309020205020404" pitchFamily="49" charset="0"/>
              </a:rPr>
              <a:t>The </a:t>
            </a:r>
            <a:r>
              <a:rPr lang="en-US" sz="1400" dirty="0" err="1" smtClean="0">
                <a:solidFill>
                  <a:srgbClr val="002060"/>
                </a:solidFill>
                <a:latin typeface="Courier New" panose="02070309020205020404" pitchFamily="49" charset="0"/>
                <a:cs typeface="Courier New" panose="02070309020205020404" pitchFamily="49" charset="0"/>
              </a:rPr>
              <a:t>eval</a:t>
            </a:r>
            <a:r>
              <a:rPr lang="en-US" sz="1400" dirty="0" smtClean="0">
                <a:solidFill>
                  <a:srgbClr val="002060"/>
                </a:solidFill>
                <a:latin typeface="Courier New" panose="02070309020205020404" pitchFamily="49" charset="0"/>
                <a:cs typeface="Courier New" panose="02070309020205020404" pitchFamily="49" charset="0"/>
              </a:rPr>
              <a:t>()</a:t>
            </a:r>
            <a:r>
              <a:rPr lang="en-US" dirty="0" smtClean="0">
                <a:solidFill>
                  <a:srgbClr val="002060"/>
                </a:solidFill>
                <a:latin typeface="+mj-lt"/>
                <a:cs typeface="Courier New" panose="02070309020205020404" pitchFamily="49" charset="0"/>
              </a:rPr>
              <a:t>function </a:t>
            </a:r>
            <a:r>
              <a:rPr lang="en-US" dirty="0">
                <a:solidFill>
                  <a:srgbClr val="002060"/>
                </a:solidFill>
                <a:latin typeface="+mj-lt"/>
                <a:cs typeface="Courier New" panose="02070309020205020404" pitchFamily="49" charset="0"/>
              </a:rPr>
              <a:t>evaluates any JavaScript statement or expression stored as a string, which also includes string equivalents of arithmetic </a:t>
            </a:r>
            <a:r>
              <a:rPr lang="en-US" dirty="0" smtClean="0">
                <a:solidFill>
                  <a:srgbClr val="002060"/>
                </a:solidFill>
                <a:latin typeface="+mj-lt"/>
                <a:cs typeface="Courier New" panose="02070309020205020404" pitchFamily="49" charset="0"/>
              </a:rPr>
              <a:t>expressions.</a:t>
            </a:r>
            <a:endParaRPr lang="en-US" sz="1600" dirty="0">
              <a:solidFill>
                <a:srgbClr val="002060"/>
              </a:solidFill>
              <a:latin typeface="Calibri" panose="020F0502020204030204" pitchFamily="34" charset="0"/>
            </a:endParaRPr>
          </a:p>
        </p:txBody>
      </p:sp>
    </p:spTree>
    <p:extLst>
      <p:ext uri="{BB962C8B-B14F-4D97-AF65-F5344CB8AC3E}">
        <p14:creationId xmlns:p14="http://schemas.microsoft.com/office/powerpoint/2010/main" val="42800241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User-Defined Functions</a:t>
            </a:r>
            <a:endParaRPr lang="en-US" dirty="0"/>
          </a:p>
        </p:txBody>
      </p:sp>
      <p:sp>
        <p:nvSpPr>
          <p:cNvPr id="3" name="Rectangle 2"/>
          <p:cNvSpPr/>
          <p:nvPr/>
        </p:nvSpPr>
        <p:spPr>
          <a:xfrm>
            <a:off x="457200" y="685800"/>
            <a:ext cx="6927850" cy="3554819"/>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a:solidFill>
                  <a:srgbClr val="002060"/>
                </a:solidFill>
              </a:rPr>
              <a:t>User-defined functions:</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You can also create customized functions in your program to enhance readability and efficiency. </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To use functions effectively, you need to </a:t>
            </a:r>
            <a:r>
              <a:rPr lang="en-US" dirty="0" smtClean="0">
                <a:solidFill>
                  <a:srgbClr val="002060"/>
                </a:solidFill>
                <a:latin typeface="+mj-lt"/>
                <a:cs typeface="Courier New" panose="02070309020205020404" pitchFamily="49" charset="0"/>
              </a:rPr>
              <a:t>know:</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alibri" panose="020F0502020204030204" pitchFamily="34" charset="0"/>
              </a:rPr>
              <a:t>How to declare a user-defined function.</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alibri" panose="020F0502020204030204" pitchFamily="34" charset="0"/>
              </a:rPr>
              <a:t>How to pass arguments.</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alibri" panose="020F0502020204030204" pitchFamily="34" charset="0"/>
              </a:rPr>
              <a:t>How to return a value.</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alibri" panose="020F0502020204030204" pitchFamily="34" charset="0"/>
              </a:rPr>
              <a:t>How to call a user-defined function from the main program.</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For example:</a:t>
            </a:r>
          </a:p>
          <a:p>
            <a:r>
              <a:rPr lang="en-US" dirty="0"/>
              <a:t>	</a:t>
            </a:r>
            <a:endParaRPr lang="en-US" sz="1600" dirty="0">
              <a:solidFill>
                <a:srgbClr val="002060"/>
              </a:solidFill>
              <a:latin typeface="Courier New" panose="02070309020205020404" pitchFamily="49" charset="0"/>
              <a:cs typeface="Courier New" panose="02070309020205020404" pitchFamily="49" charset="0"/>
            </a:endParaRPr>
          </a:p>
        </p:txBody>
      </p:sp>
      <p:sp>
        <p:nvSpPr>
          <p:cNvPr id="4" name="Rectangle 3"/>
          <p:cNvSpPr/>
          <p:nvPr/>
        </p:nvSpPr>
        <p:spPr>
          <a:xfrm>
            <a:off x="1238250" y="3808819"/>
            <a:ext cx="6940550" cy="2693582"/>
          </a:xfrm>
          <a:prstGeom prst="rect">
            <a:avLst/>
          </a:prstGeom>
        </p:spPr>
        <p:txBody>
          <a:bodyPr wrap="square" numCol="2">
            <a:spAutoFit/>
          </a:bodyPr>
          <a:lstStyle/>
          <a:p>
            <a:r>
              <a:rPr lang="en-US" sz="1400" dirty="0">
                <a:solidFill>
                  <a:srgbClr val="002060"/>
                </a:solidFill>
                <a:latin typeface="Courier New" panose="02070309020205020404" pitchFamily="49" charset="0"/>
                <a:cs typeface="Courier New" panose="02070309020205020404" pitchFamily="49" charset="0"/>
              </a:rPr>
              <a:t>&lt;html&gt;</a:t>
            </a:r>
          </a:p>
          <a:p>
            <a:r>
              <a:rPr lang="en-US" sz="1400" dirty="0">
                <a:solidFill>
                  <a:srgbClr val="002060"/>
                </a:solidFill>
                <a:latin typeface="Courier New" panose="02070309020205020404" pitchFamily="49" charset="0"/>
                <a:cs typeface="Courier New" panose="02070309020205020404" pitchFamily="49" charset="0"/>
              </a:rPr>
              <a:t>&lt;head&gt;</a:t>
            </a:r>
          </a:p>
          <a:p>
            <a:r>
              <a:rPr lang="en-US" sz="1400" dirty="0">
                <a:solidFill>
                  <a:srgbClr val="002060"/>
                </a:solidFill>
                <a:latin typeface="Courier New" panose="02070309020205020404" pitchFamily="49" charset="0"/>
                <a:cs typeface="Courier New" panose="02070309020205020404" pitchFamily="49" charset="0"/>
              </a:rPr>
              <a:t>&lt;script type="text/</a:t>
            </a:r>
            <a:r>
              <a:rPr lang="en-US" sz="1400" dirty="0" err="1">
                <a:solidFill>
                  <a:srgbClr val="002060"/>
                </a:solidFill>
                <a:latin typeface="Courier New" panose="02070309020205020404" pitchFamily="49" charset="0"/>
                <a:cs typeface="Courier New" panose="02070309020205020404" pitchFamily="49" charset="0"/>
              </a:rPr>
              <a:t>javascript</a:t>
            </a:r>
            <a:r>
              <a:rPr lang="en-US" sz="1400" dirty="0">
                <a:solidFill>
                  <a:srgbClr val="002060"/>
                </a:solidFill>
                <a:latin typeface="Courier New" panose="02070309020205020404" pitchFamily="49" charset="0"/>
                <a:cs typeface="Courier New" panose="02070309020205020404" pitchFamily="49" charset="0"/>
              </a:rPr>
              <a:t>"&gt;</a:t>
            </a:r>
          </a:p>
          <a:p>
            <a:r>
              <a:rPr lang="en-US" sz="1400" dirty="0">
                <a:solidFill>
                  <a:srgbClr val="002060"/>
                </a:solidFill>
                <a:latin typeface="Courier New" panose="02070309020205020404" pitchFamily="49" charset="0"/>
                <a:cs typeface="Courier New" panose="02070309020205020404" pitchFamily="49" charset="0"/>
              </a:rPr>
              <a:t>function </a:t>
            </a:r>
            <a:r>
              <a:rPr lang="en-US" sz="1400" dirty="0" err="1">
                <a:solidFill>
                  <a:srgbClr val="002060"/>
                </a:solidFill>
                <a:latin typeface="Courier New" panose="02070309020205020404" pitchFamily="49" charset="0"/>
                <a:cs typeface="Courier New" panose="02070309020205020404" pitchFamily="49" charset="0"/>
              </a:rPr>
              <a:t>myfunction</a:t>
            </a:r>
            <a:r>
              <a:rPr lang="en-US" sz="1400" dirty="0">
                <a:solidFill>
                  <a:srgbClr val="002060"/>
                </a:solidFill>
                <a:latin typeface="Courier New" panose="02070309020205020404" pitchFamily="49" charset="0"/>
                <a:cs typeface="Courier New" panose="02070309020205020404" pitchFamily="49" charset="0"/>
              </a:rPr>
              <a:t>(txt</a:t>
            </a:r>
            <a:r>
              <a:rPr lang="en-US" sz="1400" dirty="0" smtClean="0">
                <a:solidFill>
                  <a:srgbClr val="002060"/>
                </a:solidFill>
                <a:latin typeface="Courier New" panose="02070309020205020404" pitchFamily="49" charset="0"/>
                <a:cs typeface="Courier New" panose="02070309020205020404" pitchFamily="49" charset="0"/>
              </a:rPr>
              <a:t>){</a:t>
            </a:r>
            <a:endParaRPr lang="en-US" sz="1400" dirty="0">
              <a:solidFill>
                <a:srgbClr val="002060"/>
              </a:solidFill>
              <a:latin typeface="Courier New" panose="02070309020205020404" pitchFamily="49" charset="0"/>
              <a:cs typeface="Courier New" panose="02070309020205020404" pitchFamily="49" charset="0"/>
            </a:endParaRPr>
          </a:p>
          <a:p>
            <a:r>
              <a:rPr lang="en-US" sz="1400" dirty="0" err="1" smtClean="0">
                <a:solidFill>
                  <a:srgbClr val="002060"/>
                </a:solidFill>
                <a:latin typeface="Courier New" panose="02070309020205020404" pitchFamily="49" charset="0"/>
                <a:cs typeface="Courier New" panose="02070309020205020404" pitchFamily="49" charset="0"/>
              </a:rPr>
              <a:t>Document.write</a:t>
            </a:r>
            <a:r>
              <a:rPr lang="en-US" sz="1400" dirty="0" smtClean="0">
                <a:solidFill>
                  <a:srgbClr val="002060"/>
                </a:solidFill>
                <a:latin typeface="Courier New" panose="02070309020205020404" pitchFamily="49" charset="0"/>
                <a:cs typeface="Courier New" panose="02070309020205020404" pitchFamily="49" charset="0"/>
              </a:rPr>
              <a:t>(txt</a:t>
            </a:r>
            <a:r>
              <a:rPr lang="en-US" sz="1400" dirty="0">
                <a:solidFill>
                  <a:srgbClr val="002060"/>
                </a:solidFill>
                <a:latin typeface="Courier New" panose="02070309020205020404" pitchFamily="49" charset="0"/>
                <a:cs typeface="Courier New" panose="02070309020205020404" pitchFamily="49" charset="0"/>
              </a:rPr>
              <a:t>);</a:t>
            </a:r>
          </a:p>
          <a:p>
            <a:r>
              <a:rPr lang="en-US" sz="1400" dirty="0">
                <a:solidFill>
                  <a:srgbClr val="002060"/>
                </a:solidFill>
                <a:latin typeface="Courier New" panose="02070309020205020404" pitchFamily="49" charset="0"/>
                <a:cs typeface="Courier New" panose="02070309020205020404" pitchFamily="49" charset="0"/>
              </a:rPr>
              <a:t>}</a:t>
            </a:r>
          </a:p>
          <a:p>
            <a:r>
              <a:rPr lang="en-US" sz="1400" dirty="0">
                <a:solidFill>
                  <a:srgbClr val="002060"/>
                </a:solidFill>
                <a:latin typeface="Courier New" panose="02070309020205020404" pitchFamily="49" charset="0"/>
                <a:cs typeface="Courier New" panose="02070309020205020404" pitchFamily="49" charset="0"/>
              </a:rPr>
              <a:t>&lt;/script&gt;</a:t>
            </a:r>
          </a:p>
          <a:p>
            <a:r>
              <a:rPr lang="en-US" sz="1400" dirty="0">
                <a:solidFill>
                  <a:srgbClr val="002060"/>
                </a:solidFill>
                <a:latin typeface="Courier New" panose="02070309020205020404" pitchFamily="49" charset="0"/>
                <a:cs typeface="Courier New" panose="02070309020205020404" pitchFamily="49" charset="0"/>
              </a:rPr>
              <a:t>&lt;/head</a:t>
            </a:r>
            <a:r>
              <a:rPr lang="en-US" sz="1400" dirty="0" smtClean="0">
                <a:solidFill>
                  <a:srgbClr val="002060"/>
                </a:solidFill>
                <a:latin typeface="Courier New" panose="02070309020205020404" pitchFamily="49" charset="0"/>
                <a:cs typeface="Courier New" panose="02070309020205020404" pitchFamily="49" charset="0"/>
              </a:rPr>
              <a:t>&gt;</a:t>
            </a:r>
          </a:p>
          <a:p>
            <a:r>
              <a:rPr lang="en-US" sz="1400" dirty="0" smtClean="0">
                <a:solidFill>
                  <a:srgbClr val="002060"/>
                </a:solidFill>
                <a:latin typeface="Courier New" panose="02070309020205020404" pitchFamily="49" charset="0"/>
                <a:cs typeface="Courier New" panose="02070309020205020404" pitchFamily="49" charset="0"/>
              </a:rPr>
              <a:t>&lt;body </a:t>
            </a:r>
            <a:r>
              <a:rPr lang="en-US" sz="1400" dirty="0" err="1" smtClean="0">
                <a:solidFill>
                  <a:srgbClr val="002060"/>
                </a:solidFill>
                <a:latin typeface="Courier New" panose="02070309020205020404" pitchFamily="49" charset="0"/>
                <a:cs typeface="Courier New" panose="02070309020205020404" pitchFamily="49" charset="0"/>
              </a:rPr>
              <a:t>onload</a:t>
            </a:r>
            <a:r>
              <a:rPr lang="en-US" sz="1400" dirty="0">
                <a:solidFill>
                  <a:srgbClr val="002060"/>
                </a:solidFill>
                <a:latin typeface="Courier New" panose="02070309020205020404" pitchFamily="49" charset="0"/>
                <a:cs typeface="Courier New" panose="02070309020205020404" pitchFamily="49" charset="0"/>
              </a:rPr>
              <a:t>="</a:t>
            </a:r>
            <a:r>
              <a:rPr lang="en-US" sz="1400" dirty="0" err="1">
                <a:solidFill>
                  <a:srgbClr val="002060"/>
                </a:solidFill>
                <a:latin typeface="Courier New" panose="02070309020205020404" pitchFamily="49" charset="0"/>
                <a:cs typeface="Courier New" panose="02070309020205020404" pitchFamily="49" charset="0"/>
              </a:rPr>
              <a:t>myfunction</a:t>
            </a:r>
            <a:r>
              <a:rPr lang="en-US" sz="1400" dirty="0">
                <a:solidFill>
                  <a:srgbClr val="002060"/>
                </a:solidFill>
                <a:latin typeface="Courier New" panose="02070309020205020404" pitchFamily="49" charset="0"/>
                <a:cs typeface="Courier New" panose="02070309020205020404" pitchFamily="49" charset="0"/>
              </a:rPr>
              <a:t>('Hello</a:t>
            </a:r>
            <a:r>
              <a:rPr lang="en-US" sz="1400" dirty="0" smtClean="0">
                <a:solidFill>
                  <a:srgbClr val="002060"/>
                </a:solidFill>
                <a:latin typeface="Courier New" panose="02070309020205020404" pitchFamily="49" charset="0"/>
                <a:cs typeface="Courier New" panose="02070309020205020404" pitchFamily="49" charset="0"/>
              </a:rPr>
              <a:t>')"&gt;</a:t>
            </a:r>
            <a:endParaRPr lang="en-US" sz="1400" dirty="0">
              <a:solidFill>
                <a:srgbClr val="002060"/>
              </a:solidFill>
              <a:latin typeface="Courier New" panose="02070309020205020404" pitchFamily="49" charset="0"/>
              <a:cs typeface="Courier New" panose="02070309020205020404" pitchFamily="49" charset="0"/>
            </a:endParaRPr>
          </a:p>
          <a:p>
            <a:r>
              <a:rPr lang="en-US" sz="1400" dirty="0" smtClean="0">
                <a:solidFill>
                  <a:srgbClr val="002060"/>
                </a:solidFill>
                <a:latin typeface="Courier New" panose="02070309020205020404" pitchFamily="49" charset="0"/>
                <a:cs typeface="Courier New" panose="02070309020205020404" pitchFamily="49" charset="0"/>
              </a:rPr>
              <a:t>&lt;/</a:t>
            </a:r>
            <a:r>
              <a:rPr lang="en-US" sz="1400" dirty="0">
                <a:solidFill>
                  <a:srgbClr val="002060"/>
                </a:solidFill>
                <a:latin typeface="Courier New" panose="02070309020205020404" pitchFamily="49" charset="0"/>
                <a:cs typeface="Courier New" panose="02070309020205020404" pitchFamily="49" charset="0"/>
              </a:rPr>
              <a:t>body&gt;</a:t>
            </a:r>
          </a:p>
          <a:p>
            <a:r>
              <a:rPr lang="en-US" sz="1400" dirty="0">
                <a:solidFill>
                  <a:srgbClr val="002060"/>
                </a:solidFill>
                <a:latin typeface="Courier New" panose="02070309020205020404" pitchFamily="49" charset="0"/>
                <a:cs typeface="Courier New" panose="02070309020205020404" pitchFamily="49" charset="0"/>
              </a:rPr>
              <a:t>&lt;/html&gt;</a:t>
            </a:r>
          </a:p>
        </p:txBody>
      </p:sp>
      <p:sp>
        <p:nvSpPr>
          <p:cNvPr id="6" name="TextBox 5"/>
          <p:cNvSpPr txBox="1"/>
          <p:nvPr/>
        </p:nvSpPr>
        <p:spPr>
          <a:xfrm>
            <a:off x="5908572" y="5503768"/>
            <a:ext cx="924027" cy="307777"/>
          </a:xfrm>
          <a:prstGeom prst="rect">
            <a:avLst/>
          </a:prstGeom>
          <a:noFill/>
        </p:spPr>
        <p:txBody>
          <a:bodyPr wrap="square" rtlCol="0">
            <a:spAutoFit/>
          </a:bodyPr>
          <a:lstStyle/>
          <a:p>
            <a:r>
              <a:rPr lang="en-US" sz="1400" dirty="0" smtClean="0">
                <a:solidFill>
                  <a:srgbClr val="002060"/>
                </a:solidFill>
              </a:rPr>
              <a:t>Output</a:t>
            </a:r>
            <a:endParaRPr lang="en-US" sz="1400" dirty="0">
              <a:solidFill>
                <a:srgbClr val="002060"/>
              </a:solidFill>
            </a:endParaRPr>
          </a:p>
        </p:txBody>
      </p:sp>
      <p:pic>
        <p:nvPicPr>
          <p:cNvPr id="7" name="Picture 6"/>
          <p:cNvPicPr>
            <a:picLocks noChangeAspect="1"/>
          </p:cNvPicPr>
          <p:nvPr/>
        </p:nvPicPr>
        <p:blipFill>
          <a:blip r:embed="rId4"/>
          <a:stretch>
            <a:fillRect/>
          </a:stretch>
        </p:blipFill>
        <p:spPr>
          <a:xfrm>
            <a:off x="5090145" y="4240619"/>
            <a:ext cx="2335357" cy="1263149"/>
          </a:xfrm>
          <a:prstGeom prst="rect">
            <a:avLst/>
          </a:prstGeom>
        </p:spPr>
      </p:pic>
    </p:spTree>
    <p:extLst>
      <p:ext uri="{BB962C8B-B14F-4D97-AF65-F5344CB8AC3E}">
        <p14:creationId xmlns:p14="http://schemas.microsoft.com/office/powerpoint/2010/main" val="5766763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Identifying </a:t>
            </a:r>
            <a:r>
              <a:rPr lang="en-IN" dirty="0" smtClean="0"/>
              <a:t>Different </a:t>
            </a:r>
            <a:r>
              <a:rPr lang="en-IN" dirty="0"/>
              <a:t>T</a:t>
            </a:r>
            <a:r>
              <a:rPr lang="en-IN" dirty="0" smtClean="0"/>
              <a:t>ypes </a:t>
            </a:r>
            <a:r>
              <a:rPr lang="en-IN" dirty="0"/>
              <a:t>of </a:t>
            </a:r>
            <a:r>
              <a:rPr lang="en-IN" dirty="0" smtClean="0"/>
              <a:t>Dialog </a:t>
            </a:r>
            <a:r>
              <a:rPr lang="en-IN" dirty="0"/>
              <a:t>B</a:t>
            </a:r>
            <a:r>
              <a:rPr lang="en-IN" dirty="0" smtClean="0"/>
              <a:t>ox</a:t>
            </a:r>
            <a:endParaRPr lang="en-US" dirty="0"/>
          </a:p>
        </p:txBody>
      </p:sp>
      <p:sp>
        <p:nvSpPr>
          <p:cNvPr id="3" name="Rectangle 2"/>
          <p:cNvSpPr/>
          <p:nvPr/>
        </p:nvSpPr>
        <p:spPr>
          <a:xfrm>
            <a:off x="457200" y="685800"/>
            <a:ext cx="7251700" cy="3123932"/>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a:solidFill>
                  <a:srgbClr val="002060"/>
                </a:solidFill>
              </a:rPr>
              <a:t>Commonly used built-in methods:</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JavaScript follows an object model where each object has its own methods. </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Methods are actions that an object can be made to perform. </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The following methods are commonly used in JavaScript: </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400" dirty="0">
                <a:solidFill>
                  <a:srgbClr val="002060"/>
                </a:solidFill>
                <a:latin typeface="Courier New" panose="02070309020205020404" pitchFamily="49" charset="0"/>
                <a:cs typeface="Courier New" panose="02070309020205020404" pitchFamily="49" charset="0"/>
              </a:rPr>
              <a:t>alert() </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400" dirty="0">
                <a:solidFill>
                  <a:srgbClr val="002060"/>
                </a:solidFill>
                <a:latin typeface="Courier New" panose="02070309020205020404" pitchFamily="49" charset="0"/>
                <a:cs typeface="Courier New" panose="02070309020205020404" pitchFamily="49" charset="0"/>
              </a:rPr>
              <a:t>prompt</a:t>
            </a:r>
            <a:r>
              <a:rPr lang="en-US" sz="1400" dirty="0" smtClean="0">
                <a:solidFill>
                  <a:srgbClr val="002060"/>
                </a:solidFill>
                <a:latin typeface="Courier New" panose="02070309020205020404" pitchFamily="49" charset="0"/>
                <a:cs typeface="Courier New" panose="02070309020205020404" pitchFamily="49" charset="0"/>
              </a:rPr>
              <a:t>()</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400" dirty="0" smtClean="0">
                <a:solidFill>
                  <a:srgbClr val="002060"/>
                </a:solidFill>
                <a:latin typeface="Courier New" panose="02070309020205020404" pitchFamily="49" charset="0"/>
                <a:cs typeface="Courier New" panose="02070309020205020404" pitchFamily="49" charset="0"/>
              </a:rPr>
              <a:t>Confirm()</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endParaRPr lang="en-US" sz="1400" dirty="0">
              <a:solidFill>
                <a:srgbClr val="00206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56556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Identifying Different Types of Dialog </a:t>
            </a:r>
            <a:r>
              <a:rPr lang="en-IN" dirty="0" smtClean="0"/>
              <a:t>Box (Contd.)</a:t>
            </a:r>
            <a:endParaRPr lang="en-US" dirty="0"/>
          </a:p>
        </p:txBody>
      </p:sp>
      <p:sp>
        <p:nvSpPr>
          <p:cNvPr id="3" name="Rectangle 2"/>
          <p:cNvSpPr/>
          <p:nvPr/>
        </p:nvSpPr>
        <p:spPr>
          <a:xfrm>
            <a:off x="457200" y="685800"/>
            <a:ext cx="7251700" cy="3116238"/>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a:t>
            </a:r>
            <a:r>
              <a:rPr lang="en-US" dirty="0" smtClean="0">
                <a:solidFill>
                  <a:srgbClr val="002060"/>
                </a:solidFill>
                <a:latin typeface="Courier New" panose="02070309020205020404" pitchFamily="49" charset="0"/>
                <a:cs typeface="Courier New" panose="02070309020205020404" pitchFamily="49" charset="0"/>
              </a:rPr>
              <a:t>alert()</a:t>
            </a:r>
            <a:r>
              <a:rPr lang="en-US" sz="2000" dirty="0" smtClean="0">
                <a:solidFill>
                  <a:srgbClr val="002060"/>
                </a:solidFill>
              </a:rPr>
              <a:t>method:</a:t>
            </a:r>
            <a:endParaRPr lang="en-US" sz="2000" dirty="0">
              <a:solidFill>
                <a:srgbClr val="002060"/>
              </a:solidFill>
            </a:endParaRP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Is used to display messages to the user. </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Syntax:</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400" dirty="0">
                <a:solidFill>
                  <a:srgbClr val="002060"/>
                </a:solidFill>
                <a:latin typeface="Courier New" panose="02070309020205020404" pitchFamily="49" charset="0"/>
                <a:cs typeface="Courier New" panose="02070309020205020404" pitchFamily="49" charset="0"/>
              </a:rPr>
              <a:t>alert("Message to the user");</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For </a:t>
            </a:r>
            <a:r>
              <a:rPr lang="en-US" dirty="0" smtClean="0">
                <a:solidFill>
                  <a:srgbClr val="002060"/>
                </a:solidFill>
                <a:latin typeface="+mj-lt"/>
                <a:cs typeface="Courier New" panose="02070309020205020404" pitchFamily="49" charset="0"/>
              </a:rPr>
              <a:t>example:</a:t>
            </a:r>
          </a:p>
          <a:p>
            <a:pPr lvl="2" fontAlgn="base">
              <a:lnSpc>
                <a:spcPct val="105000"/>
              </a:lnSpc>
              <a:spcBef>
                <a:spcPct val="20000"/>
              </a:spcBef>
              <a:spcAft>
                <a:spcPct val="0"/>
              </a:spcAft>
              <a:buClr>
                <a:schemeClr val="accent2">
                  <a:lumMod val="75000"/>
                </a:schemeClr>
              </a:buClr>
              <a:buSzPct val="100000"/>
            </a:pPr>
            <a:r>
              <a:rPr lang="en-US" sz="1400" dirty="0">
                <a:solidFill>
                  <a:srgbClr val="002060"/>
                </a:solidFill>
                <a:latin typeface="Courier New" panose="02070309020205020404" pitchFamily="49" charset="0"/>
                <a:cs typeface="Courier New" panose="02070309020205020404" pitchFamily="49" charset="0"/>
              </a:rPr>
              <a:t>function </a:t>
            </a:r>
            <a:r>
              <a:rPr lang="en-US" sz="1400" dirty="0" err="1">
                <a:solidFill>
                  <a:srgbClr val="002060"/>
                </a:solidFill>
                <a:latin typeface="Courier New" panose="02070309020205020404" pitchFamily="49" charset="0"/>
                <a:cs typeface="Courier New" panose="02070309020205020404" pitchFamily="49" charset="0"/>
              </a:rPr>
              <a:t>alertMethod</a:t>
            </a:r>
            <a:r>
              <a:rPr lang="en-US" sz="1400" dirty="0">
                <a:solidFill>
                  <a:srgbClr val="002060"/>
                </a:solidFill>
                <a:latin typeface="Courier New" panose="02070309020205020404" pitchFamily="49" charset="0"/>
                <a:cs typeface="Courier New" panose="02070309020205020404" pitchFamily="49" charset="0"/>
              </a:rPr>
              <a:t>()</a:t>
            </a:r>
          </a:p>
          <a:p>
            <a:pPr lvl="2" fontAlgn="base">
              <a:lnSpc>
                <a:spcPct val="105000"/>
              </a:lnSpc>
              <a:spcBef>
                <a:spcPct val="20000"/>
              </a:spcBef>
              <a:spcAft>
                <a:spcPct val="0"/>
              </a:spcAft>
              <a:buClr>
                <a:schemeClr val="accent2">
                  <a:lumMod val="75000"/>
                </a:schemeClr>
              </a:buClr>
              <a:buSzPct val="100000"/>
            </a:pPr>
            <a:r>
              <a:rPr lang="en-US" sz="1400" dirty="0">
                <a:solidFill>
                  <a:srgbClr val="002060"/>
                </a:solidFill>
                <a:latin typeface="Courier New" panose="02070309020205020404" pitchFamily="49" charset="0"/>
                <a:cs typeface="Courier New" panose="02070309020205020404" pitchFamily="49" charset="0"/>
              </a:rPr>
              <a:t>{</a:t>
            </a:r>
          </a:p>
          <a:p>
            <a:pPr lvl="2" fontAlgn="base">
              <a:lnSpc>
                <a:spcPct val="105000"/>
              </a:lnSpc>
              <a:spcBef>
                <a:spcPct val="20000"/>
              </a:spcBef>
              <a:spcAft>
                <a:spcPct val="0"/>
              </a:spcAft>
              <a:buClr>
                <a:schemeClr val="accent2">
                  <a:lumMod val="75000"/>
                </a:schemeClr>
              </a:buClr>
              <a:buSzPct val="100000"/>
            </a:pPr>
            <a:r>
              <a:rPr lang="en-US" sz="1400" dirty="0">
                <a:solidFill>
                  <a:srgbClr val="002060"/>
                </a:solidFill>
                <a:latin typeface="Courier New" panose="02070309020205020404" pitchFamily="49" charset="0"/>
                <a:cs typeface="Courier New" panose="02070309020205020404" pitchFamily="49" charset="0"/>
              </a:rPr>
              <a:t>alert("Hello World!");</a:t>
            </a:r>
          </a:p>
          <a:p>
            <a:pPr lvl="2" fontAlgn="base">
              <a:lnSpc>
                <a:spcPct val="105000"/>
              </a:lnSpc>
              <a:spcBef>
                <a:spcPct val="20000"/>
              </a:spcBef>
              <a:spcAft>
                <a:spcPct val="0"/>
              </a:spcAft>
              <a:buClr>
                <a:schemeClr val="accent2">
                  <a:lumMod val="75000"/>
                </a:schemeClr>
              </a:buClr>
              <a:buSzPct val="100000"/>
            </a:pPr>
            <a:r>
              <a:rPr lang="en-US" sz="1400" dirty="0">
                <a:solidFill>
                  <a:srgbClr val="002060"/>
                </a:solidFill>
                <a:latin typeface="Courier New" panose="02070309020205020404" pitchFamily="49" charset="0"/>
                <a:cs typeface="Courier New" panose="02070309020205020404" pitchFamily="49" charset="0"/>
              </a:rPr>
              <a:t>}</a:t>
            </a:r>
          </a:p>
        </p:txBody>
      </p:sp>
      <p:pic>
        <p:nvPicPr>
          <p:cNvPr id="4" name="Picture 3"/>
          <p:cNvPicPr>
            <a:picLocks noChangeAspect="1"/>
          </p:cNvPicPr>
          <p:nvPr/>
        </p:nvPicPr>
        <p:blipFill>
          <a:blip r:embed="rId4"/>
          <a:stretch>
            <a:fillRect/>
          </a:stretch>
        </p:blipFill>
        <p:spPr>
          <a:xfrm>
            <a:off x="1840400" y="3824721"/>
            <a:ext cx="4231300" cy="2286769"/>
          </a:xfrm>
          <a:prstGeom prst="rect">
            <a:avLst/>
          </a:prstGeom>
        </p:spPr>
      </p:pic>
      <p:sp>
        <p:nvSpPr>
          <p:cNvPr id="5" name="TextBox 4"/>
          <p:cNvSpPr txBox="1"/>
          <p:nvPr/>
        </p:nvSpPr>
        <p:spPr>
          <a:xfrm>
            <a:off x="3512726" y="6134174"/>
            <a:ext cx="708848" cy="307777"/>
          </a:xfrm>
          <a:prstGeom prst="rect">
            <a:avLst/>
          </a:prstGeom>
          <a:noFill/>
        </p:spPr>
        <p:txBody>
          <a:bodyPr wrap="none" rtlCol="0">
            <a:spAutoFit/>
          </a:bodyPr>
          <a:lstStyle/>
          <a:p>
            <a:r>
              <a:rPr lang="en-US" sz="1400" dirty="0" smtClean="0">
                <a:solidFill>
                  <a:srgbClr val="002060"/>
                </a:solidFill>
              </a:rPr>
              <a:t>Output</a:t>
            </a:r>
            <a:endParaRPr lang="en-US" sz="1400" dirty="0">
              <a:solidFill>
                <a:srgbClr val="002060"/>
              </a:solidFill>
            </a:endParaRPr>
          </a:p>
        </p:txBody>
      </p:sp>
    </p:spTree>
    <p:extLst>
      <p:ext uri="{BB962C8B-B14F-4D97-AF65-F5344CB8AC3E}">
        <p14:creationId xmlns:p14="http://schemas.microsoft.com/office/powerpoint/2010/main" val="42420405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Identifying Different Types of Dialog </a:t>
            </a:r>
            <a:r>
              <a:rPr lang="en-IN" dirty="0" smtClean="0"/>
              <a:t>Box (Contd.)</a:t>
            </a:r>
            <a:endParaRPr lang="en-US" dirty="0"/>
          </a:p>
        </p:txBody>
      </p:sp>
      <p:sp>
        <p:nvSpPr>
          <p:cNvPr id="3" name="Rectangle 2"/>
          <p:cNvSpPr/>
          <p:nvPr/>
        </p:nvSpPr>
        <p:spPr>
          <a:xfrm>
            <a:off x="457200" y="685800"/>
            <a:ext cx="7874000" cy="3116238"/>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a:t>
            </a:r>
            <a:r>
              <a:rPr lang="en-US" dirty="0" smtClean="0">
                <a:solidFill>
                  <a:srgbClr val="002060"/>
                </a:solidFill>
                <a:latin typeface="Courier New" panose="02070309020205020404" pitchFamily="49" charset="0"/>
                <a:cs typeface="Courier New" panose="02070309020205020404" pitchFamily="49" charset="0"/>
              </a:rPr>
              <a:t>prompt()</a:t>
            </a:r>
            <a:r>
              <a:rPr lang="en-US" sz="2000" dirty="0" smtClean="0">
                <a:solidFill>
                  <a:srgbClr val="002060"/>
                </a:solidFill>
              </a:rPr>
              <a:t>method:</a:t>
            </a:r>
          </a:p>
          <a:p>
            <a:pPr marL="742932" lvl="1" indent="-285744">
              <a:spcBef>
                <a:spcPts val="600"/>
              </a:spcBef>
              <a:spcAft>
                <a:spcPts val="600"/>
              </a:spcAft>
              <a:buSzPct val="80000"/>
              <a:buBlip>
                <a:blip r:embed="rId3"/>
              </a:buBlip>
            </a:pPr>
            <a:r>
              <a:rPr lang="en-US" dirty="0" smtClean="0">
                <a:solidFill>
                  <a:srgbClr val="002060"/>
                </a:solidFill>
                <a:latin typeface="+mj-lt"/>
                <a:cs typeface="Courier New" panose="02070309020205020404" pitchFamily="49" charset="0"/>
              </a:rPr>
              <a:t>Is </a:t>
            </a:r>
            <a:r>
              <a:rPr lang="en-US" dirty="0">
                <a:solidFill>
                  <a:srgbClr val="002060"/>
                </a:solidFill>
                <a:latin typeface="+mj-lt"/>
                <a:cs typeface="Courier New" panose="02070309020205020404" pitchFamily="49" charset="0"/>
              </a:rPr>
              <a:t>used to display a dialog box with an appropriate message. </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Syntax:</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400" dirty="0">
                <a:solidFill>
                  <a:srgbClr val="002060"/>
                </a:solidFill>
                <a:latin typeface="Courier New" panose="02070309020205020404" pitchFamily="49" charset="0"/>
                <a:cs typeface="Courier New" panose="02070309020205020404" pitchFamily="49" charset="0"/>
              </a:rPr>
              <a:t>prompt("Message to the user");</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For example:</a:t>
            </a:r>
          </a:p>
          <a:p>
            <a:pPr lvl="2" fontAlgn="base">
              <a:lnSpc>
                <a:spcPct val="105000"/>
              </a:lnSpc>
              <a:spcBef>
                <a:spcPct val="20000"/>
              </a:spcBef>
              <a:spcAft>
                <a:spcPct val="0"/>
              </a:spcAft>
              <a:buClr>
                <a:schemeClr val="accent2">
                  <a:lumMod val="75000"/>
                </a:schemeClr>
              </a:buClr>
              <a:buSzPct val="100000"/>
            </a:pPr>
            <a:r>
              <a:rPr lang="en-US" sz="1400" dirty="0">
                <a:solidFill>
                  <a:srgbClr val="002060"/>
                </a:solidFill>
                <a:latin typeface="Courier New" panose="02070309020205020404" pitchFamily="49" charset="0"/>
                <a:cs typeface="Courier New" panose="02070309020205020404" pitchFamily="49" charset="0"/>
              </a:rPr>
              <a:t>function </a:t>
            </a:r>
            <a:r>
              <a:rPr lang="en-US" sz="1400" dirty="0" err="1">
                <a:solidFill>
                  <a:srgbClr val="002060"/>
                </a:solidFill>
                <a:latin typeface="Courier New" panose="02070309020205020404" pitchFamily="49" charset="0"/>
                <a:cs typeface="Courier New" panose="02070309020205020404" pitchFamily="49" charset="0"/>
              </a:rPr>
              <a:t>promptMethod</a:t>
            </a:r>
            <a:r>
              <a:rPr lang="en-US" sz="1400" dirty="0">
                <a:solidFill>
                  <a:srgbClr val="002060"/>
                </a:solidFill>
                <a:latin typeface="Courier New" panose="02070309020205020404" pitchFamily="49" charset="0"/>
                <a:cs typeface="Courier New" panose="02070309020205020404" pitchFamily="49" charset="0"/>
              </a:rPr>
              <a:t>()</a:t>
            </a:r>
          </a:p>
          <a:p>
            <a:pPr lvl="2" fontAlgn="base">
              <a:lnSpc>
                <a:spcPct val="105000"/>
              </a:lnSpc>
              <a:spcBef>
                <a:spcPct val="20000"/>
              </a:spcBef>
              <a:spcAft>
                <a:spcPct val="0"/>
              </a:spcAft>
              <a:buClr>
                <a:schemeClr val="accent2">
                  <a:lumMod val="75000"/>
                </a:schemeClr>
              </a:buClr>
              <a:buSzPct val="100000"/>
            </a:pPr>
            <a:r>
              <a:rPr lang="en-US" sz="1400" dirty="0">
                <a:solidFill>
                  <a:srgbClr val="002060"/>
                </a:solidFill>
                <a:latin typeface="Courier New" panose="02070309020205020404" pitchFamily="49" charset="0"/>
                <a:cs typeface="Courier New" panose="02070309020205020404" pitchFamily="49" charset="0"/>
              </a:rPr>
              <a:t>{</a:t>
            </a:r>
          </a:p>
          <a:p>
            <a:pPr lvl="2" fontAlgn="base">
              <a:lnSpc>
                <a:spcPct val="105000"/>
              </a:lnSpc>
              <a:spcBef>
                <a:spcPct val="20000"/>
              </a:spcBef>
              <a:spcAft>
                <a:spcPct val="0"/>
              </a:spcAft>
              <a:buClr>
                <a:schemeClr val="accent2">
                  <a:lumMod val="75000"/>
                </a:schemeClr>
              </a:buClr>
              <a:buSzPct val="100000"/>
            </a:pPr>
            <a:r>
              <a:rPr lang="en-US" sz="1400" dirty="0">
                <a:solidFill>
                  <a:srgbClr val="002060"/>
                </a:solidFill>
                <a:latin typeface="Courier New" panose="02070309020205020404" pitchFamily="49" charset="0"/>
                <a:cs typeface="Courier New" panose="02070309020205020404" pitchFamily="49" charset="0"/>
              </a:rPr>
              <a:t>prompt("Kindly enter your name", "Input Box");</a:t>
            </a:r>
          </a:p>
          <a:p>
            <a:pPr lvl="2" fontAlgn="base">
              <a:lnSpc>
                <a:spcPct val="105000"/>
              </a:lnSpc>
              <a:spcBef>
                <a:spcPct val="20000"/>
              </a:spcBef>
              <a:spcAft>
                <a:spcPct val="0"/>
              </a:spcAft>
              <a:buClr>
                <a:schemeClr val="accent2">
                  <a:lumMod val="75000"/>
                </a:schemeClr>
              </a:buClr>
              <a:buSzPct val="100000"/>
            </a:pPr>
            <a:r>
              <a:rPr lang="en-US" sz="1400" dirty="0">
                <a:solidFill>
                  <a:srgbClr val="002060"/>
                </a:solidFill>
                <a:latin typeface="Courier New" panose="02070309020205020404" pitchFamily="49" charset="0"/>
                <a:cs typeface="Courier New" panose="02070309020205020404" pitchFamily="49" charset="0"/>
              </a:rPr>
              <a:t>}</a:t>
            </a:r>
          </a:p>
        </p:txBody>
      </p:sp>
      <p:sp>
        <p:nvSpPr>
          <p:cNvPr id="5" name="TextBox 4"/>
          <p:cNvSpPr txBox="1"/>
          <p:nvPr/>
        </p:nvSpPr>
        <p:spPr>
          <a:xfrm>
            <a:off x="3956050" y="6124575"/>
            <a:ext cx="708848" cy="307777"/>
          </a:xfrm>
          <a:prstGeom prst="rect">
            <a:avLst/>
          </a:prstGeom>
          <a:noFill/>
        </p:spPr>
        <p:txBody>
          <a:bodyPr wrap="none" rtlCol="0">
            <a:spAutoFit/>
          </a:bodyPr>
          <a:lstStyle/>
          <a:p>
            <a:r>
              <a:rPr lang="en-US" sz="1400" dirty="0" smtClean="0">
                <a:solidFill>
                  <a:srgbClr val="002060"/>
                </a:solidFill>
              </a:rPr>
              <a:t>Output</a:t>
            </a:r>
            <a:endParaRPr lang="en-US" sz="1400" dirty="0">
              <a:solidFill>
                <a:srgbClr val="002060"/>
              </a:solidFill>
            </a:endParaRPr>
          </a:p>
        </p:txBody>
      </p:sp>
      <p:pic>
        <p:nvPicPr>
          <p:cNvPr id="6" name="Picture 5"/>
          <p:cNvPicPr>
            <a:picLocks noChangeAspect="1"/>
          </p:cNvPicPr>
          <p:nvPr/>
        </p:nvPicPr>
        <p:blipFill>
          <a:blip r:embed="rId4"/>
          <a:stretch>
            <a:fillRect/>
          </a:stretch>
        </p:blipFill>
        <p:spPr>
          <a:xfrm>
            <a:off x="2276324" y="3853546"/>
            <a:ext cx="4235752" cy="2289175"/>
          </a:xfrm>
          <a:prstGeom prst="rect">
            <a:avLst/>
          </a:prstGeom>
        </p:spPr>
      </p:pic>
    </p:spTree>
    <p:extLst>
      <p:ext uri="{BB962C8B-B14F-4D97-AF65-F5344CB8AC3E}">
        <p14:creationId xmlns:p14="http://schemas.microsoft.com/office/powerpoint/2010/main" val="537228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Identifying Different Types of Dialog </a:t>
            </a:r>
            <a:r>
              <a:rPr lang="en-IN" dirty="0" smtClean="0"/>
              <a:t>Box (Contd.)</a:t>
            </a:r>
            <a:endParaRPr lang="en-US" dirty="0"/>
          </a:p>
        </p:txBody>
      </p:sp>
      <p:sp>
        <p:nvSpPr>
          <p:cNvPr id="3" name="Rectangle 2"/>
          <p:cNvSpPr/>
          <p:nvPr/>
        </p:nvSpPr>
        <p:spPr>
          <a:xfrm>
            <a:off x="457200" y="685800"/>
            <a:ext cx="7874000" cy="3393237"/>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a:t>
            </a:r>
            <a:r>
              <a:rPr lang="en-US" dirty="0" smtClean="0">
                <a:solidFill>
                  <a:srgbClr val="002060"/>
                </a:solidFill>
                <a:latin typeface="Courier New" panose="02070309020205020404" pitchFamily="49" charset="0"/>
                <a:cs typeface="Courier New" panose="02070309020205020404" pitchFamily="49" charset="0"/>
              </a:rPr>
              <a:t>confirm()</a:t>
            </a:r>
            <a:r>
              <a:rPr lang="en-US" sz="2000" dirty="0" smtClean="0">
                <a:solidFill>
                  <a:srgbClr val="002060"/>
                </a:solidFill>
              </a:rPr>
              <a:t>method:</a:t>
            </a:r>
          </a:p>
          <a:p>
            <a:pPr marL="742932" lvl="1" indent="-285744">
              <a:spcBef>
                <a:spcPts val="600"/>
              </a:spcBef>
              <a:spcAft>
                <a:spcPts val="600"/>
              </a:spcAft>
              <a:buSzPct val="80000"/>
              <a:buBlip>
                <a:blip r:embed="rId3"/>
              </a:buBlip>
            </a:pPr>
            <a:r>
              <a:rPr lang="en-US" dirty="0" smtClean="0">
                <a:solidFill>
                  <a:srgbClr val="002060"/>
                </a:solidFill>
                <a:latin typeface="+mj-lt"/>
                <a:cs typeface="Courier New" panose="02070309020205020404" pitchFamily="49" charset="0"/>
              </a:rPr>
              <a:t>Is </a:t>
            </a:r>
            <a:r>
              <a:rPr lang="en-US" dirty="0">
                <a:solidFill>
                  <a:srgbClr val="002060"/>
                </a:solidFill>
                <a:latin typeface="+mj-lt"/>
                <a:cs typeface="Courier New" panose="02070309020205020404" pitchFamily="49" charset="0"/>
              </a:rPr>
              <a:t>used to </a:t>
            </a:r>
            <a:r>
              <a:rPr lang="en-US" dirty="0" smtClean="0">
                <a:solidFill>
                  <a:srgbClr val="002060"/>
                </a:solidFill>
                <a:latin typeface="+mj-lt"/>
                <a:cs typeface="Courier New" panose="02070309020205020404" pitchFamily="49" charset="0"/>
              </a:rPr>
              <a:t>display </a:t>
            </a:r>
            <a:r>
              <a:rPr lang="en-US" dirty="0">
                <a:solidFill>
                  <a:srgbClr val="002060"/>
                </a:solidFill>
                <a:latin typeface="+mj-lt"/>
                <a:cs typeface="Courier New" panose="02070309020205020404" pitchFamily="49" charset="0"/>
              </a:rPr>
              <a:t>a dialog box with a message and an OK and a Cancel </a:t>
            </a:r>
            <a:r>
              <a:rPr lang="en-US" dirty="0" smtClean="0">
                <a:solidFill>
                  <a:srgbClr val="002060"/>
                </a:solidFill>
                <a:latin typeface="+mj-lt"/>
                <a:cs typeface="Courier New" panose="02070309020205020404" pitchFamily="49" charset="0"/>
              </a:rPr>
              <a:t>button.</a:t>
            </a:r>
            <a:endParaRPr lang="en-US" dirty="0">
              <a:solidFill>
                <a:srgbClr val="002060"/>
              </a:solidFill>
              <a:latin typeface="+mj-lt"/>
              <a:cs typeface="Courier New" panose="02070309020205020404" pitchFamily="49" charset="0"/>
            </a:endParaRP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Syntax:</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400" dirty="0" smtClean="0">
                <a:solidFill>
                  <a:srgbClr val="002060"/>
                </a:solidFill>
                <a:latin typeface="Courier New" panose="02070309020205020404" pitchFamily="49" charset="0"/>
                <a:cs typeface="Courier New" panose="02070309020205020404" pitchFamily="49" charset="0"/>
              </a:rPr>
              <a:t>confirm</a:t>
            </a:r>
            <a:r>
              <a:rPr lang="en-US" sz="1400" dirty="0">
                <a:solidFill>
                  <a:srgbClr val="002060"/>
                </a:solidFill>
                <a:latin typeface="Courier New" panose="02070309020205020404" pitchFamily="49" charset="0"/>
                <a:cs typeface="Courier New" panose="02070309020205020404" pitchFamily="49" charset="0"/>
              </a:rPr>
              <a:t>("Press a button!");</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For example:</a:t>
            </a:r>
          </a:p>
          <a:p>
            <a:pPr lvl="2" fontAlgn="base">
              <a:lnSpc>
                <a:spcPct val="105000"/>
              </a:lnSpc>
              <a:spcBef>
                <a:spcPct val="20000"/>
              </a:spcBef>
              <a:spcAft>
                <a:spcPct val="0"/>
              </a:spcAft>
              <a:buClr>
                <a:schemeClr val="accent2">
                  <a:lumMod val="75000"/>
                </a:schemeClr>
              </a:buClr>
              <a:buSzPct val="100000"/>
            </a:pPr>
            <a:r>
              <a:rPr lang="en-US" sz="1400" dirty="0">
                <a:solidFill>
                  <a:srgbClr val="002060"/>
                </a:solidFill>
                <a:latin typeface="Courier New" panose="02070309020205020404" pitchFamily="49" charset="0"/>
                <a:cs typeface="Courier New" panose="02070309020205020404" pitchFamily="49" charset="0"/>
              </a:rPr>
              <a:t>function </a:t>
            </a:r>
            <a:r>
              <a:rPr lang="en-US" sz="1400" dirty="0" err="1">
                <a:solidFill>
                  <a:srgbClr val="002060"/>
                </a:solidFill>
                <a:latin typeface="Courier New" panose="02070309020205020404" pitchFamily="49" charset="0"/>
                <a:cs typeface="Courier New" panose="02070309020205020404" pitchFamily="49" charset="0"/>
              </a:rPr>
              <a:t>confirmMethod</a:t>
            </a:r>
            <a:r>
              <a:rPr lang="en-US" sz="1400" dirty="0">
                <a:solidFill>
                  <a:srgbClr val="002060"/>
                </a:solidFill>
                <a:latin typeface="Courier New" panose="02070309020205020404" pitchFamily="49" charset="0"/>
                <a:cs typeface="Courier New" panose="02070309020205020404" pitchFamily="49" charset="0"/>
              </a:rPr>
              <a:t>()</a:t>
            </a:r>
          </a:p>
          <a:p>
            <a:pPr lvl="2" fontAlgn="base">
              <a:lnSpc>
                <a:spcPct val="105000"/>
              </a:lnSpc>
              <a:spcBef>
                <a:spcPct val="20000"/>
              </a:spcBef>
              <a:spcAft>
                <a:spcPct val="0"/>
              </a:spcAft>
              <a:buClr>
                <a:schemeClr val="accent2">
                  <a:lumMod val="75000"/>
                </a:schemeClr>
              </a:buClr>
              <a:buSzPct val="100000"/>
            </a:pPr>
            <a:r>
              <a:rPr lang="en-US" sz="1400" dirty="0">
                <a:solidFill>
                  <a:srgbClr val="002060"/>
                </a:solidFill>
                <a:latin typeface="Courier New" panose="02070309020205020404" pitchFamily="49" charset="0"/>
                <a:cs typeface="Courier New" panose="02070309020205020404" pitchFamily="49" charset="0"/>
              </a:rPr>
              <a:t>{</a:t>
            </a:r>
          </a:p>
          <a:p>
            <a:pPr lvl="2" fontAlgn="base">
              <a:lnSpc>
                <a:spcPct val="105000"/>
              </a:lnSpc>
              <a:spcBef>
                <a:spcPct val="20000"/>
              </a:spcBef>
              <a:spcAft>
                <a:spcPct val="0"/>
              </a:spcAft>
              <a:buClr>
                <a:schemeClr val="accent2">
                  <a:lumMod val="75000"/>
                </a:schemeClr>
              </a:buClr>
              <a:buSzPct val="100000"/>
            </a:pPr>
            <a:r>
              <a:rPr lang="en-US" sz="1400" dirty="0">
                <a:solidFill>
                  <a:srgbClr val="002060"/>
                </a:solidFill>
                <a:latin typeface="Courier New" panose="02070309020205020404" pitchFamily="49" charset="0"/>
                <a:cs typeface="Courier New" panose="02070309020205020404" pitchFamily="49" charset="0"/>
              </a:rPr>
              <a:t>    confirm("Press a button!");</a:t>
            </a:r>
          </a:p>
          <a:p>
            <a:pPr lvl="2" fontAlgn="base">
              <a:lnSpc>
                <a:spcPct val="105000"/>
              </a:lnSpc>
              <a:spcBef>
                <a:spcPct val="20000"/>
              </a:spcBef>
              <a:spcAft>
                <a:spcPct val="0"/>
              </a:spcAft>
              <a:buClr>
                <a:schemeClr val="accent2">
                  <a:lumMod val="75000"/>
                </a:schemeClr>
              </a:buClr>
              <a:buSzPct val="100000"/>
            </a:pPr>
            <a:r>
              <a:rPr lang="en-US" sz="1400" dirty="0">
                <a:solidFill>
                  <a:srgbClr val="002060"/>
                </a:solidFill>
                <a:latin typeface="Courier New" panose="02070309020205020404" pitchFamily="49" charset="0"/>
                <a:cs typeface="Courier New" panose="02070309020205020404" pitchFamily="49" charset="0"/>
              </a:rPr>
              <a:t>}</a:t>
            </a:r>
          </a:p>
        </p:txBody>
      </p:sp>
      <p:sp>
        <p:nvSpPr>
          <p:cNvPr id="5" name="TextBox 4"/>
          <p:cNvSpPr txBox="1"/>
          <p:nvPr/>
        </p:nvSpPr>
        <p:spPr>
          <a:xfrm>
            <a:off x="4433858" y="6149975"/>
            <a:ext cx="708848" cy="307777"/>
          </a:xfrm>
          <a:prstGeom prst="rect">
            <a:avLst/>
          </a:prstGeom>
          <a:noFill/>
        </p:spPr>
        <p:txBody>
          <a:bodyPr wrap="none" rtlCol="0">
            <a:spAutoFit/>
          </a:bodyPr>
          <a:lstStyle/>
          <a:p>
            <a:r>
              <a:rPr lang="en-US" sz="1400" dirty="0" smtClean="0">
                <a:solidFill>
                  <a:srgbClr val="002060"/>
                </a:solidFill>
              </a:rPr>
              <a:t>Output</a:t>
            </a:r>
            <a:endParaRPr lang="en-US" sz="1400" dirty="0">
              <a:solidFill>
                <a:srgbClr val="002060"/>
              </a:solidFill>
            </a:endParaRPr>
          </a:p>
        </p:txBody>
      </p:sp>
      <p:pic>
        <p:nvPicPr>
          <p:cNvPr id="4" name="Picture 3"/>
          <p:cNvPicPr>
            <a:picLocks noChangeAspect="1"/>
          </p:cNvPicPr>
          <p:nvPr/>
        </p:nvPicPr>
        <p:blipFill>
          <a:blip r:embed="rId4"/>
          <a:stretch>
            <a:fillRect/>
          </a:stretch>
        </p:blipFill>
        <p:spPr>
          <a:xfrm>
            <a:off x="2585626" y="3934121"/>
            <a:ext cx="4405312" cy="2271871"/>
          </a:xfrm>
          <a:prstGeom prst="rect">
            <a:avLst/>
          </a:prstGeom>
        </p:spPr>
      </p:pic>
    </p:spTree>
    <p:extLst>
      <p:ext uri="{BB962C8B-B14F-4D97-AF65-F5344CB8AC3E}">
        <p14:creationId xmlns:p14="http://schemas.microsoft.com/office/powerpoint/2010/main" val="33832485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Defining Program </a:t>
            </a:r>
            <a:r>
              <a:rPr lang="en-IN" dirty="0" err="1" smtClean="0"/>
              <a:t>Behavior</a:t>
            </a:r>
            <a:endParaRPr lang="en-US" dirty="0"/>
          </a:p>
        </p:txBody>
      </p:sp>
      <p:sp>
        <p:nvSpPr>
          <p:cNvPr id="3" name="Rectangle 2"/>
          <p:cNvSpPr/>
          <p:nvPr/>
        </p:nvSpPr>
        <p:spPr>
          <a:xfrm>
            <a:off x="457200" y="685800"/>
            <a:ext cx="7874000" cy="2708434"/>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a:solidFill>
                  <a:srgbClr val="002060"/>
                </a:solidFill>
              </a:rPr>
              <a:t>Program behavior refers to the output of a program when the user interacts with the program. </a:t>
            </a:r>
          </a:p>
          <a:p>
            <a:pPr marL="285744" lvl="1" indent="-285744">
              <a:spcBef>
                <a:spcPts val="600"/>
              </a:spcBef>
              <a:spcAft>
                <a:spcPts val="600"/>
              </a:spcAft>
              <a:buSzPct val="100000"/>
              <a:buBlip>
                <a:blip r:embed="rId2"/>
              </a:buBlip>
            </a:pPr>
            <a:r>
              <a:rPr lang="en-US" sz="2000" dirty="0">
                <a:solidFill>
                  <a:srgbClr val="002060"/>
                </a:solidFill>
              </a:rPr>
              <a:t>In JavaScript, events are actions that occur as a result of the user interaction with the Web pages or other browser-related activities.</a:t>
            </a:r>
          </a:p>
          <a:p>
            <a:pPr marL="285744" lvl="1" indent="-285744">
              <a:spcBef>
                <a:spcPts val="600"/>
              </a:spcBef>
              <a:spcAft>
                <a:spcPts val="600"/>
              </a:spcAft>
              <a:buSzPct val="100000"/>
              <a:buBlip>
                <a:blip r:embed="rId2"/>
              </a:buBlip>
            </a:pPr>
            <a:r>
              <a:rPr lang="en-US" sz="2000" dirty="0">
                <a:solidFill>
                  <a:srgbClr val="002060"/>
                </a:solidFill>
              </a:rPr>
              <a:t>The function, which is executed in response to some event, is called an event handler. </a:t>
            </a:r>
          </a:p>
          <a:p>
            <a:pPr marL="285744" lvl="1" indent="-285744">
              <a:spcBef>
                <a:spcPts val="600"/>
              </a:spcBef>
              <a:spcAft>
                <a:spcPts val="600"/>
              </a:spcAft>
              <a:buSzPct val="100000"/>
              <a:buBlip>
                <a:blip r:embed="rId2"/>
              </a:buBlip>
            </a:pPr>
            <a:r>
              <a:rPr lang="en-US" sz="2000" dirty="0">
                <a:solidFill>
                  <a:srgbClr val="002060"/>
                </a:solidFill>
              </a:rPr>
              <a:t>The following figure displays the event handling process</a:t>
            </a:r>
            <a:r>
              <a:rPr lang="en-US" sz="2000" dirty="0" smtClean="0">
                <a:solidFill>
                  <a:srgbClr val="002060"/>
                </a:solidFill>
              </a:rPr>
              <a:t>.</a:t>
            </a:r>
            <a:endParaRPr lang="en-US" sz="2000" dirty="0">
              <a:solidFill>
                <a:srgbClr val="002060"/>
              </a:solidFill>
            </a:endParaRPr>
          </a:p>
        </p:txBody>
      </p:sp>
      <p:grpSp>
        <p:nvGrpSpPr>
          <p:cNvPr id="6" name="Group 3"/>
          <p:cNvGrpSpPr>
            <a:grpSpLocks/>
          </p:cNvGrpSpPr>
          <p:nvPr/>
        </p:nvGrpSpPr>
        <p:grpSpPr bwMode="auto">
          <a:xfrm>
            <a:off x="1155700" y="3773488"/>
            <a:ext cx="6477000" cy="1379537"/>
            <a:chOff x="2057400" y="2892425"/>
            <a:chExt cx="6477000" cy="1379538"/>
          </a:xfrm>
        </p:grpSpPr>
        <p:sp>
          <p:nvSpPr>
            <p:cNvPr id="7" name="Rectangle 6"/>
            <p:cNvSpPr/>
            <p:nvPr/>
          </p:nvSpPr>
          <p:spPr>
            <a:xfrm>
              <a:off x="2057400" y="3200400"/>
              <a:ext cx="13716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191000" y="3200400"/>
              <a:ext cx="13716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6324600" y="3200400"/>
              <a:ext cx="22098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 name="Straight Arrow Connector 9"/>
            <p:cNvCxnSpPr/>
            <p:nvPr/>
          </p:nvCxnSpPr>
          <p:spPr>
            <a:xfrm>
              <a:off x="3429000" y="3276600"/>
              <a:ext cx="762000" cy="1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429000" y="3732213"/>
              <a:ext cx="762000"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562600" y="3276600"/>
              <a:ext cx="762000" cy="1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562600" y="3733801"/>
              <a:ext cx="762000" cy="1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24"/>
            <p:cNvSpPr txBox="1">
              <a:spLocks noChangeArrowheads="1"/>
            </p:cNvSpPr>
            <p:nvPr/>
          </p:nvSpPr>
          <p:spPr bwMode="auto">
            <a:xfrm>
              <a:off x="2209800" y="3352800"/>
              <a:ext cx="106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cs typeface="Arial" panose="020B0604020202020204" pitchFamily="34" charset="0"/>
                </a:defRPr>
              </a:lvl1pPr>
              <a:lvl2pPr marL="742950" indent="-285750" eaLnBrk="0" hangingPunct="0">
                <a:defRPr sz="2000">
                  <a:solidFill>
                    <a:schemeClr val="tx1"/>
                  </a:solidFill>
                  <a:latin typeface="Times New Roman" panose="02020603050405020304" pitchFamily="18" charset="0"/>
                  <a:cs typeface="Arial" panose="020B0604020202020204" pitchFamily="34" charset="0"/>
                </a:defRPr>
              </a:lvl2pPr>
              <a:lvl3pPr marL="1143000" indent="-228600" eaLnBrk="0" hangingPunct="0">
                <a:defRPr sz="2000">
                  <a:solidFill>
                    <a:schemeClr val="tx1"/>
                  </a:solidFill>
                  <a:latin typeface="Times New Roman" panose="02020603050405020304" pitchFamily="18" charset="0"/>
                  <a:cs typeface="Arial" panose="020B0604020202020204" pitchFamily="34" charset="0"/>
                </a:defRPr>
              </a:lvl3pPr>
              <a:lvl4pPr marL="1600200" indent="-228600" eaLnBrk="0" hangingPunct="0">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400"/>
                <a:t>USER</a:t>
              </a:r>
              <a:endParaRPr lang="en-US" altLang="en-US" sz="1600"/>
            </a:p>
          </p:txBody>
        </p:sp>
        <p:sp>
          <p:nvSpPr>
            <p:cNvPr id="15" name="TextBox 25"/>
            <p:cNvSpPr txBox="1">
              <a:spLocks noChangeArrowheads="1"/>
            </p:cNvSpPr>
            <p:nvPr/>
          </p:nvSpPr>
          <p:spPr bwMode="auto">
            <a:xfrm>
              <a:off x="4191000" y="3352800"/>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cs typeface="Arial" panose="020B0604020202020204" pitchFamily="34" charset="0"/>
                </a:defRPr>
              </a:lvl1pPr>
              <a:lvl2pPr marL="742950" indent="-285750" eaLnBrk="0" hangingPunct="0">
                <a:defRPr sz="2000">
                  <a:solidFill>
                    <a:schemeClr val="tx1"/>
                  </a:solidFill>
                  <a:latin typeface="Times New Roman" panose="02020603050405020304" pitchFamily="18" charset="0"/>
                  <a:cs typeface="Arial" panose="020B0604020202020204" pitchFamily="34" charset="0"/>
                </a:defRPr>
              </a:lvl2pPr>
              <a:lvl3pPr marL="1143000" indent="-228600" eaLnBrk="0" hangingPunct="0">
                <a:defRPr sz="2000">
                  <a:solidFill>
                    <a:schemeClr val="tx1"/>
                  </a:solidFill>
                  <a:latin typeface="Times New Roman" panose="02020603050405020304" pitchFamily="18" charset="0"/>
                  <a:cs typeface="Arial" panose="020B0604020202020204" pitchFamily="34" charset="0"/>
                </a:defRPr>
              </a:lvl3pPr>
              <a:lvl4pPr marL="1600200" indent="-228600" eaLnBrk="0" hangingPunct="0">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400"/>
                <a:t>BROWSER</a:t>
              </a:r>
              <a:endParaRPr lang="en-US" altLang="en-US" sz="1600"/>
            </a:p>
          </p:txBody>
        </p:sp>
        <p:sp>
          <p:nvSpPr>
            <p:cNvPr id="16" name="TextBox 26"/>
            <p:cNvSpPr txBox="1">
              <a:spLocks noChangeArrowheads="1"/>
            </p:cNvSpPr>
            <p:nvPr/>
          </p:nvSpPr>
          <p:spPr bwMode="auto">
            <a:xfrm>
              <a:off x="6553200" y="3349625"/>
              <a:ext cx="1828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cs typeface="Arial" panose="020B0604020202020204" pitchFamily="34" charset="0"/>
                </a:defRPr>
              </a:lvl1pPr>
              <a:lvl2pPr marL="742950" indent="-285750" eaLnBrk="0" hangingPunct="0">
                <a:defRPr sz="2000">
                  <a:solidFill>
                    <a:schemeClr val="tx1"/>
                  </a:solidFill>
                  <a:latin typeface="Times New Roman" panose="02020603050405020304" pitchFamily="18" charset="0"/>
                  <a:cs typeface="Arial" panose="020B0604020202020204" pitchFamily="34" charset="0"/>
                </a:defRPr>
              </a:lvl2pPr>
              <a:lvl3pPr marL="1143000" indent="-228600" eaLnBrk="0" hangingPunct="0">
                <a:defRPr sz="2000">
                  <a:solidFill>
                    <a:schemeClr val="tx1"/>
                  </a:solidFill>
                  <a:latin typeface="Times New Roman" panose="02020603050405020304" pitchFamily="18" charset="0"/>
                  <a:cs typeface="Arial" panose="020B0604020202020204" pitchFamily="34" charset="0"/>
                </a:defRPr>
              </a:lvl3pPr>
              <a:lvl4pPr marL="1600200" indent="-228600" eaLnBrk="0" hangingPunct="0">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400"/>
                <a:t>EVENT HANDLER</a:t>
              </a:r>
              <a:endParaRPr lang="en-US" altLang="en-US" sz="1600"/>
            </a:p>
          </p:txBody>
        </p:sp>
        <p:sp>
          <p:nvSpPr>
            <p:cNvPr id="17" name="TextBox 27"/>
            <p:cNvSpPr txBox="1">
              <a:spLocks noChangeArrowheads="1"/>
            </p:cNvSpPr>
            <p:nvPr/>
          </p:nvSpPr>
          <p:spPr bwMode="auto">
            <a:xfrm>
              <a:off x="2895600" y="2892425"/>
              <a:ext cx="19812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cs typeface="Arial" panose="020B0604020202020204" pitchFamily="34" charset="0"/>
                </a:defRPr>
              </a:lvl1pPr>
              <a:lvl2pPr marL="742950" indent="-285750" eaLnBrk="0" hangingPunct="0">
                <a:defRPr sz="2000">
                  <a:solidFill>
                    <a:schemeClr val="tx1"/>
                  </a:solidFill>
                  <a:latin typeface="Times New Roman" panose="02020603050405020304" pitchFamily="18" charset="0"/>
                  <a:cs typeface="Arial" panose="020B0604020202020204" pitchFamily="34" charset="0"/>
                </a:defRPr>
              </a:lvl2pPr>
              <a:lvl3pPr marL="1143000" indent="-228600" eaLnBrk="0" hangingPunct="0">
                <a:defRPr sz="2000">
                  <a:solidFill>
                    <a:schemeClr val="tx1"/>
                  </a:solidFill>
                  <a:latin typeface="Times New Roman" panose="02020603050405020304" pitchFamily="18" charset="0"/>
                  <a:cs typeface="Arial" panose="020B0604020202020204" pitchFamily="34" charset="0"/>
                </a:defRPr>
              </a:lvl3pPr>
              <a:lvl4pPr marL="1600200" indent="-228600" eaLnBrk="0" hangingPunct="0">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200"/>
                <a:t>Performs an action</a:t>
              </a:r>
              <a:endParaRPr lang="en-US" altLang="en-US" sz="1400"/>
            </a:p>
          </p:txBody>
        </p:sp>
        <p:sp>
          <p:nvSpPr>
            <p:cNvPr id="18" name="TextBox 28"/>
            <p:cNvSpPr txBox="1">
              <a:spLocks noChangeArrowheads="1"/>
            </p:cNvSpPr>
            <p:nvPr/>
          </p:nvSpPr>
          <p:spPr bwMode="auto">
            <a:xfrm>
              <a:off x="2895600" y="3810000"/>
              <a:ext cx="1981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cs typeface="Arial" panose="020B0604020202020204" pitchFamily="34" charset="0"/>
                </a:defRPr>
              </a:lvl1pPr>
              <a:lvl2pPr marL="742950" indent="-285750" eaLnBrk="0" hangingPunct="0">
                <a:defRPr sz="2000">
                  <a:solidFill>
                    <a:schemeClr val="tx1"/>
                  </a:solidFill>
                  <a:latin typeface="Times New Roman" panose="02020603050405020304" pitchFamily="18" charset="0"/>
                  <a:cs typeface="Arial" panose="020B0604020202020204" pitchFamily="34" charset="0"/>
                </a:defRPr>
              </a:lvl2pPr>
              <a:lvl3pPr marL="1143000" indent="-228600" eaLnBrk="0" hangingPunct="0">
                <a:defRPr sz="2000">
                  <a:solidFill>
                    <a:schemeClr val="tx1"/>
                  </a:solidFill>
                  <a:latin typeface="Times New Roman" panose="02020603050405020304" pitchFamily="18" charset="0"/>
                  <a:cs typeface="Arial" panose="020B0604020202020204" pitchFamily="34" charset="0"/>
                </a:defRPr>
              </a:lvl3pPr>
              <a:lvl4pPr marL="1600200" indent="-228600" eaLnBrk="0" hangingPunct="0">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200"/>
                <a:t>Browser displays output</a:t>
              </a:r>
              <a:endParaRPr lang="en-US" altLang="en-US" sz="1400"/>
            </a:p>
          </p:txBody>
        </p:sp>
        <p:sp>
          <p:nvSpPr>
            <p:cNvPr id="19" name="TextBox 29"/>
            <p:cNvSpPr txBox="1">
              <a:spLocks noChangeArrowheads="1"/>
            </p:cNvSpPr>
            <p:nvPr/>
          </p:nvSpPr>
          <p:spPr bwMode="auto">
            <a:xfrm>
              <a:off x="5029200" y="2892425"/>
              <a:ext cx="19812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cs typeface="Arial" panose="020B0604020202020204" pitchFamily="34" charset="0"/>
                </a:defRPr>
              </a:lvl1pPr>
              <a:lvl2pPr marL="742950" indent="-285750" eaLnBrk="0" hangingPunct="0">
                <a:defRPr sz="2000">
                  <a:solidFill>
                    <a:schemeClr val="tx1"/>
                  </a:solidFill>
                  <a:latin typeface="Times New Roman" panose="02020603050405020304" pitchFamily="18" charset="0"/>
                  <a:cs typeface="Arial" panose="020B0604020202020204" pitchFamily="34" charset="0"/>
                </a:defRPr>
              </a:lvl2pPr>
              <a:lvl3pPr marL="1143000" indent="-228600" eaLnBrk="0" hangingPunct="0">
                <a:defRPr sz="2000">
                  <a:solidFill>
                    <a:schemeClr val="tx1"/>
                  </a:solidFill>
                  <a:latin typeface="Times New Roman" panose="02020603050405020304" pitchFamily="18" charset="0"/>
                  <a:cs typeface="Arial" panose="020B0604020202020204" pitchFamily="34" charset="0"/>
                </a:defRPr>
              </a:lvl3pPr>
              <a:lvl4pPr marL="1600200" indent="-228600" eaLnBrk="0" hangingPunct="0">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200"/>
                <a:t>Generates an event</a:t>
              </a:r>
              <a:endParaRPr lang="en-US" altLang="en-US" sz="1400"/>
            </a:p>
          </p:txBody>
        </p:sp>
        <p:sp>
          <p:nvSpPr>
            <p:cNvPr id="20" name="TextBox 30"/>
            <p:cNvSpPr txBox="1">
              <a:spLocks noChangeArrowheads="1"/>
            </p:cNvSpPr>
            <p:nvPr/>
          </p:nvSpPr>
          <p:spPr bwMode="auto">
            <a:xfrm>
              <a:off x="5105400" y="3810000"/>
              <a:ext cx="1981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cs typeface="Arial" panose="020B0604020202020204" pitchFamily="34" charset="0"/>
                </a:defRPr>
              </a:lvl1pPr>
              <a:lvl2pPr marL="742950" indent="-285750" eaLnBrk="0" hangingPunct="0">
                <a:defRPr sz="2000">
                  <a:solidFill>
                    <a:schemeClr val="tx1"/>
                  </a:solidFill>
                  <a:latin typeface="Times New Roman" panose="02020603050405020304" pitchFamily="18" charset="0"/>
                  <a:cs typeface="Arial" panose="020B0604020202020204" pitchFamily="34" charset="0"/>
                </a:defRPr>
              </a:lvl2pPr>
              <a:lvl3pPr marL="1143000" indent="-228600" eaLnBrk="0" hangingPunct="0">
                <a:defRPr sz="2000">
                  <a:solidFill>
                    <a:schemeClr val="tx1"/>
                  </a:solidFill>
                  <a:latin typeface="Times New Roman" panose="02020603050405020304" pitchFamily="18" charset="0"/>
                  <a:cs typeface="Arial" panose="020B0604020202020204" pitchFamily="34" charset="0"/>
                </a:defRPr>
              </a:lvl3pPr>
              <a:lvl4pPr marL="1600200" indent="-228600" eaLnBrk="0" hangingPunct="0">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200"/>
                <a:t>Processes the event and sends output</a:t>
              </a:r>
              <a:endParaRPr lang="en-US" altLang="en-US" sz="1400"/>
            </a:p>
          </p:txBody>
        </p:sp>
      </p:grpSp>
    </p:spTree>
    <p:extLst>
      <p:ext uri="{BB962C8B-B14F-4D97-AF65-F5344CB8AC3E}">
        <p14:creationId xmlns:p14="http://schemas.microsoft.com/office/powerpoint/2010/main" val="30610645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Defining Program </a:t>
            </a:r>
            <a:r>
              <a:rPr lang="en-IN" dirty="0" err="1" smtClean="0"/>
              <a:t>Behavior</a:t>
            </a:r>
            <a:r>
              <a:rPr lang="en-IN" dirty="0" smtClean="0"/>
              <a:t> (Contd.)</a:t>
            </a:r>
            <a:endParaRPr lang="en-US" dirty="0"/>
          </a:p>
        </p:txBody>
      </p:sp>
      <p:sp>
        <p:nvSpPr>
          <p:cNvPr id="3" name="Rectangle 2"/>
          <p:cNvSpPr/>
          <p:nvPr/>
        </p:nvSpPr>
        <p:spPr>
          <a:xfrm>
            <a:off x="457200" y="685800"/>
            <a:ext cx="7874000" cy="707886"/>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following table lists the different events supported by JavaScript and their description.</a:t>
            </a:r>
            <a:endParaRPr lang="en-US" sz="2000" dirty="0">
              <a:solidFill>
                <a:srgbClr val="002060"/>
              </a:solidFill>
            </a:endParaRPr>
          </a:p>
        </p:txBody>
      </p:sp>
      <p:graphicFrame>
        <p:nvGraphicFramePr>
          <p:cNvPr id="21" name="Group 80"/>
          <p:cNvGraphicFramePr>
            <a:graphicFrameLocks noGrp="1"/>
          </p:cNvGraphicFramePr>
          <p:nvPr>
            <p:extLst>
              <p:ext uri="{D42A27DB-BD31-4B8C-83A1-F6EECF244321}">
                <p14:modId xmlns:p14="http://schemas.microsoft.com/office/powerpoint/2010/main" val="74601813"/>
              </p:ext>
            </p:extLst>
          </p:nvPr>
        </p:nvGraphicFramePr>
        <p:xfrm>
          <a:off x="876300" y="1419086"/>
          <a:ext cx="6096000" cy="3828888"/>
        </p:xfrm>
        <a:graphic>
          <a:graphicData uri="http://schemas.openxmlformats.org/drawingml/2006/table">
            <a:tbl>
              <a:tblPr>
                <a:tableStyleId>{BC89EF96-8CEA-46FF-86C4-4CE0E7609802}</a:tableStyleId>
              </a:tblPr>
              <a:tblGrid>
                <a:gridCol w="1981200"/>
                <a:gridCol w="4114800"/>
              </a:tblGrid>
              <a:tr h="32376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1" u="none" strike="noStrike" cap="none" normalizeH="0" baseline="0" dirty="0" smtClean="0">
                          <a:ln>
                            <a:noFill/>
                          </a:ln>
                          <a:solidFill>
                            <a:srgbClr val="002060"/>
                          </a:solidFill>
                          <a:effectLst/>
                        </a:rPr>
                        <a:t>Event</a:t>
                      </a:r>
                      <a:endParaRPr kumimoji="0" lang="en-US" sz="1400" b="1" i="1" u="none" strike="noStrike" cap="none" normalizeH="0" baseline="0" dirty="0" smtClean="0">
                        <a:ln>
                          <a:noFill/>
                        </a:ln>
                        <a:solidFill>
                          <a:srgbClr val="002060"/>
                        </a:solidFill>
                        <a:effectLst/>
                        <a:latin typeface="Arial" pitchFamily="34" charset="0"/>
                      </a:endParaRPr>
                    </a:p>
                  </a:txBody>
                  <a:tcPr marT="45715" marB="45715"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1" u="none" strike="noStrike" cap="none" normalizeH="0" baseline="0" dirty="0" smtClean="0">
                          <a:ln>
                            <a:noFill/>
                          </a:ln>
                          <a:solidFill>
                            <a:srgbClr val="002060"/>
                          </a:solidFill>
                          <a:effectLst/>
                        </a:rPr>
                        <a:t>Description</a:t>
                      </a:r>
                      <a:endParaRPr kumimoji="0" lang="en-US" sz="1400" b="1" i="1" u="none" strike="noStrike" cap="none" normalizeH="0" baseline="0" dirty="0" smtClean="0">
                        <a:ln>
                          <a:noFill/>
                        </a:ln>
                        <a:solidFill>
                          <a:srgbClr val="002060"/>
                        </a:solidFill>
                        <a:effectLst/>
                        <a:latin typeface="Arial" pitchFamily="34" charset="0"/>
                      </a:endParaRPr>
                    </a:p>
                  </a:txBody>
                  <a:tcPr marT="45715" marB="45715" horzOverflow="overflow"/>
                </a:tc>
              </a:tr>
              <a:tr h="27425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click</a:t>
                      </a:r>
                      <a:endParaRPr kumimoji="0" lang="en-US" sz="1400" b="0" i="1" u="none" strike="noStrike" cap="none" normalizeH="0" baseline="0" dirty="0" smtClean="0">
                        <a:ln>
                          <a:noFill/>
                        </a:ln>
                        <a:solidFill>
                          <a:srgbClr val="002060"/>
                        </a:solidFill>
                        <a:effectLst/>
                        <a:latin typeface="Courier New" pitchFamily="49" charset="0"/>
                        <a:cs typeface="Courier New" panose="02070309020205020404" pitchFamily="49" charset="0"/>
                      </a:endParaRPr>
                    </a:p>
                  </a:txBody>
                  <a:tcPr marT="45715" marB="45715"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i="1" u="none" strike="noStrike" cap="none" normalizeH="0" baseline="0" dirty="0" smtClean="0">
                          <a:ln>
                            <a:noFill/>
                          </a:ln>
                          <a:solidFill>
                            <a:srgbClr val="002060"/>
                          </a:solidFill>
                          <a:effectLst/>
                        </a:rPr>
                        <a:t>Is generated when a user clicks on a form element or on a link.</a:t>
                      </a:r>
                      <a:endParaRPr kumimoji="0" lang="en-US" sz="1400" b="0" i="1" u="none" strike="noStrike" cap="none" normalizeH="0" baseline="0" dirty="0" smtClean="0">
                        <a:ln>
                          <a:noFill/>
                        </a:ln>
                        <a:solidFill>
                          <a:srgbClr val="002060"/>
                        </a:solidFill>
                        <a:effectLst/>
                        <a:latin typeface="Arial" pitchFamily="34" charset="0"/>
                      </a:endParaRPr>
                    </a:p>
                  </a:txBody>
                  <a:tcPr marT="45715" marB="45715" horzOverflow="overflow"/>
                </a:tc>
              </a:tr>
              <a:tr h="27425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change</a:t>
                      </a:r>
                      <a:endParaRPr kumimoji="0" lang="en-US" sz="1400" b="0" i="1" u="none" strike="noStrike" cap="none" normalizeH="0" baseline="0" dirty="0" smtClean="0">
                        <a:ln>
                          <a:noFill/>
                        </a:ln>
                        <a:solidFill>
                          <a:srgbClr val="002060"/>
                        </a:solidFill>
                        <a:effectLst/>
                        <a:latin typeface="Courier New" pitchFamily="49" charset="0"/>
                        <a:cs typeface="Courier New" panose="02070309020205020404" pitchFamily="49" charset="0"/>
                      </a:endParaRPr>
                    </a:p>
                  </a:txBody>
                  <a:tcPr marT="45715" marB="45715"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i="1" u="none" strike="noStrike" cap="none" normalizeH="0" baseline="0" dirty="0" smtClean="0">
                          <a:ln>
                            <a:noFill/>
                          </a:ln>
                          <a:solidFill>
                            <a:srgbClr val="002060"/>
                          </a:solidFill>
                          <a:effectLst/>
                        </a:rPr>
                        <a:t>Is generated when a user changes the value of a form field.</a:t>
                      </a:r>
                      <a:endParaRPr kumimoji="0" lang="en-US" sz="1400" b="0" i="1" u="none" strike="noStrike" cap="none" normalizeH="0" baseline="0" dirty="0" smtClean="0">
                        <a:ln>
                          <a:noFill/>
                        </a:ln>
                        <a:solidFill>
                          <a:srgbClr val="002060"/>
                        </a:solidFill>
                        <a:effectLst/>
                        <a:latin typeface="Arial" pitchFamily="34" charset="0"/>
                      </a:endParaRPr>
                    </a:p>
                  </a:txBody>
                  <a:tcPr marT="45715" marB="45715" horzOverflow="overflow"/>
                </a:tc>
              </a:tr>
              <a:tr h="27425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focus</a:t>
                      </a:r>
                      <a:endParaRPr kumimoji="0" lang="en-US" sz="1400" b="0" i="1" u="none" strike="noStrike" cap="none" normalizeH="0" baseline="0" dirty="0" smtClean="0">
                        <a:ln>
                          <a:noFill/>
                        </a:ln>
                        <a:solidFill>
                          <a:srgbClr val="002060"/>
                        </a:solidFill>
                        <a:effectLst/>
                        <a:latin typeface="Courier New" pitchFamily="49" charset="0"/>
                        <a:cs typeface="Courier New" panose="02070309020205020404" pitchFamily="49" charset="0"/>
                      </a:endParaRPr>
                    </a:p>
                  </a:txBody>
                  <a:tcPr marT="45715" marB="45715"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i="1" u="none" strike="noStrike" cap="none" normalizeH="0" baseline="0" dirty="0" smtClean="0">
                          <a:ln>
                            <a:noFill/>
                          </a:ln>
                          <a:solidFill>
                            <a:srgbClr val="002060"/>
                          </a:solidFill>
                          <a:effectLst/>
                        </a:rPr>
                        <a:t>Is generated when a form object receives control.</a:t>
                      </a:r>
                      <a:endParaRPr kumimoji="0" lang="en-US" sz="1400" b="0" i="1" u="none" strike="noStrike" cap="none" normalizeH="0" baseline="0" dirty="0" smtClean="0">
                        <a:ln>
                          <a:noFill/>
                        </a:ln>
                        <a:solidFill>
                          <a:srgbClr val="002060"/>
                        </a:solidFill>
                        <a:effectLst/>
                        <a:latin typeface="Arial" pitchFamily="34" charset="0"/>
                      </a:endParaRPr>
                    </a:p>
                  </a:txBody>
                  <a:tcPr marT="45715" marB="45715" horzOverflow="overflow"/>
                </a:tc>
              </a:tr>
              <a:tr h="27425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load</a:t>
                      </a:r>
                      <a:endParaRPr kumimoji="0" lang="en-US" sz="1400" b="0" i="1" u="none" strike="noStrike" cap="none" normalizeH="0" baseline="0" dirty="0" smtClean="0">
                        <a:ln>
                          <a:noFill/>
                        </a:ln>
                        <a:solidFill>
                          <a:srgbClr val="002060"/>
                        </a:solidFill>
                        <a:effectLst/>
                        <a:latin typeface="Courier New" pitchFamily="49" charset="0"/>
                        <a:cs typeface="Courier New" panose="02070309020205020404" pitchFamily="49" charset="0"/>
                      </a:endParaRPr>
                    </a:p>
                  </a:txBody>
                  <a:tcPr marT="45715" marB="45715"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i="1" u="none" strike="noStrike" cap="none" normalizeH="0" baseline="0" dirty="0" smtClean="0">
                          <a:ln>
                            <a:noFill/>
                          </a:ln>
                          <a:solidFill>
                            <a:srgbClr val="002060"/>
                          </a:solidFill>
                          <a:effectLst/>
                        </a:rPr>
                        <a:t>Is generated when a page is loaded into the browser.</a:t>
                      </a:r>
                      <a:endParaRPr kumimoji="0" lang="en-US" sz="1400" b="0" i="1" u="none" strike="noStrike" cap="none" normalizeH="0" baseline="0" dirty="0" smtClean="0">
                        <a:ln>
                          <a:noFill/>
                        </a:ln>
                        <a:solidFill>
                          <a:srgbClr val="002060"/>
                        </a:solidFill>
                        <a:effectLst/>
                        <a:latin typeface="Arial" pitchFamily="34" charset="0"/>
                      </a:endParaRPr>
                    </a:p>
                  </a:txBody>
                  <a:tcPr marT="45715" marB="45715" horzOverflow="overflow"/>
                </a:tc>
              </a:tr>
              <a:tr h="27425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i="1" u="none" strike="noStrike" cap="none" normalizeH="0" baseline="0" dirty="0" err="1" smtClean="0">
                          <a:ln>
                            <a:noFill/>
                          </a:ln>
                          <a:solidFill>
                            <a:srgbClr val="002060"/>
                          </a:solidFill>
                          <a:effectLst/>
                          <a:latin typeface="Courier New" panose="02070309020205020404" pitchFamily="49" charset="0"/>
                          <a:cs typeface="Courier New" panose="02070309020205020404" pitchFamily="49" charset="0"/>
                        </a:rPr>
                        <a:t>mouseOver</a:t>
                      </a:r>
                      <a:endParaRPr kumimoji="0" lang="en-US" sz="1400" b="0" i="1" u="none" strike="noStrike" cap="none" normalizeH="0" baseline="0" dirty="0" smtClean="0">
                        <a:ln>
                          <a:noFill/>
                        </a:ln>
                        <a:solidFill>
                          <a:srgbClr val="002060"/>
                        </a:solidFill>
                        <a:effectLst/>
                        <a:latin typeface="Courier New" pitchFamily="49" charset="0"/>
                        <a:cs typeface="Courier New" panose="02070309020205020404" pitchFamily="49" charset="0"/>
                      </a:endParaRPr>
                    </a:p>
                  </a:txBody>
                  <a:tcPr marT="45715" marB="45715"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i="1" u="none" strike="noStrike" cap="none" normalizeH="0" baseline="0" dirty="0" smtClean="0">
                          <a:ln>
                            <a:noFill/>
                          </a:ln>
                          <a:solidFill>
                            <a:srgbClr val="002060"/>
                          </a:solidFill>
                          <a:effectLst/>
                        </a:rPr>
                        <a:t>Is generated when a user moves the mouse pointer over a link, area, or object.</a:t>
                      </a:r>
                      <a:endParaRPr kumimoji="0" lang="en-US" sz="1400" b="0" i="1" u="none" strike="noStrike" cap="none" normalizeH="0" baseline="0" dirty="0" smtClean="0">
                        <a:ln>
                          <a:noFill/>
                        </a:ln>
                        <a:solidFill>
                          <a:srgbClr val="002060"/>
                        </a:solidFill>
                        <a:effectLst/>
                        <a:latin typeface="Arial" pitchFamily="34" charset="0"/>
                      </a:endParaRPr>
                    </a:p>
                  </a:txBody>
                  <a:tcPr marT="45715" marB="45715" horzOverflow="overflow"/>
                </a:tc>
              </a:tr>
              <a:tr h="27425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i="1" u="none" strike="noStrike" cap="none" normalizeH="0" baseline="0" dirty="0" err="1" smtClean="0">
                          <a:ln>
                            <a:noFill/>
                          </a:ln>
                          <a:solidFill>
                            <a:srgbClr val="002060"/>
                          </a:solidFill>
                          <a:effectLst/>
                          <a:latin typeface="Courier New" panose="02070309020205020404" pitchFamily="49" charset="0"/>
                          <a:cs typeface="Courier New" panose="02070309020205020404" pitchFamily="49" charset="0"/>
                        </a:rPr>
                        <a:t>mouseOut</a:t>
                      </a:r>
                      <a:endParaRPr kumimoji="0" lang="en-US" sz="1400" b="0" i="1" u="none" strike="noStrike" cap="none" normalizeH="0" baseline="0" dirty="0" smtClean="0">
                        <a:ln>
                          <a:noFill/>
                        </a:ln>
                        <a:solidFill>
                          <a:srgbClr val="002060"/>
                        </a:solidFill>
                        <a:effectLst/>
                        <a:latin typeface="Courier New" pitchFamily="49" charset="0"/>
                        <a:cs typeface="Courier New" panose="02070309020205020404" pitchFamily="49" charset="0"/>
                      </a:endParaRPr>
                    </a:p>
                  </a:txBody>
                  <a:tcPr marT="45715" marB="45715"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i="1" u="none" strike="noStrike" cap="none" normalizeH="0" baseline="0" dirty="0" smtClean="0">
                          <a:ln>
                            <a:noFill/>
                          </a:ln>
                          <a:solidFill>
                            <a:srgbClr val="002060"/>
                          </a:solidFill>
                          <a:effectLst/>
                        </a:rPr>
                        <a:t>Is generated when the mouse pointer leaves the link, area, or object.</a:t>
                      </a:r>
                      <a:endParaRPr kumimoji="0" lang="en-US" sz="1400" b="0" i="1" u="none" strike="noStrike" cap="none" normalizeH="0" baseline="0" dirty="0" smtClean="0">
                        <a:ln>
                          <a:noFill/>
                        </a:ln>
                        <a:solidFill>
                          <a:srgbClr val="002060"/>
                        </a:solidFill>
                        <a:effectLst/>
                        <a:latin typeface="Arial" pitchFamily="34" charset="0"/>
                      </a:endParaRPr>
                    </a:p>
                  </a:txBody>
                  <a:tcPr marT="45715" marB="45715" horzOverflow="overflow"/>
                </a:tc>
              </a:tr>
              <a:tr h="27425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select </a:t>
                      </a:r>
                      <a:endParaRPr kumimoji="0" lang="en-US" sz="1400" b="0" i="1" u="none" strike="noStrike" cap="none" normalizeH="0" baseline="0" dirty="0" smtClean="0">
                        <a:ln>
                          <a:noFill/>
                        </a:ln>
                        <a:solidFill>
                          <a:srgbClr val="002060"/>
                        </a:solidFill>
                        <a:effectLst/>
                        <a:latin typeface="Courier New" pitchFamily="49" charset="0"/>
                        <a:cs typeface="Courier New" panose="02070309020205020404" pitchFamily="49" charset="0"/>
                      </a:endParaRPr>
                    </a:p>
                  </a:txBody>
                  <a:tcPr marT="45715" marB="45715"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i="1" u="none" strike="noStrike" cap="none" normalizeH="0" baseline="0" dirty="0" smtClean="0">
                          <a:ln>
                            <a:noFill/>
                          </a:ln>
                          <a:solidFill>
                            <a:srgbClr val="002060"/>
                          </a:solidFill>
                          <a:effectLst/>
                        </a:rPr>
                        <a:t>Is generated when a user </a:t>
                      </a:r>
                      <a:r>
                        <a:rPr kumimoji="0" lang="en-US" sz="1400" i="1" u="none" strike="noStrike" kern="1200" cap="none" normalizeH="0" baseline="0" dirty="0" smtClean="0">
                          <a:ln>
                            <a:noFill/>
                          </a:ln>
                          <a:solidFill>
                            <a:srgbClr val="002060"/>
                          </a:solidFill>
                          <a:effectLst/>
                        </a:rPr>
                        <a:t>selects a form </a:t>
                      </a:r>
                      <a:r>
                        <a:rPr kumimoji="0" lang="en-US" sz="1400" i="1" u="none" strike="noStrike" cap="none" normalizeH="0" baseline="0" dirty="0" smtClean="0">
                          <a:ln>
                            <a:noFill/>
                          </a:ln>
                          <a:solidFill>
                            <a:srgbClr val="002060"/>
                          </a:solidFill>
                          <a:effectLst/>
                        </a:rPr>
                        <a:t>field.</a:t>
                      </a:r>
                      <a:endParaRPr kumimoji="0" lang="en-US" sz="1400" b="0" i="1" u="none" strike="noStrike" cap="none" normalizeH="0" baseline="0" dirty="0" smtClean="0">
                        <a:ln>
                          <a:noFill/>
                        </a:ln>
                        <a:solidFill>
                          <a:srgbClr val="002060"/>
                        </a:solidFill>
                        <a:effectLst/>
                        <a:latin typeface="Arial" pitchFamily="34" charset="0"/>
                      </a:endParaRPr>
                    </a:p>
                  </a:txBody>
                  <a:tcPr marT="45715" marB="45715" horzOverflow="overflow"/>
                </a:tc>
              </a:tr>
              <a:tr h="27425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blur</a:t>
                      </a:r>
                      <a:endParaRPr kumimoji="0" lang="en-US" sz="1400" b="0" i="1" u="none" strike="noStrike" cap="none" normalizeH="0" baseline="0" dirty="0" smtClean="0">
                        <a:ln>
                          <a:noFill/>
                        </a:ln>
                        <a:solidFill>
                          <a:srgbClr val="002060"/>
                        </a:solidFill>
                        <a:effectLst/>
                        <a:latin typeface="Courier New" pitchFamily="49" charset="0"/>
                        <a:cs typeface="Courier New" panose="02070309020205020404" pitchFamily="49" charset="0"/>
                      </a:endParaRPr>
                    </a:p>
                  </a:txBody>
                  <a:tcPr marT="45715" marB="45715"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i="1" u="none" strike="noStrike" cap="none" normalizeH="0" baseline="0" dirty="0" smtClean="0">
                          <a:ln>
                            <a:noFill/>
                          </a:ln>
                          <a:solidFill>
                            <a:srgbClr val="002060"/>
                          </a:solidFill>
                          <a:effectLst/>
                        </a:rPr>
                        <a:t>Is generated when the control is removed from a form object.</a:t>
                      </a:r>
                      <a:endParaRPr kumimoji="0" lang="en-US" sz="1400" b="0" i="1" u="none" strike="noStrike" cap="none" normalizeH="0" baseline="0" dirty="0" smtClean="0">
                        <a:ln>
                          <a:noFill/>
                        </a:ln>
                        <a:solidFill>
                          <a:srgbClr val="002060"/>
                        </a:solidFill>
                        <a:effectLst/>
                        <a:latin typeface="Arial" pitchFamily="34" charset="0"/>
                      </a:endParaRPr>
                    </a:p>
                  </a:txBody>
                  <a:tcPr marT="45715" marB="45715" horzOverflow="overflow"/>
                </a:tc>
              </a:tr>
            </a:tbl>
          </a:graphicData>
        </a:graphic>
      </p:graphicFrame>
    </p:spTree>
    <p:extLst>
      <p:ext uri="{BB962C8B-B14F-4D97-AF65-F5344CB8AC3E}">
        <p14:creationId xmlns:p14="http://schemas.microsoft.com/office/powerpoint/2010/main" val="41270930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Defining Program </a:t>
            </a:r>
            <a:r>
              <a:rPr lang="en-IN" dirty="0" err="1" smtClean="0"/>
              <a:t>Behavior</a:t>
            </a:r>
            <a:r>
              <a:rPr lang="en-IN" dirty="0" smtClean="0"/>
              <a:t> (Contd.)</a:t>
            </a:r>
            <a:endParaRPr lang="en-US" dirty="0"/>
          </a:p>
        </p:txBody>
      </p:sp>
      <p:sp>
        <p:nvSpPr>
          <p:cNvPr id="3" name="Rectangle 2"/>
          <p:cNvSpPr/>
          <p:nvPr/>
        </p:nvSpPr>
        <p:spPr>
          <a:xfrm>
            <a:off x="457200" y="685800"/>
            <a:ext cx="7874000" cy="707886"/>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a:solidFill>
                  <a:srgbClr val="002060"/>
                </a:solidFill>
              </a:rPr>
              <a:t>The following table lists the different form fields and the event handlers associated with them.</a:t>
            </a:r>
          </a:p>
        </p:txBody>
      </p:sp>
      <p:graphicFrame>
        <p:nvGraphicFramePr>
          <p:cNvPr id="21" name="Group 80"/>
          <p:cNvGraphicFramePr>
            <a:graphicFrameLocks noGrp="1"/>
          </p:cNvGraphicFramePr>
          <p:nvPr>
            <p:extLst>
              <p:ext uri="{D42A27DB-BD31-4B8C-83A1-F6EECF244321}">
                <p14:modId xmlns:p14="http://schemas.microsoft.com/office/powerpoint/2010/main" val="757821778"/>
              </p:ext>
            </p:extLst>
          </p:nvPr>
        </p:nvGraphicFramePr>
        <p:xfrm>
          <a:off x="876300" y="1419086"/>
          <a:ext cx="6096000" cy="2761976"/>
        </p:xfrm>
        <a:graphic>
          <a:graphicData uri="http://schemas.openxmlformats.org/drawingml/2006/table">
            <a:tbl>
              <a:tblPr>
                <a:tableStyleId>{BC89EF96-8CEA-46FF-86C4-4CE0E7609802}</a:tableStyleId>
              </a:tblPr>
              <a:tblGrid>
                <a:gridCol w="1981200"/>
                <a:gridCol w="4114800"/>
              </a:tblGrid>
              <a:tr h="32376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1" u="none" strike="noStrike" kern="1200" cap="none" normalizeH="0" baseline="0" dirty="0" smtClean="0">
                          <a:ln>
                            <a:noFill/>
                          </a:ln>
                          <a:solidFill>
                            <a:srgbClr val="002060"/>
                          </a:solidFill>
                          <a:effectLst/>
                          <a:latin typeface="+mn-lt"/>
                          <a:ea typeface="+mn-ea"/>
                          <a:cs typeface="+mn-cs"/>
                        </a:rPr>
                        <a:t>Object</a:t>
                      </a:r>
                    </a:p>
                  </a:txBody>
                  <a:tcPr marT="45708" marB="4570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1" u="none" strike="noStrike" kern="1200" cap="none" normalizeH="0" baseline="0" dirty="0" smtClean="0">
                          <a:ln>
                            <a:noFill/>
                          </a:ln>
                          <a:solidFill>
                            <a:srgbClr val="002060"/>
                          </a:solidFill>
                          <a:effectLst/>
                          <a:latin typeface="+mn-lt"/>
                          <a:ea typeface="+mn-ea"/>
                          <a:cs typeface="+mn-cs"/>
                        </a:rPr>
                        <a:t>Event Handlers</a:t>
                      </a:r>
                    </a:p>
                  </a:txBody>
                  <a:tcPr marT="45708" marB="45708" horzOverflow="overflow"/>
                </a:tc>
              </a:tr>
              <a:tr h="27425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i="1" u="none" strike="noStrike" kern="1200" cap="none" normalizeH="0" baseline="0" dirty="0" smtClean="0">
                          <a:ln>
                            <a:noFill/>
                          </a:ln>
                          <a:solidFill>
                            <a:srgbClr val="002060"/>
                          </a:solidFill>
                          <a:effectLst/>
                          <a:latin typeface="Courier New" panose="02070309020205020404" pitchFamily="49" charset="0"/>
                          <a:ea typeface="+mn-ea"/>
                          <a:cs typeface="Courier New" panose="02070309020205020404" pitchFamily="49" charset="0"/>
                        </a:rPr>
                        <a:t>Button</a:t>
                      </a:r>
                    </a:p>
                  </a:txBody>
                  <a:tcPr marT="45708" marB="4570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1" u="none" strike="noStrike" kern="1200" cap="none" normalizeH="0" baseline="0" dirty="0" err="1" smtClean="0">
                          <a:ln>
                            <a:noFill/>
                          </a:ln>
                          <a:solidFill>
                            <a:srgbClr val="002060"/>
                          </a:solidFill>
                          <a:effectLst/>
                          <a:latin typeface="+mn-lt"/>
                          <a:ea typeface="+mn-ea"/>
                          <a:cs typeface="+mn-cs"/>
                        </a:rPr>
                        <a:t>onClick</a:t>
                      </a:r>
                      <a:endParaRPr kumimoji="0" lang="en-US" sz="1400" b="0" i="1" u="none" strike="noStrike" kern="1200" cap="none" normalizeH="0" baseline="0" dirty="0" smtClean="0">
                        <a:ln>
                          <a:noFill/>
                        </a:ln>
                        <a:solidFill>
                          <a:srgbClr val="002060"/>
                        </a:solidFill>
                        <a:effectLst/>
                        <a:latin typeface="+mn-lt"/>
                        <a:ea typeface="+mn-ea"/>
                        <a:cs typeface="+mn-cs"/>
                      </a:endParaRPr>
                    </a:p>
                  </a:txBody>
                  <a:tcPr marT="45708" marB="45708" horzOverflow="overflow"/>
                </a:tc>
              </a:tr>
              <a:tr h="27425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i="1" u="none" strike="noStrike" kern="1200" cap="none" normalizeH="0" baseline="0" dirty="0" smtClean="0">
                          <a:ln>
                            <a:noFill/>
                          </a:ln>
                          <a:solidFill>
                            <a:srgbClr val="002060"/>
                          </a:solidFill>
                          <a:effectLst/>
                          <a:latin typeface="Courier New" panose="02070309020205020404" pitchFamily="49" charset="0"/>
                          <a:ea typeface="+mn-ea"/>
                          <a:cs typeface="Courier New" panose="02070309020205020404" pitchFamily="49" charset="0"/>
                        </a:rPr>
                        <a:t>Reset</a:t>
                      </a:r>
                    </a:p>
                  </a:txBody>
                  <a:tcPr marT="45708" marB="4570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1" u="none" strike="noStrike" kern="1200" cap="none" normalizeH="0" baseline="0" dirty="0" err="1" smtClean="0">
                          <a:ln>
                            <a:noFill/>
                          </a:ln>
                          <a:solidFill>
                            <a:srgbClr val="002060"/>
                          </a:solidFill>
                          <a:effectLst/>
                          <a:latin typeface="+mn-lt"/>
                          <a:ea typeface="+mn-ea"/>
                          <a:cs typeface="+mn-cs"/>
                        </a:rPr>
                        <a:t>onClick</a:t>
                      </a:r>
                      <a:endParaRPr kumimoji="0" lang="en-US" sz="1400" b="0" i="1" u="none" strike="noStrike" kern="1200" cap="none" normalizeH="0" baseline="0" dirty="0" smtClean="0">
                        <a:ln>
                          <a:noFill/>
                        </a:ln>
                        <a:solidFill>
                          <a:srgbClr val="002060"/>
                        </a:solidFill>
                        <a:effectLst/>
                        <a:latin typeface="+mn-lt"/>
                        <a:ea typeface="+mn-ea"/>
                        <a:cs typeface="+mn-cs"/>
                      </a:endParaRPr>
                    </a:p>
                  </a:txBody>
                  <a:tcPr marT="45708" marB="45708" horzOverflow="overflow"/>
                </a:tc>
              </a:tr>
              <a:tr h="27425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i="1" u="none" strike="noStrike" kern="1200" cap="none" normalizeH="0" baseline="0" dirty="0" smtClean="0">
                          <a:ln>
                            <a:noFill/>
                          </a:ln>
                          <a:solidFill>
                            <a:srgbClr val="002060"/>
                          </a:solidFill>
                          <a:effectLst/>
                          <a:latin typeface="Courier New" panose="02070309020205020404" pitchFamily="49" charset="0"/>
                          <a:ea typeface="+mn-ea"/>
                          <a:cs typeface="Courier New" panose="02070309020205020404" pitchFamily="49" charset="0"/>
                        </a:rPr>
                        <a:t>Submit</a:t>
                      </a:r>
                    </a:p>
                  </a:txBody>
                  <a:tcPr marT="45708" marB="4570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1" u="none" strike="noStrike" kern="1200" cap="none" normalizeH="0" baseline="0" dirty="0" err="1" smtClean="0">
                          <a:ln>
                            <a:noFill/>
                          </a:ln>
                          <a:solidFill>
                            <a:srgbClr val="002060"/>
                          </a:solidFill>
                          <a:effectLst/>
                          <a:latin typeface="+mn-lt"/>
                          <a:ea typeface="+mn-ea"/>
                          <a:cs typeface="+mn-cs"/>
                        </a:rPr>
                        <a:t>onClick</a:t>
                      </a:r>
                      <a:endParaRPr kumimoji="0" lang="en-US" sz="1400" b="0" i="1" u="none" strike="noStrike" kern="1200" cap="none" normalizeH="0" baseline="0" dirty="0" smtClean="0">
                        <a:ln>
                          <a:noFill/>
                        </a:ln>
                        <a:solidFill>
                          <a:srgbClr val="002060"/>
                        </a:solidFill>
                        <a:effectLst/>
                        <a:latin typeface="+mn-lt"/>
                        <a:ea typeface="+mn-ea"/>
                        <a:cs typeface="+mn-cs"/>
                      </a:endParaRPr>
                    </a:p>
                  </a:txBody>
                  <a:tcPr marT="45708" marB="45708" horzOverflow="overflow"/>
                </a:tc>
              </a:tr>
              <a:tr h="27425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i="1" u="none" strike="noStrike" kern="1200" cap="none" normalizeH="0" baseline="0" dirty="0" smtClean="0">
                          <a:ln>
                            <a:noFill/>
                          </a:ln>
                          <a:solidFill>
                            <a:srgbClr val="002060"/>
                          </a:solidFill>
                          <a:effectLst/>
                          <a:latin typeface="Courier New" panose="02070309020205020404" pitchFamily="49" charset="0"/>
                          <a:ea typeface="+mn-ea"/>
                          <a:cs typeface="Courier New" panose="02070309020205020404" pitchFamily="49" charset="0"/>
                        </a:rPr>
                        <a:t>Radio</a:t>
                      </a:r>
                    </a:p>
                  </a:txBody>
                  <a:tcPr marT="45708" marB="4570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1" u="none" strike="noStrike" kern="1200" cap="none" normalizeH="0" baseline="0" dirty="0" err="1" smtClean="0">
                          <a:ln>
                            <a:noFill/>
                          </a:ln>
                          <a:solidFill>
                            <a:srgbClr val="002060"/>
                          </a:solidFill>
                          <a:effectLst/>
                          <a:latin typeface="+mn-lt"/>
                          <a:ea typeface="+mn-ea"/>
                          <a:cs typeface="+mn-cs"/>
                        </a:rPr>
                        <a:t>onClick</a:t>
                      </a:r>
                      <a:endParaRPr kumimoji="0" lang="en-US" sz="1400" b="0" i="1" u="none" strike="noStrike" kern="1200" cap="none" normalizeH="0" baseline="0" dirty="0" smtClean="0">
                        <a:ln>
                          <a:noFill/>
                        </a:ln>
                        <a:solidFill>
                          <a:srgbClr val="002060"/>
                        </a:solidFill>
                        <a:effectLst/>
                        <a:latin typeface="+mn-lt"/>
                        <a:ea typeface="+mn-ea"/>
                        <a:cs typeface="+mn-cs"/>
                      </a:endParaRPr>
                    </a:p>
                  </a:txBody>
                  <a:tcPr marT="45708" marB="45708" horzOverflow="overflow"/>
                </a:tc>
              </a:tr>
              <a:tr h="27425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i="1" u="none" strike="noStrike" kern="1200" cap="none" normalizeH="0" baseline="0" dirty="0" smtClean="0">
                          <a:ln>
                            <a:noFill/>
                          </a:ln>
                          <a:solidFill>
                            <a:srgbClr val="002060"/>
                          </a:solidFill>
                          <a:effectLst/>
                          <a:latin typeface="Courier New" panose="02070309020205020404" pitchFamily="49" charset="0"/>
                          <a:ea typeface="+mn-ea"/>
                          <a:cs typeface="Courier New" panose="02070309020205020404" pitchFamily="49" charset="0"/>
                        </a:rPr>
                        <a:t>Checkbox</a:t>
                      </a:r>
                    </a:p>
                  </a:txBody>
                  <a:tcPr marT="45708" marB="4570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1" u="none" strike="noStrike" kern="1200" cap="none" normalizeH="0" baseline="0" dirty="0" err="1" smtClean="0">
                          <a:ln>
                            <a:noFill/>
                          </a:ln>
                          <a:solidFill>
                            <a:srgbClr val="002060"/>
                          </a:solidFill>
                          <a:effectLst/>
                          <a:latin typeface="+mn-lt"/>
                          <a:ea typeface="+mn-ea"/>
                          <a:cs typeface="+mn-cs"/>
                        </a:rPr>
                        <a:t>onClick</a:t>
                      </a:r>
                      <a:endParaRPr kumimoji="0" lang="en-US" sz="1400" b="0" i="1" u="none" strike="noStrike" kern="1200" cap="none" normalizeH="0" baseline="0" dirty="0" smtClean="0">
                        <a:ln>
                          <a:noFill/>
                        </a:ln>
                        <a:solidFill>
                          <a:srgbClr val="002060"/>
                        </a:solidFill>
                        <a:effectLst/>
                        <a:latin typeface="+mn-lt"/>
                        <a:ea typeface="+mn-ea"/>
                        <a:cs typeface="+mn-cs"/>
                      </a:endParaRPr>
                    </a:p>
                  </a:txBody>
                  <a:tcPr marT="45708" marB="45708" horzOverflow="overflow"/>
                </a:tc>
              </a:tr>
              <a:tr h="27425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i="1" u="none" strike="noStrike" kern="1200" cap="none" normalizeH="0" baseline="0" dirty="0" smtClean="0">
                          <a:ln>
                            <a:noFill/>
                          </a:ln>
                          <a:solidFill>
                            <a:srgbClr val="002060"/>
                          </a:solidFill>
                          <a:effectLst/>
                          <a:latin typeface="Courier New" panose="02070309020205020404" pitchFamily="49" charset="0"/>
                          <a:ea typeface="+mn-ea"/>
                          <a:cs typeface="Courier New" panose="02070309020205020404" pitchFamily="49" charset="0"/>
                        </a:rPr>
                        <a:t>Link</a:t>
                      </a:r>
                    </a:p>
                  </a:txBody>
                  <a:tcPr marT="45708" marB="4570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1" u="none" strike="noStrike" kern="1200" cap="none" normalizeH="0" baseline="0" dirty="0" err="1" smtClean="0">
                          <a:ln>
                            <a:noFill/>
                          </a:ln>
                          <a:solidFill>
                            <a:srgbClr val="002060"/>
                          </a:solidFill>
                          <a:effectLst/>
                          <a:latin typeface="+mn-lt"/>
                          <a:ea typeface="+mn-ea"/>
                          <a:cs typeface="+mn-cs"/>
                        </a:rPr>
                        <a:t>onClick</a:t>
                      </a:r>
                      <a:r>
                        <a:rPr kumimoji="0" lang="en-US" sz="1400" b="0" i="1" u="none" strike="noStrike" kern="1200" cap="none" normalizeH="0" baseline="0" dirty="0" smtClean="0">
                          <a:ln>
                            <a:noFill/>
                          </a:ln>
                          <a:solidFill>
                            <a:srgbClr val="002060"/>
                          </a:solidFill>
                          <a:effectLst/>
                          <a:latin typeface="+mn-lt"/>
                          <a:ea typeface="+mn-ea"/>
                          <a:cs typeface="+mn-cs"/>
                        </a:rPr>
                        <a:t>, </a:t>
                      </a:r>
                      <a:r>
                        <a:rPr kumimoji="0" lang="en-US" sz="1400" b="0" i="1" u="none" strike="noStrike" kern="1200" cap="none" normalizeH="0" baseline="0" dirty="0" err="1" smtClean="0">
                          <a:ln>
                            <a:noFill/>
                          </a:ln>
                          <a:solidFill>
                            <a:srgbClr val="002060"/>
                          </a:solidFill>
                          <a:effectLst/>
                          <a:latin typeface="+mn-lt"/>
                          <a:ea typeface="+mn-ea"/>
                          <a:cs typeface="+mn-cs"/>
                        </a:rPr>
                        <a:t>onMouseOver</a:t>
                      </a:r>
                      <a:r>
                        <a:rPr kumimoji="0" lang="en-US" sz="1400" b="0" i="1" u="none" strike="noStrike" kern="1200" cap="none" normalizeH="0" baseline="0" dirty="0" smtClean="0">
                          <a:ln>
                            <a:noFill/>
                          </a:ln>
                          <a:solidFill>
                            <a:srgbClr val="002060"/>
                          </a:solidFill>
                          <a:effectLst/>
                          <a:latin typeface="+mn-lt"/>
                          <a:ea typeface="+mn-ea"/>
                          <a:cs typeface="+mn-cs"/>
                        </a:rPr>
                        <a:t>, and </a:t>
                      </a:r>
                      <a:r>
                        <a:rPr kumimoji="0" lang="en-US" sz="1400" b="0" i="1" u="none" strike="noStrike" kern="1200" cap="none" normalizeH="0" baseline="0" dirty="0" err="1" smtClean="0">
                          <a:ln>
                            <a:noFill/>
                          </a:ln>
                          <a:solidFill>
                            <a:srgbClr val="002060"/>
                          </a:solidFill>
                          <a:effectLst/>
                          <a:latin typeface="+mn-lt"/>
                          <a:ea typeface="+mn-ea"/>
                          <a:cs typeface="+mn-cs"/>
                        </a:rPr>
                        <a:t>onMouseOut</a:t>
                      </a:r>
                      <a:endParaRPr kumimoji="0" lang="en-US" sz="1400" b="0" i="1" u="none" strike="noStrike" kern="1200" cap="none" normalizeH="0" baseline="0" dirty="0" smtClean="0">
                        <a:ln>
                          <a:noFill/>
                        </a:ln>
                        <a:solidFill>
                          <a:srgbClr val="002060"/>
                        </a:solidFill>
                        <a:effectLst/>
                        <a:latin typeface="+mn-lt"/>
                        <a:ea typeface="+mn-ea"/>
                        <a:cs typeface="+mn-cs"/>
                      </a:endParaRPr>
                    </a:p>
                  </a:txBody>
                  <a:tcPr marT="45708" marB="45708" horzOverflow="overflow"/>
                </a:tc>
              </a:tr>
              <a:tr h="27425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i="1" u="none" strike="noStrike" kern="1200" cap="none" normalizeH="0" baseline="0" dirty="0" smtClean="0">
                          <a:ln>
                            <a:noFill/>
                          </a:ln>
                          <a:solidFill>
                            <a:srgbClr val="002060"/>
                          </a:solidFill>
                          <a:effectLst/>
                          <a:latin typeface="Courier New" panose="02070309020205020404" pitchFamily="49" charset="0"/>
                          <a:ea typeface="+mn-ea"/>
                          <a:cs typeface="Courier New" panose="02070309020205020404" pitchFamily="49" charset="0"/>
                        </a:rPr>
                        <a:t>Form</a:t>
                      </a:r>
                    </a:p>
                  </a:txBody>
                  <a:tcPr marT="45708" marB="4570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1" u="none" strike="noStrike" kern="1200" cap="none" normalizeH="0" baseline="0" dirty="0" err="1" smtClean="0">
                          <a:ln>
                            <a:noFill/>
                          </a:ln>
                          <a:solidFill>
                            <a:srgbClr val="002060"/>
                          </a:solidFill>
                          <a:effectLst/>
                          <a:latin typeface="+mn-lt"/>
                          <a:ea typeface="+mn-ea"/>
                          <a:cs typeface="+mn-cs"/>
                        </a:rPr>
                        <a:t>onSubmit</a:t>
                      </a:r>
                      <a:r>
                        <a:rPr kumimoji="0" lang="en-US" sz="1400" b="0" i="1" u="none" strike="noStrike" kern="1200" cap="none" normalizeH="0" baseline="0" dirty="0" smtClean="0">
                          <a:ln>
                            <a:noFill/>
                          </a:ln>
                          <a:solidFill>
                            <a:srgbClr val="002060"/>
                          </a:solidFill>
                          <a:effectLst/>
                          <a:latin typeface="+mn-lt"/>
                          <a:ea typeface="+mn-ea"/>
                          <a:cs typeface="+mn-cs"/>
                        </a:rPr>
                        <a:t> and </a:t>
                      </a:r>
                      <a:r>
                        <a:rPr kumimoji="0" lang="en-US" sz="1400" b="0" i="1" u="none" strike="noStrike" kern="1200" cap="none" normalizeH="0" baseline="0" dirty="0" err="1" smtClean="0">
                          <a:ln>
                            <a:noFill/>
                          </a:ln>
                          <a:solidFill>
                            <a:srgbClr val="002060"/>
                          </a:solidFill>
                          <a:effectLst/>
                          <a:latin typeface="+mn-lt"/>
                          <a:ea typeface="+mn-ea"/>
                          <a:cs typeface="+mn-cs"/>
                        </a:rPr>
                        <a:t>onReset</a:t>
                      </a:r>
                      <a:endParaRPr kumimoji="0" lang="en-US" sz="1400" b="0" i="1" u="none" strike="noStrike" kern="1200" cap="none" normalizeH="0" baseline="0" dirty="0" smtClean="0">
                        <a:ln>
                          <a:noFill/>
                        </a:ln>
                        <a:solidFill>
                          <a:srgbClr val="002060"/>
                        </a:solidFill>
                        <a:effectLst/>
                        <a:latin typeface="+mn-lt"/>
                        <a:ea typeface="+mn-ea"/>
                        <a:cs typeface="+mn-cs"/>
                      </a:endParaRPr>
                    </a:p>
                  </a:txBody>
                  <a:tcPr marT="45708" marB="45708" horzOverflow="overflow"/>
                </a:tc>
              </a:tr>
              <a:tr h="27425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i="1" u="none" strike="noStrike" kern="1200" cap="none" normalizeH="0" baseline="0" dirty="0" smtClean="0">
                          <a:ln>
                            <a:noFill/>
                          </a:ln>
                          <a:solidFill>
                            <a:srgbClr val="002060"/>
                          </a:solidFill>
                          <a:effectLst/>
                          <a:latin typeface="Courier New" panose="02070309020205020404" pitchFamily="49" charset="0"/>
                          <a:ea typeface="+mn-ea"/>
                          <a:cs typeface="Courier New" panose="02070309020205020404" pitchFamily="49" charset="0"/>
                        </a:rPr>
                        <a:t>Text</a:t>
                      </a:r>
                    </a:p>
                  </a:txBody>
                  <a:tcPr marT="45708" marB="4570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1" u="none" strike="noStrike" kern="1200" cap="none" normalizeH="0" baseline="0" dirty="0" err="1" smtClean="0">
                          <a:ln>
                            <a:noFill/>
                          </a:ln>
                          <a:solidFill>
                            <a:srgbClr val="002060"/>
                          </a:solidFill>
                          <a:effectLst/>
                          <a:latin typeface="+mn-lt"/>
                          <a:ea typeface="+mn-ea"/>
                          <a:cs typeface="+mn-cs"/>
                        </a:rPr>
                        <a:t>onChange</a:t>
                      </a:r>
                      <a:r>
                        <a:rPr kumimoji="0" lang="en-US" sz="1400" b="0" i="1" u="none" strike="noStrike" kern="1200" cap="none" normalizeH="0" baseline="0" dirty="0" smtClean="0">
                          <a:ln>
                            <a:noFill/>
                          </a:ln>
                          <a:solidFill>
                            <a:srgbClr val="002060"/>
                          </a:solidFill>
                          <a:effectLst/>
                          <a:latin typeface="+mn-lt"/>
                          <a:ea typeface="+mn-ea"/>
                          <a:cs typeface="+mn-cs"/>
                        </a:rPr>
                        <a:t>, </a:t>
                      </a:r>
                      <a:r>
                        <a:rPr kumimoji="0" lang="en-US" sz="1400" b="0" i="1" u="none" strike="noStrike" kern="1200" cap="none" normalizeH="0" baseline="0" dirty="0" err="1" smtClean="0">
                          <a:ln>
                            <a:noFill/>
                          </a:ln>
                          <a:solidFill>
                            <a:srgbClr val="002060"/>
                          </a:solidFill>
                          <a:effectLst/>
                          <a:latin typeface="+mn-lt"/>
                          <a:ea typeface="+mn-ea"/>
                          <a:cs typeface="+mn-cs"/>
                        </a:rPr>
                        <a:t>onFocus</a:t>
                      </a:r>
                      <a:r>
                        <a:rPr kumimoji="0" lang="en-US" sz="1400" b="0" i="1" u="none" strike="noStrike" kern="1200" cap="none" normalizeH="0" baseline="0" dirty="0" smtClean="0">
                          <a:ln>
                            <a:noFill/>
                          </a:ln>
                          <a:solidFill>
                            <a:srgbClr val="002060"/>
                          </a:solidFill>
                          <a:effectLst/>
                          <a:latin typeface="+mn-lt"/>
                          <a:ea typeface="+mn-ea"/>
                          <a:cs typeface="+mn-cs"/>
                        </a:rPr>
                        <a:t>, </a:t>
                      </a:r>
                      <a:r>
                        <a:rPr kumimoji="0" lang="en-US" sz="1400" b="0" i="1" u="none" strike="noStrike" kern="1200" cap="none" normalizeH="0" baseline="0" dirty="0" err="1" smtClean="0">
                          <a:ln>
                            <a:noFill/>
                          </a:ln>
                          <a:solidFill>
                            <a:srgbClr val="002060"/>
                          </a:solidFill>
                          <a:effectLst/>
                          <a:latin typeface="+mn-lt"/>
                          <a:ea typeface="+mn-ea"/>
                          <a:cs typeface="+mn-cs"/>
                        </a:rPr>
                        <a:t>onBlur</a:t>
                      </a:r>
                      <a:r>
                        <a:rPr kumimoji="0" lang="en-US" sz="1400" b="0" i="1" u="none" strike="noStrike" kern="1200" cap="none" normalizeH="0" baseline="0" dirty="0" smtClean="0">
                          <a:ln>
                            <a:noFill/>
                          </a:ln>
                          <a:solidFill>
                            <a:srgbClr val="002060"/>
                          </a:solidFill>
                          <a:effectLst/>
                          <a:latin typeface="+mn-lt"/>
                          <a:ea typeface="+mn-ea"/>
                          <a:cs typeface="+mn-cs"/>
                        </a:rPr>
                        <a:t>, and </a:t>
                      </a:r>
                      <a:r>
                        <a:rPr kumimoji="0" lang="en-US" sz="1400" b="0" i="1" u="none" strike="noStrike" kern="1200" cap="none" normalizeH="0" baseline="0" dirty="0" err="1" smtClean="0">
                          <a:ln>
                            <a:noFill/>
                          </a:ln>
                          <a:solidFill>
                            <a:srgbClr val="002060"/>
                          </a:solidFill>
                          <a:effectLst/>
                          <a:latin typeface="+mn-lt"/>
                          <a:ea typeface="+mn-ea"/>
                          <a:cs typeface="+mn-cs"/>
                        </a:rPr>
                        <a:t>onSelect</a:t>
                      </a:r>
                      <a:endParaRPr kumimoji="0" lang="en-US" sz="1400" b="0" i="1" u="none" strike="noStrike" kern="1200" cap="none" normalizeH="0" baseline="0" dirty="0" smtClean="0">
                        <a:ln>
                          <a:noFill/>
                        </a:ln>
                        <a:solidFill>
                          <a:srgbClr val="002060"/>
                        </a:solidFill>
                        <a:effectLst/>
                        <a:latin typeface="+mn-lt"/>
                        <a:ea typeface="+mn-ea"/>
                        <a:cs typeface="+mn-cs"/>
                      </a:endParaRPr>
                    </a:p>
                  </a:txBody>
                  <a:tcPr marT="45708" marB="45708" horzOverflow="overflow"/>
                </a:tc>
              </a:tr>
            </a:tbl>
          </a:graphicData>
        </a:graphic>
      </p:graphicFrame>
    </p:spTree>
    <p:extLst>
      <p:ext uri="{BB962C8B-B14F-4D97-AF65-F5344CB8AC3E}">
        <p14:creationId xmlns:p14="http://schemas.microsoft.com/office/powerpoint/2010/main" val="28404420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Defining Program </a:t>
            </a:r>
            <a:r>
              <a:rPr lang="en-IN" dirty="0" err="1" smtClean="0"/>
              <a:t>Behavior</a:t>
            </a:r>
            <a:r>
              <a:rPr lang="en-IN" dirty="0" smtClean="0"/>
              <a:t> (Contd.)</a:t>
            </a:r>
            <a:endParaRPr lang="en-US" dirty="0"/>
          </a:p>
        </p:txBody>
      </p:sp>
      <p:sp>
        <p:nvSpPr>
          <p:cNvPr id="3" name="Rectangle 2"/>
          <p:cNvSpPr/>
          <p:nvPr/>
        </p:nvSpPr>
        <p:spPr>
          <a:xfrm>
            <a:off x="457200" y="685800"/>
            <a:ext cx="7874000" cy="861774"/>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a:solidFill>
                  <a:srgbClr val="002060"/>
                </a:solidFill>
              </a:rPr>
              <a:t>The </a:t>
            </a:r>
            <a:r>
              <a:rPr lang="en-US" sz="2000" dirty="0" smtClean="0">
                <a:solidFill>
                  <a:srgbClr val="002060"/>
                </a:solidFill>
              </a:rPr>
              <a:t>following code illustrates </a:t>
            </a:r>
            <a:r>
              <a:rPr lang="en-US" dirty="0" err="1" smtClean="0">
                <a:solidFill>
                  <a:srgbClr val="002060"/>
                </a:solidFill>
                <a:latin typeface="Courier New" panose="02070309020205020404" pitchFamily="49" charset="0"/>
                <a:cs typeface="Courier New" panose="02070309020205020404" pitchFamily="49" charset="0"/>
              </a:rPr>
              <a:t>onclick</a:t>
            </a:r>
            <a:r>
              <a:rPr lang="en-US" sz="2000" dirty="0" smtClean="0">
                <a:solidFill>
                  <a:srgbClr val="002060"/>
                </a:solidFill>
              </a:rPr>
              <a:t> event:</a:t>
            </a:r>
          </a:p>
          <a:p>
            <a:pPr marL="285744" lvl="1" indent="-285744">
              <a:spcBef>
                <a:spcPts val="600"/>
              </a:spcBef>
              <a:spcAft>
                <a:spcPts val="600"/>
              </a:spcAft>
              <a:buSzPct val="100000"/>
              <a:buBlip>
                <a:blip r:embed="rId2"/>
              </a:buBlip>
            </a:pPr>
            <a:endParaRPr lang="en-US" sz="2000" dirty="0">
              <a:solidFill>
                <a:srgbClr val="002060"/>
              </a:solidFill>
            </a:endParaRPr>
          </a:p>
        </p:txBody>
      </p:sp>
      <p:grpSp>
        <p:nvGrpSpPr>
          <p:cNvPr id="10" name="Group 9"/>
          <p:cNvGrpSpPr/>
          <p:nvPr/>
        </p:nvGrpSpPr>
        <p:grpSpPr>
          <a:xfrm>
            <a:off x="647700" y="1180187"/>
            <a:ext cx="7785100" cy="5152540"/>
            <a:chOff x="647700" y="1116686"/>
            <a:chExt cx="7785100" cy="5182513"/>
          </a:xfrm>
        </p:grpSpPr>
        <p:sp>
          <p:nvSpPr>
            <p:cNvPr id="4" name="Vertical Scroll 3"/>
            <p:cNvSpPr/>
            <p:nvPr/>
          </p:nvSpPr>
          <p:spPr>
            <a:xfrm>
              <a:off x="647700" y="1116686"/>
              <a:ext cx="7785100" cy="5182513"/>
            </a:xfrm>
            <a:prstGeom prst="verticalScroll">
              <a:avLst>
                <a:gd name="adj" fmla="val 4130"/>
              </a:avLst>
            </a:prstGeom>
            <a:solidFill>
              <a:schemeClr val="bg1">
                <a:lumMod val="95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600">
                <a:solidFill>
                  <a:srgbClr val="002060"/>
                </a:solidFill>
                <a:latin typeface="Courier New" panose="02070309020205020404" pitchFamily="49" charset="0"/>
                <a:cs typeface="Courier New" panose="02070309020205020404" pitchFamily="49" charset="0"/>
              </a:endParaRPr>
            </a:p>
          </p:txBody>
        </p:sp>
        <p:sp>
          <p:nvSpPr>
            <p:cNvPr id="6" name="Rectangle 5"/>
            <p:cNvSpPr/>
            <p:nvPr/>
          </p:nvSpPr>
          <p:spPr>
            <a:xfrm>
              <a:off x="901700" y="1318329"/>
              <a:ext cx="7137400" cy="4980870"/>
            </a:xfrm>
            <a:prstGeom prst="rect">
              <a:avLst/>
            </a:prstGeom>
          </p:spPr>
          <p:txBody>
            <a:bodyPr wrap="square" numCol="2">
              <a:spAutoFit/>
            </a:bodyPr>
            <a:lstStyle/>
            <a:p>
              <a:r>
                <a:rPr lang="en-US" sz="1400" dirty="0">
                  <a:solidFill>
                    <a:srgbClr val="002060"/>
                  </a:solidFill>
                  <a:latin typeface="Courier New" panose="02070309020205020404" pitchFamily="49" charset="0"/>
                  <a:cs typeface="Courier New" panose="02070309020205020404" pitchFamily="49" charset="0"/>
                </a:rPr>
                <a:t>&lt;html&gt;</a:t>
              </a:r>
            </a:p>
            <a:p>
              <a:r>
                <a:rPr lang="en-US" sz="1400" dirty="0">
                  <a:solidFill>
                    <a:srgbClr val="002060"/>
                  </a:solidFill>
                  <a:latin typeface="Courier New" panose="02070309020205020404" pitchFamily="49" charset="0"/>
                  <a:cs typeface="Courier New" panose="02070309020205020404" pitchFamily="49" charset="0"/>
                </a:rPr>
                <a:t>&lt;head&gt;</a:t>
              </a:r>
            </a:p>
            <a:p>
              <a:r>
                <a:rPr lang="en-US" sz="1400" dirty="0">
                  <a:solidFill>
                    <a:srgbClr val="002060"/>
                  </a:solidFill>
                  <a:latin typeface="Courier New" panose="02070309020205020404" pitchFamily="49" charset="0"/>
                  <a:cs typeface="Courier New" panose="02070309020205020404" pitchFamily="49" charset="0"/>
                </a:rPr>
                <a:t>&lt;script type="text/</a:t>
              </a:r>
              <a:r>
                <a:rPr lang="en-US" sz="1400" dirty="0" err="1">
                  <a:solidFill>
                    <a:srgbClr val="002060"/>
                  </a:solidFill>
                  <a:latin typeface="Courier New" panose="02070309020205020404" pitchFamily="49" charset="0"/>
                  <a:cs typeface="Courier New" panose="02070309020205020404" pitchFamily="49" charset="0"/>
                </a:rPr>
                <a:t>javascript</a:t>
              </a:r>
              <a:r>
                <a:rPr lang="en-US" sz="1400" dirty="0">
                  <a:solidFill>
                    <a:srgbClr val="002060"/>
                  </a:solidFill>
                  <a:latin typeface="Courier New" panose="02070309020205020404" pitchFamily="49" charset="0"/>
                  <a:cs typeface="Courier New" panose="02070309020205020404" pitchFamily="49" charset="0"/>
                </a:rPr>
                <a:t>"&gt;</a:t>
              </a:r>
            </a:p>
            <a:p>
              <a:r>
                <a:rPr lang="en-US" sz="1400" dirty="0">
                  <a:solidFill>
                    <a:srgbClr val="002060"/>
                  </a:solidFill>
                  <a:latin typeface="Courier New" panose="02070309020205020404" pitchFamily="49" charset="0"/>
                  <a:cs typeface="Courier New" panose="02070309020205020404" pitchFamily="49" charset="0"/>
                </a:rPr>
                <a:t>function check(browser</a:t>
              </a:r>
              <a:r>
                <a:rPr lang="en-US" sz="1400" dirty="0" smtClean="0">
                  <a:solidFill>
                    <a:srgbClr val="002060"/>
                  </a:solidFill>
                  <a:latin typeface="Courier New" panose="02070309020205020404" pitchFamily="49" charset="0"/>
                  <a:cs typeface="Courier New" panose="02070309020205020404" pitchFamily="49" charset="0"/>
                </a:rPr>
                <a:t>){</a:t>
              </a:r>
              <a:endParaRPr lang="en-US" sz="1400" dirty="0">
                <a:solidFill>
                  <a:srgbClr val="002060"/>
                </a:solidFill>
                <a:latin typeface="Courier New" panose="02070309020205020404" pitchFamily="49" charset="0"/>
                <a:cs typeface="Courier New" panose="02070309020205020404" pitchFamily="49" charset="0"/>
              </a:endParaRPr>
            </a:p>
            <a:p>
              <a:r>
                <a:rPr lang="en-US" sz="1400" dirty="0" err="1" smtClean="0">
                  <a:solidFill>
                    <a:srgbClr val="002060"/>
                  </a:solidFill>
                  <a:latin typeface="Courier New" panose="02070309020205020404" pitchFamily="49" charset="0"/>
                  <a:cs typeface="Courier New" panose="02070309020205020404" pitchFamily="49" charset="0"/>
                </a:rPr>
                <a:t>document.getElementById</a:t>
              </a:r>
              <a:r>
                <a:rPr lang="en-US" sz="1400" dirty="0">
                  <a:solidFill>
                    <a:srgbClr val="002060"/>
                  </a:solidFill>
                  <a:latin typeface="Courier New" panose="02070309020205020404" pitchFamily="49" charset="0"/>
                  <a:cs typeface="Courier New" panose="02070309020205020404" pitchFamily="49" charset="0"/>
                </a:rPr>
                <a:t>("answer").value=browser;</a:t>
              </a:r>
            </a:p>
            <a:p>
              <a:r>
                <a:rPr lang="en-US" sz="1400" dirty="0" smtClean="0">
                  <a:solidFill>
                    <a:srgbClr val="002060"/>
                  </a:solidFill>
                  <a:latin typeface="Courier New" panose="02070309020205020404" pitchFamily="49" charset="0"/>
                  <a:cs typeface="Courier New" panose="02070309020205020404" pitchFamily="49" charset="0"/>
                </a:rPr>
                <a:t>}</a:t>
              </a:r>
              <a:endParaRPr lang="en-US" sz="1400" dirty="0">
                <a:solidFill>
                  <a:srgbClr val="002060"/>
                </a:solidFill>
                <a:latin typeface="Courier New" panose="02070309020205020404" pitchFamily="49" charset="0"/>
                <a:cs typeface="Courier New" panose="02070309020205020404" pitchFamily="49" charset="0"/>
              </a:endParaRPr>
            </a:p>
            <a:p>
              <a:r>
                <a:rPr lang="en-US" sz="1400" dirty="0">
                  <a:solidFill>
                    <a:srgbClr val="002060"/>
                  </a:solidFill>
                  <a:latin typeface="Courier New" panose="02070309020205020404" pitchFamily="49" charset="0"/>
                  <a:cs typeface="Courier New" panose="02070309020205020404" pitchFamily="49" charset="0"/>
                </a:rPr>
                <a:t>&lt;/script&gt;</a:t>
              </a:r>
            </a:p>
            <a:p>
              <a:r>
                <a:rPr lang="en-US" sz="1400" dirty="0">
                  <a:solidFill>
                    <a:srgbClr val="002060"/>
                  </a:solidFill>
                  <a:latin typeface="Courier New" panose="02070309020205020404" pitchFamily="49" charset="0"/>
                  <a:cs typeface="Courier New" panose="02070309020205020404" pitchFamily="49" charset="0"/>
                </a:rPr>
                <a:t>&lt;/head&gt;</a:t>
              </a:r>
            </a:p>
            <a:p>
              <a:r>
                <a:rPr lang="en-US" sz="1400" dirty="0">
                  <a:solidFill>
                    <a:srgbClr val="002060"/>
                  </a:solidFill>
                  <a:latin typeface="Courier New" panose="02070309020205020404" pitchFamily="49" charset="0"/>
                  <a:cs typeface="Courier New" panose="02070309020205020404" pitchFamily="49" charset="0"/>
                </a:rPr>
                <a:t>&lt;body&gt;</a:t>
              </a:r>
            </a:p>
            <a:p>
              <a:r>
                <a:rPr lang="en-US" sz="1400" dirty="0">
                  <a:solidFill>
                    <a:srgbClr val="002060"/>
                  </a:solidFill>
                  <a:latin typeface="Courier New" panose="02070309020205020404" pitchFamily="49" charset="0"/>
                  <a:cs typeface="Courier New" panose="02070309020205020404" pitchFamily="49" charset="0"/>
                </a:rPr>
                <a:t>&lt;p&gt;What's your favorite browser?&lt;/p&gt;</a:t>
              </a:r>
            </a:p>
            <a:p>
              <a:r>
                <a:rPr lang="en-US" sz="1400" dirty="0">
                  <a:solidFill>
                    <a:srgbClr val="002060"/>
                  </a:solidFill>
                  <a:latin typeface="Courier New" panose="02070309020205020404" pitchFamily="49" charset="0"/>
                  <a:cs typeface="Courier New" panose="02070309020205020404" pitchFamily="49" charset="0"/>
                </a:rPr>
                <a:t>&lt;form&gt;</a:t>
              </a:r>
            </a:p>
            <a:p>
              <a:r>
                <a:rPr lang="en-US" sz="1400" dirty="0">
                  <a:solidFill>
                    <a:srgbClr val="002060"/>
                  </a:solidFill>
                  <a:latin typeface="Courier New" panose="02070309020205020404" pitchFamily="49" charset="0"/>
                  <a:cs typeface="Courier New" panose="02070309020205020404" pitchFamily="49" charset="0"/>
                </a:rPr>
                <a:t>&lt;input type="radio" name="browser" </a:t>
              </a:r>
              <a:r>
                <a:rPr lang="en-US" sz="1400" dirty="0" err="1">
                  <a:solidFill>
                    <a:srgbClr val="002060"/>
                  </a:solidFill>
                  <a:latin typeface="Courier New" panose="02070309020205020404" pitchFamily="49" charset="0"/>
                  <a:cs typeface="Courier New" panose="02070309020205020404" pitchFamily="49" charset="0"/>
                </a:rPr>
                <a:t>onclick</a:t>
              </a:r>
              <a:r>
                <a:rPr lang="en-US" sz="1400" dirty="0">
                  <a:solidFill>
                    <a:srgbClr val="002060"/>
                  </a:solidFill>
                  <a:latin typeface="Courier New" panose="02070309020205020404" pitchFamily="49" charset="0"/>
                  <a:cs typeface="Courier New" panose="02070309020205020404" pitchFamily="49" charset="0"/>
                </a:rPr>
                <a:t>="check(</a:t>
              </a:r>
              <a:r>
                <a:rPr lang="en-US" sz="1400" dirty="0" err="1">
                  <a:solidFill>
                    <a:srgbClr val="002060"/>
                  </a:solidFill>
                  <a:latin typeface="Courier New" panose="02070309020205020404" pitchFamily="49" charset="0"/>
                  <a:cs typeface="Courier New" panose="02070309020205020404" pitchFamily="49" charset="0"/>
                </a:rPr>
                <a:t>this.value</a:t>
              </a:r>
              <a:r>
                <a:rPr lang="en-US" sz="1400" dirty="0">
                  <a:solidFill>
                    <a:srgbClr val="002060"/>
                  </a:solidFill>
                  <a:latin typeface="Courier New" panose="02070309020205020404" pitchFamily="49" charset="0"/>
                  <a:cs typeface="Courier New" panose="02070309020205020404" pitchFamily="49" charset="0"/>
                </a:rPr>
                <a:t>)" value="Internet Explorer"&gt;Internet Explorer&lt;</a:t>
              </a:r>
              <a:r>
                <a:rPr lang="en-US" sz="1400" dirty="0" err="1">
                  <a:solidFill>
                    <a:srgbClr val="002060"/>
                  </a:solidFill>
                  <a:latin typeface="Courier New" panose="02070309020205020404" pitchFamily="49" charset="0"/>
                  <a:cs typeface="Courier New" panose="02070309020205020404" pitchFamily="49" charset="0"/>
                </a:rPr>
                <a:t>br</a:t>
              </a:r>
              <a:r>
                <a:rPr lang="en-US" sz="1400" dirty="0">
                  <a:solidFill>
                    <a:srgbClr val="002060"/>
                  </a:solidFill>
                  <a:latin typeface="Courier New" panose="02070309020205020404" pitchFamily="49" charset="0"/>
                  <a:cs typeface="Courier New" panose="02070309020205020404" pitchFamily="49" charset="0"/>
                </a:rPr>
                <a:t> /&gt;</a:t>
              </a:r>
            </a:p>
            <a:p>
              <a:r>
                <a:rPr lang="en-US" sz="1400" dirty="0">
                  <a:solidFill>
                    <a:srgbClr val="002060"/>
                  </a:solidFill>
                  <a:latin typeface="Courier New" panose="02070309020205020404" pitchFamily="49" charset="0"/>
                  <a:cs typeface="Courier New" panose="02070309020205020404" pitchFamily="49" charset="0"/>
                </a:rPr>
                <a:t>&lt;input type="radio" name="browser" </a:t>
              </a:r>
              <a:r>
                <a:rPr lang="en-US" sz="1400" dirty="0" err="1">
                  <a:solidFill>
                    <a:srgbClr val="002060"/>
                  </a:solidFill>
                  <a:latin typeface="Courier New" panose="02070309020205020404" pitchFamily="49" charset="0"/>
                  <a:cs typeface="Courier New" panose="02070309020205020404" pitchFamily="49" charset="0"/>
                </a:rPr>
                <a:t>onclick</a:t>
              </a:r>
              <a:r>
                <a:rPr lang="en-US" sz="1400" dirty="0">
                  <a:solidFill>
                    <a:srgbClr val="002060"/>
                  </a:solidFill>
                  <a:latin typeface="Courier New" panose="02070309020205020404" pitchFamily="49" charset="0"/>
                  <a:cs typeface="Courier New" panose="02070309020205020404" pitchFamily="49" charset="0"/>
                </a:rPr>
                <a:t>="check(</a:t>
              </a:r>
              <a:r>
                <a:rPr lang="en-US" sz="1400" dirty="0" err="1">
                  <a:solidFill>
                    <a:srgbClr val="002060"/>
                  </a:solidFill>
                  <a:latin typeface="Courier New" panose="02070309020205020404" pitchFamily="49" charset="0"/>
                  <a:cs typeface="Courier New" panose="02070309020205020404" pitchFamily="49" charset="0"/>
                </a:rPr>
                <a:t>this.value</a:t>
              </a:r>
              <a:r>
                <a:rPr lang="en-US" sz="1400" dirty="0">
                  <a:solidFill>
                    <a:srgbClr val="002060"/>
                  </a:solidFill>
                  <a:latin typeface="Courier New" panose="02070309020205020404" pitchFamily="49" charset="0"/>
                  <a:cs typeface="Courier New" panose="02070309020205020404" pitchFamily="49" charset="0"/>
                </a:rPr>
                <a:t>)" value="Firefox"&gt;Firefox&lt;</a:t>
              </a:r>
              <a:r>
                <a:rPr lang="en-US" sz="1400" dirty="0" err="1">
                  <a:solidFill>
                    <a:srgbClr val="002060"/>
                  </a:solidFill>
                  <a:latin typeface="Courier New" panose="02070309020205020404" pitchFamily="49" charset="0"/>
                  <a:cs typeface="Courier New" panose="02070309020205020404" pitchFamily="49" charset="0"/>
                </a:rPr>
                <a:t>br</a:t>
              </a:r>
              <a:r>
                <a:rPr lang="en-US" sz="1400" dirty="0">
                  <a:solidFill>
                    <a:srgbClr val="002060"/>
                  </a:solidFill>
                  <a:latin typeface="Courier New" panose="02070309020205020404" pitchFamily="49" charset="0"/>
                  <a:cs typeface="Courier New" panose="02070309020205020404" pitchFamily="49" charset="0"/>
                </a:rPr>
                <a:t> /&gt;</a:t>
              </a:r>
            </a:p>
            <a:p>
              <a:r>
                <a:rPr lang="en-US" sz="1400" dirty="0">
                  <a:solidFill>
                    <a:srgbClr val="002060"/>
                  </a:solidFill>
                  <a:latin typeface="Courier New" panose="02070309020205020404" pitchFamily="49" charset="0"/>
                  <a:cs typeface="Courier New" panose="02070309020205020404" pitchFamily="49" charset="0"/>
                </a:rPr>
                <a:t>&lt;input type="radio" name="browser" </a:t>
              </a:r>
              <a:r>
                <a:rPr lang="en-US" sz="1400" dirty="0" err="1">
                  <a:solidFill>
                    <a:srgbClr val="002060"/>
                  </a:solidFill>
                  <a:latin typeface="Courier New" panose="02070309020205020404" pitchFamily="49" charset="0"/>
                  <a:cs typeface="Courier New" panose="02070309020205020404" pitchFamily="49" charset="0"/>
                </a:rPr>
                <a:t>onclick</a:t>
              </a:r>
              <a:r>
                <a:rPr lang="en-US" sz="1400" dirty="0">
                  <a:solidFill>
                    <a:srgbClr val="002060"/>
                  </a:solidFill>
                  <a:latin typeface="Courier New" panose="02070309020205020404" pitchFamily="49" charset="0"/>
                  <a:cs typeface="Courier New" panose="02070309020205020404" pitchFamily="49" charset="0"/>
                </a:rPr>
                <a:t>="check(</a:t>
              </a:r>
              <a:r>
                <a:rPr lang="en-US" sz="1400" dirty="0" err="1">
                  <a:solidFill>
                    <a:srgbClr val="002060"/>
                  </a:solidFill>
                  <a:latin typeface="Courier New" panose="02070309020205020404" pitchFamily="49" charset="0"/>
                  <a:cs typeface="Courier New" panose="02070309020205020404" pitchFamily="49" charset="0"/>
                </a:rPr>
                <a:t>this.value</a:t>
              </a:r>
              <a:r>
                <a:rPr lang="en-US" sz="1400" dirty="0">
                  <a:solidFill>
                    <a:srgbClr val="002060"/>
                  </a:solidFill>
                  <a:latin typeface="Courier New" panose="02070309020205020404" pitchFamily="49" charset="0"/>
                  <a:cs typeface="Courier New" panose="02070309020205020404" pitchFamily="49" charset="0"/>
                </a:rPr>
                <a:t>)" value="Opera"&gt;Opera&lt;</a:t>
              </a:r>
              <a:r>
                <a:rPr lang="en-US" sz="1400" dirty="0" err="1">
                  <a:solidFill>
                    <a:srgbClr val="002060"/>
                  </a:solidFill>
                  <a:latin typeface="Courier New" panose="02070309020205020404" pitchFamily="49" charset="0"/>
                  <a:cs typeface="Courier New" panose="02070309020205020404" pitchFamily="49" charset="0"/>
                </a:rPr>
                <a:t>br</a:t>
              </a:r>
              <a:r>
                <a:rPr lang="en-US" sz="1400" dirty="0">
                  <a:solidFill>
                    <a:srgbClr val="002060"/>
                  </a:solidFill>
                  <a:latin typeface="Courier New" panose="02070309020205020404" pitchFamily="49" charset="0"/>
                  <a:cs typeface="Courier New" panose="02070309020205020404" pitchFamily="49" charset="0"/>
                </a:rPr>
                <a:t> /&gt;</a:t>
              </a:r>
            </a:p>
            <a:p>
              <a:r>
                <a:rPr lang="en-US" sz="1400" dirty="0">
                  <a:solidFill>
                    <a:srgbClr val="002060"/>
                  </a:solidFill>
                  <a:latin typeface="Courier New" panose="02070309020205020404" pitchFamily="49" charset="0"/>
                  <a:cs typeface="Courier New" panose="02070309020205020404" pitchFamily="49" charset="0"/>
                </a:rPr>
                <a:t>&lt;</a:t>
              </a:r>
              <a:r>
                <a:rPr lang="en-US" sz="1400" dirty="0" err="1">
                  <a:solidFill>
                    <a:srgbClr val="002060"/>
                  </a:solidFill>
                  <a:latin typeface="Courier New" panose="02070309020205020404" pitchFamily="49" charset="0"/>
                  <a:cs typeface="Courier New" panose="02070309020205020404" pitchFamily="49" charset="0"/>
                </a:rPr>
                <a:t>br</a:t>
              </a:r>
              <a:r>
                <a:rPr lang="en-US" sz="1400" dirty="0">
                  <a:solidFill>
                    <a:srgbClr val="002060"/>
                  </a:solidFill>
                  <a:latin typeface="Courier New" panose="02070309020205020404" pitchFamily="49" charset="0"/>
                  <a:cs typeface="Courier New" panose="02070309020205020404" pitchFamily="49" charset="0"/>
                </a:rPr>
                <a:t> /&gt;</a:t>
              </a:r>
            </a:p>
            <a:p>
              <a:r>
                <a:rPr lang="en-US" sz="1400" dirty="0">
                  <a:solidFill>
                    <a:srgbClr val="002060"/>
                  </a:solidFill>
                  <a:latin typeface="Courier New" panose="02070309020205020404" pitchFamily="49" charset="0"/>
                  <a:cs typeface="Courier New" panose="02070309020205020404" pitchFamily="49" charset="0"/>
                </a:rPr>
                <a:t>Your favorite browser is: &lt;input type="text" id="answer" size="20"&gt;</a:t>
              </a:r>
            </a:p>
            <a:p>
              <a:r>
                <a:rPr lang="en-US" sz="1400" dirty="0">
                  <a:solidFill>
                    <a:srgbClr val="002060"/>
                  </a:solidFill>
                  <a:latin typeface="Courier New" panose="02070309020205020404" pitchFamily="49" charset="0"/>
                  <a:cs typeface="Courier New" panose="02070309020205020404" pitchFamily="49" charset="0"/>
                </a:rPr>
                <a:t>&lt;/form&gt;</a:t>
              </a:r>
            </a:p>
            <a:p>
              <a:r>
                <a:rPr lang="en-US" sz="1400" dirty="0">
                  <a:solidFill>
                    <a:srgbClr val="002060"/>
                  </a:solidFill>
                  <a:latin typeface="Courier New" panose="02070309020205020404" pitchFamily="49" charset="0"/>
                  <a:cs typeface="Courier New" panose="02070309020205020404" pitchFamily="49" charset="0"/>
                </a:rPr>
                <a:t>&lt;/body&gt;</a:t>
              </a:r>
            </a:p>
            <a:p>
              <a:r>
                <a:rPr lang="en-US" sz="1400" dirty="0">
                  <a:solidFill>
                    <a:srgbClr val="002060"/>
                  </a:solidFill>
                  <a:latin typeface="Courier New" panose="02070309020205020404" pitchFamily="49" charset="0"/>
                  <a:cs typeface="Courier New" panose="02070309020205020404" pitchFamily="49" charset="0"/>
                </a:rPr>
                <a:t>&lt;/html&gt;</a:t>
              </a:r>
            </a:p>
            <a:p>
              <a:endParaRPr lang="en-US" sz="1400" dirty="0">
                <a:solidFill>
                  <a:srgbClr val="002060"/>
                </a:solidFill>
                <a:latin typeface="Courier New" panose="02070309020205020404" pitchFamily="49" charset="0"/>
                <a:cs typeface="Courier New" panose="02070309020205020404" pitchFamily="49" charset="0"/>
              </a:endParaRPr>
            </a:p>
            <a:p>
              <a:endParaRPr lang="en-US" sz="1400" dirty="0">
                <a:solidFill>
                  <a:srgbClr val="002060"/>
                </a:solidFill>
                <a:latin typeface="Courier New" panose="02070309020205020404" pitchFamily="49" charset="0"/>
                <a:cs typeface="Courier New" panose="02070309020205020404" pitchFamily="49" charset="0"/>
              </a:endParaRPr>
            </a:p>
          </p:txBody>
        </p:sp>
        <p:sp>
          <p:nvSpPr>
            <p:cNvPr id="9" name="TextBox 8"/>
            <p:cNvSpPr txBox="1"/>
            <p:nvPr/>
          </p:nvSpPr>
          <p:spPr>
            <a:xfrm>
              <a:off x="5843176" y="5991422"/>
              <a:ext cx="708848" cy="307777"/>
            </a:xfrm>
            <a:prstGeom prst="rect">
              <a:avLst/>
            </a:prstGeom>
            <a:noFill/>
          </p:spPr>
          <p:txBody>
            <a:bodyPr wrap="none" rtlCol="0">
              <a:spAutoFit/>
            </a:bodyPr>
            <a:lstStyle/>
            <a:p>
              <a:r>
                <a:rPr lang="en-US" sz="1400" dirty="0" smtClean="0">
                  <a:solidFill>
                    <a:srgbClr val="002060"/>
                  </a:solidFill>
                </a:rPr>
                <a:t>Output</a:t>
              </a:r>
              <a:endParaRPr lang="en-US" sz="1400" dirty="0">
                <a:solidFill>
                  <a:srgbClr val="002060"/>
                </a:solidFill>
              </a:endParaRPr>
            </a:p>
          </p:txBody>
        </p:sp>
      </p:grpSp>
      <p:pic>
        <p:nvPicPr>
          <p:cNvPr id="11" name="Picture 10"/>
          <p:cNvPicPr>
            <a:picLocks noChangeAspect="1"/>
          </p:cNvPicPr>
          <p:nvPr/>
        </p:nvPicPr>
        <p:blipFill>
          <a:blip r:embed="rId3"/>
          <a:stretch>
            <a:fillRect/>
          </a:stretch>
        </p:blipFill>
        <p:spPr>
          <a:xfrm>
            <a:off x="4654550" y="4091332"/>
            <a:ext cx="3244850" cy="1935398"/>
          </a:xfrm>
          <a:prstGeom prst="rect">
            <a:avLst/>
          </a:prstGeom>
        </p:spPr>
      </p:pic>
    </p:spTree>
    <p:extLst>
      <p:ext uri="{BB962C8B-B14F-4D97-AF65-F5344CB8AC3E}">
        <p14:creationId xmlns:p14="http://schemas.microsoft.com/office/powerpoint/2010/main" val="1749029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4"/>
          <p:cNvSpPr txBox="1">
            <a:spLocks noChangeArrowheads="1"/>
          </p:cNvSpPr>
          <p:nvPr/>
        </p:nvSpPr>
        <p:spPr bwMode="auto">
          <a:xfrm>
            <a:off x="880133" y="4251588"/>
            <a:ext cx="268840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imes New Roman" panose="02020603050405020304" pitchFamily="18" charset="0"/>
                <a:cs typeface="Arial" panose="020B0604020202020204" pitchFamily="34" charset="0"/>
              </a:defRPr>
            </a:lvl1pPr>
            <a:lvl2pPr marL="742950" indent="-285750" eaLnBrk="0" hangingPunct="0">
              <a:defRPr sz="2000">
                <a:solidFill>
                  <a:schemeClr val="tx1"/>
                </a:solidFill>
                <a:latin typeface="Times New Roman" panose="02020603050405020304" pitchFamily="18" charset="0"/>
                <a:cs typeface="Arial" panose="020B0604020202020204" pitchFamily="34" charset="0"/>
              </a:defRPr>
            </a:lvl2pPr>
            <a:lvl3pPr marL="1143000" indent="-228600" eaLnBrk="0" hangingPunct="0">
              <a:defRPr sz="2000">
                <a:solidFill>
                  <a:schemeClr val="tx1"/>
                </a:solidFill>
                <a:latin typeface="Times New Roman" panose="02020603050405020304" pitchFamily="18" charset="0"/>
                <a:cs typeface="Arial" panose="020B0604020202020204" pitchFamily="34" charset="0"/>
              </a:defRPr>
            </a:lvl3pPr>
            <a:lvl4pPr marL="1600200" indent="-228600" eaLnBrk="0" hangingPunct="0">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400" dirty="0">
                <a:solidFill>
                  <a:srgbClr val="002060"/>
                </a:solidFill>
                <a:latin typeface="+mn-lt"/>
              </a:rPr>
              <a:t>This Web page requires the users to enter all the details asked on the page.</a:t>
            </a:r>
          </a:p>
        </p:txBody>
      </p:sp>
      <p:sp>
        <p:nvSpPr>
          <p:cNvPr id="5" name="Right Arrow 4"/>
          <p:cNvSpPr/>
          <p:nvPr/>
        </p:nvSpPr>
        <p:spPr>
          <a:xfrm>
            <a:off x="4378799" y="2242397"/>
            <a:ext cx="1704975"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40" descr="j02920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31174" y="4180735"/>
            <a:ext cx="1066800"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4178774" y="1327997"/>
            <a:ext cx="20574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cs typeface="Arial" panose="020B0604020202020204" pitchFamily="34" charset="0"/>
              </a:defRPr>
            </a:lvl1pPr>
            <a:lvl2pPr marL="742950" indent="-285750" eaLnBrk="0" hangingPunct="0">
              <a:defRPr sz="2000">
                <a:solidFill>
                  <a:schemeClr val="tx1"/>
                </a:solidFill>
                <a:latin typeface="Times New Roman" panose="02020603050405020304" pitchFamily="18" charset="0"/>
                <a:cs typeface="Arial" panose="020B0604020202020204" pitchFamily="34" charset="0"/>
              </a:defRPr>
            </a:lvl2pPr>
            <a:lvl3pPr marL="1143000" indent="-228600" eaLnBrk="0" hangingPunct="0">
              <a:defRPr sz="2000">
                <a:solidFill>
                  <a:schemeClr val="tx1"/>
                </a:solidFill>
                <a:latin typeface="Times New Roman" panose="02020603050405020304" pitchFamily="18" charset="0"/>
                <a:cs typeface="Arial" panose="020B0604020202020204" pitchFamily="34" charset="0"/>
              </a:defRPr>
            </a:lvl3pPr>
            <a:lvl4pPr marL="1600200" indent="-228600" eaLnBrk="0" hangingPunct="0">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400" dirty="0">
                <a:solidFill>
                  <a:srgbClr val="002060"/>
                </a:solidFill>
                <a:latin typeface="+mn-lt"/>
              </a:rPr>
              <a:t>Data entered by the user is sent to the server for validation.</a:t>
            </a:r>
          </a:p>
        </p:txBody>
      </p:sp>
      <p:pic>
        <p:nvPicPr>
          <p:cNvPr id="8" name="Picture 3" descr="C:\Documents and Settings\Divya.Shrivastava\Desktop\Diagrams for Slides\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4774" y="1426422"/>
            <a:ext cx="150495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urved Left Arrow 8"/>
          <p:cNvSpPr/>
          <p:nvPr/>
        </p:nvSpPr>
        <p:spPr>
          <a:xfrm rot="2260122">
            <a:off x="6172674" y="3159972"/>
            <a:ext cx="593725" cy="1709738"/>
          </a:xfrm>
          <a:prstGeom prst="curvedLeftArrow">
            <a:avLst>
              <a:gd name="adj1" fmla="val 25000"/>
              <a:gd name="adj2" fmla="val 47608"/>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0" name="TextBox 9"/>
          <p:cNvSpPr txBox="1">
            <a:spLocks noChangeArrowheads="1"/>
          </p:cNvSpPr>
          <p:nvPr/>
        </p:nvSpPr>
        <p:spPr bwMode="auto">
          <a:xfrm>
            <a:off x="5550374" y="4680797"/>
            <a:ext cx="25146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cs typeface="Arial" panose="020B0604020202020204" pitchFamily="34" charset="0"/>
              </a:defRPr>
            </a:lvl1pPr>
            <a:lvl2pPr marL="742950" indent="-285750" eaLnBrk="0" hangingPunct="0">
              <a:defRPr sz="2000">
                <a:solidFill>
                  <a:schemeClr val="tx1"/>
                </a:solidFill>
                <a:latin typeface="Times New Roman" panose="02020603050405020304" pitchFamily="18" charset="0"/>
                <a:cs typeface="Arial" panose="020B0604020202020204" pitchFamily="34" charset="0"/>
              </a:defRPr>
            </a:lvl2pPr>
            <a:lvl3pPr marL="1143000" indent="-228600" eaLnBrk="0" hangingPunct="0">
              <a:defRPr sz="2000">
                <a:solidFill>
                  <a:schemeClr val="tx1"/>
                </a:solidFill>
                <a:latin typeface="Times New Roman" panose="02020603050405020304" pitchFamily="18" charset="0"/>
                <a:cs typeface="Arial" panose="020B0604020202020204" pitchFamily="34" charset="0"/>
              </a:defRPr>
            </a:lvl3pPr>
            <a:lvl4pPr marL="1600200" indent="-228600" eaLnBrk="0" hangingPunct="0">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400" dirty="0">
                <a:solidFill>
                  <a:srgbClr val="002060"/>
                </a:solidFill>
                <a:latin typeface="+mn-lt"/>
              </a:rPr>
              <a:t>The server, after verifying the data, returns the data to the client computer.</a:t>
            </a:r>
          </a:p>
        </p:txBody>
      </p:sp>
      <p:pic>
        <p:nvPicPr>
          <p:cNvPr id="2050" name="Picture 2" descr="http://corpocrat.com/wp-content/uploads/2009/07/registerdem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133" y="1175597"/>
            <a:ext cx="3136869" cy="3005138"/>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sp>
        <p:nvSpPr>
          <p:cNvPr id="12" name="Title 1"/>
          <p:cNvSpPr>
            <a:spLocks noGrp="1"/>
          </p:cNvSpPr>
          <p:nvPr>
            <p:ph type="title"/>
          </p:nvPr>
        </p:nvSpPr>
        <p:spPr/>
        <p:txBody>
          <a:bodyPr/>
          <a:lstStyle/>
          <a:p>
            <a:r>
              <a:rPr lang="en-US" dirty="0" smtClean="0"/>
              <a:t>Overview of JavaScript (Contd.)</a:t>
            </a:r>
            <a:endParaRPr lang="en-US" dirty="0"/>
          </a:p>
        </p:txBody>
      </p:sp>
      <p:sp>
        <p:nvSpPr>
          <p:cNvPr id="11" name="Rectangle 10"/>
          <p:cNvSpPr/>
          <p:nvPr/>
        </p:nvSpPr>
        <p:spPr>
          <a:xfrm>
            <a:off x="457200" y="685800"/>
            <a:ext cx="5756961" cy="369332"/>
          </a:xfrm>
          <a:prstGeom prst="rect">
            <a:avLst/>
          </a:prstGeom>
        </p:spPr>
        <p:txBody>
          <a:bodyPr wrap="none">
            <a:spAutoFit/>
          </a:bodyPr>
          <a:lstStyle/>
          <a:p>
            <a:pPr marL="285744" indent="-285744">
              <a:spcBef>
                <a:spcPts val="600"/>
              </a:spcBef>
              <a:spcAft>
                <a:spcPts val="600"/>
              </a:spcAft>
              <a:buBlip>
                <a:blip r:embed="rId5"/>
              </a:buBlip>
            </a:pPr>
            <a:r>
              <a:rPr lang="en-US" dirty="0" smtClean="0">
                <a:solidFill>
                  <a:srgbClr val="002060"/>
                </a:solidFill>
              </a:rPr>
              <a:t>The following figure depicts steps of the form validation.</a:t>
            </a:r>
            <a:endParaRPr lang="en-US" dirty="0">
              <a:solidFill>
                <a:srgbClr val="002060"/>
              </a:solidFill>
            </a:endParaRPr>
          </a:p>
        </p:txBody>
      </p:sp>
      <p:sp>
        <p:nvSpPr>
          <p:cNvPr id="13" name="TextBox 12"/>
          <p:cNvSpPr txBox="1"/>
          <p:nvPr/>
        </p:nvSpPr>
        <p:spPr>
          <a:xfrm rot="5400000">
            <a:off x="7345555" y="2201409"/>
            <a:ext cx="1438836" cy="307777"/>
          </a:xfrm>
          <a:prstGeom prst="rect">
            <a:avLst/>
          </a:prstGeom>
          <a:noFill/>
        </p:spPr>
        <p:txBody>
          <a:bodyPr wrap="square" rtlCol="0">
            <a:spAutoFit/>
          </a:bodyPr>
          <a:lstStyle/>
          <a:p>
            <a:r>
              <a:rPr lang="en-US" sz="1400" dirty="0" smtClean="0"/>
              <a:t>Web Server</a:t>
            </a:r>
            <a:endParaRPr lang="en-US" sz="1400" dirty="0"/>
          </a:p>
        </p:txBody>
      </p:sp>
      <p:sp>
        <p:nvSpPr>
          <p:cNvPr id="15" name="TextBox 14"/>
          <p:cNvSpPr txBox="1"/>
          <p:nvPr/>
        </p:nvSpPr>
        <p:spPr>
          <a:xfrm>
            <a:off x="4331174" y="5265096"/>
            <a:ext cx="1438836" cy="307777"/>
          </a:xfrm>
          <a:prstGeom prst="rect">
            <a:avLst/>
          </a:prstGeom>
          <a:noFill/>
        </p:spPr>
        <p:txBody>
          <a:bodyPr wrap="square" rtlCol="0">
            <a:spAutoFit/>
          </a:bodyPr>
          <a:lstStyle/>
          <a:p>
            <a:r>
              <a:rPr lang="en-US" sz="1400" dirty="0" smtClean="0"/>
              <a:t>Client</a:t>
            </a:r>
            <a:endParaRPr lang="en-US" sz="1400" dirty="0"/>
          </a:p>
        </p:txBody>
      </p:sp>
    </p:spTree>
    <p:extLst>
      <p:ext uri="{BB962C8B-B14F-4D97-AF65-F5344CB8AC3E}">
        <p14:creationId xmlns:p14="http://schemas.microsoft.com/office/powerpoint/2010/main" val="961155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childTnLst>
                          </p:cTn>
                        </p:par>
                        <p:par>
                          <p:cTn id="11" fill="hold">
                            <p:stCondLst>
                              <p:cond delay="500"/>
                            </p:stCondLst>
                            <p:childTnLst>
                              <p:par>
                                <p:cTn id="12" presetID="5" presetClass="entr" presetSubtype="1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heckerboard(across)">
                                      <p:cBhvr>
                                        <p:cTn id="14" dur="500"/>
                                        <p:tgtEl>
                                          <p:spTgt spid="7"/>
                                        </p:tgtEl>
                                      </p:cBhvr>
                                    </p:animEffect>
                                  </p:childTnLst>
                                </p:cTn>
                              </p:par>
                              <p:par>
                                <p:cTn id="15" presetID="5" presetClass="entr" presetSubtype="1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heckerboard(across)">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heckerboard(across)">
                                      <p:cBhvr>
                                        <p:cTn id="22" dur="500"/>
                                        <p:tgtEl>
                                          <p:spTgt spid="9"/>
                                        </p:tgtEl>
                                      </p:cBhvr>
                                    </p:animEffect>
                                  </p:childTnLst>
                                </p:cTn>
                              </p:par>
                              <p:par>
                                <p:cTn id="23" presetID="5" presetClass="entr" presetSubtype="1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checkerboard(across)">
                                      <p:cBhvr>
                                        <p:cTn id="25" dur="500"/>
                                        <p:tgtEl>
                                          <p:spTgt spid="6"/>
                                        </p:tgtEl>
                                      </p:cBhvr>
                                    </p:animEffect>
                                  </p:childTnLst>
                                </p:cTn>
                              </p:par>
                            </p:childTnLst>
                          </p:cTn>
                        </p:par>
                        <p:par>
                          <p:cTn id="26" fill="hold">
                            <p:stCondLst>
                              <p:cond delay="500"/>
                            </p:stCondLst>
                            <p:childTnLst>
                              <p:par>
                                <p:cTn id="27" presetID="5" presetClass="entr" presetSubtype="1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checkerboard(across)">
                                      <p:cBhvr>
                                        <p:cTn id="29" dur="500"/>
                                        <p:tgtEl>
                                          <p:spTgt spid="10"/>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checkerboard(across)">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9" grpId="0" animBg="1"/>
      <p:bldP spid="10" grpId="0"/>
      <p:bldP spid="13" grpId="0"/>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Defining Program </a:t>
            </a:r>
            <a:r>
              <a:rPr lang="en-IN" dirty="0" err="1" smtClean="0"/>
              <a:t>Behavior</a:t>
            </a:r>
            <a:r>
              <a:rPr lang="en-IN" dirty="0" smtClean="0"/>
              <a:t> (Contd.)</a:t>
            </a:r>
            <a:endParaRPr lang="en-US" dirty="0"/>
          </a:p>
        </p:txBody>
      </p:sp>
      <p:sp>
        <p:nvSpPr>
          <p:cNvPr id="3" name="Rectangle 2"/>
          <p:cNvSpPr/>
          <p:nvPr/>
        </p:nvSpPr>
        <p:spPr>
          <a:xfrm>
            <a:off x="457200" y="685800"/>
            <a:ext cx="7874000" cy="861774"/>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a:solidFill>
                  <a:srgbClr val="002060"/>
                </a:solidFill>
              </a:rPr>
              <a:t>The </a:t>
            </a:r>
            <a:r>
              <a:rPr lang="en-US" sz="2000" dirty="0" smtClean="0">
                <a:solidFill>
                  <a:srgbClr val="002060"/>
                </a:solidFill>
              </a:rPr>
              <a:t>following code illustrates </a:t>
            </a:r>
            <a:r>
              <a:rPr lang="en-US" dirty="0" err="1" smtClean="0">
                <a:solidFill>
                  <a:srgbClr val="002060"/>
                </a:solidFill>
                <a:latin typeface="Courier New" panose="02070309020205020404" pitchFamily="49" charset="0"/>
                <a:cs typeface="Courier New" panose="02070309020205020404" pitchFamily="49" charset="0"/>
              </a:rPr>
              <a:t>onmousedown</a:t>
            </a:r>
            <a:r>
              <a:rPr lang="en-US" sz="2000" dirty="0" smtClean="0">
                <a:solidFill>
                  <a:srgbClr val="002060"/>
                </a:solidFill>
              </a:rPr>
              <a:t> event:</a:t>
            </a:r>
          </a:p>
          <a:p>
            <a:pPr marL="285744" lvl="1" indent="-285744">
              <a:spcBef>
                <a:spcPts val="600"/>
              </a:spcBef>
              <a:spcAft>
                <a:spcPts val="600"/>
              </a:spcAft>
              <a:buSzPct val="100000"/>
              <a:buBlip>
                <a:blip r:embed="rId2"/>
              </a:buBlip>
            </a:pPr>
            <a:endParaRPr lang="en-US" sz="2000" dirty="0">
              <a:solidFill>
                <a:srgbClr val="002060"/>
              </a:solidFill>
            </a:endParaRPr>
          </a:p>
        </p:txBody>
      </p:sp>
      <p:grpSp>
        <p:nvGrpSpPr>
          <p:cNvPr id="10" name="Group 9"/>
          <p:cNvGrpSpPr/>
          <p:nvPr/>
        </p:nvGrpSpPr>
        <p:grpSpPr>
          <a:xfrm>
            <a:off x="685800" y="1180186"/>
            <a:ext cx="7645400" cy="5182513"/>
            <a:chOff x="685800" y="1116686"/>
            <a:chExt cx="7645400" cy="5182513"/>
          </a:xfrm>
        </p:grpSpPr>
        <p:sp>
          <p:nvSpPr>
            <p:cNvPr id="4" name="Vertical Scroll 3"/>
            <p:cNvSpPr/>
            <p:nvPr/>
          </p:nvSpPr>
          <p:spPr>
            <a:xfrm>
              <a:off x="685800" y="1116686"/>
              <a:ext cx="7645400" cy="5182513"/>
            </a:xfrm>
            <a:prstGeom prst="verticalScroll">
              <a:avLst>
                <a:gd name="adj" fmla="val 4130"/>
              </a:avLst>
            </a:prstGeom>
            <a:solidFill>
              <a:schemeClr val="bg1">
                <a:lumMod val="95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600">
                <a:solidFill>
                  <a:srgbClr val="002060"/>
                </a:solidFill>
                <a:latin typeface="Courier New" panose="02070309020205020404" pitchFamily="49" charset="0"/>
                <a:cs typeface="Courier New" panose="02070309020205020404" pitchFamily="49" charset="0"/>
              </a:endParaRPr>
            </a:p>
          </p:txBody>
        </p:sp>
        <p:sp>
          <p:nvSpPr>
            <p:cNvPr id="6" name="Rectangle 5"/>
            <p:cNvSpPr/>
            <p:nvPr/>
          </p:nvSpPr>
          <p:spPr>
            <a:xfrm>
              <a:off x="1181100" y="1318329"/>
              <a:ext cx="6070600" cy="4524315"/>
            </a:xfrm>
            <a:prstGeom prst="rect">
              <a:avLst/>
            </a:prstGeom>
          </p:spPr>
          <p:txBody>
            <a:bodyPr wrap="square" numCol="2">
              <a:spAutoFit/>
            </a:bodyPr>
            <a:lstStyle/>
            <a:p>
              <a:r>
                <a:rPr lang="en-US" sz="1600" dirty="0">
                  <a:solidFill>
                    <a:srgbClr val="002060"/>
                  </a:solidFill>
                  <a:latin typeface="Courier New" panose="02070309020205020404" pitchFamily="49" charset="0"/>
                  <a:cs typeface="Courier New" panose="02070309020205020404" pitchFamily="49" charset="0"/>
                </a:rPr>
                <a:t>&lt;html&gt;</a:t>
              </a:r>
            </a:p>
            <a:p>
              <a:r>
                <a:rPr lang="en-US" sz="1600" dirty="0">
                  <a:solidFill>
                    <a:srgbClr val="002060"/>
                  </a:solidFill>
                  <a:latin typeface="Courier New" panose="02070309020205020404" pitchFamily="49" charset="0"/>
                  <a:cs typeface="Courier New" panose="02070309020205020404" pitchFamily="49" charset="0"/>
                </a:rPr>
                <a:t>&lt;head&gt;</a:t>
              </a:r>
            </a:p>
            <a:p>
              <a:r>
                <a:rPr lang="en-US" sz="1600" dirty="0">
                  <a:solidFill>
                    <a:srgbClr val="002060"/>
                  </a:solidFill>
                  <a:latin typeface="Courier New" panose="02070309020205020404" pitchFamily="49" charset="0"/>
                  <a:cs typeface="Courier New" panose="02070309020205020404" pitchFamily="49" charset="0"/>
                </a:rPr>
                <a:t>&lt;script type="text/</a:t>
              </a:r>
              <a:r>
                <a:rPr lang="en-US" sz="1600" dirty="0" err="1">
                  <a:solidFill>
                    <a:srgbClr val="002060"/>
                  </a:solidFill>
                  <a:latin typeface="Courier New" panose="02070309020205020404" pitchFamily="49" charset="0"/>
                  <a:cs typeface="Courier New" panose="02070309020205020404" pitchFamily="49" charset="0"/>
                </a:rPr>
                <a:t>javascript</a:t>
              </a:r>
              <a:r>
                <a:rPr lang="en-US" sz="1600" dirty="0">
                  <a:solidFill>
                    <a:srgbClr val="002060"/>
                  </a:solidFill>
                  <a:latin typeface="Courier New" panose="02070309020205020404" pitchFamily="49" charset="0"/>
                  <a:cs typeface="Courier New" panose="02070309020205020404" pitchFamily="49" charset="0"/>
                </a:rPr>
                <a:t>"&gt;</a:t>
              </a:r>
            </a:p>
            <a:p>
              <a:r>
                <a:rPr lang="en-US" sz="1600" dirty="0">
                  <a:solidFill>
                    <a:srgbClr val="002060"/>
                  </a:solidFill>
                  <a:latin typeface="Courier New" panose="02070309020205020404" pitchFamily="49" charset="0"/>
                  <a:cs typeface="Courier New" panose="02070309020205020404" pitchFamily="49" charset="0"/>
                </a:rPr>
                <a:t>function </a:t>
              </a:r>
              <a:r>
                <a:rPr lang="en-US" sz="1600" dirty="0" err="1">
                  <a:solidFill>
                    <a:srgbClr val="002060"/>
                  </a:solidFill>
                  <a:latin typeface="Courier New" panose="02070309020205020404" pitchFamily="49" charset="0"/>
                  <a:cs typeface="Courier New" panose="02070309020205020404" pitchFamily="49" charset="0"/>
                </a:rPr>
                <a:t>whichButton</a:t>
              </a:r>
              <a:r>
                <a:rPr lang="en-US" sz="1600" dirty="0">
                  <a:solidFill>
                    <a:srgbClr val="002060"/>
                  </a:solidFill>
                  <a:latin typeface="Courier New" panose="02070309020205020404" pitchFamily="49" charset="0"/>
                  <a:cs typeface="Courier New" panose="02070309020205020404" pitchFamily="49" charset="0"/>
                </a:rPr>
                <a:t>(event)</a:t>
              </a:r>
            </a:p>
            <a:p>
              <a:r>
                <a:rPr lang="en-US" sz="1600" dirty="0">
                  <a:solidFill>
                    <a:srgbClr val="002060"/>
                  </a:solidFill>
                  <a:latin typeface="Courier New" panose="02070309020205020404" pitchFamily="49" charset="0"/>
                  <a:cs typeface="Courier New" panose="02070309020205020404" pitchFamily="49" charset="0"/>
                </a:rPr>
                <a:t>{</a:t>
              </a:r>
            </a:p>
            <a:p>
              <a:r>
                <a:rPr lang="en-US" sz="1600" dirty="0">
                  <a:solidFill>
                    <a:srgbClr val="002060"/>
                  </a:solidFill>
                  <a:latin typeface="Courier New" panose="02070309020205020404" pitchFamily="49" charset="0"/>
                  <a:cs typeface="Courier New" panose="02070309020205020404" pitchFamily="49" charset="0"/>
                </a:rPr>
                <a:t>if (</a:t>
              </a:r>
              <a:r>
                <a:rPr lang="en-US" sz="1600" dirty="0" err="1">
                  <a:solidFill>
                    <a:srgbClr val="002060"/>
                  </a:solidFill>
                  <a:latin typeface="Courier New" panose="02070309020205020404" pitchFamily="49" charset="0"/>
                  <a:cs typeface="Courier New" panose="02070309020205020404" pitchFamily="49" charset="0"/>
                </a:rPr>
                <a:t>event.button</a:t>
              </a:r>
              <a:r>
                <a:rPr lang="en-US" sz="1600" dirty="0">
                  <a:solidFill>
                    <a:srgbClr val="002060"/>
                  </a:solidFill>
                  <a:latin typeface="Courier New" panose="02070309020205020404" pitchFamily="49" charset="0"/>
                  <a:cs typeface="Courier New" panose="02070309020205020404" pitchFamily="49" charset="0"/>
                </a:rPr>
                <a:t>==2)</a:t>
              </a:r>
            </a:p>
            <a:p>
              <a:r>
                <a:rPr lang="en-US" sz="1600" dirty="0">
                  <a:solidFill>
                    <a:srgbClr val="002060"/>
                  </a:solidFill>
                  <a:latin typeface="Courier New" panose="02070309020205020404" pitchFamily="49" charset="0"/>
                  <a:cs typeface="Courier New" panose="02070309020205020404" pitchFamily="49" charset="0"/>
                </a:rPr>
                <a:t> </a:t>
              </a:r>
              <a:r>
                <a:rPr lang="en-US" sz="1600" dirty="0" smtClean="0">
                  <a:solidFill>
                    <a:srgbClr val="002060"/>
                  </a:solidFill>
                  <a:latin typeface="Courier New" panose="02070309020205020404" pitchFamily="49" charset="0"/>
                  <a:cs typeface="Courier New" panose="02070309020205020404" pitchFamily="49" charset="0"/>
                </a:rPr>
                <a:t>{</a:t>
              </a:r>
              <a:endParaRPr lang="en-US" sz="1600" dirty="0">
                <a:solidFill>
                  <a:srgbClr val="002060"/>
                </a:solidFill>
                <a:latin typeface="Courier New" panose="02070309020205020404" pitchFamily="49" charset="0"/>
                <a:cs typeface="Courier New" panose="02070309020205020404" pitchFamily="49" charset="0"/>
              </a:endParaRPr>
            </a:p>
            <a:p>
              <a:r>
                <a:rPr lang="en-US" sz="1600" dirty="0" smtClean="0">
                  <a:solidFill>
                    <a:srgbClr val="002060"/>
                  </a:solidFill>
                  <a:latin typeface="Courier New" panose="02070309020205020404" pitchFamily="49" charset="0"/>
                  <a:cs typeface="Courier New" panose="02070309020205020404" pitchFamily="49" charset="0"/>
                </a:rPr>
                <a:t>alert</a:t>
              </a:r>
              <a:r>
                <a:rPr lang="en-US" sz="1600" dirty="0">
                  <a:solidFill>
                    <a:srgbClr val="002060"/>
                  </a:solidFill>
                  <a:latin typeface="Courier New" panose="02070309020205020404" pitchFamily="49" charset="0"/>
                  <a:cs typeface="Courier New" panose="02070309020205020404" pitchFamily="49" charset="0"/>
                </a:rPr>
                <a:t>("You clicked the right mouse button!");</a:t>
              </a:r>
            </a:p>
            <a:p>
              <a:r>
                <a:rPr lang="en-US" sz="1600" dirty="0">
                  <a:solidFill>
                    <a:srgbClr val="002060"/>
                  </a:solidFill>
                  <a:latin typeface="Courier New" panose="02070309020205020404" pitchFamily="49" charset="0"/>
                  <a:cs typeface="Courier New" panose="02070309020205020404" pitchFamily="49" charset="0"/>
                </a:rPr>
                <a:t>  }</a:t>
              </a:r>
            </a:p>
            <a:p>
              <a:r>
                <a:rPr lang="en-US" sz="1600" dirty="0">
                  <a:solidFill>
                    <a:srgbClr val="002060"/>
                  </a:solidFill>
                  <a:latin typeface="Courier New" panose="02070309020205020404" pitchFamily="49" charset="0"/>
                  <a:cs typeface="Courier New" panose="02070309020205020404" pitchFamily="49" charset="0"/>
                </a:rPr>
                <a:t>else</a:t>
              </a:r>
            </a:p>
            <a:p>
              <a:r>
                <a:rPr lang="en-US" sz="1600" dirty="0">
                  <a:solidFill>
                    <a:srgbClr val="002060"/>
                  </a:solidFill>
                  <a:latin typeface="Courier New" panose="02070309020205020404" pitchFamily="49" charset="0"/>
                  <a:cs typeface="Courier New" panose="02070309020205020404" pitchFamily="49" charset="0"/>
                </a:rPr>
                <a:t>  {</a:t>
              </a:r>
            </a:p>
            <a:p>
              <a:r>
                <a:rPr lang="en-US" sz="1600" dirty="0" smtClean="0">
                  <a:solidFill>
                    <a:srgbClr val="002060"/>
                  </a:solidFill>
                  <a:latin typeface="Courier New" panose="02070309020205020404" pitchFamily="49" charset="0"/>
                  <a:cs typeface="Courier New" panose="02070309020205020404" pitchFamily="49" charset="0"/>
                </a:rPr>
                <a:t>alert</a:t>
              </a:r>
              <a:r>
                <a:rPr lang="en-US" sz="1600" dirty="0">
                  <a:solidFill>
                    <a:srgbClr val="002060"/>
                  </a:solidFill>
                  <a:latin typeface="Courier New" panose="02070309020205020404" pitchFamily="49" charset="0"/>
                  <a:cs typeface="Courier New" panose="02070309020205020404" pitchFamily="49" charset="0"/>
                </a:rPr>
                <a:t>("You clicked the left mouse button!");</a:t>
              </a:r>
            </a:p>
            <a:p>
              <a:r>
                <a:rPr lang="en-US" sz="1600" dirty="0">
                  <a:solidFill>
                    <a:srgbClr val="002060"/>
                  </a:solidFill>
                  <a:latin typeface="Courier New" panose="02070309020205020404" pitchFamily="49" charset="0"/>
                  <a:cs typeface="Courier New" panose="02070309020205020404" pitchFamily="49" charset="0"/>
                </a:rPr>
                <a:t>  }</a:t>
              </a:r>
            </a:p>
            <a:p>
              <a:r>
                <a:rPr lang="en-US" sz="1600" dirty="0">
                  <a:solidFill>
                    <a:srgbClr val="002060"/>
                  </a:solidFill>
                  <a:latin typeface="Courier New" panose="02070309020205020404" pitchFamily="49" charset="0"/>
                  <a:cs typeface="Courier New" panose="02070309020205020404" pitchFamily="49" charset="0"/>
                </a:rPr>
                <a:t>}</a:t>
              </a:r>
            </a:p>
            <a:p>
              <a:r>
                <a:rPr lang="en-US" sz="1600" dirty="0">
                  <a:solidFill>
                    <a:srgbClr val="002060"/>
                  </a:solidFill>
                  <a:latin typeface="Courier New" panose="02070309020205020404" pitchFamily="49" charset="0"/>
                  <a:cs typeface="Courier New" panose="02070309020205020404" pitchFamily="49" charset="0"/>
                </a:rPr>
                <a:t>&lt;/script&gt;</a:t>
              </a:r>
            </a:p>
            <a:p>
              <a:r>
                <a:rPr lang="en-US" sz="1600" dirty="0">
                  <a:solidFill>
                    <a:srgbClr val="002060"/>
                  </a:solidFill>
                  <a:latin typeface="Courier New" panose="02070309020205020404" pitchFamily="49" charset="0"/>
                  <a:cs typeface="Courier New" panose="02070309020205020404" pitchFamily="49" charset="0"/>
                </a:rPr>
                <a:t>&lt;/head&gt;</a:t>
              </a:r>
            </a:p>
            <a:p>
              <a:r>
                <a:rPr lang="en-US" sz="1600" dirty="0" smtClean="0">
                  <a:solidFill>
                    <a:srgbClr val="002060"/>
                  </a:solidFill>
                  <a:latin typeface="Courier New" panose="02070309020205020404" pitchFamily="49" charset="0"/>
                  <a:cs typeface="Courier New" panose="02070309020205020404" pitchFamily="49" charset="0"/>
                </a:rPr>
                <a:t>&lt;</a:t>
              </a:r>
              <a:r>
                <a:rPr lang="en-US" sz="1600" dirty="0">
                  <a:solidFill>
                    <a:srgbClr val="002060"/>
                  </a:solidFill>
                  <a:latin typeface="Courier New" panose="02070309020205020404" pitchFamily="49" charset="0"/>
                  <a:cs typeface="Courier New" panose="02070309020205020404" pitchFamily="49" charset="0"/>
                </a:rPr>
                <a:t>body </a:t>
              </a:r>
              <a:r>
                <a:rPr lang="en-US" sz="1600" dirty="0" err="1">
                  <a:solidFill>
                    <a:srgbClr val="002060"/>
                  </a:solidFill>
                  <a:latin typeface="Courier New" panose="02070309020205020404" pitchFamily="49" charset="0"/>
                  <a:cs typeface="Courier New" panose="02070309020205020404" pitchFamily="49" charset="0"/>
                </a:rPr>
                <a:t>onmousedown</a:t>
              </a:r>
              <a:r>
                <a:rPr lang="en-US" sz="1600" dirty="0">
                  <a:solidFill>
                    <a:srgbClr val="002060"/>
                  </a:solidFill>
                  <a:latin typeface="Courier New" panose="02070309020205020404" pitchFamily="49" charset="0"/>
                  <a:cs typeface="Courier New" panose="02070309020205020404" pitchFamily="49" charset="0"/>
                </a:rPr>
                <a:t>="</a:t>
              </a:r>
              <a:r>
                <a:rPr lang="en-US" sz="1600" dirty="0" err="1">
                  <a:solidFill>
                    <a:srgbClr val="002060"/>
                  </a:solidFill>
                  <a:latin typeface="Courier New" panose="02070309020205020404" pitchFamily="49" charset="0"/>
                  <a:cs typeface="Courier New" panose="02070309020205020404" pitchFamily="49" charset="0"/>
                </a:rPr>
                <a:t>whichButton</a:t>
              </a:r>
              <a:r>
                <a:rPr lang="en-US" sz="1600" dirty="0">
                  <a:solidFill>
                    <a:srgbClr val="002060"/>
                  </a:solidFill>
                  <a:latin typeface="Courier New" panose="02070309020205020404" pitchFamily="49" charset="0"/>
                  <a:cs typeface="Courier New" panose="02070309020205020404" pitchFamily="49" charset="0"/>
                </a:rPr>
                <a:t>(event)"&gt;</a:t>
              </a:r>
            </a:p>
            <a:p>
              <a:r>
                <a:rPr lang="en-US" sz="1600" dirty="0">
                  <a:solidFill>
                    <a:srgbClr val="002060"/>
                  </a:solidFill>
                  <a:latin typeface="Courier New" panose="02070309020205020404" pitchFamily="49" charset="0"/>
                  <a:cs typeface="Courier New" panose="02070309020205020404" pitchFamily="49" charset="0"/>
                </a:rPr>
                <a:t>&lt;p&gt;Click in the document. An alert box will alert which mouse button you clicked.&lt;/p&gt;</a:t>
              </a:r>
            </a:p>
            <a:p>
              <a:r>
                <a:rPr lang="en-US" sz="1600" dirty="0">
                  <a:solidFill>
                    <a:srgbClr val="002060"/>
                  </a:solidFill>
                  <a:latin typeface="Courier New" panose="02070309020205020404" pitchFamily="49" charset="0"/>
                  <a:cs typeface="Courier New" panose="02070309020205020404" pitchFamily="49" charset="0"/>
                </a:rPr>
                <a:t>&lt;/body&gt;</a:t>
              </a:r>
            </a:p>
            <a:p>
              <a:r>
                <a:rPr lang="en-US" sz="1600" dirty="0" smtClean="0">
                  <a:solidFill>
                    <a:srgbClr val="002060"/>
                  </a:solidFill>
                  <a:latin typeface="Courier New" panose="02070309020205020404" pitchFamily="49" charset="0"/>
                  <a:cs typeface="Courier New" panose="02070309020205020404" pitchFamily="49" charset="0"/>
                </a:rPr>
                <a:t>&lt;/</a:t>
              </a:r>
              <a:r>
                <a:rPr lang="en-US" sz="1600" dirty="0">
                  <a:solidFill>
                    <a:srgbClr val="002060"/>
                  </a:solidFill>
                  <a:latin typeface="Courier New" panose="02070309020205020404" pitchFamily="49" charset="0"/>
                  <a:cs typeface="Courier New" panose="02070309020205020404" pitchFamily="49" charset="0"/>
                </a:rPr>
                <a:t>html&gt;</a:t>
              </a:r>
            </a:p>
            <a:p>
              <a:endParaRPr lang="en-US" dirty="0"/>
            </a:p>
            <a:p>
              <a:endParaRPr lang="en-US" dirty="0"/>
            </a:p>
            <a:p>
              <a:endParaRPr lang="en-US" dirty="0"/>
            </a:p>
            <a:p>
              <a:endParaRPr lang="en-US" dirty="0"/>
            </a:p>
          </p:txBody>
        </p:sp>
        <p:pic>
          <p:nvPicPr>
            <p:cNvPr id="7" name="Picture 6"/>
            <p:cNvPicPr>
              <a:picLocks noChangeAspect="1"/>
            </p:cNvPicPr>
            <p:nvPr/>
          </p:nvPicPr>
          <p:blipFill>
            <a:blip r:embed="rId3"/>
            <a:stretch>
              <a:fillRect/>
            </a:stretch>
          </p:blipFill>
          <p:spPr>
            <a:xfrm>
              <a:off x="4648200" y="4052873"/>
              <a:ext cx="3098800" cy="2021778"/>
            </a:xfrm>
            <a:prstGeom prst="rect">
              <a:avLst/>
            </a:prstGeom>
          </p:spPr>
        </p:pic>
        <p:sp>
          <p:nvSpPr>
            <p:cNvPr id="9" name="TextBox 8"/>
            <p:cNvSpPr txBox="1"/>
            <p:nvPr/>
          </p:nvSpPr>
          <p:spPr>
            <a:xfrm>
              <a:off x="5843176" y="5991422"/>
              <a:ext cx="708848" cy="307777"/>
            </a:xfrm>
            <a:prstGeom prst="rect">
              <a:avLst/>
            </a:prstGeom>
            <a:noFill/>
          </p:spPr>
          <p:txBody>
            <a:bodyPr wrap="none" rtlCol="0">
              <a:spAutoFit/>
            </a:bodyPr>
            <a:lstStyle/>
            <a:p>
              <a:r>
                <a:rPr lang="en-US" sz="1400" dirty="0" smtClean="0">
                  <a:solidFill>
                    <a:srgbClr val="002060"/>
                  </a:solidFill>
                </a:rPr>
                <a:t>Output</a:t>
              </a:r>
              <a:endParaRPr lang="en-US" sz="1400" dirty="0">
                <a:solidFill>
                  <a:srgbClr val="002060"/>
                </a:solidFill>
              </a:endParaRPr>
            </a:p>
          </p:txBody>
        </p:sp>
      </p:grpSp>
    </p:spTree>
    <p:extLst>
      <p:ext uri="{BB962C8B-B14F-4D97-AF65-F5344CB8AC3E}">
        <p14:creationId xmlns:p14="http://schemas.microsoft.com/office/powerpoint/2010/main" val="6812424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Defining Program </a:t>
            </a:r>
            <a:r>
              <a:rPr lang="en-IN" dirty="0" err="1" smtClean="0"/>
              <a:t>Behavior</a:t>
            </a:r>
            <a:r>
              <a:rPr lang="en-IN" dirty="0" smtClean="0"/>
              <a:t> (Contd.)</a:t>
            </a:r>
            <a:endParaRPr lang="en-US" dirty="0"/>
          </a:p>
        </p:txBody>
      </p:sp>
      <p:sp>
        <p:nvSpPr>
          <p:cNvPr id="3" name="Rectangle 2"/>
          <p:cNvSpPr/>
          <p:nvPr/>
        </p:nvSpPr>
        <p:spPr>
          <a:xfrm>
            <a:off x="457200" y="685800"/>
            <a:ext cx="7874000" cy="861774"/>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a:solidFill>
                  <a:srgbClr val="002060"/>
                </a:solidFill>
              </a:rPr>
              <a:t>The </a:t>
            </a:r>
            <a:r>
              <a:rPr lang="en-US" sz="2000" dirty="0" smtClean="0">
                <a:solidFill>
                  <a:srgbClr val="002060"/>
                </a:solidFill>
              </a:rPr>
              <a:t>following code illustrates </a:t>
            </a:r>
            <a:r>
              <a:rPr lang="en-US" dirty="0" err="1" smtClean="0">
                <a:solidFill>
                  <a:srgbClr val="002060"/>
                </a:solidFill>
                <a:latin typeface="Courier New" panose="02070309020205020404" pitchFamily="49" charset="0"/>
                <a:cs typeface="Courier New" panose="02070309020205020404" pitchFamily="49" charset="0"/>
              </a:rPr>
              <a:t>onkeyup</a:t>
            </a:r>
            <a:r>
              <a:rPr lang="en-US" sz="2000" dirty="0" smtClean="0">
                <a:solidFill>
                  <a:srgbClr val="002060"/>
                </a:solidFill>
              </a:rPr>
              <a:t> event:</a:t>
            </a:r>
          </a:p>
          <a:p>
            <a:pPr marL="285744" lvl="1" indent="-285744">
              <a:spcBef>
                <a:spcPts val="600"/>
              </a:spcBef>
              <a:spcAft>
                <a:spcPts val="600"/>
              </a:spcAft>
              <a:buSzPct val="100000"/>
              <a:buBlip>
                <a:blip r:embed="rId2"/>
              </a:buBlip>
            </a:pPr>
            <a:endParaRPr lang="en-US" sz="2000" dirty="0">
              <a:solidFill>
                <a:srgbClr val="002060"/>
              </a:solidFill>
            </a:endParaRPr>
          </a:p>
        </p:txBody>
      </p:sp>
      <p:sp>
        <p:nvSpPr>
          <p:cNvPr id="4" name="Vertical Scroll 3"/>
          <p:cNvSpPr/>
          <p:nvPr/>
        </p:nvSpPr>
        <p:spPr>
          <a:xfrm>
            <a:off x="685800" y="1180186"/>
            <a:ext cx="7645400" cy="5182513"/>
          </a:xfrm>
          <a:prstGeom prst="verticalScroll">
            <a:avLst>
              <a:gd name="adj" fmla="val 4130"/>
            </a:avLst>
          </a:prstGeom>
          <a:solidFill>
            <a:schemeClr val="bg1">
              <a:lumMod val="95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600">
              <a:solidFill>
                <a:srgbClr val="002060"/>
              </a:solidFill>
              <a:latin typeface="Courier New" panose="02070309020205020404" pitchFamily="49" charset="0"/>
              <a:cs typeface="Courier New" panose="02070309020205020404" pitchFamily="49" charset="0"/>
            </a:endParaRPr>
          </a:p>
        </p:txBody>
      </p:sp>
      <p:sp>
        <p:nvSpPr>
          <p:cNvPr id="6" name="Rectangle 5"/>
          <p:cNvSpPr/>
          <p:nvPr/>
        </p:nvSpPr>
        <p:spPr>
          <a:xfrm>
            <a:off x="1041400" y="1572329"/>
            <a:ext cx="4508500" cy="3785652"/>
          </a:xfrm>
          <a:prstGeom prst="rect">
            <a:avLst/>
          </a:prstGeom>
        </p:spPr>
        <p:txBody>
          <a:bodyPr wrap="square" numCol="1">
            <a:spAutoFit/>
          </a:bodyPr>
          <a:lstStyle/>
          <a:p>
            <a:r>
              <a:rPr lang="en-US" sz="1600" dirty="0">
                <a:solidFill>
                  <a:srgbClr val="002060"/>
                </a:solidFill>
                <a:latin typeface="Courier New" panose="02070309020205020404" pitchFamily="49" charset="0"/>
                <a:cs typeface="Courier New" panose="02070309020205020404" pitchFamily="49" charset="0"/>
              </a:rPr>
              <a:t>&lt;html&gt;</a:t>
            </a:r>
          </a:p>
          <a:p>
            <a:r>
              <a:rPr lang="en-US" sz="1600" dirty="0">
                <a:solidFill>
                  <a:srgbClr val="002060"/>
                </a:solidFill>
                <a:latin typeface="Courier New" panose="02070309020205020404" pitchFamily="49" charset="0"/>
                <a:cs typeface="Courier New" panose="02070309020205020404" pitchFamily="49" charset="0"/>
              </a:rPr>
              <a:t>&lt;head&gt;</a:t>
            </a:r>
          </a:p>
          <a:p>
            <a:r>
              <a:rPr lang="en-US" sz="1600" dirty="0">
                <a:solidFill>
                  <a:srgbClr val="002060"/>
                </a:solidFill>
                <a:latin typeface="Courier New" panose="02070309020205020404" pitchFamily="49" charset="0"/>
                <a:cs typeface="Courier New" panose="02070309020205020404" pitchFamily="49" charset="0"/>
              </a:rPr>
              <a:t>&lt;script type="text/</a:t>
            </a:r>
            <a:r>
              <a:rPr lang="en-US" sz="1600" dirty="0" err="1">
                <a:solidFill>
                  <a:srgbClr val="002060"/>
                </a:solidFill>
                <a:latin typeface="Courier New" panose="02070309020205020404" pitchFamily="49" charset="0"/>
                <a:cs typeface="Courier New" panose="02070309020205020404" pitchFamily="49" charset="0"/>
              </a:rPr>
              <a:t>javascript</a:t>
            </a:r>
            <a:r>
              <a:rPr lang="en-US" sz="1600" dirty="0">
                <a:solidFill>
                  <a:srgbClr val="002060"/>
                </a:solidFill>
                <a:latin typeface="Courier New" panose="02070309020205020404" pitchFamily="49" charset="0"/>
                <a:cs typeface="Courier New" panose="02070309020205020404" pitchFamily="49" charset="0"/>
              </a:rPr>
              <a:t>"&gt;</a:t>
            </a:r>
          </a:p>
          <a:p>
            <a:r>
              <a:rPr lang="en-US" sz="1600" dirty="0">
                <a:solidFill>
                  <a:srgbClr val="002060"/>
                </a:solidFill>
                <a:latin typeface="Courier New" panose="02070309020205020404" pitchFamily="49" charset="0"/>
                <a:cs typeface="Courier New" panose="02070309020205020404" pitchFamily="49" charset="0"/>
              </a:rPr>
              <a:t>function </a:t>
            </a:r>
            <a:r>
              <a:rPr lang="en-US" sz="1600" dirty="0" err="1">
                <a:solidFill>
                  <a:srgbClr val="002060"/>
                </a:solidFill>
                <a:latin typeface="Courier New" panose="02070309020205020404" pitchFamily="49" charset="0"/>
                <a:cs typeface="Courier New" panose="02070309020205020404" pitchFamily="49" charset="0"/>
              </a:rPr>
              <a:t>whichButton</a:t>
            </a:r>
            <a:r>
              <a:rPr lang="en-US" sz="1600" dirty="0">
                <a:solidFill>
                  <a:srgbClr val="002060"/>
                </a:solidFill>
                <a:latin typeface="Courier New" panose="02070309020205020404" pitchFamily="49" charset="0"/>
                <a:cs typeface="Courier New" panose="02070309020205020404" pitchFamily="49" charset="0"/>
              </a:rPr>
              <a:t>(event)</a:t>
            </a:r>
          </a:p>
          <a:p>
            <a:r>
              <a:rPr lang="en-US" sz="1600" dirty="0">
                <a:solidFill>
                  <a:srgbClr val="002060"/>
                </a:solidFill>
                <a:latin typeface="Courier New" panose="02070309020205020404" pitchFamily="49" charset="0"/>
                <a:cs typeface="Courier New" panose="02070309020205020404" pitchFamily="49" charset="0"/>
              </a:rPr>
              <a:t>{</a:t>
            </a:r>
          </a:p>
          <a:p>
            <a:r>
              <a:rPr lang="en-US" sz="1600" dirty="0">
                <a:solidFill>
                  <a:srgbClr val="002060"/>
                </a:solidFill>
                <a:latin typeface="Courier New" panose="02070309020205020404" pitchFamily="49" charset="0"/>
                <a:cs typeface="Courier New" panose="02070309020205020404" pitchFamily="49" charset="0"/>
              </a:rPr>
              <a:t>alert(</a:t>
            </a:r>
            <a:r>
              <a:rPr lang="en-US" sz="1600" dirty="0" err="1">
                <a:solidFill>
                  <a:srgbClr val="002060"/>
                </a:solidFill>
                <a:latin typeface="Courier New" panose="02070309020205020404" pitchFamily="49" charset="0"/>
                <a:cs typeface="Courier New" panose="02070309020205020404" pitchFamily="49" charset="0"/>
              </a:rPr>
              <a:t>event.keyCode</a:t>
            </a:r>
            <a:r>
              <a:rPr lang="en-US" sz="1600" dirty="0">
                <a:solidFill>
                  <a:srgbClr val="002060"/>
                </a:solidFill>
                <a:latin typeface="Courier New" panose="02070309020205020404" pitchFamily="49" charset="0"/>
                <a:cs typeface="Courier New" panose="02070309020205020404" pitchFamily="49" charset="0"/>
              </a:rPr>
              <a:t>);</a:t>
            </a:r>
          </a:p>
          <a:p>
            <a:r>
              <a:rPr lang="en-US" sz="1600" dirty="0">
                <a:solidFill>
                  <a:srgbClr val="002060"/>
                </a:solidFill>
                <a:latin typeface="Courier New" panose="02070309020205020404" pitchFamily="49" charset="0"/>
                <a:cs typeface="Courier New" panose="02070309020205020404" pitchFamily="49" charset="0"/>
              </a:rPr>
              <a:t>}</a:t>
            </a:r>
          </a:p>
          <a:p>
            <a:r>
              <a:rPr lang="en-US" sz="1600" dirty="0">
                <a:solidFill>
                  <a:srgbClr val="002060"/>
                </a:solidFill>
                <a:latin typeface="Courier New" panose="02070309020205020404" pitchFamily="49" charset="0"/>
                <a:cs typeface="Courier New" panose="02070309020205020404" pitchFamily="49" charset="0"/>
              </a:rPr>
              <a:t>&lt;/script&gt;</a:t>
            </a:r>
          </a:p>
          <a:p>
            <a:r>
              <a:rPr lang="en-US" sz="1600" dirty="0">
                <a:solidFill>
                  <a:srgbClr val="002060"/>
                </a:solidFill>
                <a:latin typeface="Courier New" panose="02070309020205020404" pitchFamily="49" charset="0"/>
                <a:cs typeface="Courier New" panose="02070309020205020404" pitchFamily="49" charset="0"/>
              </a:rPr>
              <a:t>&lt;/head&gt;</a:t>
            </a:r>
          </a:p>
          <a:p>
            <a:r>
              <a:rPr lang="en-US" sz="1600" dirty="0">
                <a:solidFill>
                  <a:srgbClr val="002060"/>
                </a:solidFill>
                <a:latin typeface="Courier New" panose="02070309020205020404" pitchFamily="49" charset="0"/>
                <a:cs typeface="Courier New" panose="02070309020205020404" pitchFamily="49" charset="0"/>
              </a:rPr>
              <a:t>&lt;</a:t>
            </a:r>
            <a:r>
              <a:rPr lang="en-US" sz="1600" dirty="0" smtClean="0">
                <a:solidFill>
                  <a:srgbClr val="002060"/>
                </a:solidFill>
                <a:latin typeface="Courier New" panose="02070309020205020404" pitchFamily="49" charset="0"/>
                <a:cs typeface="Courier New" panose="02070309020205020404" pitchFamily="49" charset="0"/>
              </a:rPr>
              <a:t>body </a:t>
            </a:r>
            <a:r>
              <a:rPr lang="en-US" sz="1600" dirty="0" err="1" smtClean="0">
                <a:solidFill>
                  <a:srgbClr val="002060"/>
                </a:solidFill>
                <a:latin typeface="Courier New" panose="02070309020205020404" pitchFamily="49" charset="0"/>
                <a:cs typeface="Courier New" panose="02070309020205020404" pitchFamily="49" charset="0"/>
              </a:rPr>
              <a:t>onkeyup</a:t>
            </a:r>
            <a:r>
              <a:rPr lang="en-US" sz="1600" dirty="0">
                <a:solidFill>
                  <a:srgbClr val="002060"/>
                </a:solidFill>
                <a:latin typeface="Courier New" panose="02070309020205020404" pitchFamily="49" charset="0"/>
                <a:cs typeface="Courier New" panose="02070309020205020404" pitchFamily="49" charset="0"/>
              </a:rPr>
              <a:t>="</a:t>
            </a:r>
            <a:r>
              <a:rPr lang="en-US" sz="1600" dirty="0" err="1">
                <a:solidFill>
                  <a:srgbClr val="002060"/>
                </a:solidFill>
                <a:latin typeface="Courier New" panose="02070309020205020404" pitchFamily="49" charset="0"/>
                <a:cs typeface="Courier New" panose="02070309020205020404" pitchFamily="49" charset="0"/>
              </a:rPr>
              <a:t>whichButton</a:t>
            </a:r>
            <a:r>
              <a:rPr lang="en-US" sz="1600" dirty="0">
                <a:solidFill>
                  <a:srgbClr val="002060"/>
                </a:solidFill>
                <a:latin typeface="Courier New" panose="02070309020205020404" pitchFamily="49" charset="0"/>
                <a:cs typeface="Courier New" panose="02070309020205020404" pitchFamily="49" charset="0"/>
              </a:rPr>
              <a:t>(event</a:t>
            </a:r>
            <a:r>
              <a:rPr lang="en-US" sz="1600" dirty="0" smtClean="0">
                <a:solidFill>
                  <a:srgbClr val="002060"/>
                </a:solidFill>
                <a:latin typeface="Courier New" panose="02070309020205020404" pitchFamily="49" charset="0"/>
                <a:cs typeface="Courier New" panose="02070309020205020404" pitchFamily="49" charset="0"/>
              </a:rPr>
              <a:t>)"&gt;</a:t>
            </a:r>
          </a:p>
          <a:p>
            <a:r>
              <a:rPr lang="en-US" sz="1600" dirty="0" smtClean="0">
                <a:solidFill>
                  <a:srgbClr val="002060"/>
                </a:solidFill>
                <a:latin typeface="Courier New" panose="02070309020205020404" pitchFamily="49" charset="0"/>
                <a:cs typeface="Courier New" panose="02070309020205020404" pitchFamily="49" charset="0"/>
              </a:rPr>
              <a:t>&lt;</a:t>
            </a:r>
            <a:r>
              <a:rPr lang="en-US" sz="1600" dirty="0">
                <a:solidFill>
                  <a:srgbClr val="002060"/>
                </a:solidFill>
                <a:latin typeface="Courier New" panose="02070309020205020404" pitchFamily="49" charset="0"/>
                <a:cs typeface="Courier New" panose="02070309020205020404" pitchFamily="49" charset="0"/>
              </a:rPr>
              <a:t>p&gt;Press a key on your keyboard. An alert box will alert the </a:t>
            </a:r>
            <a:r>
              <a:rPr lang="en-US" sz="1600" dirty="0" err="1">
                <a:solidFill>
                  <a:srgbClr val="002060"/>
                </a:solidFill>
                <a:latin typeface="Courier New" panose="02070309020205020404" pitchFamily="49" charset="0"/>
                <a:cs typeface="Courier New" panose="02070309020205020404" pitchFamily="49" charset="0"/>
              </a:rPr>
              <a:t>unicode</a:t>
            </a:r>
            <a:r>
              <a:rPr lang="en-US" sz="1600" dirty="0">
                <a:solidFill>
                  <a:srgbClr val="002060"/>
                </a:solidFill>
                <a:latin typeface="Courier New" panose="02070309020205020404" pitchFamily="49" charset="0"/>
                <a:cs typeface="Courier New" panose="02070309020205020404" pitchFamily="49" charset="0"/>
              </a:rPr>
              <a:t> of the key pressed.&lt;/p&gt;</a:t>
            </a:r>
          </a:p>
          <a:p>
            <a:r>
              <a:rPr lang="en-US" sz="1600" dirty="0">
                <a:solidFill>
                  <a:srgbClr val="002060"/>
                </a:solidFill>
                <a:latin typeface="Courier New" panose="02070309020205020404" pitchFamily="49" charset="0"/>
                <a:cs typeface="Courier New" panose="02070309020205020404" pitchFamily="49" charset="0"/>
              </a:rPr>
              <a:t>&lt;/body&gt;</a:t>
            </a:r>
          </a:p>
          <a:p>
            <a:r>
              <a:rPr lang="en-US" sz="1600" dirty="0">
                <a:solidFill>
                  <a:srgbClr val="002060"/>
                </a:solidFill>
                <a:latin typeface="Courier New" panose="02070309020205020404" pitchFamily="49" charset="0"/>
                <a:cs typeface="Courier New" panose="02070309020205020404" pitchFamily="49" charset="0"/>
              </a:rPr>
              <a:t>&lt;/html&gt;</a:t>
            </a:r>
          </a:p>
        </p:txBody>
      </p:sp>
      <p:sp>
        <p:nvSpPr>
          <p:cNvPr id="9" name="TextBox 8"/>
          <p:cNvSpPr txBox="1"/>
          <p:nvPr/>
        </p:nvSpPr>
        <p:spPr>
          <a:xfrm>
            <a:off x="5843176" y="6054922"/>
            <a:ext cx="708848" cy="307777"/>
          </a:xfrm>
          <a:prstGeom prst="rect">
            <a:avLst/>
          </a:prstGeom>
          <a:noFill/>
        </p:spPr>
        <p:txBody>
          <a:bodyPr wrap="none" rtlCol="0">
            <a:spAutoFit/>
          </a:bodyPr>
          <a:lstStyle/>
          <a:p>
            <a:r>
              <a:rPr lang="en-US" sz="1400" dirty="0" smtClean="0">
                <a:solidFill>
                  <a:srgbClr val="002060"/>
                </a:solidFill>
              </a:rPr>
              <a:t>Output</a:t>
            </a:r>
            <a:endParaRPr lang="en-US" sz="1400" dirty="0">
              <a:solidFill>
                <a:srgbClr val="002060"/>
              </a:solidFill>
            </a:endParaRPr>
          </a:p>
        </p:txBody>
      </p:sp>
      <p:pic>
        <p:nvPicPr>
          <p:cNvPr id="5" name="Picture 4"/>
          <p:cNvPicPr>
            <a:picLocks noChangeAspect="1"/>
          </p:cNvPicPr>
          <p:nvPr/>
        </p:nvPicPr>
        <p:blipFill>
          <a:blip r:embed="rId3"/>
          <a:stretch>
            <a:fillRect/>
          </a:stretch>
        </p:blipFill>
        <p:spPr>
          <a:xfrm>
            <a:off x="4521200" y="4591247"/>
            <a:ext cx="3200399" cy="1463675"/>
          </a:xfrm>
          <a:prstGeom prst="rect">
            <a:avLst/>
          </a:prstGeom>
        </p:spPr>
      </p:pic>
    </p:spTree>
    <p:extLst>
      <p:ext uri="{BB962C8B-B14F-4D97-AF65-F5344CB8AC3E}">
        <p14:creationId xmlns:p14="http://schemas.microsoft.com/office/powerpoint/2010/main" val="27689184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Controlling Program Flow </a:t>
            </a:r>
          </a:p>
        </p:txBody>
      </p:sp>
      <p:sp>
        <p:nvSpPr>
          <p:cNvPr id="3" name="Rectangle 2"/>
          <p:cNvSpPr/>
          <p:nvPr/>
        </p:nvSpPr>
        <p:spPr>
          <a:xfrm>
            <a:off x="457200" y="685800"/>
            <a:ext cx="7874000" cy="2554545"/>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All </a:t>
            </a:r>
            <a:r>
              <a:rPr lang="en-US" sz="2000" dirty="0">
                <a:solidFill>
                  <a:srgbClr val="002060"/>
                </a:solidFill>
              </a:rPr>
              <a:t>programming languages offer programming constructs for constructing a program. </a:t>
            </a:r>
          </a:p>
          <a:p>
            <a:pPr marL="285744" lvl="1" indent="-285744">
              <a:spcBef>
                <a:spcPts val="600"/>
              </a:spcBef>
              <a:spcAft>
                <a:spcPts val="600"/>
              </a:spcAft>
              <a:buSzPct val="100000"/>
              <a:buBlip>
                <a:blip r:embed="rId2"/>
              </a:buBlip>
            </a:pPr>
            <a:r>
              <a:rPr lang="en-US" sz="2000" dirty="0">
                <a:solidFill>
                  <a:srgbClr val="002060"/>
                </a:solidFill>
              </a:rPr>
              <a:t>There are the following types of programming constructs:</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Decision-making or conditional constructs</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Iterative constructs or looping constructs</a:t>
            </a:r>
          </a:p>
          <a:p>
            <a:pPr marL="285744" lvl="1" indent="-285744">
              <a:spcBef>
                <a:spcPts val="600"/>
              </a:spcBef>
              <a:spcAft>
                <a:spcPts val="600"/>
              </a:spcAft>
              <a:buSzPct val="100000"/>
              <a:buBlip>
                <a:blip r:embed="rId2"/>
              </a:buBlip>
            </a:pPr>
            <a:endParaRPr lang="en-US" sz="2000" dirty="0">
              <a:solidFill>
                <a:srgbClr val="002060"/>
              </a:solidFill>
            </a:endParaRPr>
          </a:p>
        </p:txBody>
      </p:sp>
    </p:spTree>
    <p:extLst>
      <p:ext uri="{BB962C8B-B14F-4D97-AF65-F5344CB8AC3E}">
        <p14:creationId xmlns:p14="http://schemas.microsoft.com/office/powerpoint/2010/main" val="39141007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Decision-Making Constructs</a:t>
            </a:r>
          </a:p>
        </p:txBody>
      </p:sp>
      <p:sp>
        <p:nvSpPr>
          <p:cNvPr id="3" name="Rectangle 2"/>
          <p:cNvSpPr/>
          <p:nvPr/>
        </p:nvSpPr>
        <p:spPr>
          <a:xfrm>
            <a:off x="457200" y="685800"/>
            <a:ext cx="7874000" cy="3385542"/>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Decision-making </a:t>
            </a:r>
            <a:r>
              <a:rPr lang="en-US" sz="2000" dirty="0">
                <a:solidFill>
                  <a:srgbClr val="002060"/>
                </a:solidFill>
              </a:rPr>
              <a:t>constructs:</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Provide the facility to execute a portion of a program only once.</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Are of the following types:</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400" dirty="0">
                <a:solidFill>
                  <a:srgbClr val="002060"/>
                </a:solidFill>
                <a:latin typeface="Courier New" panose="02070309020205020404" pitchFamily="49" charset="0"/>
                <a:cs typeface="Courier New" panose="02070309020205020404" pitchFamily="49" charset="0"/>
              </a:rPr>
              <a:t>if…else </a:t>
            </a:r>
            <a:r>
              <a:rPr lang="en-US" dirty="0">
                <a:solidFill>
                  <a:srgbClr val="002060"/>
                </a:solidFill>
                <a:latin typeface="+mj-lt"/>
                <a:cs typeface="Courier New" panose="02070309020205020404" pitchFamily="49" charset="0"/>
              </a:rPr>
              <a:t>construct</a:t>
            </a:r>
            <a:r>
              <a:rPr lang="en-US" sz="1400" dirty="0">
                <a:solidFill>
                  <a:srgbClr val="002060"/>
                </a:solidFill>
                <a:latin typeface="Courier New" panose="02070309020205020404" pitchFamily="49" charset="0"/>
                <a:cs typeface="Courier New" panose="02070309020205020404" pitchFamily="49" charset="0"/>
              </a:rPr>
              <a:t> </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400" dirty="0">
                <a:solidFill>
                  <a:srgbClr val="002060"/>
                </a:solidFill>
                <a:latin typeface="Courier New" panose="02070309020205020404" pitchFamily="49" charset="0"/>
                <a:cs typeface="Courier New" panose="02070309020205020404" pitchFamily="49" charset="0"/>
              </a:rPr>
              <a:t>switch…case </a:t>
            </a:r>
            <a:r>
              <a:rPr lang="en-US" dirty="0">
                <a:solidFill>
                  <a:srgbClr val="002060"/>
                </a:solidFill>
                <a:latin typeface="+mj-lt"/>
                <a:cs typeface="Courier New" panose="02070309020205020404" pitchFamily="49" charset="0"/>
              </a:rPr>
              <a:t>construct</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The </a:t>
            </a:r>
            <a:r>
              <a:rPr lang="en-US" sz="1400" dirty="0">
                <a:solidFill>
                  <a:srgbClr val="002060"/>
                </a:solidFill>
                <a:latin typeface="Courier New" panose="02070309020205020404" pitchFamily="49" charset="0"/>
                <a:cs typeface="Courier New" panose="02070309020205020404" pitchFamily="49" charset="0"/>
              </a:rPr>
              <a:t>if…else</a:t>
            </a:r>
            <a:r>
              <a:rPr lang="en-US" dirty="0">
                <a:solidFill>
                  <a:srgbClr val="002060"/>
                </a:solidFill>
                <a:latin typeface="+mj-lt"/>
                <a:cs typeface="Courier New" panose="02070309020205020404" pitchFamily="49" charset="0"/>
              </a:rPr>
              <a:t> construct:</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rPr>
              <a:t>Is the primary decision-making construct of any programming language.</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rPr>
              <a:t>Allows for the conditional branching of code. </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rPr>
              <a:t>Syntax:</a:t>
            </a:r>
          </a:p>
        </p:txBody>
      </p:sp>
      <p:sp>
        <p:nvSpPr>
          <p:cNvPr id="4" name="Rectangle 3"/>
          <p:cNvSpPr/>
          <p:nvPr/>
        </p:nvSpPr>
        <p:spPr>
          <a:xfrm>
            <a:off x="1456267" y="4071342"/>
            <a:ext cx="6874933" cy="2154436"/>
          </a:xfrm>
          <a:prstGeom prst="rect">
            <a:avLst/>
          </a:prstGeom>
        </p:spPr>
        <p:txBody>
          <a:bodyPr wrap="square">
            <a:spAutoFit/>
          </a:bodyPr>
          <a:lstStyle/>
          <a:p>
            <a:pPr marL="457188" lvl="1">
              <a:spcBef>
                <a:spcPts val="600"/>
              </a:spcBef>
              <a:spcAft>
                <a:spcPts val="600"/>
              </a:spcAft>
              <a:buSzPct val="80000"/>
            </a:pPr>
            <a:r>
              <a:rPr lang="en-US" sz="1400" dirty="0">
                <a:solidFill>
                  <a:srgbClr val="002060"/>
                </a:solidFill>
                <a:latin typeface="Courier New" panose="02070309020205020404" pitchFamily="49" charset="0"/>
                <a:cs typeface="Courier New" panose="02070309020205020404" pitchFamily="49" charset="0"/>
              </a:rPr>
              <a:t>if (boolean expression</a:t>
            </a:r>
            <a:r>
              <a:rPr lang="en-US" sz="1400" dirty="0" smtClean="0">
                <a:solidFill>
                  <a:srgbClr val="002060"/>
                </a:solidFill>
                <a:latin typeface="Courier New" panose="02070309020205020404" pitchFamily="49" charset="0"/>
                <a:cs typeface="Courier New" panose="02070309020205020404" pitchFamily="49" charset="0"/>
              </a:rPr>
              <a:t>) {</a:t>
            </a:r>
            <a:endParaRPr lang="en-US" sz="1400" dirty="0">
              <a:solidFill>
                <a:srgbClr val="002060"/>
              </a:solidFill>
              <a:latin typeface="Courier New" panose="02070309020205020404" pitchFamily="49" charset="0"/>
              <a:cs typeface="Courier New" panose="02070309020205020404" pitchFamily="49" charset="0"/>
            </a:endParaRPr>
          </a:p>
          <a:p>
            <a:pPr marL="457188" lvl="1">
              <a:spcBef>
                <a:spcPts val="600"/>
              </a:spcBef>
              <a:spcAft>
                <a:spcPts val="600"/>
              </a:spcAft>
              <a:buSzPct val="80000"/>
            </a:pPr>
            <a:r>
              <a:rPr lang="en-US" sz="1400" dirty="0" smtClean="0">
                <a:solidFill>
                  <a:srgbClr val="002060"/>
                </a:solidFill>
                <a:latin typeface="Courier New" panose="02070309020205020404" pitchFamily="49" charset="0"/>
                <a:cs typeface="Courier New" panose="02070309020205020404" pitchFamily="49" charset="0"/>
              </a:rPr>
              <a:t>Statements </a:t>
            </a:r>
            <a:r>
              <a:rPr lang="en-US" sz="1400" dirty="0">
                <a:solidFill>
                  <a:srgbClr val="002060"/>
                </a:solidFill>
                <a:latin typeface="Courier New" panose="02070309020205020404" pitchFamily="49" charset="0"/>
                <a:cs typeface="Courier New" panose="02070309020205020404" pitchFamily="49" charset="0"/>
              </a:rPr>
              <a:t>to be executed if expression is true</a:t>
            </a:r>
          </a:p>
          <a:p>
            <a:pPr marL="457188" lvl="1">
              <a:spcBef>
                <a:spcPts val="600"/>
              </a:spcBef>
              <a:spcAft>
                <a:spcPts val="600"/>
              </a:spcAft>
              <a:buSzPct val="80000"/>
            </a:pPr>
            <a:r>
              <a:rPr lang="en-US" sz="1400" dirty="0" smtClean="0">
                <a:solidFill>
                  <a:srgbClr val="002060"/>
                </a:solidFill>
                <a:latin typeface="Courier New" panose="02070309020205020404" pitchFamily="49" charset="0"/>
                <a:cs typeface="Courier New" panose="02070309020205020404" pitchFamily="49" charset="0"/>
              </a:rPr>
              <a:t>}</a:t>
            </a:r>
            <a:endParaRPr lang="en-US" sz="1400" dirty="0">
              <a:solidFill>
                <a:srgbClr val="002060"/>
              </a:solidFill>
              <a:latin typeface="Courier New" panose="02070309020205020404" pitchFamily="49" charset="0"/>
              <a:cs typeface="Courier New" panose="02070309020205020404" pitchFamily="49" charset="0"/>
            </a:endParaRPr>
          </a:p>
          <a:p>
            <a:pPr marL="457188" lvl="1">
              <a:spcBef>
                <a:spcPts val="600"/>
              </a:spcBef>
              <a:spcAft>
                <a:spcPts val="600"/>
              </a:spcAft>
              <a:buSzPct val="80000"/>
            </a:pPr>
            <a:r>
              <a:rPr lang="en-US" sz="1400" dirty="0" smtClean="0">
                <a:solidFill>
                  <a:srgbClr val="002060"/>
                </a:solidFill>
                <a:latin typeface="Courier New" panose="02070309020205020404" pitchFamily="49" charset="0"/>
                <a:cs typeface="Courier New" panose="02070309020205020404" pitchFamily="49" charset="0"/>
              </a:rPr>
              <a:t>else</a:t>
            </a:r>
            <a:r>
              <a:rPr lang="en-US" sz="1400" dirty="0">
                <a:solidFill>
                  <a:srgbClr val="002060"/>
                </a:solidFill>
                <a:latin typeface="Courier New" panose="02070309020205020404" pitchFamily="49" charset="0"/>
                <a:cs typeface="Courier New" panose="02070309020205020404" pitchFamily="49" charset="0"/>
              </a:rPr>
              <a:t>	{</a:t>
            </a:r>
          </a:p>
          <a:p>
            <a:pPr marL="457188" lvl="1">
              <a:spcBef>
                <a:spcPts val="600"/>
              </a:spcBef>
              <a:spcAft>
                <a:spcPts val="600"/>
              </a:spcAft>
              <a:buSzPct val="80000"/>
            </a:pPr>
            <a:r>
              <a:rPr lang="en-US" sz="1400" dirty="0">
                <a:solidFill>
                  <a:srgbClr val="002060"/>
                </a:solidFill>
                <a:latin typeface="Courier New" panose="02070309020205020404" pitchFamily="49" charset="0"/>
                <a:cs typeface="Courier New" panose="02070309020205020404" pitchFamily="49" charset="0"/>
              </a:rPr>
              <a:t>	Statements to be executed if expression is false</a:t>
            </a:r>
          </a:p>
          <a:p>
            <a:pPr marL="457188" lvl="1">
              <a:spcBef>
                <a:spcPts val="600"/>
              </a:spcBef>
              <a:spcAft>
                <a:spcPts val="600"/>
              </a:spcAft>
              <a:buSzPct val="80000"/>
            </a:pPr>
            <a:r>
              <a:rPr lang="en-US" sz="1400" dirty="0">
                <a:solidFill>
                  <a:srgbClr val="002060"/>
                </a:solidFill>
                <a:latin typeface="Courier New" panose="02070309020205020404" pitchFamily="49" charset="0"/>
                <a:cs typeface="Courier New" panose="02070309020205020404" pitchFamily="49" charset="0"/>
              </a:rPr>
              <a:t>	} </a:t>
            </a:r>
            <a:endParaRPr lang="en-US" sz="1400" dirty="0">
              <a:solidFill>
                <a:srgbClr val="002060"/>
              </a:solidFill>
              <a:cs typeface="Courier New" panose="02070309020205020404" pitchFamily="49" charset="0"/>
            </a:endParaRPr>
          </a:p>
        </p:txBody>
      </p:sp>
    </p:spTree>
    <p:extLst>
      <p:ext uri="{BB962C8B-B14F-4D97-AF65-F5344CB8AC3E}">
        <p14:creationId xmlns:p14="http://schemas.microsoft.com/office/powerpoint/2010/main" val="31650807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Vertical Scroll 4"/>
          <p:cNvSpPr/>
          <p:nvPr/>
        </p:nvSpPr>
        <p:spPr>
          <a:xfrm>
            <a:off x="685800" y="1180186"/>
            <a:ext cx="7645400" cy="5182513"/>
          </a:xfrm>
          <a:prstGeom prst="verticalScroll">
            <a:avLst>
              <a:gd name="adj" fmla="val 2496"/>
            </a:avLst>
          </a:prstGeom>
          <a:solidFill>
            <a:schemeClr val="bg1">
              <a:lumMod val="95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600">
              <a:solidFill>
                <a:srgbClr val="002060"/>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IN" dirty="0"/>
              <a:t>Using Decision-Making </a:t>
            </a:r>
            <a:r>
              <a:rPr lang="en-IN" dirty="0" smtClean="0"/>
              <a:t>Constructs (Contd.)</a:t>
            </a:r>
            <a:endParaRPr lang="en-IN" dirty="0"/>
          </a:p>
        </p:txBody>
      </p:sp>
      <p:sp>
        <p:nvSpPr>
          <p:cNvPr id="3" name="Rectangle 2"/>
          <p:cNvSpPr/>
          <p:nvPr/>
        </p:nvSpPr>
        <p:spPr>
          <a:xfrm>
            <a:off x="457200" y="685800"/>
            <a:ext cx="7874000" cy="400110"/>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following code illustrates the </a:t>
            </a:r>
            <a:r>
              <a:rPr lang="en-US" dirty="0" smtClean="0">
                <a:solidFill>
                  <a:srgbClr val="002060"/>
                </a:solidFill>
                <a:latin typeface="Courier New" panose="02070309020205020404" pitchFamily="49" charset="0"/>
                <a:cs typeface="Courier New" panose="02070309020205020404" pitchFamily="49" charset="0"/>
              </a:rPr>
              <a:t>if else </a:t>
            </a:r>
            <a:r>
              <a:rPr lang="en-US" sz="2000" dirty="0" smtClean="0">
                <a:solidFill>
                  <a:srgbClr val="002060"/>
                </a:solidFill>
              </a:rPr>
              <a:t>constructs:</a:t>
            </a:r>
            <a:endParaRPr lang="en-US" sz="2000" dirty="0">
              <a:solidFill>
                <a:srgbClr val="002060"/>
              </a:solidFill>
            </a:endParaRPr>
          </a:p>
        </p:txBody>
      </p:sp>
      <p:sp>
        <p:nvSpPr>
          <p:cNvPr id="4" name="Rectangle 3"/>
          <p:cNvSpPr/>
          <p:nvPr/>
        </p:nvSpPr>
        <p:spPr>
          <a:xfrm>
            <a:off x="914400" y="1407541"/>
            <a:ext cx="4301067" cy="5047536"/>
          </a:xfrm>
          <a:prstGeom prst="rect">
            <a:avLst/>
          </a:prstGeom>
        </p:spPr>
        <p:txBody>
          <a:bodyPr wrap="square" numCol="1">
            <a:spAutoFit/>
          </a:bodyPr>
          <a:lstStyle/>
          <a:p>
            <a:pPr marL="457188" lvl="1">
              <a:buSzPct val="80000"/>
            </a:pPr>
            <a:r>
              <a:rPr lang="en-US" sz="1400" dirty="0">
                <a:solidFill>
                  <a:srgbClr val="002060"/>
                </a:solidFill>
                <a:latin typeface="Courier New" panose="02070309020205020404" pitchFamily="49" charset="0"/>
                <a:cs typeface="Courier New" panose="02070309020205020404" pitchFamily="49" charset="0"/>
              </a:rPr>
              <a:t>&lt;html&gt;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&lt;body&gt;</a:t>
            </a:r>
          </a:p>
          <a:p>
            <a:pPr marL="457188" lvl="1">
              <a:buSzPct val="80000"/>
            </a:pPr>
            <a:r>
              <a:rPr lang="en-US" sz="1400" dirty="0" smtClean="0">
                <a:solidFill>
                  <a:srgbClr val="002060"/>
                </a:solidFill>
                <a:latin typeface="Courier New" panose="02070309020205020404" pitchFamily="49" charset="0"/>
                <a:cs typeface="Courier New" panose="02070309020205020404" pitchFamily="49" charset="0"/>
              </a:rPr>
              <a:t>&lt;</a:t>
            </a:r>
            <a:r>
              <a:rPr lang="en-US" sz="1400" dirty="0">
                <a:solidFill>
                  <a:srgbClr val="002060"/>
                </a:solidFill>
                <a:latin typeface="Courier New" panose="02070309020205020404" pitchFamily="49" charset="0"/>
                <a:cs typeface="Courier New" panose="02070309020205020404" pitchFamily="49" charset="0"/>
              </a:rPr>
              <a:t>script type="text/</a:t>
            </a:r>
            <a:r>
              <a:rPr lang="en-US" sz="1400" dirty="0" err="1">
                <a:solidFill>
                  <a:srgbClr val="002060"/>
                </a:solidFill>
                <a:latin typeface="Courier New" panose="02070309020205020404" pitchFamily="49" charset="0"/>
                <a:cs typeface="Courier New" panose="02070309020205020404" pitchFamily="49" charset="0"/>
              </a:rPr>
              <a:t>javascript</a:t>
            </a:r>
            <a:r>
              <a:rPr lang="en-US" sz="1400" dirty="0">
                <a:solidFill>
                  <a:srgbClr val="002060"/>
                </a:solidFill>
                <a:latin typeface="Courier New" panose="02070309020205020404" pitchFamily="49" charset="0"/>
                <a:cs typeface="Courier New" panose="02070309020205020404" pitchFamily="49" charset="0"/>
              </a:rPr>
              <a:t>"&gt;</a:t>
            </a:r>
          </a:p>
          <a:p>
            <a:pPr marL="457188" lvl="1">
              <a:buSzPct val="80000"/>
            </a:pPr>
            <a:r>
              <a:rPr lang="en-US" sz="1400" dirty="0" err="1">
                <a:solidFill>
                  <a:srgbClr val="002060"/>
                </a:solidFill>
                <a:latin typeface="Courier New" panose="02070309020205020404" pitchFamily="49" charset="0"/>
                <a:cs typeface="Courier New" panose="02070309020205020404" pitchFamily="49" charset="0"/>
              </a:rPr>
              <a:t>var</a:t>
            </a:r>
            <a:r>
              <a:rPr lang="en-US" sz="1400" dirty="0">
                <a:solidFill>
                  <a:srgbClr val="002060"/>
                </a:solidFill>
                <a:latin typeface="Courier New" panose="02070309020205020404" pitchFamily="49" charset="0"/>
                <a:cs typeface="Courier New" panose="02070309020205020404" pitchFamily="49" charset="0"/>
              </a:rPr>
              <a:t> d = new Date();</a:t>
            </a:r>
          </a:p>
          <a:p>
            <a:pPr marL="457188" lvl="1">
              <a:buSzPct val="80000"/>
            </a:pPr>
            <a:r>
              <a:rPr lang="en-US" sz="1400" dirty="0" err="1">
                <a:solidFill>
                  <a:srgbClr val="002060"/>
                </a:solidFill>
                <a:latin typeface="Courier New" panose="02070309020205020404" pitchFamily="49" charset="0"/>
                <a:cs typeface="Courier New" panose="02070309020205020404" pitchFamily="49" charset="0"/>
              </a:rPr>
              <a:t>var</a:t>
            </a:r>
            <a:r>
              <a:rPr lang="en-US" sz="1400" dirty="0">
                <a:solidFill>
                  <a:srgbClr val="002060"/>
                </a:solidFill>
                <a:latin typeface="Courier New" panose="02070309020205020404" pitchFamily="49" charset="0"/>
                <a:cs typeface="Courier New" panose="02070309020205020404" pitchFamily="49" charset="0"/>
              </a:rPr>
              <a:t> time = </a:t>
            </a:r>
            <a:r>
              <a:rPr lang="en-US" sz="1400" dirty="0" err="1">
                <a:solidFill>
                  <a:srgbClr val="002060"/>
                </a:solidFill>
                <a:latin typeface="Courier New" panose="02070309020205020404" pitchFamily="49" charset="0"/>
                <a:cs typeface="Courier New" panose="02070309020205020404" pitchFamily="49" charset="0"/>
              </a:rPr>
              <a:t>d.getHours</a:t>
            </a:r>
            <a:r>
              <a:rPr lang="en-US" sz="1400" dirty="0">
                <a:solidFill>
                  <a:srgbClr val="002060"/>
                </a:solidFill>
                <a:latin typeface="Courier New" panose="02070309020205020404" pitchFamily="49" charset="0"/>
                <a:cs typeface="Courier New" panose="02070309020205020404" pitchFamily="49" charset="0"/>
              </a:rPr>
              <a: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if (time &lt; 10) </a:t>
            </a:r>
            <a:r>
              <a:rPr lang="en-US" sz="1400" dirty="0" smtClean="0">
                <a:solidFill>
                  <a:srgbClr val="002060"/>
                </a:solidFill>
                <a:latin typeface="Courier New" panose="02070309020205020404" pitchFamily="49" charset="0"/>
                <a:cs typeface="Courier New" panose="02070309020205020404" pitchFamily="49" charset="0"/>
              </a:rPr>
              <a:t>{</a:t>
            </a:r>
            <a:endParaRPr lang="en-US" sz="1400" dirty="0">
              <a:solidFill>
                <a:srgbClr val="002060"/>
              </a:solidFill>
              <a:latin typeface="Courier New" panose="02070309020205020404" pitchFamily="49" charset="0"/>
              <a:cs typeface="Courier New" panose="02070309020205020404" pitchFamily="49" charset="0"/>
            </a:endParaRP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alert("Good morning");</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e</a:t>
            </a:r>
            <a:r>
              <a:rPr lang="en-US" sz="1400" dirty="0" smtClean="0">
                <a:solidFill>
                  <a:srgbClr val="002060"/>
                </a:solidFill>
                <a:latin typeface="Courier New" panose="02070309020205020404" pitchFamily="49" charset="0"/>
                <a:cs typeface="Courier New" panose="02070309020205020404" pitchFamily="49" charset="0"/>
              </a:rPr>
              <a:t>lse {</a:t>
            </a:r>
            <a:endParaRPr lang="en-US" sz="1400" dirty="0">
              <a:solidFill>
                <a:srgbClr val="002060"/>
              </a:solidFill>
              <a:latin typeface="Courier New" panose="02070309020205020404" pitchFamily="49" charset="0"/>
              <a:cs typeface="Courier New" panose="02070309020205020404" pitchFamily="49" charset="0"/>
            </a:endParaRP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alert("Good day");</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&lt;/script&gt;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&lt;p&gt;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If the time on your browser is less than 10,</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you will get a "Good morning" greeting.</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Otherwise you will get a "Good day" greeting.</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&lt;/p&gt;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&lt;/body&gt;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&lt;/html&gt;</a:t>
            </a:r>
          </a:p>
          <a:p>
            <a:pPr marL="457188" lvl="1">
              <a:buSzPct val="80000"/>
            </a:pPr>
            <a:endParaRPr lang="en-US" sz="1400" dirty="0">
              <a:solidFill>
                <a:srgbClr val="002060"/>
              </a:solidFill>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3"/>
          <a:stretch>
            <a:fillRect/>
          </a:stretch>
        </p:blipFill>
        <p:spPr>
          <a:xfrm>
            <a:off x="4944029" y="2858007"/>
            <a:ext cx="2955371" cy="1967993"/>
          </a:xfrm>
          <a:prstGeom prst="rect">
            <a:avLst/>
          </a:prstGeom>
        </p:spPr>
      </p:pic>
      <p:sp>
        <p:nvSpPr>
          <p:cNvPr id="7" name="TextBox 6"/>
          <p:cNvSpPr txBox="1"/>
          <p:nvPr/>
        </p:nvSpPr>
        <p:spPr>
          <a:xfrm>
            <a:off x="6064485" y="4818678"/>
            <a:ext cx="708848" cy="307777"/>
          </a:xfrm>
          <a:prstGeom prst="rect">
            <a:avLst/>
          </a:prstGeom>
          <a:noFill/>
        </p:spPr>
        <p:txBody>
          <a:bodyPr wrap="none" rtlCol="0">
            <a:spAutoFit/>
          </a:bodyPr>
          <a:lstStyle/>
          <a:p>
            <a:r>
              <a:rPr lang="en-US" sz="1400" dirty="0" smtClean="0">
                <a:solidFill>
                  <a:srgbClr val="002060"/>
                </a:solidFill>
              </a:rPr>
              <a:t>Output</a:t>
            </a:r>
            <a:endParaRPr lang="en-US" sz="1400" dirty="0">
              <a:solidFill>
                <a:srgbClr val="002060"/>
              </a:solidFill>
            </a:endParaRPr>
          </a:p>
        </p:txBody>
      </p:sp>
    </p:spTree>
    <p:extLst>
      <p:ext uri="{BB962C8B-B14F-4D97-AF65-F5344CB8AC3E}">
        <p14:creationId xmlns:p14="http://schemas.microsoft.com/office/powerpoint/2010/main" val="716452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Decision-Making </a:t>
            </a:r>
            <a:r>
              <a:rPr lang="en-IN" dirty="0" smtClean="0"/>
              <a:t>Constructs (Contd.)</a:t>
            </a:r>
            <a:endParaRPr lang="en-IN" dirty="0"/>
          </a:p>
        </p:txBody>
      </p:sp>
      <p:sp>
        <p:nvSpPr>
          <p:cNvPr id="3" name="Rectangle 2"/>
          <p:cNvSpPr/>
          <p:nvPr/>
        </p:nvSpPr>
        <p:spPr>
          <a:xfrm>
            <a:off x="457200" y="685800"/>
            <a:ext cx="7874000" cy="5816977"/>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a:t>
            </a:r>
            <a:r>
              <a:rPr lang="en-US" dirty="0" smtClean="0">
                <a:solidFill>
                  <a:srgbClr val="002060"/>
                </a:solidFill>
                <a:latin typeface="Courier New" panose="02070309020205020404" pitchFamily="49" charset="0"/>
                <a:cs typeface="Courier New" panose="02070309020205020404" pitchFamily="49" charset="0"/>
              </a:rPr>
              <a:t>switch case</a:t>
            </a:r>
            <a:r>
              <a:rPr lang="en-US" sz="2000" dirty="0" smtClean="0">
                <a:solidFill>
                  <a:srgbClr val="002060"/>
                </a:solidFill>
              </a:rPr>
              <a:t> </a:t>
            </a:r>
            <a:r>
              <a:rPr lang="en-US" sz="2000" dirty="0">
                <a:solidFill>
                  <a:srgbClr val="002060"/>
                </a:solidFill>
              </a:rPr>
              <a:t>construct:</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Compares the value of a variable against multiple constant values that the variable can contain.</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Syntax:</a:t>
            </a:r>
          </a:p>
          <a:p>
            <a:pPr marL="914400" lvl="3">
              <a:spcBef>
                <a:spcPts val="600"/>
              </a:spcBef>
              <a:spcAft>
                <a:spcPts val="600"/>
              </a:spcAft>
              <a:buSzPct val="100000"/>
            </a:pPr>
            <a:r>
              <a:rPr lang="en-US" sz="1400" dirty="0">
                <a:solidFill>
                  <a:srgbClr val="002060"/>
                </a:solidFill>
                <a:latin typeface="Courier New" panose="02070309020205020404" pitchFamily="49" charset="0"/>
                <a:cs typeface="Courier New" panose="02070309020205020404" pitchFamily="49" charset="0"/>
              </a:rPr>
              <a:t>switch(</a:t>
            </a:r>
            <a:r>
              <a:rPr lang="en-US" sz="1400" dirty="0" err="1">
                <a:solidFill>
                  <a:srgbClr val="002060"/>
                </a:solidFill>
                <a:latin typeface="Courier New" panose="02070309020205020404" pitchFamily="49" charset="0"/>
                <a:cs typeface="Courier New" panose="02070309020205020404" pitchFamily="49" charset="0"/>
              </a:rPr>
              <a:t>variableName</a:t>
            </a:r>
            <a:r>
              <a:rPr lang="en-US" sz="1400" dirty="0">
                <a:solidFill>
                  <a:srgbClr val="002060"/>
                </a:solidFill>
                <a:latin typeface="Courier New" panose="02070309020205020404" pitchFamily="49" charset="0"/>
                <a:cs typeface="Courier New" panose="02070309020205020404" pitchFamily="49" charset="0"/>
              </a:rPr>
              <a:t>)</a:t>
            </a:r>
          </a:p>
          <a:p>
            <a:pPr marL="914400" lvl="3">
              <a:spcBef>
                <a:spcPts val="600"/>
              </a:spcBef>
              <a:spcAft>
                <a:spcPts val="600"/>
              </a:spcAft>
              <a:buSzPct val="100000"/>
            </a:pPr>
            <a:r>
              <a:rPr lang="en-US" sz="1400" dirty="0">
                <a:solidFill>
                  <a:srgbClr val="002060"/>
                </a:solidFill>
                <a:latin typeface="Courier New" panose="02070309020205020404" pitchFamily="49" charset="0"/>
                <a:cs typeface="Courier New" panose="02070309020205020404" pitchFamily="49" charset="0"/>
              </a:rPr>
              <a:t>{</a:t>
            </a:r>
          </a:p>
          <a:p>
            <a:pPr marL="914400" lvl="3">
              <a:spcBef>
                <a:spcPts val="600"/>
              </a:spcBef>
              <a:spcAft>
                <a:spcPts val="600"/>
              </a:spcAft>
              <a:buSzPct val="100000"/>
            </a:pPr>
            <a:r>
              <a:rPr lang="en-US" sz="1400" dirty="0">
                <a:solidFill>
                  <a:srgbClr val="002060"/>
                </a:solidFill>
                <a:latin typeface="Courier New" panose="02070309020205020404" pitchFamily="49" charset="0"/>
                <a:cs typeface="Courier New" panose="02070309020205020404" pitchFamily="49" charset="0"/>
              </a:rPr>
              <a:t>case "str1":</a:t>
            </a:r>
          </a:p>
          <a:p>
            <a:pPr marL="914400" lvl="3">
              <a:spcBef>
                <a:spcPts val="600"/>
              </a:spcBef>
              <a:spcAft>
                <a:spcPts val="600"/>
              </a:spcAft>
              <a:buSzPct val="100000"/>
            </a:pPr>
            <a:r>
              <a:rPr lang="en-US" sz="1400" dirty="0">
                <a:solidFill>
                  <a:srgbClr val="002060"/>
                </a:solidFill>
                <a:latin typeface="Courier New" panose="02070309020205020404" pitchFamily="49" charset="0"/>
                <a:cs typeface="Courier New" panose="02070309020205020404" pitchFamily="49" charset="0"/>
              </a:rPr>
              <a:t>//Statements to be executed if </a:t>
            </a:r>
            <a:r>
              <a:rPr lang="en-US" sz="1400" dirty="0" err="1">
                <a:solidFill>
                  <a:srgbClr val="002060"/>
                </a:solidFill>
                <a:latin typeface="Courier New" panose="02070309020205020404" pitchFamily="49" charset="0"/>
                <a:cs typeface="Courier New" panose="02070309020205020404" pitchFamily="49" charset="0"/>
              </a:rPr>
              <a:t>variableName</a:t>
            </a:r>
            <a:r>
              <a:rPr lang="en-US" sz="1400" dirty="0">
                <a:solidFill>
                  <a:srgbClr val="002060"/>
                </a:solidFill>
                <a:latin typeface="Courier New" panose="02070309020205020404" pitchFamily="49" charset="0"/>
                <a:cs typeface="Courier New" panose="02070309020205020404" pitchFamily="49" charset="0"/>
              </a:rPr>
              <a:t> is equal to str1</a:t>
            </a:r>
          </a:p>
          <a:p>
            <a:pPr marL="914400" lvl="3">
              <a:spcBef>
                <a:spcPts val="600"/>
              </a:spcBef>
              <a:spcAft>
                <a:spcPts val="600"/>
              </a:spcAft>
              <a:buSzPct val="100000"/>
            </a:pPr>
            <a:r>
              <a:rPr lang="en-US" sz="1400" dirty="0">
                <a:solidFill>
                  <a:srgbClr val="002060"/>
                </a:solidFill>
                <a:latin typeface="Courier New" panose="02070309020205020404" pitchFamily="49" charset="0"/>
                <a:cs typeface="Courier New" panose="02070309020205020404" pitchFamily="49" charset="0"/>
              </a:rPr>
              <a:t>break;</a:t>
            </a:r>
          </a:p>
          <a:p>
            <a:pPr marL="914400" lvl="3">
              <a:spcBef>
                <a:spcPts val="600"/>
              </a:spcBef>
              <a:spcAft>
                <a:spcPts val="600"/>
              </a:spcAft>
              <a:buSzPct val="100000"/>
            </a:pPr>
            <a:r>
              <a:rPr lang="en-US" sz="1400" dirty="0">
                <a:solidFill>
                  <a:srgbClr val="002060"/>
                </a:solidFill>
                <a:latin typeface="Courier New" panose="02070309020205020404" pitchFamily="49" charset="0"/>
                <a:cs typeface="Courier New" panose="02070309020205020404" pitchFamily="49" charset="0"/>
              </a:rPr>
              <a:t>case "str2":</a:t>
            </a:r>
          </a:p>
          <a:p>
            <a:pPr marL="914400" lvl="3">
              <a:spcBef>
                <a:spcPts val="600"/>
              </a:spcBef>
              <a:spcAft>
                <a:spcPts val="600"/>
              </a:spcAft>
              <a:buSzPct val="100000"/>
            </a:pPr>
            <a:r>
              <a:rPr lang="en-US" sz="1400" dirty="0">
                <a:solidFill>
                  <a:srgbClr val="002060"/>
                </a:solidFill>
                <a:latin typeface="Courier New" panose="02070309020205020404" pitchFamily="49" charset="0"/>
                <a:cs typeface="Courier New" panose="02070309020205020404" pitchFamily="49" charset="0"/>
              </a:rPr>
              <a:t>//Statements to be executed if </a:t>
            </a:r>
            <a:r>
              <a:rPr lang="en-US" sz="1400" dirty="0" err="1">
                <a:solidFill>
                  <a:srgbClr val="002060"/>
                </a:solidFill>
                <a:latin typeface="Courier New" panose="02070309020205020404" pitchFamily="49" charset="0"/>
                <a:cs typeface="Courier New" panose="02070309020205020404" pitchFamily="49" charset="0"/>
              </a:rPr>
              <a:t>variableName</a:t>
            </a:r>
            <a:r>
              <a:rPr lang="en-US" sz="1400" dirty="0">
                <a:solidFill>
                  <a:srgbClr val="002060"/>
                </a:solidFill>
                <a:latin typeface="Courier New" panose="02070309020205020404" pitchFamily="49" charset="0"/>
                <a:cs typeface="Courier New" panose="02070309020205020404" pitchFamily="49" charset="0"/>
              </a:rPr>
              <a:t> is equal to str2</a:t>
            </a:r>
          </a:p>
          <a:p>
            <a:pPr marL="914400" lvl="3">
              <a:spcBef>
                <a:spcPts val="600"/>
              </a:spcBef>
              <a:spcAft>
                <a:spcPts val="600"/>
              </a:spcAft>
              <a:buSzPct val="100000"/>
            </a:pPr>
            <a:r>
              <a:rPr lang="en-US" sz="1400" dirty="0">
                <a:solidFill>
                  <a:srgbClr val="002060"/>
                </a:solidFill>
                <a:latin typeface="Courier New" panose="02070309020205020404" pitchFamily="49" charset="0"/>
                <a:cs typeface="Courier New" panose="02070309020205020404" pitchFamily="49" charset="0"/>
              </a:rPr>
              <a:t>break;</a:t>
            </a:r>
          </a:p>
          <a:p>
            <a:pPr marL="914400" lvl="3">
              <a:spcBef>
                <a:spcPts val="600"/>
              </a:spcBef>
              <a:spcAft>
                <a:spcPts val="600"/>
              </a:spcAft>
              <a:buSzPct val="100000"/>
            </a:pPr>
            <a:r>
              <a:rPr lang="en-US" sz="1400" dirty="0">
                <a:solidFill>
                  <a:srgbClr val="002060"/>
                </a:solidFill>
                <a:latin typeface="Courier New" panose="02070309020205020404" pitchFamily="49" charset="0"/>
                <a:cs typeface="Courier New" panose="02070309020205020404" pitchFamily="49" charset="0"/>
              </a:rPr>
              <a:t>default:</a:t>
            </a:r>
          </a:p>
          <a:p>
            <a:pPr marL="914400" lvl="3">
              <a:spcBef>
                <a:spcPts val="600"/>
              </a:spcBef>
              <a:spcAft>
                <a:spcPts val="600"/>
              </a:spcAft>
              <a:buSzPct val="100000"/>
            </a:pPr>
            <a:r>
              <a:rPr lang="en-US" sz="1400" dirty="0">
                <a:solidFill>
                  <a:srgbClr val="002060"/>
                </a:solidFill>
                <a:latin typeface="Courier New" panose="02070309020205020404" pitchFamily="49" charset="0"/>
                <a:cs typeface="Courier New" panose="02070309020205020404" pitchFamily="49" charset="0"/>
              </a:rPr>
              <a:t>//Statements to be executed if </a:t>
            </a:r>
            <a:r>
              <a:rPr lang="en-US" sz="1400" dirty="0" err="1">
                <a:solidFill>
                  <a:srgbClr val="002060"/>
                </a:solidFill>
                <a:latin typeface="Courier New" panose="02070309020205020404" pitchFamily="49" charset="0"/>
                <a:cs typeface="Courier New" panose="02070309020205020404" pitchFamily="49" charset="0"/>
              </a:rPr>
              <a:t>variableName</a:t>
            </a:r>
            <a:r>
              <a:rPr lang="en-US" sz="1400" dirty="0">
                <a:solidFill>
                  <a:srgbClr val="002060"/>
                </a:solidFill>
                <a:latin typeface="Courier New" panose="02070309020205020404" pitchFamily="49" charset="0"/>
                <a:cs typeface="Courier New" panose="02070309020205020404" pitchFamily="49" charset="0"/>
              </a:rPr>
              <a:t> is not equal to str1 and str2</a:t>
            </a:r>
          </a:p>
          <a:p>
            <a:pPr marL="914400" lvl="3">
              <a:spcBef>
                <a:spcPts val="600"/>
              </a:spcBef>
              <a:spcAft>
                <a:spcPts val="600"/>
              </a:spcAft>
              <a:buSzPct val="100000"/>
            </a:pPr>
            <a:r>
              <a:rPr lang="en-US" sz="1400" dirty="0">
                <a:solidFill>
                  <a:srgbClr val="00206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193485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Vertical Scroll 4"/>
          <p:cNvSpPr/>
          <p:nvPr/>
        </p:nvSpPr>
        <p:spPr>
          <a:xfrm>
            <a:off x="685800" y="1180186"/>
            <a:ext cx="7645400" cy="5182513"/>
          </a:xfrm>
          <a:prstGeom prst="verticalScroll">
            <a:avLst>
              <a:gd name="adj" fmla="val 2496"/>
            </a:avLst>
          </a:prstGeom>
          <a:solidFill>
            <a:schemeClr val="bg1">
              <a:lumMod val="95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600">
              <a:solidFill>
                <a:srgbClr val="002060"/>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IN" dirty="0"/>
              <a:t>Using Decision-Making </a:t>
            </a:r>
            <a:r>
              <a:rPr lang="en-IN" dirty="0" smtClean="0"/>
              <a:t>Constructs (Contd.)</a:t>
            </a:r>
            <a:endParaRPr lang="en-IN" dirty="0"/>
          </a:p>
        </p:txBody>
      </p:sp>
      <p:sp>
        <p:nvSpPr>
          <p:cNvPr id="3" name="Rectangle 2"/>
          <p:cNvSpPr/>
          <p:nvPr/>
        </p:nvSpPr>
        <p:spPr>
          <a:xfrm>
            <a:off x="457200" y="685800"/>
            <a:ext cx="7874000" cy="400110"/>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following code illustrates the </a:t>
            </a:r>
            <a:r>
              <a:rPr lang="en-US" dirty="0">
                <a:solidFill>
                  <a:srgbClr val="002060"/>
                </a:solidFill>
                <a:latin typeface="Courier New" panose="02070309020205020404" pitchFamily="49" charset="0"/>
                <a:cs typeface="Courier New" panose="02070309020205020404" pitchFamily="49" charset="0"/>
              </a:rPr>
              <a:t>switch</a:t>
            </a:r>
            <a:r>
              <a:rPr lang="en-US" sz="2000" dirty="0" smtClean="0">
                <a:solidFill>
                  <a:srgbClr val="002060"/>
                </a:solidFill>
              </a:rPr>
              <a:t> </a:t>
            </a:r>
            <a:r>
              <a:rPr lang="en-US" dirty="0">
                <a:solidFill>
                  <a:srgbClr val="002060"/>
                </a:solidFill>
                <a:latin typeface="Courier New" panose="02070309020205020404" pitchFamily="49" charset="0"/>
                <a:cs typeface="Courier New" panose="02070309020205020404" pitchFamily="49" charset="0"/>
              </a:rPr>
              <a:t>case</a:t>
            </a:r>
            <a:r>
              <a:rPr lang="en-US" sz="2000" dirty="0" smtClean="0">
                <a:solidFill>
                  <a:srgbClr val="002060"/>
                </a:solidFill>
              </a:rPr>
              <a:t> constructs:</a:t>
            </a:r>
            <a:endParaRPr lang="en-US" sz="2000" dirty="0">
              <a:solidFill>
                <a:srgbClr val="002060"/>
              </a:solidFill>
            </a:endParaRPr>
          </a:p>
        </p:txBody>
      </p:sp>
      <p:sp>
        <p:nvSpPr>
          <p:cNvPr id="4" name="Rectangle 3"/>
          <p:cNvSpPr/>
          <p:nvPr/>
        </p:nvSpPr>
        <p:spPr>
          <a:xfrm>
            <a:off x="897467" y="1407541"/>
            <a:ext cx="7145865" cy="4586859"/>
          </a:xfrm>
          <a:prstGeom prst="rect">
            <a:avLst/>
          </a:prstGeom>
        </p:spPr>
        <p:txBody>
          <a:bodyPr wrap="square" numCol="2">
            <a:spAutoFit/>
          </a:bodyPr>
          <a:lstStyle/>
          <a:p>
            <a:pPr marL="457188" lvl="1">
              <a:buSzPct val="80000"/>
            </a:pPr>
            <a:r>
              <a:rPr lang="en-US" sz="1400" dirty="0">
                <a:solidFill>
                  <a:srgbClr val="002060"/>
                </a:solidFill>
                <a:latin typeface="Courier New" panose="02070309020205020404" pitchFamily="49" charset="0"/>
                <a:cs typeface="Courier New" panose="02070309020205020404" pitchFamily="49" charset="0"/>
              </a:rPr>
              <a:t>&lt;html&gt;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&lt;body&gt;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&lt;script type="text/</a:t>
            </a:r>
            <a:r>
              <a:rPr lang="en-US" sz="1400" dirty="0" err="1">
                <a:solidFill>
                  <a:srgbClr val="002060"/>
                </a:solidFill>
                <a:latin typeface="Courier New" panose="02070309020205020404" pitchFamily="49" charset="0"/>
                <a:cs typeface="Courier New" panose="02070309020205020404" pitchFamily="49" charset="0"/>
              </a:rPr>
              <a:t>javascript</a:t>
            </a:r>
            <a:r>
              <a:rPr lang="en-US" sz="1400" dirty="0">
                <a:solidFill>
                  <a:srgbClr val="002060"/>
                </a:solidFill>
                <a:latin typeface="Courier New" panose="02070309020205020404" pitchFamily="49" charset="0"/>
                <a:cs typeface="Courier New" panose="02070309020205020404" pitchFamily="49" charset="0"/>
              </a:rPr>
              <a:t>"&gt;</a:t>
            </a:r>
          </a:p>
          <a:p>
            <a:pPr marL="457188" lvl="1">
              <a:buSzPct val="80000"/>
            </a:pPr>
            <a:r>
              <a:rPr lang="en-US" sz="1400" dirty="0" err="1">
                <a:solidFill>
                  <a:srgbClr val="002060"/>
                </a:solidFill>
                <a:latin typeface="Courier New" panose="02070309020205020404" pitchFamily="49" charset="0"/>
                <a:cs typeface="Courier New" panose="02070309020205020404" pitchFamily="49" charset="0"/>
              </a:rPr>
              <a:t>var</a:t>
            </a:r>
            <a:r>
              <a:rPr lang="en-US" sz="1400" dirty="0">
                <a:solidFill>
                  <a:srgbClr val="002060"/>
                </a:solidFill>
                <a:latin typeface="Courier New" panose="02070309020205020404" pitchFamily="49" charset="0"/>
                <a:cs typeface="Courier New" panose="02070309020205020404" pitchFamily="49" charset="0"/>
              </a:rPr>
              <a:t> d = new Date();</a:t>
            </a:r>
          </a:p>
          <a:p>
            <a:pPr marL="457188" lvl="1">
              <a:buSzPct val="80000"/>
            </a:pPr>
            <a:r>
              <a:rPr lang="en-US" sz="1400" dirty="0" err="1">
                <a:solidFill>
                  <a:srgbClr val="002060"/>
                </a:solidFill>
                <a:latin typeface="Courier New" panose="02070309020205020404" pitchFamily="49" charset="0"/>
                <a:cs typeface="Courier New" panose="02070309020205020404" pitchFamily="49" charset="0"/>
              </a:rPr>
              <a:t>theDay</a:t>
            </a:r>
            <a:r>
              <a:rPr lang="en-US" sz="1400" dirty="0">
                <a:solidFill>
                  <a:srgbClr val="002060"/>
                </a:solidFill>
                <a:latin typeface="Courier New" panose="02070309020205020404" pitchFamily="49" charset="0"/>
                <a:cs typeface="Courier New" panose="02070309020205020404" pitchFamily="49" charset="0"/>
              </a:rPr>
              <a:t>=</a:t>
            </a:r>
            <a:r>
              <a:rPr lang="en-US" sz="1400" dirty="0" err="1">
                <a:solidFill>
                  <a:srgbClr val="002060"/>
                </a:solidFill>
                <a:latin typeface="Courier New" panose="02070309020205020404" pitchFamily="49" charset="0"/>
                <a:cs typeface="Courier New" panose="02070309020205020404" pitchFamily="49" charset="0"/>
              </a:rPr>
              <a:t>d.getDay</a:t>
            </a:r>
            <a:r>
              <a:rPr lang="en-US" sz="1400" dirty="0">
                <a:solidFill>
                  <a:srgbClr val="002060"/>
                </a:solidFill>
                <a:latin typeface="Courier New" panose="02070309020205020404" pitchFamily="49" charset="0"/>
                <a:cs typeface="Courier New" panose="02070309020205020404" pitchFamily="49" charset="0"/>
              </a:rPr>
              <a: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switch (</a:t>
            </a:r>
            <a:r>
              <a:rPr lang="en-US" sz="1400" dirty="0" err="1">
                <a:solidFill>
                  <a:srgbClr val="002060"/>
                </a:solidFill>
                <a:latin typeface="Courier New" panose="02070309020205020404" pitchFamily="49" charset="0"/>
                <a:cs typeface="Courier New" panose="02070309020205020404" pitchFamily="49" charset="0"/>
              </a:rPr>
              <a:t>theDay</a:t>
            </a:r>
            <a:r>
              <a:rPr lang="en-US" sz="1400" dirty="0">
                <a:solidFill>
                  <a:srgbClr val="002060"/>
                </a:solidFill>
                <a:latin typeface="Courier New" panose="02070309020205020404" pitchFamily="49" charset="0"/>
                <a:cs typeface="Courier New" panose="02070309020205020404" pitchFamily="49" charset="0"/>
              </a:rPr>
              <a:t>) {</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case 5:</a:t>
            </a:r>
          </a:p>
          <a:p>
            <a:pPr marL="457188" lvl="1">
              <a:buSzPct val="80000"/>
            </a:pPr>
            <a:r>
              <a:rPr lang="en-US" sz="1400" dirty="0" err="1">
                <a:solidFill>
                  <a:srgbClr val="002060"/>
                </a:solidFill>
                <a:latin typeface="Courier New" panose="02070309020205020404" pitchFamily="49" charset="0"/>
                <a:cs typeface="Courier New" panose="02070309020205020404" pitchFamily="49" charset="0"/>
              </a:rPr>
              <a:t>document.write</a:t>
            </a:r>
            <a:r>
              <a:rPr lang="en-US" sz="1400" dirty="0">
                <a:solidFill>
                  <a:srgbClr val="002060"/>
                </a:solidFill>
                <a:latin typeface="Courier New" panose="02070309020205020404" pitchFamily="49" charset="0"/>
                <a:cs typeface="Courier New" panose="02070309020205020404" pitchFamily="49" charset="0"/>
              </a:rPr>
              <a:t>("&lt;b&gt;Finally Friday&lt;/b&gt;");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break;</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case 6:</a:t>
            </a:r>
          </a:p>
          <a:p>
            <a:pPr marL="457188" lvl="1">
              <a:buSzPct val="80000"/>
            </a:pPr>
            <a:r>
              <a:rPr lang="en-US" sz="1400" dirty="0" err="1">
                <a:solidFill>
                  <a:srgbClr val="002060"/>
                </a:solidFill>
                <a:latin typeface="Courier New" panose="02070309020205020404" pitchFamily="49" charset="0"/>
                <a:cs typeface="Courier New" panose="02070309020205020404" pitchFamily="49" charset="0"/>
              </a:rPr>
              <a:t>document.write</a:t>
            </a:r>
            <a:r>
              <a:rPr lang="en-US" sz="1400" dirty="0">
                <a:solidFill>
                  <a:srgbClr val="002060"/>
                </a:solidFill>
                <a:latin typeface="Courier New" panose="02070309020205020404" pitchFamily="49" charset="0"/>
                <a:cs typeface="Courier New" panose="02070309020205020404" pitchFamily="49" charset="0"/>
              </a:rPr>
              <a:t>("&lt;b&gt;Super Saturday&lt;/b&gt;");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break;</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case 0:</a:t>
            </a:r>
          </a:p>
          <a:p>
            <a:pPr marL="457188" lvl="1">
              <a:buSzPct val="80000"/>
            </a:pPr>
            <a:r>
              <a:rPr lang="en-US" sz="1400" dirty="0" err="1">
                <a:solidFill>
                  <a:srgbClr val="002060"/>
                </a:solidFill>
                <a:latin typeface="Courier New" panose="02070309020205020404" pitchFamily="49" charset="0"/>
                <a:cs typeface="Courier New" panose="02070309020205020404" pitchFamily="49" charset="0"/>
              </a:rPr>
              <a:t>document.write</a:t>
            </a:r>
            <a:r>
              <a:rPr lang="en-US" sz="1400" dirty="0">
                <a:solidFill>
                  <a:srgbClr val="002060"/>
                </a:solidFill>
                <a:latin typeface="Courier New" panose="02070309020205020404" pitchFamily="49" charset="0"/>
                <a:cs typeface="Courier New" panose="02070309020205020404" pitchFamily="49" charset="0"/>
              </a:rPr>
              <a:t>("&lt;b&gt;Sleepy Sunday&lt;/b&gt;");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break;</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default:</a:t>
            </a:r>
          </a:p>
          <a:p>
            <a:pPr marL="457188" lvl="1">
              <a:buSzPct val="80000"/>
            </a:pPr>
            <a:r>
              <a:rPr lang="en-US" sz="1400" dirty="0" err="1">
                <a:solidFill>
                  <a:srgbClr val="002060"/>
                </a:solidFill>
                <a:latin typeface="Courier New" panose="02070309020205020404" pitchFamily="49" charset="0"/>
                <a:cs typeface="Courier New" panose="02070309020205020404" pitchFamily="49" charset="0"/>
              </a:rPr>
              <a:t>document.write</a:t>
            </a:r>
            <a:r>
              <a:rPr lang="en-US" sz="1400" dirty="0">
                <a:solidFill>
                  <a:srgbClr val="002060"/>
                </a:solidFill>
                <a:latin typeface="Courier New" panose="02070309020205020404" pitchFamily="49" charset="0"/>
                <a:cs typeface="Courier New" panose="02070309020205020404" pitchFamily="49" charset="0"/>
              </a:rPr>
              <a:t>("&lt;b&gt;I'm really looking forward to this weekend!&lt;/b&gt;");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&lt;/script&gt;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&lt;/body&gt;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&lt;/html&gt;</a:t>
            </a:r>
          </a:p>
        </p:txBody>
      </p:sp>
      <p:sp>
        <p:nvSpPr>
          <p:cNvPr id="7" name="TextBox 6"/>
          <p:cNvSpPr txBox="1"/>
          <p:nvPr/>
        </p:nvSpPr>
        <p:spPr>
          <a:xfrm>
            <a:off x="6064485" y="4818678"/>
            <a:ext cx="708848" cy="307777"/>
          </a:xfrm>
          <a:prstGeom prst="rect">
            <a:avLst/>
          </a:prstGeom>
          <a:noFill/>
        </p:spPr>
        <p:txBody>
          <a:bodyPr wrap="none" rtlCol="0">
            <a:spAutoFit/>
          </a:bodyPr>
          <a:lstStyle/>
          <a:p>
            <a:r>
              <a:rPr lang="en-US" sz="1400" dirty="0" smtClean="0">
                <a:solidFill>
                  <a:srgbClr val="002060"/>
                </a:solidFill>
              </a:rPr>
              <a:t>Output</a:t>
            </a:r>
            <a:endParaRPr lang="en-US" sz="1400" dirty="0">
              <a:solidFill>
                <a:srgbClr val="002060"/>
              </a:solidFill>
            </a:endParaRPr>
          </a:p>
        </p:txBody>
      </p:sp>
      <p:pic>
        <p:nvPicPr>
          <p:cNvPr id="6" name="Picture 5"/>
          <p:cNvPicPr>
            <a:picLocks noChangeAspect="1"/>
          </p:cNvPicPr>
          <p:nvPr/>
        </p:nvPicPr>
        <p:blipFill>
          <a:blip r:embed="rId3"/>
          <a:stretch>
            <a:fillRect/>
          </a:stretch>
        </p:blipFill>
        <p:spPr>
          <a:xfrm>
            <a:off x="4966757" y="2885103"/>
            <a:ext cx="3076575" cy="1933575"/>
          </a:xfrm>
          <a:prstGeom prst="rect">
            <a:avLst/>
          </a:prstGeom>
        </p:spPr>
      </p:pic>
    </p:spTree>
    <p:extLst>
      <p:ext uri="{BB962C8B-B14F-4D97-AF65-F5344CB8AC3E}">
        <p14:creationId xmlns:p14="http://schemas.microsoft.com/office/powerpoint/2010/main" val="8515678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Iterative Constructs</a:t>
            </a:r>
          </a:p>
        </p:txBody>
      </p:sp>
      <p:sp>
        <p:nvSpPr>
          <p:cNvPr id="3" name="Rectangle 2"/>
          <p:cNvSpPr/>
          <p:nvPr/>
        </p:nvSpPr>
        <p:spPr>
          <a:xfrm>
            <a:off x="457200" y="685800"/>
            <a:ext cx="7874000" cy="5669244"/>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Iterative constructs are of the following types:</a:t>
            </a:r>
          </a:p>
          <a:p>
            <a:pPr marL="742932" lvl="1" indent="-285744" fontAlgn="base">
              <a:lnSpc>
                <a:spcPct val="105000"/>
              </a:lnSpc>
              <a:spcBef>
                <a:spcPts val="600"/>
              </a:spcBef>
              <a:spcAft>
                <a:spcPts val="600"/>
              </a:spcAft>
              <a:buClr>
                <a:schemeClr val="accent2">
                  <a:lumMod val="75000"/>
                </a:schemeClr>
              </a:buClr>
              <a:buSzPct val="100000"/>
              <a:buBlip>
                <a:blip r:embed="rId3"/>
              </a:buBlip>
            </a:pPr>
            <a:r>
              <a:rPr lang="en-US" sz="1600" dirty="0">
                <a:solidFill>
                  <a:srgbClr val="002060"/>
                </a:solidFill>
                <a:latin typeface="Courier New" panose="02070309020205020404" pitchFamily="49" charset="0"/>
                <a:cs typeface="Courier New" panose="02070309020205020404" pitchFamily="49" charset="0"/>
              </a:rPr>
              <a:t>while</a:t>
            </a:r>
            <a:r>
              <a:rPr lang="en-US" dirty="0">
                <a:solidFill>
                  <a:srgbClr val="002060"/>
                </a:solidFill>
                <a:latin typeface="+mj-lt"/>
                <a:cs typeface="Courier New" panose="02070309020205020404" pitchFamily="49" charset="0"/>
              </a:rPr>
              <a:t> construct</a:t>
            </a:r>
          </a:p>
          <a:p>
            <a:pPr marL="742932" lvl="1" indent="-285744" fontAlgn="base">
              <a:lnSpc>
                <a:spcPct val="105000"/>
              </a:lnSpc>
              <a:spcBef>
                <a:spcPts val="600"/>
              </a:spcBef>
              <a:spcAft>
                <a:spcPts val="600"/>
              </a:spcAft>
              <a:buClr>
                <a:schemeClr val="accent2">
                  <a:lumMod val="75000"/>
                </a:schemeClr>
              </a:buClr>
              <a:buSzPct val="100000"/>
              <a:buBlip>
                <a:blip r:embed="rId3"/>
              </a:buBlip>
            </a:pPr>
            <a:r>
              <a:rPr lang="en-US" sz="1600" dirty="0">
                <a:solidFill>
                  <a:srgbClr val="002060"/>
                </a:solidFill>
                <a:latin typeface="Courier New" panose="02070309020205020404" pitchFamily="49" charset="0"/>
                <a:cs typeface="Courier New" panose="02070309020205020404" pitchFamily="49" charset="0"/>
              </a:rPr>
              <a:t>do-while</a:t>
            </a:r>
            <a:r>
              <a:rPr lang="en-US" dirty="0">
                <a:solidFill>
                  <a:srgbClr val="002060"/>
                </a:solidFill>
                <a:latin typeface="+mj-lt"/>
                <a:cs typeface="Courier New" panose="02070309020205020404" pitchFamily="49" charset="0"/>
              </a:rPr>
              <a:t> construct</a:t>
            </a:r>
          </a:p>
          <a:p>
            <a:pPr marL="742932" lvl="1" indent="-285744" fontAlgn="base">
              <a:lnSpc>
                <a:spcPct val="105000"/>
              </a:lnSpc>
              <a:spcBef>
                <a:spcPts val="600"/>
              </a:spcBef>
              <a:spcAft>
                <a:spcPts val="600"/>
              </a:spcAft>
              <a:buClr>
                <a:schemeClr val="accent2">
                  <a:lumMod val="75000"/>
                </a:schemeClr>
              </a:buClr>
              <a:buSzPct val="100000"/>
              <a:buBlip>
                <a:blip r:embed="rId3"/>
              </a:buBlip>
            </a:pPr>
            <a:r>
              <a:rPr lang="en-US" sz="1600" dirty="0">
                <a:solidFill>
                  <a:srgbClr val="002060"/>
                </a:solidFill>
                <a:latin typeface="Courier New" panose="02070309020205020404" pitchFamily="49" charset="0"/>
                <a:cs typeface="Courier New" panose="02070309020205020404" pitchFamily="49" charset="0"/>
              </a:rPr>
              <a:t>for </a:t>
            </a:r>
            <a:r>
              <a:rPr lang="en-US" dirty="0">
                <a:solidFill>
                  <a:srgbClr val="002060"/>
                </a:solidFill>
                <a:latin typeface="+mj-lt"/>
                <a:cs typeface="Courier New" panose="02070309020205020404" pitchFamily="49" charset="0"/>
              </a:rPr>
              <a:t>construct</a:t>
            </a:r>
          </a:p>
          <a:p>
            <a:pPr marL="285744" lvl="1" indent="-285744" fontAlgn="base">
              <a:lnSpc>
                <a:spcPct val="105000"/>
              </a:lnSpc>
              <a:spcBef>
                <a:spcPts val="600"/>
              </a:spcBef>
              <a:spcAft>
                <a:spcPts val="600"/>
              </a:spcAft>
              <a:buClr>
                <a:schemeClr val="accent2">
                  <a:lumMod val="75000"/>
                </a:schemeClr>
              </a:buClr>
              <a:buSzPct val="100000"/>
              <a:buBlip>
                <a:blip r:embed="rId2"/>
              </a:buBlip>
            </a:pPr>
            <a:r>
              <a:rPr lang="en-US" sz="2000" dirty="0">
                <a:solidFill>
                  <a:srgbClr val="002060"/>
                </a:solidFill>
              </a:rPr>
              <a:t>The while construct:</a:t>
            </a:r>
          </a:p>
          <a:p>
            <a:pPr marL="742932" lvl="1" indent="-285744" fontAlgn="base">
              <a:lnSpc>
                <a:spcPct val="105000"/>
              </a:lnSpc>
              <a:spcBef>
                <a:spcPts val="600"/>
              </a:spcBef>
              <a:spcAft>
                <a:spcPts val="600"/>
              </a:spcAft>
              <a:buClr>
                <a:schemeClr val="accent2">
                  <a:lumMod val="75000"/>
                </a:schemeClr>
              </a:buClr>
              <a:buSzPct val="80000"/>
              <a:buBlip>
                <a:blip r:embed="rId3"/>
              </a:buBlip>
            </a:pPr>
            <a:r>
              <a:rPr lang="en-US" dirty="0">
                <a:solidFill>
                  <a:srgbClr val="002060"/>
                </a:solidFill>
                <a:latin typeface="+mj-lt"/>
                <a:cs typeface="Courier New" panose="02070309020205020404" pitchFamily="49" charset="0"/>
              </a:rPr>
              <a:t>Is used to execute a code till the time the given condition continues to hold true.</a:t>
            </a:r>
          </a:p>
          <a:p>
            <a:pPr marL="742932" lvl="1" indent="-285744" fontAlgn="base">
              <a:lnSpc>
                <a:spcPct val="105000"/>
              </a:lnSpc>
              <a:spcBef>
                <a:spcPts val="600"/>
              </a:spcBef>
              <a:spcAft>
                <a:spcPts val="600"/>
              </a:spcAft>
              <a:buClr>
                <a:schemeClr val="accent2">
                  <a:lumMod val="75000"/>
                </a:schemeClr>
              </a:buClr>
              <a:buSzPct val="80000"/>
              <a:buBlip>
                <a:blip r:embed="rId3"/>
              </a:buBlip>
            </a:pPr>
            <a:r>
              <a:rPr lang="en-US" dirty="0">
                <a:solidFill>
                  <a:srgbClr val="002060"/>
                </a:solidFill>
                <a:latin typeface="+mj-lt"/>
                <a:cs typeface="Courier New" panose="02070309020205020404" pitchFamily="49" charset="0"/>
              </a:rPr>
              <a:t>Syntax:</a:t>
            </a:r>
          </a:p>
          <a:p>
            <a:pPr lvl="2" fontAlgn="base">
              <a:lnSpc>
                <a:spcPct val="105000"/>
              </a:lnSpc>
              <a:spcBef>
                <a:spcPct val="20000"/>
              </a:spcBef>
              <a:spcAft>
                <a:spcPct val="0"/>
              </a:spcAft>
              <a:buClr>
                <a:schemeClr val="accent2">
                  <a:lumMod val="75000"/>
                </a:schemeClr>
              </a:buClr>
              <a:buSzPct val="100000"/>
            </a:pPr>
            <a:r>
              <a:rPr lang="en-US" sz="1600" dirty="0">
                <a:solidFill>
                  <a:srgbClr val="002060"/>
                </a:solidFill>
                <a:latin typeface="Calibri" panose="020F0502020204030204" pitchFamily="34" charset="0"/>
              </a:rPr>
              <a:t>	</a:t>
            </a:r>
            <a:r>
              <a:rPr lang="en-US" sz="1600" dirty="0">
                <a:solidFill>
                  <a:srgbClr val="002060"/>
                </a:solidFill>
                <a:latin typeface="Courier New" panose="02070309020205020404" pitchFamily="49" charset="0"/>
                <a:cs typeface="Courier New" panose="02070309020205020404" pitchFamily="49" charset="0"/>
              </a:rPr>
              <a:t>while (Boolean expression)</a:t>
            </a:r>
          </a:p>
          <a:p>
            <a:pPr lvl="2" fontAlgn="base">
              <a:lnSpc>
                <a:spcPct val="105000"/>
              </a:lnSpc>
              <a:spcBef>
                <a:spcPct val="20000"/>
              </a:spcBef>
              <a:spcAft>
                <a:spcPct val="0"/>
              </a:spcAft>
              <a:buClr>
                <a:schemeClr val="accent2">
                  <a:lumMod val="75000"/>
                </a:schemeClr>
              </a:buClr>
              <a:buSzPct val="100000"/>
            </a:pPr>
            <a:r>
              <a:rPr lang="en-US" sz="1600" dirty="0">
                <a:solidFill>
                  <a:srgbClr val="002060"/>
                </a:solidFill>
                <a:latin typeface="Courier New" panose="02070309020205020404" pitchFamily="49" charset="0"/>
                <a:cs typeface="Courier New" panose="02070309020205020404" pitchFamily="49" charset="0"/>
              </a:rPr>
              <a:t>	{</a:t>
            </a:r>
          </a:p>
          <a:p>
            <a:pPr lvl="2" fontAlgn="base">
              <a:lnSpc>
                <a:spcPct val="105000"/>
              </a:lnSpc>
              <a:spcBef>
                <a:spcPct val="20000"/>
              </a:spcBef>
              <a:spcAft>
                <a:spcPct val="0"/>
              </a:spcAft>
              <a:buClr>
                <a:schemeClr val="accent2">
                  <a:lumMod val="75000"/>
                </a:schemeClr>
              </a:buClr>
              <a:buSzPct val="100000"/>
            </a:pPr>
            <a:r>
              <a:rPr lang="en-US" sz="1600" dirty="0">
                <a:solidFill>
                  <a:srgbClr val="002060"/>
                </a:solidFill>
                <a:latin typeface="Courier New" panose="02070309020205020404" pitchFamily="49" charset="0"/>
                <a:cs typeface="Courier New" panose="02070309020205020404" pitchFamily="49" charset="0"/>
              </a:rPr>
              <a:t>	</a:t>
            </a:r>
            <a:r>
              <a:rPr lang="en-US" sz="1600" dirty="0" smtClean="0">
                <a:solidFill>
                  <a:srgbClr val="002060"/>
                </a:solidFill>
                <a:latin typeface="Courier New" panose="02070309020205020404" pitchFamily="49" charset="0"/>
                <a:cs typeface="Courier New" panose="02070309020205020404" pitchFamily="49" charset="0"/>
              </a:rPr>
              <a:t>//Execute one </a:t>
            </a:r>
            <a:r>
              <a:rPr lang="en-US" sz="1600" dirty="0">
                <a:solidFill>
                  <a:srgbClr val="002060"/>
                </a:solidFill>
                <a:latin typeface="Courier New" panose="02070309020205020404" pitchFamily="49" charset="0"/>
                <a:cs typeface="Courier New" panose="02070309020205020404" pitchFamily="49" charset="0"/>
              </a:rPr>
              <a:t>or more statements</a:t>
            </a:r>
          </a:p>
          <a:p>
            <a:pPr lvl="2" fontAlgn="base">
              <a:lnSpc>
                <a:spcPct val="105000"/>
              </a:lnSpc>
              <a:spcBef>
                <a:spcPct val="20000"/>
              </a:spcBef>
              <a:spcAft>
                <a:spcPct val="0"/>
              </a:spcAft>
              <a:buClr>
                <a:schemeClr val="accent2">
                  <a:lumMod val="75000"/>
                </a:schemeClr>
              </a:buClr>
              <a:buSzPct val="100000"/>
            </a:pPr>
            <a:r>
              <a:rPr lang="en-US" sz="1600" dirty="0">
                <a:solidFill>
                  <a:srgbClr val="002060"/>
                </a:solidFill>
                <a:latin typeface="Courier New" panose="02070309020205020404" pitchFamily="49" charset="0"/>
                <a:cs typeface="Courier New" panose="02070309020205020404" pitchFamily="49" charset="0"/>
              </a:rPr>
              <a:t>	}</a:t>
            </a:r>
          </a:p>
          <a:p>
            <a:pPr lvl="2" fontAlgn="base">
              <a:lnSpc>
                <a:spcPct val="105000"/>
              </a:lnSpc>
              <a:spcBef>
                <a:spcPct val="20000"/>
              </a:spcBef>
              <a:spcAft>
                <a:spcPct val="0"/>
              </a:spcAft>
              <a:buClr>
                <a:schemeClr val="accent2">
                  <a:lumMod val="75000"/>
                </a:schemeClr>
              </a:buClr>
              <a:buSzPct val="100000"/>
            </a:pPr>
            <a:endParaRPr lang="en-US" sz="1600" dirty="0">
              <a:solidFill>
                <a:srgbClr val="002060"/>
              </a:solidFill>
              <a:latin typeface="Calibri" panose="020F0502020204030204" pitchFamily="34" charset="0"/>
            </a:endParaRPr>
          </a:p>
          <a:p>
            <a:pPr lvl="2" fontAlgn="base">
              <a:lnSpc>
                <a:spcPct val="105000"/>
              </a:lnSpc>
              <a:spcBef>
                <a:spcPct val="20000"/>
              </a:spcBef>
              <a:spcAft>
                <a:spcPct val="0"/>
              </a:spcAft>
              <a:buClr>
                <a:schemeClr val="accent2">
                  <a:lumMod val="75000"/>
                </a:schemeClr>
              </a:buClr>
              <a:buSzPct val="100000"/>
            </a:pPr>
            <a:endParaRPr lang="en-US" sz="1600" dirty="0">
              <a:solidFill>
                <a:srgbClr val="002060"/>
              </a:solidFill>
              <a:latin typeface="Calibri" panose="020F0502020204030204" pitchFamily="34" charset="0"/>
            </a:endParaRPr>
          </a:p>
          <a:p>
            <a:pPr marL="457188" lvl="1">
              <a:spcBef>
                <a:spcPts val="600"/>
              </a:spcBef>
              <a:spcAft>
                <a:spcPts val="600"/>
              </a:spcAft>
              <a:buSzPct val="80000"/>
            </a:pPr>
            <a:endParaRPr lang="en-US" dirty="0">
              <a:solidFill>
                <a:srgbClr val="002060"/>
              </a:solidFill>
              <a:latin typeface="+mj-lt"/>
              <a:cs typeface="Courier New" panose="02070309020205020404" pitchFamily="49" charset="0"/>
            </a:endParaRPr>
          </a:p>
        </p:txBody>
      </p:sp>
    </p:spTree>
    <p:extLst>
      <p:ext uri="{BB962C8B-B14F-4D97-AF65-F5344CB8AC3E}">
        <p14:creationId xmlns:p14="http://schemas.microsoft.com/office/powerpoint/2010/main" val="5685474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Vertical Scroll 4"/>
          <p:cNvSpPr/>
          <p:nvPr/>
        </p:nvSpPr>
        <p:spPr>
          <a:xfrm>
            <a:off x="766482" y="1180186"/>
            <a:ext cx="7276850" cy="4749967"/>
          </a:xfrm>
          <a:prstGeom prst="verticalScroll">
            <a:avLst>
              <a:gd name="adj" fmla="val 2496"/>
            </a:avLst>
          </a:prstGeom>
          <a:solidFill>
            <a:schemeClr val="bg1">
              <a:lumMod val="95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600">
              <a:solidFill>
                <a:srgbClr val="002060"/>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IN" dirty="0"/>
              <a:t>Using Iterative Constructs(Contd</a:t>
            </a:r>
            <a:r>
              <a:rPr lang="en-IN" dirty="0" smtClean="0"/>
              <a:t>.)</a:t>
            </a:r>
            <a:endParaRPr lang="en-IN" dirty="0"/>
          </a:p>
        </p:txBody>
      </p:sp>
      <p:sp>
        <p:nvSpPr>
          <p:cNvPr id="3" name="Rectangle 2"/>
          <p:cNvSpPr/>
          <p:nvPr/>
        </p:nvSpPr>
        <p:spPr>
          <a:xfrm>
            <a:off x="457200" y="685800"/>
            <a:ext cx="7874000" cy="400110"/>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following code illustrates the </a:t>
            </a:r>
            <a:r>
              <a:rPr lang="en-US" dirty="0">
                <a:solidFill>
                  <a:srgbClr val="002060"/>
                </a:solidFill>
                <a:latin typeface="Courier New" panose="02070309020205020404" pitchFamily="49" charset="0"/>
                <a:cs typeface="Courier New" panose="02070309020205020404" pitchFamily="49" charset="0"/>
              </a:rPr>
              <a:t>while</a:t>
            </a:r>
            <a:r>
              <a:rPr lang="en-US" sz="2000" dirty="0" smtClean="0">
                <a:solidFill>
                  <a:srgbClr val="002060"/>
                </a:solidFill>
              </a:rPr>
              <a:t> constructs:</a:t>
            </a:r>
            <a:endParaRPr lang="en-US" sz="2000" dirty="0">
              <a:solidFill>
                <a:srgbClr val="002060"/>
              </a:solidFill>
            </a:endParaRPr>
          </a:p>
        </p:txBody>
      </p:sp>
      <p:sp>
        <p:nvSpPr>
          <p:cNvPr id="4" name="Rectangle 3"/>
          <p:cNvSpPr/>
          <p:nvPr/>
        </p:nvSpPr>
        <p:spPr>
          <a:xfrm>
            <a:off x="897467" y="1407541"/>
            <a:ext cx="7145865" cy="2893100"/>
          </a:xfrm>
          <a:prstGeom prst="rect">
            <a:avLst/>
          </a:prstGeom>
        </p:spPr>
        <p:txBody>
          <a:bodyPr wrap="square" numCol="1">
            <a:spAutoFit/>
          </a:bodyPr>
          <a:lstStyle/>
          <a:p>
            <a:pPr marL="457188" lvl="1">
              <a:buSzPct val="80000"/>
            </a:pPr>
            <a:r>
              <a:rPr lang="en-US" sz="1400" dirty="0">
                <a:solidFill>
                  <a:srgbClr val="002060"/>
                </a:solidFill>
                <a:latin typeface="Courier New" panose="02070309020205020404" pitchFamily="49" charset="0"/>
                <a:cs typeface="Courier New" panose="02070309020205020404" pitchFamily="49" charset="0"/>
              </a:rPr>
              <a:t>&lt;html&gt;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&lt;body&gt;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&lt;script type="text/</a:t>
            </a:r>
            <a:r>
              <a:rPr lang="en-US" sz="1400" dirty="0" err="1">
                <a:solidFill>
                  <a:srgbClr val="002060"/>
                </a:solidFill>
                <a:latin typeface="Courier New" panose="02070309020205020404" pitchFamily="49" charset="0"/>
                <a:cs typeface="Courier New" panose="02070309020205020404" pitchFamily="49" charset="0"/>
              </a:rPr>
              <a:t>javascript</a:t>
            </a:r>
            <a:r>
              <a:rPr lang="en-US" sz="1400" dirty="0">
                <a:solidFill>
                  <a:srgbClr val="002060"/>
                </a:solidFill>
                <a:latin typeface="Courier New" panose="02070309020205020404" pitchFamily="49" charset="0"/>
                <a:cs typeface="Courier New" panose="02070309020205020404" pitchFamily="49" charset="0"/>
              </a:rPr>
              <a:t>"&gt;</a:t>
            </a:r>
          </a:p>
          <a:p>
            <a:pPr marL="457188" lvl="1">
              <a:buSzPct val="80000"/>
            </a:pPr>
            <a:r>
              <a:rPr lang="en-US" sz="1400" dirty="0" err="1">
                <a:solidFill>
                  <a:srgbClr val="002060"/>
                </a:solidFill>
                <a:latin typeface="Courier New" panose="02070309020205020404" pitchFamily="49" charset="0"/>
                <a:cs typeface="Courier New" panose="02070309020205020404" pitchFamily="49" charset="0"/>
              </a:rPr>
              <a:t>i</a:t>
            </a:r>
            <a:r>
              <a:rPr lang="en-US" sz="1400" dirty="0">
                <a:solidFill>
                  <a:srgbClr val="002060"/>
                </a:solidFill>
                <a:latin typeface="Courier New" panose="02070309020205020404" pitchFamily="49" charset="0"/>
                <a:cs typeface="Courier New" panose="02070309020205020404" pitchFamily="49" charset="0"/>
              </a:rPr>
              <a:t>=0;</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while (</a:t>
            </a:r>
            <a:r>
              <a:rPr lang="en-US" sz="1400" dirty="0" err="1">
                <a:solidFill>
                  <a:srgbClr val="002060"/>
                </a:solidFill>
                <a:latin typeface="Courier New" panose="02070309020205020404" pitchFamily="49" charset="0"/>
                <a:cs typeface="Courier New" panose="02070309020205020404" pitchFamily="49" charset="0"/>
              </a:rPr>
              <a:t>i</a:t>
            </a:r>
            <a:r>
              <a:rPr lang="en-US" sz="1400" dirty="0">
                <a:solidFill>
                  <a:srgbClr val="002060"/>
                </a:solidFill>
                <a:latin typeface="Courier New" panose="02070309020205020404" pitchFamily="49" charset="0"/>
                <a:cs typeface="Courier New" panose="02070309020205020404" pitchFamily="49" charset="0"/>
              </a:rPr>
              <a:t>&lt;=5)</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a:t>
            </a:r>
          </a:p>
          <a:p>
            <a:pPr marL="457188" lvl="1">
              <a:buSzPct val="80000"/>
            </a:pPr>
            <a:r>
              <a:rPr lang="en-US" sz="1400" dirty="0" err="1">
                <a:solidFill>
                  <a:srgbClr val="002060"/>
                </a:solidFill>
                <a:latin typeface="Courier New" panose="02070309020205020404" pitchFamily="49" charset="0"/>
                <a:cs typeface="Courier New" panose="02070309020205020404" pitchFamily="49" charset="0"/>
              </a:rPr>
              <a:t>document.write</a:t>
            </a:r>
            <a:r>
              <a:rPr lang="en-US" sz="1400" dirty="0">
                <a:solidFill>
                  <a:srgbClr val="002060"/>
                </a:solidFill>
                <a:latin typeface="Courier New" panose="02070309020205020404" pitchFamily="49" charset="0"/>
                <a:cs typeface="Courier New" panose="02070309020205020404" pitchFamily="49" charset="0"/>
              </a:rPr>
              <a:t>("The number is " + </a:t>
            </a:r>
            <a:r>
              <a:rPr lang="en-US" sz="1400" dirty="0" err="1">
                <a:solidFill>
                  <a:srgbClr val="002060"/>
                </a:solidFill>
                <a:latin typeface="Courier New" panose="02070309020205020404" pitchFamily="49" charset="0"/>
                <a:cs typeface="Courier New" panose="02070309020205020404" pitchFamily="49" charset="0"/>
              </a:rPr>
              <a:t>i</a:t>
            </a:r>
            <a:r>
              <a:rPr lang="en-US" sz="1400" dirty="0">
                <a:solidFill>
                  <a:srgbClr val="002060"/>
                </a:solidFill>
                <a:latin typeface="Courier New" panose="02070309020205020404" pitchFamily="49" charset="0"/>
                <a:cs typeface="Courier New" panose="02070309020205020404" pitchFamily="49" charset="0"/>
              </a:rPr>
              <a:t>);</a:t>
            </a:r>
          </a:p>
          <a:p>
            <a:pPr marL="457188" lvl="1">
              <a:buSzPct val="80000"/>
            </a:pPr>
            <a:r>
              <a:rPr lang="en-US" sz="1400" dirty="0" err="1">
                <a:solidFill>
                  <a:srgbClr val="002060"/>
                </a:solidFill>
                <a:latin typeface="Courier New" panose="02070309020205020404" pitchFamily="49" charset="0"/>
                <a:cs typeface="Courier New" panose="02070309020205020404" pitchFamily="49" charset="0"/>
              </a:rPr>
              <a:t>document.write</a:t>
            </a:r>
            <a:r>
              <a:rPr lang="en-US" sz="1400" dirty="0">
                <a:solidFill>
                  <a:srgbClr val="002060"/>
                </a:solidFill>
                <a:latin typeface="Courier New" panose="02070309020205020404" pitchFamily="49" charset="0"/>
                <a:cs typeface="Courier New" panose="02070309020205020404" pitchFamily="49" charset="0"/>
              </a:rPr>
              <a:t>("&lt;</a:t>
            </a:r>
            <a:r>
              <a:rPr lang="en-US" sz="1400" dirty="0" err="1">
                <a:solidFill>
                  <a:srgbClr val="002060"/>
                </a:solidFill>
                <a:latin typeface="Courier New" panose="02070309020205020404" pitchFamily="49" charset="0"/>
                <a:cs typeface="Courier New" panose="02070309020205020404" pitchFamily="49" charset="0"/>
              </a:rPr>
              <a:t>br</a:t>
            </a:r>
            <a:r>
              <a:rPr lang="en-US" sz="1400" dirty="0">
                <a:solidFill>
                  <a:srgbClr val="002060"/>
                </a:solidFill>
                <a:latin typeface="Courier New" panose="02070309020205020404" pitchFamily="49" charset="0"/>
                <a:cs typeface="Courier New" panose="02070309020205020404" pitchFamily="49" charset="0"/>
              </a:rPr>
              <a:t> /&gt;");</a:t>
            </a:r>
          </a:p>
          <a:p>
            <a:pPr marL="457188" lvl="1">
              <a:buSzPct val="80000"/>
            </a:pPr>
            <a:r>
              <a:rPr lang="en-US" sz="1400" dirty="0" err="1">
                <a:solidFill>
                  <a:srgbClr val="002060"/>
                </a:solidFill>
                <a:latin typeface="Courier New" panose="02070309020205020404" pitchFamily="49" charset="0"/>
                <a:cs typeface="Courier New" panose="02070309020205020404" pitchFamily="49" charset="0"/>
              </a:rPr>
              <a:t>i</a:t>
            </a:r>
            <a:r>
              <a:rPr lang="en-US" sz="1400" dirty="0">
                <a:solidFill>
                  <a:srgbClr val="002060"/>
                </a:solidFill>
                <a:latin typeface="Courier New" panose="02070309020205020404" pitchFamily="49" charset="0"/>
                <a:cs typeface="Courier New" panose="02070309020205020404" pitchFamily="49" charset="0"/>
              </a:rPr>
              <a: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&lt;/script&gt;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&lt;/body&gt;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&lt;/html</a:t>
            </a:r>
            <a:r>
              <a:rPr lang="en-US" sz="1400" dirty="0" smtClean="0">
                <a:solidFill>
                  <a:srgbClr val="002060"/>
                </a:solidFill>
                <a:latin typeface="Courier New" panose="02070309020205020404" pitchFamily="49" charset="0"/>
                <a:cs typeface="Courier New" panose="02070309020205020404" pitchFamily="49" charset="0"/>
              </a:rPr>
              <a:t>&gt;</a:t>
            </a:r>
            <a:endParaRPr lang="en-US" sz="1400" dirty="0">
              <a:solidFill>
                <a:srgbClr val="002060"/>
              </a:solidFill>
              <a:latin typeface="Courier New" panose="02070309020205020404" pitchFamily="49" charset="0"/>
              <a:cs typeface="Courier New" panose="02070309020205020404" pitchFamily="49" charset="0"/>
            </a:endParaRPr>
          </a:p>
        </p:txBody>
      </p:sp>
      <p:sp>
        <p:nvSpPr>
          <p:cNvPr id="7" name="TextBox 6"/>
          <p:cNvSpPr txBox="1"/>
          <p:nvPr/>
        </p:nvSpPr>
        <p:spPr>
          <a:xfrm>
            <a:off x="5945562" y="5087250"/>
            <a:ext cx="708848" cy="307777"/>
          </a:xfrm>
          <a:prstGeom prst="rect">
            <a:avLst/>
          </a:prstGeom>
          <a:noFill/>
        </p:spPr>
        <p:txBody>
          <a:bodyPr wrap="none" rtlCol="0">
            <a:spAutoFit/>
          </a:bodyPr>
          <a:lstStyle/>
          <a:p>
            <a:r>
              <a:rPr lang="en-US" sz="1400" dirty="0" smtClean="0">
                <a:solidFill>
                  <a:srgbClr val="002060"/>
                </a:solidFill>
              </a:rPr>
              <a:t>Output</a:t>
            </a:r>
            <a:endParaRPr lang="en-US" sz="1400" dirty="0">
              <a:solidFill>
                <a:srgbClr val="002060"/>
              </a:solidFill>
            </a:endParaRPr>
          </a:p>
        </p:txBody>
      </p:sp>
      <p:pic>
        <p:nvPicPr>
          <p:cNvPr id="8" name="Picture 7"/>
          <p:cNvPicPr>
            <a:picLocks noChangeAspect="1"/>
          </p:cNvPicPr>
          <p:nvPr/>
        </p:nvPicPr>
        <p:blipFill>
          <a:blip r:embed="rId3"/>
          <a:stretch>
            <a:fillRect/>
          </a:stretch>
        </p:blipFill>
        <p:spPr>
          <a:xfrm>
            <a:off x="4790180" y="3179557"/>
            <a:ext cx="2831353" cy="1948034"/>
          </a:xfrm>
          <a:prstGeom prst="rect">
            <a:avLst/>
          </a:prstGeom>
        </p:spPr>
      </p:pic>
    </p:spTree>
    <p:extLst>
      <p:ext uri="{BB962C8B-B14F-4D97-AF65-F5344CB8AC3E}">
        <p14:creationId xmlns:p14="http://schemas.microsoft.com/office/powerpoint/2010/main" val="20814969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Iterative </a:t>
            </a:r>
            <a:r>
              <a:rPr lang="en-IN" dirty="0" smtClean="0"/>
              <a:t>Constructs (Contd.)</a:t>
            </a:r>
            <a:endParaRPr lang="en-IN" dirty="0"/>
          </a:p>
        </p:txBody>
      </p:sp>
      <p:sp>
        <p:nvSpPr>
          <p:cNvPr id="3" name="Rectangle 2"/>
          <p:cNvSpPr/>
          <p:nvPr/>
        </p:nvSpPr>
        <p:spPr>
          <a:xfrm>
            <a:off x="457200" y="685800"/>
            <a:ext cx="7874000" cy="4324261"/>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a:t>
            </a:r>
            <a:r>
              <a:rPr lang="en-US" dirty="0" smtClean="0">
                <a:solidFill>
                  <a:srgbClr val="002060"/>
                </a:solidFill>
                <a:latin typeface="Courier New" panose="02070309020205020404" pitchFamily="49" charset="0"/>
                <a:cs typeface="Courier New" panose="02070309020205020404" pitchFamily="49" charset="0"/>
              </a:rPr>
              <a:t>do-while</a:t>
            </a:r>
            <a:r>
              <a:rPr lang="en-US" sz="2000" dirty="0" smtClean="0">
                <a:solidFill>
                  <a:srgbClr val="002060"/>
                </a:solidFill>
              </a:rPr>
              <a:t> </a:t>
            </a:r>
            <a:r>
              <a:rPr lang="en-US" sz="2000" dirty="0">
                <a:solidFill>
                  <a:srgbClr val="002060"/>
                </a:solidFill>
              </a:rPr>
              <a:t>construct:</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Does not check the condition for the first time.</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Is used to execute a code at least once, and then the boolean condition is evaluated. </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Syntax:</a:t>
            </a:r>
          </a:p>
          <a:p>
            <a:pPr marL="628656" lvl="2" fontAlgn="base">
              <a:lnSpc>
                <a:spcPct val="105000"/>
              </a:lnSpc>
              <a:spcBef>
                <a:spcPct val="20000"/>
              </a:spcBef>
              <a:spcAft>
                <a:spcPct val="0"/>
              </a:spcAft>
              <a:buClr>
                <a:schemeClr val="accent2">
                  <a:lumMod val="75000"/>
                </a:schemeClr>
              </a:buClr>
              <a:buSzPct val="100000"/>
            </a:pPr>
            <a:r>
              <a:rPr lang="en-US" sz="2000" dirty="0">
                <a:solidFill>
                  <a:srgbClr val="002060"/>
                </a:solidFill>
              </a:rPr>
              <a:t>	</a:t>
            </a:r>
            <a:r>
              <a:rPr lang="en-US" sz="1600" dirty="0">
                <a:solidFill>
                  <a:srgbClr val="002060"/>
                </a:solidFill>
                <a:latin typeface="Courier New" panose="02070309020205020404" pitchFamily="49" charset="0"/>
                <a:cs typeface="Courier New" panose="02070309020205020404" pitchFamily="49" charset="0"/>
              </a:rPr>
              <a:t>do</a:t>
            </a:r>
          </a:p>
          <a:p>
            <a:pPr marL="628656" lvl="2" fontAlgn="base">
              <a:lnSpc>
                <a:spcPct val="105000"/>
              </a:lnSpc>
              <a:spcBef>
                <a:spcPct val="20000"/>
              </a:spcBef>
              <a:spcAft>
                <a:spcPct val="0"/>
              </a:spcAft>
              <a:buClr>
                <a:schemeClr val="accent2">
                  <a:lumMod val="75000"/>
                </a:schemeClr>
              </a:buClr>
              <a:buSzPct val="100000"/>
            </a:pPr>
            <a:r>
              <a:rPr lang="en-US" sz="1600" dirty="0">
                <a:solidFill>
                  <a:srgbClr val="002060"/>
                </a:solidFill>
                <a:latin typeface="Courier New" panose="02070309020205020404" pitchFamily="49" charset="0"/>
                <a:cs typeface="Courier New" panose="02070309020205020404" pitchFamily="49" charset="0"/>
              </a:rPr>
              <a:t>	{</a:t>
            </a:r>
          </a:p>
          <a:p>
            <a:pPr marL="628656" lvl="2" fontAlgn="base">
              <a:lnSpc>
                <a:spcPct val="105000"/>
              </a:lnSpc>
              <a:spcBef>
                <a:spcPct val="20000"/>
              </a:spcBef>
              <a:spcAft>
                <a:spcPct val="0"/>
              </a:spcAft>
              <a:buClr>
                <a:schemeClr val="accent2">
                  <a:lumMod val="75000"/>
                </a:schemeClr>
              </a:buClr>
              <a:buSzPct val="100000"/>
            </a:pPr>
            <a:r>
              <a:rPr lang="en-US" sz="1600" dirty="0">
                <a:solidFill>
                  <a:srgbClr val="002060"/>
                </a:solidFill>
                <a:latin typeface="Courier New" panose="02070309020205020404" pitchFamily="49" charset="0"/>
                <a:cs typeface="Courier New" panose="02070309020205020404" pitchFamily="49" charset="0"/>
              </a:rPr>
              <a:t>	</a:t>
            </a:r>
            <a:r>
              <a:rPr lang="en-US" sz="1600" dirty="0" smtClean="0">
                <a:solidFill>
                  <a:srgbClr val="002060"/>
                </a:solidFill>
                <a:latin typeface="Courier New" panose="02070309020205020404" pitchFamily="49" charset="0"/>
                <a:cs typeface="Courier New" panose="02070309020205020404" pitchFamily="49" charset="0"/>
              </a:rPr>
              <a:t>//Statements </a:t>
            </a:r>
            <a:r>
              <a:rPr lang="en-US" sz="1600" dirty="0">
                <a:solidFill>
                  <a:srgbClr val="002060"/>
                </a:solidFill>
                <a:latin typeface="Courier New" panose="02070309020205020404" pitchFamily="49" charset="0"/>
                <a:cs typeface="Courier New" panose="02070309020205020404" pitchFamily="49" charset="0"/>
              </a:rPr>
              <a:t>to be executed </a:t>
            </a:r>
          </a:p>
          <a:p>
            <a:pPr marL="628656" lvl="2" fontAlgn="base">
              <a:lnSpc>
                <a:spcPct val="105000"/>
              </a:lnSpc>
              <a:spcBef>
                <a:spcPct val="20000"/>
              </a:spcBef>
              <a:spcAft>
                <a:spcPct val="0"/>
              </a:spcAft>
              <a:buClr>
                <a:schemeClr val="accent2">
                  <a:lumMod val="75000"/>
                </a:schemeClr>
              </a:buClr>
              <a:buSzPct val="100000"/>
            </a:pPr>
            <a:r>
              <a:rPr lang="en-US" sz="1600" dirty="0">
                <a:solidFill>
                  <a:srgbClr val="002060"/>
                </a:solidFill>
                <a:latin typeface="Courier New" panose="02070309020205020404" pitchFamily="49" charset="0"/>
                <a:cs typeface="Courier New" panose="02070309020205020404" pitchFamily="49" charset="0"/>
              </a:rPr>
              <a:t>	}while(condition a</a:t>
            </a:r>
            <a:r>
              <a:rPr lang="en-US" sz="1600" dirty="0" smtClean="0">
                <a:solidFill>
                  <a:srgbClr val="002060"/>
                </a:solidFill>
                <a:latin typeface="Courier New" panose="02070309020205020404" pitchFamily="49" charset="0"/>
                <a:cs typeface="Courier New" panose="02070309020205020404" pitchFamily="49" charset="0"/>
              </a:rPr>
              <a:t>);</a:t>
            </a:r>
            <a:endParaRPr lang="en-US" sz="1600" dirty="0">
              <a:solidFill>
                <a:srgbClr val="002060"/>
              </a:solidFill>
              <a:latin typeface="Courier New" panose="02070309020205020404" pitchFamily="49" charset="0"/>
              <a:cs typeface="Courier New" panose="02070309020205020404" pitchFamily="49" charset="0"/>
            </a:endParaRPr>
          </a:p>
          <a:p>
            <a:pPr lvl="2" fontAlgn="base">
              <a:lnSpc>
                <a:spcPct val="105000"/>
              </a:lnSpc>
              <a:spcBef>
                <a:spcPct val="20000"/>
              </a:spcBef>
              <a:spcAft>
                <a:spcPct val="0"/>
              </a:spcAft>
              <a:buClr>
                <a:schemeClr val="accent2">
                  <a:lumMod val="75000"/>
                </a:schemeClr>
              </a:buClr>
              <a:buSzPct val="100000"/>
            </a:pPr>
            <a:endParaRPr lang="en-US" sz="1600" dirty="0">
              <a:solidFill>
                <a:srgbClr val="002060"/>
              </a:solidFill>
              <a:latin typeface="Calibri" panose="020F0502020204030204" pitchFamily="34" charset="0"/>
            </a:endParaRPr>
          </a:p>
          <a:p>
            <a:pPr lvl="2" fontAlgn="base">
              <a:lnSpc>
                <a:spcPct val="105000"/>
              </a:lnSpc>
              <a:spcBef>
                <a:spcPct val="20000"/>
              </a:spcBef>
              <a:spcAft>
                <a:spcPct val="0"/>
              </a:spcAft>
              <a:buClr>
                <a:schemeClr val="accent2">
                  <a:lumMod val="75000"/>
                </a:schemeClr>
              </a:buClr>
              <a:buSzPct val="100000"/>
            </a:pPr>
            <a:endParaRPr lang="en-US" sz="1600" dirty="0">
              <a:solidFill>
                <a:srgbClr val="002060"/>
              </a:solidFill>
              <a:latin typeface="Calibri" panose="020F0502020204030204" pitchFamily="34" charset="0"/>
            </a:endParaRPr>
          </a:p>
          <a:p>
            <a:pPr marL="457188" lvl="1">
              <a:spcBef>
                <a:spcPts val="600"/>
              </a:spcBef>
              <a:spcAft>
                <a:spcPts val="600"/>
              </a:spcAft>
              <a:buSzPct val="80000"/>
            </a:pPr>
            <a:endParaRPr lang="en-US" dirty="0">
              <a:solidFill>
                <a:srgbClr val="002060"/>
              </a:solidFill>
              <a:latin typeface="+mj-lt"/>
              <a:cs typeface="Courier New" panose="02070309020205020404" pitchFamily="49" charset="0"/>
            </a:endParaRPr>
          </a:p>
        </p:txBody>
      </p:sp>
    </p:spTree>
    <p:extLst>
      <p:ext uri="{BB962C8B-B14F-4D97-AF65-F5344CB8AC3E}">
        <p14:creationId xmlns:p14="http://schemas.microsoft.com/office/powerpoint/2010/main" val="2113401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742328" y="919903"/>
            <a:ext cx="5458246" cy="5596288"/>
          </a:xfrm>
          <a:prstGeom prst="rect">
            <a:avLst/>
          </a:prstGeom>
        </p:spPr>
      </p:pic>
      <p:sp>
        <p:nvSpPr>
          <p:cNvPr id="2" name="Title 1"/>
          <p:cNvSpPr>
            <a:spLocks noGrp="1"/>
          </p:cNvSpPr>
          <p:nvPr>
            <p:ph type="title"/>
          </p:nvPr>
        </p:nvSpPr>
        <p:spPr/>
        <p:txBody>
          <a:bodyPr/>
          <a:lstStyle/>
          <a:p>
            <a:r>
              <a:rPr lang="en-US" dirty="0"/>
              <a:t>Scripting with JavaScript</a:t>
            </a:r>
          </a:p>
        </p:txBody>
      </p:sp>
      <p:sp>
        <p:nvSpPr>
          <p:cNvPr id="3" name="Rectangle 2"/>
          <p:cNvSpPr/>
          <p:nvPr/>
        </p:nvSpPr>
        <p:spPr>
          <a:xfrm rot="164961">
            <a:off x="4136571" y="2136497"/>
            <a:ext cx="3107541" cy="2462213"/>
          </a:xfrm>
          <a:prstGeom prst="rect">
            <a:avLst/>
          </a:prstGeom>
        </p:spPr>
        <p:txBody>
          <a:bodyPr wrap="square">
            <a:spAutoFit/>
          </a:bodyPr>
          <a:lstStyle/>
          <a:p>
            <a:r>
              <a:rPr lang="en-US" sz="2200" dirty="0">
                <a:solidFill>
                  <a:schemeClr val="bg1"/>
                </a:solidFill>
              </a:rPr>
              <a:t>This process of sending data repeatedly to the server results in extensive traffic over the network. To avoid this, you can use a scripting language.</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643" y="914943"/>
            <a:ext cx="3773928" cy="5611457"/>
          </a:xfrm>
          <a:prstGeom prst="rect">
            <a:avLst/>
          </a:prstGeom>
        </p:spPr>
      </p:pic>
    </p:spTree>
    <p:extLst>
      <p:ext uri="{BB962C8B-B14F-4D97-AF65-F5344CB8AC3E}">
        <p14:creationId xmlns:p14="http://schemas.microsoft.com/office/powerpoint/2010/main" val="19092376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Vertical Scroll 4"/>
          <p:cNvSpPr/>
          <p:nvPr/>
        </p:nvSpPr>
        <p:spPr>
          <a:xfrm>
            <a:off x="766482" y="1180186"/>
            <a:ext cx="7276850" cy="4749967"/>
          </a:xfrm>
          <a:prstGeom prst="verticalScroll">
            <a:avLst>
              <a:gd name="adj" fmla="val 2496"/>
            </a:avLst>
          </a:prstGeom>
          <a:solidFill>
            <a:schemeClr val="bg1">
              <a:lumMod val="95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600">
              <a:solidFill>
                <a:srgbClr val="002060"/>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IN" dirty="0"/>
              <a:t>Using Iterative Constructs(Contd</a:t>
            </a:r>
            <a:r>
              <a:rPr lang="en-IN" dirty="0" smtClean="0"/>
              <a:t>.)</a:t>
            </a:r>
            <a:endParaRPr lang="en-IN" dirty="0"/>
          </a:p>
        </p:txBody>
      </p:sp>
      <p:sp>
        <p:nvSpPr>
          <p:cNvPr id="3" name="Rectangle 2"/>
          <p:cNvSpPr/>
          <p:nvPr/>
        </p:nvSpPr>
        <p:spPr>
          <a:xfrm>
            <a:off x="457200" y="685800"/>
            <a:ext cx="7874000" cy="400110"/>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following code illustrates the </a:t>
            </a:r>
            <a:r>
              <a:rPr lang="en-US" dirty="0">
                <a:solidFill>
                  <a:srgbClr val="002060"/>
                </a:solidFill>
                <a:latin typeface="Courier New" panose="02070309020205020404" pitchFamily="49" charset="0"/>
                <a:cs typeface="Courier New" panose="02070309020205020404" pitchFamily="49" charset="0"/>
              </a:rPr>
              <a:t>do-while </a:t>
            </a:r>
            <a:r>
              <a:rPr lang="en-US" sz="2000" dirty="0" smtClean="0">
                <a:solidFill>
                  <a:srgbClr val="002060"/>
                </a:solidFill>
              </a:rPr>
              <a:t>constructs:</a:t>
            </a:r>
            <a:endParaRPr lang="en-US" sz="2000" dirty="0">
              <a:solidFill>
                <a:srgbClr val="002060"/>
              </a:solidFill>
            </a:endParaRPr>
          </a:p>
        </p:txBody>
      </p:sp>
      <p:sp>
        <p:nvSpPr>
          <p:cNvPr id="4" name="Rectangle 3"/>
          <p:cNvSpPr/>
          <p:nvPr/>
        </p:nvSpPr>
        <p:spPr>
          <a:xfrm>
            <a:off x="897467" y="1407541"/>
            <a:ext cx="7145865" cy="3108543"/>
          </a:xfrm>
          <a:prstGeom prst="rect">
            <a:avLst/>
          </a:prstGeom>
        </p:spPr>
        <p:txBody>
          <a:bodyPr wrap="square" numCol="1">
            <a:spAutoFit/>
          </a:bodyPr>
          <a:lstStyle/>
          <a:p>
            <a:pPr marL="457188" lvl="1">
              <a:buSzPct val="80000"/>
            </a:pPr>
            <a:r>
              <a:rPr lang="en-US" sz="1400" dirty="0">
                <a:solidFill>
                  <a:srgbClr val="002060"/>
                </a:solidFill>
                <a:latin typeface="Courier New" panose="02070309020205020404" pitchFamily="49" charset="0"/>
                <a:cs typeface="Courier New" panose="02070309020205020404" pitchFamily="49" charset="0"/>
              </a:rPr>
              <a:t>&lt;html&gt;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&lt;body&gt;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&lt;script type="text/</a:t>
            </a:r>
            <a:r>
              <a:rPr lang="en-US" sz="1400" dirty="0" err="1">
                <a:solidFill>
                  <a:srgbClr val="002060"/>
                </a:solidFill>
                <a:latin typeface="Courier New" panose="02070309020205020404" pitchFamily="49" charset="0"/>
                <a:cs typeface="Courier New" panose="02070309020205020404" pitchFamily="49" charset="0"/>
              </a:rPr>
              <a:t>javascript</a:t>
            </a:r>
            <a:r>
              <a:rPr lang="en-US" sz="1400" dirty="0">
                <a:solidFill>
                  <a:srgbClr val="002060"/>
                </a:solidFill>
                <a:latin typeface="Courier New" panose="02070309020205020404" pitchFamily="49" charset="0"/>
                <a:cs typeface="Courier New" panose="02070309020205020404" pitchFamily="49" charset="0"/>
              </a:rPr>
              <a:t>"&gt;</a:t>
            </a:r>
          </a:p>
          <a:p>
            <a:pPr marL="457188" lvl="1">
              <a:buSzPct val="80000"/>
            </a:pPr>
            <a:r>
              <a:rPr lang="en-US" sz="1400" dirty="0" err="1">
                <a:solidFill>
                  <a:srgbClr val="002060"/>
                </a:solidFill>
                <a:latin typeface="Courier New" panose="02070309020205020404" pitchFamily="49" charset="0"/>
                <a:cs typeface="Courier New" panose="02070309020205020404" pitchFamily="49" charset="0"/>
              </a:rPr>
              <a:t>i</a:t>
            </a:r>
            <a:r>
              <a:rPr lang="en-US" sz="1400" dirty="0">
                <a:solidFill>
                  <a:srgbClr val="002060"/>
                </a:solidFill>
                <a:latin typeface="Courier New" panose="02070309020205020404" pitchFamily="49" charset="0"/>
                <a:cs typeface="Courier New" panose="02070309020205020404" pitchFamily="49" charset="0"/>
              </a:rPr>
              <a:t> = 5;</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do</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a:t>
            </a:r>
          </a:p>
          <a:p>
            <a:pPr marL="457188" lvl="1">
              <a:buSzPct val="80000"/>
            </a:pPr>
            <a:r>
              <a:rPr lang="en-US" sz="1400" dirty="0" err="1">
                <a:solidFill>
                  <a:srgbClr val="002060"/>
                </a:solidFill>
                <a:latin typeface="Courier New" panose="02070309020205020404" pitchFamily="49" charset="0"/>
                <a:cs typeface="Courier New" panose="02070309020205020404" pitchFamily="49" charset="0"/>
              </a:rPr>
              <a:t>document.write</a:t>
            </a:r>
            <a:r>
              <a:rPr lang="en-US" sz="1400" dirty="0">
                <a:solidFill>
                  <a:srgbClr val="002060"/>
                </a:solidFill>
                <a:latin typeface="Courier New" panose="02070309020205020404" pitchFamily="49" charset="0"/>
                <a:cs typeface="Courier New" panose="02070309020205020404" pitchFamily="49" charset="0"/>
              </a:rPr>
              <a:t>("The number is " + </a:t>
            </a:r>
            <a:r>
              <a:rPr lang="en-US" sz="1400" dirty="0" err="1">
                <a:solidFill>
                  <a:srgbClr val="002060"/>
                </a:solidFill>
                <a:latin typeface="Courier New" panose="02070309020205020404" pitchFamily="49" charset="0"/>
                <a:cs typeface="Courier New" panose="02070309020205020404" pitchFamily="49" charset="0"/>
              </a:rPr>
              <a:t>i</a:t>
            </a:r>
            <a:r>
              <a:rPr lang="en-US" sz="1400" dirty="0">
                <a:solidFill>
                  <a:srgbClr val="002060"/>
                </a:solidFill>
                <a:latin typeface="Courier New" panose="02070309020205020404" pitchFamily="49" charset="0"/>
                <a:cs typeface="Courier New" panose="02070309020205020404" pitchFamily="49" charset="0"/>
              </a:rPr>
              <a:t>);</a:t>
            </a:r>
          </a:p>
          <a:p>
            <a:pPr marL="457188" lvl="1">
              <a:buSzPct val="80000"/>
            </a:pPr>
            <a:r>
              <a:rPr lang="en-US" sz="1400" dirty="0" err="1">
                <a:solidFill>
                  <a:srgbClr val="002060"/>
                </a:solidFill>
                <a:latin typeface="Courier New" panose="02070309020205020404" pitchFamily="49" charset="0"/>
                <a:cs typeface="Courier New" panose="02070309020205020404" pitchFamily="49" charset="0"/>
              </a:rPr>
              <a:t>document.write</a:t>
            </a:r>
            <a:r>
              <a:rPr lang="en-US" sz="1400" dirty="0">
                <a:solidFill>
                  <a:srgbClr val="002060"/>
                </a:solidFill>
                <a:latin typeface="Courier New" panose="02070309020205020404" pitchFamily="49" charset="0"/>
                <a:cs typeface="Courier New" panose="02070309020205020404" pitchFamily="49" charset="0"/>
              </a:rPr>
              <a:t>("&lt;</a:t>
            </a:r>
            <a:r>
              <a:rPr lang="en-US" sz="1400" dirty="0" err="1">
                <a:solidFill>
                  <a:srgbClr val="002060"/>
                </a:solidFill>
                <a:latin typeface="Courier New" panose="02070309020205020404" pitchFamily="49" charset="0"/>
                <a:cs typeface="Courier New" panose="02070309020205020404" pitchFamily="49" charset="0"/>
              </a:rPr>
              <a:t>br</a:t>
            </a:r>
            <a:r>
              <a:rPr lang="en-US" sz="1400" dirty="0">
                <a:solidFill>
                  <a:srgbClr val="002060"/>
                </a:solidFill>
                <a:latin typeface="Courier New" panose="02070309020205020404" pitchFamily="49" charset="0"/>
                <a:cs typeface="Courier New" panose="02070309020205020404" pitchFamily="49" charset="0"/>
              </a:rPr>
              <a:t> /&gt;");</a:t>
            </a:r>
          </a:p>
          <a:p>
            <a:pPr marL="457188" lvl="1">
              <a:buSzPct val="80000"/>
            </a:pPr>
            <a:r>
              <a:rPr lang="en-US" sz="1400" dirty="0" err="1">
                <a:solidFill>
                  <a:srgbClr val="002060"/>
                </a:solidFill>
                <a:latin typeface="Courier New" panose="02070309020205020404" pitchFamily="49" charset="0"/>
                <a:cs typeface="Courier New" panose="02070309020205020404" pitchFamily="49" charset="0"/>
              </a:rPr>
              <a:t>i</a:t>
            </a:r>
            <a:r>
              <a:rPr lang="en-US" sz="1400" dirty="0">
                <a:solidFill>
                  <a:srgbClr val="002060"/>
                </a:solidFill>
                <a:latin typeface="Courier New" panose="02070309020205020404" pitchFamily="49" charset="0"/>
                <a:cs typeface="Courier New" panose="02070309020205020404" pitchFamily="49" charset="0"/>
              </a:rPr>
              <a: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while (</a:t>
            </a:r>
            <a:r>
              <a:rPr lang="en-US" sz="1400" dirty="0" err="1">
                <a:solidFill>
                  <a:srgbClr val="002060"/>
                </a:solidFill>
                <a:latin typeface="Courier New" panose="02070309020205020404" pitchFamily="49" charset="0"/>
                <a:cs typeface="Courier New" panose="02070309020205020404" pitchFamily="49" charset="0"/>
              </a:rPr>
              <a:t>i</a:t>
            </a:r>
            <a:r>
              <a:rPr lang="en-US" sz="1400" dirty="0">
                <a:solidFill>
                  <a:srgbClr val="002060"/>
                </a:solidFill>
                <a:latin typeface="Courier New" panose="02070309020205020404" pitchFamily="49" charset="0"/>
                <a:cs typeface="Courier New" panose="02070309020205020404" pitchFamily="49" charset="0"/>
              </a:rPr>
              <a:t> &gt;= 0</a:t>
            </a:r>
            <a:r>
              <a:rPr lang="en-US" sz="1400" dirty="0" smtClean="0">
                <a:solidFill>
                  <a:srgbClr val="002060"/>
                </a:solidFill>
                <a:latin typeface="Courier New" panose="02070309020205020404" pitchFamily="49" charset="0"/>
                <a:cs typeface="Courier New" panose="02070309020205020404" pitchFamily="49" charset="0"/>
              </a:rPr>
              <a:t>);</a:t>
            </a:r>
            <a:endParaRPr lang="en-US" sz="1400" dirty="0">
              <a:solidFill>
                <a:srgbClr val="002060"/>
              </a:solidFill>
              <a:latin typeface="Courier New" panose="02070309020205020404" pitchFamily="49" charset="0"/>
              <a:cs typeface="Courier New" panose="02070309020205020404" pitchFamily="49" charset="0"/>
            </a:endParaRP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&lt;/script&gt;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&lt;/body&gt;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&lt;/html&gt;</a:t>
            </a:r>
          </a:p>
        </p:txBody>
      </p:sp>
      <p:sp>
        <p:nvSpPr>
          <p:cNvPr id="7" name="TextBox 6"/>
          <p:cNvSpPr txBox="1"/>
          <p:nvPr/>
        </p:nvSpPr>
        <p:spPr>
          <a:xfrm>
            <a:off x="5945562" y="5087250"/>
            <a:ext cx="708848" cy="307777"/>
          </a:xfrm>
          <a:prstGeom prst="rect">
            <a:avLst/>
          </a:prstGeom>
          <a:noFill/>
        </p:spPr>
        <p:txBody>
          <a:bodyPr wrap="none" rtlCol="0">
            <a:spAutoFit/>
          </a:bodyPr>
          <a:lstStyle/>
          <a:p>
            <a:r>
              <a:rPr lang="en-US" sz="1400" dirty="0" smtClean="0">
                <a:solidFill>
                  <a:srgbClr val="002060"/>
                </a:solidFill>
              </a:rPr>
              <a:t>Output</a:t>
            </a:r>
            <a:endParaRPr lang="en-US" sz="1400" dirty="0">
              <a:solidFill>
                <a:srgbClr val="002060"/>
              </a:solidFill>
            </a:endParaRPr>
          </a:p>
        </p:txBody>
      </p:sp>
      <p:pic>
        <p:nvPicPr>
          <p:cNvPr id="6" name="Picture 5"/>
          <p:cNvPicPr>
            <a:picLocks noChangeAspect="1"/>
          </p:cNvPicPr>
          <p:nvPr/>
        </p:nvPicPr>
        <p:blipFill>
          <a:blip r:embed="rId3"/>
          <a:stretch>
            <a:fillRect/>
          </a:stretch>
        </p:blipFill>
        <p:spPr>
          <a:xfrm>
            <a:off x="4719917" y="3051195"/>
            <a:ext cx="2959287" cy="2036055"/>
          </a:xfrm>
          <a:prstGeom prst="rect">
            <a:avLst/>
          </a:prstGeom>
        </p:spPr>
      </p:pic>
    </p:spTree>
    <p:extLst>
      <p:ext uri="{BB962C8B-B14F-4D97-AF65-F5344CB8AC3E}">
        <p14:creationId xmlns:p14="http://schemas.microsoft.com/office/powerpoint/2010/main" val="22409805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Iterative </a:t>
            </a:r>
            <a:r>
              <a:rPr lang="en-IN" dirty="0" smtClean="0"/>
              <a:t>Constructs (Contd.)</a:t>
            </a:r>
            <a:endParaRPr lang="en-IN" dirty="0"/>
          </a:p>
        </p:txBody>
      </p:sp>
      <p:sp>
        <p:nvSpPr>
          <p:cNvPr id="3" name="Rectangle 2"/>
          <p:cNvSpPr/>
          <p:nvPr/>
        </p:nvSpPr>
        <p:spPr>
          <a:xfrm>
            <a:off x="457200" y="685800"/>
            <a:ext cx="7874000" cy="2923877"/>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a:t>
            </a:r>
            <a:r>
              <a:rPr lang="en-US" dirty="0" smtClean="0">
                <a:solidFill>
                  <a:srgbClr val="002060"/>
                </a:solidFill>
                <a:latin typeface="Courier New" panose="02070309020205020404" pitchFamily="49" charset="0"/>
                <a:cs typeface="Courier New" panose="02070309020205020404" pitchFamily="49" charset="0"/>
              </a:rPr>
              <a:t>for</a:t>
            </a:r>
            <a:r>
              <a:rPr lang="en-US" sz="2000" dirty="0" smtClean="0">
                <a:solidFill>
                  <a:srgbClr val="002060"/>
                </a:solidFill>
              </a:rPr>
              <a:t> construct:</a:t>
            </a:r>
          </a:p>
          <a:p>
            <a:pPr marL="742932" lvl="1" indent="-285744">
              <a:spcBef>
                <a:spcPts val="600"/>
              </a:spcBef>
              <a:spcAft>
                <a:spcPts val="600"/>
              </a:spcAft>
              <a:buSzPct val="80000"/>
              <a:buBlip>
                <a:blip r:embed="rId3"/>
              </a:buBlip>
            </a:pPr>
            <a:r>
              <a:rPr lang="en-US" dirty="0" smtClean="0">
                <a:solidFill>
                  <a:srgbClr val="002060"/>
                </a:solidFill>
                <a:latin typeface="+mj-lt"/>
                <a:cs typeface="Courier New" panose="02070309020205020404" pitchFamily="49" charset="0"/>
              </a:rPr>
              <a:t>Is </a:t>
            </a:r>
            <a:r>
              <a:rPr lang="en-US" dirty="0">
                <a:solidFill>
                  <a:srgbClr val="002060"/>
                </a:solidFill>
                <a:latin typeface="+mj-lt"/>
                <a:cs typeface="Courier New" panose="02070309020205020404" pitchFamily="49" charset="0"/>
              </a:rPr>
              <a:t>used to execute a group of statements repeatedly, based on some condition.</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Syntax:</a:t>
            </a:r>
          </a:p>
          <a:p>
            <a:pPr marL="0" lvl="2" fontAlgn="base">
              <a:lnSpc>
                <a:spcPct val="105000"/>
              </a:lnSpc>
              <a:spcBef>
                <a:spcPct val="20000"/>
              </a:spcBef>
              <a:spcAft>
                <a:spcPct val="0"/>
              </a:spcAft>
              <a:buClr>
                <a:schemeClr val="accent2">
                  <a:lumMod val="75000"/>
                </a:schemeClr>
              </a:buClr>
              <a:buSzPct val="100000"/>
            </a:pPr>
            <a:r>
              <a:rPr lang="en-US" sz="2000" dirty="0">
                <a:solidFill>
                  <a:srgbClr val="002060"/>
                </a:solidFill>
              </a:rPr>
              <a:t> 	</a:t>
            </a:r>
            <a:r>
              <a:rPr lang="en-US" sz="1600" dirty="0">
                <a:solidFill>
                  <a:srgbClr val="002060"/>
                </a:solidFill>
                <a:latin typeface="Courier New" panose="02070309020205020404" pitchFamily="49" charset="0"/>
                <a:cs typeface="Courier New" panose="02070309020205020404" pitchFamily="49" charset="0"/>
              </a:rPr>
              <a:t>for(x=</a:t>
            </a:r>
            <a:r>
              <a:rPr lang="en-US" sz="1600" dirty="0" err="1">
                <a:solidFill>
                  <a:srgbClr val="002060"/>
                </a:solidFill>
                <a:latin typeface="Courier New" panose="02070309020205020404" pitchFamily="49" charset="0"/>
                <a:cs typeface="Courier New" panose="02070309020205020404" pitchFamily="49" charset="0"/>
              </a:rPr>
              <a:t>initial_Value</a:t>
            </a:r>
            <a:r>
              <a:rPr lang="en-US" sz="1600" dirty="0">
                <a:solidFill>
                  <a:srgbClr val="002060"/>
                </a:solidFill>
                <a:latin typeface="Courier New" panose="02070309020205020404" pitchFamily="49" charset="0"/>
                <a:cs typeface="Courier New" panose="02070309020205020404" pitchFamily="49" charset="0"/>
              </a:rPr>
              <a:t>; </a:t>
            </a:r>
            <a:r>
              <a:rPr lang="en-US" sz="1600" dirty="0" smtClean="0">
                <a:solidFill>
                  <a:srgbClr val="002060"/>
                </a:solidFill>
                <a:latin typeface="Courier New" panose="02070309020205020404" pitchFamily="49" charset="0"/>
                <a:cs typeface="Courier New" panose="02070309020205020404" pitchFamily="49" charset="0"/>
              </a:rPr>
              <a:t>condition; x increment/decrement</a:t>
            </a:r>
            <a:r>
              <a:rPr lang="en-US" sz="1600" dirty="0">
                <a:solidFill>
                  <a:srgbClr val="002060"/>
                </a:solidFill>
                <a:latin typeface="Courier New" panose="02070309020205020404" pitchFamily="49" charset="0"/>
                <a:cs typeface="Courier New" panose="02070309020205020404" pitchFamily="49" charset="0"/>
              </a:rPr>
              <a:t>)</a:t>
            </a:r>
          </a:p>
          <a:p>
            <a:pPr marL="0" lvl="2" fontAlgn="base">
              <a:lnSpc>
                <a:spcPct val="105000"/>
              </a:lnSpc>
              <a:spcBef>
                <a:spcPct val="20000"/>
              </a:spcBef>
              <a:spcAft>
                <a:spcPct val="0"/>
              </a:spcAft>
              <a:buClr>
                <a:schemeClr val="accent2">
                  <a:lumMod val="75000"/>
                </a:schemeClr>
              </a:buClr>
              <a:buSzPct val="100000"/>
            </a:pPr>
            <a:r>
              <a:rPr lang="en-US" sz="1600" dirty="0">
                <a:solidFill>
                  <a:srgbClr val="002060"/>
                </a:solidFill>
                <a:latin typeface="Courier New" panose="02070309020205020404" pitchFamily="49" charset="0"/>
                <a:cs typeface="Courier New" panose="02070309020205020404" pitchFamily="49" charset="0"/>
              </a:rPr>
              <a:t> 	{</a:t>
            </a:r>
          </a:p>
          <a:p>
            <a:pPr marL="0" lvl="2" fontAlgn="base">
              <a:lnSpc>
                <a:spcPct val="105000"/>
              </a:lnSpc>
              <a:spcBef>
                <a:spcPct val="20000"/>
              </a:spcBef>
              <a:spcAft>
                <a:spcPct val="0"/>
              </a:spcAft>
              <a:buClr>
                <a:schemeClr val="accent2">
                  <a:lumMod val="75000"/>
                </a:schemeClr>
              </a:buClr>
              <a:buSzPct val="100000"/>
            </a:pPr>
            <a:r>
              <a:rPr lang="en-US" sz="1600" dirty="0">
                <a:solidFill>
                  <a:srgbClr val="002060"/>
                </a:solidFill>
                <a:latin typeface="Courier New" panose="02070309020205020404" pitchFamily="49" charset="0"/>
                <a:cs typeface="Courier New" panose="02070309020205020404" pitchFamily="49" charset="0"/>
              </a:rPr>
              <a:t> 		Statements to be executed</a:t>
            </a:r>
          </a:p>
          <a:p>
            <a:pPr marL="0" lvl="2" fontAlgn="base">
              <a:lnSpc>
                <a:spcPct val="105000"/>
              </a:lnSpc>
              <a:spcBef>
                <a:spcPct val="20000"/>
              </a:spcBef>
              <a:spcAft>
                <a:spcPct val="0"/>
              </a:spcAft>
              <a:buClr>
                <a:schemeClr val="accent2">
                  <a:lumMod val="75000"/>
                </a:schemeClr>
              </a:buClr>
              <a:buSzPct val="100000"/>
            </a:pPr>
            <a:r>
              <a:rPr lang="en-US" sz="1600" dirty="0">
                <a:solidFill>
                  <a:srgbClr val="002060"/>
                </a:solidFill>
                <a:latin typeface="Courier New" panose="02070309020205020404" pitchFamily="49" charset="0"/>
                <a:cs typeface="Courier New" panose="02070309020205020404" pitchFamily="49" charset="0"/>
              </a:rPr>
              <a:t> 	</a:t>
            </a:r>
            <a:r>
              <a:rPr lang="en-US" sz="1600" dirty="0" smtClean="0">
                <a:solidFill>
                  <a:srgbClr val="002060"/>
                </a:solidFill>
                <a:latin typeface="Courier New" panose="02070309020205020404" pitchFamily="49" charset="0"/>
                <a:cs typeface="Courier New" panose="02070309020205020404" pitchFamily="49" charset="0"/>
              </a:rPr>
              <a:t>}</a:t>
            </a:r>
            <a:endParaRPr lang="en-US" sz="1600" dirty="0">
              <a:solidFill>
                <a:srgbClr val="00206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023339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Vertical Scroll 4"/>
          <p:cNvSpPr/>
          <p:nvPr/>
        </p:nvSpPr>
        <p:spPr>
          <a:xfrm>
            <a:off x="766482" y="1180186"/>
            <a:ext cx="7276850" cy="5139932"/>
          </a:xfrm>
          <a:prstGeom prst="verticalScroll">
            <a:avLst>
              <a:gd name="adj" fmla="val 2496"/>
            </a:avLst>
          </a:prstGeom>
          <a:solidFill>
            <a:schemeClr val="bg1">
              <a:lumMod val="95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600">
              <a:solidFill>
                <a:srgbClr val="002060"/>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IN" dirty="0"/>
              <a:t>Using Iterative Constructs(Contd</a:t>
            </a:r>
            <a:r>
              <a:rPr lang="en-IN" dirty="0" smtClean="0"/>
              <a:t>.)</a:t>
            </a:r>
            <a:endParaRPr lang="en-IN" dirty="0"/>
          </a:p>
        </p:txBody>
      </p:sp>
      <p:sp>
        <p:nvSpPr>
          <p:cNvPr id="3" name="Rectangle 2"/>
          <p:cNvSpPr/>
          <p:nvPr/>
        </p:nvSpPr>
        <p:spPr>
          <a:xfrm>
            <a:off x="457200" y="685800"/>
            <a:ext cx="7874000" cy="400110"/>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following code illustrates the </a:t>
            </a:r>
            <a:r>
              <a:rPr lang="en-US" dirty="0" smtClean="0">
                <a:solidFill>
                  <a:srgbClr val="002060"/>
                </a:solidFill>
                <a:latin typeface="Courier New" panose="02070309020205020404" pitchFamily="49" charset="0"/>
                <a:cs typeface="Courier New" panose="02070309020205020404" pitchFamily="49" charset="0"/>
              </a:rPr>
              <a:t>for </a:t>
            </a:r>
            <a:r>
              <a:rPr lang="en-US" sz="2000" dirty="0" smtClean="0">
                <a:solidFill>
                  <a:srgbClr val="002060"/>
                </a:solidFill>
              </a:rPr>
              <a:t>constructs:</a:t>
            </a:r>
            <a:endParaRPr lang="en-US" sz="2000" dirty="0">
              <a:solidFill>
                <a:srgbClr val="002060"/>
              </a:solidFill>
            </a:endParaRPr>
          </a:p>
        </p:txBody>
      </p:sp>
      <p:sp>
        <p:nvSpPr>
          <p:cNvPr id="4" name="Rectangle 3"/>
          <p:cNvSpPr/>
          <p:nvPr/>
        </p:nvSpPr>
        <p:spPr>
          <a:xfrm>
            <a:off x="897467" y="1407541"/>
            <a:ext cx="7145865" cy="2462213"/>
          </a:xfrm>
          <a:prstGeom prst="rect">
            <a:avLst/>
          </a:prstGeom>
        </p:spPr>
        <p:txBody>
          <a:bodyPr wrap="square" numCol="1">
            <a:spAutoFit/>
          </a:bodyPr>
          <a:lstStyle/>
          <a:p>
            <a:pPr marL="457188" lvl="1">
              <a:buSzPct val="80000"/>
            </a:pPr>
            <a:r>
              <a:rPr lang="en-US" sz="1400" dirty="0">
                <a:solidFill>
                  <a:srgbClr val="002060"/>
                </a:solidFill>
                <a:latin typeface="Courier New" panose="02070309020205020404" pitchFamily="49" charset="0"/>
                <a:cs typeface="Courier New" panose="02070309020205020404" pitchFamily="49" charset="0"/>
              </a:rPr>
              <a:t>&lt;html&gt;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&lt;body&gt;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&lt;script type="text/</a:t>
            </a:r>
            <a:r>
              <a:rPr lang="en-US" sz="1400" dirty="0" err="1">
                <a:solidFill>
                  <a:srgbClr val="002060"/>
                </a:solidFill>
                <a:latin typeface="Courier New" panose="02070309020205020404" pitchFamily="49" charset="0"/>
                <a:cs typeface="Courier New" panose="02070309020205020404" pitchFamily="49" charset="0"/>
              </a:rPr>
              <a:t>javascript</a:t>
            </a:r>
            <a:r>
              <a:rPr lang="en-US" sz="1400" dirty="0">
                <a:solidFill>
                  <a:srgbClr val="002060"/>
                </a:solidFill>
                <a:latin typeface="Courier New" panose="02070309020205020404" pitchFamily="49" charset="0"/>
                <a:cs typeface="Courier New" panose="02070309020205020404" pitchFamily="49" charset="0"/>
              </a:rPr>
              <a:t>"&gt;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for (</a:t>
            </a:r>
            <a:r>
              <a:rPr lang="en-US" sz="1400" dirty="0" err="1">
                <a:solidFill>
                  <a:srgbClr val="002060"/>
                </a:solidFill>
                <a:latin typeface="Courier New" panose="02070309020205020404" pitchFamily="49" charset="0"/>
                <a:cs typeface="Courier New" panose="02070309020205020404" pitchFamily="49" charset="0"/>
              </a:rPr>
              <a:t>i</a:t>
            </a:r>
            <a:r>
              <a:rPr lang="en-US" sz="1400" dirty="0">
                <a:solidFill>
                  <a:srgbClr val="002060"/>
                </a:solidFill>
                <a:latin typeface="Courier New" panose="02070309020205020404" pitchFamily="49" charset="0"/>
                <a:cs typeface="Courier New" panose="02070309020205020404" pitchFamily="49" charset="0"/>
              </a:rPr>
              <a:t> = 1; </a:t>
            </a:r>
            <a:r>
              <a:rPr lang="en-US" sz="1400" dirty="0" err="1">
                <a:solidFill>
                  <a:srgbClr val="002060"/>
                </a:solidFill>
                <a:latin typeface="Courier New" panose="02070309020205020404" pitchFamily="49" charset="0"/>
                <a:cs typeface="Courier New" panose="02070309020205020404" pitchFamily="49" charset="0"/>
              </a:rPr>
              <a:t>i</a:t>
            </a:r>
            <a:r>
              <a:rPr lang="en-US" sz="1400" dirty="0">
                <a:solidFill>
                  <a:srgbClr val="002060"/>
                </a:solidFill>
                <a:latin typeface="Courier New" panose="02070309020205020404" pitchFamily="49" charset="0"/>
                <a:cs typeface="Courier New" panose="02070309020205020404" pitchFamily="49" charset="0"/>
              </a:rPr>
              <a:t> &lt;= 6; </a:t>
            </a:r>
            <a:r>
              <a:rPr lang="en-US" sz="1400" dirty="0" err="1">
                <a:solidFill>
                  <a:srgbClr val="002060"/>
                </a:solidFill>
                <a:latin typeface="Courier New" panose="02070309020205020404" pitchFamily="49" charset="0"/>
                <a:cs typeface="Courier New" panose="02070309020205020404" pitchFamily="49" charset="0"/>
              </a:rPr>
              <a:t>i</a:t>
            </a:r>
            <a:r>
              <a:rPr lang="en-US" sz="1400" dirty="0">
                <a:solidFill>
                  <a:srgbClr val="002060"/>
                </a:solidFill>
                <a:latin typeface="Courier New" panose="02070309020205020404" pitchFamily="49" charset="0"/>
                <a:cs typeface="Courier New" panose="02070309020205020404" pitchFamily="49" charset="0"/>
              </a:rPr>
              <a: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a:t>
            </a:r>
          </a:p>
          <a:p>
            <a:pPr marL="457188" lvl="1">
              <a:buSzPct val="80000"/>
            </a:pPr>
            <a:r>
              <a:rPr lang="en-US" sz="1400" dirty="0" err="1">
                <a:solidFill>
                  <a:srgbClr val="002060"/>
                </a:solidFill>
                <a:latin typeface="Courier New" panose="02070309020205020404" pitchFamily="49" charset="0"/>
                <a:cs typeface="Courier New" panose="02070309020205020404" pitchFamily="49" charset="0"/>
              </a:rPr>
              <a:t>document.write</a:t>
            </a:r>
            <a:r>
              <a:rPr lang="en-US" sz="1400" dirty="0">
                <a:solidFill>
                  <a:srgbClr val="002060"/>
                </a:solidFill>
                <a:latin typeface="Courier New" panose="02070309020205020404" pitchFamily="49" charset="0"/>
                <a:cs typeface="Courier New" panose="02070309020205020404" pitchFamily="49" charset="0"/>
              </a:rPr>
              <a:t>("&lt;h" + </a:t>
            </a:r>
            <a:r>
              <a:rPr lang="en-US" sz="1400" dirty="0" err="1">
                <a:solidFill>
                  <a:srgbClr val="002060"/>
                </a:solidFill>
                <a:latin typeface="Courier New" panose="02070309020205020404" pitchFamily="49" charset="0"/>
                <a:cs typeface="Courier New" panose="02070309020205020404" pitchFamily="49" charset="0"/>
              </a:rPr>
              <a:t>i</a:t>
            </a:r>
            <a:r>
              <a:rPr lang="en-US" sz="1400" dirty="0">
                <a:solidFill>
                  <a:srgbClr val="002060"/>
                </a:solidFill>
                <a:latin typeface="Courier New" panose="02070309020205020404" pitchFamily="49" charset="0"/>
                <a:cs typeface="Courier New" panose="02070309020205020404" pitchFamily="49" charset="0"/>
              </a:rPr>
              <a:t> + "&gt;This is heading " + </a:t>
            </a:r>
            <a:r>
              <a:rPr lang="en-US" sz="1400" dirty="0" err="1">
                <a:solidFill>
                  <a:srgbClr val="002060"/>
                </a:solidFill>
                <a:latin typeface="Courier New" panose="02070309020205020404" pitchFamily="49" charset="0"/>
                <a:cs typeface="Courier New" panose="02070309020205020404" pitchFamily="49" charset="0"/>
              </a:rPr>
              <a:t>i</a:t>
            </a:r>
            <a:r>
              <a:rPr lang="en-US" sz="1400" dirty="0">
                <a:solidFill>
                  <a:srgbClr val="002060"/>
                </a:solidFill>
                <a:latin typeface="Courier New" panose="02070309020205020404" pitchFamily="49" charset="0"/>
                <a:cs typeface="Courier New" panose="02070309020205020404" pitchFamily="49" charset="0"/>
              </a:rPr>
              <a:t>);</a:t>
            </a:r>
          </a:p>
          <a:p>
            <a:pPr marL="457188" lvl="1">
              <a:buSzPct val="80000"/>
            </a:pPr>
            <a:r>
              <a:rPr lang="en-US" sz="1400" dirty="0" err="1">
                <a:solidFill>
                  <a:srgbClr val="002060"/>
                </a:solidFill>
                <a:latin typeface="Courier New" panose="02070309020205020404" pitchFamily="49" charset="0"/>
                <a:cs typeface="Courier New" panose="02070309020205020404" pitchFamily="49" charset="0"/>
              </a:rPr>
              <a:t>document.write</a:t>
            </a:r>
            <a:r>
              <a:rPr lang="en-US" sz="1400" dirty="0">
                <a:solidFill>
                  <a:srgbClr val="002060"/>
                </a:solidFill>
                <a:latin typeface="Courier New" panose="02070309020205020404" pitchFamily="49" charset="0"/>
                <a:cs typeface="Courier New" panose="02070309020205020404" pitchFamily="49" charset="0"/>
              </a:rPr>
              <a:t>("&lt;/h" + </a:t>
            </a:r>
            <a:r>
              <a:rPr lang="en-US" sz="1400" dirty="0" err="1">
                <a:solidFill>
                  <a:srgbClr val="002060"/>
                </a:solidFill>
                <a:latin typeface="Courier New" panose="02070309020205020404" pitchFamily="49" charset="0"/>
                <a:cs typeface="Courier New" panose="02070309020205020404" pitchFamily="49" charset="0"/>
              </a:rPr>
              <a:t>i</a:t>
            </a:r>
            <a:r>
              <a:rPr lang="en-US" sz="1400" dirty="0">
                <a:solidFill>
                  <a:srgbClr val="002060"/>
                </a:solidFill>
                <a:latin typeface="Courier New" panose="02070309020205020404" pitchFamily="49" charset="0"/>
                <a:cs typeface="Courier New" panose="02070309020205020404" pitchFamily="49" charset="0"/>
              </a:rPr>
              <a:t> + "&gt;");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&lt;/script&gt;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&lt;/body&gt;</a:t>
            </a:r>
          </a:p>
          <a:p>
            <a:pPr marL="457188" lvl="1">
              <a:buSzPct val="80000"/>
            </a:pPr>
            <a:r>
              <a:rPr lang="en-US" sz="1400" dirty="0">
                <a:solidFill>
                  <a:srgbClr val="002060"/>
                </a:solidFill>
                <a:latin typeface="Courier New" panose="02070309020205020404" pitchFamily="49" charset="0"/>
                <a:cs typeface="Courier New" panose="02070309020205020404" pitchFamily="49" charset="0"/>
              </a:rPr>
              <a:t>&lt;/html&gt;</a:t>
            </a:r>
          </a:p>
        </p:txBody>
      </p:sp>
      <p:sp>
        <p:nvSpPr>
          <p:cNvPr id="7" name="TextBox 6"/>
          <p:cNvSpPr txBox="1"/>
          <p:nvPr/>
        </p:nvSpPr>
        <p:spPr>
          <a:xfrm>
            <a:off x="5788190" y="5628493"/>
            <a:ext cx="708848" cy="307777"/>
          </a:xfrm>
          <a:prstGeom prst="rect">
            <a:avLst/>
          </a:prstGeom>
          <a:noFill/>
        </p:spPr>
        <p:txBody>
          <a:bodyPr wrap="none" rtlCol="0">
            <a:spAutoFit/>
          </a:bodyPr>
          <a:lstStyle/>
          <a:p>
            <a:r>
              <a:rPr lang="en-US" sz="1400" dirty="0" smtClean="0">
                <a:solidFill>
                  <a:srgbClr val="002060"/>
                </a:solidFill>
              </a:rPr>
              <a:t>Output</a:t>
            </a:r>
            <a:endParaRPr lang="en-US" sz="1400" dirty="0">
              <a:solidFill>
                <a:srgbClr val="002060"/>
              </a:solidFill>
            </a:endParaRPr>
          </a:p>
        </p:txBody>
      </p:sp>
      <p:pic>
        <p:nvPicPr>
          <p:cNvPr id="8" name="Picture 7"/>
          <p:cNvPicPr>
            <a:picLocks noChangeAspect="1"/>
          </p:cNvPicPr>
          <p:nvPr/>
        </p:nvPicPr>
        <p:blipFill>
          <a:blip r:embed="rId3"/>
          <a:stretch>
            <a:fillRect/>
          </a:stretch>
        </p:blipFill>
        <p:spPr>
          <a:xfrm>
            <a:off x="4931126" y="2944320"/>
            <a:ext cx="2611236" cy="2743786"/>
          </a:xfrm>
          <a:prstGeom prst="rect">
            <a:avLst/>
          </a:prstGeom>
        </p:spPr>
      </p:pic>
    </p:spTree>
    <p:extLst>
      <p:ext uri="{BB962C8B-B14F-4D97-AF65-F5344CB8AC3E}">
        <p14:creationId xmlns:p14="http://schemas.microsoft.com/office/powerpoint/2010/main" val="22370104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653019465"/>
              </p:ext>
            </p:extLst>
          </p:nvPr>
        </p:nvGraphicFramePr>
        <p:xfrm>
          <a:off x="1922929" y="3193395"/>
          <a:ext cx="4567518" cy="3180512"/>
        </p:xfrm>
        <a:graphic>
          <a:graphicData uri="http://schemas.openxmlformats.org/drawingml/2006/table">
            <a:tbl>
              <a:tblPr/>
              <a:tblGrid>
                <a:gridCol w="4567518"/>
              </a:tblGrid>
              <a:tr h="1590256">
                <a:tc>
                  <a:txBody>
                    <a:bodyPr/>
                    <a:lstStyle/>
                    <a:p>
                      <a:pPr marL="0" marR="0" algn="ctr">
                        <a:spcBef>
                          <a:spcPts val="600"/>
                        </a:spcBef>
                        <a:spcAft>
                          <a:spcPts val="0"/>
                        </a:spcAft>
                      </a:pPr>
                      <a:r>
                        <a:rPr lang="en-US" sz="1100" b="1" dirty="0" smtClean="0">
                          <a:latin typeface="Times New Roman"/>
                          <a:ea typeface="Times New Roman"/>
                          <a:cs typeface="Times New Roman"/>
                        </a:rPr>
                        <a:t/>
                      </a:r>
                      <a:br>
                        <a:rPr lang="en-US" sz="1100" b="1" dirty="0" smtClean="0">
                          <a:latin typeface="Times New Roman"/>
                          <a:ea typeface="Times New Roman"/>
                          <a:cs typeface="Times New Roman"/>
                        </a:rPr>
                      </a:br>
                      <a:endParaRPr lang="en-US" sz="1100" dirty="0">
                        <a:latin typeface="Times New Roman"/>
                        <a:ea typeface="Times New Roman"/>
                        <a:cs typeface="Times New Roman"/>
                      </a:endParaRPr>
                    </a:p>
                  </a:txBody>
                  <a:tcPr marL="68585" marR="685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590256">
                <a:tc>
                  <a:txBody>
                    <a:bodyPr/>
                    <a:lstStyle/>
                    <a:p>
                      <a:pPr marL="0" marR="0" algn="ctr">
                        <a:spcBef>
                          <a:spcPts val="600"/>
                        </a:spcBef>
                        <a:spcAft>
                          <a:spcPts val="400"/>
                        </a:spcAft>
                      </a:pPr>
                      <a:endParaRPr lang="en-US" sz="1100" dirty="0">
                        <a:latin typeface="Times New Roman"/>
                        <a:ea typeface="Times New Roman"/>
                        <a:cs typeface="Times New Roman"/>
                      </a:endParaRPr>
                    </a:p>
                  </a:txBody>
                  <a:tcPr marL="68585" marR="685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
        <p:nvSpPr>
          <p:cNvPr id="2" name="Title 1"/>
          <p:cNvSpPr>
            <a:spLocks noGrp="1"/>
          </p:cNvSpPr>
          <p:nvPr>
            <p:ph type="title"/>
          </p:nvPr>
        </p:nvSpPr>
        <p:spPr/>
        <p:txBody>
          <a:bodyPr/>
          <a:lstStyle/>
          <a:p>
            <a:r>
              <a:rPr lang="en-US" dirty="0"/>
              <a:t>Introducing the JavaScript Object Model</a:t>
            </a:r>
          </a:p>
        </p:txBody>
      </p:sp>
      <p:sp>
        <p:nvSpPr>
          <p:cNvPr id="3" name="Rectangle 2"/>
          <p:cNvSpPr/>
          <p:nvPr/>
        </p:nvSpPr>
        <p:spPr>
          <a:xfrm>
            <a:off x="457200" y="685800"/>
            <a:ext cx="7874000" cy="3477875"/>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a:solidFill>
                  <a:srgbClr val="002060"/>
                </a:solidFill>
              </a:rPr>
              <a:t>JavaScript objects are used to manipulate the components of a Web page. </a:t>
            </a:r>
            <a:endParaRPr lang="en-US" sz="2000" dirty="0" smtClean="0">
              <a:solidFill>
                <a:srgbClr val="002060"/>
              </a:solidFill>
            </a:endParaRPr>
          </a:p>
          <a:p>
            <a:pPr marL="285744" lvl="1" indent="-285744">
              <a:spcBef>
                <a:spcPts val="600"/>
              </a:spcBef>
              <a:spcAft>
                <a:spcPts val="600"/>
              </a:spcAft>
              <a:buSzPct val="100000"/>
              <a:buBlip>
                <a:blip r:embed="rId2"/>
              </a:buBlip>
            </a:pPr>
            <a:r>
              <a:rPr lang="en-US" sz="2000" dirty="0" smtClean="0">
                <a:solidFill>
                  <a:srgbClr val="002060"/>
                </a:solidFill>
              </a:rPr>
              <a:t>The </a:t>
            </a:r>
            <a:r>
              <a:rPr lang="en-US" dirty="0">
                <a:solidFill>
                  <a:srgbClr val="002060"/>
                </a:solidFill>
                <a:latin typeface="Courier New" panose="02070309020205020404" pitchFamily="49" charset="0"/>
                <a:cs typeface="Courier New" panose="02070309020205020404" pitchFamily="49" charset="0"/>
              </a:rPr>
              <a:t>window</a:t>
            </a:r>
            <a:r>
              <a:rPr lang="en-US" sz="2000" dirty="0">
                <a:solidFill>
                  <a:srgbClr val="002060"/>
                </a:solidFill>
              </a:rPr>
              <a:t> object is the default object in the document object model of an HTML document. It contains many objects and does not need to be referenced by name. </a:t>
            </a:r>
            <a:endParaRPr lang="en-US" sz="2000" dirty="0" smtClean="0">
              <a:solidFill>
                <a:srgbClr val="002060"/>
              </a:solidFill>
            </a:endParaRPr>
          </a:p>
          <a:p>
            <a:pPr marL="285744" lvl="1" indent="-285744">
              <a:spcBef>
                <a:spcPts val="600"/>
              </a:spcBef>
              <a:spcAft>
                <a:spcPts val="600"/>
              </a:spcAft>
              <a:buSzPct val="100000"/>
              <a:buBlip>
                <a:blip r:embed="rId2"/>
              </a:buBlip>
            </a:pPr>
            <a:r>
              <a:rPr lang="en-US" sz="2000" dirty="0">
                <a:solidFill>
                  <a:srgbClr val="002060"/>
                </a:solidFill>
              </a:rPr>
              <a:t>The JavaScript objects are arranged in a hierarchical order, as shown in the following figure.</a:t>
            </a:r>
          </a:p>
          <a:p>
            <a:pPr marL="285744" lvl="1" indent="-285744">
              <a:spcBef>
                <a:spcPts val="600"/>
              </a:spcBef>
              <a:spcAft>
                <a:spcPts val="600"/>
              </a:spcAft>
              <a:buSzPct val="100000"/>
              <a:buBlip>
                <a:blip r:embed="rId2"/>
              </a:buBlip>
            </a:pPr>
            <a:endParaRPr lang="en-US" sz="2000" dirty="0">
              <a:solidFill>
                <a:srgbClr val="002060"/>
              </a:solidFill>
            </a:endParaRPr>
          </a:p>
          <a:p>
            <a:pPr marL="285744" lvl="1" indent="-285744">
              <a:spcBef>
                <a:spcPts val="600"/>
              </a:spcBef>
              <a:spcAft>
                <a:spcPts val="600"/>
              </a:spcAft>
              <a:buSzPct val="100000"/>
              <a:buBlip>
                <a:blip r:embed="rId2"/>
              </a:buBlip>
            </a:pPr>
            <a:endParaRPr lang="en-US" sz="2000" dirty="0">
              <a:solidFill>
                <a:srgbClr val="002060"/>
              </a:solidFill>
            </a:endParaRPr>
          </a:p>
        </p:txBody>
      </p:sp>
      <p:pic>
        <p:nvPicPr>
          <p:cNvPr id="5" name="Picture 4" descr="Java hierarch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5330" y="3281082"/>
            <a:ext cx="420052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6"/>
          <p:cNvSpPr txBox="1">
            <a:spLocks noChangeArrowheads="1"/>
          </p:cNvSpPr>
          <p:nvPr/>
        </p:nvSpPr>
        <p:spPr bwMode="auto">
          <a:xfrm>
            <a:off x="3177989" y="3281082"/>
            <a:ext cx="2667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cs typeface="Arial" panose="020B0604020202020204" pitchFamily="34" charset="0"/>
              </a:defRPr>
            </a:lvl1pPr>
            <a:lvl2pPr marL="742950" indent="-285750" eaLnBrk="0" hangingPunct="0">
              <a:defRPr sz="2000">
                <a:solidFill>
                  <a:schemeClr val="tx1"/>
                </a:solidFill>
                <a:latin typeface="Times New Roman" panose="02020603050405020304" pitchFamily="18" charset="0"/>
                <a:cs typeface="Arial" panose="020B0604020202020204" pitchFamily="34" charset="0"/>
              </a:defRPr>
            </a:lvl2pPr>
            <a:lvl3pPr marL="1143000" indent="-228600" eaLnBrk="0" hangingPunct="0">
              <a:defRPr sz="2000">
                <a:solidFill>
                  <a:schemeClr val="tx1"/>
                </a:solidFill>
                <a:latin typeface="Times New Roman" panose="02020603050405020304" pitchFamily="18" charset="0"/>
                <a:cs typeface="Arial" panose="020B0604020202020204" pitchFamily="34" charset="0"/>
              </a:defRPr>
            </a:lvl3pPr>
            <a:lvl4pPr marL="1600200" indent="-228600" eaLnBrk="0" hangingPunct="0">
              <a:defRPr sz="2000">
                <a:solidFill>
                  <a:schemeClr val="tx1"/>
                </a:solidFill>
                <a:latin typeface="Times New Roman" panose="02020603050405020304" pitchFamily="18" charset="0"/>
                <a:cs typeface="Arial" panose="020B0604020202020204" pitchFamily="34" charset="0"/>
              </a:defRPr>
            </a:lvl4pPr>
            <a:lvl5pPr marL="2057400" indent="-228600" eaLnBrk="0" hangingPunct="0">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100" b="1" dirty="0"/>
              <a:t>Java Script Object Hierarchy</a:t>
            </a:r>
          </a:p>
        </p:txBody>
      </p:sp>
    </p:spTree>
    <p:extLst>
      <p:ext uri="{BB962C8B-B14F-4D97-AF65-F5344CB8AC3E}">
        <p14:creationId xmlns:p14="http://schemas.microsoft.com/office/powerpoint/2010/main" val="8889654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Objects</a:t>
            </a:r>
            <a:endParaRPr lang="en-US" dirty="0"/>
          </a:p>
        </p:txBody>
      </p:sp>
      <p:sp>
        <p:nvSpPr>
          <p:cNvPr id="3" name="Rectangle 2"/>
          <p:cNvSpPr/>
          <p:nvPr/>
        </p:nvSpPr>
        <p:spPr>
          <a:xfrm>
            <a:off x="457200" y="685800"/>
            <a:ext cx="7442200" cy="3031599"/>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a:solidFill>
                  <a:srgbClr val="002060"/>
                </a:solidFill>
              </a:rPr>
              <a:t>The </a:t>
            </a:r>
            <a:r>
              <a:rPr lang="en-US" dirty="0">
                <a:solidFill>
                  <a:srgbClr val="002060"/>
                </a:solidFill>
                <a:latin typeface="Courier New" panose="02070309020205020404" pitchFamily="49" charset="0"/>
                <a:cs typeface="Courier New" panose="02070309020205020404" pitchFamily="49" charset="0"/>
              </a:rPr>
              <a:t>window</a:t>
            </a:r>
            <a:r>
              <a:rPr lang="en-US" sz="2000" dirty="0">
                <a:solidFill>
                  <a:srgbClr val="002060"/>
                </a:solidFill>
              </a:rPr>
              <a:t> object:</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Is one of the highest-level objects in the JavaScript object hierarchy. </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Represents the content area of the browser window that can be divided into multiple frames or sub-regions.</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Syntax:</a:t>
            </a:r>
          </a:p>
          <a:p>
            <a:r>
              <a:rPr lang="en-US" dirty="0"/>
              <a:t>	</a:t>
            </a:r>
            <a:r>
              <a:rPr lang="en-US" dirty="0">
                <a:solidFill>
                  <a:srgbClr val="002060"/>
                </a:solidFill>
                <a:latin typeface="Courier New" panose="02070309020205020404" pitchFamily="49" charset="0"/>
                <a:cs typeface="Courier New" panose="02070309020205020404" pitchFamily="49" charset="0"/>
              </a:rPr>
              <a:t>&lt;</a:t>
            </a:r>
            <a:r>
              <a:rPr lang="en-US" dirty="0" err="1">
                <a:solidFill>
                  <a:srgbClr val="002060"/>
                </a:solidFill>
                <a:latin typeface="Courier New" panose="02070309020205020404" pitchFamily="49" charset="0"/>
                <a:cs typeface="Courier New" panose="02070309020205020404" pitchFamily="49" charset="0"/>
              </a:rPr>
              <a:t>windowobject</a:t>
            </a:r>
            <a:r>
              <a:rPr lang="en-US" dirty="0">
                <a:solidFill>
                  <a:srgbClr val="002060"/>
                </a:solidFill>
                <a:latin typeface="Courier New" panose="02070309020205020404" pitchFamily="49" charset="0"/>
                <a:cs typeface="Courier New" panose="02070309020205020404" pitchFamily="49" charset="0"/>
              </a:rPr>
              <a:t>&gt;.property=&lt;value&gt;;</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For example:</a:t>
            </a:r>
          </a:p>
          <a:p>
            <a:r>
              <a:rPr lang="en-US" dirty="0"/>
              <a:t>	</a:t>
            </a:r>
            <a:r>
              <a:rPr lang="en-US" dirty="0">
                <a:solidFill>
                  <a:srgbClr val="002060"/>
                </a:solidFill>
                <a:latin typeface="Courier New" panose="02070309020205020404" pitchFamily="49" charset="0"/>
                <a:cs typeface="Courier New" panose="02070309020205020404" pitchFamily="49" charset="0"/>
              </a:rPr>
              <a:t>&lt;</a:t>
            </a:r>
            <a:r>
              <a:rPr lang="en-US" dirty="0" err="1">
                <a:solidFill>
                  <a:srgbClr val="002060"/>
                </a:solidFill>
                <a:latin typeface="Courier New" panose="02070309020205020404" pitchFamily="49" charset="0"/>
                <a:cs typeface="Courier New" panose="02070309020205020404" pitchFamily="49" charset="0"/>
              </a:rPr>
              <a:t>windowobject</a:t>
            </a:r>
            <a:r>
              <a:rPr lang="en-US" dirty="0">
                <a:solidFill>
                  <a:srgbClr val="002060"/>
                </a:solidFill>
                <a:latin typeface="Courier New" panose="02070309020205020404" pitchFamily="49" charset="0"/>
                <a:cs typeface="Courier New" panose="02070309020205020404" pitchFamily="49" charset="0"/>
              </a:rPr>
              <a:t>&gt;.status="Text";</a:t>
            </a:r>
          </a:p>
        </p:txBody>
      </p:sp>
    </p:spTree>
    <p:extLst>
      <p:ext uri="{BB962C8B-B14F-4D97-AF65-F5344CB8AC3E}">
        <p14:creationId xmlns:p14="http://schemas.microsoft.com/office/powerpoint/2010/main" val="22877424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Objects (Contd.)</a:t>
            </a:r>
            <a:endParaRPr lang="en-US" dirty="0"/>
          </a:p>
        </p:txBody>
      </p:sp>
      <p:sp>
        <p:nvSpPr>
          <p:cNvPr id="3" name="Rectangle 2"/>
          <p:cNvSpPr/>
          <p:nvPr/>
        </p:nvSpPr>
        <p:spPr>
          <a:xfrm>
            <a:off x="457200" y="685800"/>
            <a:ext cx="7442200" cy="400110"/>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a:solidFill>
                  <a:srgbClr val="002060"/>
                </a:solidFill>
              </a:rPr>
              <a:t>The following table lists some properties of the </a:t>
            </a:r>
            <a:r>
              <a:rPr lang="en-US" dirty="0">
                <a:solidFill>
                  <a:srgbClr val="002060"/>
                </a:solidFill>
                <a:latin typeface="Courier New" panose="02070309020205020404" pitchFamily="49" charset="0"/>
                <a:cs typeface="Courier New" panose="02070309020205020404" pitchFamily="49" charset="0"/>
              </a:rPr>
              <a:t>window</a:t>
            </a:r>
            <a:r>
              <a:rPr lang="en-US" sz="2000" dirty="0">
                <a:solidFill>
                  <a:srgbClr val="002060"/>
                </a:solidFill>
              </a:rPr>
              <a:t> </a:t>
            </a:r>
            <a:r>
              <a:rPr lang="en-US" sz="2000" dirty="0" smtClean="0">
                <a:solidFill>
                  <a:srgbClr val="002060"/>
                </a:solidFill>
              </a:rPr>
              <a:t>object.</a:t>
            </a:r>
          </a:p>
        </p:txBody>
      </p:sp>
      <p:graphicFrame>
        <p:nvGraphicFramePr>
          <p:cNvPr id="5" name="Group 54"/>
          <p:cNvGraphicFramePr>
            <a:graphicFrameLocks noGrp="1"/>
          </p:cNvGraphicFramePr>
          <p:nvPr>
            <p:extLst>
              <p:ext uri="{D42A27DB-BD31-4B8C-83A1-F6EECF244321}">
                <p14:modId xmlns:p14="http://schemas.microsoft.com/office/powerpoint/2010/main" val="4048004055"/>
              </p:ext>
            </p:extLst>
          </p:nvPr>
        </p:nvGraphicFramePr>
        <p:xfrm>
          <a:off x="905434" y="1255059"/>
          <a:ext cx="6993965" cy="4199032"/>
        </p:xfrm>
        <a:graphic>
          <a:graphicData uri="http://schemas.openxmlformats.org/drawingml/2006/table">
            <a:tbl>
              <a:tblPr>
                <a:tableStyleId>{BC89EF96-8CEA-46FF-86C4-4CE0E7609802}</a:tableStyleId>
              </a:tblPr>
              <a:tblGrid>
                <a:gridCol w="1682093"/>
                <a:gridCol w="5311872"/>
              </a:tblGrid>
              <a:tr h="27434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rgbClr val="002060"/>
                          </a:solidFill>
                          <a:effectLst/>
                        </a:rPr>
                        <a:t>Properties </a:t>
                      </a:r>
                      <a:endParaRPr kumimoji="0" lang="en-US" sz="1400" b="1" i="1" u="none" strike="noStrike" cap="none" normalizeH="0" baseline="0" dirty="0" smtClean="0">
                        <a:ln>
                          <a:noFill/>
                        </a:ln>
                        <a:solidFill>
                          <a:srgbClr val="002060"/>
                        </a:solidFill>
                        <a:effectLst/>
                        <a:latin typeface="Arial" charset="0"/>
                        <a:cs typeface="Times New Roman" pitchFamily="18" charset="0"/>
                      </a:endParaRPr>
                    </a:p>
                  </a:txBody>
                  <a:tcPr marT="45724" marB="45724"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rgbClr val="002060"/>
                          </a:solidFill>
                          <a:effectLst/>
                        </a:rPr>
                        <a:t>Description </a:t>
                      </a:r>
                      <a:endParaRPr kumimoji="0" lang="en-US" sz="1400" b="1" i="1" u="none" strike="noStrike" cap="none" normalizeH="0" baseline="0" dirty="0" smtClean="0">
                        <a:ln>
                          <a:noFill/>
                        </a:ln>
                        <a:solidFill>
                          <a:srgbClr val="002060"/>
                        </a:solidFill>
                        <a:effectLst/>
                        <a:latin typeface="Arial" charset="0"/>
                        <a:cs typeface="Times New Roman" pitchFamily="18" charset="0"/>
                      </a:endParaRPr>
                    </a:p>
                  </a:txBody>
                  <a:tcPr marT="45724" marB="45724" horzOverflow="overflow"/>
                </a:tc>
              </a:tr>
              <a:tr h="88031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err="1" smtClean="0">
                          <a:ln>
                            <a:noFill/>
                          </a:ln>
                          <a:solidFill>
                            <a:srgbClr val="002060"/>
                          </a:solidFill>
                          <a:effectLst/>
                          <a:latin typeface="Courier New" panose="02070309020205020404" pitchFamily="49" charset="0"/>
                          <a:ea typeface="+mn-ea"/>
                          <a:cs typeface="Courier New" panose="02070309020205020404" pitchFamily="49" charset="0"/>
                        </a:rPr>
                        <a:t>defaultStatus</a:t>
                      </a:r>
                      <a:endParaRPr kumimoji="0" lang="en-US" sz="1400" b="0" i="1" u="none" strike="noStrike" kern="1200" cap="none" normalizeH="0" baseline="0" dirty="0" smtClean="0">
                        <a:ln>
                          <a:noFill/>
                        </a:ln>
                        <a:solidFill>
                          <a:srgbClr val="002060"/>
                        </a:solidFill>
                        <a:effectLst/>
                        <a:latin typeface="Courier New" panose="02070309020205020404" pitchFamily="49" charset="0"/>
                        <a:ea typeface="+mn-ea"/>
                        <a:cs typeface="Courier New" panose="02070309020205020404" pitchFamily="49" charset="0"/>
                      </a:endParaRPr>
                    </a:p>
                  </a:txBody>
                  <a:tcPr marT="45724" marB="45724"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rPr>
                        <a:t>Is a string value containing the default status bar text. The status bar text is a string assigned by the user that is displayed when the mouse pointer is moved over the window. By default, the status bar text is an empty string.</a:t>
                      </a:r>
                      <a:endParaRPr kumimoji="0" lang="en-US" sz="1400" b="0" i="1" u="none" strike="noStrike" cap="none" normalizeH="0" baseline="0" dirty="0" smtClean="0">
                        <a:ln>
                          <a:noFill/>
                        </a:ln>
                        <a:solidFill>
                          <a:srgbClr val="002060"/>
                        </a:solidFill>
                        <a:effectLst/>
                        <a:latin typeface="Arial" charset="0"/>
                        <a:cs typeface="Times New Roman" pitchFamily="18" charset="0"/>
                      </a:endParaRPr>
                    </a:p>
                  </a:txBody>
                  <a:tcPr marT="45724" marB="45724" horzOverflow="overflow"/>
                </a:tc>
              </a:tr>
              <a:tr h="71814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latin typeface="Courier New" panose="02070309020205020404" pitchFamily="49" charset="0"/>
                          <a:ea typeface="+mn-ea"/>
                          <a:cs typeface="Courier New" panose="02070309020205020404" pitchFamily="49" charset="0"/>
                        </a:rPr>
                        <a:t>frames[]</a:t>
                      </a:r>
                    </a:p>
                  </a:txBody>
                  <a:tcPr marT="45724" marB="45724"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rPr>
                        <a:t>Is a collection of frames in a window. You can refer to a particular frame in a window by specifying its frame number within the [ ] of the frames [ ] property.</a:t>
                      </a:r>
                      <a:endParaRPr kumimoji="0" lang="en-US" sz="1400" b="0" i="1" u="none" strike="noStrike" cap="none" normalizeH="0" baseline="0" dirty="0" smtClean="0">
                        <a:ln>
                          <a:noFill/>
                        </a:ln>
                        <a:solidFill>
                          <a:srgbClr val="002060"/>
                        </a:solidFill>
                        <a:effectLst/>
                        <a:latin typeface="Arial" charset="0"/>
                        <a:cs typeface="Times New Roman" pitchFamily="18" charset="0"/>
                      </a:endParaRPr>
                    </a:p>
                  </a:txBody>
                  <a:tcPr marT="45724" marB="45724" horzOverflow="overflow"/>
                </a:tc>
              </a:tr>
              <a:tr h="4572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latin typeface="Courier New" panose="02070309020205020404" pitchFamily="49" charset="0"/>
                          <a:ea typeface="+mn-ea"/>
                          <a:cs typeface="Courier New" panose="02070309020205020404" pitchFamily="49" charset="0"/>
                        </a:rPr>
                        <a:t>length</a:t>
                      </a:r>
                    </a:p>
                  </a:txBody>
                  <a:tcPr marT="45724" marB="4572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1" u="none" strike="noStrike" cap="none" normalizeH="0" baseline="0" dirty="0" smtClean="0">
                          <a:ln>
                            <a:noFill/>
                          </a:ln>
                          <a:solidFill>
                            <a:srgbClr val="002060"/>
                          </a:solidFill>
                          <a:effectLst/>
                        </a:rPr>
                        <a:t>Is an integer value representing the number of frames in the parent window.</a:t>
                      </a:r>
                      <a:endParaRPr kumimoji="0" lang="en-US" sz="1400" b="0" i="1" u="none" strike="noStrike" cap="none" normalizeH="0" baseline="0" dirty="0" smtClean="0">
                        <a:ln>
                          <a:noFill/>
                        </a:ln>
                        <a:solidFill>
                          <a:srgbClr val="002060"/>
                        </a:solidFill>
                        <a:effectLst/>
                        <a:latin typeface="Arial" charset="0"/>
                        <a:cs typeface="Times New Roman" pitchFamily="18" charset="0"/>
                      </a:endParaRPr>
                    </a:p>
                  </a:txBody>
                  <a:tcPr marT="45724" marB="45724" horzOverflow="overflow"/>
                </a:tc>
              </a:tr>
              <a:tr h="39382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latin typeface="Courier New" panose="02070309020205020404" pitchFamily="49" charset="0"/>
                          <a:ea typeface="+mn-ea"/>
                          <a:cs typeface="Courier New" panose="02070309020205020404" pitchFamily="49" charset="0"/>
                        </a:rPr>
                        <a:t>name</a:t>
                      </a:r>
                    </a:p>
                  </a:txBody>
                  <a:tcPr marT="45724" marB="4572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1" u="none" strike="noStrike" cap="none" normalizeH="0" baseline="0" dirty="0" smtClean="0">
                          <a:ln>
                            <a:noFill/>
                          </a:ln>
                          <a:solidFill>
                            <a:srgbClr val="002060"/>
                          </a:solidFill>
                          <a:effectLst/>
                        </a:rPr>
                        <a:t>Is a string value containing the name of the window or the frame.</a:t>
                      </a:r>
                      <a:endParaRPr kumimoji="0" lang="en-US" sz="1400" b="0" i="1" u="none" strike="noStrike" cap="none" normalizeH="0" baseline="0" dirty="0" smtClean="0">
                        <a:ln>
                          <a:noFill/>
                        </a:ln>
                        <a:solidFill>
                          <a:srgbClr val="002060"/>
                        </a:solidFill>
                        <a:effectLst/>
                        <a:latin typeface="Arial" charset="0"/>
                        <a:cs typeface="Times New Roman" pitchFamily="18" charset="0"/>
                      </a:endParaRPr>
                    </a:p>
                  </a:txBody>
                  <a:tcPr marT="45724" marB="45724" horzOverflow="overflow"/>
                </a:tc>
              </a:tr>
              <a:tr h="39382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latin typeface="Courier New" panose="02070309020205020404" pitchFamily="49" charset="0"/>
                          <a:ea typeface="+mn-ea"/>
                          <a:cs typeface="Courier New" panose="02070309020205020404" pitchFamily="49" charset="0"/>
                        </a:rPr>
                        <a:t>parent</a:t>
                      </a:r>
                    </a:p>
                  </a:txBody>
                  <a:tcPr marT="45724" marB="4572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1" u="none" strike="noStrike" cap="none" normalizeH="0" baseline="0" dirty="0" smtClean="0">
                          <a:ln>
                            <a:noFill/>
                          </a:ln>
                          <a:solidFill>
                            <a:srgbClr val="002060"/>
                          </a:solidFill>
                          <a:effectLst/>
                        </a:rPr>
                        <a:t>Is a string value containing the name of the parent window.</a:t>
                      </a:r>
                      <a:endParaRPr kumimoji="0" lang="en-US" sz="1400" b="0" i="1" u="none" strike="noStrike" cap="none" normalizeH="0" baseline="0" dirty="0" smtClean="0">
                        <a:ln>
                          <a:noFill/>
                        </a:ln>
                        <a:solidFill>
                          <a:srgbClr val="002060"/>
                        </a:solidFill>
                        <a:effectLst/>
                        <a:latin typeface="Arial" charset="0"/>
                        <a:cs typeface="Times New Roman" pitchFamily="18" charset="0"/>
                      </a:endParaRPr>
                    </a:p>
                  </a:txBody>
                  <a:tcPr marT="45724" marB="45724" horzOverflow="overflow"/>
                </a:tc>
              </a:tr>
              <a:tr h="39382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latin typeface="Courier New" panose="02070309020205020404" pitchFamily="49" charset="0"/>
                          <a:ea typeface="+mn-ea"/>
                          <a:cs typeface="Courier New" panose="02070309020205020404" pitchFamily="49" charset="0"/>
                        </a:rPr>
                        <a:t>self</a:t>
                      </a:r>
                    </a:p>
                  </a:txBody>
                  <a:tcPr marT="45724" marB="4572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1" u="none" strike="noStrike" cap="none" normalizeH="0" baseline="0" dirty="0" smtClean="0">
                          <a:ln>
                            <a:noFill/>
                          </a:ln>
                          <a:solidFill>
                            <a:srgbClr val="002060"/>
                          </a:solidFill>
                          <a:effectLst/>
                        </a:rPr>
                        <a:t>Is a string value containing the name of the current window.</a:t>
                      </a:r>
                      <a:endParaRPr kumimoji="0" lang="en-US" sz="1400" b="0" i="1" u="none" strike="noStrike" cap="none" normalizeH="0" baseline="0" dirty="0" smtClean="0">
                        <a:ln>
                          <a:noFill/>
                        </a:ln>
                        <a:solidFill>
                          <a:srgbClr val="002060"/>
                        </a:solidFill>
                        <a:effectLst/>
                        <a:latin typeface="Arial" charset="0"/>
                        <a:cs typeface="Times New Roman" pitchFamily="18" charset="0"/>
                      </a:endParaRPr>
                    </a:p>
                  </a:txBody>
                  <a:tcPr marT="45724" marB="45724" horzOverflow="overflow"/>
                </a:tc>
              </a:tr>
              <a:tr h="4572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latin typeface="Courier New" panose="02070309020205020404" pitchFamily="49" charset="0"/>
                          <a:ea typeface="+mn-ea"/>
                          <a:cs typeface="Courier New" panose="02070309020205020404" pitchFamily="49" charset="0"/>
                        </a:rPr>
                        <a:t>status</a:t>
                      </a:r>
                    </a:p>
                  </a:txBody>
                  <a:tcPr marT="45724" marB="4572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1" u="none" strike="noStrike" cap="none" normalizeH="0" baseline="0" dirty="0" smtClean="0">
                          <a:ln>
                            <a:noFill/>
                          </a:ln>
                          <a:solidFill>
                            <a:srgbClr val="002060"/>
                          </a:solidFill>
                          <a:effectLst/>
                        </a:rPr>
                        <a:t>Is a string value and is used to set the text on the status bar of the window.</a:t>
                      </a:r>
                      <a:endParaRPr kumimoji="0" lang="en-US" sz="1400" b="0" i="1" u="none" strike="noStrike" cap="none" normalizeH="0" baseline="0" dirty="0" smtClean="0">
                        <a:ln>
                          <a:noFill/>
                        </a:ln>
                        <a:solidFill>
                          <a:srgbClr val="002060"/>
                        </a:solidFill>
                        <a:effectLst/>
                        <a:latin typeface="Arial" charset="0"/>
                        <a:cs typeface="Times New Roman" pitchFamily="18" charset="0"/>
                      </a:endParaRPr>
                    </a:p>
                  </a:txBody>
                  <a:tcPr marT="45724" marB="45724" horzOverflow="overflow"/>
                </a:tc>
              </a:tr>
            </a:tbl>
          </a:graphicData>
        </a:graphic>
      </p:graphicFrame>
    </p:spTree>
    <p:extLst>
      <p:ext uri="{BB962C8B-B14F-4D97-AF65-F5344CB8AC3E}">
        <p14:creationId xmlns:p14="http://schemas.microsoft.com/office/powerpoint/2010/main" val="31653920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Objects (Contd.)</a:t>
            </a:r>
            <a:endParaRPr lang="en-US" dirty="0"/>
          </a:p>
        </p:txBody>
      </p:sp>
      <p:sp>
        <p:nvSpPr>
          <p:cNvPr id="3" name="Rectangle 2"/>
          <p:cNvSpPr/>
          <p:nvPr/>
        </p:nvSpPr>
        <p:spPr>
          <a:xfrm>
            <a:off x="457200" y="685800"/>
            <a:ext cx="7442200" cy="7263527"/>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Some </a:t>
            </a:r>
            <a:r>
              <a:rPr lang="en-US" sz="2000" dirty="0">
                <a:solidFill>
                  <a:srgbClr val="002060"/>
                </a:solidFill>
              </a:rPr>
              <a:t>of the widely used methods of the </a:t>
            </a:r>
            <a:r>
              <a:rPr lang="en-US" dirty="0">
                <a:solidFill>
                  <a:srgbClr val="002060"/>
                </a:solidFill>
                <a:latin typeface="Courier New" panose="02070309020205020404" pitchFamily="49" charset="0"/>
                <a:cs typeface="Courier New" panose="02070309020205020404" pitchFamily="49" charset="0"/>
              </a:rPr>
              <a:t>window</a:t>
            </a:r>
            <a:r>
              <a:rPr lang="en-US" sz="2000" dirty="0">
                <a:solidFill>
                  <a:srgbClr val="002060"/>
                </a:solidFill>
              </a:rPr>
              <a:t> object are: </a:t>
            </a:r>
          </a:p>
          <a:p>
            <a:pPr marL="742932" lvl="1" indent="-285744">
              <a:spcBef>
                <a:spcPts val="600"/>
              </a:spcBef>
              <a:spcAft>
                <a:spcPts val="600"/>
              </a:spcAft>
              <a:buSzPct val="100000"/>
              <a:buBlip>
                <a:blip r:embed="rId3"/>
              </a:buBlip>
            </a:pPr>
            <a:r>
              <a:rPr lang="en-US" sz="1600" dirty="0">
                <a:solidFill>
                  <a:srgbClr val="002060"/>
                </a:solidFill>
                <a:latin typeface="Courier New" panose="02070309020205020404" pitchFamily="49" charset="0"/>
                <a:cs typeface="Courier New" panose="02070309020205020404" pitchFamily="49" charset="0"/>
              </a:rPr>
              <a:t>open() </a:t>
            </a:r>
          </a:p>
          <a:p>
            <a:pPr marL="742932" lvl="1" indent="-285744">
              <a:spcBef>
                <a:spcPts val="600"/>
              </a:spcBef>
              <a:spcAft>
                <a:spcPts val="600"/>
              </a:spcAft>
              <a:buSzPct val="100000"/>
              <a:buBlip>
                <a:blip r:embed="rId3"/>
              </a:buBlip>
            </a:pPr>
            <a:r>
              <a:rPr lang="en-US" sz="1600" dirty="0">
                <a:solidFill>
                  <a:srgbClr val="002060"/>
                </a:solidFill>
                <a:latin typeface="Courier New" panose="02070309020205020404" pitchFamily="49" charset="0"/>
                <a:cs typeface="Courier New" panose="02070309020205020404" pitchFamily="49" charset="0"/>
              </a:rPr>
              <a:t>close()</a:t>
            </a:r>
          </a:p>
          <a:p>
            <a:pPr marL="742932" lvl="1" indent="-285744">
              <a:spcBef>
                <a:spcPts val="600"/>
              </a:spcBef>
              <a:spcAft>
                <a:spcPts val="600"/>
              </a:spcAft>
              <a:buSzPct val="100000"/>
              <a:buBlip>
                <a:blip r:embed="rId3"/>
              </a:buBlip>
            </a:pPr>
            <a:r>
              <a:rPr lang="en-US" sz="1600" dirty="0" smtClean="0">
                <a:solidFill>
                  <a:srgbClr val="002060"/>
                </a:solidFill>
                <a:latin typeface="Courier New" panose="02070309020205020404" pitchFamily="49" charset="0"/>
                <a:cs typeface="Courier New" panose="02070309020205020404" pitchFamily="49" charset="0"/>
              </a:rPr>
              <a:t>alert</a:t>
            </a:r>
            <a:r>
              <a:rPr lang="en-US" sz="1600" dirty="0">
                <a:solidFill>
                  <a:srgbClr val="002060"/>
                </a:solidFill>
                <a:latin typeface="Courier New" panose="02070309020205020404" pitchFamily="49" charset="0"/>
                <a:cs typeface="Courier New" panose="02070309020205020404" pitchFamily="49" charset="0"/>
              </a:rPr>
              <a:t>()</a:t>
            </a:r>
          </a:p>
          <a:p>
            <a:pPr marL="742932" lvl="1" indent="-285744">
              <a:spcBef>
                <a:spcPts val="600"/>
              </a:spcBef>
              <a:spcAft>
                <a:spcPts val="600"/>
              </a:spcAft>
              <a:buSzPct val="100000"/>
              <a:buBlip>
                <a:blip r:embed="rId3"/>
              </a:buBlip>
            </a:pPr>
            <a:r>
              <a:rPr lang="en-US" sz="1600" dirty="0" smtClean="0">
                <a:solidFill>
                  <a:srgbClr val="002060"/>
                </a:solidFill>
                <a:latin typeface="Courier New" panose="02070309020205020404" pitchFamily="49" charset="0"/>
                <a:cs typeface="Courier New" panose="02070309020205020404" pitchFamily="49" charset="0"/>
              </a:rPr>
              <a:t>prompt()</a:t>
            </a:r>
          </a:p>
          <a:p>
            <a:pPr marL="742932" lvl="1" indent="-285744">
              <a:spcBef>
                <a:spcPts val="600"/>
              </a:spcBef>
              <a:spcAft>
                <a:spcPts val="600"/>
              </a:spcAft>
              <a:buSzPct val="100000"/>
              <a:buBlip>
                <a:blip r:embed="rId3"/>
              </a:buBlip>
            </a:pPr>
            <a:r>
              <a:rPr lang="en-US" sz="1600" dirty="0" smtClean="0">
                <a:solidFill>
                  <a:srgbClr val="002060"/>
                </a:solidFill>
                <a:latin typeface="Courier New" panose="02070309020205020404" pitchFamily="49" charset="0"/>
                <a:cs typeface="Courier New" panose="02070309020205020404" pitchFamily="49" charset="0"/>
              </a:rPr>
              <a:t>Confirm()</a:t>
            </a:r>
          </a:p>
          <a:p>
            <a:pPr marL="285744" lvl="1" indent="-285744">
              <a:spcBef>
                <a:spcPts val="600"/>
              </a:spcBef>
              <a:spcAft>
                <a:spcPts val="600"/>
              </a:spcAft>
              <a:buSzPct val="100000"/>
              <a:buBlip>
                <a:blip r:embed="rId2"/>
              </a:buBlip>
            </a:pPr>
            <a:r>
              <a:rPr lang="en-US" sz="2000" dirty="0">
                <a:solidFill>
                  <a:srgbClr val="002060"/>
                </a:solidFill>
              </a:rPr>
              <a:t>The </a:t>
            </a:r>
            <a:r>
              <a:rPr lang="en-US" dirty="0">
                <a:solidFill>
                  <a:srgbClr val="002060"/>
                </a:solidFill>
                <a:latin typeface="Courier New" panose="02070309020205020404" pitchFamily="49" charset="0"/>
                <a:cs typeface="Courier New" panose="02070309020205020404" pitchFamily="49" charset="0"/>
              </a:rPr>
              <a:t>open</a:t>
            </a:r>
            <a:r>
              <a:rPr lang="en-US" dirty="0" smtClean="0">
                <a:solidFill>
                  <a:srgbClr val="002060"/>
                </a:solidFill>
                <a:latin typeface="Courier New" panose="02070309020205020404" pitchFamily="49" charset="0"/>
                <a:cs typeface="Courier New" panose="02070309020205020404" pitchFamily="49" charset="0"/>
              </a:rPr>
              <a:t>()</a:t>
            </a:r>
            <a:r>
              <a:rPr lang="en-US" sz="2000" dirty="0" smtClean="0">
                <a:solidFill>
                  <a:srgbClr val="002060"/>
                </a:solidFill>
              </a:rPr>
              <a:t>method</a:t>
            </a:r>
            <a:r>
              <a:rPr lang="en-US" sz="2000" dirty="0">
                <a:solidFill>
                  <a:srgbClr val="002060"/>
                </a:solidFill>
              </a:rPr>
              <a:t>:</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Opens a Web page in the current window or in a new browser window.</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Syntax:</a:t>
            </a:r>
          </a:p>
          <a:p>
            <a:pPr marL="457188" lvl="1">
              <a:spcBef>
                <a:spcPts val="600"/>
              </a:spcBef>
              <a:spcAft>
                <a:spcPts val="600"/>
              </a:spcAft>
              <a:buSzPct val="80000"/>
            </a:pPr>
            <a:r>
              <a:rPr lang="en-US" sz="1600" dirty="0">
                <a:solidFill>
                  <a:srgbClr val="002060"/>
                </a:solidFill>
                <a:latin typeface="Courier New" panose="02070309020205020404" pitchFamily="49" charset="0"/>
                <a:cs typeface="Courier New" panose="02070309020205020404" pitchFamily="49" charset="0"/>
              </a:rPr>
              <a:t>  </a:t>
            </a:r>
            <a:r>
              <a:rPr lang="en-US" sz="1600" dirty="0" smtClean="0">
                <a:solidFill>
                  <a:srgbClr val="002060"/>
                </a:solidFill>
                <a:latin typeface="Courier New" panose="02070309020205020404" pitchFamily="49" charset="0"/>
                <a:cs typeface="Courier New" panose="02070309020205020404" pitchFamily="49" charset="0"/>
              </a:rPr>
              <a:t>  open</a:t>
            </a:r>
            <a:r>
              <a:rPr lang="en-US" sz="1600" dirty="0">
                <a:solidFill>
                  <a:srgbClr val="002060"/>
                </a:solidFill>
                <a:latin typeface="Courier New" panose="02070309020205020404" pitchFamily="49" charset="0"/>
                <a:cs typeface="Courier New" panose="02070309020205020404" pitchFamily="49" charset="0"/>
              </a:rPr>
              <a:t>("</a:t>
            </a:r>
            <a:r>
              <a:rPr lang="en-US" sz="1600" dirty="0" err="1">
                <a:solidFill>
                  <a:srgbClr val="002060"/>
                </a:solidFill>
                <a:latin typeface="Courier New" panose="02070309020205020404" pitchFamily="49" charset="0"/>
                <a:cs typeface="Courier New" panose="02070309020205020404" pitchFamily="49" charset="0"/>
              </a:rPr>
              <a:t>URL","Window</a:t>
            </a:r>
            <a:r>
              <a:rPr lang="en-US" sz="1600" dirty="0">
                <a:solidFill>
                  <a:srgbClr val="002060"/>
                </a:solidFill>
                <a:latin typeface="Courier New" panose="02070309020205020404" pitchFamily="49" charset="0"/>
                <a:cs typeface="Courier New" panose="02070309020205020404" pitchFamily="49" charset="0"/>
              </a:rPr>
              <a:t> </a:t>
            </a:r>
            <a:r>
              <a:rPr lang="en-US" sz="1600" dirty="0" err="1">
                <a:solidFill>
                  <a:srgbClr val="002060"/>
                </a:solidFill>
                <a:latin typeface="Courier New" panose="02070309020205020404" pitchFamily="49" charset="0"/>
                <a:cs typeface="Courier New" panose="02070309020205020404" pitchFamily="49" charset="0"/>
              </a:rPr>
              <a:t>Name","Attributes</a:t>
            </a:r>
            <a:r>
              <a:rPr lang="en-US" sz="1600" dirty="0">
                <a:solidFill>
                  <a:srgbClr val="002060"/>
                </a:solidFill>
                <a:latin typeface="Courier New" panose="02070309020205020404" pitchFamily="49" charset="0"/>
                <a:cs typeface="Courier New" panose="02070309020205020404" pitchFamily="49" charset="0"/>
              </a:rPr>
              <a:t>");</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For example:</a:t>
            </a:r>
          </a:p>
          <a:p>
            <a:pPr marL="171438" lvl="1">
              <a:spcBef>
                <a:spcPts val="600"/>
              </a:spcBef>
              <a:spcAft>
                <a:spcPts val="600"/>
              </a:spcAft>
              <a:buSzPct val="80000"/>
            </a:pPr>
            <a:r>
              <a:rPr lang="en-US" sz="1600" dirty="0" smtClean="0">
                <a:solidFill>
                  <a:srgbClr val="002060"/>
                </a:solidFill>
                <a:latin typeface="Courier New" panose="02070309020205020404" pitchFamily="49" charset="0"/>
                <a:cs typeface="Courier New" panose="02070309020205020404" pitchFamily="49" charset="0"/>
              </a:rPr>
              <a:t>	</a:t>
            </a:r>
            <a:r>
              <a:rPr lang="en-US" sz="1600" dirty="0" err="1" smtClean="0">
                <a:solidFill>
                  <a:srgbClr val="002060"/>
                </a:solidFill>
                <a:latin typeface="Courier New" panose="02070309020205020404" pitchFamily="49" charset="0"/>
                <a:cs typeface="Courier New" panose="02070309020205020404" pitchFamily="49" charset="0"/>
              </a:rPr>
              <a:t>sWindowName</a:t>
            </a:r>
            <a:r>
              <a:rPr lang="en-US" sz="1600" dirty="0" smtClean="0">
                <a:solidFill>
                  <a:srgbClr val="002060"/>
                </a:solidFill>
                <a:latin typeface="Courier New" panose="02070309020205020404" pitchFamily="49" charset="0"/>
                <a:cs typeface="Courier New" panose="02070309020205020404" pitchFamily="49" charset="0"/>
              </a:rPr>
              <a:t>=open</a:t>
            </a:r>
            <a:r>
              <a:rPr lang="en-US" sz="1600" dirty="0">
                <a:solidFill>
                  <a:srgbClr val="002060"/>
                </a:solidFill>
                <a:latin typeface="Courier New" panose="02070309020205020404" pitchFamily="49" charset="0"/>
                <a:cs typeface="Courier New" panose="02070309020205020404" pitchFamily="49" charset="0"/>
              </a:rPr>
              <a:t>("http://www.hotmail.com","</a:t>
            </a:r>
            <a:r>
              <a:rPr lang="en-US" sz="1600" dirty="0" smtClean="0">
                <a:solidFill>
                  <a:srgbClr val="002060"/>
                </a:solidFill>
                <a:latin typeface="Courier New" panose="02070309020205020404" pitchFamily="49" charset="0"/>
                <a:cs typeface="Courier New" panose="02070309020205020404" pitchFamily="49" charset="0"/>
              </a:rPr>
              <a:t>Hotmail</a:t>
            </a:r>
            <a:r>
              <a:rPr lang="en-US" sz="1600" dirty="0">
                <a:solidFill>
                  <a:srgbClr val="002060"/>
                </a:solidFill>
                <a:latin typeface="Courier New" panose="02070309020205020404" pitchFamily="49" charset="0"/>
                <a:cs typeface="Courier New" panose="02070309020205020404" pitchFamily="49" charset="0"/>
              </a:rPr>
              <a:t>"</a:t>
            </a:r>
            <a:r>
              <a:rPr lang="en-US" sz="1600" dirty="0" smtClean="0">
                <a:solidFill>
                  <a:srgbClr val="002060"/>
                </a:solidFill>
                <a:latin typeface="Courier New" panose="02070309020205020404" pitchFamily="49" charset="0"/>
                <a:cs typeface="Courier New" panose="02070309020205020404" pitchFamily="49" charset="0"/>
              </a:rPr>
              <a:t>	,"</a:t>
            </a:r>
            <a:r>
              <a:rPr lang="en-US" sz="1600" dirty="0">
                <a:solidFill>
                  <a:srgbClr val="002060"/>
                </a:solidFill>
                <a:latin typeface="Courier New" panose="02070309020205020404" pitchFamily="49" charset="0"/>
                <a:cs typeface="Courier New" panose="02070309020205020404" pitchFamily="49" charset="0"/>
              </a:rPr>
              <a:t>scrollbars=1,status=1");</a:t>
            </a:r>
          </a:p>
          <a:p>
            <a:pPr marL="742932" lvl="1" indent="-285744">
              <a:spcBef>
                <a:spcPts val="600"/>
              </a:spcBef>
              <a:spcAft>
                <a:spcPts val="600"/>
              </a:spcAft>
              <a:buSzPct val="80000"/>
              <a:buBlip>
                <a:blip r:embed="rId3"/>
              </a:buBlip>
            </a:pPr>
            <a:endParaRPr lang="en-US" sz="1600" dirty="0">
              <a:solidFill>
                <a:srgbClr val="002060"/>
              </a:solidFill>
              <a:latin typeface="Courier New" panose="02070309020205020404" pitchFamily="49" charset="0"/>
              <a:cs typeface="Courier New" panose="02070309020205020404" pitchFamily="49" charset="0"/>
            </a:endParaRPr>
          </a:p>
          <a:p>
            <a:pPr marL="742932" lvl="1" indent="-285744">
              <a:spcBef>
                <a:spcPts val="600"/>
              </a:spcBef>
              <a:spcAft>
                <a:spcPts val="600"/>
              </a:spcAft>
              <a:buSzPct val="80000"/>
              <a:buBlip>
                <a:blip r:embed="rId3"/>
              </a:buBlip>
            </a:pPr>
            <a:endParaRPr lang="en-US" sz="1600" dirty="0" smtClean="0">
              <a:solidFill>
                <a:srgbClr val="002060"/>
              </a:solidFill>
              <a:latin typeface="Courier New" panose="02070309020205020404" pitchFamily="49" charset="0"/>
              <a:cs typeface="Courier New" panose="02070309020205020404" pitchFamily="49" charset="0"/>
            </a:endParaRPr>
          </a:p>
          <a:p>
            <a:pPr marL="285744" lvl="1" indent="-285744">
              <a:spcBef>
                <a:spcPts val="600"/>
              </a:spcBef>
              <a:spcAft>
                <a:spcPts val="600"/>
              </a:spcAft>
              <a:buSzPct val="100000"/>
              <a:buBlip>
                <a:blip r:embed="rId2"/>
              </a:buBlip>
            </a:pPr>
            <a:endParaRPr lang="en-US" sz="2000" dirty="0" smtClean="0">
              <a:solidFill>
                <a:srgbClr val="002060"/>
              </a:solidFill>
            </a:endParaRPr>
          </a:p>
          <a:p>
            <a:pPr marL="285744" lvl="1" indent="-285744">
              <a:spcBef>
                <a:spcPts val="600"/>
              </a:spcBef>
              <a:spcAft>
                <a:spcPts val="600"/>
              </a:spcAft>
              <a:buSzPct val="100000"/>
              <a:buBlip>
                <a:blip r:embed="rId2"/>
              </a:buBlip>
            </a:pPr>
            <a:endParaRPr lang="en-US" sz="2000" dirty="0" smtClean="0">
              <a:solidFill>
                <a:srgbClr val="002060"/>
              </a:solidFill>
            </a:endParaRPr>
          </a:p>
        </p:txBody>
      </p:sp>
    </p:spTree>
    <p:extLst>
      <p:ext uri="{BB962C8B-B14F-4D97-AF65-F5344CB8AC3E}">
        <p14:creationId xmlns:p14="http://schemas.microsoft.com/office/powerpoint/2010/main" val="27175376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Objects (Contd.)</a:t>
            </a:r>
            <a:endParaRPr lang="en-US" dirty="0"/>
          </a:p>
        </p:txBody>
      </p:sp>
      <p:sp>
        <p:nvSpPr>
          <p:cNvPr id="3" name="Rectangle 2"/>
          <p:cNvSpPr/>
          <p:nvPr/>
        </p:nvSpPr>
        <p:spPr>
          <a:xfrm>
            <a:off x="457200" y="685800"/>
            <a:ext cx="7442200" cy="1169551"/>
          </a:xfrm>
          <a:prstGeom prst="rect">
            <a:avLst/>
          </a:prstGeom>
        </p:spPr>
        <p:txBody>
          <a:bodyPr wrap="square">
            <a:spAutoFit/>
          </a:bodyPr>
          <a:lstStyle/>
          <a:p>
            <a:pPr marL="285744" lvl="1" indent="-285744">
              <a:spcBef>
                <a:spcPts val="600"/>
              </a:spcBef>
              <a:spcAft>
                <a:spcPts val="600"/>
              </a:spcAft>
              <a:buSzPct val="100000"/>
              <a:buBlip>
                <a:blip r:embed="rId3"/>
              </a:buBlip>
            </a:pPr>
            <a:r>
              <a:rPr lang="en-US" sz="2000" dirty="0" smtClean="0">
                <a:solidFill>
                  <a:srgbClr val="002060"/>
                </a:solidFill>
              </a:rPr>
              <a:t>The </a:t>
            </a:r>
            <a:r>
              <a:rPr lang="en-US" sz="2000" dirty="0">
                <a:solidFill>
                  <a:srgbClr val="002060"/>
                </a:solidFill>
              </a:rPr>
              <a:t>following table lists the properties that can be specified in the </a:t>
            </a:r>
            <a:r>
              <a:rPr lang="en-US" dirty="0">
                <a:solidFill>
                  <a:srgbClr val="002060"/>
                </a:solidFill>
                <a:latin typeface="Courier New" panose="02070309020205020404" pitchFamily="49" charset="0"/>
                <a:cs typeface="Courier New" panose="02070309020205020404" pitchFamily="49" charset="0"/>
              </a:rPr>
              <a:t>Attributes</a:t>
            </a:r>
            <a:r>
              <a:rPr lang="en-US" sz="2000" dirty="0">
                <a:solidFill>
                  <a:srgbClr val="002060"/>
                </a:solidFill>
              </a:rPr>
              <a:t> argument of the </a:t>
            </a:r>
            <a:r>
              <a:rPr lang="en-US" dirty="0">
                <a:solidFill>
                  <a:srgbClr val="002060"/>
                </a:solidFill>
                <a:latin typeface="Courier New" panose="02070309020205020404" pitchFamily="49" charset="0"/>
                <a:cs typeface="Courier New" panose="02070309020205020404" pitchFamily="49" charset="0"/>
              </a:rPr>
              <a:t>open</a:t>
            </a:r>
            <a:r>
              <a:rPr lang="en-US" dirty="0" smtClean="0">
                <a:solidFill>
                  <a:srgbClr val="002060"/>
                </a:solidFill>
                <a:latin typeface="Courier New" panose="02070309020205020404" pitchFamily="49" charset="0"/>
                <a:cs typeface="Courier New" panose="02070309020205020404" pitchFamily="49" charset="0"/>
              </a:rPr>
              <a:t>()</a:t>
            </a:r>
            <a:r>
              <a:rPr lang="en-US" sz="2000" dirty="0" smtClean="0">
                <a:solidFill>
                  <a:srgbClr val="002060"/>
                </a:solidFill>
              </a:rPr>
              <a:t>method</a:t>
            </a:r>
            <a:r>
              <a:rPr lang="en-US" sz="2000" dirty="0">
                <a:solidFill>
                  <a:srgbClr val="002060"/>
                </a:solidFill>
              </a:rPr>
              <a:t>.</a:t>
            </a:r>
          </a:p>
          <a:p>
            <a:pPr marL="285744" lvl="1" indent="-285744">
              <a:spcBef>
                <a:spcPts val="600"/>
              </a:spcBef>
              <a:spcAft>
                <a:spcPts val="600"/>
              </a:spcAft>
              <a:buSzPct val="100000"/>
              <a:buBlip>
                <a:blip r:embed="rId3"/>
              </a:buBlip>
            </a:pPr>
            <a:endParaRPr lang="en-US" sz="2000" dirty="0">
              <a:solidFill>
                <a:srgbClr val="002060"/>
              </a:solidFill>
            </a:endParaRPr>
          </a:p>
        </p:txBody>
      </p:sp>
      <p:graphicFrame>
        <p:nvGraphicFramePr>
          <p:cNvPr id="4" name="Group 52"/>
          <p:cNvGraphicFramePr>
            <a:graphicFrameLocks noGrp="1"/>
          </p:cNvGraphicFramePr>
          <p:nvPr>
            <p:extLst>
              <p:ext uri="{D42A27DB-BD31-4B8C-83A1-F6EECF244321}">
                <p14:modId xmlns:p14="http://schemas.microsoft.com/office/powerpoint/2010/main" val="2992429804"/>
              </p:ext>
            </p:extLst>
          </p:nvPr>
        </p:nvGraphicFramePr>
        <p:xfrm>
          <a:off x="833718" y="1411942"/>
          <a:ext cx="6096000" cy="4066551"/>
        </p:xfrm>
        <a:graphic>
          <a:graphicData uri="http://schemas.openxmlformats.org/drawingml/2006/table">
            <a:tbl>
              <a:tblPr>
                <a:tableStyleId>{BC89EF96-8CEA-46FF-86C4-4CE0E7609802}</a:tableStyleId>
              </a:tblPr>
              <a:tblGrid>
                <a:gridCol w="1676400"/>
                <a:gridCol w="4419600"/>
              </a:tblGrid>
              <a:tr h="4507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rgbClr val="002060"/>
                          </a:solidFill>
                          <a:effectLst/>
                        </a:rPr>
                        <a:t>Properties </a:t>
                      </a:r>
                      <a:endParaRPr kumimoji="0" lang="en-US" sz="1400" b="1" i="1" u="none" strike="noStrike" cap="none" normalizeH="0" baseline="0" dirty="0" smtClean="0">
                        <a:ln>
                          <a:noFill/>
                        </a:ln>
                        <a:solidFill>
                          <a:srgbClr val="002060"/>
                        </a:solidFill>
                        <a:effectLst/>
                        <a:latin typeface="Arial" charset="0"/>
                        <a:cs typeface="Times New Roman" pitchFamily="18" charset="0"/>
                      </a:endParaRPr>
                    </a:p>
                  </a:txBody>
                  <a:tcPr marT="45712" marB="4571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rgbClr val="002060"/>
                          </a:solidFill>
                          <a:effectLst/>
                        </a:rPr>
                        <a:t>Description </a:t>
                      </a:r>
                      <a:endParaRPr kumimoji="0" lang="en-US" sz="1400" b="1" i="1" u="none" strike="noStrike" cap="none" normalizeH="0" baseline="0" dirty="0" smtClean="0">
                        <a:ln>
                          <a:noFill/>
                        </a:ln>
                        <a:solidFill>
                          <a:srgbClr val="002060"/>
                        </a:solidFill>
                        <a:effectLst/>
                        <a:latin typeface="Arial" charset="0"/>
                        <a:cs typeface="Times New Roman" pitchFamily="18" charset="0"/>
                      </a:endParaRPr>
                    </a:p>
                  </a:txBody>
                  <a:tcPr marT="45712" marB="45712" horzOverflow="overflow"/>
                </a:tc>
              </a:tr>
              <a:tr h="45711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latin typeface="Courier New" panose="02070309020205020404" pitchFamily="49" charset="0"/>
                          <a:ea typeface="+mn-ea"/>
                          <a:cs typeface="Courier New" panose="02070309020205020404" pitchFamily="49" charset="0"/>
                        </a:rPr>
                        <a:t>toolbar</a:t>
                      </a:r>
                    </a:p>
                  </a:txBody>
                  <a:tcPr marT="45712" marB="45712"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1" u="none" strike="noStrike" cap="none" normalizeH="0" baseline="0" dirty="0" smtClean="0">
                          <a:ln>
                            <a:noFill/>
                          </a:ln>
                          <a:solidFill>
                            <a:srgbClr val="002060"/>
                          </a:solidFill>
                          <a:effectLst/>
                        </a:rPr>
                        <a:t>Creates the Standard toolbar with buttons such as Back and Forward.</a:t>
                      </a:r>
                      <a:endParaRPr kumimoji="0" lang="en-US" sz="1400" b="0" i="1" u="none" strike="noStrike" cap="none" normalizeH="0" baseline="0" dirty="0" smtClean="0">
                        <a:ln>
                          <a:noFill/>
                        </a:ln>
                        <a:solidFill>
                          <a:srgbClr val="002060"/>
                        </a:solidFill>
                        <a:effectLst/>
                        <a:latin typeface="Arial" charset="0"/>
                        <a:cs typeface="Times New Roman" pitchFamily="18" charset="0"/>
                      </a:endParaRPr>
                    </a:p>
                  </a:txBody>
                  <a:tcPr marT="45712" marB="45712" horzOverflow="overflow"/>
                </a:tc>
              </a:tr>
              <a:tr h="45076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latin typeface="Courier New" panose="02070309020205020404" pitchFamily="49" charset="0"/>
                          <a:ea typeface="+mn-ea"/>
                          <a:cs typeface="Courier New" panose="02070309020205020404" pitchFamily="49" charset="0"/>
                        </a:rPr>
                        <a:t>location</a:t>
                      </a:r>
                    </a:p>
                  </a:txBody>
                  <a:tcPr marT="45712" marB="45712"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1" u="none" strike="noStrike" cap="none" normalizeH="0" baseline="0" dirty="0" smtClean="0">
                          <a:ln>
                            <a:noFill/>
                          </a:ln>
                          <a:solidFill>
                            <a:srgbClr val="002060"/>
                          </a:solidFill>
                          <a:effectLst/>
                        </a:rPr>
                        <a:t>Creates the location entry field displaying the current URL.</a:t>
                      </a:r>
                      <a:endParaRPr kumimoji="0" lang="en-US" sz="1400" b="0" i="1" u="none" strike="noStrike" cap="none" normalizeH="0" baseline="0" dirty="0" smtClean="0">
                        <a:ln>
                          <a:noFill/>
                        </a:ln>
                        <a:solidFill>
                          <a:srgbClr val="002060"/>
                        </a:solidFill>
                        <a:effectLst/>
                        <a:latin typeface="Arial" charset="0"/>
                        <a:cs typeface="Times New Roman" pitchFamily="18" charset="0"/>
                      </a:endParaRPr>
                    </a:p>
                  </a:txBody>
                  <a:tcPr marT="45712" marB="45712" horzOverflow="overflow"/>
                </a:tc>
              </a:tr>
              <a:tr h="82281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latin typeface="Courier New" panose="02070309020205020404" pitchFamily="49" charset="0"/>
                          <a:ea typeface="+mn-ea"/>
                          <a:cs typeface="Courier New" panose="02070309020205020404" pitchFamily="49" charset="0"/>
                        </a:rPr>
                        <a:t>directories</a:t>
                      </a:r>
                    </a:p>
                  </a:txBody>
                  <a:tcPr marT="45712" marB="45712"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1" u="none" strike="noStrike" cap="none" normalizeH="0" baseline="0" dirty="0" smtClean="0">
                          <a:ln>
                            <a:noFill/>
                          </a:ln>
                          <a:solidFill>
                            <a:srgbClr val="002060"/>
                          </a:solidFill>
                          <a:effectLst/>
                        </a:rPr>
                        <a:t>Creates the standard directory buttons, such as What's New and What's Cool that provides related information. Directory buttons in a Web browser access Web pages that contain information on how to browse the World Wide Web.</a:t>
                      </a:r>
                      <a:endParaRPr kumimoji="0" lang="en-US" sz="1400" b="0" i="1" u="none" strike="noStrike" cap="none" normalizeH="0" baseline="0" dirty="0" smtClean="0">
                        <a:ln>
                          <a:noFill/>
                        </a:ln>
                        <a:solidFill>
                          <a:srgbClr val="002060"/>
                        </a:solidFill>
                        <a:effectLst/>
                        <a:latin typeface="Arial" charset="0"/>
                        <a:cs typeface="Times New Roman" pitchFamily="18" charset="0"/>
                      </a:endParaRPr>
                    </a:p>
                  </a:txBody>
                  <a:tcPr marT="45712" marB="45712" horzOverflow="overflow"/>
                </a:tc>
              </a:tr>
              <a:tr h="45076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latin typeface="Courier New" panose="02070309020205020404" pitchFamily="49" charset="0"/>
                          <a:ea typeface="+mn-ea"/>
                          <a:cs typeface="Courier New" panose="02070309020205020404" pitchFamily="49" charset="0"/>
                        </a:rPr>
                        <a:t>status</a:t>
                      </a:r>
                    </a:p>
                  </a:txBody>
                  <a:tcPr marT="45712" marB="45712"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1" u="none" strike="noStrike" cap="none" normalizeH="0" baseline="0" dirty="0" smtClean="0">
                          <a:ln>
                            <a:noFill/>
                          </a:ln>
                          <a:solidFill>
                            <a:srgbClr val="002060"/>
                          </a:solidFill>
                          <a:effectLst/>
                        </a:rPr>
                        <a:t>Creates the status bar at the bottom of the browser window.</a:t>
                      </a:r>
                      <a:endParaRPr kumimoji="0" lang="en-US" sz="1400" b="0" i="1" u="none" strike="noStrike" cap="none" normalizeH="0" baseline="0" dirty="0" smtClean="0">
                        <a:ln>
                          <a:noFill/>
                        </a:ln>
                        <a:solidFill>
                          <a:srgbClr val="002060"/>
                        </a:solidFill>
                        <a:effectLst/>
                        <a:latin typeface="Arial" charset="0"/>
                        <a:cs typeface="Times New Roman" pitchFamily="18" charset="0"/>
                      </a:endParaRPr>
                    </a:p>
                  </a:txBody>
                  <a:tcPr marT="45712" marB="45712" horzOverflow="overflow"/>
                </a:tc>
              </a:tr>
              <a:tr h="45235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err="1" smtClean="0">
                          <a:ln>
                            <a:noFill/>
                          </a:ln>
                          <a:solidFill>
                            <a:srgbClr val="002060"/>
                          </a:solidFill>
                          <a:effectLst/>
                          <a:latin typeface="Courier New" panose="02070309020205020404" pitchFamily="49" charset="0"/>
                          <a:ea typeface="+mn-ea"/>
                          <a:cs typeface="Courier New" panose="02070309020205020404" pitchFamily="49" charset="0"/>
                        </a:rPr>
                        <a:t>menubar</a:t>
                      </a:r>
                      <a:endParaRPr kumimoji="0" lang="en-US" sz="1400" b="0" i="1" u="none" strike="noStrike" kern="1200" cap="none" normalizeH="0" baseline="0" dirty="0" smtClean="0">
                        <a:ln>
                          <a:noFill/>
                        </a:ln>
                        <a:solidFill>
                          <a:srgbClr val="002060"/>
                        </a:solidFill>
                        <a:effectLst/>
                        <a:latin typeface="Courier New" panose="02070309020205020404" pitchFamily="49" charset="0"/>
                        <a:ea typeface="+mn-ea"/>
                        <a:cs typeface="Courier New" panose="02070309020205020404" pitchFamily="49" charset="0"/>
                      </a:endParaRPr>
                    </a:p>
                  </a:txBody>
                  <a:tcPr marT="45712" marB="45712"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1" u="none" strike="noStrike" cap="none" normalizeH="0" baseline="0" dirty="0" smtClean="0">
                          <a:ln>
                            <a:noFill/>
                          </a:ln>
                          <a:solidFill>
                            <a:srgbClr val="002060"/>
                          </a:solidFill>
                          <a:effectLst/>
                        </a:rPr>
                        <a:t>Creates the menu bar at the top of the window.</a:t>
                      </a:r>
                      <a:endParaRPr kumimoji="0" lang="en-US" sz="1400" b="0" i="1" u="none" strike="noStrike" cap="none" normalizeH="0" baseline="0" dirty="0" smtClean="0">
                        <a:ln>
                          <a:noFill/>
                        </a:ln>
                        <a:solidFill>
                          <a:srgbClr val="002060"/>
                        </a:solidFill>
                        <a:effectLst/>
                        <a:latin typeface="Arial" charset="0"/>
                        <a:cs typeface="Times New Roman" pitchFamily="18" charset="0"/>
                      </a:endParaRPr>
                    </a:p>
                  </a:txBody>
                  <a:tcPr marT="45712" marB="45712" horzOverflow="overflow"/>
                </a:tc>
              </a:tr>
              <a:tr h="45711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latin typeface="Courier New" panose="02070309020205020404" pitchFamily="49" charset="0"/>
                          <a:ea typeface="+mn-ea"/>
                          <a:cs typeface="Courier New" panose="02070309020205020404" pitchFamily="49" charset="0"/>
                        </a:rPr>
                        <a:t>scrollbars</a:t>
                      </a:r>
                    </a:p>
                  </a:txBody>
                  <a:tcPr marT="45712" marB="45712"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1" u="none" strike="noStrike" cap="none" normalizeH="0" baseline="0" dirty="0" smtClean="0">
                          <a:ln>
                            <a:noFill/>
                          </a:ln>
                          <a:solidFill>
                            <a:srgbClr val="002060"/>
                          </a:solidFill>
                          <a:effectLst/>
                        </a:rPr>
                        <a:t>Creates scroll bars, which can be used when the Web page grows beyond the size of the current window.</a:t>
                      </a:r>
                      <a:endParaRPr kumimoji="0" lang="en-US" sz="1400" b="0" i="1" u="none" strike="noStrike" cap="none" normalizeH="0" baseline="0" dirty="0" smtClean="0">
                        <a:ln>
                          <a:noFill/>
                        </a:ln>
                        <a:solidFill>
                          <a:srgbClr val="002060"/>
                        </a:solidFill>
                        <a:effectLst/>
                        <a:latin typeface="Arial" charset="0"/>
                        <a:cs typeface="Times New Roman" pitchFamily="18" charset="0"/>
                      </a:endParaRPr>
                    </a:p>
                  </a:txBody>
                  <a:tcPr marT="45712" marB="45712" horzOverflow="overflow"/>
                </a:tc>
              </a:tr>
            </a:tbl>
          </a:graphicData>
        </a:graphic>
      </p:graphicFrame>
    </p:spTree>
    <p:extLst>
      <p:ext uri="{BB962C8B-B14F-4D97-AF65-F5344CB8AC3E}">
        <p14:creationId xmlns:p14="http://schemas.microsoft.com/office/powerpoint/2010/main" val="6570623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Vertical Scroll 2"/>
          <p:cNvSpPr/>
          <p:nvPr/>
        </p:nvSpPr>
        <p:spPr>
          <a:xfrm>
            <a:off x="658906" y="1183340"/>
            <a:ext cx="7785846" cy="5271247"/>
          </a:xfrm>
          <a:prstGeom prst="verticalScroll">
            <a:avLst>
              <a:gd name="adj" fmla="val 4281"/>
            </a:avLst>
          </a:prstGeom>
          <a:solidFill>
            <a:schemeClr val="bg1">
              <a:lumMod val="95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600">
              <a:solidFill>
                <a:srgbClr val="002060"/>
              </a:solidFill>
              <a:latin typeface="Courier New" panose="02070309020205020404" pitchFamily="49" charset="0"/>
              <a:cs typeface="Courier New" panose="02070309020205020404" pitchFamily="49" charset="0"/>
            </a:endParaRPr>
          </a:p>
        </p:txBody>
      </p:sp>
      <p:sp>
        <p:nvSpPr>
          <p:cNvPr id="4" name="Rectangle 3"/>
          <p:cNvSpPr/>
          <p:nvPr/>
        </p:nvSpPr>
        <p:spPr>
          <a:xfrm>
            <a:off x="941294" y="1379578"/>
            <a:ext cx="7167282" cy="4402658"/>
          </a:xfrm>
          <a:prstGeom prst="rect">
            <a:avLst/>
          </a:prstGeom>
        </p:spPr>
        <p:txBody>
          <a:bodyPr wrap="square" numCol="2">
            <a:spAutoFit/>
          </a:bodyPr>
          <a:lstStyle/>
          <a:p>
            <a:r>
              <a:rPr lang="en-US" sz="1200" dirty="0">
                <a:solidFill>
                  <a:srgbClr val="002060"/>
                </a:solidFill>
                <a:latin typeface="Courier New" panose="02070309020205020404" pitchFamily="49" charset="0"/>
                <a:cs typeface="Courier New" panose="02070309020205020404" pitchFamily="49" charset="0"/>
              </a:rPr>
              <a:t>&lt;HTML&gt;</a:t>
            </a:r>
          </a:p>
          <a:p>
            <a:r>
              <a:rPr lang="en-US" sz="1200" dirty="0">
                <a:solidFill>
                  <a:srgbClr val="002060"/>
                </a:solidFill>
                <a:latin typeface="Courier New" panose="02070309020205020404" pitchFamily="49" charset="0"/>
                <a:cs typeface="Courier New" panose="02070309020205020404" pitchFamily="49" charset="0"/>
              </a:rPr>
              <a:t>&lt;HEAD&gt;	</a:t>
            </a:r>
          </a:p>
          <a:p>
            <a:r>
              <a:rPr lang="en-US" sz="1200" dirty="0">
                <a:solidFill>
                  <a:srgbClr val="002060"/>
                </a:solidFill>
                <a:latin typeface="Courier New" panose="02070309020205020404" pitchFamily="49" charset="0"/>
                <a:cs typeface="Courier New" panose="02070309020205020404" pitchFamily="49" charset="0"/>
              </a:rPr>
              <a:t>&lt;SCRIPT&gt;	//Declaration of Global variable	</a:t>
            </a:r>
          </a:p>
          <a:p>
            <a:r>
              <a:rPr lang="en-US" sz="1200" dirty="0" err="1">
                <a:solidFill>
                  <a:srgbClr val="002060"/>
                </a:solidFill>
                <a:latin typeface="Courier New" panose="02070309020205020404" pitchFamily="49" charset="0"/>
                <a:cs typeface="Courier New" panose="02070309020205020404" pitchFamily="49" charset="0"/>
              </a:rPr>
              <a:t>var</a:t>
            </a:r>
            <a:r>
              <a:rPr lang="en-US" sz="1200" dirty="0">
                <a:solidFill>
                  <a:srgbClr val="002060"/>
                </a:solidFill>
                <a:latin typeface="Courier New" panose="02070309020205020404" pitchFamily="49" charset="0"/>
                <a:cs typeface="Courier New" panose="02070309020205020404" pitchFamily="49" charset="0"/>
              </a:rPr>
              <a:t> </a:t>
            </a:r>
            <a:r>
              <a:rPr lang="en-US" sz="1200" dirty="0" err="1">
                <a:solidFill>
                  <a:srgbClr val="002060"/>
                </a:solidFill>
                <a:latin typeface="Courier New" panose="02070309020205020404" pitchFamily="49" charset="0"/>
                <a:cs typeface="Courier New" panose="02070309020205020404" pitchFamily="49" charset="0"/>
              </a:rPr>
              <a:t>sWindowName</a:t>
            </a:r>
            <a:r>
              <a:rPr lang="en-US" sz="1200" dirty="0">
                <a:solidFill>
                  <a:srgbClr val="002060"/>
                </a:solidFill>
                <a:latin typeface="Courier New" panose="02070309020205020404" pitchFamily="49" charset="0"/>
                <a:cs typeface="Courier New" panose="02070309020205020404" pitchFamily="49" charset="0"/>
              </a:rPr>
              <a:t>;	</a:t>
            </a:r>
          </a:p>
          <a:p>
            <a:r>
              <a:rPr lang="en-US" sz="1200" dirty="0">
                <a:solidFill>
                  <a:srgbClr val="002060"/>
                </a:solidFill>
                <a:latin typeface="Courier New" panose="02070309020205020404" pitchFamily="49" charset="0"/>
                <a:cs typeface="Courier New" panose="02070309020205020404" pitchFamily="49" charset="0"/>
              </a:rPr>
              <a:t>function </a:t>
            </a:r>
            <a:r>
              <a:rPr lang="en-US" sz="1200" dirty="0" err="1">
                <a:solidFill>
                  <a:srgbClr val="002060"/>
                </a:solidFill>
                <a:latin typeface="Courier New" panose="02070309020205020404" pitchFamily="49" charset="0"/>
                <a:cs typeface="Courier New" panose="02070309020205020404" pitchFamily="49" charset="0"/>
              </a:rPr>
              <a:t>fnNewWindow</a:t>
            </a:r>
            <a:r>
              <a:rPr lang="en-US" sz="1200" dirty="0">
                <a:solidFill>
                  <a:srgbClr val="002060"/>
                </a:solidFill>
                <a:latin typeface="Courier New" panose="02070309020205020404" pitchFamily="49" charset="0"/>
                <a:cs typeface="Courier New" panose="02070309020205020404" pitchFamily="49" charset="0"/>
              </a:rPr>
              <a:t>()	</a:t>
            </a:r>
          </a:p>
          <a:p>
            <a:r>
              <a:rPr lang="en-US" sz="1200" dirty="0">
                <a:solidFill>
                  <a:srgbClr val="002060"/>
                </a:solidFill>
                <a:latin typeface="Courier New" panose="02070309020205020404" pitchFamily="49" charset="0"/>
                <a:cs typeface="Courier New" panose="02070309020205020404" pitchFamily="49" charset="0"/>
              </a:rPr>
              <a:t>{	</a:t>
            </a:r>
          </a:p>
          <a:p>
            <a:r>
              <a:rPr lang="en-US" sz="1200" dirty="0">
                <a:solidFill>
                  <a:srgbClr val="002060"/>
                </a:solidFill>
                <a:latin typeface="Courier New" panose="02070309020205020404" pitchFamily="49" charset="0"/>
                <a:cs typeface="Courier New" panose="02070309020205020404" pitchFamily="49" charset="0"/>
              </a:rPr>
              <a:t>alert("New Window ahead....");	</a:t>
            </a:r>
          </a:p>
          <a:p>
            <a:r>
              <a:rPr lang="en-US" sz="1200" dirty="0" err="1">
                <a:solidFill>
                  <a:srgbClr val="002060"/>
                </a:solidFill>
                <a:latin typeface="Courier New" panose="02070309020205020404" pitchFamily="49" charset="0"/>
                <a:cs typeface="Courier New" panose="02070309020205020404" pitchFamily="49" charset="0"/>
              </a:rPr>
              <a:t>sWindowName</a:t>
            </a:r>
            <a:r>
              <a:rPr lang="en-US" sz="1200" dirty="0">
                <a:solidFill>
                  <a:srgbClr val="002060"/>
                </a:solidFill>
                <a:latin typeface="Courier New" panose="02070309020205020404" pitchFamily="49" charset="0"/>
                <a:cs typeface="Courier New" panose="02070309020205020404" pitchFamily="49" charset="0"/>
              </a:rPr>
              <a:t>=open("","</a:t>
            </a:r>
            <a:r>
              <a:rPr lang="en-US" sz="1200" dirty="0" err="1">
                <a:solidFill>
                  <a:srgbClr val="002060"/>
                </a:solidFill>
                <a:latin typeface="Courier New" panose="02070309020205020404" pitchFamily="49" charset="0"/>
                <a:cs typeface="Courier New" panose="02070309020205020404" pitchFamily="49" charset="0"/>
              </a:rPr>
              <a:t>Window","scrollbars</a:t>
            </a:r>
            <a:r>
              <a:rPr lang="en-US" sz="1200" dirty="0">
                <a:solidFill>
                  <a:srgbClr val="002060"/>
                </a:solidFill>
                <a:latin typeface="Courier New" panose="02070309020205020404" pitchFamily="49" charset="0"/>
                <a:cs typeface="Courier New" panose="02070309020205020404" pitchFamily="49" charset="0"/>
              </a:rPr>
              <a:t>=1,status=1");</a:t>
            </a:r>
          </a:p>
          <a:p>
            <a:r>
              <a:rPr lang="en-US" sz="1200" dirty="0">
                <a:solidFill>
                  <a:srgbClr val="002060"/>
                </a:solidFill>
                <a:latin typeface="Courier New" panose="02070309020205020404" pitchFamily="49" charset="0"/>
                <a:cs typeface="Courier New" panose="02070309020205020404" pitchFamily="49" charset="0"/>
              </a:rPr>
              <a:t>status="Clicked the New Window Option";</a:t>
            </a:r>
          </a:p>
          <a:p>
            <a:r>
              <a:rPr lang="en-US" sz="1200" dirty="0">
                <a:solidFill>
                  <a:srgbClr val="002060"/>
                </a:solidFill>
                <a:latin typeface="Courier New" panose="02070309020205020404" pitchFamily="49" charset="0"/>
                <a:cs typeface="Courier New" panose="02070309020205020404" pitchFamily="49" charset="0"/>
              </a:rPr>
              <a:t>}	</a:t>
            </a:r>
          </a:p>
          <a:p>
            <a:r>
              <a:rPr lang="en-US" sz="1200" dirty="0">
                <a:solidFill>
                  <a:srgbClr val="002060"/>
                </a:solidFill>
                <a:latin typeface="Courier New" panose="02070309020205020404" pitchFamily="49" charset="0"/>
                <a:cs typeface="Courier New" panose="02070309020205020404" pitchFamily="49" charset="0"/>
              </a:rPr>
              <a:t>function </a:t>
            </a:r>
            <a:r>
              <a:rPr lang="en-US" sz="1200" dirty="0" err="1">
                <a:solidFill>
                  <a:srgbClr val="002060"/>
                </a:solidFill>
                <a:latin typeface="Courier New" panose="02070309020205020404" pitchFamily="49" charset="0"/>
                <a:cs typeface="Courier New" panose="02070309020205020404" pitchFamily="49" charset="0"/>
              </a:rPr>
              <a:t>fnOpenWindow</a:t>
            </a:r>
            <a:r>
              <a:rPr lang="en-US" sz="1200" dirty="0">
                <a:solidFill>
                  <a:srgbClr val="002060"/>
                </a:solidFill>
                <a:latin typeface="Courier New" panose="02070309020205020404" pitchFamily="49" charset="0"/>
                <a:cs typeface="Courier New" panose="02070309020205020404" pitchFamily="49" charset="0"/>
              </a:rPr>
              <a:t>()		</a:t>
            </a:r>
          </a:p>
          <a:p>
            <a:r>
              <a:rPr lang="en-US" sz="1200" dirty="0">
                <a:solidFill>
                  <a:srgbClr val="002060"/>
                </a:solidFill>
                <a:latin typeface="Courier New" panose="02070309020205020404" pitchFamily="49" charset="0"/>
                <a:cs typeface="Courier New" panose="02070309020205020404" pitchFamily="49" charset="0"/>
              </a:rPr>
              <a:t>{	</a:t>
            </a:r>
          </a:p>
          <a:p>
            <a:r>
              <a:rPr lang="en-US" sz="1200" dirty="0">
                <a:solidFill>
                  <a:srgbClr val="002060"/>
                </a:solidFill>
                <a:latin typeface="Courier New" panose="02070309020205020404" pitchFamily="49" charset="0"/>
                <a:cs typeface="Courier New" panose="02070309020205020404" pitchFamily="49" charset="0"/>
              </a:rPr>
              <a:t>alert("</a:t>
            </a:r>
            <a:r>
              <a:rPr lang="en-US" sz="1200" dirty="0" err="1">
                <a:solidFill>
                  <a:srgbClr val="002060"/>
                </a:solidFill>
                <a:latin typeface="Courier New" panose="02070309020205020404" pitchFamily="49" charset="0"/>
                <a:cs typeface="Courier New" panose="02070309020205020404" pitchFamily="49" charset="0"/>
              </a:rPr>
              <a:t>Opening..patience</a:t>
            </a:r>
            <a:r>
              <a:rPr lang="en-US" sz="1200" dirty="0">
                <a:solidFill>
                  <a:srgbClr val="002060"/>
                </a:solidFill>
                <a:latin typeface="Courier New" panose="02070309020205020404" pitchFamily="49" charset="0"/>
                <a:cs typeface="Courier New" panose="02070309020205020404" pitchFamily="49" charset="0"/>
              </a:rPr>
              <a:t> required");</a:t>
            </a:r>
          </a:p>
          <a:p>
            <a:r>
              <a:rPr lang="en-US" sz="1200" dirty="0" err="1">
                <a:solidFill>
                  <a:srgbClr val="002060"/>
                </a:solidFill>
                <a:latin typeface="Courier New" panose="02070309020205020404" pitchFamily="49" charset="0"/>
                <a:cs typeface="Courier New" panose="02070309020205020404" pitchFamily="49" charset="0"/>
              </a:rPr>
              <a:t>sWindowName</a:t>
            </a:r>
            <a:r>
              <a:rPr lang="en-US" sz="1200" dirty="0">
                <a:solidFill>
                  <a:srgbClr val="002060"/>
                </a:solidFill>
                <a:latin typeface="Courier New" panose="02070309020205020404" pitchFamily="49" charset="0"/>
                <a:cs typeface="Courier New" panose="02070309020205020404" pitchFamily="49" charset="0"/>
              </a:rPr>
              <a:t>=open("http://www.hotmail.com","Hotmail","scrollbars=1,status=1");	</a:t>
            </a:r>
          </a:p>
          <a:p>
            <a:r>
              <a:rPr lang="en-US" sz="1200" dirty="0">
                <a:solidFill>
                  <a:srgbClr val="002060"/>
                </a:solidFill>
                <a:latin typeface="Courier New" panose="02070309020205020404" pitchFamily="49" charset="0"/>
                <a:cs typeface="Courier New" panose="02070309020205020404" pitchFamily="49" charset="0"/>
              </a:rPr>
              <a:t>status="Clicked the Open Window Option";	</a:t>
            </a:r>
          </a:p>
          <a:p>
            <a:r>
              <a:rPr lang="en-US" sz="1200" dirty="0">
                <a:solidFill>
                  <a:srgbClr val="002060"/>
                </a:solidFill>
                <a:latin typeface="Courier New" panose="02070309020205020404" pitchFamily="49" charset="0"/>
                <a:cs typeface="Courier New" panose="02070309020205020404" pitchFamily="49" charset="0"/>
              </a:rPr>
              <a:t>}	</a:t>
            </a:r>
          </a:p>
          <a:p>
            <a:r>
              <a:rPr lang="en-US" sz="1200" dirty="0">
                <a:solidFill>
                  <a:srgbClr val="002060"/>
                </a:solidFill>
                <a:latin typeface="Courier New" panose="02070309020205020404" pitchFamily="49" charset="0"/>
                <a:cs typeface="Courier New" panose="02070309020205020404" pitchFamily="49" charset="0"/>
              </a:rPr>
              <a:t>function </a:t>
            </a:r>
            <a:r>
              <a:rPr lang="en-US" sz="1200" dirty="0" err="1">
                <a:solidFill>
                  <a:srgbClr val="002060"/>
                </a:solidFill>
                <a:latin typeface="Courier New" panose="02070309020205020404" pitchFamily="49" charset="0"/>
                <a:cs typeface="Courier New" panose="02070309020205020404" pitchFamily="49" charset="0"/>
              </a:rPr>
              <a:t>fnCloseWindow</a:t>
            </a:r>
            <a:r>
              <a:rPr lang="en-US" sz="1200" dirty="0">
                <a:solidFill>
                  <a:srgbClr val="002060"/>
                </a:solidFill>
                <a:latin typeface="Courier New" panose="02070309020205020404" pitchFamily="49" charset="0"/>
                <a:cs typeface="Courier New" panose="02070309020205020404" pitchFamily="49" charset="0"/>
              </a:rPr>
              <a:t>()	</a:t>
            </a:r>
          </a:p>
          <a:p>
            <a:r>
              <a:rPr lang="en-US" sz="1200" dirty="0">
                <a:solidFill>
                  <a:srgbClr val="002060"/>
                </a:solidFill>
                <a:latin typeface="Courier New" panose="02070309020205020404" pitchFamily="49" charset="0"/>
                <a:cs typeface="Courier New" panose="02070309020205020404" pitchFamily="49" charset="0"/>
              </a:rPr>
              <a:t>{	</a:t>
            </a:r>
          </a:p>
          <a:p>
            <a:r>
              <a:rPr lang="en-US" sz="1200" dirty="0">
                <a:solidFill>
                  <a:srgbClr val="002060"/>
                </a:solidFill>
                <a:latin typeface="Courier New" panose="02070309020205020404" pitchFamily="49" charset="0"/>
                <a:cs typeface="Courier New" panose="02070309020205020404" pitchFamily="49" charset="0"/>
              </a:rPr>
              <a:t>alert("Thank you...");</a:t>
            </a:r>
          </a:p>
          <a:p>
            <a:r>
              <a:rPr lang="en-US" sz="1200" dirty="0" err="1">
                <a:solidFill>
                  <a:srgbClr val="002060"/>
                </a:solidFill>
                <a:latin typeface="Courier New" panose="02070309020205020404" pitchFamily="49" charset="0"/>
                <a:cs typeface="Courier New" panose="02070309020205020404" pitchFamily="49" charset="0"/>
              </a:rPr>
              <a:t>sWindowName.close</a:t>
            </a:r>
            <a:r>
              <a:rPr lang="en-US" sz="1200" dirty="0">
                <a:solidFill>
                  <a:srgbClr val="002060"/>
                </a:solidFill>
                <a:latin typeface="Courier New" panose="02070309020205020404" pitchFamily="49" charset="0"/>
                <a:cs typeface="Courier New" panose="02070309020205020404" pitchFamily="49" charset="0"/>
              </a:rPr>
              <a:t>();	</a:t>
            </a:r>
          </a:p>
          <a:p>
            <a:r>
              <a:rPr lang="en-US" sz="1200" dirty="0">
                <a:solidFill>
                  <a:srgbClr val="002060"/>
                </a:solidFill>
                <a:latin typeface="Courier New" panose="02070309020205020404" pitchFamily="49" charset="0"/>
                <a:cs typeface="Courier New" panose="02070309020205020404" pitchFamily="49" charset="0"/>
              </a:rPr>
              <a:t>status="Clicked the Close Window Option";</a:t>
            </a:r>
          </a:p>
          <a:p>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&lt;/SCRIPT&gt;</a:t>
            </a:r>
          </a:p>
          <a:p>
            <a:r>
              <a:rPr lang="en-US" sz="1200" dirty="0">
                <a:solidFill>
                  <a:srgbClr val="002060"/>
                </a:solidFill>
                <a:latin typeface="Courier New" panose="02070309020205020404" pitchFamily="49" charset="0"/>
                <a:cs typeface="Courier New" panose="02070309020205020404" pitchFamily="49" charset="0"/>
              </a:rPr>
              <a:t>&lt;/HEAD&gt;</a:t>
            </a:r>
          </a:p>
          <a:p>
            <a:r>
              <a:rPr lang="en-US" sz="1200" dirty="0">
                <a:solidFill>
                  <a:srgbClr val="002060"/>
                </a:solidFill>
                <a:latin typeface="Courier New" panose="02070309020205020404" pitchFamily="49" charset="0"/>
                <a:cs typeface="Courier New" panose="02070309020205020404" pitchFamily="49" charset="0"/>
              </a:rPr>
              <a:t>&lt;BODY&gt;</a:t>
            </a:r>
          </a:p>
          <a:p>
            <a:r>
              <a:rPr lang="en-US" sz="1200" dirty="0">
                <a:solidFill>
                  <a:srgbClr val="002060"/>
                </a:solidFill>
                <a:latin typeface="Courier New" panose="02070309020205020404" pitchFamily="49" charset="0"/>
                <a:cs typeface="Courier New" panose="02070309020205020404" pitchFamily="49" charset="0"/>
              </a:rPr>
              <a:t>&lt;INPUT type="Button" name="</a:t>
            </a:r>
            <a:r>
              <a:rPr lang="en-US" sz="1200" dirty="0" err="1">
                <a:solidFill>
                  <a:srgbClr val="002060"/>
                </a:solidFill>
                <a:latin typeface="Courier New" panose="02070309020205020404" pitchFamily="49" charset="0"/>
                <a:cs typeface="Courier New" panose="02070309020205020404" pitchFamily="49" charset="0"/>
              </a:rPr>
              <a:t>btNewWindow</a:t>
            </a:r>
            <a:r>
              <a:rPr lang="en-US" sz="1200" dirty="0">
                <a:solidFill>
                  <a:srgbClr val="002060"/>
                </a:solidFill>
                <a:latin typeface="Courier New" panose="02070309020205020404" pitchFamily="49" charset="0"/>
                <a:cs typeface="Courier New" panose="02070309020205020404" pitchFamily="49" charset="0"/>
              </a:rPr>
              <a:t>" value="New Window" </a:t>
            </a:r>
            <a:r>
              <a:rPr lang="en-US" sz="1200" dirty="0" err="1">
                <a:solidFill>
                  <a:srgbClr val="002060"/>
                </a:solidFill>
                <a:latin typeface="Courier New" panose="02070309020205020404" pitchFamily="49" charset="0"/>
                <a:cs typeface="Courier New" panose="02070309020205020404" pitchFamily="49" charset="0"/>
              </a:rPr>
              <a:t>onClick</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fnNewWindow</a:t>
            </a:r>
            <a:r>
              <a:rPr lang="en-US" sz="1200" dirty="0">
                <a:solidFill>
                  <a:srgbClr val="002060"/>
                </a:solidFill>
                <a:latin typeface="Courier New" panose="02070309020205020404" pitchFamily="49" charset="0"/>
                <a:cs typeface="Courier New" panose="02070309020205020404" pitchFamily="49" charset="0"/>
              </a:rPr>
              <a:t>()"&gt;</a:t>
            </a:r>
          </a:p>
          <a:p>
            <a:r>
              <a:rPr lang="en-US" sz="1200" dirty="0">
                <a:solidFill>
                  <a:srgbClr val="002060"/>
                </a:solidFill>
                <a:latin typeface="Courier New" panose="02070309020205020404" pitchFamily="49" charset="0"/>
                <a:cs typeface="Courier New" panose="02070309020205020404" pitchFamily="49" charset="0"/>
              </a:rPr>
              <a:t>&lt;INPUT type="Button" name="</a:t>
            </a:r>
            <a:r>
              <a:rPr lang="en-US" sz="1200" dirty="0" err="1">
                <a:solidFill>
                  <a:srgbClr val="002060"/>
                </a:solidFill>
                <a:latin typeface="Courier New" panose="02070309020205020404" pitchFamily="49" charset="0"/>
                <a:cs typeface="Courier New" panose="02070309020205020404" pitchFamily="49" charset="0"/>
              </a:rPr>
              <a:t>btOpenWindow</a:t>
            </a:r>
            <a:r>
              <a:rPr lang="en-US" sz="1200" dirty="0">
                <a:solidFill>
                  <a:srgbClr val="002060"/>
                </a:solidFill>
                <a:latin typeface="Courier New" panose="02070309020205020404" pitchFamily="49" charset="0"/>
                <a:cs typeface="Courier New" panose="02070309020205020404" pitchFamily="49" charset="0"/>
              </a:rPr>
              <a:t>" value="Open Window" </a:t>
            </a:r>
            <a:r>
              <a:rPr lang="en-US" sz="1200" dirty="0" err="1">
                <a:solidFill>
                  <a:srgbClr val="002060"/>
                </a:solidFill>
                <a:latin typeface="Courier New" panose="02070309020205020404" pitchFamily="49" charset="0"/>
                <a:cs typeface="Courier New" panose="02070309020205020404" pitchFamily="49" charset="0"/>
              </a:rPr>
              <a:t>onClick</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fnOpenWindow</a:t>
            </a:r>
            <a:r>
              <a:rPr lang="en-US" sz="1200" dirty="0">
                <a:solidFill>
                  <a:srgbClr val="002060"/>
                </a:solidFill>
                <a:latin typeface="Courier New" panose="02070309020205020404" pitchFamily="49" charset="0"/>
                <a:cs typeface="Courier New" panose="02070309020205020404" pitchFamily="49" charset="0"/>
              </a:rPr>
              <a:t>()"&gt;</a:t>
            </a:r>
          </a:p>
          <a:p>
            <a:r>
              <a:rPr lang="en-US" sz="1200" dirty="0">
                <a:solidFill>
                  <a:srgbClr val="002060"/>
                </a:solidFill>
                <a:latin typeface="Courier New" panose="02070309020205020404" pitchFamily="49" charset="0"/>
                <a:cs typeface="Courier New" panose="02070309020205020404" pitchFamily="49" charset="0"/>
              </a:rPr>
              <a:t>&lt;INPUT type="Button" name="</a:t>
            </a:r>
            <a:r>
              <a:rPr lang="en-US" sz="1200" dirty="0" err="1">
                <a:solidFill>
                  <a:srgbClr val="002060"/>
                </a:solidFill>
                <a:latin typeface="Courier New" panose="02070309020205020404" pitchFamily="49" charset="0"/>
                <a:cs typeface="Courier New" panose="02070309020205020404" pitchFamily="49" charset="0"/>
              </a:rPr>
              <a:t>btCloseWindow</a:t>
            </a:r>
            <a:r>
              <a:rPr lang="en-US" sz="1200" dirty="0">
                <a:solidFill>
                  <a:srgbClr val="002060"/>
                </a:solidFill>
                <a:latin typeface="Courier New" panose="02070309020205020404" pitchFamily="49" charset="0"/>
                <a:cs typeface="Courier New" panose="02070309020205020404" pitchFamily="49" charset="0"/>
              </a:rPr>
              <a:t>" value="Close Window" </a:t>
            </a:r>
            <a:r>
              <a:rPr lang="en-US" sz="1200" dirty="0" err="1">
                <a:solidFill>
                  <a:srgbClr val="002060"/>
                </a:solidFill>
                <a:latin typeface="Courier New" panose="02070309020205020404" pitchFamily="49" charset="0"/>
                <a:cs typeface="Courier New" panose="02070309020205020404" pitchFamily="49" charset="0"/>
              </a:rPr>
              <a:t>onClick</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fnCloseWindow</a:t>
            </a:r>
            <a:r>
              <a:rPr lang="en-US" sz="1200" dirty="0">
                <a:solidFill>
                  <a:srgbClr val="002060"/>
                </a:solidFill>
                <a:latin typeface="Courier New" panose="02070309020205020404" pitchFamily="49" charset="0"/>
                <a:cs typeface="Courier New" panose="02070309020205020404" pitchFamily="49" charset="0"/>
              </a:rPr>
              <a:t>()"&gt;</a:t>
            </a:r>
          </a:p>
          <a:p>
            <a:r>
              <a:rPr lang="en-US" sz="1200" dirty="0">
                <a:solidFill>
                  <a:srgbClr val="002060"/>
                </a:solidFill>
                <a:latin typeface="Courier New" panose="02070309020205020404" pitchFamily="49" charset="0"/>
                <a:cs typeface="Courier New" panose="02070309020205020404" pitchFamily="49" charset="0"/>
              </a:rPr>
              <a:t>&lt;/BODY&gt;</a:t>
            </a:r>
          </a:p>
          <a:p>
            <a:r>
              <a:rPr lang="en-US" sz="1200" dirty="0">
                <a:solidFill>
                  <a:srgbClr val="002060"/>
                </a:solidFill>
                <a:latin typeface="Courier New" panose="02070309020205020404" pitchFamily="49" charset="0"/>
                <a:cs typeface="Courier New" panose="02070309020205020404" pitchFamily="49" charset="0"/>
              </a:rPr>
              <a:t>&lt;/HTML&gt;</a:t>
            </a:r>
          </a:p>
        </p:txBody>
      </p:sp>
      <p:sp>
        <p:nvSpPr>
          <p:cNvPr id="5" name="Rectangle 4"/>
          <p:cNvSpPr/>
          <p:nvPr/>
        </p:nvSpPr>
        <p:spPr>
          <a:xfrm>
            <a:off x="457200" y="685800"/>
            <a:ext cx="6710082" cy="400110"/>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a:solidFill>
                  <a:srgbClr val="002060"/>
                </a:solidFill>
              </a:rPr>
              <a:t>The </a:t>
            </a:r>
            <a:r>
              <a:rPr lang="en-US" sz="2000" dirty="0" smtClean="0">
                <a:solidFill>
                  <a:srgbClr val="002060"/>
                </a:solidFill>
              </a:rPr>
              <a:t>following code illustrate the use of the </a:t>
            </a:r>
            <a:r>
              <a:rPr lang="en-US" dirty="0">
                <a:solidFill>
                  <a:srgbClr val="002060"/>
                </a:solidFill>
                <a:latin typeface="Courier New" panose="02070309020205020404" pitchFamily="49" charset="0"/>
                <a:cs typeface="Courier New" panose="02070309020205020404" pitchFamily="49" charset="0"/>
              </a:rPr>
              <a:t>window</a:t>
            </a:r>
            <a:r>
              <a:rPr lang="en-US" sz="2000" dirty="0" smtClean="0">
                <a:solidFill>
                  <a:srgbClr val="002060"/>
                </a:solidFill>
              </a:rPr>
              <a:t> object.</a:t>
            </a:r>
            <a:endParaRPr lang="en-US" sz="2000" dirty="0">
              <a:solidFill>
                <a:srgbClr val="002060"/>
              </a:solidFill>
            </a:endParaRPr>
          </a:p>
        </p:txBody>
      </p:sp>
      <p:sp>
        <p:nvSpPr>
          <p:cNvPr id="6" name="Title 1"/>
          <p:cNvSpPr>
            <a:spLocks noGrp="1"/>
          </p:cNvSpPr>
          <p:nvPr>
            <p:ph type="title"/>
          </p:nvPr>
        </p:nvSpPr>
        <p:spPr/>
        <p:txBody>
          <a:bodyPr/>
          <a:lstStyle/>
          <a:p>
            <a:r>
              <a:rPr lang="en-US" dirty="0" smtClean="0"/>
              <a:t>Types of Objects (Contd.)</a:t>
            </a:r>
            <a:endParaRPr lang="en-US" dirty="0"/>
          </a:p>
        </p:txBody>
      </p:sp>
      <p:pic>
        <p:nvPicPr>
          <p:cNvPr id="7" name="Picture 6"/>
          <p:cNvPicPr>
            <a:picLocks noChangeAspect="1"/>
          </p:cNvPicPr>
          <p:nvPr/>
        </p:nvPicPr>
        <p:blipFill>
          <a:blip r:embed="rId3"/>
          <a:stretch>
            <a:fillRect/>
          </a:stretch>
        </p:blipFill>
        <p:spPr>
          <a:xfrm>
            <a:off x="5433644" y="5174451"/>
            <a:ext cx="2465756" cy="1024644"/>
          </a:xfrm>
          <a:prstGeom prst="rect">
            <a:avLst/>
          </a:prstGeom>
        </p:spPr>
      </p:pic>
      <p:sp>
        <p:nvSpPr>
          <p:cNvPr id="8" name="TextBox 7"/>
          <p:cNvSpPr txBox="1"/>
          <p:nvPr/>
        </p:nvSpPr>
        <p:spPr>
          <a:xfrm>
            <a:off x="6164708" y="6146810"/>
            <a:ext cx="708848" cy="307777"/>
          </a:xfrm>
          <a:prstGeom prst="rect">
            <a:avLst/>
          </a:prstGeom>
          <a:noFill/>
        </p:spPr>
        <p:txBody>
          <a:bodyPr wrap="none" rtlCol="0">
            <a:spAutoFit/>
          </a:bodyPr>
          <a:lstStyle/>
          <a:p>
            <a:r>
              <a:rPr lang="en-US" sz="1400" dirty="0" smtClean="0">
                <a:solidFill>
                  <a:srgbClr val="002060"/>
                </a:solidFill>
              </a:rPr>
              <a:t>Output</a:t>
            </a:r>
            <a:endParaRPr lang="en-US" sz="1400" dirty="0">
              <a:solidFill>
                <a:srgbClr val="002060"/>
              </a:solidFill>
            </a:endParaRPr>
          </a:p>
        </p:txBody>
      </p:sp>
    </p:spTree>
    <p:extLst>
      <p:ext uri="{BB962C8B-B14F-4D97-AF65-F5344CB8AC3E}">
        <p14:creationId xmlns:p14="http://schemas.microsoft.com/office/powerpoint/2010/main" val="31349552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57200" y="685800"/>
            <a:ext cx="7651376" cy="6540252"/>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a:solidFill>
                  <a:srgbClr val="002060"/>
                </a:solidFill>
              </a:rPr>
              <a:t>The two event handlers used to handle all the events generated by the window object are:</a:t>
            </a:r>
          </a:p>
          <a:p>
            <a:pPr marL="742932" lvl="1" indent="-285744">
              <a:spcBef>
                <a:spcPts val="600"/>
              </a:spcBef>
              <a:spcAft>
                <a:spcPts val="600"/>
              </a:spcAft>
              <a:buSzPct val="100000"/>
              <a:buBlip>
                <a:blip r:embed="rId3"/>
              </a:buBlip>
            </a:pPr>
            <a:r>
              <a:rPr lang="en-US" sz="1600" dirty="0" err="1">
                <a:solidFill>
                  <a:srgbClr val="002060"/>
                </a:solidFill>
                <a:latin typeface="Courier New" panose="02070309020205020404" pitchFamily="49" charset="0"/>
                <a:cs typeface="Courier New" panose="02070309020205020404" pitchFamily="49" charset="0"/>
              </a:rPr>
              <a:t>onLoad</a:t>
            </a:r>
            <a:r>
              <a:rPr lang="en-US" dirty="0">
                <a:solidFill>
                  <a:srgbClr val="002060"/>
                </a:solidFill>
                <a:latin typeface="+mj-lt"/>
                <a:cs typeface="Courier New" panose="02070309020205020404" pitchFamily="49" charset="0"/>
              </a:rPr>
              <a:t>: Executed when a Web page is loaded in a frame or a window.</a:t>
            </a:r>
          </a:p>
          <a:p>
            <a:pPr marL="742932" lvl="1" indent="-285744">
              <a:spcBef>
                <a:spcPts val="600"/>
              </a:spcBef>
              <a:spcAft>
                <a:spcPts val="600"/>
              </a:spcAft>
              <a:buSzPct val="100000"/>
              <a:buBlip>
                <a:blip r:embed="rId3"/>
              </a:buBlip>
            </a:pPr>
            <a:r>
              <a:rPr lang="en-US" sz="1600" dirty="0" err="1">
                <a:solidFill>
                  <a:srgbClr val="002060"/>
                </a:solidFill>
                <a:latin typeface="Courier New" panose="02070309020205020404" pitchFamily="49" charset="0"/>
                <a:cs typeface="Courier New" panose="02070309020205020404" pitchFamily="49" charset="0"/>
              </a:rPr>
              <a:t>onUnload</a:t>
            </a:r>
            <a:r>
              <a:rPr lang="en-US" dirty="0">
                <a:solidFill>
                  <a:srgbClr val="002060"/>
                </a:solidFill>
                <a:latin typeface="+mj-lt"/>
                <a:cs typeface="Courier New" panose="02070309020205020404" pitchFamily="49" charset="0"/>
              </a:rPr>
              <a:t>: Executed when a frame or a window in a Web page is exited or </a:t>
            </a:r>
            <a:r>
              <a:rPr lang="en-US" dirty="0" smtClean="0">
                <a:solidFill>
                  <a:srgbClr val="002060"/>
                </a:solidFill>
                <a:latin typeface="+mj-lt"/>
                <a:cs typeface="Courier New" panose="02070309020205020404" pitchFamily="49" charset="0"/>
              </a:rPr>
              <a:t>closed</a:t>
            </a:r>
          </a:p>
          <a:p>
            <a:pPr marL="285744" lvl="1" indent="-285744">
              <a:spcBef>
                <a:spcPts val="600"/>
              </a:spcBef>
              <a:spcAft>
                <a:spcPts val="600"/>
              </a:spcAft>
              <a:buSzPct val="100000"/>
              <a:buBlip>
                <a:blip r:embed="rId2"/>
              </a:buBlip>
            </a:pPr>
            <a:r>
              <a:rPr lang="en-US" sz="2000" dirty="0">
                <a:solidFill>
                  <a:srgbClr val="002060"/>
                </a:solidFill>
              </a:rPr>
              <a:t>The document object:</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Is subordinate to the </a:t>
            </a:r>
            <a:r>
              <a:rPr lang="en-US" sz="1600" dirty="0">
                <a:solidFill>
                  <a:srgbClr val="002060"/>
                </a:solidFill>
                <a:latin typeface="Courier New" panose="02070309020205020404" pitchFamily="49" charset="0"/>
                <a:cs typeface="Courier New" panose="02070309020205020404" pitchFamily="49" charset="0"/>
              </a:rPr>
              <a:t>window</a:t>
            </a:r>
            <a:r>
              <a:rPr lang="en-US" dirty="0">
                <a:solidFill>
                  <a:srgbClr val="002060"/>
                </a:solidFill>
                <a:latin typeface="+mj-lt"/>
                <a:cs typeface="Courier New" panose="02070309020205020404" pitchFamily="49" charset="0"/>
              </a:rPr>
              <a:t> object in the </a:t>
            </a:r>
            <a:r>
              <a:rPr lang="en-US" sz="1600" dirty="0">
                <a:solidFill>
                  <a:srgbClr val="002060"/>
                </a:solidFill>
                <a:latin typeface="Courier New" panose="02070309020205020404" pitchFamily="49" charset="0"/>
                <a:cs typeface="Courier New" panose="02070309020205020404" pitchFamily="49" charset="0"/>
              </a:rPr>
              <a:t>document</a:t>
            </a:r>
            <a:r>
              <a:rPr lang="en-US" dirty="0">
                <a:solidFill>
                  <a:srgbClr val="002060"/>
                </a:solidFill>
                <a:latin typeface="+mj-lt"/>
                <a:cs typeface="Courier New" panose="02070309020205020404" pitchFamily="49" charset="0"/>
              </a:rPr>
              <a:t> object model hierarchy.</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Provides the properties and methods to work with many aspects of the current document, including information about anchors, forms, links, title, current location and URL, and the current colors. </a:t>
            </a:r>
            <a:endParaRPr lang="en-US" dirty="0" smtClean="0">
              <a:solidFill>
                <a:srgbClr val="002060"/>
              </a:solidFill>
              <a:latin typeface="+mj-lt"/>
              <a:cs typeface="Courier New" panose="02070309020205020404" pitchFamily="49" charset="0"/>
            </a:endParaRP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Two of the widely used methods of the </a:t>
            </a:r>
            <a:r>
              <a:rPr lang="en-US" sz="1600" dirty="0">
                <a:solidFill>
                  <a:srgbClr val="002060"/>
                </a:solidFill>
                <a:latin typeface="Courier New" panose="02070309020205020404" pitchFamily="49" charset="0"/>
                <a:cs typeface="Courier New" panose="02070309020205020404" pitchFamily="49" charset="0"/>
              </a:rPr>
              <a:t>document</a:t>
            </a:r>
            <a:r>
              <a:rPr lang="en-US" dirty="0">
                <a:solidFill>
                  <a:srgbClr val="002060"/>
                </a:solidFill>
                <a:latin typeface="+mj-lt"/>
                <a:cs typeface="Courier New" panose="02070309020205020404" pitchFamily="49" charset="0"/>
              </a:rPr>
              <a:t> object are:</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smtClean="0">
                <a:solidFill>
                  <a:srgbClr val="002060"/>
                </a:solidFill>
                <a:latin typeface="Courier New" panose="02070309020205020404" pitchFamily="49" charset="0"/>
                <a:cs typeface="Courier New" panose="02070309020205020404" pitchFamily="49" charset="0"/>
              </a:rPr>
              <a:t>write</a:t>
            </a:r>
            <a:r>
              <a:rPr lang="en-US" sz="1600" dirty="0">
                <a:solidFill>
                  <a:srgbClr val="002060"/>
                </a:solidFill>
                <a:latin typeface="Courier New" panose="02070309020205020404" pitchFamily="49" charset="0"/>
                <a:cs typeface="Courier New" panose="02070309020205020404" pitchFamily="49" charset="0"/>
              </a:rPr>
              <a:t>()</a:t>
            </a:r>
            <a:r>
              <a:rPr lang="en-US" sz="1600" dirty="0">
                <a:solidFill>
                  <a:srgbClr val="002060"/>
                </a:solidFill>
                <a:latin typeface="Calibri" panose="020F0502020204030204" pitchFamily="34" charset="0"/>
              </a:rPr>
              <a:t> </a:t>
            </a:r>
            <a:endParaRPr lang="en-US" sz="1600" dirty="0" smtClean="0">
              <a:solidFill>
                <a:srgbClr val="002060"/>
              </a:solidFill>
              <a:latin typeface="Calibri" panose="020F0502020204030204" pitchFamily="34" charset="0"/>
            </a:endParaRP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err="1" smtClean="0">
                <a:solidFill>
                  <a:srgbClr val="002060"/>
                </a:solidFill>
                <a:latin typeface="Courier New" panose="02070309020205020404" pitchFamily="49" charset="0"/>
                <a:cs typeface="Courier New" panose="02070309020205020404" pitchFamily="49" charset="0"/>
              </a:rPr>
              <a:t>writeln</a:t>
            </a:r>
            <a:r>
              <a:rPr lang="en-US" sz="1600" dirty="0" smtClean="0">
                <a:solidFill>
                  <a:srgbClr val="002060"/>
                </a:solidFill>
                <a:latin typeface="Courier New" panose="02070309020205020404" pitchFamily="49" charset="0"/>
                <a:cs typeface="Courier New" panose="02070309020205020404" pitchFamily="49" charset="0"/>
              </a:rPr>
              <a:t>()</a:t>
            </a:r>
            <a:endParaRPr lang="en-US" sz="1600" dirty="0">
              <a:solidFill>
                <a:srgbClr val="002060"/>
              </a:solidFill>
              <a:latin typeface="Calibri" panose="020F0502020204030204" pitchFamily="34" charset="0"/>
            </a:endParaRPr>
          </a:p>
          <a:p>
            <a:pPr marL="742932" lvl="1" indent="-285744">
              <a:spcBef>
                <a:spcPts val="600"/>
              </a:spcBef>
              <a:spcAft>
                <a:spcPts val="600"/>
              </a:spcAft>
              <a:buSzPct val="80000"/>
              <a:buBlip>
                <a:blip r:embed="rId3"/>
              </a:buBlip>
            </a:pPr>
            <a:endParaRPr lang="en-US" dirty="0">
              <a:solidFill>
                <a:srgbClr val="002060"/>
              </a:solidFill>
              <a:latin typeface="+mj-lt"/>
              <a:cs typeface="Courier New" panose="02070309020205020404" pitchFamily="49" charset="0"/>
            </a:endParaRPr>
          </a:p>
          <a:p>
            <a:pPr marL="742932" lvl="1" indent="-285744">
              <a:spcBef>
                <a:spcPts val="600"/>
              </a:spcBef>
              <a:spcAft>
                <a:spcPts val="600"/>
              </a:spcAft>
              <a:buSzPct val="80000"/>
              <a:buBlip>
                <a:blip r:embed="rId3"/>
              </a:buBlip>
            </a:pPr>
            <a:endParaRPr lang="en-US" dirty="0">
              <a:solidFill>
                <a:srgbClr val="002060"/>
              </a:solidFill>
              <a:latin typeface="+mj-lt"/>
              <a:cs typeface="Courier New" panose="02070309020205020404" pitchFamily="49" charset="0"/>
            </a:endParaRPr>
          </a:p>
          <a:p>
            <a:r>
              <a:rPr lang="en-US" dirty="0"/>
              <a:t> </a:t>
            </a:r>
          </a:p>
          <a:p>
            <a:endParaRPr lang="en-US" dirty="0"/>
          </a:p>
        </p:txBody>
      </p:sp>
      <p:sp>
        <p:nvSpPr>
          <p:cNvPr id="4" name="Title 1"/>
          <p:cNvSpPr>
            <a:spLocks noGrp="1"/>
          </p:cNvSpPr>
          <p:nvPr>
            <p:ph type="title"/>
          </p:nvPr>
        </p:nvSpPr>
        <p:spPr/>
        <p:txBody>
          <a:bodyPr/>
          <a:lstStyle/>
          <a:p>
            <a:r>
              <a:rPr lang="en-US" dirty="0" smtClean="0"/>
              <a:t>Types of Objects (Contd.)</a:t>
            </a:r>
            <a:endParaRPr lang="en-US" dirty="0"/>
          </a:p>
        </p:txBody>
      </p:sp>
    </p:spTree>
    <p:extLst>
      <p:ext uri="{BB962C8B-B14F-4D97-AF65-F5344CB8AC3E}">
        <p14:creationId xmlns:p14="http://schemas.microsoft.com/office/powerpoint/2010/main" val="484245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Scripting with JavaScript (Contd.)</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 y="2630244"/>
            <a:ext cx="4549232" cy="3872753"/>
          </a:xfrm>
          <a:prstGeom prst="rect">
            <a:avLst/>
          </a:prstGeom>
        </p:spPr>
      </p:pic>
      <p:sp>
        <p:nvSpPr>
          <p:cNvPr id="4" name="Cloud Callout 3"/>
          <p:cNvSpPr/>
          <p:nvPr/>
        </p:nvSpPr>
        <p:spPr>
          <a:xfrm>
            <a:off x="2998694" y="766483"/>
            <a:ext cx="3160059" cy="1855694"/>
          </a:xfrm>
          <a:prstGeom prst="cloudCallout">
            <a:avLst>
              <a:gd name="adj1" fmla="val -48988"/>
              <a:gd name="adj2" fmla="val 70065"/>
            </a:avLst>
          </a:prstGeom>
          <a:noFill/>
          <a:ln w="9525">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chemeClr val="accent1">
                    <a:lumMod val="20000"/>
                    <a:lumOff val="80000"/>
                  </a:schemeClr>
                </a:solidFill>
              </a:ln>
              <a:noFill/>
            </a:endParaRPr>
          </a:p>
        </p:txBody>
      </p:sp>
      <p:sp>
        <p:nvSpPr>
          <p:cNvPr id="7" name="TextBox 6"/>
          <p:cNvSpPr txBox="1"/>
          <p:nvPr/>
        </p:nvSpPr>
        <p:spPr>
          <a:xfrm>
            <a:off x="3590365" y="1277471"/>
            <a:ext cx="1855694" cy="646331"/>
          </a:xfrm>
          <a:prstGeom prst="rect">
            <a:avLst/>
          </a:prstGeom>
          <a:noFill/>
        </p:spPr>
        <p:txBody>
          <a:bodyPr wrap="square" rtlCol="0">
            <a:spAutoFit/>
          </a:bodyPr>
          <a:lstStyle/>
          <a:p>
            <a:r>
              <a:rPr lang="en-US" dirty="0" smtClean="0"/>
              <a:t>What is scripting Language?</a:t>
            </a:r>
            <a:endParaRPr lang="en-US" dirty="0"/>
          </a:p>
        </p:txBody>
      </p:sp>
    </p:spTree>
    <p:extLst>
      <p:ext uri="{BB962C8B-B14F-4D97-AF65-F5344CB8AC3E}">
        <p14:creationId xmlns:p14="http://schemas.microsoft.com/office/powerpoint/2010/main" val="1554745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57200" y="685800"/>
            <a:ext cx="7651376" cy="707886"/>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a:t>
            </a:r>
            <a:r>
              <a:rPr lang="en-US" sz="2000" dirty="0">
                <a:solidFill>
                  <a:srgbClr val="002060"/>
                </a:solidFill>
              </a:rPr>
              <a:t>following table lists some of the properties of the </a:t>
            </a:r>
            <a:r>
              <a:rPr lang="en-US" dirty="0">
                <a:solidFill>
                  <a:srgbClr val="002060"/>
                </a:solidFill>
                <a:latin typeface="Courier New" panose="02070309020205020404" pitchFamily="49" charset="0"/>
                <a:cs typeface="Courier New" panose="02070309020205020404" pitchFamily="49" charset="0"/>
              </a:rPr>
              <a:t>document</a:t>
            </a:r>
            <a:r>
              <a:rPr lang="en-US" sz="2000" dirty="0">
                <a:solidFill>
                  <a:srgbClr val="002060"/>
                </a:solidFill>
              </a:rPr>
              <a:t> object</a:t>
            </a:r>
            <a:r>
              <a:rPr lang="en-US" sz="2000" dirty="0" smtClean="0">
                <a:solidFill>
                  <a:srgbClr val="002060"/>
                </a:solidFill>
              </a:rPr>
              <a:t>.</a:t>
            </a:r>
            <a:endParaRPr lang="en-US" sz="2000" dirty="0">
              <a:solidFill>
                <a:srgbClr val="002060"/>
              </a:solidFill>
            </a:endParaRPr>
          </a:p>
        </p:txBody>
      </p:sp>
      <p:sp>
        <p:nvSpPr>
          <p:cNvPr id="4" name="Title 1"/>
          <p:cNvSpPr>
            <a:spLocks noGrp="1"/>
          </p:cNvSpPr>
          <p:nvPr>
            <p:ph type="title"/>
          </p:nvPr>
        </p:nvSpPr>
        <p:spPr/>
        <p:txBody>
          <a:bodyPr/>
          <a:lstStyle/>
          <a:p>
            <a:r>
              <a:rPr lang="en-US" dirty="0" smtClean="0"/>
              <a:t>Types of Objects (Contd.)</a:t>
            </a:r>
            <a:endParaRPr lang="en-US" dirty="0"/>
          </a:p>
        </p:txBody>
      </p:sp>
      <p:graphicFrame>
        <p:nvGraphicFramePr>
          <p:cNvPr id="5" name="Group 74"/>
          <p:cNvGraphicFramePr>
            <a:graphicFrameLocks noGrp="1"/>
          </p:cNvGraphicFramePr>
          <p:nvPr>
            <p:extLst>
              <p:ext uri="{D42A27DB-BD31-4B8C-83A1-F6EECF244321}">
                <p14:modId xmlns:p14="http://schemas.microsoft.com/office/powerpoint/2010/main" val="1100983995"/>
              </p:ext>
            </p:extLst>
          </p:nvPr>
        </p:nvGraphicFramePr>
        <p:xfrm>
          <a:off x="887506" y="1393686"/>
          <a:ext cx="6781800" cy="4520249"/>
        </p:xfrm>
        <a:graphic>
          <a:graphicData uri="http://schemas.openxmlformats.org/drawingml/2006/table">
            <a:tbl>
              <a:tblPr>
                <a:tableStyleId>{BC89EF96-8CEA-46FF-86C4-4CE0E7609802}</a:tableStyleId>
              </a:tblPr>
              <a:tblGrid>
                <a:gridCol w="1676400"/>
                <a:gridCol w="5105400"/>
              </a:tblGrid>
              <a:tr h="2743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rgbClr val="002060"/>
                          </a:solidFill>
                          <a:effectLst/>
                        </a:rPr>
                        <a:t>Properties </a:t>
                      </a:r>
                      <a:endParaRPr kumimoji="0" lang="en-US" sz="1400" b="1" i="1" u="none" strike="noStrike" cap="none" normalizeH="0" baseline="0" dirty="0" smtClean="0">
                        <a:ln>
                          <a:noFill/>
                        </a:ln>
                        <a:solidFill>
                          <a:srgbClr val="002060"/>
                        </a:solidFill>
                        <a:effectLst/>
                        <a:latin typeface="Arial" charset="0"/>
                        <a:cs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rgbClr val="002060"/>
                          </a:solidFill>
                          <a:effectLst/>
                        </a:rPr>
                        <a:t>Description </a:t>
                      </a:r>
                      <a:endParaRPr kumimoji="0" lang="en-US" sz="1400" b="1" i="1" u="none" strike="noStrike" cap="none" normalizeH="0" baseline="0" dirty="0" smtClean="0">
                        <a:ln>
                          <a:noFill/>
                        </a:ln>
                        <a:solidFill>
                          <a:srgbClr val="002060"/>
                        </a:solidFill>
                        <a:effectLst/>
                        <a:latin typeface="Arial" charset="0"/>
                        <a:cs typeface="Times New Roman" pitchFamily="18" charset="0"/>
                      </a:endParaRPr>
                    </a:p>
                  </a:txBody>
                  <a:tcPr horzOverflow="overflow"/>
                </a:tc>
              </a:tr>
              <a:tr h="3873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err="1" smtClean="0">
                          <a:ln>
                            <a:noFill/>
                          </a:ln>
                          <a:solidFill>
                            <a:srgbClr val="002060"/>
                          </a:solidFill>
                          <a:effectLst/>
                          <a:latin typeface="Courier New" panose="02070309020205020404" pitchFamily="49" charset="0"/>
                          <a:ea typeface="+mn-ea"/>
                          <a:cs typeface="Courier New" panose="02070309020205020404" pitchFamily="49" charset="0"/>
                        </a:rPr>
                        <a:t>alinkColor</a:t>
                      </a:r>
                      <a:endParaRPr kumimoji="0" lang="en-US" sz="1400" b="0" i="1" u="none" strike="noStrike" kern="1200" cap="none" normalizeH="0" baseline="0" dirty="0" smtClean="0">
                        <a:ln>
                          <a:noFill/>
                        </a:ln>
                        <a:solidFill>
                          <a:srgbClr val="002060"/>
                        </a:solidFill>
                        <a:effectLst/>
                        <a:latin typeface="Courier New" panose="02070309020205020404" pitchFamily="49" charset="0"/>
                        <a:ea typeface="+mn-ea"/>
                        <a:cs typeface="Courier New" panose="02070309020205020404" pitchFamily="49"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i="1" u="none" strike="noStrike" cap="none" normalizeH="0" baseline="0" dirty="0" smtClean="0">
                          <a:ln>
                            <a:noFill/>
                          </a:ln>
                          <a:solidFill>
                            <a:srgbClr val="002060"/>
                          </a:solidFill>
                          <a:effectLst/>
                        </a:rPr>
                        <a:t>Is a string value representing the color for active links.</a:t>
                      </a:r>
                      <a:endParaRPr kumimoji="0" lang="en-US" sz="1400" b="0" i="1" u="none" strike="noStrike" cap="none" normalizeH="0" baseline="0" dirty="0" smtClean="0">
                        <a:ln>
                          <a:noFill/>
                        </a:ln>
                        <a:solidFill>
                          <a:srgbClr val="002060"/>
                        </a:solidFill>
                        <a:effectLst/>
                        <a:latin typeface="Arial" charset="0"/>
                        <a:cs typeface="Times New Roman" pitchFamily="18" charset="0"/>
                      </a:endParaRPr>
                    </a:p>
                  </a:txBody>
                  <a:tcPr horzOverflow="overflow"/>
                </a:tc>
              </a:tr>
              <a:tr h="457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latin typeface="Courier New" panose="02070309020205020404" pitchFamily="49" charset="0"/>
                          <a:ea typeface="+mn-ea"/>
                          <a:cs typeface="Courier New" panose="02070309020205020404" pitchFamily="49" charset="0"/>
                        </a:rPr>
                        <a:t>anchors[]</a:t>
                      </a: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i="1" u="none" strike="noStrike" cap="none" normalizeH="0" baseline="0" dirty="0" smtClean="0">
                          <a:ln>
                            <a:noFill/>
                          </a:ln>
                          <a:solidFill>
                            <a:srgbClr val="002060"/>
                          </a:solidFill>
                          <a:effectLst/>
                        </a:rPr>
                        <a:t>Is an array object containing references to all the elements in an &lt;A&gt; tag.</a:t>
                      </a:r>
                      <a:endParaRPr kumimoji="0" lang="en-US" sz="1400" b="0" i="1" u="none" strike="noStrike" cap="none" normalizeH="0" baseline="0" dirty="0" smtClean="0">
                        <a:ln>
                          <a:noFill/>
                        </a:ln>
                        <a:solidFill>
                          <a:srgbClr val="002060"/>
                        </a:solidFill>
                        <a:effectLst/>
                        <a:latin typeface="Arial" charset="0"/>
                        <a:cs typeface="Times New Roman" pitchFamily="18" charset="0"/>
                      </a:endParaRPr>
                    </a:p>
                  </a:txBody>
                  <a:tcPr horzOverflow="overflow"/>
                </a:tc>
              </a:tr>
              <a:tr h="27432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err="1" smtClean="0">
                          <a:ln>
                            <a:noFill/>
                          </a:ln>
                          <a:solidFill>
                            <a:srgbClr val="002060"/>
                          </a:solidFill>
                          <a:effectLst/>
                          <a:latin typeface="Courier New" panose="02070309020205020404" pitchFamily="49" charset="0"/>
                          <a:ea typeface="+mn-ea"/>
                          <a:cs typeface="Courier New" panose="02070309020205020404" pitchFamily="49" charset="0"/>
                        </a:rPr>
                        <a:t>bgColor</a:t>
                      </a:r>
                      <a:endParaRPr kumimoji="0" lang="en-US" sz="1400" b="0" i="1" u="none" strike="noStrike" kern="1200" cap="none" normalizeH="0" baseline="0" dirty="0" smtClean="0">
                        <a:ln>
                          <a:noFill/>
                        </a:ln>
                        <a:solidFill>
                          <a:srgbClr val="002060"/>
                        </a:solidFill>
                        <a:effectLst/>
                        <a:latin typeface="Courier New" panose="02070309020205020404" pitchFamily="49" charset="0"/>
                        <a:ea typeface="+mn-ea"/>
                        <a:cs typeface="Courier New" panose="02070309020205020404" pitchFamily="49"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i="1" u="none" strike="noStrike" cap="none" normalizeH="0" baseline="0" dirty="0" smtClean="0">
                          <a:ln>
                            <a:noFill/>
                          </a:ln>
                          <a:solidFill>
                            <a:srgbClr val="002060"/>
                          </a:solidFill>
                          <a:effectLst/>
                        </a:rPr>
                        <a:t>Is a string value representing the background color of the document.</a:t>
                      </a:r>
                      <a:endParaRPr kumimoji="0" lang="en-US" sz="1400" b="0" i="1" u="none" strike="noStrike" cap="none" normalizeH="0" baseline="0" dirty="0" smtClean="0">
                        <a:ln>
                          <a:noFill/>
                        </a:ln>
                        <a:solidFill>
                          <a:srgbClr val="002060"/>
                        </a:solidFill>
                        <a:effectLst/>
                        <a:latin typeface="Arial" charset="0"/>
                        <a:cs typeface="Times New Roman" pitchFamily="18" charset="0"/>
                      </a:endParaRPr>
                    </a:p>
                  </a:txBody>
                  <a:tcPr horzOverflow="overflow"/>
                </a:tc>
              </a:tr>
              <a:tr h="82296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latin typeface="Courier New" panose="02070309020205020404" pitchFamily="49" charset="0"/>
                          <a:ea typeface="+mn-ea"/>
                          <a:cs typeface="Courier New" panose="02070309020205020404" pitchFamily="49" charset="0"/>
                        </a:rPr>
                        <a:t>cookie</a:t>
                      </a: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i="1" u="none" strike="noStrike" cap="none" normalizeH="0" baseline="0" dirty="0" smtClean="0">
                          <a:ln>
                            <a:noFill/>
                          </a:ln>
                          <a:solidFill>
                            <a:srgbClr val="002060"/>
                          </a:solidFill>
                          <a:effectLst/>
                        </a:rPr>
                        <a:t>Is a string value containing name=value pairs of data that will persist in the memory of the client computer until the Web browser is cleared, if no expiration date is present. The data will also persist in the memory until the expiration date is reached.</a:t>
                      </a:r>
                      <a:endParaRPr kumimoji="0" lang="en-US" sz="1400" b="0" i="1" u="none" strike="noStrike" cap="none" normalizeH="0" baseline="0" dirty="0" smtClean="0">
                        <a:ln>
                          <a:noFill/>
                        </a:ln>
                        <a:solidFill>
                          <a:srgbClr val="002060"/>
                        </a:solidFill>
                        <a:effectLst/>
                        <a:latin typeface="Arial" charset="0"/>
                        <a:cs typeface="Times New Roman" pitchFamily="18" charset="0"/>
                      </a:endParaRPr>
                    </a:p>
                  </a:txBody>
                  <a:tcPr horzOverflow="overflow"/>
                </a:tc>
              </a:tr>
              <a:tr h="341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err="1" smtClean="0">
                          <a:ln>
                            <a:noFill/>
                          </a:ln>
                          <a:solidFill>
                            <a:srgbClr val="002060"/>
                          </a:solidFill>
                          <a:effectLst/>
                          <a:latin typeface="Courier New" panose="02070309020205020404" pitchFamily="49" charset="0"/>
                          <a:ea typeface="+mn-ea"/>
                          <a:cs typeface="Courier New" panose="02070309020205020404" pitchFamily="49" charset="0"/>
                        </a:rPr>
                        <a:t>fgColor</a:t>
                      </a:r>
                      <a:endParaRPr kumimoji="0" lang="en-US" sz="1400" b="0" i="1" u="none" strike="noStrike" kern="1200" cap="none" normalizeH="0" baseline="0" dirty="0" smtClean="0">
                        <a:ln>
                          <a:noFill/>
                        </a:ln>
                        <a:solidFill>
                          <a:srgbClr val="002060"/>
                        </a:solidFill>
                        <a:effectLst/>
                        <a:latin typeface="Courier New" panose="02070309020205020404" pitchFamily="49" charset="0"/>
                        <a:ea typeface="+mn-ea"/>
                        <a:cs typeface="Courier New" panose="02070309020205020404" pitchFamily="49"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i="1" u="none" strike="noStrike" cap="none" normalizeH="0" baseline="0" dirty="0" smtClean="0">
                          <a:ln>
                            <a:noFill/>
                          </a:ln>
                          <a:solidFill>
                            <a:srgbClr val="002060"/>
                          </a:solidFill>
                          <a:effectLst/>
                        </a:rPr>
                        <a:t>Is a string value representing the text color of the document.</a:t>
                      </a:r>
                      <a:endParaRPr kumimoji="0" lang="en-US" sz="1400" b="0" i="1" u="none" strike="noStrike" cap="none" normalizeH="0" baseline="0" dirty="0" smtClean="0">
                        <a:ln>
                          <a:noFill/>
                        </a:ln>
                        <a:solidFill>
                          <a:srgbClr val="002060"/>
                        </a:solidFill>
                        <a:effectLst/>
                        <a:latin typeface="Arial" charset="0"/>
                        <a:cs typeface="Times New Roman" pitchFamily="18" charset="0"/>
                      </a:endParaRPr>
                    </a:p>
                  </a:txBody>
                  <a:tcPr horzOverflow="overflow"/>
                </a:tc>
              </a:tr>
              <a:tr h="341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err="1" smtClean="0">
                          <a:ln>
                            <a:noFill/>
                          </a:ln>
                          <a:solidFill>
                            <a:srgbClr val="002060"/>
                          </a:solidFill>
                          <a:effectLst/>
                          <a:latin typeface="Courier New" panose="02070309020205020404" pitchFamily="49" charset="0"/>
                          <a:ea typeface="+mn-ea"/>
                          <a:cs typeface="Courier New" panose="02070309020205020404" pitchFamily="49" charset="0"/>
                        </a:rPr>
                        <a:t>linkColor</a:t>
                      </a:r>
                      <a:endParaRPr kumimoji="0" lang="en-US" sz="1400" b="0" i="1" u="none" strike="noStrike" kern="1200" cap="none" normalizeH="0" baseline="0" dirty="0" smtClean="0">
                        <a:ln>
                          <a:noFill/>
                        </a:ln>
                        <a:solidFill>
                          <a:srgbClr val="002060"/>
                        </a:solidFill>
                        <a:effectLst/>
                        <a:latin typeface="Courier New" panose="02070309020205020404" pitchFamily="49" charset="0"/>
                        <a:ea typeface="+mn-ea"/>
                        <a:cs typeface="Courier New" panose="02070309020205020404" pitchFamily="49"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i="1" u="none" strike="noStrike" cap="none" normalizeH="0" baseline="0" dirty="0" smtClean="0">
                          <a:ln>
                            <a:noFill/>
                          </a:ln>
                          <a:solidFill>
                            <a:srgbClr val="002060"/>
                          </a:solidFill>
                          <a:effectLst/>
                        </a:rPr>
                        <a:t>Is a string value representing the color of the unvisited links.</a:t>
                      </a:r>
                      <a:endParaRPr kumimoji="0" lang="en-US" sz="1400" b="0" i="1" u="none" strike="noStrike" cap="none" normalizeH="0" baseline="0" dirty="0" smtClean="0">
                        <a:ln>
                          <a:noFill/>
                        </a:ln>
                        <a:solidFill>
                          <a:srgbClr val="002060"/>
                        </a:solidFill>
                        <a:effectLst/>
                        <a:latin typeface="Arial" charset="0"/>
                        <a:cs typeface="Times New Roman" pitchFamily="18" charset="0"/>
                      </a:endParaRPr>
                    </a:p>
                  </a:txBody>
                  <a:tcPr horzOverflow="overflow"/>
                </a:tc>
              </a:tr>
              <a:tr h="457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err="1" smtClean="0">
                          <a:ln>
                            <a:noFill/>
                          </a:ln>
                          <a:solidFill>
                            <a:srgbClr val="002060"/>
                          </a:solidFill>
                          <a:effectLst/>
                          <a:latin typeface="Courier New" panose="02070309020205020404" pitchFamily="49" charset="0"/>
                          <a:ea typeface="+mn-ea"/>
                          <a:cs typeface="Courier New" panose="02070309020205020404" pitchFamily="49" charset="0"/>
                        </a:rPr>
                        <a:t>lastModified</a:t>
                      </a:r>
                      <a:endParaRPr kumimoji="0" lang="en-US" sz="1400" b="0" i="1" u="none" strike="noStrike" kern="1200" cap="none" normalizeH="0" baseline="0" dirty="0" smtClean="0">
                        <a:ln>
                          <a:noFill/>
                        </a:ln>
                        <a:solidFill>
                          <a:srgbClr val="002060"/>
                        </a:solidFill>
                        <a:effectLst/>
                        <a:latin typeface="Courier New" panose="02070309020205020404" pitchFamily="49" charset="0"/>
                        <a:ea typeface="+mn-ea"/>
                        <a:cs typeface="Courier New" panose="02070309020205020404" pitchFamily="49"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i="1" u="none" strike="noStrike" cap="none" normalizeH="0" baseline="0" dirty="0" smtClean="0">
                          <a:ln>
                            <a:noFill/>
                          </a:ln>
                          <a:solidFill>
                            <a:srgbClr val="002060"/>
                          </a:solidFill>
                          <a:effectLst/>
                        </a:rPr>
                        <a:t>Is a string value representing the date and time when the document was last modified.</a:t>
                      </a:r>
                      <a:endParaRPr kumimoji="0" lang="en-US" sz="1400" b="0" i="1" u="none" strike="noStrike" cap="none" normalizeH="0" baseline="0" dirty="0" smtClean="0">
                        <a:ln>
                          <a:noFill/>
                        </a:ln>
                        <a:solidFill>
                          <a:srgbClr val="002060"/>
                        </a:solidFill>
                        <a:effectLst/>
                        <a:latin typeface="Arial" charset="0"/>
                        <a:cs typeface="Times New Roman" pitchFamily="18" charset="0"/>
                      </a:endParaRPr>
                    </a:p>
                  </a:txBody>
                  <a:tcPr horzOverflow="overflow"/>
                </a:tc>
              </a:tr>
              <a:tr h="457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latin typeface="Courier New" panose="02070309020205020404" pitchFamily="49" charset="0"/>
                          <a:ea typeface="+mn-ea"/>
                          <a:cs typeface="Courier New" panose="02070309020205020404" pitchFamily="49" charset="0"/>
                        </a:rPr>
                        <a:t>links[]</a:t>
                      </a: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i="1" u="none" strike="noStrike" cap="none" normalizeH="0" baseline="0" dirty="0" smtClean="0">
                          <a:ln>
                            <a:noFill/>
                          </a:ln>
                          <a:solidFill>
                            <a:srgbClr val="002060"/>
                          </a:solidFill>
                          <a:effectLst/>
                        </a:rPr>
                        <a:t>Is an array object containing references of all elements in the &lt;A&gt; tag and the elements that use the &lt;AREA&gt; tag.</a:t>
                      </a:r>
                      <a:endParaRPr kumimoji="0" lang="en-US" sz="1400" b="0" i="1" u="none" strike="noStrike" cap="none" normalizeH="0" baseline="0" dirty="0" smtClean="0">
                        <a:ln>
                          <a:noFill/>
                        </a:ln>
                        <a:solidFill>
                          <a:srgbClr val="002060"/>
                        </a:solidFill>
                        <a:effectLst/>
                        <a:latin typeface="Arial" charset="0"/>
                        <a:cs typeface="Times New Roman" pitchFamily="18" charset="0"/>
                      </a:endParaRPr>
                    </a:p>
                  </a:txBody>
                  <a:tcPr horzOverflow="overflow"/>
                </a:tc>
              </a:tr>
              <a:tr h="341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latin typeface="Courier New" panose="02070309020205020404" pitchFamily="49" charset="0"/>
                          <a:ea typeface="+mn-ea"/>
                          <a:cs typeface="Courier New" panose="02070309020205020404" pitchFamily="49" charset="0"/>
                        </a:rPr>
                        <a:t>location</a:t>
                      </a: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i="1" u="none" strike="noStrike" cap="none" normalizeH="0" baseline="0" dirty="0" smtClean="0">
                          <a:ln>
                            <a:noFill/>
                          </a:ln>
                          <a:solidFill>
                            <a:srgbClr val="002060"/>
                          </a:solidFill>
                          <a:effectLst/>
                        </a:rPr>
                        <a:t>Is a string value representing the current URL.</a:t>
                      </a:r>
                      <a:endParaRPr kumimoji="0" lang="en-US" sz="1400" b="0" i="1" u="none" strike="noStrike" cap="none" normalizeH="0" baseline="0" dirty="0" smtClean="0">
                        <a:ln>
                          <a:noFill/>
                        </a:ln>
                        <a:solidFill>
                          <a:srgbClr val="002060"/>
                        </a:solidFill>
                        <a:effectLst/>
                        <a:latin typeface="Arial" charset="0"/>
                        <a:cs typeface="Times New Roman" pitchFamily="18" charset="0"/>
                      </a:endParaRPr>
                    </a:p>
                  </a:txBody>
                  <a:tcPr horzOverflow="overflow"/>
                </a:tc>
              </a:tr>
            </a:tbl>
          </a:graphicData>
        </a:graphic>
      </p:graphicFrame>
    </p:spTree>
    <p:extLst>
      <p:ext uri="{BB962C8B-B14F-4D97-AF65-F5344CB8AC3E}">
        <p14:creationId xmlns:p14="http://schemas.microsoft.com/office/powerpoint/2010/main" val="349811480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57200" y="685800"/>
            <a:ext cx="7651376" cy="3470181"/>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a:solidFill>
                  <a:srgbClr val="002060"/>
                </a:solidFill>
              </a:rPr>
              <a:t>The </a:t>
            </a:r>
            <a:r>
              <a:rPr lang="en-US" dirty="0">
                <a:solidFill>
                  <a:srgbClr val="002060"/>
                </a:solidFill>
                <a:latin typeface="Courier New" panose="02070309020205020404" pitchFamily="49" charset="0"/>
                <a:cs typeface="Courier New" panose="02070309020205020404" pitchFamily="49" charset="0"/>
              </a:rPr>
              <a:t>history</a:t>
            </a:r>
            <a:r>
              <a:rPr lang="en-US" sz="2000" dirty="0">
                <a:solidFill>
                  <a:srgbClr val="002060"/>
                </a:solidFill>
              </a:rPr>
              <a:t> object:</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Contains a list of all the pages that have been visited in the browser window. </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Has the following methods:</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ourier New" panose="02070309020205020404" pitchFamily="49" charset="0"/>
                <a:cs typeface="Courier New" panose="02070309020205020404" pitchFamily="49" charset="0"/>
              </a:rPr>
              <a:t>back():</a:t>
            </a:r>
            <a:r>
              <a:rPr lang="en-US" dirty="0">
                <a:solidFill>
                  <a:srgbClr val="002060"/>
                </a:solidFill>
                <a:latin typeface="+mj-lt"/>
                <a:cs typeface="Courier New" panose="02070309020205020404" pitchFamily="49" charset="0"/>
              </a:rPr>
              <a:t> is used to move to the previous page</a:t>
            </a:r>
            <a:r>
              <a:rPr lang="en-US" sz="1600" dirty="0">
                <a:solidFill>
                  <a:srgbClr val="002060"/>
                </a:solidFill>
                <a:latin typeface="Courier New" panose="02070309020205020404" pitchFamily="49" charset="0"/>
                <a:cs typeface="Courier New" panose="02070309020205020404" pitchFamily="49" charset="0"/>
              </a:rPr>
              <a:t>.</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ourier New" panose="02070309020205020404" pitchFamily="49" charset="0"/>
                <a:cs typeface="Courier New" panose="02070309020205020404" pitchFamily="49" charset="0"/>
              </a:rPr>
              <a:t>forward():</a:t>
            </a:r>
            <a:r>
              <a:rPr lang="en-US" dirty="0">
                <a:solidFill>
                  <a:srgbClr val="002060"/>
                </a:solidFill>
                <a:latin typeface="+mj-lt"/>
                <a:cs typeface="Courier New" panose="02070309020205020404" pitchFamily="49" charset="0"/>
              </a:rPr>
              <a:t> is used to move to the next </a:t>
            </a:r>
            <a:r>
              <a:rPr lang="en-US" dirty="0" smtClean="0">
                <a:solidFill>
                  <a:srgbClr val="002060"/>
                </a:solidFill>
                <a:latin typeface="+mj-lt"/>
                <a:cs typeface="Courier New" panose="02070309020205020404" pitchFamily="49" charset="0"/>
              </a:rPr>
              <a:t>page.</a:t>
            </a:r>
            <a:endParaRPr lang="en-US" dirty="0">
              <a:solidFill>
                <a:srgbClr val="002060"/>
              </a:solidFill>
              <a:latin typeface="+mj-lt"/>
              <a:cs typeface="Courier New" panose="02070309020205020404" pitchFamily="49" charset="0"/>
            </a:endParaRP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ourier New" panose="02070309020205020404" pitchFamily="49" charset="0"/>
                <a:cs typeface="Courier New" panose="02070309020205020404" pitchFamily="49" charset="0"/>
              </a:rPr>
              <a:t>go(x)</a:t>
            </a:r>
            <a:r>
              <a:rPr lang="en-US" sz="1600" dirty="0">
                <a:solidFill>
                  <a:srgbClr val="002060"/>
                </a:solidFill>
                <a:latin typeface="+mj-lt"/>
                <a:cs typeface="Courier New" panose="02070309020205020404" pitchFamily="49" charset="0"/>
              </a:rPr>
              <a:t>:</a:t>
            </a:r>
            <a:r>
              <a:rPr lang="en-US" dirty="0">
                <a:solidFill>
                  <a:srgbClr val="002060"/>
                </a:solidFill>
                <a:latin typeface="+mj-lt"/>
                <a:cs typeface="Courier New" panose="02070309020205020404" pitchFamily="49" charset="0"/>
              </a:rPr>
              <a:t> is used to move back x pages. </a:t>
            </a:r>
          </a:p>
          <a:p>
            <a:pPr marL="742932" lvl="1" indent="-285744">
              <a:spcBef>
                <a:spcPts val="600"/>
              </a:spcBef>
              <a:spcAft>
                <a:spcPts val="600"/>
              </a:spcAft>
              <a:buSzPct val="80000"/>
              <a:buBlip>
                <a:blip r:embed="rId3"/>
              </a:buBlip>
            </a:pPr>
            <a:r>
              <a:rPr lang="en-US" dirty="0" smtClean="0">
                <a:solidFill>
                  <a:srgbClr val="002060"/>
                </a:solidFill>
                <a:latin typeface="+mj-lt"/>
                <a:cs typeface="Courier New" panose="02070309020205020404" pitchFamily="49" charset="0"/>
              </a:rPr>
              <a:t>For </a:t>
            </a:r>
            <a:r>
              <a:rPr lang="en-US" dirty="0">
                <a:solidFill>
                  <a:srgbClr val="002060"/>
                </a:solidFill>
                <a:latin typeface="+mj-lt"/>
                <a:cs typeface="Courier New" panose="02070309020205020404" pitchFamily="49" charset="0"/>
              </a:rPr>
              <a:t>example:</a:t>
            </a:r>
          </a:p>
          <a:p>
            <a:pPr marL="0" lvl="1">
              <a:spcBef>
                <a:spcPts val="600"/>
              </a:spcBef>
              <a:spcAft>
                <a:spcPts val="600"/>
              </a:spcAft>
              <a:buSzPct val="100000"/>
            </a:pPr>
            <a:r>
              <a:rPr lang="en-US" sz="2000" dirty="0">
                <a:solidFill>
                  <a:srgbClr val="002060"/>
                </a:solidFill>
              </a:rPr>
              <a:t>		</a:t>
            </a:r>
            <a:endParaRPr lang="en-US" sz="1600" dirty="0">
              <a:solidFill>
                <a:srgbClr val="002060"/>
              </a:solidFill>
              <a:latin typeface="Courier New" panose="02070309020205020404" pitchFamily="49" charset="0"/>
              <a:cs typeface="Courier New" panose="02070309020205020404" pitchFamily="49" charset="0"/>
            </a:endParaRPr>
          </a:p>
        </p:txBody>
      </p:sp>
      <p:sp>
        <p:nvSpPr>
          <p:cNvPr id="4" name="Title 1"/>
          <p:cNvSpPr>
            <a:spLocks noGrp="1"/>
          </p:cNvSpPr>
          <p:nvPr>
            <p:ph type="title"/>
          </p:nvPr>
        </p:nvSpPr>
        <p:spPr/>
        <p:txBody>
          <a:bodyPr/>
          <a:lstStyle/>
          <a:p>
            <a:r>
              <a:rPr lang="en-US" dirty="0" smtClean="0"/>
              <a:t>Types of Objects (Contd.)</a:t>
            </a:r>
            <a:endParaRPr lang="en-US" dirty="0"/>
          </a:p>
        </p:txBody>
      </p:sp>
      <p:sp>
        <p:nvSpPr>
          <p:cNvPr id="7" name="Vertical Scroll 6"/>
          <p:cNvSpPr/>
          <p:nvPr/>
        </p:nvSpPr>
        <p:spPr>
          <a:xfrm>
            <a:off x="1196789" y="3697941"/>
            <a:ext cx="7073152" cy="2608729"/>
          </a:xfrm>
          <a:prstGeom prst="verticalScroll">
            <a:avLst>
              <a:gd name="adj" fmla="val 4635"/>
            </a:avLst>
          </a:prstGeom>
          <a:solidFill>
            <a:schemeClr val="bg1">
              <a:lumMod val="95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400" dirty="0">
                <a:solidFill>
                  <a:srgbClr val="002060"/>
                </a:solidFill>
                <a:latin typeface="Courier New" panose="02070309020205020404" pitchFamily="49" charset="0"/>
                <a:cs typeface="Courier New" panose="02070309020205020404" pitchFamily="49" charset="0"/>
              </a:rPr>
              <a:t>&lt;html&gt;</a:t>
            </a:r>
          </a:p>
          <a:p>
            <a:r>
              <a:rPr lang="en-US" sz="1400" dirty="0">
                <a:solidFill>
                  <a:srgbClr val="002060"/>
                </a:solidFill>
                <a:latin typeface="Courier New" panose="02070309020205020404" pitchFamily="49" charset="0"/>
                <a:cs typeface="Courier New" panose="02070309020205020404" pitchFamily="49" charset="0"/>
              </a:rPr>
              <a:t>&lt;body&gt;</a:t>
            </a:r>
          </a:p>
          <a:p>
            <a:r>
              <a:rPr lang="en-US" sz="1400" dirty="0">
                <a:solidFill>
                  <a:srgbClr val="002060"/>
                </a:solidFill>
                <a:latin typeface="Courier New" panose="02070309020205020404" pitchFamily="49" charset="0"/>
                <a:cs typeface="Courier New" panose="02070309020205020404" pitchFamily="49" charset="0"/>
              </a:rPr>
              <a:t>&lt;input type="button" value=" go forward " </a:t>
            </a:r>
            <a:r>
              <a:rPr lang="en-US" sz="1400" dirty="0" err="1">
                <a:solidFill>
                  <a:srgbClr val="002060"/>
                </a:solidFill>
                <a:latin typeface="Courier New" panose="02070309020205020404" pitchFamily="49" charset="0"/>
                <a:cs typeface="Courier New" panose="02070309020205020404" pitchFamily="49" charset="0"/>
              </a:rPr>
              <a:t>onclick</a:t>
            </a:r>
            <a:r>
              <a:rPr lang="en-US" sz="1400" dirty="0">
                <a:solidFill>
                  <a:srgbClr val="002060"/>
                </a:solidFill>
                <a:latin typeface="Courier New" panose="02070309020205020404" pitchFamily="49" charset="0"/>
                <a:cs typeface="Courier New" panose="02070309020205020404" pitchFamily="49" charset="0"/>
              </a:rPr>
              <a:t>="</a:t>
            </a:r>
            <a:r>
              <a:rPr lang="en-US" sz="1400" dirty="0" err="1">
                <a:solidFill>
                  <a:srgbClr val="002060"/>
                </a:solidFill>
                <a:latin typeface="Courier New" panose="02070309020205020404" pitchFamily="49" charset="0"/>
                <a:cs typeface="Courier New" panose="02070309020205020404" pitchFamily="49" charset="0"/>
              </a:rPr>
              <a:t>history.forward</a:t>
            </a:r>
            <a:r>
              <a:rPr lang="en-US" sz="1400" dirty="0">
                <a:solidFill>
                  <a:srgbClr val="002060"/>
                </a:solidFill>
                <a:latin typeface="Courier New" panose="02070309020205020404" pitchFamily="49" charset="0"/>
                <a:cs typeface="Courier New" panose="02070309020205020404" pitchFamily="49" charset="0"/>
              </a:rPr>
              <a:t>()"&gt;</a:t>
            </a:r>
          </a:p>
          <a:p>
            <a:r>
              <a:rPr lang="en-US" sz="1400" dirty="0">
                <a:solidFill>
                  <a:srgbClr val="002060"/>
                </a:solidFill>
                <a:latin typeface="Courier New" panose="02070309020205020404" pitchFamily="49" charset="0"/>
                <a:cs typeface="Courier New" panose="02070309020205020404" pitchFamily="49" charset="0"/>
              </a:rPr>
              <a:t>&lt;input type="button" value="go back" </a:t>
            </a:r>
            <a:r>
              <a:rPr lang="en-US" sz="1400" dirty="0" err="1">
                <a:solidFill>
                  <a:srgbClr val="002060"/>
                </a:solidFill>
                <a:latin typeface="Courier New" panose="02070309020205020404" pitchFamily="49" charset="0"/>
                <a:cs typeface="Courier New" panose="02070309020205020404" pitchFamily="49" charset="0"/>
              </a:rPr>
              <a:t>onclick</a:t>
            </a:r>
            <a:r>
              <a:rPr lang="en-US" sz="1400" dirty="0">
                <a:solidFill>
                  <a:srgbClr val="002060"/>
                </a:solidFill>
                <a:latin typeface="Courier New" panose="02070309020205020404" pitchFamily="49" charset="0"/>
                <a:cs typeface="Courier New" panose="02070309020205020404" pitchFamily="49" charset="0"/>
              </a:rPr>
              <a:t>="</a:t>
            </a:r>
            <a:r>
              <a:rPr lang="en-US" sz="1400" dirty="0" err="1">
                <a:solidFill>
                  <a:srgbClr val="002060"/>
                </a:solidFill>
                <a:latin typeface="Courier New" panose="02070309020205020404" pitchFamily="49" charset="0"/>
                <a:cs typeface="Courier New" panose="02070309020205020404" pitchFamily="49" charset="0"/>
              </a:rPr>
              <a:t>history.back</a:t>
            </a:r>
            <a:r>
              <a:rPr lang="en-US" sz="1400" dirty="0">
                <a:solidFill>
                  <a:srgbClr val="002060"/>
                </a:solidFill>
                <a:latin typeface="Courier New" panose="02070309020205020404" pitchFamily="49" charset="0"/>
                <a:cs typeface="Courier New" panose="02070309020205020404" pitchFamily="49" charset="0"/>
              </a:rPr>
              <a:t>()"&gt;</a:t>
            </a:r>
          </a:p>
          <a:p>
            <a:r>
              <a:rPr lang="en-US" sz="1400" dirty="0">
                <a:solidFill>
                  <a:srgbClr val="002060"/>
                </a:solidFill>
                <a:latin typeface="Courier New" panose="02070309020205020404" pitchFamily="49" charset="0"/>
                <a:cs typeface="Courier New" panose="02070309020205020404" pitchFamily="49" charset="0"/>
              </a:rPr>
              <a:t>&lt;input type="button" value="go back" </a:t>
            </a:r>
            <a:r>
              <a:rPr lang="en-US" sz="1400" dirty="0" err="1">
                <a:solidFill>
                  <a:srgbClr val="002060"/>
                </a:solidFill>
                <a:latin typeface="Courier New" panose="02070309020205020404" pitchFamily="49" charset="0"/>
                <a:cs typeface="Courier New" panose="02070309020205020404" pitchFamily="49" charset="0"/>
              </a:rPr>
              <a:t>onclick</a:t>
            </a:r>
            <a:r>
              <a:rPr lang="en-US" sz="1400" dirty="0">
                <a:solidFill>
                  <a:srgbClr val="002060"/>
                </a:solidFill>
                <a:latin typeface="Courier New" panose="02070309020205020404" pitchFamily="49" charset="0"/>
                <a:cs typeface="Courier New" panose="02070309020205020404" pitchFamily="49" charset="0"/>
              </a:rPr>
              <a:t>="</a:t>
            </a:r>
            <a:r>
              <a:rPr lang="en-US" sz="1400" dirty="0" err="1">
                <a:solidFill>
                  <a:srgbClr val="002060"/>
                </a:solidFill>
                <a:latin typeface="Courier New" panose="02070309020205020404" pitchFamily="49" charset="0"/>
                <a:cs typeface="Courier New" panose="02070309020205020404" pitchFamily="49" charset="0"/>
              </a:rPr>
              <a:t>history.go</a:t>
            </a:r>
            <a:r>
              <a:rPr lang="en-US" sz="1400" dirty="0">
                <a:solidFill>
                  <a:srgbClr val="002060"/>
                </a:solidFill>
                <a:latin typeface="Courier New" panose="02070309020205020404" pitchFamily="49" charset="0"/>
                <a:cs typeface="Courier New" panose="02070309020205020404" pitchFamily="49" charset="0"/>
              </a:rPr>
              <a:t>(-2)"&gt;</a:t>
            </a:r>
          </a:p>
          <a:p>
            <a:r>
              <a:rPr lang="en-US" sz="1400" dirty="0">
                <a:solidFill>
                  <a:srgbClr val="002060"/>
                </a:solidFill>
                <a:latin typeface="Courier New" panose="02070309020205020404" pitchFamily="49" charset="0"/>
                <a:cs typeface="Courier New" panose="02070309020205020404" pitchFamily="49" charset="0"/>
              </a:rPr>
              <a:t>&lt;/body&gt;</a:t>
            </a:r>
          </a:p>
          <a:p>
            <a:r>
              <a:rPr lang="en-US" sz="1400" dirty="0">
                <a:solidFill>
                  <a:srgbClr val="002060"/>
                </a:solidFill>
                <a:latin typeface="Courier New" panose="02070309020205020404" pitchFamily="49" charset="0"/>
                <a:cs typeface="Courier New" panose="02070309020205020404" pitchFamily="49" charset="0"/>
              </a:rPr>
              <a:t>&lt;/html&gt;</a:t>
            </a:r>
          </a:p>
        </p:txBody>
      </p:sp>
    </p:spTree>
    <p:extLst>
      <p:ext uri="{BB962C8B-B14F-4D97-AF65-F5344CB8AC3E}">
        <p14:creationId xmlns:p14="http://schemas.microsoft.com/office/powerpoint/2010/main" val="236051874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57200" y="685800"/>
            <a:ext cx="7651376" cy="3108543"/>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a:t>
            </a:r>
            <a:r>
              <a:rPr lang="en-US" dirty="0">
                <a:solidFill>
                  <a:srgbClr val="002060"/>
                </a:solidFill>
                <a:latin typeface="Courier New" panose="02070309020205020404" pitchFamily="49" charset="0"/>
                <a:cs typeface="Courier New" panose="02070309020205020404" pitchFamily="49" charset="0"/>
              </a:rPr>
              <a:t>location</a:t>
            </a:r>
            <a:r>
              <a:rPr lang="en-US" sz="2000" dirty="0">
                <a:solidFill>
                  <a:srgbClr val="002060"/>
                </a:solidFill>
              </a:rPr>
              <a:t> object:</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Is used to enable navigation to different URLs on the Internet through JavaScript.</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Properties consist of various pieces of information that make up a complete URL. The syntax of a complete URL is: </a:t>
            </a:r>
          </a:p>
          <a:p>
            <a:pPr marL="0" lvl="1">
              <a:spcBef>
                <a:spcPts val="600"/>
              </a:spcBef>
              <a:spcAft>
                <a:spcPts val="600"/>
              </a:spcAft>
              <a:buSzPct val="100000"/>
            </a:pPr>
            <a:r>
              <a:rPr lang="en-US" sz="1600" dirty="0" smtClean="0">
                <a:solidFill>
                  <a:srgbClr val="002060"/>
                </a:solidFill>
                <a:latin typeface="Courier New" panose="02070309020205020404" pitchFamily="49" charset="0"/>
                <a:cs typeface="Courier New" panose="02070309020205020404" pitchFamily="49" charset="0"/>
              </a:rPr>
              <a:t>	protocol</a:t>
            </a:r>
            <a:r>
              <a:rPr lang="en-US" sz="1600" dirty="0">
                <a:solidFill>
                  <a:srgbClr val="002060"/>
                </a:solidFill>
                <a:latin typeface="Courier New" panose="02070309020205020404" pitchFamily="49" charset="0"/>
                <a:cs typeface="Courier New" panose="02070309020205020404" pitchFamily="49" charset="0"/>
              </a:rPr>
              <a:t>://hostname/pathname/search#hash</a:t>
            </a:r>
          </a:p>
          <a:p>
            <a:pPr marL="742932" lvl="1" indent="-285744">
              <a:spcBef>
                <a:spcPts val="600"/>
              </a:spcBef>
              <a:spcAft>
                <a:spcPts val="600"/>
              </a:spcAft>
              <a:buSzPct val="80000"/>
              <a:buBlip>
                <a:blip r:embed="rId3"/>
              </a:buBlip>
            </a:pPr>
            <a:r>
              <a:rPr lang="en-US" dirty="0" smtClean="0">
                <a:solidFill>
                  <a:srgbClr val="002060"/>
                </a:solidFill>
                <a:latin typeface="+mj-lt"/>
                <a:cs typeface="Courier New" panose="02070309020205020404" pitchFamily="49" charset="0"/>
              </a:rPr>
              <a:t>For </a:t>
            </a:r>
            <a:r>
              <a:rPr lang="en-US" dirty="0">
                <a:solidFill>
                  <a:srgbClr val="002060"/>
                </a:solidFill>
                <a:latin typeface="+mj-lt"/>
                <a:cs typeface="Courier New" panose="02070309020205020404" pitchFamily="49" charset="0"/>
              </a:rPr>
              <a:t>example:</a:t>
            </a:r>
          </a:p>
          <a:p>
            <a:pPr marL="0" lvl="1">
              <a:spcBef>
                <a:spcPts val="600"/>
              </a:spcBef>
              <a:spcAft>
                <a:spcPts val="600"/>
              </a:spcAft>
              <a:buSzPct val="100000"/>
            </a:pPr>
            <a:r>
              <a:rPr lang="en-US" sz="2000" dirty="0">
                <a:solidFill>
                  <a:srgbClr val="002060"/>
                </a:solidFill>
              </a:rPr>
              <a:t>		</a:t>
            </a:r>
            <a:endParaRPr lang="en-US" sz="1600" dirty="0">
              <a:solidFill>
                <a:srgbClr val="002060"/>
              </a:solidFill>
              <a:latin typeface="Courier New" panose="02070309020205020404" pitchFamily="49" charset="0"/>
              <a:cs typeface="Courier New" panose="02070309020205020404" pitchFamily="49" charset="0"/>
            </a:endParaRPr>
          </a:p>
        </p:txBody>
      </p:sp>
      <p:sp>
        <p:nvSpPr>
          <p:cNvPr id="4" name="Title 1"/>
          <p:cNvSpPr>
            <a:spLocks noGrp="1"/>
          </p:cNvSpPr>
          <p:nvPr>
            <p:ph type="title"/>
          </p:nvPr>
        </p:nvSpPr>
        <p:spPr/>
        <p:txBody>
          <a:bodyPr/>
          <a:lstStyle/>
          <a:p>
            <a:r>
              <a:rPr lang="en-US" dirty="0" smtClean="0"/>
              <a:t>Types of Objects (Contd.)</a:t>
            </a:r>
            <a:endParaRPr lang="en-US" dirty="0"/>
          </a:p>
        </p:txBody>
      </p:sp>
      <p:sp>
        <p:nvSpPr>
          <p:cNvPr id="7" name="Vertical Scroll 6"/>
          <p:cNvSpPr/>
          <p:nvPr/>
        </p:nvSpPr>
        <p:spPr>
          <a:xfrm>
            <a:off x="1223683" y="3364005"/>
            <a:ext cx="7073152" cy="2608729"/>
          </a:xfrm>
          <a:prstGeom prst="verticalScroll">
            <a:avLst>
              <a:gd name="adj" fmla="val 4635"/>
            </a:avLst>
          </a:prstGeom>
          <a:solidFill>
            <a:schemeClr val="bg1">
              <a:lumMod val="95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400" dirty="0">
                <a:solidFill>
                  <a:srgbClr val="002060"/>
                </a:solidFill>
                <a:latin typeface="Courier New" panose="02070309020205020404" pitchFamily="49" charset="0"/>
                <a:cs typeface="Courier New" panose="02070309020205020404" pitchFamily="49" charset="0"/>
              </a:rPr>
              <a:t>&lt;html&gt;</a:t>
            </a:r>
          </a:p>
          <a:p>
            <a:r>
              <a:rPr lang="en-US" sz="1400" dirty="0">
                <a:solidFill>
                  <a:srgbClr val="002060"/>
                </a:solidFill>
                <a:latin typeface="Courier New" panose="02070309020205020404" pitchFamily="49" charset="0"/>
                <a:cs typeface="Courier New" panose="02070309020205020404" pitchFamily="49" charset="0"/>
              </a:rPr>
              <a:t>&lt;head&gt;</a:t>
            </a:r>
          </a:p>
          <a:p>
            <a:r>
              <a:rPr lang="en-US" sz="1400" dirty="0">
                <a:solidFill>
                  <a:srgbClr val="002060"/>
                </a:solidFill>
                <a:latin typeface="Courier New" panose="02070309020205020404" pitchFamily="49" charset="0"/>
                <a:cs typeface="Courier New" panose="02070309020205020404" pitchFamily="49" charset="0"/>
              </a:rPr>
              <a:t>&lt;/head&gt;</a:t>
            </a:r>
          </a:p>
          <a:p>
            <a:r>
              <a:rPr lang="en-US" sz="1400" dirty="0">
                <a:solidFill>
                  <a:srgbClr val="002060"/>
                </a:solidFill>
                <a:latin typeface="Courier New" panose="02070309020205020404" pitchFamily="49" charset="0"/>
                <a:cs typeface="Courier New" panose="02070309020205020404" pitchFamily="49" charset="0"/>
              </a:rPr>
              <a:t>&lt;body&gt;</a:t>
            </a:r>
          </a:p>
          <a:p>
            <a:r>
              <a:rPr lang="en-US" sz="1400" dirty="0">
                <a:solidFill>
                  <a:srgbClr val="002060"/>
                </a:solidFill>
                <a:latin typeface="Courier New" panose="02070309020205020404" pitchFamily="49" charset="0"/>
                <a:cs typeface="Courier New" panose="02070309020205020404" pitchFamily="49" charset="0"/>
              </a:rPr>
              <a:t>&lt;input type="button" value="</a:t>
            </a:r>
            <a:r>
              <a:rPr lang="en-US" sz="1400" dirty="0" smtClean="0">
                <a:solidFill>
                  <a:srgbClr val="002060"/>
                </a:solidFill>
                <a:latin typeface="Courier New" panose="02070309020205020404" pitchFamily="49" charset="0"/>
                <a:cs typeface="Courier New" panose="02070309020205020404" pitchFamily="49" charset="0"/>
              </a:rPr>
              <a:t>open“</a:t>
            </a:r>
            <a:br>
              <a:rPr lang="en-US" sz="1400" dirty="0" smtClean="0">
                <a:solidFill>
                  <a:srgbClr val="002060"/>
                </a:solidFill>
                <a:latin typeface="Courier New" panose="02070309020205020404" pitchFamily="49" charset="0"/>
                <a:cs typeface="Courier New" panose="02070309020205020404" pitchFamily="49" charset="0"/>
              </a:rPr>
            </a:br>
            <a:r>
              <a:rPr lang="en-US" sz="1400" dirty="0" smtClean="0">
                <a:solidFill>
                  <a:srgbClr val="002060"/>
                </a:solidFill>
                <a:latin typeface="Courier New" panose="02070309020205020404" pitchFamily="49" charset="0"/>
                <a:cs typeface="Courier New" panose="02070309020205020404" pitchFamily="49" charset="0"/>
              </a:rPr>
              <a:t> </a:t>
            </a:r>
            <a:r>
              <a:rPr lang="en-US" sz="1400" dirty="0" err="1" smtClean="0">
                <a:solidFill>
                  <a:srgbClr val="002060"/>
                </a:solidFill>
                <a:latin typeface="Courier New" panose="02070309020205020404" pitchFamily="49" charset="0"/>
                <a:cs typeface="Courier New" panose="02070309020205020404" pitchFamily="49" charset="0"/>
              </a:rPr>
              <a:t>onclick</a:t>
            </a:r>
            <a:r>
              <a:rPr lang="en-US" sz="1400" dirty="0" smtClean="0">
                <a:solidFill>
                  <a:srgbClr val="002060"/>
                </a:solidFill>
                <a:latin typeface="Courier New" panose="02070309020205020404" pitchFamily="49" charset="0"/>
                <a:cs typeface="Courier New" panose="02070309020205020404" pitchFamily="49" charset="0"/>
              </a:rPr>
              <a:t> = </a:t>
            </a:r>
            <a:r>
              <a:rPr lang="en-US" sz="1400" dirty="0">
                <a:solidFill>
                  <a:srgbClr val="002060"/>
                </a:solidFill>
                <a:latin typeface="Courier New" panose="02070309020205020404" pitchFamily="49" charset="0"/>
                <a:cs typeface="Courier New" panose="02070309020205020404" pitchFamily="49" charset="0"/>
              </a:rPr>
              <a:t>"</a:t>
            </a:r>
            <a:r>
              <a:rPr lang="en-US" sz="1400" dirty="0" err="1">
                <a:solidFill>
                  <a:srgbClr val="002060"/>
                </a:solidFill>
                <a:latin typeface="Courier New" panose="02070309020205020404" pitchFamily="49" charset="0"/>
                <a:cs typeface="Courier New" panose="02070309020205020404" pitchFamily="49" charset="0"/>
              </a:rPr>
              <a:t>location.href</a:t>
            </a:r>
            <a:r>
              <a:rPr lang="en-US" sz="1400" dirty="0">
                <a:solidFill>
                  <a:srgbClr val="002060"/>
                </a:solidFill>
                <a:latin typeface="Courier New" panose="02070309020205020404" pitchFamily="49" charset="0"/>
                <a:cs typeface="Courier New" panose="02070309020205020404" pitchFamily="49" charset="0"/>
              </a:rPr>
              <a:t> = 'http://www.google.com</a:t>
            </a:r>
            <a:r>
              <a:rPr lang="en-US" sz="1400" dirty="0" smtClean="0">
                <a:solidFill>
                  <a:srgbClr val="002060"/>
                </a:solidFill>
                <a:latin typeface="Courier New" panose="02070309020205020404" pitchFamily="49" charset="0"/>
                <a:cs typeface="Courier New" panose="02070309020205020404" pitchFamily="49" charset="0"/>
              </a:rPr>
              <a:t>'"&gt;</a:t>
            </a:r>
            <a:endParaRPr lang="en-US" sz="1400" dirty="0">
              <a:solidFill>
                <a:srgbClr val="002060"/>
              </a:solidFill>
              <a:latin typeface="Courier New" panose="02070309020205020404" pitchFamily="49" charset="0"/>
              <a:cs typeface="Courier New" panose="02070309020205020404" pitchFamily="49" charset="0"/>
            </a:endParaRPr>
          </a:p>
          <a:p>
            <a:r>
              <a:rPr lang="en-US" sz="1400" dirty="0">
                <a:solidFill>
                  <a:srgbClr val="002060"/>
                </a:solidFill>
                <a:latin typeface="Courier New" panose="02070309020205020404" pitchFamily="49" charset="0"/>
                <a:cs typeface="Courier New" panose="02070309020205020404" pitchFamily="49" charset="0"/>
              </a:rPr>
              <a:t>&lt;/body&gt;</a:t>
            </a:r>
          </a:p>
          <a:p>
            <a:r>
              <a:rPr lang="en-US" sz="1400" dirty="0">
                <a:solidFill>
                  <a:srgbClr val="002060"/>
                </a:solidFill>
                <a:latin typeface="Courier New" panose="02070309020205020404" pitchFamily="49" charset="0"/>
                <a:cs typeface="Courier New" panose="02070309020205020404" pitchFamily="49" charset="0"/>
              </a:rPr>
              <a:t>&lt;/html&gt;</a:t>
            </a:r>
          </a:p>
        </p:txBody>
      </p:sp>
    </p:spTree>
    <p:extLst>
      <p:ext uri="{BB962C8B-B14F-4D97-AF65-F5344CB8AC3E}">
        <p14:creationId xmlns:p14="http://schemas.microsoft.com/office/powerpoint/2010/main" val="12445859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57200" y="685800"/>
            <a:ext cx="7651376" cy="2677656"/>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a:t>
            </a:r>
            <a:r>
              <a:rPr lang="en-US" dirty="0">
                <a:solidFill>
                  <a:srgbClr val="002060"/>
                </a:solidFill>
                <a:latin typeface="Courier New" panose="02070309020205020404" pitchFamily="49" charset="0"/>
                <a:cs typeface="Courier New" panose="02070309020205020404" pitchFamily="49" charset="0"/>
              </a:rPr>
              <a:t>navigator</a:t>
            </a:r>
            <a:r>
              <a:rPr lang="en-US" sz="2000" dirty="0" smtClean="0">
                <a:solidFill>
                  <a:srgbClr val="002060"/>
                </a:solidFill>
              </a:rPr>
              <a:t> </a:t>
            </a:r>
            <a:r>
              <a:rPr lang="en-US" sz="2000" dirty="0">
                <a:solidFill>
                  <a:srgbClr val="002060"/>
                </a:solidFill>
              </a:rPr>
              <a:t>object</a:t>
            </a:r>
            <a:r>
              <a:rPr lang="en-US" sz="2000" dirty="0" smtClean="0">
                <a:solidFill>
                  <a:srgbClr val="002060"/>
                </a:solidFill>
              </a:rPr>
              <a:t>:</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Is an independent object that has its own set of properties and methods.</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Is used to determine the latest features supported by a particular Web browser, such as browser version, user platform, and plug-ins.</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Does not have any events associated with it. </a:t>
            </a:r>
            <a:endParaRPr lang="en-US" dirty="0" smtClean="0">
              <a:solidFill>
                <a:srgbClr val="002060"/>
              </a:solidFill>
              <a:latin typeface="+mj-lt"/>
              <a:cs typeface="Courier New" panose="02070309020205020404" pitchFamily="49" charset="0"/>
            </a:endParaRPr>
          </a:p>
          <a:p>
            <a:pPr marL="742932" lvl="1" indent="-285744">
              <a:spcBef>
                <a:spcPts val="600"/>
              </a:spcBef>
              <a:spcAft>
                <a:spcPts val="600"/>
              </a:spcAft>
              <a:buSzPct val="80000"/>
              <a:buBlip>
                <a:blip r:embed="rId3"/>
              </a:buBlip>
            </a:pPr>
            <a:r>
              <a:rPr lang="en-US" dirty="0" smtClean="0">
                <a:solidFill>
                  <a:srgbClr val="002060"/>
                </a:solidFill>
                <a:latin typeface="+mj-lt"/>
                <a:cs typeface="Courier New" panose="02070309020205020404" pitchFamily="49" charset="0"/>
              </a:rPr>
              <a:t>For example:</a:t>
            </a:r>
            <a:endParaRPr lang="en-US" dirty="0">
              <a:solidFill>
                <a:srgbClr val="002060"/>
              </a:solidFill>
              <a:latin typeface="+mj-lt"/>
              <a:cs typeface="Courier New" panose="02070309020205020404" pitchFamily="49" charset="0"/>
            </a:endParaRPr>
          </a:p>
        </p:txBody>
      </p:sp>
      <p:sp>
        <p:nvSpPr>
          <p:cNvPr id="4" name="Title 1"/>
          <p:cNvSpPr>
            <a:spLocks noGrp="1"/>
          </p:cNvSpPr>
          <p:nvPr>
            <p:ph type="title"/>
          </p:nvPr>
        </p:nvSpPr>
        <p:spPr/>
        <p:txBody>
          <a:bodyPr/>
          <a:lstStyle/>
          <a:p>
            <a:r>
              <a:rPr lang="en-US" dirty="0" smtClean="0"/>
              <a:t>Types of Objects (Contd.)</a:t>
            </a:r>
            <a:endParaRPr lang="en-US" dirty="0"/>
          </a:p>
        </p:txBody>
      </p:sp>
      <p:sp>
        <p:nvSpPr>
          <p:cNvPr id="7" name="Vertical Scroll 6"/>
          <p:cNvSpPr/>
          <p:nvPr/>
        </p:nvSpPr>
        <p:spPr>
          <a:xfrm>
            <a:off x="1223683" y="3389557"/>
            <a:ext cx="7073152" cy="2608729"/>
          </a:xfrm>
          <a:prstGeom prst="verticalScroll">
            <a:avLst>
              <a:gd name="adj" fmla="val 4635"/>
            </a:avLst>
          </a:prstGeom>
          <a:solidFill>
            <a:schemeClr val="bg1">
              <a:lumMod val="95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dirty="0">
                <a:solidFill>
                  <a:srgbClr val="002060"/>
                </a:solidFill>
                <a:latin typeface="Courier New" panose="02070309020205020404" pitchFamily="49" charset="0"/>
                <a:cs typeface="Courier New" panose="02070309020205020404" pitchFamily="49" charset="0"/>
              </a:rPr>
              <a:t>&lt;html&gt;</a:t>
            </a:r>
          </a:p>
          <a:p>
            <a:r>
              <a:rPr lang="en-US" sz="1200" dirty="0">
                <a:solidFill>
                  <a:srgbClr val="002060"/>
                </a:solidFill>
                <a:latin typeface="Courier New" panose="02070309020205020404" pitchFamily="49" charset="0"/>
                <a:cs typeface="Courier New" panose="02070309020205020404" pitchFamily="49" charset="0"/>
              </a:rPr>
              <a:t>&lt;head&gt;</a:t>
            </a:r>
          </a:p>
          <a:p>
            <a:r>
              <a:rPr lang="en-US" sz="1200" dirty="0">
                <a:solidFill>
                  <a:srgbClr val="002060"/>
                </a:solidFill>
                <a:latin typeface="Courier New" panose="02070309020205020404" pitchFamily="49" charset="0"/>
                <a:cs typeface="Courier New" panose="02070309020205020404" pitchFamily="49" charset="0"/>
              </a:rPr>
              <a:t>&lt;/head&gt;</a:t>
            </a:r>
          </a:p>
          <a:p>
            <a:r>
              <a:rPr lang="en-US" sz="1200" dirty="0">
                <a:solidFill>
                  <a:srgbClr val="002060"/>
                </a:solidFill>
                <a:latin typeface="Courier New" panose="02070309020205020404" pitchFamily="49" charset="0"/>
                <a:cs typeface="Courier New" panose="02070309020205020404" pitchFamily="49" charset="0"/>
              </a:rPr>
              <a:t>&lt;body&gt;</a:t>
            </a:r>
          </a:p>
          <a:p>
            <a:r>
              <a:rPr lang="en-US" sz="1200" dirty="0">
                <a:solidFill>
                  <a:srgbClr val="002060"/>
                </a:solidFill>
                <a:latin typeface="Courier New" panose="02070309020205020404" pitchFamily="49" charset="0"/>
                <a:cs typeface="Courier New" panose="02070309020205020404" pitchFamily="49" charset="0"/>
              </a:rPr>
              <a:t>&lt;SCRIPT LANGUAGE = JavaScript&gt; </a:t>
            </a:r>
          </a:p>
          <a:p>
            <a:r>
              <a:rPr lang="en-US" sz="1200" dirty="0">
                <a:solidFill>
                  <a:srgbClr val="002060"/>
                </a:solidFill>
                <a:latin typeface="Courier New" panose="02070309020205020404" pitchFamily="49" charset="0"/>
                <a:cs typeface="Courier New" panose="02070309020205020404" pitchFamily="49" charset="0"/>
              </a:rPr>
              <a:t>function </a:t>
            </a:r>
            <a:r>
              <a:rPr lang="en-US" sz="1200" dirty="0" err="1">
                <a:solidFill>
                  <a:srgbClr val="002060"/>
                </a:solidFill>
                <a:latin typeface="Courier New" panose="02070309020205020404" pitchFamily="49" charset="0"/>
                <a:cs typeface="Courier New" panose="02070309020205020404" pitchFamily="49" charset="0"/>
              </a:rPr>
              <a:t>callme</a:t>
            </a:r>
            <a:r>
              <a:rPr lang="en-US" sz="1200" dirty="0" smtClean="0">
                <a:solidFill>
                  <a:srgbClr val="002060"/>
                </a:solidFill>
                <a:latin typeface="Courier New" panose="02070309020205020404" pitchFamily="49" charset="0"/>
                <a:cs typeface="Courier New" panose="02070309020205020404" pitchFamily="49" charset="0"/>
              </a:rPr>
              <a:t>(){</a:t>
            </a:r>
            <a:endParaRPr lang="en-US" sz="1200" dirty="0">
              <a:solidFill>
                <a:srgbClr val="002060"/>
              </a:solidFill>
              <a:latin typeface="Courier New" panose="02070309020205020404" pitchFamily="49" charset="0"/>
              <a:cs typeface="Courier New" panose="02070309020205020404" pitchFamily="49" charset="0"/>
            </a:endParaRPr>
          </a:p>
          <a:p>
            <a:r>
              <a:rPr lang="en-US" sz="1200" dirty="0">
                <a:solidFill>
                  <a:srgbClr val="002060"/>
                </a:solidFill>
                <a:latin typeface="Courier New" panose="02070309020205020404" pitchFamily="49" charset="0"/>
                <a:cs typeface="Courier New" panose="02070309020205020404" pitchFamily="49" charset="0"/>
              </a:rPr>
              <a:t>alert("Your Browser is: " + </a:t>
            </a:r>
            <a:r>
              <a:rPr lang="en-US" sz="1200" dirty="0" err="1">
                <a:solidFill>
                  <a:srgbClr val="002060"/>
                </a:solidFill>
                <a:latin typeface="Courier New" panose="02070309020205020404" pitchFamily="49" charset="0"/>
                <a:cs typeface="Courier New" panose="02070309020205020404" pitchFamily="49" charset="0"/>
              </a:rPr>
              <a:t>navigator.appName</a:t>
            </a:r>
            <a:r>
              <a:rPr lang="en-US" sz="1200" dirty="0">
                <a:solidFill>
                  <a:srgbClr val="002060"/>
                </a:solidFill>
                <a:latin typeface="Courier New" panose="02070309020205020404" pitchFamily="49" charset="0"/>
                <a:cs typeface="Courier New" panose="02070309020205020404" pitchFamily="49" charset="0"/>
              </a:rPr>
              <a:t>+"\n web browser version "+</a:t>
            </a:r>
            <a:r>
              <a:rPr lang="en-US" sz="1200" dirty="0" err="1">
                <a:solidFill>
                  <a:srgbClr val="002060"/>
                </a:solidFill>
                <a:latin typeface="Courier New" panose="02070309020205020404" pitchFamily="49" charset="0"/>
                <a:cs typeface="Courier New" panose="02070309020205020404" pitchFamily="49" charset="0"/>
              </a:rPr>
              <a:t>navigator.appVersion</a:t>
            </a:r>
            <a:r>
              <a:rPr lang="en-US" sz="1200" dirty="0">
                <a:solidFill>
                  <a:srgbClr val="002060"/>
                </a:solidFill>
                <a:latin typeface="Courier New" panose="02070309020205020404" pitchFamily="49" charset="0"/>
                <a:cs typeface="Courier New" panose="02070309020205020404" pitchFamily="49" charset="0"/>
              </a:rPr>
              <a:t>); </a:t>
            </a:r>
          </a:p>
          <a:p>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&lt;/SCRIPT&gt;</a:t>
            </a:r>
          </a:p>
          <a:p>
            <a:r>
              <a:rPr lang="en-US" sz="1200" dirty="0">
                <a:solidFill>
                  <a:srgbClr val="002060"/>
                </a:solidFill>
                <a:latin typeface="Courier New" panose="02070309020205020404" pitchFamily="49" charset="0"/>
                <a:cs typeface="Courier New" panose="02070309020205020404" pitchFamily="49" charset="0"/>
              </a:rPr>
              <a:t>&lt;input type="button" value="open " </a:t>
            </a:r>
            <a:r>
              <a:rPr lang="en-US" sz="1200" dirty="0" err="1">
                <a:solidFill>
                  <a:srgbClr val="002060"/>
                </a:solidFill>
                <a:latin typeface="Courier New" panose="02070309020205020404" pitchFamily="49" charset="0"/>
                <a:cs typeface="Courier New" panose="02070309020205020404" pitchFamily="49" charset="0"/>
              </a:rPr>
              <a:t>onclick</a:t>
            </a:r>
            <a:r>
              <a:rPr lang="en-US" sz="1200" dirty="0">
                <a:solidFill>
                  <a:srgbClr val="002060"/>
                </a:solidFill>
                <a:latin typeface="Courier New" panose="02070309020205020404" pitchFamily="49" charset="0"/>
                <a:cs typeface="Courier New" panose="02070309020205020404" pitchFamily="49" charset="0"/>
              </a:rPr>
              <a:t>= "</a:t>
            </a:r>
            <a:r>
              <a:rPr lang="en-US" sz="1200" dirty="0" err="1">
                <a:solidFill>
                  <a:srgbClr val="002060"/>
                </a:solidFill>
                <a:latin typeface="Courier New" panose="02070309020205020404" pitchFamily="49" charset="0"/>
                <a:cs typeface="Courier New" panose="02070309020205020404" pitchFamily="49" charset="0"/>
              </a:rPr>
              <a:t>callme</a:t>
            </a:r>
            <a:r>
              <a:rPr lang="en-US" sz="1200" dirty="0">
                <a:solidFill>
                  <a:srgbClr val="002060"/>
                </a:solidFill>
                <a:latin typeface="Courier New" panose="02070309020205020404" pitchFamily="49" charset="0"/>
                <a:cs typeface="Courier New" panose="02070309020205020404" pitchFamily="49" charset="0"/>
              </a:rPr>
              <a:t>()"&gt;</a:t>
            </a:r>
          </a:p>
          <a:p>
            <a:r>
              <a:rPr lang="en-US" sz="1200" dirty="0">
                <a:solidFill>
                  <a:srgbClr val="002060"/>
                </a:solidFill>
                <a:latin typeface="Courier New" panose="02070309020205020404" pitchFamily="49" charset="0"/>
                <a:cs typeface="Courier New" panose="02070309020205020404" pitchFamily="49" charset="0"/>
              </a:rPr>
              <a:t>&lt;/body&gt;</a:t>
            </a:r>
          </a:p>
          <a:p>
            <a:r>
              <a:rPr lang="en-US" sz="1200" dirty="0">
                <a:solidFill>
                  <a:srgbClr val="002060"/>
                </a:solidFill>
                <a:latin typeface="Courier New" panose="02070309020205020404" pitchFamily="49" charset="0"/>
                <a:cs typeface="Courier New" panose="02070309020205020404" pitchFamily="49" charset="0"/>
              </a:rPr>
              <a:t>&lt;/html&gt;</a:t>
            </a:r>
          </a:p>
        </p:txBody>
      </p:sp>
    </p:spTree>
    <p:extLst>
      <p:ext uri="{BB962C8B-B14F-4D97-AF65-F5344CB8AC3E}">
        <p14:creationId xmlns:p14="http://schemas.microsoft.com/office/powerpoint/2010/main" val="6438077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57200" y="685800"/>
            <a:ext cx="7651376" cy="4370427"/>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JavaScript </a:t>
            </a:r>
            <a:r>
              <a:rPr lang="en-US" sz="2000" dirty="0">
                <a:solidFill>
                  <a:srgbClr val="002060"/>
                </a:solidFill>
              </a:rPr>
              <a:t>supports the following built-in language objects:</a:t>
            </a:r>
          </a:p>
          <a:p>
            <a:pPr marL="742932" lvl="1" indent="-285744">
              <a:spcBef>
                <a:spcPts val="600"/>
              </a:spcBef>
              <a:spcAft>
                <a:spcPts val="600"/>
              </a:spcAft>
              <a:buSzPct val="100000"/>
              <a:buBlip>
                <a:blip r:embed="rId3"/>
              </a:buBlip>
            </a:pPr>
            <a:r>
              <a:rPr lang="en-US" sz="1600" dirty="0">
                <a:solidFill>
                  <a:srgbClr val="002060"/>
                </a:solidFill>
                <a:latin typeface="Courier New" panose="02070309020205020404" pitchFamily="49" charset="0"/>
                <a:cs typeface="Courier New" panose="02070309020205020404" pitchFamily="49" charset="0"/>
              </a:rPr>
              <a:t>String</a:t>
            </a:r>
            <a:r>
              <a:rPr lang="en-US" dirty="0">
                <a:solidFill>
                  <a:srgbClr val="002060"/>
                </a:solidFill>
                <a:latin typeface="+mj-lt"/>
                <a:cs typeface="Courier New" panose="02070309020205020404" pitchFamily="49" charset="0"/>
              </a:rPr>
              <a:t> object</a:t>
            </a:r>
          </a:p>
          <a:p>
            <a:pPr marL="742932" lvl="1" indent="-285744">
              <a:spcBef>
                <a:spcPts val="600"/>
              </a:spcBef>
              <a:spcAft>
                <a:spcPts val="600"/>
              </a:spcAft>
              <a:buSzPct val="100000"/>
              <a:buBlip>
                <a:blip r:embed="rId3"/>
              </a:buBlip>
            </a:pPr>
            <a:r>
              <a:rPr lang="en-US" sz="1600" dirty="0">
                <a:solidFill>
                  <a:srgbClr val="002060"/>
                </a:solidFill>
                <a:latin typeface="Courier New" panose="02070309020205020404" pitchFamily="49" charset="0"/>
                <a:cs typeface="Courier New" panose="02070309020205020404" pitchFamily="49" charset="0"/>
              </a:rPr>
              <a:t>Array</a:t>
            </a:r>
            <a:r>
              <a:rPr lang="en-US" dirty="0">
                <a:solidFill>
                  <a:srgbClr val="002060"/>
                </a:solidFill>
                <a:latin typeface="+mj-lt"/>
                <a:cs typeface="Courier New" panose="02070309020205020404" pitchFamily="49" charset="0"/>
              </a:rPr>
              <a:t> object</a:t>
            </a:r>
          </a:p>
          <a:p>
            <a:pPr marL="742932" lvl="1" indent="-285744">
              <a:spcBef>
                <a:spcPts val="600"/>
              </a:spcBef>
              <a:spcAft>
                <a:spcPts val="600"/>
              </a:spcAft>
              <a:buSzPct val="100000"/>
              <a:buBlip>
                <a:blip r:embed="rId3"/>
              </a:buBlip>
            </a:pPr>
            <a:r>
              <a:rPr lang="en-US" sz="1600" dirty="0">
                <a:solidFill>
                  <a:srgbClr val="002060"/>
                </a:solidFill>
                <a:latin typeface="Courier New" panose="02070309020205020404" pitchFamily="49" charset="0"/>
                <a:cs typeface="Courier New" panose="02070309020205020404" pitchFamily="49" charset="0"/>
              </a:rPr>
              <a:t>Date</a:t>
            </a:r>
            <a:r>
              <a:rPr lang="en-US" dirty="0">
                <a:solidFill>
                  <a:srgbClr val="002060"/>
                </a:solidFill>
                <a:latin typeface="+mj-lt"/>
                <a:cs typeface="Courier New" panose="02070309020205020404" pitchFamily="49" charset="0"/>
              </a:rPr>
              <a:t> object</a:t>
            </a:r>
          </a:p>
          <a:p>
            <a:pPr marL="742932" lvl="1" indent="-285744">
              <a:spcBef>
                <a:spcPts val="600"/>
              </a:spcBef>
              <a:spcAft>
                <a:spcPts val="600"/>
              </a:spcAft>
              <a:buSzPct val="100000"/>
              <a:buBlip>
                <a:blip r:embed="rId3"/>
              </a:buBlip>
            </a:pPr>
            <a:r>
              <a:rPr lang="en-US" sz="1600" dirty="0">
                <a:solidFill>
                  <a:srgbClr val="002060"/>
                </a:solidFill>
                <a:latin typeface="Courier New" panose="02070309020205020404" pitchFamily="49" charset="0"/>
                <a:cs typeface="Courier New" panose="02070309020205020404" pitchFamily="49" charset="0"/>
              </a:rPr>
              <a:t>Math</a:t>
            </a:r>
            <a:r>
              <a:rPr lang="en-US" dirty="0">
                <a:solidFill>
                  <a:srgbClr val="002060"/>
                </a:solidFill>
                <a:latin typeface="+mj-lt"/>
                <a:cs typeface="Courier New" panose="02070309020205020404" pitchFamily="49" charset="0"/>
              </a:rPr>
              <a:t> object</a:t>
            </a:r>
          </a:p>
          <a:p>
            <a:pPr marL="285744" lvl="1" indent="-285744">
              <a:spcBef>
                <a:spcPts val="600"/>
              </a:spcBef>
              <a:spcAft>
                <a:spcPts val="600"/>
              </a:spcAft>
              <a:buSzPct val="100000"/>
              <a:buBlip>
                <a:blip r:embed="rId2"/>
              </a:buBlip>
            </a:pPr>
            <a:r>
              <a:rPr lang="en-US" sz="2000" dirty="0">
                <a:solidFill>
                  <a:srgbClr val="002060"/>
                </a:solidFill>
                <a:latin typeface="Courier New" panose="02070309020205020404" pitchFamily="49" charset="0"/>
                <a:cs typeface="Courier New" panose="02070309020205020404" pitchFamily="49" charset="0"/>
              </a:rPr>
              <a:t>String</a:t>
            </a:r>
            <a:r>
              <a:rPr lang="en-US" sz="2000" dirty="0">
                <a:solidFill>
                  <a:srgbClr val="002060"/>
                </a:solidFill>
              </a:rPr>
              <a:t> object:</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Is one of the highest-level language objects in the JavaScript object hierarchy.</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Can be created by using the assignment operator.</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Syntax</a:t>
            </a:r>
            <a:r>
              <a:rPr lang="en-US" dirty="0" smtClean="0">
                <a:solidFill>
                  <a:srgbClr val="002060"/>
                </a:solidFill>
                <a:latin typeface="+mj-lt"/>
                <a:cs typeface="Courier New" panose="02070309020205020404" pitchFamily="49" charset="0"/>
              </a:rPr>
              <a:t>:</a:t>
            </a:r>
            <a:br>
              <a:rPr lang="en-US" dirty="0" smtClean="0">
                <a:solidFill>
                  <a:srgbClr val="002060"/>
                </a:solidFill>
                <a:latin typeface="+mj-lt"/>
                <a:cs typeface="Courier New" panose="02070309020205020404" pitchFamily="49" charset="0"/>
              </a:rPr>
            </a:br>
            <a:r>
              <a:rPr lang="en-US" sz="1400" dirty="0" smtClean="0">
                <a:solidFill>
                  <a:srgbClr val="002060"/>
                </a:solidFill>
                <a:latin typeface="Courier New" panose="02070309020205020404" pitchFamily="49" charset="0"/>
                <a:cs typeface="Courier New" panose="02070309020205020404" pitchFamily="49" charset="0"/>
              </a:rPr>
              <a:t>     </a:t>
            </a:r>
            <a:r>
              <a:rPr lang="en-US" sz="1400" dirty="0" err="1">
                <a:solidFill>
                  <a:srgbClr val="002060"/>
                </a:solidFill>
                <a:latin typeface="Courier New" panose="02070309020205020404" pitchFamily="49" charset="0"/>
                <a:cs typeface="Courier New" panose="02070309020205020404" pitchFamily="49" charset="0"/>
              </a:rPr>
              <a:t>var</a:t>
            </a:r>
            <a:r>
              <a:rPr lang="en-US" sz="1400" dirty="0">
                <a:solidFill>
                  <a:srgbClr val="002060"/>
                </a:solidFill>
                <a:latin typeface="Courier New" panose="02070309020205020404" pitchFamily="49" charset="0"/>
                <a:cs typeface="Courier New" panose="02070309020205020404" pitchFamily="49" charset="0"/>
              </a:rPr>
              <a:t> </a:t>
            </a:r>
            <a:r>
              <a:rPr lang="en-US" sz="1400" dirty="0" err="1">
                <a:solidFill>
                  <a:srgbClr val="002060"/>
                </a:solidFill>
                <a:latin typeface="Courier New" panose="02070309020205020404" pitchFamily="49" charset="0"/>
                <a:cs typeface="Courier New" panose="02070309020205020404" pitchFamily="49" charset="0"/>
              </a:rPr>
              <a:t>create_string</a:t>
            </a:r>
            <a:r>
              <a:rPr lang="en-US" sz="1400" dirty="0">
                <a:solidFill>
                  <a:srgbClr val="002060"/>
                </a:solidFill>
                <a:latin typeface="Courier New" panose="02070309020205020404" pitchFamily="49" charset="0"/>
                <a:cs typeface="Courier New" panose="02070309020205020404" pitchFamily="49" charset="0"/>
              </a:rPr>
              <a:t>= new String ([“</a:t>
            </a:r>
            <a:r>
              <a:rPr lang="en-US" sz="1400" dirty="0" err="1">
                <a:solidFill>
                  <a:srgbClr val="002060"/>
                </a:solidFill>
                <a:latin typeface="Courier New" panose="02070309020205020404" pitchFamily="49" charset="0"/>
                <a:cs typeface="Courier New" panose="02070309020205020404" pitchFamily="49" charset="0"/>
              </a:rPr>
              <a:t>stringExpression</a:t>
            </a:r>
            <a:r>
              <a:rPr lang="en-US" sz="1400" dirty="0" smtClean="0">
                <a:solidFill>
                  <a:srgbClr val="002060"/>
                </a:solidFill>
                <a:latin typeface="Courier New" panose="02070309020205020404" pitchFamily="49" charset="0"/>
                <a:cs typeface="Courier New" panose="02070309020205020404" pitchFamily="49" charset="0"/>
              </a:rPr>
              <a:t>”])</a:t>
            </a:r>
            <a:endParaRPr lang="en-US" sz="1400" dirty="0">
              <a:solidFill>
                <a:srgbClr val="002060"/>
              </a:solidFill>
              <a:latin typeface="Courier New" panose="02070309020205020404" pitchFamily="49" charset="0"/>
              <a:cs typeface="Courier New" panose="02070309020205020404" pitchFamily="49" charset="0"/>
            </a:endParaRPr>
          </a:p>
        </p:txBody>
      </p:sp>
      <p:sp>
        <p:nvSpPr>
          <p:cNvPr id="4" name="Title 1"/>
          <p:cNvSpPr>
            <a:spLocks noGrp="1"/>
          </p:cNvSpPr>
          <p:nvPr>
            <p:ph type="title"/>
          </p:nvPr>
        </p:nvSpPr>
        <p:spPr/>
        <p:txBody>
          <a:bodyPr/>
          <a:lstStyle/>
          <a:p>
            <a:r>
              <a:rPr lang="en-US" dirty="0"/>
              <a:t>Introducing JavaScript Language Objects</a:t>
            </a:r>
          </a:p>
        </p:txBody>
      </p:sp>
    </p:spTree>
    <p:extLst>
      <p:ext uri="{BB962C8B-B14F-4D97-AF65-F5344CB8AC3E}">
        <p14:creationId xmlns:p14="http://schemas.microsoft.com/office/powerpoint/2010/main" val="19114040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57200" y="685800"/>
            <a:ext cx="7651376" cy="5940088"/>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a:t>
            </a:r>
            <a:r>
              <a:rPr lang="en-US" sz="2000" dirty="0">
                <a:solidFill>
                  <a:srgbClr val="002060"/>
                </a:solidFill>
              </a:rPr>
              <a:t>following table lists some of the </a:t>
            </a:r>
            <a:r>
              <a:rPr lang="en-US" dirty="0">
                <a:solidFill>
                  <a:srgbClr val="002060"/>
                </a:solidFill>
                <a:latin typeface="Courier New" panose="02070309020205020404" pitchFamily="49" charset="0"/>
                <a:cs typeface="Courier New" panose="02070309020205020404" pitchFamily="49" charset="0"/>
              </a:rPr>
              <a:t>String</a:t>
            </a:r>
            <a:r>
              <a:rPr lang="en-US" sz="2000" dirty="0">
                <a:solidFill>
                  <a:srgbClr val="002060"/>
                </a:solidFill>
              </a:rPr>
              <a:t> object methods</a:t>
            </a:r>
            <a:r>
              <a:rPr lang="en-US" sz="2000" dirty="0" smtClean="0">
                <a:solidFill>
                  <a:srgbClr val="002060"/>
                </a:solidFill>
              </a:rPr>
              <a:t>.</a:t>
            </a:r>
          </a:p>
          <a:p>
            <a:pPr marL="285744" lvl="1" indent="-285744">
              <a:spcBef>
                <a:spcPts val="600"/>
              </a:spcBef>
              <a:spcAft>
                <a:spcPts val="600"/>
              </a:spcAft>
              <a:buSzPct val="100000"/>
              <a:buBlip>
                <a:blip r:embed="rId2"/>
              </a:buBlip>
            </a:pPr>
            <a:endParaRPr lang="en-US" sz="2000" dirty="0">
              <a:solidFill>
                <a:srgbClr val="002060"/>
              </a:solidFill>
            </a:endParaRPr>
          </a:p>
          <a:p>
            <a:pPr marL="285744" lvl="1" indent="-285744">
              <a:spcBef>
                <a:spcPts val="600"/>
              </a:spcBef>
              <a:spcAft>
                <a:spcPts val="600"/>
              </a:spcAft>
              <a:buSzPct val="100000"/>
              <a:buBlip>
                <a:blip r:embed="rId2"/>
              </a:buBlip>
            </a:pPr>
            <a:endParaRPr lang="en-US" sz="2000" dirty="0" smtClean="0">
              <a:solidFill>
                <a:srgbClr val="002060"/>
              </a:solidFill>
            </a:endParaRPr>
          </a:p>
          <a:p>
            <a:pPr marL="285744" lvl="1" indent="-285744">
              <a:spcBef>
                <a:spcPts val="600"/>
              </a:spcBef>
              <a:spcAft>
                <a:spcPts val="600"/>
              </a:spcAft>
              <a:buSzPct val="100000"/>
              <a:buBlip>
                <a:blip r:embed="rId2"/>
              </a:buBlip>
            </a:pPr>
            <a:endParaRPr lang="en-US" sz="2000" dirty="0">
              <a:solidFill>
                <a:srgbClr val="002060"/>
              </a:solidFill>
            </a:endParaRPr>
          </a:p>
          <a:p>
            <a:pPr marL="285744" lvl="1" indent="-285744">
              <a:spcBef>
                <a:spcPts val="600"/>
              </a:spcBef>
              <a:spcAft>
                <a:spcPts val="600"/>
              </a:spcAft>
              <a:buSzPct val="100000"/>
              <a:buBlip>
                <a:blip r:embed="rId2"/>
              </a:buBlip>
            </a:pPr>
            <a:endParaRPr lang="en-US" sz="2000" dirty="0" smtClean="0">
              <a:solidFill>
                <a:srgbClr val="002060"/>
              </a:solidFill>
            </a:endParaRPr>
          </a:p>
          <a:p>
            <a:pPr marL="285744" lvl="1" indent="-285744">
              <a:spcBef>
                <a:spcPts val="600"/>
              </a:spcBef>
              <a:spcAft>
                <a:spcPts val="600"/>
              </a:spcAft>
              <a:buSzPct val="100000"/>
              <a:buBlip>
                <a:blip r:embed="rId2"/>
              </a:buBlip>
            </a:pPr>
            <a:endParaRPr lang="en-US" sz="2000" dirty="0">
              <a:solidFill>
                <a:srgbClr val="002060"/>
              </a:solidFill>
            </a:endParaRPr>
          </a:p>
          <a:p>
            <a:pPr marL="285744" lvl="1" indent="-285744">
              <a:spcBef>
                <a:spcPts val="600"/>
              </a:spcBef>
              <a:spcAft>
                <a:spcPts val="600"/>
              </a:spcAft>
              <a:buSzPct val="100000"/>
              <a:buBlip>
                <a:blip r:embed="rId2"/>
              </a:buBlip>
            </a:pPr>
            <a:endParaRPr lang="en-US" sz="2000" dirty="0" smtClean="0">
              <a:solidFill>
                <a:srgbClr val="002060"/>
              </a:solidFill>
            </a:endParaRPr>
          </a:p>
          <a:p>
            <a:pPr marL="285744" lvl="1" indent="-285744">
              <a:spcBef>
                <a:spcPts val="600"/>
              </a:spcBef>
              <a:spcAft>
                <a:spcPts val="600"/>
              </a:spcAft>
              <a:buSzPct val="100000"/>
              <a:buBlip>
                <a:blip r:embed="rId2"/>
              </a:buBlip>
            </a:pPr>
            <a:endParaRPr lang="en-US" sz="2000" dirty="0">
              <a:solidFill>
                <a:srgbClr val="002060"/>
              </a:solidFill>
            </a:endParaRPr>
          </a:p>
          <a:p>
            <a:pPr marL="285744" lvl="1" indent="-285744">
              <a:spcBef>
                <a:spcPts val="600"/>
              </a:spcBef>
              <a:spcAft>
                <a:spcPts val="600"/>
              </a:spcAft>
              <a:buSzPct val="100000"/>
              <a:buBlip>
                <a:blip r:embed="rId2"/>
              </a:buBlip>
            </a:pPr>
            <a:endParaRPr lang="en-US" sz="2000" dirty="0" smtClean="0">
              <a:solidFill>
                <a:srgbClr val="002060"/>
              </a:solidFill>
            </a:endParaRPr>
          </a:p>
          <a:p>
            <a:pPr marL="285744" lvl="1" indent="-285744">
              <a:spcBef>
                <a:spcPts val="600"/>
              </a:spcBef>
              <a:spcAft>
                <a:spcPts val="600"/>
              </a:spcAft>
              <a:buSzPct val="100000"/>
              <a:buBlip>
                <a:blip r:embed="rId2"/>
              </a:buBlip>
            </a:pPr>
            <a:endParaRPr lang="en-US" sz="2000" dirty="0">
              <a:solidFill>
                <a:srgbClr val="002060"/>
              </a:solidFill>
            </a:endParaRPr>
          </a:p>
          <a:p>
            <a:pPr marL="285744" lvl="1" indent="-285744">
              <a:spcBef>
                <a:spcPts val="600"/>
              </a:spcBef>
              <a:spcAft>
                <a:spcPts val="600"/>
              </a:spcAft>
              <a:buSzPct val="100000"/>
              <a:buBlip>
                <a:blip r:embed="rId2"/>
              </a:buBlip>
            </a:pPr>
            <a:r>
              <a:rPr lang="en-US" sz="2000" dirty="0">
                <a:solidFill>
                  <a:srgbClr val="002060"/>
                </a:solidFill>
              </a:rPr>
              <a:t>The following code snippet shows the use of the slice() method:</a:t>
            </a:r>
          </a:p>
          <a:p>
            <a:pPr marL="457200" lvl="2">
              <a:spcBef>
                <a:spcPts val="600"/>
              </a:spcBef>
              <a:spcAft>
                <a:spcPts val="600"/>
              </a:spcAft>
              <a:buSzPct val="100000"/>
            </a:pPr>
            <a:r>
              <a:rPr lang="en-US" sz="1600" dirty="0" err="1">
                <a:solidFill>
                  <a:srgbClr val="002060"/>
                </a:solidFill>
                <a:latin typeface="Courier New" panose="02070309020205020404" pitchFamily="49" charset="0"/>
                <a:cs typeface="Courier New" panose="02070309020205020404" pitchFamily="49" charset="0"/>
              </a:rPr>
              <a:t>var</a:t>
            </a:r>
            <a:r>
              <a:rPr lang="en-US" sz="1600" dirty="0">
                <a:solidFill>
                  <a:srgbClr val="002060"/>
                </a:solidFill>
                <a:latin typeface="Courier New" panose="02070309020205020404" pitchFamily="49" charset="0"/>
                <a:cs typeface="Courier New" panose="02070309020205020404" pitchFamily="49" charset="0"/>
              </a:rPr>
              <a:t> </a:t>
            </a:r>
            <a:r>
              <a:rPr lang="en-US" sz="1600" dirty="0" err="1">
                <a:solidFill>
                  <a:srgbClr val="002060"/>
                </a:solidFill>
                <a:latin typeface="Courier New" panose="02070309020205020404" pitchFamily="49" charset="0"/>
                <a:cs typeface="Courier New" panose="02070309020205020404" pitchFamily="49" charset="0"/>
              </a:rPr>
              <a:t>strval</a:t>
            </a:r>
            <a:r>
              <a:rPr lang="en-US" sz="1600" dirty="0">
                <a:solidFill>
                  <a:srgbClr val="002060"/>
                </a:solidFill>
                <a:latin typeface="Courier New" panose="02070309020205020404" pitchFamily="49" charset="0"/>
                <a:cs typeface="Courier New" panose="02070309020205020404" pitchFamily="49" charset="0"/>
              </a:rPr>
              <a:t>="Hello World!";</a:t>
            </a:r>
          </a:p>
          <a:p>
            <a:pPr marL="457200" lvl="2">
              <a:spcBef>
                <a:spcPts val="600"/>
              </a:spcBef>
              <a:spcAft>
                <a:spcPts val="600"/>
              </a:spcAft>
              <a:buSzPct val="100000"/>
            </a:pPr>
            <a:r>
              <a:rPr lang="en-US" sz="1600" dirty="0" err="1">
                <a:solidFill>
                  <a:srgbClr val="002060"/>
                </a:solidFill>
                <a:latin typeface="Courier New" panose="02070309020205020404" pitchFamily="49" charset="0"/>
                <a:cs typeface="Courier New" panose="02070309020205020404" pitchFamily="49" charset="0"/>
              </a:rPr>
              <a:t>document.write</a:t>
            </a:r>
            <a:r>
              <a:rPr lang="en-US" sz="1600" dirty="0">
                <a:solidFill>
                  <a:srgbClr val="002060"/>
                </a:solidFill>
                <a:latin typeface="Courier New" panose="02070309020205020404" pitchFamily="49" charset="0"/>
                <a:cs typeface="Courier New" panose="02070309020205020404" pitchFamily="49" charset="0"/>
              </a:rPr>
              <a:t>(</a:t>
            </a:r>
            <a:r>
              <a:rPr lang="en-US" sz="1600" dirty="0" err="1">
                <a:solidFill>
                  <a:srgbClr val="002060"/>
                </a:solidFill>
                <a:latin typeface="Courier New" panose="02070309020205020404" pitchFamily="49" charset="0"/>
                <a:cs typeface="Courier New" panose="02070309020205020404" pitchFamily="49" charset="0"/>
              </a:rPr>
              <a:t>strval.slice</a:t>
            </a:r>
            <a:r>
              <a:rPr lang="en-US" sz="1600" dirty="0">
                <a:solidFill>
                  <a:srgbClr val="002060"/>
                </a:solidFill>
                <a:latin typeface="Courier New" panose="02070309020205020404" pitchFamily="49" charset="0"/>
                <a:cs typeface="Courier New" panose="02070309020205020404" pitchFamily="49" charset="0"/>
              </a:rPr>
              <a:t>(6));</a:t>
            </a:r>
          </a:p>
        </p:txBody>
      </p:sp>
      <p:sp>
        <p:nvSpPr>
          <p:cNvPr id="4" name="Title 1"/>
          <p:cNvSpPr>
            <a:spLocks noGrp="1"/>
          </p:cNvSpPr>
          <p:nvPr>
            <p:ph type="title"/>
          </p:nvPr>
        </p:nvSpPr>
        <p:spPr/>
        <p:txBody>
          <a:bodyPr/>
          <a:lstStyle/>
          <a:p>
            <a:r>
              <a:rPr lang="en-US" dirty="0"/>
              <a:t>Introducing JavaScript Language </a:t>
            </a:r>
            <a:r>
              <a:rPr lang="en-US" dirty="0" smtClean="0"/>
              <a:t>Objects (Contd.)</a:t>
            </a:r>
            <a:endParaRPr lang="en-US" dirty="0"/>
          </a:p>
        </p:txBody>
      </p:sp>
      <p:graphicFrame>
        <p:nvGraphicFramePr>
          <p:cNvPr id="5" name="Group 47"/>
          <p:cNvGraphicFramePr>
            <a:graphicFrameLocks noGrp="1"/>
          </p:cNvGraphicFramePr>
          <p:nvPr>
            <p:extLst>
              <p:ext uri="{D42A27DB-BD31-4B8C-83A1-F6EECF244321}">
                <p14:modId xmlns:p14="http://schemas.microsoft.com/office/powerpoint/2010/main" val="942515128"/>
              </p:ext>
            </p:extLst>
          </p:nvPr>
        </p:nvGraphicFramePr>
        <p:xfrm>
          <a:off x="856130" y="1250576"/>
          <a:ext cx="6311152" cy="3705226"/>
        </p:xfrm>
        <a:graphic>
          <a:graphicData uri="http://schemas.openxmlformats.org/drawingml/2006/table">
            <a:tbl>
              <a:tblPr>
                <a:tableStyleId>{BC89EF96-8CEA-46FF-86C4-4CE0E7609802}</a:tableStyleId>
              </a:tblPr>
              <a:tblGrid>
                <a:gridCol w="2070847"/>
                <a:gridCol w="4240305"/>
              </a:tblGrid>
              <a:tr h="3809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dirty="0" smtClean="0">
                          <a:ln>
                            <a:noFill/>
                          </a:ln>
                          <a:solidFill>
                            <a:srgbClr val="002060"/>
                          </a:solidFill>
                          <a:effectLst/>
                        </a:rPr>
                        <a:t>Methods</a:t>
                      </a:r>
                      <a:endParaRPr kumimoji="0" lang="en-US" sz="1400" b="1" i="1" u="none" strike="noStrike" cap="none" normalizeH="0" baseline="0" dirty="0" smtClean="0">
                        <a:ln>
                          <a:noFill/>
                        </a:ln>
                        <a:solidFill>
                          <a:srgbClr val="002060"/>
                        </a:solidFill>
                        <a:effectLst/>
                        <a:latin typeface="Arial" charset="0"/>
                      </a:endParaRPr>
                    </a:p>
                  </a:txBody>
                  <a:tcPr marT="45712" marB="45712"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dirty="0" smtClean="0">
                          <a:ln>
                            <a:noFill/>
                          </a:ln>
                          <a:solidFill>
                            <a:srgbClr val="002060"/>
                          </a:solidFill>
                          <a:effectLst/>
                        </a:rPr>
                        <a:t>Description</a:t>
                      </a:r>
                      <a:endParaRPr kumimoji="0" lang="en-US" sz="1400" b="1" i="1" u="none" strike="noStrike" cap="none" normalizeH="0" baseline="0" dirty="0" smtClean="0">
                        <a:ln>
                          <a:noFill/>
                        </a:ln>
                        <a:solidFill>
                          <a:srgbClr val="002060"/>
                        </a:solidFill>
                        <a:effectLst/>
                        <a:latin typeface="Arial" charset="0"/>
                      </a:endParaRPr>
                    </a:p>
                  </a:txBody>
                  <a:tcPr marT="45712" marB="45712" horzOverflow="overflow"/>
                </a:tc>
              </a:tr>
              <a:tr h="45712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err="1" smtClean="0">
                          <a:ln>
                            <a:noFill/>
                          </a:ln>
                          <a:solidFill>
                            <a:srgbClr val="002060"/>
                          </a:solidFill>
                          <a:effectLst/>
                          <a:latin typeface="Courier New" panose="02070309020205020404" pitchFamily="49" charset="0"/>
                          <a:cs typeface="Courier New" panose="02070309020205020404" pitchFamily="49" charset="0"/>
                        </a:rPr>
                        <a:t>charCodeAt</a:t>
                      </a:r>
                      <a:r>
                        <a:rPr kumimoji="0" lang="en-US" sz="1400" b="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a:t>
                      </a:r>
                      <a:endParaRPr kumimoji="0" lang="en-US" sz="1400" b="0" i="1" u="none" strike="noStrike"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marT="45712" marB="45712"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rPr>
                        <a:t>Returns integer character code from a character.</a:t>
                      </a:r>
                      <a:endParaRPr kumimoji="0" lang="en-US" sz="1400" b="0" i="1" u="none" strike="noStrike" cap="none" normalizeH="0" baseline="0" dirty="0" smtClean="0">
                        <a:ln>
                          <a:noFill/>
                        </a:ln>
                        <a:solidFill>
                          <a:srgbClr val="002060"/>
                        </a:solidFill>
                        <a:effectLst/>
                        <a:latin typeface="Arial" charset="0"/>
                      </a:endParaRPr>
                    </a:p>
                  </a:txBody>
                  <a:tcPr marT="45712" marB="45712" anchor="ctr" horzOverflow="overflow"/>
                </a:tc>
              </a:tr>
              <a:tr h="33966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err="1" smtClean="0">
                          <a:ln>
                            <a:noFill/>
                          </a:ln>
                          <a:solidFill>
                            <a:srgbClr val="002060"/>
                          </a:solidFill>
                          <a:effectLst/>
                          <a:latin typeface="Courier New" panose="02070309020205020404" pitchFamily="49" charset="0"/>
                          <a:cs typeface="Courier New" panose="02070309020205020404" pitchFamily="49" charset="0"/>
                        </a:rPr>
                        <a:t>concat</a:t>
                      </a:r>
                      <a:r>
                        <a:rPr kumimoji="0" lang="en-US" sz="1400" b="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a:t>
                      </a:r>
                      <a:endParaRPr kumimoji="0" lang="en-US" sz="1400" b="0" i="1" u="none" strike="noStrike"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marT="45712" marB="45712"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rPr>
                        <a:t>Returns a concatenated string.</a:t>
                      </a:r>
                      <a:endParaRPr kumimoji="0" lang="en-US" sz="1400" b="0" i="1" u="none" strike="noStrike" cap="none" normalizeH="0" baseline="0" dirty="0" smtClean="0">
                        <a:ln>
                          <a:noFill/>
                        </a:ln>
                        <a:solidFill>
                          <a:srgbClr val="002060"/>
                        </a:solidFill>
                        <a:effectLst/>
                        <a:latin typeface="Arial" charset="0"/>
                      </a:endParaRPr>
                    </a:p>
                  </a:txBody>
                  <a:tcPr marT="45712" marB="45712" anchor="ctr" horzOverflow="overflow"/>
                </a:tc>
              </a:tr>
              <a:tr h="63997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replace()</a:t>
                      </a:r>
                      <a:endParaRPr kumimoji="0" lang="en-US" sz="1400" b="0" i="1" u="none" strike="noStrike"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marT="45712" marB="45712"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rPr>
                        <a:t>Matches a specified regular expression with a string and replaces the match with a specified substring.</a:t>
                      </a:r>
                      <a:endParaRPr kumimoji="0" lang="en-US" sz="1400" b="0" i="1" u="none" strike="noStrike" cap="none" normalizeH="0" baseline="0" dirty="0" smtClean="0">
                        <a:ln>
                          <a:noFill/>
                        </a:ln>
                        <a:solidFill>
                          <a:srgbClr val="002060"/>
                        </a:solidFill>
                        <a:effectLst/>
                        <a:latin typeface="Arial" charset="0"/>
                      </a:endParaRPr>
                    </a:p>
                  </a:txBody>
                  <a:tcPr marT="45712" marB="45712" anchor="ctr" horzOverflow="overflow"/>
                </a:tc>
              </a:tr>
              <a:tr h="63997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slice()</a:t>
                      </a:r>
                      <a:endParaRPr kumimoji="0" lang="en-US" sz="1400" b="0" i="1" u="none" strike="noStrike"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marT="45712" marB="45712"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rPr>
                        <a:t>Slices a section of a specified string and returns a new string containing the sliced section.</a:t>
                      </a:r>
                      <a:endParaRPr kumimoji="0" lang="en-US" sz="1400" b="0" i="1" u="none" strike="noStrike" cap="none" normalizeH="0" baseline="0" dirty="0" smtClean="0">
                        <a:ln>
                          <a:noFill/>
                        </a:ln>
                        <a:solidFill>
                          <a:srgbClr val="002060"/>
                        </a:solidFill>
                        <a:effectLst/>
                        <a:latin typeface="Arial" charset="0"/>
                      </a:endParaRPr>
                    </a:p>
                  </a:txBody>
                  <a:tcPr marT="45712" marB="45712" anchor="ctr" horzOverflow="overflow"/>
                </a:tc>
              </a:tr>
              <a:tr h="56664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substring()</a:t>
                      </a:r>
                      <a:endParaRPr kumimoji="0" lang="en-US" sz="1400" b="0" i="1" u="none" strike="noStrike"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marT="45712" marB="45712"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rPr>
                        <a:t>Returns the characters in a string as a substring between two specified indices.</a:t>
                      </a:r>
                      <a:endParaRPr kumimoji="0" lang="en-US" sz="1400" b="0" i="1" u="none" strike="noStrike" cap="none" normalizeH="0" baseline="0" dirty="0" smtClean="0">
                        <a:ln>
                          <a:noFill/>
                        </a:ln>
                        <a:solidFill>
                          <a:srgbClr val="002060"/>
                        </a:solidFill>
                        <a:effectLst/>
                        <a:latin typeface="Arial" charset="0"/>
                      </a:endParaRPr>
                    </a:p>
                  </a:txBody>
                  <a:tcPr marT="45712" marB="45712" anchor="ctr" horzOverflow="overflow"/>
                </a:tc>
              </a:tr>
              <a:tr h="33966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err="1" smtClean="0">
                          <a:ln>
                            <a:noFill/>
                          </a:ln>
                          <a:solidFill>
                            <a:srgbClr val="002060"/>
                          </a:solidFill>
                          <a:effectLst/>
                          <a:latin typeface="Courier New" panose="02070309020205020404" pitchFamily="49" charset="0"/>
                          <a:cs typeface="Courier New" panose="02070309020205020404" pitchFamily="49" charset="0"/>
                        </a:rPr>
                        <a:t>toLowerCase</a:t>
                      </a:r>
                      <a:r>
                        <a:rPr kumimoji="0" lang="en-US" sz="1400" b="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a:t>
                      </a:r>
                      <a:endParaRPr kumimoji="0" lang="en-US" sz="1400" b="0" i="1" u="none" strike="noStrike"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marT="45712" marB="45712"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rPr>
                        <a:t>Converts a string to lowercase.</a:t>
                      </a:r>
                      <a:endParaRPr kumimoji="0" lang="en-US" sz="1400" b="0" i="1" u="none" strike="noStrike" cap="none" normalizeH="0" baseline="0" dirty="0" smtClean="0">
                        <a:ln>
                          <a:noFill/>
                        </a:ln>
                        <a:solidFill>
                          <a:srgbClr val="002060"/>
                        </a:solidFill>
                        <a:effectLst/>
                        <a:latin typeface="Arial" charset="0"/>
                      </a:endParaRPr>
                    </a:p>
                  </a:txBody>
                  <a:tcPr marT="45712" marB="45712" anchor="ctr" horzOverflow="overflow"/>
                </a:tc>
              </a:tr>
              <a:tr h="34125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err="1" smtClean="0">
                          <a:ln>
                            <a:noFill/>
                          </a:ln>
                          <a:solidFill>
                            <a:srgbClr val="002060"/>
                          </a:solidFill>
                          <a:effectLst/>
                          <a:latin typeface="Courier New" panose="02070309020205020404" pitchFamily="49" charset="0"/>
                          <a:cs typeface="Courier New" panose="02070309020205020404" pitchFamily="49" charset="0"/>
                        </a:rPr>
                        <a:t>toUpperCase</a:t>
                      </a:r>
                      <a:r>
                        <a:rPr kumimoji="0" lang="en-US" sz="1400" b="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a:t>
                      </a:r>
                      <a:endParaRPr kumimoji="0" lang="en-US" sz="1400" b="0" i="1" u="none" strike="noStrike"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marT="45712" marB="45712"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rPr>
                        <a:t>Converts a string to uppercase.</a:t>
                      </a:r>
                      <a:endParaRPr kumimoji="0" lang="en-US" sz="1400" b="0" i="1" u="none" strike="noStrike" cap="none" normalizeH="0" baseline="0" dirty="0" smtClean="0">
                        <a:ln>
                          <a:noFill/>
                        </a:ln>
                        <a:solidFill>
                          <a:srgbClr val="002060"/>
                        </a:solidFill>
                        <a:effectLst/>
                        <a:latin typeface="Arial" charset="0"/>
                      </a:endParaRPr>
                    </a:p>
                  </a:txBody>
                  <a:tcPr marT="45712" marB="45712" anchor="ctr" horzOverflow="overflow"/>
                </a:tc>
              </a:tr>
            </a:tbl>
          </a:graphicData>
        </a:graphic>
      </p:graphicFrame>
      <p:sp>
        <p:nvSpPr>
          <p:cNvPr id="2" name="Rectangle 1"/>
          <p:cNvSpPr/>
          <p:nvPr/>
        </p:nvSpPr>
        <p:spPr>
          <a:xfrm>
            <a:off x="5782150" y="5839616"/>
            <a:ext cx="1075936" cy="369332"/>
          </a:xfrm>
          <a:prstGeom prst="rect">
            <a:avLst/>
          </a:prstGeom>
        </p:spPr>
        <p:txBody>
          <a:bodyPr wrap="none">
            <a:spAutoFit/>
          </a:bodyPr>
          <a:lstStyle/>
          <a:p>
            <a:r>
              <a:rPr lang="en-US" dirty="0">
                <a:ln>
                  <a:solidFill>
                    <a:schemeClr val="tx1"/>
                  </a:solidFill>
                </a:ln>
                <a:solidFill>
                  <a:schemeClr val="accent2"/>
                </a:solidFill>
                <a:latin typeface="Arial" charset="0"/>
                <a:cs typeface="Times New Roman" pitchFamily="18" charset="0"/>
              </a:rPr>
              <a:t> </a:t>
            </a:r>
            <a:r>
              <a:rPr lang="en-US" dirty="0">
                <a:ln>
                  <a:solidFill>
                    <a:schemeClr val="tx1"/>
                  </a:solidFill>
                </a:ln>
                <a:solidFill>
                  <a:schemeClr val="accent2"/>
                </a:solidFill>
                <a:latin typeface="Courier New" pitchFamily="49" charset="0"/>
                <a:cs typeface="Courier New" pitchFamily="49" charset="0"/>
              </a:rPr>
              <a:t>World!</a:t>
            </a:r>
            <a:endParaRPr lang="en-US" dirty="0">
              <a:ln>
                <a:solidFill>
                  <a:schemeClr val="tx1"/>
                </a:solidFill>
              </a:ln>
            </a:endParaRPr>
          </a:p>
        </p:txBody>
      </p:sp>
      <p:sp>
        <p:nvSpPr>
          <p:cNvPr id="6" name="TextBox 5"/>
          <p:cNvSpPr txBox="1"/>
          <p:nvPr/>
        </p:nvSpPr>
        <p:spPr>
          <a:xfrm>
            <a:off x="5965694" y="6081953"/>
            <a:ext cx="708848" cy="307777"/>
          </a:xfrm>
          <a:prstGeom prst="rect">
            <a:avLst/>
          </a:prstGeom>
          <a:noFill/>
        </p:spPr>
        <p:txBody>
          <a:bodyPr wrap="none" rtlCol="0">
            <a:spAutoFit/>
          </a:bodyPr>
          <a:lstStyle/>
          <a:p>
            <a:r>
              <a:rPr lang="en-US" sz="1400" dirty="0" smtClean="0">
                <a:solidFill>
                  <a:srgbClr val="002060"/>
                </a:solidFill>
              </a:rPr>
              <a:t>Output</a:t>
            </a:r>
            <a:endParaRPr lang="en-US" sz="1400" dirty="0">
              <a:solidFill>
                <a:srgbClr val="002060"/>
              </a:solidFill>
            </a:endParaRPr>
          </a:p>
        </p:txBody>
      </p:sp>
    </p:spTree>
    <p:extLst>
      <p:ext uri="{BB962C8B-B14F-4D97-AF65-F5344CB8AC3E}">
        <p14:creationId xmlns:p14="http://schemas.microsoft.com/office/powerpoint/2010/main" val="19649338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57200" y="685800"/>
            <a:ext cx="7651376" cy="8863965"/>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Some </a:t>
            </a:r>
            <a:r>
              <a:rPr lang="en-US" sz="2000" dirty="0">
                <a:solidFill>
                  <a:srgbClr val="002060"/>
                </a:solidFill>
              </a:rPr>
              <a:t>of the widely used properties of the </a:t>
            </a:r>
            <a:r>
              <a:rPr lang="en-US" dirty="0">
                <a:solidFill>
                  <a:srgbClr val="002060"/>
                </a:solidFill>
                <a:latin typeface="Courier New" panose="02070309020205020404" pitchFamily="49" charset="0"/>
                <a:cs typeface="Courier New" panose="02070309020205020404" pitchFamily="49" charset="0"/>
              </a:rPr>
              <a:t>String</a:t>
            </a:r>
            <a:r>
              <a:rPr lang="en-US" sz="2000" dirty="0">
                <a:solidFill>
                  <a:srgbClr val="002060"/>
                </a:solidFill>
              </a:rPr>
              <a:t> object are:</a:t>
            </a:r>
          </a:p>
          <a:p>
            <a:pPr marL="742932" lvl="1" indent="-285744">
              <a:spcBef>
                <a:spcPts val="600"/>
              </a:spcBef>
              <a:spcAft>
                <a:spcPts val="600"/>
              </a:spcAft>
              <a:buSzPct val="100000"/>
              <a:buBlip>
                <a:blip r:embed="rId3"/>
              </a:buBlip>
            </a:pPr>
            <a:r>
              <a:rPr lang="en-US" sz="1600" dirty="0">
                <a:solidFill>
                  <a:srgbClr val="002060"/>
                </a:solidFill>
                <a:latin typeface="Courier New" panose="02070309020205020404" pitchFamily="49" charset="0"/>
                <a:cs typeface="Courier New" panose="02070309020205020404" pitchFamily="49" charset="0"/>
              </a:rPr>
              <a:t>length</a:t>
            </a:r>
            <a:r>
              <a:rPr lang="en-US" dirty="0">
                <a:solidFill>
                  <a:srgbClr val="002060"/>
                </a:solidFill>
                <a:latin typeface="+mj-lt"/>
                <a:cs typeface="Courier New" panose="02070309020205020404" pitchFamily="49" charset="0"/>
              </a:rPr>
              <a:t> property</a:t>
            </a:r>
          </a:p>
          <a:p>
            <a:pPr marL="742932" lvl="1" indent="-285744">
              <a:spcBef>
                <a:spcPts val="600"/>
              </a:spcBef>
              <a:spcAft>
                <a:spcPts val="600"/>
              </a:spcAft>
              <a:buSzPct val="100000"/>
              <a:buBlip>
                <a:blip r:embed="rId3"/>
              </a:buBlip>
            </a:pPr>
            <a:r>
              <a:rPr lang="en-US" sz="1600" dirty="0">
                <a:solidFill>
                  <a:srgbClr val="002060"/>
                </a:solidFill>
                <a:latin typeface="Courier New" panose="02070309020205020404" pitchFamily="49" charset="0"/>
                <a:cs typeface="Courier New" panose="02070309020205020404" pitchFamily="49" charset="0"/>
              </a:rPr>
              <a:t>prototype</a:t>
            </a:r>
            <a:r>
              <a:rPr lang="en-US" dirty="0">
                <a:solidFill>
                  <a:srgbClr val="002060"/>
                </a:solidFill>
                <a:latin typeface="+mj-lt"/>
                <a:cs typeface="Courier New" panose="02070309020205020404" pitchFamily="49" charset="0"/>
              </a:rPr>
              <a:t> property</a:t>
            </a:r>
          </a:p>
          <a:p>
            <a:pPr marL="285744" lvl="1" indent="-285744">
              <a:spcBef>
                <a:spcPts val="600"/>
              </a:spcBef>
              <a:spcAft>
                <a:spcPts val="600"/>
              </a:spcAft>
              <a:buSzPct val="100000"/>
              <a:buBlip>
                <a:blip r:embed="rId2"/>
              </a:buBlip>
            </a:pPr>
            <a:r>
              <a:rPr lang="en-US" sz="2000" dirty="0">
                <a:solidFill>
                  <a:srgbClr val="002060"/>
                </a:solidFill>
              </a:rPr>
              <a:t>length property:</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Is used to determine the length of a string in JavaScript.</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Syntax</a:t>
            </a:r>
            <a:r>
              <a:rPr lang="en-US" dirty="0" smtClean="0">
                <a:solidFill>
                  <a:srgbClr val="002060"/>
                </a:solidFill>
                <a:latin typeface="+mj-lt"/>
                <a:cs typeface="Courier New" panose="02070309020205020404" pitchFamily="49" charset="0"/>
              </a:rPr>
              <a:t>:</a:t>
            </a:r>
          </a:p>
          <a:p>
            <a:pPr marL="457188" lvl="1">
              <a:spcBef>
                <a:spcPts val="600"/>
              </a:spcBef>
              <a:spcAft>
                <a:spcPts val="600"/>
              </a:spcAft>
              <a:buSzPct val="80000"/>
            </a:pPr>
            <a:r>
              <a:rPr lang="en-US" sz="2000" dirty="0">
                <a:solidFill>
                  <a:srgbClr val="002060"/>
                </a:solidFill>
                <a:latin typeface="+mj-lt"/>
                <a:cs typeface="Courier New" panose="02070309020205020404" pitchFamily="49" charset="0"/>
              </a:rPr>
              <a:t>	</a:t>
            </a:r>
            <a:r>
              <a:rPr lang="en-US" sz="1600" dirty="0" smtClean="0">
                <a:solidFill>
                  <a:srgbClr val="002060"/>
                </a:solidFill>
                <a:latin typeface="Courier New" panose="02070309020205020404" pitchFamily="49" charset="0"/>
                <a:cs typeface="Courier New" panose="02070309020205020404" pitchFamily="49" charset="0"/>
              </a:rPr>
              <a:t>&lt;string-object</a:t>
            </a:r>
            <a:r>
              <a:rPr lang="en-US" sz="1600" dirty="0">
                <a:solidFill>
                  <a:srgbClr val="002060"/>
                </a:solidFill>
                <a:latin typeface="Courier New" panose="02070309020205020404" pitchFamily="49" charset="0"/>
                <a:cs typeface="Courier New" panose="02070309020205020404" pitchFamily="49" charset="0"/>
              </a:rPr>
              <a:t>&gt;.length</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For example:</a:t>
            </a:r>
          </a:p>
          <a:p>
            <a:pPr marL="171444" lvl="1">
              <a:spcBef>
                <a:spcPts val="600"/>
              </a:spcBef>
              <a:spcAft>
                <a:spcPts val="600"/>
              </a:spcAft>
              <a:buSzPct val="80000"/>
            </a:pPr>
            <a:r>
              <a:rPr lang="en-US" sz="1600" dirty="0">
                <a:solidFill>
                  <a:srgbClr val="002060"/>
                </a:solidFill>
                <a:latin typeface="Courier New" panose="02070309020205020404" pitchFamily="49" charset="0"/>
                <a:cs typeface="Courier New" panose="02070309020205020404" pitchFamily="49" charset="0"/>
              </a:rPr>
              <a:t> </a:t>
            </a:r>
            <a:r>
              <a:rPr lang="en-US" sz="1600" dirty="0" smtClean="0">
                <a:solidFill>
                  <a:srgbClr val="002060"/>
                </a:solidFill>
                <a:latin typeface="Courier New" panose="02070309020205020404" pitchFamily="49" charset="0"/>
                <a:cs typeface="Courier New" panose="02070309020205020404" pitchFamily="49" charset="0"/>
              </a:rPr>
              <a:t>    </a:t>
            </a:r>
            <a:r>
              <a:rPr lang="en-US" sz="1600" dirty="0">
                <a:solidFill>
                  <a:srgbClr val="002060"/>
                </a:solidFill>
                <a:latin typeface="Courier New" panose="02070309020205020404" pitchFamily="49" charset="0"/>
                <a:cs typeface="Courier New" panose="02070309020205020404" pitchFamily="49" charset="0"/>
              </a:rPr>
              <a:t>"</a:t>
            </a:r>
            <a:r>
              <a:rPr lang="en-US" sz="1600" dirty="0" err="1" smtClean="0">
                <a:solidFill>
                  <a:srgbClr val="002060"/>
                </a:solidFill>
                <a:latin typeface="Courier New" panose="02070309020205020404" pitchFamily="49" charset="0"/>
                <a:cs typeface="Courier New" panose="02070309020205020404" pitchFamily="49" charset="0"/>
              </a:rPr>
              <a:t>Hello</a:t>
            </a:r>
            <a:r>
              <a:rPr lang="en-US" sz="1600" dirty="0" err="1">
                <a:solidFill>
                  <a:srgbClr val="002060"/>
                </a:solidFill>
                <a:latin typeface="Courier New" panose="02070309020205020404" pitchFamily="49" charset="0"/>
                <a:cs typeface="Courier New" panose="02070309020205020404" pitchFamily="49" charset="0"/>
              </a:rPr>
              <a:t>"</a:t>
            </a:r>
            <a:r>
              <a:rPr lang="en-US" sz="1600" dirty="0" err="1" smtClean="0">
                <a:solidFill>
                  <a:srgbClr val="002060"/>
                </a:solidFill>
                <a:latin typeface="Courier New" panose="02070309020205020404" pitchFamily="49" charset="0"/>
                <a:cs typeface="Courier New" panose="02070309020205020404" pitchFamily="49" charset="0"/>
              </a:rPr>
              <a:t>.length</a:t>
            </a:r>
            <a:endParaRPr lang="en-US" sz="1600" dirty="0">
              <a:solidFill>
                <a:srgbClr val="002060"/>
              </a:solidFill>
              <a:latin typeface="Courier New" panose="02070309020205020404" pitchFamily="49" charset="0"/>
              <a:cs typeface="Courier New" panose="02070309020205020404" pitchFamily="49" charset="0"/>
            </a:endParaRPr>
          </a:p>
          <a:p>
            <a:pPr marL="285744" lvl="1" indent="-285744">
              <a:spcBef>
                <a:spcPts val="600"/>
              </a:spcBef>
              <a:spcAft>
                <a:spcPts val="600"/>
              </a:spcAft>
              <a:buSzPct val="100000"/>
              <a:buBlip>
                <a:blip r:embed="rId2"/>
              </a:buBlip>
            </a:pPr>
            <a:endParaRPr lang="en-US" sz="2000" dirty="0" smtClean="0">
              <a:solidFill>
                <a:srgbClr val="002060"/>
              </a:solidFill>
            </a:endParaRPr>
          </a:p>
          <a:p>
            <a:pPr marL="285744" lvl="1" indent="-285744">
              <a:spcBef>
                <a:spcPts val="600"/>
              </a:spcBef>
              <a:spcAft>
                <a:spcPts val="600"/>
              </a:spcAft>
              <a:buSzPct val="100000"/>
              <a:buBlip>
                <a:blip r:embed="rId2"/>
              </a:buBlip>
            </a:pPr>
            <a:endParaRPr lang="en-US" sz="2000" dirty="0">
              <a:solidFill>
                <a:srgbClr val="002060"/>
              </a:solidFill>
            </a:endParaRPr>
          </a:p>
          <a:p>
            <a:pPr marL="285744" lvl="1" indent="-285744">
              <a:spcBef>
                <a:spcPts val="600"/>
              </a:spcBef>
              <a:spcAft>
                <a:spcPts val="600"/>
              </a:spcAft>
              <a:buSzPct val="100000"/>
              <a:buBlip>
                <a:blip r:embed="rId2"/>
              </a:buBlip>
            </a:pPr>
            <a:endParaRPr lang="en-US" sz="2000" dirty="0" smtClean="0">
              <a:solidFill>
                <a:srgbClr val="002060"/>
              </a:solidFill>
            </a:endParaRPr>
          </a:p>
          <a:p>
            <a:pPr marL="285744" lvl="1" indent="-285744">
              <a:spcBef>
                <a:spcPts val="600"/>
              </a:spcBef>
              <a:spcAft>
                <a:spcPts val="600"/>
              </a:spcAft>
              <a:buSzPct val="100000"/>
              <a:buBlip>
                <a:blip r:embed="rId2"/>
              </a:buBlip>
            </a:pPr>
            <a:endParaRPr lang="en-US" sz="2000" dirty="0">
              <a:solidFill>
                <a:srgbClr val="002060"/>
              </a:solidFill>
            </a:endParaRPr>
          </a:p>
          <a:p>
            <a:pPr marL="285744" lvl="1" indent="-285744">
              <a:spcBef>
                <a:spcPts val="600"/>
              </a:spcBef>
              <a:spcAft>
                <a:spcPts val="600"/>
              </a:spcAft>
              <a:buSzPct val="100000"/>
              <a:buBlip>
                <a:blip r:embed="rId2"/>
              </a:buBlip>
            </a:pPr>
            <a:endParaRPr lang="en-US" sz="2000" dirty="0" smtClean="0">
              <a:solidFill>
                <a:srgbClr val="002060"/>
              </a:solidFill>
            </a:endParaRPr>
          </a:p>
          <a:p>
            <a:pPr marL="285744" lvl="1" indent="-285744">
              <a:spcBef>
                <a:spcPts val="600"/>
              </a:spcBef>
              <a:spcAft>
                <a:spcPts val="600"/>
              </a:spcAft>
              <a:buSzPct val="100000"/>
              <a:buBlip>
                <a:blip r:embed="rId2"/>
              </a:buBlip>
            </a:pPr>
            <a:endParaRPr lang="en-US" sz="2000" dirty="0">
              <a:solidFill>
                <a:srgbClr val="002060"/>
              </a:solidFill>
            </a:endParaRPr>
          </a:p>
          <a:p>
            <a:pPr marL="285744" lvl="1" indent="-285744">
              <a:spcBef>
                <a:spcPts val="600"/>
              </a:spcBef>
              <a:spcAft>
                <a:spcPts val="600"/>
              </a:spcAft>
              <a:buSzPct val="100000"/>
              <a:buBlip>
                <a:blip r:embed="rId2"/>
              </a:buBlip>
            </a:pPr>
            <a:endParaRPr lang="en-US" sz="2000" dirty="0" smtClean="0">
              <a:solidFill>
                <a:srgbClr val="002060"/>
              </a:solidFill>
            </a:endParaRPr>
          </a:p>
          <a:p>
            <a:pPr marL="285744" lvl="1" indent="-285744">
              <a:spcBef>
                <a:spcPts val="600"/>
              </a:spcBef>
              <a:spcAft>
                <a:spcPts val="600"/>
              </a:spcAft>
              <a:buSzPct val="100000"/>
              <a:buBlip>
                <a:blip r:embed="rId2"/>
              </a:buBlip>
            </a:pPr>
            <a:endParaRPr lang="en-US" sz="2000" dirty="0">
              <a:solidFill>
                <a:srgbClr val="002060"/>
              </a:solidFill>
            </a:endParaRPr>
          </a:p>
          <a:p>
            <a:pPr marL="285744" lvl="1" indent="-285744">
              <a:spcBef>
                <a:spcPts val="600"/>
              </a:spcBef>
              <a:spcAft>
                <a:spcPts val="600"/>
              </a:spcAft>
              <a:buSzPct val="100000"/>
              <a:buBlip>
                <a:blip r:embed="rId2"/>
              </a:buBlip>
            </a:pPr>
            <a:r>
              <a:rPr lang="en-US" sz="2000" dirty="0">
                <a:solidFill>
                  <a:srgbClr val="002060"/>
                </a:solidFill>
              </a:rPr>
              <a:t>The following code snippet shows the use of the slice() method:</a:t>
            </a:r>
          </a:p>
          <a:p>
            <a:pPr marL="457200" lvl="2">
              <a:spcBef>
                <a:spcPts val="600"/>
              </a:spcBef>
              <a:spcAft>
                <a:spcPts val="600"/>
              </a:spcAft>
              <a:buSzPct val="100000"/>
            </a:pPr>
            <a:r>
              <a:rPr lang="en-US" sz="1600" dirty="0" err="1">
                <a:solidFill>
                  <a:srgbClr val="002060"/>
                </a:solidFill>
                <a:latin typeface="Courier New" panose="02070309020205020404" pitchFamily="49" charset="0"/>
                <a:cs typeface="Courier New" panose="02070309020205020404" pitchFamily="49" charset="0"/>
              </a:rPr>
              <a:t>var</a:t>
            </a:r>
            <a:r>
              <a:rPr lang="en-US" sz="1600" dirty="0">
                <a:solidFill>
                  <a:srgbClr val="002060"/>
                </a:solidFill>
                <a:latin typeface="Courier New" panose="02070309020205020404" pitchFamily="49" charset="0"/>
                <a:cs typeface="Courier New" panose="02070309020205020404" pitchFamily="49" charset="0"/>
              </a:rPr>
              <a:t> </a:t>
            </a:r>
            <a:r>
              <a:rPr lang="en-US" sz="1600" dirty="0" err="1">
                <a:solidFill>
                  <a:srgbClr val="002060"/>
                </a:solidFill>
                <a:latin typeface="Courier New" panose="02070309020205020404" pitchFamily="49" charset="0"/>
                <a:cs typeface="Courier New" panose="02070309020205020404" pitchFamily="49" charset="0"/>
              </a:rPr>
              <a:t>strval</a:t>
            </a:r>
            <a:r>
              <a:rPr lang="en-US" sz="1600" dirty="0">
                <a:solidFill>
                  <a:srgbClr val="002060"/>
                </a:solidFill>
                <a:latin typeface="Courier New" panose="02070309020205020404" pitchFamily="49" charset="0"/>
                <a:cs typeface="Courier New" panose="02070309020205020404" pitchFamily="49" charset="0"/>
              </a:rPr>
              <a:t>="Hello World!";</a:t>
            </a:r>
          </a:p>
          <a:p>
            <a:pPr marL="457200" lvl="2">
              <a:spcBef>
                <a:spcPts val="600"/>
              </a:spcBef>
              <a:spcAft>
                <a:spcPts val="600"/>
              </a:spcAft>
              <a:buSzPct val="100000"/>
            </a:pPr>
            <a:r>
              <a:rPr lang="en-US" sz="1600" dirty="0" err="1">
                <a:solidFill>
                  <a:srgbClr val="002060"/>
                </a:solidFill>
                <a:latin typeface="Courier New" panose="02070309020205020404" pitchFamily="49" charset="0"/>
                <a:cs typeface="Courier New" panose="02070309020205020404" pitchFamily="49" charset="0"/>
              </a:rPr>
              <a:t>document.write</a:t>
            </a:r>
            <a:r>
              <a:rPr lang="en-US" sz="1600" dirty="0">
                <a:solidFill>
                  <a:srgbClr val="002060"/>
                </a:solidFill>
                <a:latin typeface="Courier New" panose="02070309020205020404" pitchFamily="49" charset="0"/>
                <a:cs typeface="Courier New" panose="02070309020205020404" pitchFamily="49" charset="0"/>
              </a:rPr>
              <a:t>(</a:t>
            </a:r>
            <a:r>
              <a:rPr lang="en-US" sz="1600" dirty="0" err="1">
                <a:solidFill>
                  <a:srgbClr val="002060"/>
                </a:solidFill>
                <a:latin typeface="Courier New" panose="02070309020205020404" pitchFamily="49" charset="0"/>
                <a:cs typeface="Courier New" panose="02070309020205020404" pitchFamily="49" charset="0"/>
              </a:rPr>
              <a:t>strval.slice</a:t>
            </a:r>
            <a:r>
              <a:rPr lang="en-US" sz="1600" dirty="0">
                <a:solidFill>
                  <a:srgbClr val="002060"/>
                </a:solidFill>
                <a:latin typeface="Courier New" panose="02070309020205020404" pitchFamily="49" charset="0"/>
                <a:cs typeface="Courier New" panose="02070309020205020404" pitchFamily="49" charset="0"/>
              </a:rPr>
              <a:t>(6));</a:t>
            </a:r>
          </a:p>
        </p:txBody>
      </p:sp>
      <p:sp>
        <p:nvSpPr>
          <p:cNvPr id="4" name="Title 1"/>
          <p:cNvSpPr>
            <a:spLocks noGrp="1"/>
          </p:cNvSpPr>
          <p:nvPr>
            <p:ph type="title"/>
          </p:nvPr>
        </p:nvSpPr>
        <p:spPr/>
        <p:txBody>
          <a:bodyPr/>
          <a:lstStyle/>
          <a:p>
            <a:r>
              <a:rPr lang="en-US" dirty="0"/>
              <a:t>Introducing JavaScript Language </a:t>
            </a:r>
            <a:r>
              <a:rPr lang="en-US" dirty="0" smtClean="0"/>
              <a:t>Objects (Contd.)</a:t>
            </a:r>
            <a:endParaRPr lang="en-US" dirty="0"/>
          </a:p>
        </p:txBody>
      </p:sp>
      <p:sp>
        <p:nvSpPr>
          <p:cNvPr id="2" name="Rectangle 1"/>
          <p:cNvSpPr/>
          <p:nvPr/>
        </p:nvSpPr>
        <p:spPr>
          <a:xfrm>
            <a:off x="2008524" y="4748450"/>
            <a:ext cx="312906" cy="369332"/>
          </a:xfrm>
          <a:prstGeom prst="rect">
            <a:avLst/>
          </a:prstGeom>
        </p:spPr>
        <p:txBody>
          <a:bodyPr wrap="none">
            <a:spAutoFit/>
          </a:bodyPr>
          <a:lstStyle/>
          <a:p>
            <a:r>
              <a:rPr lang="en-US" dirty="0" smtClean="0">
                <a:ln>
                  <a:solidFill>
                    <a:schemeClr val="tx1"/>
                  </a:solidFill>
                </a:ln>
                <a:solidFill>
                  <a:schemeClr val="accent2"/>
                </a:solidFill>
                <a:latin typeface="Arial" charset="0"/>
                <a:cs typeface="Times New Roman" pitchFamily="18" charset="0"/>
              </a:rPr>
              <a:t>5</a:t>
            </a:r>
            <a:endParaRPr lang="en-US" dirty="0">
              <a:ln>
                <a:solidFill>
                  <a:schemeClr val="tx1"/>
                </a:solidFill>
              </a:ln>
            </a:endParaRPr>
          </a:p>
        </p:txBody>
      </p:sp>
      <p:sp>
        <p:nvSpPr>
          <p:cNvPr id="6" name="TextBox 5"/>
          <p:cNvSpPr txBox="1"/>
          <p:nvPr/>
        </p:nvSpPr>
        <p:spPr>
          <a:xfrm>
            <a:off x="1810553" y="5081323"/>
            <a:ext cx="708848" cy="307777"/>
          </a:xfrm>
          <a:prstGeom prst="rect">
            <a:avLst/>
          </a:prstGeom>
          <a:noFill/>
        </p:spPr>
        <p:txBody>
          <a:bodyPr wrap="none" rtlCol="0">
            <a:spAutoFit/>
          </a:bodyPr>
          <a:lstStyle/>
          <a:p>
            <a:r>
              <a:rPr lang="en-US" sz="1400" dirty="0" smtClean="0">
                <a:solidFill>
                  <a:srgbClr val="002060"/>
                </a:solidFill>
              </a:rPr>
              <a:t>Output</a:t>
            </a:r>
            <a:endParaRPr lang="en-US" sz="1400" dirty="0">
              <a:solidFill>
                <a:srgbClr val="002060"/>
              </a:solidFill>
            </a:endParaRPr>
          </a:p>
        </p:txBody>
      </p:sp>
    </p:spTree>
    <p:extLst>
      <p:ext uri="{BB962C8B-B14F-4D97-AF65-F5344CB8AC3E}">
        <p14:creationId xmlns:p14="http://schemas.microsoft.com/office/powerpoint/2010/main" val="19319353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57200" y="685800"/>
            <a:ext cx="7651376" cy="707886"/>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following code illustrates the use of various methods and properties of the </a:t>
            </a:r>
            <a:r>
              <a:rPr lang="en-US" dirty="0">
                <a:solidFill>
                  <a:srgbClr val="002060"/>
                </a:solidFill>
                <a:latin typeface="Courier New" panose="02070309020205020404" pitchFamily="49" charset="0"/>
                <a:cs typeface="Courier New" panose="02070309020205020404" pitchFamily="49" charset="0"/>
              </a:rPr>
              <a:t>String</a:t>
            </a:r>
            <a:r>
              <a:rPr lang="en-US" sz="2000" dirty="0" smtClean="0">
                <a:solidFill>
                  <a:srgbClr val="002060"/>
                </a:solidFill>
              </a:rPr>
              <a:t> object:</a:t>
            </a:r>
          </a:p>
        </p:txBody>
      </p:sp>
      <p:sp>
        <p:nvSpPr>
          <p:cNvPr id="4" name="Title 1"/>
          <p:cNvSpPr>
            <a:spLocks noGrp="1"/>
          </p:cNvSpPr>
          <p:nvPr>
            <p:ph type="title"/>
          </p:nvPr>
        </p:nvSpPr>
        <p:spPr/>
        <p:txBody>
          <a:bodyPr/>
          <a:lstStyle/>
          <a:p>
            <a:r>
              <a:rPr lang="en-US" dirty="0" smtClean="0"/>
              <a:t>Types of Objects (Contd.)</a:t>
            </a:r>
            <a:endParaRPr lang="en-US" dirty="0"/>
          </a:p>
        </p:txBody>
      </p:sp>
      <p:sp>
        <p:nvSpPr>
          <p:cNvPr id="7" name="Vertical Scroll 6"/>
          <p:cNvSpPr/>
          <p:nvPr/>
        </p:nvSpPr>
        <p:spPr>
          <a:xfrm>
            <a:off x="658906" y="1519518"/>
            <a:ext cx="7785847" cy="4854387"/>
          </a:xfrm>
          <a:prstGeom prst="verticalScroll">
            <a:avLst>
              <a:gd name="adj" fmla="val 4635"/>
            </a:avLst>
          </a:prstGeom>
          <a:solidFill>
            <a:schemeClr val="bg1">
              <a:lumMod val="95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100" dirty="0">
                <a:solidFill>
                  <a:srgbClr val="002060"/>
                </a:solidFill>
                <a:latin typeface="Courier New" panose="02070309020205020404" pitchFamily="49" charset="0"/>
                <a:cs typeface="Courier New" panose="02070309020205020404" pitchFamily="49" charset="0"/>
              </a:rPr>
              <a:t>&lt;html&gt;</a:t>
            </a:r>
          </a:p>
          <a:p>
            <a:r>
              <a:rPr lang="en-US" sz="1100" dirty="0" smtClean="0">
                <a:solidFill>
                  <a:srgbClr val="002060"/>
                </a:solidFill>
                <a:latin typeface="Courier New" panose="02070309020205020404" pitchFamily="49" charset="0"/>
                <a:cs typeface="Courier New" panose="02070309020205020404" pitchFamily="49" charset="0"/>
              </a:rPr>
              <a:t>&lt;</a:t>
            </a:r>
            <a:r>
              <a:rPr lang="en-US" sz="1100" dirty="0">
                <a:solidFill>
                  <a:srgbClr val="002060"/>
                </a:solidFill>
                <a:latin typeface="Courier New" panose="02070309020205020404" pitchFamily="49" charset="0"/>
                <a:cs typeface="Courier New" panose="02070309020205020404" pitchFamily="49" charset="0"/>
              </a:rPr>
              <a:t>body&gt;</a:t>
            </a:r>
          </a:p>
          <a:p>
            <a:r>
              <a:rPr lang="en-US" sz="1100" dirty="0">
                <a:solidFill>
                  <a:srgbClr val="002060"/>
                </a:solidFill>
                <a:latin typeface="Courier New" panose="02070309020205020404" pitchFamily="49" charset="0"/>
                <a:cs typeface="Courier New" panose="02070309020205020404" pitchFamily="49" charset="0"/>
              </a:rPr>
              <a:t>&lt;h3&gt;String Object&lt;/h3&gt;</a:t>
            </a:r>
          </a:p>
          <a:p>
            <a:r>
              <a:rPr lang="en-US" sz="1100" dirty="0">
                <a:solidFill>
                  <a:srgbClr val="002060"/>
                </a:solidFill>
                <a:latin typeface="Courier New" panose="02070309020205020404" pitchFamily="49" charset="0"/>
                <a:cs typeface="Courier New" panose="02070309020205020404" pitchFamily="49" charset="0"/>
              </a:rPr>
              <a:t>&lt;script type="text/JavaScript" language ="JavaScript"&gt;</a:t>
            </a:r>
          </a:p>
          <a:p>
            <a:r>
              <a:rPr lang="en-US" sz="1100" dirty="0" err="1">
                <a:solidFill>
                  <a:srgbClr val="002060"/>
                </a:solidFill>
                <a:latin typeface="Courier New" panose="02070309020205020404" pitchFamily="49" charset="0"/>
                <a:cs typeface="Courier New" panose="02070309020205020404" pitchFamily="49" charset="0"/>
              </a:rPr>
              <a:t>var</a:t>
            </a:r>
            <a:r>
              <a:rPr lang="en-US" sz="1100" dirty="0">
                <a:solidFill>
                  <a:srgbClr val="002060"/>
                </a:solidFill>
                <a:latin typeface="Courier New" panose="02070309020205020404" pitchFamily="49" charset="0"/>
                <a:cs typeface="Courier New" panose="02070309020205020404" pitchFamily="49" charset="0"/>
              </a:rPr>
              <a:t> txt = new String</a:t>
            </a:r>
            <a:r>
              <a:rPr lang="en-US" sz="1100" dirty="0" smtClean="0">
                <a:solidFill>
                  <a:srgbClr val="002060"/>
                </a:solidFill>
                <a:latin typeface="Courier New" panose="02070309020205020404" pitchFamily="49" charset="0"/>
                <a:cs typeface="Courier New" panose="02070309020205020404" pitchFamily="49" charset="0"/>
              </a:rPr>
              <a:t>("China </a:t>
            </a:r>
            <a:r>
              <a:rPr lang="en-US" sz="1100" dirty="0" err="1" smtClean="0">
                <a:solidFill>
                  <a:srgbClr val="002060"/>
                </a:solidFill>
                <a:latin typeface="Courier New" panose="02070309020205020404" pitchFamily="49" charset="0"/>
                <a:cs typeface="Courier New" panose="02070309020205020404" pitchFamily="49" charset="0"/>
              </a:rPr>
              <a:t>wuxi</a:t>
            </a:r>
            <a:r>
              <a:rPr lang="en-US" sz="1100" dirty="0" smtClean="0">
                <a:solidFill>
                  <a:srgbClr val="002060"/>
                </a:solidFill>
                <a:latin typeface="Courier New" panose="02070309020205020404" pitchFamily="49" charset="0"/>
                <a:cs typeface="Courier New" panose="02070309020205020404" pitchFamily="49" charset="0"/>
              </a:rPr>
              <a:t>");</a:t>
            </a:r>
            <a:endParaRPr lang="en-US" sz="1100" dirty="0">
              <a:solidFill>
                <a:srgbClr val="002060"/>
              </a:solidFill>
              <a:latin typeface="Courier New" panose="02070309020205020404" pitchFamily="49" charset="0"/>
              <a:cs typeface="Courier New" panose="02070309020205020404" pitchFamily="49" charset="0"/>
            </a:endParaRPr>
          </a:p>
          <a:p>
            <a:r>
              <a:rPr lang="en-US" sz="1100" dirty="0" err="1">
                <a:solidFill>
                  <a:srgbClr val="002060"/>
                </a:solidFill>
                <a:latin typeface="Courier New" panose="02070309020205020404" pitchFamily="49" charset="0"/>
                <a:cs typeface="Courier New" panose="02070309020205020404" pitchFamily="49" charset="0"/>
              </a:rPr>
              <a:t>document.write</a:t>
            </a:r>
            <a:r>
              <a:rPr lang="en-US" sz="1100" dirty="0">
                <a:solidFill>
                  <a:srgbClr val="002060"/>
                </a:solidFill>
                <a:latin typeface="Courier New" panose="02070309020205020404" pitchFamily="49" charset="0"/>
                <a:cs typeface="Courier New" panose="02070309020205020404" pitchFamily="49" charset="0"/>
              </a:rPr>
              <a:t>("String length  "+</a:t>
            </a:r>
            <a:r>
              <a:rPr lang="en-US" sz="1100" dirty="0" err="1">
                <a:solidFill>
                  <a:srgbClr val="002060"/>
                </a:solidFill>
                <a:latin typeface="Courier New" panose="02070309020205020404" pitchFamily="49" charset="0"/>
                <a:cs typeface="Courier New" panose="02070309020205020404" pitchFamily="49" charset="0"/>
              </a:rPr>
              <a:t>txt.length</a:t>
            </a:r>
            <a:r>
              <a:rPr lang="en-US" sz="1100" dirty="0">
                <a:solidFill>
                  <a:srgbClr val="002060"/>
                </a:solidFill>
                <a:latin typeface="Courier New" panose="02070309020205020404" pitchFamily="49" charset="0"/>
                <a:cs typeface="Courier New" panose="02070309020205020404" pitchFamily="49" charset="0"/>
              </a:rPr>
              <a:t> );</a:t>
            </a:r>
          </a:p>
          <a:p>
            <a:r>
              <a:rPr lang="en-US" sz="1100" dirty="0" err="1">
                <a:solidFill>
                  <a:srgbClr val="002060"/>
                </a:solidFill>
                <a:latin typeface="Courier New" panose="02070309020205020404" pitchFamily="49" charset="0"/>
                <a:cs typeface="Courier New" panose="02070309020205020404" pitchFamily="49" charset="0"/>
              </a:rPr>
              <a:t>document.write</a:t>
            </a:r>
            <a:r>
              <a:rPr lang="en-US" sz="1100" dirty="0">
                <a:solidFill>
                  <a:srgbClr val="002060"/>
                </a:solidFill>
                <a:latin typeface="Courier New" panose="02070309020205020404" pitchFamily="49" charset="0"/>
                <a:cs typeface="Courier New" panose="02070309020205020404" pitchFamily="49" charset="0"/>
              </a:rPr>
              <a:t>("&lt;</a:t>
            </a:r>
            <a:r>
              <a:rPr lang="en-US" sz="1100" dirty="0" err="1">
                <a:solidFill>
                  <a:srgbClr val="002060"/>
                </a:solidFill>
                <a:latin typeface="Courier New" panose="02070309020205020404" pitchFamily="49" charset="0"/>
                <a:cs typeface="Courier New" panose="02070309020205020404" pitchFamily="49" charset="0"/>
              </a:rPr>
              <a:t>br</a:t>
            </a:r>
            <a:r>
              <a:rPr lang="en-US" sz="1100" dirty="0">
                <a:solidFill>
                  <a:srgbClr val="002060"/>
                </a:solidFill>
                <a:latin typeface="Courier New" panose="02070309020205020404" pitchFamily="49" charset="0"/>
                <a:cs typeface="Courier New" panose="02070309020205020404" pitchFamily="49" charset="0"/>
              </a:rPr>
              <a:t>&gt;big text " + </a:t>
            </a:r>
            <a:r>
              <a:rPr lang="en-US" sz="1100" dirty="0" err="1">
                <a:solidFill>
                  <a:srgbClr val="002060"/>
                </a:solidFill>
                <a:latin typeface="Courier New" panose="02070309020205020404" pitchFamily="49" charset="0"/>
                <a:cs typeface="Courier New" panose="02070309020205020404" pitchFamily="49" charset="0"/>
              </a:rPr>
              <a:t>txt.big</a:t>
            </a:r>
            <a:r>
              <a:rPr lang="en-US" sz="1100" dirty="0">
                <a:solidFill>
                  <a:srgbClr val="002060"/>
                </a:solidFill>
                <a:latin typeface="Courier New" panose="02070309020205020404" pitchFamily="49" charset="0"/>
                <a:cs typeface="Courier New" panose="02070309020205020404" pitchFamily="49" charset="0"/>
              </a:rPr>
              <a:t>());</a:t>
            </a:r>
          </a:p>
          <a:p>
            <a:r>
              <a:rPr lang="en-US" sz="1100" dirty="0" err="1">
                <a:solidFill>
                  <a:srgbClr val="002060"/>
                </a:solidFill>
                <a:latin typeface="Courier New" panose="02070309020205020404" pitchFamily="49" charset="0"/>
                <a:cs typeface="Courier New" panose="02070309020205020404" pitchFamily="49" charset="0"/>
              </a:rPr>
              <a:t>document.write</a:t>
            </a:r>
            <a:r>
              <a:rPr lang="en-US" sz="1100" dirty="0">
                <a:solidFill>
                  <a:srgbClr val="002060"/>
                </a:solidFill>
                <a:latin typeface="Courier New" panose="02070309020205020404" pitchFamily="49" charset="0"/>
                <a:cs typeface="Courier New" panose="02070309020205020404" pitchFamily="49" charset="0"/>
              </a:rPr>
              <a:t>("&lt;</a:t>
            </a:r>
            <a:r>
              <a:rPr lang="en-US" sz="1100" dirty="0" err="1">
                <a:solidFill>
                  <a:srgbClr val="002060"/>
                </a:solidFill>
                <a:latin typeface="Courier New" panose="02070309020205020404" pitchFamily="49" charset="0"/>
                <a:cs typeface="Courier New" panose="02070309020205020404" pitchFamily="49" charset="0"/>
              </a:rPr>
              <a:t>br</a:t>
            </a:r>
            <a:r>
              <a:rPr lang="en-US" sz="1100" dirty="0">
                <a:solidFill>
                  <a:srgbClr val="002060"/>
                </a:solidFill>
                <a:latin typeface="Courier New" panose="02070309020205020404" pitchFamily="49" charset="0"/>
                <a:cs typeface="Courier New" panose="02070309020205020404" pitchFamily="49" charset="0"/>
              </a:rPr>
              <a:t>&gt;small text " + </a:t>
            </a:r>
            <a:r>
              <a:rPr lang="en-US" sz="1100" dirty="0" err="1">
                <a:solidFill>
                  <a:srgbClr val="002060"/>
                </a:solidFill>
                <a:latin typeface="Courier New" panose="02070309020205020404" pitchFamily="49" charset="0"/>
                <a:cs typeface="Courier New" panose="02070309020205020404" pitchFamily="49" charset="0"/>
              </a:rPr>
              <a:t>txt.small</a:t>
            </a:r>
            <a:r>
              <a:rPr lang="en-US" sz="1100" dirty="0">
                <a:solidFill>
                  <a:srgbClr val="002060"/>
                </a:solidFill>
                <a:latin typeface="Courier New" panose="02070309020205020404" pitchFamily="49" charset="0"/>
                <a:cs typeface="Courier New" panose="02070309020205020404" pitchFamily="49" charset="0"/>
              </a:rPr>
              <a:t>())</a:t>
            </a:r>
          </a:p>
          <a:p>
            <a:r>
              <a:rPr lang="en-US" sz="1100" dirty="0" err="1">
                <a:solidFill>
                  <a:srgbClr val="002060"/>
                </a:solidFill>
                <a:latin typeface="Courier New" panose="02070309020205020404" pitchFamily="49" charset="0"/>
                <a:cs typeface="Courier New" panose="02070309020205020404" pitchFamily="49" charset="0"/>
              </a:rPr>
              <a:t>document.write</a:t>
            </a:r>
            <a:r>
              <a:rPr lang="en-US" sz="1100" dirty="0">
                <a:solidFill>
                  <a:srgbClr val="002060"/>
                </a:solidFill>
                <a:latin typeface="Courier New" panose="02070309020205020404" pitchFamily="49" charset="0"/>
                <a:cs typeface="Courier New" panose="02070309020205020404" pitchFamily="49" charset="0"/>
              </a:rPr>
              <a:t>("&lt;</a:t>
            </a:r>
            <a:r>
              <a:rPr lang="en-US" sz="1100" dirty="0" err="1">
                <a:solidFill>
                  <a:srgbClr val="002060"/>
                </a:solidFill>
                <a:latin typeface="Courier New" panose="02070309020205020404" pitchFamily="49" charset="0"/>
                <a:cs typeface="Courier New" panose="02070309020205020404" pitchFamily="49" charset="0"/>
              </a:rPr>
              <a:t>br</a:t>
            </a:r>
            <a:r>
              <a:rPr lang="en-US" sz="1100" dirty="0">
                <a:solidFill>
                  <a:srgbClr val="002060"/>
                </a:solidFill>
                <a:latin typeface="Courier New" panose="02070309020205020404" pitchFamily="49" charset="0"/>
                <a:cs typeface="Courier New" panose="02070309020205020404" pitchFamily="49" charset="0"/>
              </a:rPr>
              <a:t>&gt;bold text " + </a:t>
            </a:r>
            <a:r>
              <a:rPr lang="en-US" sz="1100" dirty="0" err="1">
                <a:solidFill>
                  <a:srgbClr val="002060"/>
                </a:solidFill>
                <a:latin typeface="Courier New" panose="02070309020205020404" pitchFamily="49" charset="0"/>
                <a:cs typeface="Courier New" panose="02070309020205020404" pitchFamily="49" charset="0"/>
              </a:rPr>
              <a:t>txt.bold</a:t>
            </a:r>
            <a:r>
              <a:rPr lang="en-US" sz="1100" dirty="0">
                <a:solidFill>
                  <a:srgbClr val="002060"/>
                </a:solidFill>
                <a:latin typeface="Courier New" panose="02070309020205020404" pitchFamily="49" charset="0"/>
                <a:cs typeface="Courier New" panose="02070309020205020404" pitchFamily="49" charset="0"/>
              </a:rPr>
              <a:t>());</a:t>
            </a:r>
          </a:p>
          <a:p>
            <a:r>
              <a:rPr lang="en-US" sz="1100" dirty="0" err="1">
                <a:solidFill>
                  <a:srgbClr val="002060"/>
                </a:solidFill>
                <a:latin typeface="Courier New" panose="02070309020205020404" pitchFamily="49" charset="0"/>
                <a:cs typeface="Courier New" panose="02070309020205020404" pitchFamily="49" charset="0"/>
              </a:rPr>
              <a:t>document.write</a:t>
            </a:r>
            <a:r>
              <a:rPr lang="en-US" sz="1100" dirty="0">
                <a:solidFill>
                  <a:srgbClr val="002060"/>
                </a:solidFill>
                <a:latin typeface="Courier New" panose="02070309020205020404" pitchFamily="49" charset="0"/>
                <a:cs typeface="Courier New" panose="02070309020205020404" pitchFamily="49" charset="0"/>
              </a:rPr>
              <a:t>("&lt;</a:t>
            </a:r>
            <a:r>
              <a:rPr lang="en-US" sz="1100" dirty="0" err="1">
                <a:solidFill>
                  <a:srgbClr val="002060"/>
                </a:solidFill>
                <a:latin typeface="Courier New" panose="02070309020205020404" pitchFamily="49" charset="0"/>
                <a:cs typeface="Courier New" panose="02070309020205020404" pitchFamily="49" charset="0"/>
              </a:rPr>
              <a:t>br</a:t>
            </a:r>
            <a:r>
              <a:rPr lang="en-US" sz="1100" dirty="0">
                <a:solidFill>
                  <a:srgbClr val="002060"/>
                </a:solidFill>
                <a:latin typeface="Courier New" panose="02070309020205020404" pitchFamily="49" charset="0"/>
                <a:cs typeface="Courier New" panose="02070309020205020404" pitchFamily="49" charset="0"/>
              </a:rPr>
              <a:t>&gt;char at 3 index "+</a:t>
            </a:r>
            <a:r>
              <a:rPr lang="en-US" sz="1100" dirty="0" err="1">
                <a:solidFill>
                  <a:srgbClr val="002060"/>
                </a:solidFill>
                <a:latin typeface="Courier New" panose="02070309020205020404" pitchFamily="49" charset="0"/>
                <a:cs typeface="Courier New" panose="02070309020205020404" pitchFamily="49" charset="0"/>
              </a:rPr>
              <a:t>txt.charAt</a:t>
            </a:r>
            <a:r>
              <a:rPr lang="en-US" sz="1100" dirty="0">
                <a:solidFill>
                  <a:srgbClr val="002060"/>
                </a:solidFill>
                <a:latin typeface="Courier New" panose="02070309020205020404" pitchFamily="49" charset="0"/>
                <a:cs typeface="Courier New" panose="02070309020205020404" pitchFamily="49" charset="0"/>
              </a:rPr>
              <a:t>(2));</a:t>
            </a:r>
          </a:p>
          <a:p>
            <a:r>
              <a:rPr lang="en-US" sz="1100" dirty="0" err="1">
                <a:solidFill>
                  <a:srgbClr val="002060"/>
                </a:solidFill>
                <a:latin typeface="Courier New" panose="02070309020205020404" pitchFamily="49" charset="0"/>
                <a:cs typeface="Courier New" panose="02070309020205020404" pitchFamily="49" charset="0"/>
              </a:rPr>
              <a:t>document.write</a:t>
            </a:r>
            <a:r>
              <a:rPr lang="en-US" sz="1100" dirty="0">
                <a:solidFill>
                  <a:srgbClr val="002060"/>
                </a:solidFill>
                <a:latin typeface="Courier New" panose="02070309020205020404" pitchFamily="49" charset="0"/>
                <a:cs typeface="Courier New" panose="02070309020205020404" pitchFamily="49" charset="0"/>
              </a:rPr>
              <a:t>("&lt;</a:t>
            </a:r>
            <a:r>
              <a:rPr lang="en-US" sz="1100" dirty="0" err="1">
                <a:solidFill>
                  <a:srgbClr val="002060"/>
                </a:solidFill>
                <a:latin typeface="Courier New" panose="02070309020205020404" pitchFamily="49" charset="0"/>
                <a:cs typeface="Courier New" panose="02070309020205020404" pitchFamily="49" charset="0"/>
              </a:rPr>
              <a:t>br</a:t>
            </a:r>
            <a:r>
              <a:rPr lang="en-US" sz="1100" dirty="0">
                <a:solidFill>
                  <a:srgbClr val="002060"/>
                </a:solidFill>
                <a:latin typeface="Courier New" panose="02070309020205020404" pitchFamily="49" charset="0"/>
                <a:cs typeface="Courier New" panose="02070309020205020404" pitchFamily="49" charset="0"/>
              </a:rPr>
              <a:t>&gt; change font color"+</a:t>
            </a:r>
            <a:r>
              <a:rPr lang="en-US" sz="1100" dirty="0" err="1">
                <a:solidFill>
                  <a:srgbClr val="002060"/>
                </a:solidFill>
                <a:latin typeface="Courier New" panose="02070309020205020404" pitchFamily="49" charset="0"/>
                <a:cs typeface="Courier New" panose="02070309020205020404" pitchFamily="49" charset="0"/>
              </a:rPr>
              <a:t>txt.fontcolor</a:t>
            </a:r>
            <a:r>
              <a:rPr lang="en-US" sz="1100" dirty="0">
                <a:solidFill>
                  <a:srgbClr val="002060"/>
                </a:solidFill>
                <a:latin typeface="Courier New" panose="02070309020205020404" pitchFamily="49" charset="0"/>
                <a:cs typeface="Courier New" panose="02070309020205020404" pitchFamily="49" charset="0"/>
              </a:rPr>
              <a:t>("red"));</a:t>
            </a:r>
          </a:p>
          <a:p>
            <a:r>
              <a:rPr lang="en-US" sz="1100" dirty="0" err="1">
                <a:solidFill>
                  <a:srgbClr val="002060"/>
                </a:solidFill>
                <a:latin typeface="Courier New" panose="02070309020205020404" pitchFamily="49" charset="0"/>
                <a:cs typeface="Courier New" panose="02070309020205020404" pitchFamily="49" charset="0"/>
              </a:rPr>
              <a:t>document.write</a:t>
            </a:r>
            <a:r>
              <a:rPr lang="en-US" sz="1100" dirty="0">
                <a:solidFill>
                  <a:srgbClr val="002060"/>
                </a:solidFill>
                <a:latin typeface="Courier New" panose="02070309020205020404" pitchFamily="49" charset="0"/>
                <a:cs typeface="Courier New" panose="02070309020205020404" pitchFamily="49" charset="0"/>
              </a:rPr>
              <a:t>("&lt;</a:t>
            </a:r>
            <a:r>
              <a:rPr lang="en-US" sz="1100" dirty="0" err="1">
                <a:solidFill>
                  <a:srgbClr val="002060"/>
                </a:solidFill>
                <a:latin typeface="Courier New" panose="02070309020205020404" pitchFamily="49" charset="0"/>
                <a:cs typeface="Courier New" panose="02070309020205020404" pitchFamily="49" charset="0"/>
              </a:rPr>
              <a:t>br</a:t>
            </a:r>
            <a:r>
              <a:rPr lang="en-US" sz="1100" dirty="0">
                <a:solidFill>
                  <a:srgbClr val="002060"/>
                </a:solidFill>
                <a:latin typeface="Courier New" panose="02070309020205020404" pitchFamily="49" charset="0"/>
                <a:cs typeface="Courier New" panose="02070309020205020404" pitchFamily="49" charset="0"/>
              </a:rPr>
              <a:t>&gt; change font size"+</a:t>
            </a:r>
            <a:r>
              <a:rPr lang="en-US" sz="1100" dirty="0" err="1">
                <a:solidFill>
                  <a:srgbClr val="002060"/>
                </a:solidFill>
                <a:latin typeface="Courier New" panose="02070309020205020404" pitchFamily="49" charset="0"/>
                <a:cs typeface="Courier New" panose="02070309020205020404" pitchFamily="49" charset="0"/>
              </a:rPr>
              <a:t>txt.fontsize</a:t>
            </a:r>
            <a:r>
              <a:rPr lang="en-US" sz="1100" dirty="0">
                <a:solidFill>
                  <a:srgbClr val="002060"/>
                </a:solidFill>
                <a:latin typeface="Courier New" panose="02070309020205020404" pitchFamily="49" charset="0"/>
                <a:cs typeface="Courier New" panose="02070309020205020404" pitchFamily="49" charset="0"/>
              </a:rPr>
              <a:t>(5));</a:t>
            </a:r>
          </a:p>
          <a:p>
            <a:r>
              <a:rPr lang="en-US" sz="1100" dirty="0" err="1">
                <a:solidFill>
                  <a:srgbClr val="002060"/>
                </a:solidFill>
                <a:latin typeface="Courier New" panose="02070309020205020404" pitchFamily="49" charset="0"/>
                <a:cs typeface="Courier New" panose="02070309020205020404" pitchFamily="49" charset="0"/>
              </a:rPr>
              <a:t>document.write</a:t>
            </a:r>
            <a:r>
              <a:rPr lang="en-US" sz="1100" dirty="0">
                <a:solidFill>
                  <a:srgbClr val="002060"/>
                </a:solidFill>
                <a:latin typeface="Courier New" panose="02070309020205020404" pitchFamily="49" charset="0"/>
                <a:cs typeface="Courier New" panose="02070309020205020404" pitchFamily="49" charset="0"/>
              </a:rPr>
              <a:t>("&lt;</a:t>
            </a:r>
            <a:r>
              <a:rPr lang="en-US" sz="1100" dirty="0" err="1">
                <a:solidFill>
                  <a:srgbClr val="002060"/>
                </a:solidFill>
                <a:latin typeface="Courier New" panose="02070309020205020404" pitchFamily="49" charset="0"/>
                <a:cs typeface="Courier New" panose="02070309020205020404" pitchFamily="49" charset="0"/>
              </a:rPr>
              <a:t>br</a:t>
            </a:r>
            <a:r>
              <a:rPr lang="en-US" sz="1100" dirty="0">
                <a:solidFill>
                  <a:srgbClr val="002060"/>
                </a:solidFill>
                <a:latin typeface="Courier New" panose="02070309020205020404" pitchFamily="49" charset="0"/>
                <a:cs typeface="Courier New" panose="02070309020205020404" pitchFamily="49" charset="0"/>
              </a:rPr>
              <a:t>&gt; change text to italic "+</a:t>
            </a:r>
            <a:r>
              <a:rPr lang="en-US" sz="1100" dirty="0" err="1">
                <a:solidFill>
                  <a:srgbClr val="002060"/>
                </a:solidFill>
                <a:latin typeface="Courier New" panose="02070309020205020404" pitchFamily="49" charset="0"/>
                <a:cs typeface="Courier New" panose="02070309020205020404" pitchFamily="49" charset="0"/>
              </a:rPr>
              <a:t>txt.italics</a:t>
            </a:r>
            <a:r>
              <a:rPr lang="en-US" sz="1100" dirty="0">
                <a:solidFill>
                  <a:srgbClr val="002060"/>
                </a:solidFill>
                <a:latin typeface="Courier New" panose="02070309020205020404" pitchFamily="49" charset="0"/>
                <a:cs typeface="Courier New" panose="02070309020205020404" pitchFamily="49" charset="0"/>
              </a:rPr>
              <a:t>())</a:t>
            </a:r>
          </a:p>
          <a:p>
            <a:r>
              <a:rPr lang="en-US" sz="1100" dirty="0" err="1">
                <a:solidFill>
                  <a:srgbClr val="002060"/>
                </a:solidFill>
                <a:latin typeface="Courier New" panose="02070309020205020404" pitchFamily="49" charset="0"/>
                <a:cs typeface="Courier New" panose="02070309020205020404" pitchFamily="49" charset="0"/>
              </a:rPr>
              <a:t>document.write</a:t>
            </a:r>
            <a:r>
              <a:rPr lang="en-US" sz="1100" dirty="0">
                <a:solidFill>
                  <a:srgbClr val="002060"/>
                </a:solidFill>
                <a:latin typeface="Courier New" panose="02070309020205020404" pitchFamily="49" charset="0"/>
                <a:cs typeface="Courier New" panose="02070309020205020404" pitchFamily="49" charset="0"/>
              </a:rPr>
              <a:t>("&lt;</a:t>
            </a:r>
            <a:r>
              <a:rPr lang="en-US" sz="1100" dirty="0" err="1">
                <a:solidFill>
                  <a:srgbClr val="002060"/>
                </a:solidFill>
                <a:latin typeface="Courier New" panose="02070309020205020404" pitchFamily="49" charset="0"/>
                <a:cs typeface="Courier New" panose="02070309020205020404" pitchFamily="49" charset="0"/>
              </a:rPr>
              <a:t>br</a:t>
            </a:r>
            <a:r>
              <a:rPr lang="en-US" sz="1100" dirty="0">
                <a:solidFill>
                  <a:srgbClr val="002060"/>
                </a:solidFill>
                <a:latin typeface="Courier New" panose="02070309020205020404" pitchFamily="49" charset="0"/>
                <a:cs typeface="Courier New" panose="02070309020205020404" pitchFamily="49" charset="0"/>
              </a:rPr>
              <a:t>&gt; index of </a:t>
            </a:r>
            <a:r>
              <a:rPr lang="en-US" sz="1100" dirty="0" err="1">
                <a:solidFill>
                  <a:srgbClr val="002060"/>
                </a:solidFill>
                <a:latin typeface="Courier New" panose="02070309020205020404" pitchFamily="49" charset="0"/>
                <a:cs typeface="Courier New" panose="02070309020205020404" pitchFamily="49" charset="0"/>
              </a:rPr>
              <a:t>i</a:t>
            </a:r>
            <a:r>
              <a:rPr lang="en-US" sz="1100" dirty="0">
                <a:solidFill>
                  <a:srgbClr val="002060"/>
                </a:solidFill>
                <a:latin typeface="Courier New" panose="02070309020205020404" pitchFamily="49" charset="0"/>
                <a:cs typeface="Courier New" panose="02070309020205020404" pitchFamily="49" charset="0"/>
              </a:rPr>
              <a:t>  "+</a:t>
            </a:r>
            <a:r>
              <a:rPr lang="en-US" sz="1100" dirty="0" err="1">
                <a:solidFill>
                  <a:srgbClr val="002060"/>
                </a:solidFill>
                <a:latin typeface="Courier New" panose="02070309020205020404" pitchFamily="49" charset="0"/>
                <a:cs typeface="Courier New" panose="02070309020205020404" pitchFamily="49" charset="0"/>
              </a:rPr>
              <a:t>txt.indexOf</a:t>
            </a:r>
            <a:r>
              <a:rPr lang="en-US" sz="1100" dirty="0">
                <a:solidFill>
                  <a:srgbClr val="002060"/>
                </a:solidFill>
                <a:latin typeface="Courier New" panose="02070309020205020404" pitchFamily="49" charset="0"/>
                <a:cs typeface="Courier New" panose="02070309020205020404" pitchFamily="49" charset="0"/>
              </a:rPr>
              <a:t>("</a:t>
            </a:r>
            <a:r>
              <a:rPr lang="en-US" sz="1100" dirty="0" err="1">
                <a:solidFill>
                  <a:srgbClr val="002060"/>
                </a:solidFill>
                <a:latin typeface="Courier New" panose="02070309020205020404" pitchFamily="49" charset="0"/>
                <a:cs typeface="Courier New" panose="02070309020205020404" pitchFamily="49" charset="0"/>
              </a:rPr>
              <a:t>i</a:t>
            </a:r>
            <a:r>
              <a:rPr lang="en-US" sz="1100" dirty="0">
                <a:solidFill>
                  <a:srgbClr val="002060"/>
                </a:solidFill>
                <a:latin typeface="Courier New" panose="02070309020205020404" pitchFamily="49" charset="0"/>
                <a:cs typeface="Courier New" panose="02070309020205020404" pitchFamily="49" charset="0"/>
              </a:rPr>
              <a:t>"));</a:t>
            </a:r>
          </a:p>
          <a:p>
            <a:r>
              <a:rPr lang="en-US" sz="1100" dirty="0" err="1">
                <a:solidFill>
                  <a:srgbClr val="002060"/>
                </a:solidFill>
                <a:latin typeface="Courier New" panose="02070309020205020404" pitchFamily="49" charset="0"/>
                <a:cs typeface="Courier New" panose="02070309020205020404" pitchFamily="49" charset="0"/>
              </a:rPr>
              <a:t>document.write</a:t>
            </a:r>
            <a:r>
              <a:rPr lang="en-US" sz="1100" dirty="0">
                <a:solidFill>
                  <a:srgbClr val="002060"/>
                </a:solidFill>
                <a:latin typeface="Courier New" panose="02070309020205020404" pitchFamily="49" charset="0"/>
                <a:cs typeface="Courier New" panose="02070309020205020404" pitchFamily="49" charset="0"/>
              </a:rPr>
              <a:t>("&lt;</a:t>
            </a:r>
            <a:r>
              <a:rPr lang="en-US" sz="1100" dirty="0" err="1">
                <a:solidFill>
                  <a:srgbClr val="002060"/>
                </a:solidFill>
                <a:latin typeface="Courier New" panose="02070309020205020404" pitchFamily="49" charset="0"/>
                <a:cs typeface="Courier New" panose="02070309020205020404" pitchFamily="49" charset="0"/>
              </a:rPr>
              <a:t>br</a:t>
            </a:r>
            <a:r>
              <a:rPr lang="en-US" sz="1100" dirty="0">
                <a:solidFill>
                  <a:srgbClr val="002060"/>
                </a:solidFill>
                <a:latin typeface="Courier New" panose="02070309020205020404" pitchFamily="49" charset="0"/>
                <a:cs typeface="Courier New" panose="02070309020205020404" pitchFamily="49" charset="0"/>
              </a:rPr>
              <a:t>&gt; index of </a:t>
            </a:r>
            <a:r>
              <a:rPr lang="en-US" sz="1100" dirty="0" err="1">
                <a:solidFill>
                  <a:srgbClr val="002060"/>
                </a:solidFill>
                <a:latin typeface="Courier New" panose="02070309020205020404" pitchFamily="49" charset="0"/>
                <a:cs typeface="Courier New" panose="02070309020205020404" pitchFamily="49" charset="0"/>
              </a:rPr>
              <a:t>i</a:t>
            </a:r>
            <a:r>
              <a:rPr lang="en-US" sz="1100" dirty="0">
                <a:solidFill>
                  <a:srgbClr val="002060"/>
                </a:solidFill>
                <a:latin typeface="Courier New" panose="02070309020205020404" pitchFamily="49" charset="0"/>
                <a:cs typeface="Courier New" panose="02070309020205020404" pitchFamily="49" charset="0"/>
              </a:rPr>
              <a:t>  "+</a:t>
            </a:r>
            <a:r>
              <a:rPr lang="en-US" sz="1100" dirty="0" err="1">
                <a:solidFill>
                  <a:srgbClr val="002060"/>
                </a:solidFill>
                <a:latin typeface="Courier New" panose="02070309020205020404" pitchFamily="49" charset="0"/>
                <a:cs typeface="Courier New" panose="02070309020205020404" pitchFamily="49" charset="0"/>
              </a:rPr>
              <a:t>txt.lastIndexOf</a:t>
            </a:r>
            <a:r>
              <a:rPr lang="en-US" sz="1100" dirty="0">
                <a:solidFill>
                  <a:srgbClr val="002060"/>
                </a:solidFill>
                <a:latin typeface="Courier New" panose="02070309020205020404" pitchFamily="49" charset="0"/>
                <a:cs typeface="Courier New" panose="02070309020205020404" pitchFamily="49" charset="0"/>
              </a:rPr>
              <a:t>("</a:t>
            </a:r>
            <a:r>
              <a:rPr lang="en-US" sz="1100" dirty="0" err="1">
                <a:solidFill>
                  <a:srgbClr val="002060"/>
                </a:solidFill>
                <a:latin typeface="Courier New" panose="02070309020205020404" pitchFamily="49" charset="0"/>
                <a:cs typeface="Courier New" panose="02070309020205020404" pitchFamily="49" charset="0"/>
              </a:rPr>
              <a:t>i</a:t>
            </a:r>
            <a:r>
              <a:rPr lang="en-US" sz="1100" dirty="0">
                <a:solidFill>
                  <a:srgbClr val="002060"/>
                </a:solidFill>
                <a:latin typeface="Courier New" panose="02070309020205020404" pitchFamily="49" charset="0"/>
                <a:cs typeface="Courier New" panose="02070309020205020404" pitchFamily="49" charset="0"/>
              </a:rPr>
              <a:t>"));</a:t>
            </a:r>
          </a:p>
          <a:p>
            <a:r>
              <a:rPr lang="en-US" sz="1100" dirty="0" err="1">
                <a:solidFill>
                  <a:srgbClr val="002060"/>
                </a:solidFill>
                <a:latin typeface="Courier New" panose="02070309020205020404" pitchFamily="49" charset="0"/>
                <a:cs typeface="Courier New" panose="02070309020205020404" pitchFamily="49" charset="0"/>
              </a:rPr>
              <a:t>document.write</a:t>
            </a:r>
            <a:r>
              <a:rPr lang="en-US" sz="1100" dirty="0">
                <a:solidFill>
                  <a:srgbClr val="002060"/>
                </a:solidFill>
                <a:latin typeface="Courier New" panose="02070309020205020404" pitchFamily="49" charset="0"/>
                <a:cs typeface="Courier New" panose="02070309020205020404" pitchFamily="49" charset="0"/>
              </a:rPr>
              <a:t>("&lt;</a:t>
            </a:r>
            <a:r>
              <a:rPr lang="en-US" sz="1100" dirty="0" err="1" smtClean="0">
                <a:solidFill>
                  <a:srgbClr val="002060"/>
                </a:solidFill>
                <a:latin typeface="Courier New" panose="02070309020205020404" pitchFamily="49" charset="0"/>
                <a:cs typeface="Courier New" panose="02070309020205020404" pitchFamily="49" charset="0"/>
              </a:rPr>
              <a:t>br</a:t>
            </a:r>
            <a:r>
              <a:rPr lang="en-US" sz="1100" dirty="0" smtClean="0">
                <a:solidFill>
                  <a:srgbClr val="002060"/>
                </a:solidFill>
                <a:latin typeface="Courier New" panose="02070309020205020404" pitchFamily="49" charset="0"/>
                <a:cs typeface="Courier New" panose="02070309020205020404" pitchFamily="49" charset="0"/>
              </a:rPr>
              <a:t>&gt;superscript </a:t>
            </a:r>
            <a:r>
              <a:rPr lang="en-US" sz="1100" dirty="0">
                <a:solidFill>
                  <a:srgbClr val="002060"/>
                </a:solidFill>
                <a:latin typeface="Courier New" panose="02070309020205020404" pitchFamily="49" charset="0"/>
                <a:cs typeface="Courier New" panose="02070309020205020404" pitchFamily="49" charset="0"/>
              </a:rPr>
              <a:t>h2".sub()+"o");</a:t>
            </a:r>
          </a:p>
          <a:p>
            <a:r>
              <a:rPr lang="en-US" sz="1100" dirty="0" err="1">
                <a:solidFill>
                  <a:srgbClr val="002060"/>
                </a:solidFill>
                <a:latin typeface="Courier New" panose="02070309020205020404" pitchFamily="49" charset="0"/>
                <a:cs typeface="Courier New" panose="02070309020205020404" pitchFamily="49" charset="0"/>
              </a:rPr>
              <a:t>document.write</a:t>
            </a:r>
            <a:r>
              <a:rPr lang="en-US" sz="1100" dirty="0">
                <a:solidFill>
                  <a:srgbClr val="002060"/>
                </a:solidFill>
                <a:latin typeface="Courier New" panose="02070309020205020404" pitchFamily="49" charset="0"/>
                <a:cs typeface="Courier New" panose="02070309020205020404" pitchFamily="49" charset="0"/>
              </a:rPr>
              <a:t>("&lt;</a:t>
            </a:r>
            <a:r>
              <a:rPr lang="en-US" sz="1100" dirty="0" err="1" smtClean="0">
                <a:solidFill>
                  <a:srgbClr val="002060"/>
                </a:solidFill>
                <a:latin typeface="Courier New" panose="02070309020205020404" pitchFamily="49" charset="0"/>
                <a:cs typeface="Courier New" panose="02070309020205020404" pitchFamily="49" charset="0"/>
              </a:rPr>
              <a:t>br</a:t>
            </a:r>
            <a:r>
              <a:rPr lang="en-US" sz="1100" smtClean="0">
                <a:solidFill>
                  <a:srgbClr val="002060"/>
                </a:solidFill>
                <a:latin typeface="Courier New" panose="02070309020205020404" pitchFamily="49" charset="0"/>
                <a:cs typeface="Courier New" panose="02070309020205020404" pitchFamily="49" charset="0"/>
              </a:rPr>
              <a:t>&gt;subscript </a:t>
            </a:r>
            <a:r>
              <a:rPr lang="en-US" sz="1100" dirty="0">
                <a:solidFill>
                  <a:srgbClr val="002060"/>
                </a:solidFill>
                <a:latin typeface="Courier New" panose="02070309020205020404" pitchFamily="49" charset="0"/>
                <a:cs typeface="Courier New" panose="02070309020205020404" pitchFamily="49" charset="0"/>
              </a:rPr>
              <a:t>h2".sup()+"o");</a:t>
            </a:r>
          </a:p>
          <a:p>
            <a:r>
              <a:rPr lang="en-US" sz="1100" dirty="0" err="1">
                <a:solidFill>
                  <a:srgbClr val="002060"/>
                </a:solidFill>
                <a:latin typeface="Courier New" panose="02070309020205020404" pitchFamily="49" charset="0"/>
                <a:cs typeface="Courier New" panose="02070309020205020404" pitchFamily="49" charset="0"/>
              </a:rPr>
              <a:t>document.write</a:t>
            </a:r>
            <a:r>
              <a:rPr lang="en-US" sz="1100" dirty="0">
                <a:solidFill>
                  <a:srgbClr val="002060"/>
                </a:solidFill>
                <a:latin typeface="Courier New" panose="02070309020205020404" pitchFamily="49" charset="0"/>
                <a:cs typeface="Courier New" panose="02070309020205020404" pitchFamily="49" charset="0"/>
              </a:rPr>
              <a:t>("&lt;</a:t>
            </a:r>
            <a:r>
              <a:rPr lang="en-US" sz="1100" dirty="0" err="1">
                <a:solidFill>
                  <a:srgbClr val="002060"/>
                </a:solidFill>
                <a:latin typeface="Courier New" panose="02070309020205020404" pitchFamily="49" charset="0"/>
                <a:cs typeface="Courier New" panose="02070309020205020404" pitchFamily="49" charset="0"/>
              </a:rPr>
              <a:t>br</a:t>
            </a:r>
            <a:r>
              <a:rPr lang="en-US" sz="1100" dirty="0">
                <a:solidFill>
                  <a:srgbClr val="002060"/>
                </a:solidFill>
                <a:latin typeface="Courier New" panose="02070309020205020404" pitchFamily="49" charset="0"/>
                <a:cs typeface="Courier New" panose="02070309020205020404" pitchFamily="49" charset="0"/>
              </a:rPr>
              <a:t>&gt;strike </a:t>
            </a:r>
            <a:r>
              <a:rPr lang="en-US" sz="1100" dirty="0" err="1">
                <a:solidFill>
                  <a:srgbClr val="002060"/>
                </a:solidFill>
                <a:latin typeface="Courier New" panose="02070309020205020404" pitchFamily="49" charset="0"/>
                <a:cs typeface="Courier New" panose="02070309020205020404" pitchFamily="49" charset="0"/>
              </a:rPr>
              <a:t>through".strike</a:t>
            </a:r>
            <a:r>
              <a:rPr lang="en-US" sz="1100" dirty="0">
                <a:solidFill>
                  <a:srgbClr val="002060"/>
                </a:solidFill>
                <a:latin typeface="Courier New" panose="02070309020205020404" pitchFamily="49" charset="0"/>
                <a:cs typeface="Courier New" panose="02070309020205020404" pitchFamily="49" charset="0"/>
              </a:rPr>
              <a:t>());</a:t>
            </a:r>
          </a:p>
          <a:p>
            <a:r>
              <a:rPr lang="en-US" sz="1100" dirty="0" err="1">
                <a:solidFill>
                  <a:srgbClr val="002060"/>
                </a:solidFill>
                <a:latin typeface="Courier New" panose="02070309020205020404" pitchFamily="49" charset="0"/>
                <a:cs typeface="Courier New" panose="02070309020205020404" pitchFamily="49" charset="0"/>
              </a:rPr>
              <a:t>document.write</a:t>
            </a:r>
            <a:r>
              <a:rPr lang="en-US" sz="1100" dirty="0">
                <a:solidFill>
                  <a:srgbClr val="002060"/>
                </a:solidFill>
                <a:latin typeface="Courier New" panose="02070309020205020404" pitchFamily="49" charset="0"/>
                <a:cs typeface="Courier New" panose="02070309020205020404" pitchFamily="49" charset="0"/>
              </a:rPr>
              <a:t>("&lt;</a:t>
            </a:r>
            <a:r>
              <a:rPr lang="en-US" sz="1100" dirty="0" err="1">
                <a:solidFill>
                  <a:srgbClr val="002060"/>
                </a:solidFill>
                <a:latin typeface="Courier New" panose="02070309020205020404" pitchFamily="49" charset="0"/>
                <a:cs typeface="Courier New" panose="02070309020205020404" pitchFamily="49" charset="0"/>
              </a:rPr>
              <a:t>br</a:t>
            </a:r>
            <a:r>
              <a:rPr lang="en-US" sz="1100" dirty="0">
                <a:solidFill>
                  <a:srgbClr val="002060"/>
                </a:solidFill>
                <a:latin typeface="Courier New" panose="02070309020205020404" pitchFamily="49" charset="0"/>
                <a:cs typeface="Courier New" panose="02070309020205020404" pitchFamily="49" charset="0"/>
              </a:rPr>
              <a:t>&gt;substring   "+</a:t>
            </a:r>
            <a:r>
              <a:rPr lang="en-US" sz="1100" dirty="0" err="1">
                <a:solidFill>
                  <a:srgbClr val="002060"/>
                </a:solidFill>
                <a:latin typeface="Courier New" panose="02070309020205020404" pitchFamily="49" charset="0"/>
                <a:cs typeface="Courier New" panose="02070309020205020404" pitchFamily="49" charset="0"/>
              </a:rPr>
              <a:t>txt.substring</a:t>
            </a:r>
            <a:r>
              <a:rPr lang="en-US" sz="1100" dirty="0">
                <a:solidFill>
                  <a:srgbClr val="002060"/>
                </a:solidFill>
                <a:latin typeface="Courier New" panose="02070309020205020404" pitchFamily="49" charset="0"/>
                <a:cs typeface="Courier New" panose="02070309020205020404" pitchFamily="49" charset="0"/>
              </a:rPr>
              <a:t>(8,10));</a:t>
            </a:r>
          </a:p>
          <a:p>
            <a:r>
              <a:rPr lang="en-US" sz="1100" dirty="0" err="1">
                <a:solidFill>
                  <a:srgbClr val="002060"/>
                </a:solidFill>
                <a:latin typeface="Courier New" panose="02070309020205020404" pitchFamily="49" charset="0"/>
                <a:cs typeface="Courier New" panose="02070309020205020404" pitchFamily="49" charset="0"/>
              </a:rPr>
              <a:t>document.write</a:t>
            </a:r>
            <a:r>
              <a:rPr lang="en-US" sz="1100" dirty="0">
                <a:solidFill>
                  <a:srgbClr val="002060"/>
                </a:solidFill>
                <a:latin typeface="Courier New" panose="02070309020205020404" pitchFamily="49" charset="0"/>
                <a:cs typeface="Courier New" panose="02070309020205020404" pitchFamily="49" charset="0"/>
              </a:rPr>
              <a:t>("&lt;</a:t>
            </a:r>
            <a:r>
              <a:rPr lang="en-US" sz="1100" dirty="0" err="1">
                <a:solidFill>
                  <a:srgbClr val="002060"/>
                </a:solidFill>
                <a:latin typeface="Courier New" panose="02070309020205020404" pitchFamily="49" charset="0"/>
                <a:cs typeface="Courier New" panose="02070309020205020404" pitchFamily="49" charset="0"/>
              </a:rPr>
              <a:t>br</a:t>
            </a:r>
            <a:r>
              <a:rPr lang="en-US" sz="1100" dirty="0">
                <a:solidFill>
                  <a:srgbClr val="002060"/>
                </a:solidFill>
                <a:latin typeface="Courier New" panose="02070309020205020404" pitchFamily="49" charset="0"/>
                <a:cs typeface="Courier New" panose="02070309020205020404" pitchFamily="49" charset="0"/>
              </a:rPr>
              <a:t>&gt; HELLO".</a:t>
            </a:r>
            <a:r>
              <a:rPr lang="en-US" sz="1100" dirty="0" err="1">
                <a:solidFill>
                  <a:srgbClr val="002060"/>
                </a:solidFill>
                <a:latin typeface="Courier New" panose="02070309020205020404" pitchFamily="49" charset="0"/>
                <a:cs typeface="Courier New" panose="02070309020205020404" pitchFamily="49" charset="0"/>
              </a:rPr>
              <a:t>toLowerCase</a:t>
            </a:r>
            <a:r>
              <a:rPr lang="en-US" sz="1100" dirty="0">
                <a:solidFill>
                  <a:srgbClr val="002060"/>
                </a:solidFill>
                <a:latin typeface="Courier New" panose="02070309020205020404" pitchFamily="49" charset="0"/>
                <a:cs typeface="Courier New" panose="02070309020205020404" pitchFamily="49" charset="0"/>
              </a:rPr>
              <a:t>() );</a:t>
            </a:r>
          </a:p>
          <a:p>
            <a:r>
              <a:rPr lang="en-US" sz="1100" dirty="0" err="1">
                <a:solidFill>
                  <a:srgbClr val="002060"/>
                </a:solidFill>
                <a:latin typeface="Courier New" panose="02070309020205020404" pitchFamily="49" charset="0"/>
                <a:cs typeface="Courier New" panose="02070309020205020404" pitchFamily="49" charset="0"/>
              </a:rPr>
              <a:t>document.write</a:t>
            </a:r>
            <a:r>
              <a:rPr lang="en-US" sz="1100" dirty="0">
                <a:solidFill>
                  <a:srgbClr val="002060"/>
                </a:solidFill>
                <a:latin typeface="Courier New" panose="02070309020205020404" pitchFamily="49" charset="0"/>
                <a:cs typeface="Courier New" panose="02070309020205020404" pitchFamily="49" charset="0"/>
              </a:rPr>
              <a:t>("&lt;</a:t>
            </a:r>
            <a:r>
              <a:rPr lang="en-US" sz="1100" dirty="0" err="1">
                <a:solidFill>
                  <a:srgbClr val="002060"/>
                </a:solidFill>
                <a:latin typeface="Courier New" panose="02070309020205020404" pitchFamily="49" charset="0"/>
                <a:cs typeface="Courier New" panose="02070309020205020404" pitchFamily="49" charset="0"/>
              </a:rPr>
              <a:t>br</a:t>
            </a:r>
            <a:r>
              <a:rPr lang="en-US" sz="1100" dirty="0">
                <a:solidFill>
                  <a:srgbClr val="002060"/>
                </a:solidFill>
                <a:latin typeface="Courier New" panose="02070309020205020404" pitchFamily="49" charset="0"/>
                <a:cs typeface="Courier New" panose="02070309020205020404" pitchFamily="49" charset="0"/>
              </a:rPr>
              <a:t>&gt; hello".</a:t>
            </a:r>
            <a:r>
              <a:rPr lang="en-US" sz="1100" dirty="0" err="1">
                <a:solidFill>
                  <a:srgbClr val="002060"/>
                </a:solidFill>
                <a:latin typeface="Courier New" panose="02070309020205020404" pitchFamily="49" charset="0"/>
                <a:cs typeface="Courier New" panose="02070309020205020404" pitchFamily="49" charset="0"/>
              </a:rPr>
              <a:t>toUpperCase</a:t>
            </a:r>
            <a:r>
              <a:rPr lang="en-US" sz="1100" dirty="0">
                <a:solidFill>
                  <a:srgbClr val="002060"/>
                </a:solidFill>
                <a:latin typeface="Courier New" panose="02070309020205020404" pitchFamily="49" charset="0"/>
                <a:cs typeface="Courier New" panose="02070309020205020404" pitchFamily="49" charset="0"/>
              </a:rPr>
              <a:t>() );</a:t>
            </a:r>
          </a:p>
          <a:p>
            <a:r>
              <a:rPr lang="en-US" sz="1100" dirty="0" smtClean="0">
                <a:solidFill>
                  <a:srgbClr val="002060"/>
                </a:solidFill>
                <a:latin typeface="Courier New" panose="02070309020205020404" pitchFamily="49" charset="0"/>
                <a:cs typeface="Courier New" panose="02070309020205020404" pitchFamily="49" charset="0"/>
              </a:rPr>
              <a:t>&lt;/</a:t>
            </a:r>
            <a:r>
              <a:rPr lang="en-US" sz="1100" dirty="0">
                <a:solidFill>
                  <a:srgbClr val="002060"/>
                </a:solidFill>
                <a:latin typeface="Courier New" panose="02070309020205020404" pitchFamily="49" charset="0"/>
                <a:cs typeface="Courier New" panose="02070309020205020404" pitchFamily="49" charset="0"/>
              </a:rPr>
              <a:t>script&gt;</a:t>
            </a:r>
          </a:p>
          <a:p>
            <a:r>
              <a:rPr lang="en-US" sz="1100" dirty="0">
                <a:solidFill>
                  <a:srgbClr val="002060"/>
                </a:solidFill>
                <a:latin typeface="Courier New" panose="02070309020205020404" pitchFamily="49" charset="0"/>
                <a:cs typeface="Courier New" panose="02070309020205020404" pitchFamily="49" charset="0"/>
              </a:rPr>
              <a:t>&lt;/body&gt;</a:t>
            </a:r>
          </a:p>
          <a:p>
            <a:r>
              <a:rPr lang="en-US" sz="1100" dirty="0">
                <a:solidFill>
                  <a:srgbClr val="002060"/>
                </a:solidFill>
                <a:latin typeface="Courier New" panose="02070309020205020404" pitchFamily="49" charset="0"/>
                <a:cs typeface="Courier New" panose="02070309020205020404" pitchFamily="49" charset="0"/>
              </a:rPr>
              <a:t>&lt;html&gt;</a:t>
            </a:r>
          </a:p>
        </p:txBody>
      </p:sp>
      <p:pic>
        <p:nvPicPr>
          <p:cNvPr id="2" name="Picture 1"/>
          <p:cNvPicPr>
            <a:picLocks noChangeAspect="1"/>
          </p:cNvPicPr>
          <p:nvPr/>
        </p:nvPicPr>
        <p:blipFill>
          <a:blip r:embed="rId3"/>
          <a:stretch>
            <a:fillRect/>
          </a:stretch>
        </p:blipFill>
        <p:spPr>
          <a:xfrm>
            <a:off x="6204244" y="2581831"/>
            <a:ext cx="1904332" cy="3402108"/>
          </a:xfrm>
          <a:prstGeom prst="rect">
            <a:avLst/>
          </a:prstGeom>
        </p:spPr>
      </p:pic>
      <p:sp>
        <p:nvSpPr>
          <p:cNvPr id="6" name="TextBox 5"/>
          <p:cNvSpPr txBox="1"/>
          <p:nvPr/>
        </p:nvSpPr>
        <p:spPr>
          <a:xfrm>
            <a:off x="6801986" y="5955882"/>
            <a:ext cx="708848" cy="307777"/>
          </a:xfrm>
          <a:prstGeom prst="rect">
            <a:avLst/>
          </a:prstGeom>
          <a:noFill/>
        </p:spPr>
        <p:txBody>
          <a:bodyPr wrap="none" rtlCol="0">
            <a:spAutoFit/>
          </a:bodyPr>
          <a:lstStyle/>
          <a:p>
            <a:r>
              <a:rPr lang="en-US" sz="1400" dirty="0" smtClean="0">
                <a:solidFill>
                  <a:srgbClr val="002060"/>
                </a:solidFill>
              </a:rPr>
              <a:t>Output</a:t>
            </a:r>
            <a:endParaRPr lang="en-US" sz="1400" dirty="0">
              <a:solidFill>
                <a:srgbClr val="002060"/>
              </a:solidFill>
            </a:endParaRPr>
          </a:p>
        </p:txBody>
      </p:sp>
    </p:spTree>
    <p:extLst>
      <p:ext uri="{BB962C8B-B14F-4D97-AF65-F5344CB8AC3E}">
        <p14:creationId xmlns:p14="http://schemas.microsoft.com/office/powerpoint/2010/main" val="302528024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57200" y="685800"/>
            <a:ext cx="7651376" cy="4678204"/>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a:solidFill>
                  <a:srgbClr val="002060"/>
                </a:solidFill>
              </a:rPr>
              <a:t>Arrays are variables used to store a sequence of values.</a:t>
            </a:r>
          </a:p>
          <a:p>
            <a:pPr marL="285744" lvl="1" indent="-285744">
              <a:spcBef>
                <a:spcPts val="600"/>
              </a:spcBef>
              <a:spcAft>
                <a:spcPts val="600"/>
              </a:spcAft>
              <a:buSzPct val="100000"/>
              <a:buBlip>
                <a:blip r:embed="rId2"/>
              </a:buBlip>
            </a:pPr>
            <a:r>
              <a:rPr lang="en-US" sz="2000" dirty="0">
                <a:solidFill>
                  <a:srgbClr val="002060"/>
                </a:solidFill>
              </a:rPr>
              <a:t>These values are stored in indexed locations within the array. </a:t>
            </a:r>
          </a:p>
          <a:p>
            <a:pPr marL="285744" lvl="1" indent="-285744">
              <a:spcBef>
                <a:spcPts val="600"/>
              </a:spcBef>
              <a:spcAft>
                <a:spcPts val="600"/>
              </a:spcAft>
              <a:buSzPct val="100000"/>
              <a:buBlip>
                <a:blip r:embed="rId2"/>
              </a:buBlip>
            </a:pPr>
            <a:r>
              <a:rPr lang="en-US" sz="2000" dirty="0">
                <a:solidFill>
                  <a:srgbClr val="002060"/>
                </a:solidFill>
              </a:rPr>
              <a:t>For example:</a:t>
            </a:r>
          </a:p>
          <a:p>
            <a:pPr marL="0" lvl="1">
              <a:spcBef>
                <a:spcPts val="600"/>
              </a:spcBef>
              <a:spcAft>
                <a:spcPts val="600"/>
              </a:spcAft>
              <a:buSzPct val="100000"/>
            </a:pPr>
            <a:r>
              <a:rPr lang="en-US" dirty="0">
                <a:solidFill>
                  <a:srgbClr val="002060"/>
                </a:solidFill>
                <a:latin typeface="Courier New" panose="02070309020205020404" pitchFamily="49" charset="0"/>
                <a:cs typeface="Courier New" panose="02070309020205020404" pitchFamily="49" charset="0"/>
              </a:rPr>
              <a:t>	</a:t>
            </a:r>
            <a:r>
              <a:rPr lang="en-US" dirty="0" smtClean="0">
                <a:solidFill>
                  <a:srgbClr val="002060"/>
                </a:solidFill>
                <a:latin typeface="Courier New" panose="02070309020205020404" pitchFamily="49" charset="0"/>
                <a:cs typeface="Courier New" panose="02070309020205020404" pitchFamily="49" charset="0"/>
              </a:rPr>
              <a:t>Names </a:t>
            </a:r>
            <a:r>
              <a:rPr lang="en-US" dirty="0">
                <a:solidFill>
                  <a:srgbClr val="002060"/>
                </a:solidFill>
                <a:latin typeface="Courier New" panose="02070309020205020404" pitchFamily="49" charset="0"/>
                <a:cs typeface="Courier New" panose="02070309020205020404" pitchFamily="49" charset="0"/>
              </a:rPr>
              <a:t>= new Array(5</a:t>
            </a:r>
            <a:r>
              <a:rPr lang="en-US" dirty="0" smtClean="0">
                <a:solidFill>
                  <a:srgbClr val="002060"/>
                </a:solidFill>
                <a:latin typeface="Courier New" panose="02070309020205020404" pitchFamily="49" charset="0"/>
                <a:cs typeface="Courier New" panose="02070309020205020404" pitchFamily="49" charset="0"/>
              </a:rPr>
              <a:t>);</a:t>
            </a:r>
            <a:endParaRPr lang="en-US" dirty="0">
              <a:solidFill>
                <a:srgbClr val="002060"/>
              </a:solidFill>
              <a:latin typeface="Courier New" panose="02070309020205020404" pitchFamily="49" charset="0"/>
              <a:cs typeface="Courier New" panose="02070309020205020404" pitchFamily="49" charset="0"/>
            </a:endParaRPr>
          </a:p>
          <a:p>
            <a:pPr marL="285744" lvl="1" indent="-285744">
              <a:spcBef>
                <a:spcPts val="600"/>
              </a:spcBef>
              <a:spcAft>
                <a:spcPts val="600"/>
              </a:spcAft>
              <a:buSzPct val="100000"/>
              <a:buBlip>
                <a:blip r:embed="rId2"/>
              </a:buBlip>
            </a:pPr>
            <a:r>
              <a:rPr lang="en-US" sz="2000" dirty="0">
                <a:solidFill>
                  <a:srgbClr val="002060"/>
                </a:solidFill>
              </a:rPr>
              <a:t>Five names can be stored in the preceding array by using the following code snippet:</a:t>
            </a:r>
          </a:p>
          <a:p>
            <a:pPr marL="914400" lvl="3">
              <a:spcBef>
                <a:spcPts val="600"/>
              </a:spcBef>
              <a:spcAft>
                <a:spcPts val="600"/>
              </a:spcAft>
              <a:buSzPct val="100000"/>
            </a:pPr>
            <a:r>
              <a:rPr lang="en-US" dirty="0">
                <a:solidFill>
                  <a:srgbClr val="002060"/>
                </a:solidFill>
                <a:latin typeface="Courier New" panose="02070309020205020404" pitchFamily="49" charset="0"/>
                <a:cs typeface="Courier New" panose="02070309020205020404" pitchFamily="49" charset="0"/>
              </a:rPr>
              <a:t>Names[0] = "</a:t>
            </a:r>
            <a:r>
              <a:rPr lang="en-US" dirty="0" smtClean="0">
                <a:solidFill>
                  <a:srgbClr val="002060"/>
                </a:solidFill>
                <a:latin typeface="Courier New" panose="02070309020205020404" pitchFamily="49" charset="0"/>
                <a:cs typeface="Courier New" panose="02070309020205020404" pitchFamily="49" charset="0"/>
              </a:rPr>
              <a:t>David";</a:t>
            </a:r>
            <a:endParaRPr lang="en-US" dirty="0">
              <a:solidFill>
                <a:srgbClr val="002060"/>
              </a:solidFill>
              <a:latin typeface="Courier New" panose="02070309020205020404" pitchFamily="49" charset="0"/>
              <a:cs typeface="Courier New" panose="02070309020205020404" pitchFamily="49" charset="0"/>
            </a:endParaRPr>
          </a:p>
          <a:p>
            <a:pPr marL="914400" lvl="3">
              <a:spcBef>
                <a:spcPts val="600"/>
              </a:spcBef>
              <a:spcAft>
                <a:spcPts val="600"/>
              </a:spcAft>
              <a:buSzPct val="100000"/>
            </a:pPr>
            <a:r>
              <a:rPr lang="en-US" dirty="0">
                <a:solidFill>
                  <a:srgbClr val="002060"/>
                </a:solidFill>
                <a:latin typeface="Courier New" panose="02070309020205020404" pitchFamily="49" charset="0"/>
                <a:cs typeface="Courier New" panose="02070309020205020404" pitchFamily="49" charset="0"/>
              </a:rPr>
              <a:t>Names[1] = "</a:t>
            </a:r>
            <a:r>
              <a:rPr lang="en-US" dirty="0" smtClean="0">
                <a:solidFill>
                  <a:srgbClr val="002060"/>
                </a:solidFill>
                <a:latin typeface="Courier New" panose="02070309020205020404" pitchFamily="49" charset="0"/>
                <a:cs typeface="Courier New" panose="02070309020205020404" pitchFamily="49" charset="0"/>
              </a:rPr>
              <a:t>Lee"</a:t>
            </a:r>
            <a:r>
              <a:rPr lang="en-US" dirty="0">
                <a:solidFill>
                  <a:srgbClr val="002060"/>
                </a:solidFill>
                <a:latin typeface="Courier New" panose="02070309020205020404" pitchFamily="49" charset="0"/>
                <a:cs typeface="Courier New" panose="02070309020205020404" pitchFamily="49" charset="0"/>
              </a:rPr>
              <a:t>;</a:t>
            </a:r>
          </a:p>
          <a:p>
            <a:pPr marL="914400" lvl="3">
              <a:spcBef>
                <a:spcPts val="600"/>
              </a:spcBef>
              <a:spcAft>
                <a:spcPts val="600"/>
              </a:spcAft>
              <a:buSzPct val="100000"/>
            </a:pPr>
            <a:r>
              <a:rPr lang="en-US" dirty="0">
                <a:solidFill>
                  <a:srgbClr val="002060"/>
                </a:solidFill>
                <a:latin typeface="Courier New" panose="02070309020205020404" pitchFamily="49" charset="0"/>
                <a:cs typeface="Courier New" panose="02070309020205020404" pitchFamily="49" charset="0"/>
              </a:rPr>
              <a:t>Names[2] = "Jon</a:t>
            </a:r>
            <a:r>
              <a:rPr lang="en-US" dirty="0" smtClean="0">
                <a:solidFill>
                  <a:srgbClr val="002060"/>
                </a:solidFill>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a:t>
            </a:r>
          </a:p>
          <a:p>
            <a:pPr marL="914400" lvl="3">
              <a:spcBef>
                <a:spcPts val="600"/>
              </a:spcBef>
              <a:spcAft>
                <a:spcPts val="600"/>
              </a:spcAft>
              <a:buSzPct val="100000"/>
            </a:pPr>
            <a:r>
              <a:rPr lang="en-US" dirty="0">
                <a:solidFill>
                  <a:srgbClr val="002060"/>
                </a:solidFill>
                <a:latin typeface="Courier New" panose="02070309020205020404" pitchFamily="49" charset="0"/>
                <a:cs typeface="Courier New" panose="02070309020205020404" pitchFamily="49" charset="0"/>
              </a:rPr>
              <a:t>Names[3] = "Peter</a:t>
            </a:r>
            <a:r>
              <a:rPr lang="en-US" dirty="0" smtClean="0">
                <a:solidFill>
                  <a:srgbClr val="002060"/>
                </a:solidFill>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a:t>
            </a:r>
          </a:p>
          <a:p>
            <a:pPr marL="914400" lvl="3">
              <a:spcBef>
                <a:spcPts val="600"/>
              </a:spcBef>
              <a:spcAft>
                <a:spcPts val="600"/>
              </a:spcAft>
              <a:buSzPct val="100000"/>
            </a:pPr>
            <a:r>
              <a:rPr lang="en-US" dirty="0">
                <a:solidFill>
                  <a:srgbClr val="002060"/>
                </a:solidFill>
                <a:latin typeface="Courier New" panose="02070309020205020404" pitchFamily="49" charset="0"/>
                <a:cs typeface="Courier New" panose="02070309020205020404" pitchFamily="49" charset="0"/>
              </a:rPr>
              <a:t>Names[4] = "Sam</a:t>
            </a:r>
            <a:r>
              <a:rPr lang="en-US" dirty="0" smtClean="0">
                <a:solidFill>
                  <a:srgbClr val="002060"/>
                </a:solidFill>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a:t>
            </a:r>
          </a:p>
        </p:txBody>
      </p:sp>
      <p:sp>
        <p:nvSpPr>
          <p:cNvPr id="4" name="Title 1"/>
          <p:cNvSpPr>
            <a:spLocks noGrp="1"/>
          </p:cNvSpPr>
          <p:nvPr>
            <p:ph type="title"/>
          </p:nvPr>
        </p:nvSpPr>
        <p:spPr/>
        <p:txBody>
          <a:bodyPr/>
          <a:lstStyle/>
          <a:p>
            <a:r>
              <a:rPr lang="en-US" dirty="0"/>
              <a:t>Array Object</a:t>
            </a:r>
          </a:p>
        </p:txBody>
      </p:sp>
    </p:spTree>
    <p:extLst>
      <p:ext uri="{BB962C8B-B14F-4D97-AF65-F5344CB8AC3E}">
        <p14:creationId xmlns:p14="http://schemas.microsoft.com/office/powerpoint/2010/main" val="16086972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57200" y="685800"/>
            <a:ext cx="7651376" cy="5601533"/>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Dense </a:t>
            </a:r>
            <a:r>
              <a:rPr lang="en-US" sz="2000" dirty="0">
                <a:solidFill>
                  <a:srgbClr val="002060"/>
                </a:solidFill>
              </a:rPr>
              <a:t>array:</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Is an array that is initially declared with each element being assigned a specific value.</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For example:</a:t>
            </a:r>
          </a:p>
          <a:p>
            <a:pPr marL="1085856" lvl="4">
              <a:spcBef>
                <a:spcPts val="600"/>
              </a:spcBef>
              <a:spcAft>
                <a:spcPts val="600"/>
              </a:spcAft>
              <a:buSzPct val="100000"/>
            </a:pPr>
            <a:r>
              <a:rPr lang="en-US" sz="1600" dirty="0">
                <a:solidFill>
                  <a:srgbClr val="002060"/>
                </a:solidFill>
                <a:latin typeface="Courier New" panose="02070309020205020404" pitchFamily="49" charset="0"/>
                <a:cs typeface="Courier New" panose="02070309020205020404" pitchFamily="49" charset="0"/>
              </a:rPr>
              <a:t>day = new Array('Sunday', 'Monday', '</a:t>
            </a:r>
            <a:r>
              <a:rPr lang="en-US" sz="1600" dirty="0" err="1">
                <a:solidFill>
                  <a:srgbClr val="002060"/>
                </a:solidFill>
                <a:latin typeface="Courier New" panose="02070309020205020404" pitchFamily="49" charset="0"/>
                <a:cs typeface="Courier New" panose="02070309020205020404" pitchFamily="49" charset="0"/>
              </a:rPr>
              <a:t>Tuesday','Wednesday</a:t>
            </a:r>
            <a:r>
              <a:rPr lang="en-US" sz="1600" dirty="0">
                <a:solidFill>
                  <a:srgbClr val="002060"/>
                </a:solidFill>
                <a:latin typeface="Courier New" panose="02070309020205020404" pitchFamily="49" charset="0"/>
                <a:cs typeface="Courier New" panose="02070309020205020404" pitchFamily="49" charset="0"/>
              </a:rPr>
              <a:t>', 'Thursday', 'Friday', 'Saturday')</a:t>
            </a:r>
          </a:p>
          <a:p>
            <a:pPr marL="285744" lvl="1" indent="-285744">
              <a:spcBef>
                <a:spcPts val="600"/>
              </a:spcBef>
              <a:spcAft>
                <a:spcPts val="600"/>
              </a:spcAft>
              <a:buSzPct val="100000"/>
              <a:buBlip>
                <a:blip r:embed="rId2"/>
              </a:buBlip>
            </a:pPr>
            <a:r>
              <a:rPr lang="en-US" sz="2000" dirty="0">
                <a:solidFill>
                  <a:srgbClr val="002060"/>
                </a:solidFill>
              </a:rPr>
              <a:t>You can include different types of values in the array.</a:t>
            </a:r>
          </a:p>
          <a:p>
            <a:pPr marL="285744" lvl="1" indent="-285744">
              <a:spcBef>
                <a:spcPts val="600"/>
              </a:spcBef>
              <a:spcAft>
                <a:spcPts val="600"/>
              </a:spcAft>
              <a:buSzPct val="100000"/>
              <a:buBlip>
                <a:blip r:embed="rId2"/>
              </a:buBlip>
            </a:pPr>
            <a:r>
              <a:rPr lang="en-US" sz="2000" dirty="0">
                <a:solidFill>
                  <a:srgbClr val="002060"/>
                </a:solidFill>
              </a:rPr>
              <a:t>The following code snippet shows how you can use different values in the same array:</a:t>
            </a:r>
          </a:p>
          <a:p>
            <a:pPr marL="1085856" lvl="4">
              <a:spcBef>
                <a:spcPts val="600"/>
              </a:spcBef>
              <a:spcAft>
                <a:spcPts val="600"/>
              </a:spcAft>
              <a:buSzPct val="100000"/>
            </a:pPr>
            <a:r>
              <a:rPr lang="en-US" sz="1600" dirty="0" err="1">
                <a:solidFill>
                  <a:srgbClr val="002060"/>
                </a:solidFill>
                <a:latin typeface="Courier New" panose="02070309020205020404" pitchFamily="49" charset="0"/>
                <a:cs typeface="Courier New" panose="02070309020205020404" pitchFamily="49" charset="0"/>
              </a:rPr>
              <a:t>mixedArray</a:t>
            </a:r>
            <a:r>
              <a:rPr lang="en-US" sz="1600" dirty="0">
                <a:solidFill>
                  <a:srgbClr val="002060"/>
                </a:solidFill>
                <a:latin typeface="Courier New" panose="02070309020205020404" pitchFamily="49" charset="0"/>
                <a:cs typeface="Courier New" panose="02070309020205020404" pitchFamily="49" charset="0"/>
              </a:rPr>
              <a:t>=new Array("str1", "str2", 1, 2, 4.5, true, false, new Array(7, 8, 9 ))</a:t>
            </a:r>
          </a:p>
          <a:p>
            <a:pPr marL="914400" lvl="3" indent="-285744">
              <a:spcBef>
                <a:spcPts val="600"/>
              </a:spcBef>
              <a:spcAft>
                <a:spcPts val="600"/>
              </a:spcAft>
              <a:buSzPct val="100000"/>
              <a:buBlip>
                <a:blip r:embed="rId2"/>
              </a:buBlip>
            </a:pPr>
            <a:endParaRPr lang="en-US" sz="1400" dirty="0">
              <a:solidFill>
                <a:srgbClr val="002060"/>
              </a:solidFill>
              <a:latin typeface="Courier New" panose="02070309020205020404" pitchFamily="49" charset="0"/>
              <a:cs typeface="Courier New" panose="02070309020205020404" pitchFamily="49" charset="0"/>
            </a:endParaRPr>
          </a:p>
          <a:p>
            <a:pPr marL="0" lvl="1">
              <a:spcBef>
                <a:spcPts val="600"/>
              </a:spcBef>
              <a:spcAft>
                <a:spcPts val="600"/>
              </a:spcAft>
              <a:buSzPct val="100000"/>
            </a:pPr>
            <a:endParaRPr lang="en-US" sz="2000" dirty="0">
              <a:solidFill>
                <a:srgbClr val="002060"/>
              </a:solidFill>
            </a:endParaRPr>
          </a:p>
          <a:p>
            <a:pPr marL="285744" lvl="1" indent="-285744">
              <a:spcBef>
                <a:spcPts val="600"/>
              </a:spcBef>
              <a:spcAft>
                <a:spcPts val="600"/>
              </a:spcAft>
              <a:buSzPct val="100000"/>
              <a:buBlip>
                <a:blip r:embed="rId2"/>
              </a:buBlip>
            </a:pPr>
            <a:endParaRPr lang="en-US" sz="2000" dirty="0">
              <a:solidFill>
                <a:srgbClr val="002060"/>
              </a:solidFill>
            </a:endParaRPr>
          </a:p>
        </p:txBody>
      </p:sp>
      <p:sp>
        <p:nvSpPr>
          <p:cNvPr id="4" name="Title 1"/>
          <p:cNvSpPr>
            <a:spLocks noGrp="1"/>
          </p:cNvSpPr>
          <p:nvPr>
            <p:ph type="title"/>
          </p:nvPr>
        </p:nvSpPr>
        <p:spPr/>
        <p:txBody>
          <a:bodyPr/>
          <a:lstStyle/>
          <a:p>
            <a:r>
              <a:rPr lang="en-US" dirty="0"/>
              <a:t>Array </a:t>
            </a:r>
            <a:r>
              <a:rPr lang="en-US" dirty="0" smtClean="0"/>
              <a:t>Object (Contd.)</a:t>
            </a:r>
            <a:endParaRPr lang="en-US" dirty="0"/>
          </a:p>
        </p:txBody>
      </p:sp>
    </p:spTree>
    <p:extLst>
      <p:ext uri="{BB962C8B-B14F-4D97-AF65-F5344CB8AC3E}">
        <p14:creationId xmlns:p14="http://schemas.microsoft.com/office/powerpoint/2010/main" val="1672346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742328" y="919903"/>
            <a:ext cx="5458246" cy="5596288"/>
          </a:xfrm>
          <a:prstGeom prst="rect">
            <a:avLst/>
          </a:prstGeom>
        </p:spPr>
      </p:pic>
      <p:sp>
        <p:nvSpPr>
          <p:cNvPr id="2" name="Title 1"/>
          <p:cNvSpPr>
            <a:spLocks noGrp="1"/>
          </p:cNvSpPr>
          <p:nvPr>
            <p:ph type="title"/>
          </p:nvPr>
        </p:nvSpPr>
        <p:spPr/>
        <p:txBody>
          <a:bodyPr/>
          <a:lstStyle/>
          <a:p>
            <a:r>
              <a:rPr lang="en-US" dirty="0"/>
              <a:t>Scripting with </a:t>
            </a:r>
            <a:r>
              <a:rPr lang="en-US" dirty="0" smtClean="0"/>
              <a:t>JavaScript (Contd.)</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643" y="914943"/>
            <a:ext cx="3773928" cy="5611457"/>
          </a:xfrm>
          <a:prstGeom prst="rect">
            <a:avLst/>
          </a:prstGeom>
        </p:spPr>
      </p:pic>
      <p:sp>
        <p:nvSpPr>
          <p:cNvPr id="6" name="Rectangle 5"/>
          <p:cNvSpPr/>
          <p:nvPr/>
        </p:nvSpPr>
        <p:spPr>
          <a:xfrm rot="168479">
            <a:off x="3783846" y="2213216"/>
            <a:ext cx="3375211" cy="2800767"/>
          </a:xfrm>
          <a:prstGeom prst="rect">
            <a:avLst/>
          </a:prstGeom>
        </p:spPr>
        <p:txBody>
          <a:bodyPr wrap="square">
            <a:spAutoFit/>
          </a:bodyPr>
          <a:lstStyle/>
          <a:p>
            <a:pPr marL="285744" lvl="1" indent="-285744">
              <a:spcBef>
                <a:spcPts val="600"/>
              </a:spcBef>
              <a:spcAft>
                <a:spcPts val="600"/>
              </a:spcAft>
              <a:buClr>
                <a:schemeClr val="bg1"/>
              </a:buClr>
              <a:buBlip>
                <a:blip r:embed="rId4"/>
              </a:buBlip>
            </a:pPr>
            <a:r>
              <a:rPr lang="en-US" sz="2000" dirty="0" smtClean="0">
                <a:solidFill>
                  <a:schemeClr val="bg1"/>
                </a:solidFill>
              </a:rPr>
              <a:t>Scripting language:</a:t>
            </a:r>
          </a:p>
          <a:p>
            <a:pPr marL="742932" lvl="1" indent="-285744">
              <a:spcBef>
                <a:spcPts val="600"/>
              </a:spcBef>
              <a:spcAft>
                <a:spcPts val="600"/>
              </a:spcAft>
              <a:buClr>
                <a:schemeClr val="bg1"/>
              </a:buClr>
              <a:buSzPct val="80000"/>
              <a:buBlip>
                <a:blip r:embed="rId5"/>
              </a:buBlip>
            </a:pPr>
            <a:r>
              <a:rPr lang="en-US" dirty="0" smtClean="0">
                <a:solidFill>
                  <a:schemeClr val="bg1"/>
                </a:solidFill>
              </a:rPr>
              <a:t>Is </a:t>
            </a:r>
            <a:r>
              <a:rPr lang="en-US" dirty="0">
                <a:solidFill>
                  <a:schemeClr val="bg1"/>
                </a:solidFill>
              </a:rPr>
              <a:t>a programming language that can be used for Web-based programming. </a:t>
            </a:r>
          </a:p>
          <a:p>
            <a:pPr marL="742932" lvl="1" indent="-285744">
              <a:spcBef>
                <a:spcPts val="600"/>
              </a:spcBef>
              <a:spcAft>
                <a:spcPts val="600"/>
              </a:spcAft>
              <a:buClr>
                <a:schemeClr val="bg1"/>
              </a:buClr>
              <a:buSzPct val="80000"/>
              <a:buBlip>
                <a:blip r:embed="rId5"/>
              </a:buBlip>
            </a:pPr>
            <a:r>
              <a:rPr lang="en-US" dirty="0">
                <a:solidFill>
                  <a:schemeClr val="bg1"/>
                </a:solidFill>
              </a:rPr>
              <a:t>Is interpreted at run time.</a:t>
            </a:r>
          </a:p>
          <a:p>
            <a:pPr marL="742932" lvl="1" indent="-285744">
              <a:spcBef>
                <a:spcPts val="600"/>
              </a:spcBef>
              <a:spcAft>
                <a:spcPts val="600"/>
              </a:spcAft>
              <a:buClr>
                <a:schemeClr val="bg1"/>
              </a:buClr>
              <a:buSzPct val="80000"/>
              <a:buBlip>
                <a:blip r:embed="rId5"/>
              </a:buBlip>
            </a:pPr>
            <a:r>
              <a:rPr lang="en-US" dirty="0">
                <a:solidFill>
                  <a:schemeClr val="bg1"/>
                </a:solidFill>
              </a:rPr>
              <a:t>Is generally embedded in a Web page.</a:t>
            </a:r>
          </a:p>
        </p:txBody>
      </p:sp>
    </p:spTree>
    <p:extLst>
      <p:ext uri="{BB962C8B-B14F-4D97-AF65-F5344CB8AC3E}">
        <p14:creationId xmlns:p14="http://schemas.microsoft.com/office/powerpoint/2010/main" val="5038512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57200" y="685800"/>
            <a:ext cx="7651376" cy="5724644"/>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a:t>
            </a:r>
            <a:r>
              <a:rPr lang="en-US" sz="2000" dirty="0">
                <a:solidFill>
                  <a:srgbClr val="002060"/>
                </a:solidFill>
              </a:rPr>
              <a:t>following table lists some methods associated with the </a:t>
            </a:r>
            <a:r>
              <a:rPr lang="en-US" dirty="0">
                <a:solidFill>
                  <a:srgbClr val="002060"/>
                </a:solidFill>
                <a:latin typeface="Courier New" panose="02070309020205020404" pitchFamily="49" charset="0"/>
                <a:cs typeface="Courier New" panose="02070309020205020404" pitchFamily="49" charset="0"/>
              </a:rPr>
              <a:t>Array</a:t>
            </a:r>
            <a:r>
              <a:rPr lang="en-US" sz="2000" dirty="0">
                <a:solidFill>
                  <a:srgbClr val="002060"/>
                </a:solidFill>
              </a:rPr>
              <a:t> object</a:t>
            </a:r>
            <a:r>
              <a:rPr lang="en-US" sz="2000" dirty="0" smtClean="0">
                <a:solidFill>
                  <a:srgbClr val="002060"/>
                </a:solidFill>
              </a:rPr>
              <a:t>.</a:t>
            </a:r>
          </a:p>
          <a:p>
            <a:pPr marL="285744" lvl="1" indent="-285744">
              <a:spcBef>
                <a:spcPts val="600"/>
              </a:spcBef>
              <a:spcAft>
                <a:spcPts val="600"/>
              </a:spcAft>
              <a:buSzPct val="100000"/>
              <a:buBlip>
                <a:blip r:embed="rId2"/>
              </a:buBlip>
            </a:pPr>
            <a:endParaRPr lang="en-US" sz="2000" dirty="0">
              <a:solidFill>
                <a:srgbClr val="002060"/>
              </a:solidFill>
            </a:endParaRPr>
          </a:p>
          <a:p>
            <a:pPr marL="285744" lvl="1" indent="-285744">
              <a:spcBef>
                <a:spcPts val="600"/>
              </a:spcBef>
              <a:spcAft>
                <a:spcPts val="600"/>
              </a:spcAft>
              <a:buSzPct val="100000"/>
              <a:buBlip>
                <a:blip r:embed="rId2"/>
              </a:buBlip>
            </a:pPr>
            <a:endParaRPr lang="en-US" sz="2000" dirty="0" smtClean="0">
              <a:solidFill>
                <a:srgbClr val="002060"/>
              </a:solidFill>
            </a:endParaRPr>
          </a:p>
          <a:p>
            <a:pPr marL="285744" lvl="1" indent="-285744">
              <a:spcBef>
                <a:spcPts val="600"/>
              </a:spcBef>
              <a:spcAft>
                <a:spcPts val="600"/>
              </a:spcAft>
              <a:buSzPct val="100000"/>
              <a:buBlip>
                <a:blip r:embed="rId2"/>
              </a:buBlip>
            </a:pPr>
            <a:endParaRPr lang="en-US" sz="2000" dirty="0">
              <a:solidFill>
                <a:srgbClr val="002060"/>
              </a:solidFill>
            </a:endParaRPr>
          </a:p>
          <a:p>
            <a:pPr marL="285744" lvl="1" indent="-285744">
              <a:spcBef>
                <a:spcPts val="600"/>
              </a:spcBef>
              <a:spcAft>
                <a:spcPts val="600"/>
              </a:spcAft>
              <a:buSzPct val="100000"/>
              <a:buBlip>
                <a:blip r:embed="rId2"/>
              </a:buBlip>
            </a:pPr>
            <a:endParaRPr lang="en-US" sz="2000" dirty="0" smtClean="0">
              <a:solidFill>
                <a:srgbClr val="002060"/>
              </a:solidFill>
            </a:endParaRPr>
          </a:p>
          <a:p>
            <a:pPr marL="285744" lvl="1" indent="-285744">
              <a:spcBef>
                <a:spcPts val="600"/>
              </a:spcBef>
              <a:spcAft>
                <a:spcPts val="600"/>
              </a:spcAft>
              <a:buSzPct val="100000"/>
              <a:buBlip>
                <a:blip r:embed="rId2"/>
              </a:buBlip>
            </a:pPr>
            <a:endParaRPr lang="en-US" sz="2000" dirty="0">
              <a:solidFill>
                <a:srgbClr val="002060"/>
              </a:solidFill>
            </a:endParaRPr>
          </a:p>
          <a:p>
            <a:pPr marL="285744" lvl="1" indent="-285744">
              <a:spcBef>
                <a:spcPts val="600"/>
              </a:spcBef>
              <a:spcAft>
                <a:spcPts val="600"/>
              </a:spcAft>
              <a:buSzPct val="100000"/>
              <a:buBlip>
                <a:blip r:embed="rId2"/>
              </a:buBlip>
            </a:pPr>
            <a:endParaRPr lang="en-US" sz="2000" dirty="0" smtClean="0">
              <a:solidFill>
                <a:srgbClr val="002060"/>
              </a:solidFill>
            </a:endParaRPr>
          </a:p>
          <a:p>
            <a:pPr marL="285744" lvl="1" indent="-285744">
              <a:spcBef>
                <a:spcPts val="600"/>
              </a:spcBef>
              <a:spcAft>
                <a:spcPts val="600"/>
              </a:spcAft>
              <a:buSzPct val="100000"/>
              <a:buBlip>
                <a:blip r:embed="rId2"/>
              </a:buBlip>
            </a:pPr>
            <a:endParaRPr lang="en-US" sz="2000" dirty="0">
              <a:solidFill>
                <a:srgbClr val="002060"/>
              </a:solidFill>
            </a:endParaRPr>
          </a:p>
          <a:p>
            <a:pPr marL="285744" lvl="1" indent="-285744">
              <a:spcBef>
                <a:spcPts val="600"/>
              </a:spcBef>
              <a:spcAft>
                <a:spcPts val="600"/>
              </a:spcAft>
              <a:buSzPct val="100000"/>
              <a:buBlip>
                <a:blip r:embed="rId2"/>
              </a:buBlip>
            </a:pPr>
            <a:endParaRPr lang="en-US" sz="2000" dirty="0" smtClean="0">
              <a:solidFill>
                <a:srgbClr val="002060"/>
              </a:solidFill>
            </a:endParaRPr>
          </a:p>
          <a:p>
            <a:pPr marL="285744" lvl="1" indent="-285744">
              <a:spcBef>
                <a:spcPts val="600"/>
              </a:spcBef>
              <a:spcAft>
                <a:spcPts val="600"/>
              </a:spcAft>
              <a:buSzPct val="100000"/>
              <a:buBlip>
                <a:blip r:embed="rId2"/>
              </a:buBlip>
            </a:pPr>
            <a:r>
              <a:rPr lang="en-US" sz="2000" dirty="0" smtClean="0">
                <a:solidFill>
                  <a:srgbClr val="002060"/>
                </a:solidFill>
              </a:rPr>
              <a:t>Some </a:t>
            </a:r>
            <a:r>
              <a:rPr lang="en-US" sz="2000" dirty="0">
                <a:solidFill>
                  <a:srgbClr val="002060"/>
                </a:solidFill>
              </a:rPr>
              <a:t>widely used properties of the Array object are: </a:t>
            </a:r>
          </a:p>
          <a:p>
            <a:pPr marL="742932" lvl="1" indent="-285744">
              <a:spcBef>
                <a:spcPts val="600"/>
              </a:spcBef>
              <a:spcAft>
                <a:spcPts val="600"/>
              </a:spcAft>
              <a:buSzPct val="100000"/>
              <a:buBlip>
                <a:blip r:embed="rId3"/>
              </a:buBlip>
            </a:pPr>
            <a:r>
              <a:rPr lang="en-US" sz="1400" dirty="0">
                <a:solidFill>
                  <a:srgbClr val="002060"/>
                </a:solidFill>
                <a:latin typeface="Courier New" panose="02070309020205020404" pitchFamily="49" charset="0"/>
                <a:cs typeface="Courier New" panose="02070309020205020404" pitchFamily="49" charset="0"/>
              </a:rPr>
              <a:t>length</a:t>
            </a:r>
            <a:r>
              <a:rPr lang="en-US" dirty="0">
                <a:solidFill>
                  <a:srgbClr val="002060"/>
                </a:solidFill>
                <a:latin typeface="+mj-lt"/>
                <a:cs typeface="Courier New" panose="02070309020205020404" pitchFamily="49" charset="0"/>
              </a:rPr>
              <a:t> property</a:t>
            </a:r>
          </a:p>
          <a:p>
            <a:pPr marL="742932" lvl="1" indent="-285744">
              <a:spcBef>
                <a:spcPts val="600"/>
              </a:spcBef>
              <a:spcAft>
                <a:spcPts val="600"/>
              </a:spcAft>
              <a:buSzPct val="100000"/>
              <a:buBlip>
                <a:blip r:embed="rId3"/>
              </a:buBlip>
            </a:pPr>
            <a:r>
              <a:rPr lang="en-US" sz="1400" dirty="0">
                <a:solidFill>
                  <a:srgbClr val="002060"/>
                </a:solidFill>
                <a:latin typeface="Courier New" panose="02070309020205020404" pitchFamily="49" charset="0"/>
                <a:cs typeface="Courier New" panose="02070309020205020404" pitchFamily="49" charset="0"/>
              </a:rPr>
              <a:t>prototype</a:t>
            </a:r>
            <a:r>
              <a:rPr lang="en-US" dirty="0">
                <a:solidFill>
                  <a:srgbClr val="002060"/>
                </a:solidFill>
                <a:latin typeface="+mj-lt"/>
                <a:cs typeface="Courier New" panose="02070309020205020404" pitchFamily="49" charset="0"/>
              </a:rPr>
              <a:t> </a:t>
            </a:r>
            <a:r>
              <a:rPr lang="en-US" dirty="0" smtClean="0">
                <a:solidFill>
                  <a:srgbClr val="002060"/>
                </a:solidFill>
                <a:latin typeface="+mj-lt"/>
                <a:cs typeface="Courier New" panose="02070309020205020404" pitchFamily="49" charset="0"/>
              </a:rPr>
              <a:t>property</a:t>
            </a:r>
            <a:endParaRPr lang="en-US" dirty="0">
              <a:solidFill>
                <a:srgbClr val="002060"/>
              </a:solidFill>
              <a:latin typeface="+mj-lt"/>
              <a:cs typeface="Courier New" panose="02070309020205020404" pitchFamily="49" charset="0"/>
            </a:endParaRPr>
          </a:p>
        </p:txBody>
      </p:sp>
      <p:sp>
        <p:nvSpPr>
          <p:cNvPr id="4" name="Title 1"/>
          <p:cNvSpPr>
            <a:spLocks noGrp="1"/>
          </p:cNvSpPr>
          <p:nvPr>
            <p:ph type="title"/>
          </p:nvPr>
        </p:nvSpPr>
        <p:spPr/>
        <p:txBody>
          <a:bodyPr/>
          <a:lstStyle/>
          <a:p>
            <a:r>
              <a:rPr lang="en-US" dirty="0"/>
              <a:t>Array </a:t>
            </a:r>
            <a:r>
              <a:rPr lang="en-US" dirty="0" smtClean="0"/>
              <a:t>Object (Contd.)</a:t>
            </a:r>
            <a:endParaRPr lang="en-US" dirty="0"/>
          </a:p>
        </p:txBody>
      </p:sp>
      <p:graphicFrame>
        <p:nvGraphicFramePr>
          <p:cNvPr id="5" name="Group 47"/>
          <p:cNvGraphicFramePr>
            <a:graphicFrameLocks noGrp="1"/>
          </p:cNvGraphicFramePr>
          <p:nvPr>
            <p:extLst>
              <p:ext uri="{D42A27DB-BD31-4B8C-83A1-F6EECF244321}">
                <p14:modId xmlns:p14="http://schemas.microsoft.com/office/powerpoint/2010/main" val="3934017506"/>
              </p:ext>
            </p:extLst>
          </p:nvPr>
        </p:nvGraphicFramePr>
        <p:xfrm>
          <a:off x="927847" y="1506071"/>
          <a:ext cx="6971553" cy="3566894"/>
        </p:xfrm>
        <a:graphic>
          <a:graphicData uri="http://schemas.openxmlformats.org/drawingml/2006/table">
            <a:tbl>
              <a:tblPr>
                <a:tableStyleId>{BC89EF96-8CEA-46FF-86C4-4CE0E7609802}</a:tableStyleId>
              </a:tblPr>
              <a:tblGrid>
                <a:gridCol w="3034493"/>
                <a:gridCol w="3937060"/>
              </a:tblGrid>
              <a:tr h="3517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dirty="0" smtClean="0">
                          <a:ln>
                            <a:noFill/>
                          </a:ln>
                          <a:solidFill>
                            <a:srgbClr val="002060"/>
                          </a:solidFill>
                          <a:effectLst/>
                        </a:rPr>
                        <a:t>Methods</a:t>
                      </a:r>
                      <a:endParaRPr kumimoji="0" lang="en-US" sz="1400" b="1" i="1" u="none" strike="noStrike" cap="none" normalizeH="0" baseline="0" dirty="0" smtClean="0">
                        <a:ln>
                          <a:noFill/>
                        </a:ln>
                        <a:solidFill>
                          <a:srgbClr val="002060"/>
                        </a:solidFill>
                        <a:effectLst/>
                        <a:latin typeface="Arial" charset="0"/>
                      </a:endParaRPr>
                    </a:p>
                  </a:txBody>
                  <a:tcPr marT="45721" marB="45721"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dirty="0" smtClean="0">
                          <a:ln>
                            <a:noFill/>
                          </a:ln>
                          <a:solidFill>
                            <a:srgbClr val="002060"/>
                          </a:solidFill>
                          <a:effectLst/>
                        </a:rPr>
                        <a:t>Description</a:t>
                      </a:r>
                      <a:endParaRPr kumimoji="0" lang="en-US" sz="1400" b="1" i="1" u="none" strike="noStrike" cap="none" normalizeH="0" baseline="0" dirty="0" smtClean="0">
                        <a:ln>
                          <a:noFill/>
                        </a:ln>
                        <a:solidFill>
                          <a:srgbClr val="002060"/>
                        </a:solidFill>
                        <a:effectLst/>
                        <a:latin typeface="Arial" charset="0"/>
                      </a:endParaRPr>
                    </a:p>
                  </a:txBody>
                  <a:tcPr marT="45721" marB="45721" horzOverflow="overflow"/>
                </a:tc>
              </a:tr>
              <a:tr h="45720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err="1" smtClean="0">
                          <a:ln>
                            <a:noFill/>
                          </a:ln>
                          <a:solidFill>
                            <a:srgbClr val="002060"/>
                          </a:solidFill>
                          <a:effectLst/>
                          <a:latin typeface="Courier New" panose="02070309020205020404" pitchFamily="49" charset="0"/>
                          <a:cs typeface="Courier New" panose="02070309020205020404" pitchFamily="49" charset="0"/>
                        </a:rPr>
                        <a:t>concat</a:t>
                      </a:r>
                      <a:r>
                        <a:rPr kumimoji="0" lang="en-US" sz="1400" b="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a:t>
                      </a:r>
                      <a:endParaRPr kumimoji="0" lang="en-US" sz="1400" b="0" i="1" u="none" strike="noStrike"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marT="45721" marB="45721"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rPr>
                        <a:t>Returns an array object as a combination of two array objects.</a:t>
                      </a:r>
                      <a:endParaRPr kumimoji="0" lang="en-US" sz="1400" b="0" i="1" u="none" strike="noStrike" cap="none" normalizeH="0" baseline="0" dirty="0" smtClean="0">
                        <a:ln>
                          <a:noFill/>
                        </a:ln>
                        <a:solidFill>
                          <a:srgbClr val="002060"/>
                        </a:solidFill>
                        <a:effectLst/>
                        <a:latin typeface="Arial" charset="0"/>
                      </a:endParaRPr>
                    </a:p>
                  </a:txBody>
                  <a:tcPr marT="45721" marB="45721" anchor="ctr" horzOverflow="overflow"/>
                </a:tc>
              </a:tr>
              <a:tr h="64008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join(</a:t>
                      </a:r>
                      <a:r>
                        <a:rPr kumimoji="0" lang="en-US" sz="1400" b="0" i="1" u="none" strike="noStrike" cap="none" normalizeH="0" baseline="0" dirty="0" err="1" smtClean="0">
                          <a:ln>
                            <a:noFill/>
                          </a:ln>
                          <a:solidFill>
                            <a:srgbClr val="002060"/>
                          </a:solidFill>
                          <a:effectLst/>
                          <a:latin typeface="Courier New" panose="02070309020205020404" pitchFamily="49" charset="0"/>
                          <a:cs typeface="Courier New" panose="02070309020205020404" pitchFamily="49" charset="0"/>
                        </a:rPr>
                        <a:t>separator_string</a:t>
                      </a:r>
                      <a:r>
                        <a:rPr kumimoji="0" lang="en-US" sz="1400" b="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a:t>
                      </a:r>
                      <a:endParaRPr kumimoji="0" lang="en-US" sz="1400" b="0" i="1" u="none" strike="noStrike"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marT="45721" marB="45721"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rPr>
                        <a:t>Returns an array of string from an array that is separated by a specified string separator, such as comma or period.</a:t>
                      </a:r>
                      <a:endParaRPr kumimoji="0" lang="en-US" sz="1400" b="0" i="1" u="none" strike="noStrike" cap="none" normalizeH="0" baseline="0" dirty="0" smtClean="0">
                        <a:ln>
                          <a:noFill/>
                        </a:ln>
                        <a:solidFill>
                          <a:srgbClr val="002060"/>
                        </a:solidFill>
                        <a:effectLst/>
                        <a:latin typeface="Arial" charset="0"/>
                      </a:endParaRPr>
                    </a:p>
                  </a:txBody>
                  <a:tcPr marT="45721" marB="45721" anchor="ctr" horzOverflow="overflow"/>
                </a:tc>
              </a:tr>
              <a:tr h="37980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pop()</a:t>
                      </a:r>
                      <a:endParaRPr kumimoji="0" lang="en-US" sz="1400" b="0" i="1" u="none" strike="noStrike"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marT="45721" marB="45721"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rPr>
                        <a:t>Returns the last element of the array.</a:t>
                      </a:r>
                      <a:endParaRPr kumimoji="0" lang="en-US" sz="1400" b="0" i="1" u="none" strike="noStrike" cap="none" normalizeH="0" baseline="0" dirty="0" smtClean="0">
                        <a:ln>
                          <a:noFill/>
                        </a:ln>
                        <a:solidFill>
                          <a:srgbClr val="002060"/>
                        </a:solidFill>
                        <a:effectLst/>
                        <a:latin typeface="Arial" charset="0"/>
                      </a:endParaRPr>
                    </a:p>
                  </a:txBody>
                  <a:tcPr marT="45721" marB="45721" anchor="ctr" horzOverflow="overflow"/>
                </a:tc>
              </a:tr>
              <a:tr h="34512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push()</a:t>
                      </a:r>
                      <a:endParaRPr kumimoji="0" lang="en-US" sz="1400" b="0" i="1" u="none" strike="noStrike"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marT="45721" marB="45721"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rPr>
                        <a:t>Pushes a value to the end of an array.</a:t>
                      </a:r>
                      <a:endParaRPr kumimoji="0" lang="en-US" sz="1400" b="0" i="1" u="none" strike="noStrike" cap="none" normalizeH="0" baseline="0" dirty="0" smtClean="0">
                        <a:ln>
                          <a:noFill/>
                        </a:ln>
                        <a:solidFill>
                          <a:srgbClr val="002060"/>
                        </a:solidFill>
                        <a:effectLst/>
                        <a:latin typeface="Arial" charset="0"/>
                      </a:endParaRPr>
                    </a:p>
                  </a:txBody>
                  <a:tcPr marT="45721" marB="45721" anchor="ctr" horzOverflow="overflow"/>
                </a:tc>
              </a:tr>
              <a:tr h="40877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reverse()</a:t>
                      </a:r>
                      <a:endParaRPr kumimoji="0" lang="en-US" sz="1400" b="0" i="1" u="none" strike="noStrike"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marT="45721" marB="45721"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rPr>
                        <a:t>Reverses the order of the elements in an array.</a:t>
                      </a:r>
                      <a:endParaRPr kumimoji="0" lang="en-US" sz="1400" b="0" i="1" u="none" strike="noStrike" cap="none" normalizeH="0" baseline="0" dirty="0" smtClean="0">
                        <a:ln>
                          <a:noFill/>
                        </a:ln>
                        <a:solidFill>
                          <a:srgbClr val="002060"/>
                        </a:solidFill>
                        <a:effectLst/>
                        <a:latin typeface="Arial" charset="0"/>
                      </a:endParaRPr>
                    </a:p>
                  </a:txBody>
                  <a:tcPr marT="45721" marB="45721" anchor="ctr" horzOverflow="overflow"/>
                </a:tc>
              </a:tr>
              <a:tr h="45720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shift()</a:t>
                      </a:r>
                      <a:endParaRPr kumimoji="0" lang="en-US" sz="1400" b="0" i="1" u="none" strike="noStrike"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marT="45721" marB="45721"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rPr>
                        <a:t>Selects the first element of the array and removes it from the array.</a:t>
                      </a:r>
                      <a:endParaRPr kumimoji="0" lang="en-US" sz="1400" b="0" i="1" u="none" strike="noStrike" cap="none" normalizeH="0" baseline="0" dirty="0" smtClean="0">
                        <a:ln>
                          <a:noFill/>
                        </a:ln>
                        <a:solidFill>
                          <a:srgbClr val="002060"/>
                        </a:solidFill>
                        <a:effectLst/>
                        <a:latin typeface="Arial" charset="0"/>
                      </a:endParaRPr>
                    </a:p>
                  </a:txBody>
                  <a:tcPr marT="45721" marB="45721" anchor="ctr" horzOverflow="overflow"/>
                </a:tc>
              </a:tr>
              <a:tr h="31362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sort()</a:t>
                      </a:r>
                      <a:endParaRPr kumimoji="0" lang="en-US" sz="1400" b="0" i="1" u="none" strike="noStrike"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marT="45721" marB="45721"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rPr>
                        <a:t>Sorts the elements of an array. </a:t>
                      </a:r>
                      <a:endParaRPr kumimoji="0" lang="en-US" sz="1400" b="0" i="1" u="none" strike="noStrike" kern="1200" cap="none" normalizeH="0" baseline="0" dirty="0" smtClean="0">
                        <a:ln>
                          <a:noFill/>
                        </a:ln>
                        <a:solidFill>
                          <a:srgbClr val="002060"/>
                        </a:solidFill>
                        <a:effectLst/>
                        <a:latin typeface="Arial" charset="0"/>
                        <a:ea typeface="+mn-ea"/>
                        <a:cs typeface="Times New Roman" pitchFamily="18" charset="0"/>
                      </a:endParaRPr>
                    </a:p>
                  </a:txBody>
                  <a:tcPr marT="45721" marB="45721" anchor="ctr" horzOverflow="overflow"/>
                </a:tc>
              </a:tr>
            </a:tbl>
          </a:graphicData>
        </a:graphic>
      </p:graphicFrame>
    </p:spTree>
    <p:extLst>
      <p:ext uri="{BB962C8B-B14F-4D97-AF65-F5344CB8AC3E}">
        <p14:creationId xmlns:p14="http://schemas.microsoft.com/office/powerpoint/2010/main" val="136314757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57200" y="685800"/>
            <a:ext cx="7651376" cy="400110"/>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following code illustrates the use of </a:t>
            </a:r>
            <a:r>
              <a:rPr lang="en-US" dirty="0" smtClean="0">
                <a:solidFill>
                  <a:srgbClr val="002060"/>
                </a:solidFill>
                <a:latin typeface="Courier New" panose="02070309020205020404" pitchFamily="49" charset="0"/>
                <a:cs typeface="Courier New" panose="02070309020205020404" pitchFamily="49" charset="0"/>
              </a:rPr>
              <a:t>Arra</a:t>
            </a:r>
            <a:r>
              <a:rPr lang="en-US" sz="2000" dirty="0" smtClean="0">
                <a:solidFill>
                  <a:srgbClr val="002060"/>
                </a:solidFill>
              </a:rPr>
              <a:t>y object:</a:t>
            </a:r>
          </a:p>
        </p:txBody>
      </p:sp>
      <p:sp>
        <p:nvSpPr>
          <p:cNvPr id="7" name="Vertical Scroll 6"/>
          <p:cNvSpPr/>
          <p:nvPr/>
        </p:nvSpPr>
        <p:spPr>
          <a:xfrm>
            <a:off x="746312" y="1085910"/>
            <a:ext cx="7073152" cy="4683777"/>
          </a:xfrm>
          <a:prstGeom prst="verticalScroll">
            <a:avLst>
              <a:gd name="adj" fmla="val 4635"/>
            </a:avLst>
          </a:prstGeom>
          <a:solidFill>
            <a:schemeClr val="bg1">
              <a:lumMod val="95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600" dirty="0">
                <a:solidFill>
                  <a:srgbClr val="002060"/>
                </a:solidFill>
                <a:latin typeface="Courier New" panose="02070309020205020404" pitchFamily="49" charset="0"/>
                <a:cs typeface="Courier New" panose="02070309020205020404" pitchFamily="49" charset="0"/>
              </a:rPr>
              <a:t>&lt;html&gt;</a:t>
            </a:r>
          </a:p>
          <a:p>
            <a:r>
              <a:rPr lang="en-US" sz="1600" dirty="0">
                <a:solidFill>
                  <a:srgbClr val="002060"/>
                </a:solidFill>
                <a:latin typeface="Courier New" panose="02070309020205020404" pitchFamily="49" charset="0"/>
                <a:cs typeface="Courier New" panose="02070309020205020404" pitchFamily="49" charset="0"/>
              </a:rPr>
              <a:t>&lt;body&gt;</a:t>
            </a:r>
          </a:p>
          <a:p>
            <a:r>
              <a:rPr lang="en-US" sz="1600" dirty="0">
                <a:solidFill>
                  <a:srgbClr val="002060"/>
                </a:solidFill>
                <a:latin typeface="Courier New" panose="02070309020205020404" pitchFamily="49" charset="0"/>
                <a:cs typeface="Courier New" panose="02070309020205020404" pitchFamily="49" charset="0"/>
              </a:rPr>
              <a:t>&lt;script type="text/</a:t>
            </a:r>
            <a:r>
              <a:rPr lang="en-US" sz="1600" dirty="0" err="1">
                <a:solidFill>
                  <a:srgbClr val="002060"/>
                </a:solidFill>
                <a:latin typeface="Courier New" panose="02070309020205020404" pitchFamily="49" charset="0"/>
                <a:cs typeface="Courier New" panose="02070309020205020404" pitchFamily="49" charset="0"/>
              </a:rPr>
              <a:t>javascript</a:t>
            </a:r>
            <a:r>
              <a:rPr lang="en-US" sz="1600" dirty="0">
                <a:solidFill>
                  <a:srgbClr val="002060"/>
                </a:solidFill>
                <a:latin typeface="Courier New" panose="02070309020205020404" pitchFamily="49" charset="0"/>
                <a:cs typeface="Courier New" panose="02070309020205020404" pitchFamily="49" charset="0"/>
              </a:rPr>
              <a:t>"&gt;</a:t>
            </a:r>
          </a:p>
          <a:p>
            <a:r>
              <a:rPr lang="en-US" sz="1600" dirty="0" err="1">
                <a:solidFill>
                  <a:srgbClr val="002060"/>
                </a:solidFill>
                <a:latin typeface="Courier New" panose="02070309020205020404" pitchFamily="49" charset="0"/>
                <a:cs typeface="Courier New" panose="02070309020205020404" pitchFamily="49" charset="0"/>
              </a:rPr>
              <a:t>var</a:t>
            </a:r>
            <a:r>
              <a:rPr lang="en-US" sz="1600" dirty="0">
                <a:solidFill>
                  <a:srgbClr val="002060"/>
                </a:solidFill>
                <a:latin typeface="Courier New" panose="02070309020205020404" pitchFamily="49" charset="0"/>
                <a:cs typeface="Courier New" panose="02070309020205020404" pitchFamily="49" charset="0"/>
              </a:rPr>
              <a:t> name1 = new Array(3);</a:t>
            </a:r>
          </a:p>
          <a:p>
            <a:r>
              <a:rPr lang="en-US" sz="1600" dirty="0">
                <a:solidFill>
                  <a:srgbClr val="002060"/>
                </a:solidFill>
                <a:latin typeface="Courier New" panose="02070309020205020404" pitchFamily="49" charset="0"/>
                <a:cs typeface="Courier New" panose="02070309020205020404" pitchFamily="49" charset="0"/>
              </a:rPr>
              <a:t>name1[0]="Peter";</a:t>
            </a:r>
          </a:p>
          <a:p>
            <a:r>
              <a:rPr lang="en-US" sz="1600" dirty="0">
                <a:solidFill>
                  <a:srgbClr val="002060"/>
                </a:solidFill>
                <a:latin typeface="Courier New" panose="02070309020205020404" pitchFamily="49" charset="0"/>
                <a:cs typeface="Courier New" panose="02070309020205020404" pitchFamily="49" charset="0"/>
              </a:rPr>
              <a:t>name1[1]="Sam";</a:t>
            </a:r>
          </a:p>
          <a:p>
            <a:r>
              <a:rPr lang="en-US" sz="1600" dirty="0">
                <a:solidFill>
                  <a:srgbClr val="002060"/>
                </a:solidFill>
                <a:latin typeface="Courier New" panose="02070309020205020404" pitchFamily="49" charset="0"/>
                <a:cs typeface="Courier New" panose="02070309020205020404" pitchFamily="49" charset="0"/>
              </a:rPr>
              <a:t>name1[2]="John";</a:t>
            </a:r>
          </a:p>
          <a:p>
            <a:r>
              <a:rPr lang="en-US" sz="1600" dirty="0" err="1">
                <a:solidFill>
                  <a:srgbClr val="002060"/>
                </a:solidFill>
                <a:latin typeface="Courier New" panose="02070309020205020404" pitchFamily="49" charset="0"/>
                <a:cs typeface="Courier New" panose="02070309020205020404" pitchFamily="49" charset="0"/>
              </a:rPr>
              <a:t>document.write</a:t>
            </a:r>
            <a:r>
              <a:rPr lang="en-US" sz="1600" dirty="0">
                <a:solidFill>
                  <a:srgbClr val="002060"/>
                </a:solidFill>
                <a:latin typeface="Courier New" panose="02070309020205020404" pitchFamily="49" charset="0"/>
                <a:cs typeface="Courier New" panose="02070309020205020404" pitchFamily="49" charset="0"/>
              </a:rPr>
              <a:t>(name1[0]);</a:t>
            </a:r>
          </a:p>
          <a:p>
            <a:r>
              <a:rPr lang="en-US" sz="1600" dirty="0" err="1">
                <a:solidFill>
                  <a:srgbClr val="002060"/>
                </a:solidFill>
                <a:latin typeface="Courier New" panose="02070309020205020404" pitchFamily="49" charset="0"/>
                <a:cs typeface="Courier New" panose="02070309020205020404" pitchFamily="49" charset="0"/>
              </a:rPr>
              <a:t>document.write</a:t>
            </a:r>
            <a:r>
              <a:rPr lang="en-US" sz="1600" dirty="0">
                <a:solidFill>
                  <a:srgbClr val="002060"/>
                </a:solidFill>
                <a:latin typeface="Courier New" panose="02070309020205020404" pitchFamily="49" charset="0"/>
                <a:cs typeface="Courier New" panose="02070309020205020404" pitchFamily="49" charset="0"/>
              </a:rPr>
              <a:t>("&lt;</a:t>
            </a:r>
            <a:r>
              <a:rPr lang="en-US" sz="1600" dirty="0" err="1">
                <a:solidFill>
                  <a:srgbClr val="002060"/>
                </a:solidFill>
                <a:latin typeface="Courier New" panose="02070309020205020404" pitchFamily="49" charset="0"/>
                <a:cs typeface="Courier New" panose="02070309020205020404" pitchFamily="49" charset="0"/>
              </a:rPr>
              <a:t>br</a:t>
            </a:r>
            <a:r>
              <a:rPr lang="en-US" sz="1600" dirty="0">
                <a:solidFill>
                  <a:srgbClr val="002060"/>
                </a:solidFill>
                <a:latin typeface="Courier New" panose="02070309020205020404" pitchFamily="49" charset="0"/>
                <a:cs typeface="Courier New" panose="02070309020205020404" pitchFamily="49" charset="0"/>
              </a:rPr>
              <a:t>&gt;"+name1[1]);</a:t>
            </a:r>
          </a:p>
          <a:p>
            <a:r>
              <a:rPr lang="en-US" sz="1600" dirty="0" err="1">
                <a:solidFill>
                  <a:srgbClr val="002060"/>
                </a:solidFill>
                <a:latin typeface="Courier New" panose="02070309020205020404" pitchFamily="49" charset="0"/>
                <a:cs typeface="Courier New" panose="02070309020205020404" pitchFamily="49" charset="0"/>
              </a:rPr>
              <a:t>document.write</a:t>
            </a:r>
            <a:r>
              <a:rPr lang="en-US" sz="1600" dirty="0">
                <a:solidFill>
                  <a:srgbClr val="002060"/>
                </a:solidFill>
                <a:latin typeface="Courier New" panose="02070309020205020404" pitchFamily="49" charset="0"/>
                <a:cs typeface="Courier New" panose="02070309020205020404" pitchFamily="49" charset="0"/>
              </a:rPr>
              <a:t>("&lt;</a:t>
            </a:r>
            <a:r>
              <a:rPr lang="en-US" sz="1600" dirty="0" err="1">
                <a:solidFill>
                  <a:srgbClr val="002060"/>
                </a:solidFill>
                <a:latin typeface="Courier New" panose="02070309020205020404" pitchFamily="49" charset="0"/>
                <a:cs typeface="Courier New" panose="02070309020205020404" pitchFamily="49" charset="0"/>
              </a:rPr>
              <a:t>br</a:t>
            </a:r>
            <a:r>
              <a:rPr lang="en-US" sz="1600" dirty="0">
                <a:solidFill>
                  <a:srgbClr val="002060"/>
                </a:solidFill>
                <a:latin typeface="Courier New" panose="02070309020205020404" pitchFamily="49" charset="0"/>
                <a:cs typeface="Courier New" panose="02070309020205020404" pitchFamily="49" charset="0"/>
              </a:rPr>
              <a:t>&gt;"+name1[2]);</a:t>
            </a:r>
          </a:p>
          <a:p>
            <a:r>
              <a:rPr lang="en-US" sz="1600" dirty="0" err="1">
                <a:solidFill>
                  <a:srgbClr val="002060"/>
                </a:solidFill>
                <a:latin typeface="Courier New" panose="02070309020205020404" pitchFamily="49" charset="0"/>
                <a:cs typeface="Courier New" panose="02070309020205020404" pitchFamily="49" charset="0"/>
              </a:rPr>
              <a:t>var</a:t>
            </a:r>
            <a:r>
              <a:rPr lang="en-US" sz="1600" dirty="0">
                <a:solidFill>
                  <a:srgbClr val="002060"/>
                </a:solidFill>
                <a:latin typeface="Courier New" panose="02070309020205020404" pitchFamily="49" charset="0"/>
                <a:cs typeface="Courier New" panose="02070309020205020404" pitchFamily="49" charset="0"/>
              </a:rPr>
              <a:t> parents = ["</a:t>
            </a:r>
            <a:r>
              <a:rPr lang="en-US" sz="1600" dirty="0" err="1">
                <a:solidFill>
                  <a:srgbClr val="002060"/>
                </a:solidFill>
                <a:latin typeface="Courier New" panose="02070309020205020404" pitchFamily="49" charset="0"/>
                <a:cs typeface="Courier New" panose="02070309020205020404" pitchFamily="49" charset="0"/>
              </a:rPr>
              <a:t>Jani</a:t>
            </a:r>
            <a:r>
              <a:rPr lang="en-US" sz="1600" dirty="0">
                <a:solidFill>
                  <a:srgbClr val="002060"/>
                </a:solidFill>
                <a:latin typeface="Courier New" panose="02070309020205020404" pitchFamily="49" charset="0"/>
                <a:cs typeface="Courier New" panose="02070309020205020404" pitchFamily="49" charset="0"/>
              </a:rPr>
              <a:t>", "</a:t>
            </a:r>
            <a:r>
              <a:rPr lang="en-US" sz="1600" dirty="0" err="1">
                <a:solidFill>
                  <a:srgbClr val="002060"/>
                </a:solidFill>
                <a:latin typeface="Courier New" panose="02070309020205020404" pitchFamily="49" charset="0"/>
                <a:cs typeface="Courier New" panose="02070309020205020404" pitchFamily="49" charset="0"/>
              </a:rPr>
              <a:t>Tove</a:t>
            </a:r>
            <a:r>
              <a:rPr lang="en-US" sz="1600" dirty="0">
                <a:solidFill>
                  <a:srgbClr val="002060"/>
                </a:solidFill>
                <a:latin typeface="Courier New" panose="02070309020205020404" pitchFamily="49" charset="0"/>
                <a:cs typeface="Courier New" panose="02070309020205020404" pitchFamily="49" charset="0"/>
              </a:rPr>
              <a:t>"];</a:t>
            </a:r>
          </a:p>
          <a:p>
            <a:r>
              <a:rPr lang="en-US" sz="1600" dirty="0" err="1">
                <a:solidFill>
                  <a:srgbClr val="002060"/>
                </a:solidFill>
                <a:latin typeface="Courier New" panose="02070309020205020404" pitchFamily="49" charset="0"/>
                <a:cs typeface="Courier New" panose="02070309020205020404" pitchFamily="49" charset="0"/>
              </a:rPr>
              <a:t>var</a:t>
            </a:r>
            <a:r>
              <a:rPr lang="en-US" sz="1600" dirty="0">
                <a:solidFill>
                  <a:srgbClr val="002060"/>
                </a:solidFill>
                <a:latin typeface="Courier New" panose="02070309020205020404" pitchFamily="49" charset="0"/>
                <a:cs typeface="Courier New" panose="02070309020205020404" pitchFamily="49" charset="0"/>
              </a:rPr>
              <a:t> children = ["</a:t>
            </a:r>
            <a:r>
              <a:rPr lang="en-US" sz="1600" dirty="0" err="1">
                <a:solidFill>
                  <a:srgbClr val="002060"/>
                </a:solidFill>
                <a:latin typeface="Courier New" panose="02070309020205020404" pitchFamily="49" charset="0"/>
                <a:cs typeface="Courier New" panose="02070309020205020404" pitchFamily="49" charset="0"/>
              </a:rPr>
              <a:t>Cecilie</a:t>
            </a:r>
            <a:r>
              <a:rPr lang="en-US" sz="1600" dirty="0">
                <a:solidFill>
                  <a:srgbClr val="002060"/>
                </a:solidFill>
                <a:latin typeface="Courier New" panose="02070309020205020404" pitchFamily="49" charset="0"/>
                <a:cs typeface="Courier New" panose="02070309020205020404" pitchFamily="49" charset="0"/>
              </a:rPr>
              <a:t>", "Lone"];</a:t>
            </a:r>
          </a:p>
          <a:p>
            <a:r>
              <a:rPr lang="en-US" sz="1600" dirty="0" err="1">
                <a:solidFill>
                  <a:srgbClr val="002060"/>
                </a:solidFill>
                <a:latin typeface="Courier New" panose="02070309020205020404" pitchFamily="49" charset="0"/>
                <a:cs typeface="Courier New" panose="02070309020205020404" pitchFamily="49" charset="0"/>
              </a:rPr>
              <a:t>var</a:t>
            </a:r>
            <a:r>
              <a:rPr lang="en-US" sz="1600" dirty="0">
                <a:solidFill>
                  <a:srgbClr val="002060"/>
                </a:solidFill>
                <a:latin typeface="Courier New" panose="02070309020205020404" pitchFamily="49" charset="0"/>
                <a:cs typeface="Courier New" panose="02070309020205020404" pitchFamily="49" charset="0"/>
              </a:rPr>
              <a:t> family = </a:t>
            </a:r>
            <a:r>
              <a:rPr lang="en-US" sz="1600" dirty="0" err="1">
                <a:solidFill>
                  <a:srgbClr val="002060"/>
                </a:solidFill>
                <a:latin typeface="Courier New" panose="02070309020205020404" pitchFamily="49" charset="0"/>
                <a:cs typeface="Courier New" panose="02070309020205020404" pitchFamily="49" charset="0"/>
              </a:rPr>
              <a:t>parents.concat</a:t>
            </a:r>
            <a:r>
              <a:rPr lang="en-US" sz="1600" dirty="0">
                <a:solidFill>
                  <a:srgbClr val="002060"/>
                </a:solidFill>
                <a:latin typeface="Courier New" panose="02070309020205020404" pitchFamily="49" charset="0"/>
                <a:cs typeface="Courier New" panose="02070309020205020404" pitchFamily="49" charset="0"/>
              </a:rPr>
              <a:t>(children);</a:t>
            </a:r>
          </a:p>
          <a:p>
            <a:r>
              <a:rPr lang="en-US" sz="1600" dirty="0" err="1">
                <a:solidFill>
                  <a:srgbClr val="002060"/>
                </a:solidFill>
                <a:latin typeface="Courier New" panose="02070309020205020404" pitchFamily="49" charset="0"/>
                <a:cs typeface="Courier New" panose="02070309020205020404" pitchFamily="49" charset="0"/>
              </a:rPr>
              <a:t>document.write</a:t>
            </a:r>
            <a:r>
              <a:rPr lang="en-US" sz="1600" dirty="0">
                <a:solidFill>
                  <a:srgbClr val="002060"/>
                </a:solidFill>
                <a:latin typeface="Courier New" panose="02070309020205020404" pitchFamily="49" charset="0"/>
                <a:cs typeface="Courier New" panose="02070309020205020404" pitchFamily="49" charset="0"/>
              </a:rPr>
              <a:t>("&lt;</a:t>
            </a:r>
            <a:r>
              <a:rPr lang="en-US" sz="1600" dirty="0" err="1">
                <a:solidFill>
                  <a:srgbClr val="002060"/>
                </a:solidFill>
                <a:latin typeface="Courier New" panose="02070309020205020404" pitchFamily="49" charset="0"/>
                <a:cs typeface="Courier New" panose="02070309020205020404" pitchFamily="49" charset="0"/>
              </a:rPr>
              <a:t>br</a:t>
            </a:r>
            <a:r>
              <a:rPr lang="en-US" sz="1600" dirty="0">
                <a:solidFill>
                  <a:srgbClr val="002060"/>
                </a:solidFill>
                <a:latin typeface="Courier New" panose="02070309020205020404" pitchFamily="49" charset="0"/>
                <a:cs typeface="Courier New" panose="02070309020205020404" pitchFamily="49" charset="0"/>
              </a:rPr>
              <a:t>&gt;"+family);</a:t>
            </a:r>
          </a:p>
          <a:p>
            <a:r>
              <a:rPr lang="en-US" sz="1600" dirty="0">
                <a:solidFill>
                  <a:srgbClr val="002060"/>
                </a:solidFill>
                <a:latin typeface="Courier New" panose="02070309020205020404" pitchFamily="49" charset="0"/>
                <a:cs typeface="Courier New" panose="02070309020205020404" pitchFamily="49" charset="0"/>
              </a:rPr>
              <a:t>&lt;/script&gt;</a:t>
            </a:r>
          </a:p>
          <a:p>
            <a:r>
              <a:rPr lang="en-US" sz="1600" dirty="0">
                <a:solidFill>
                  <a:srgbClr val="002060"/>
                </a:solidFill>
                <a:latin typeface="Courier New" panose="02070309020205020404" pitchFamily="49" charset="0"/>
                <a:cs typeface="Courier New" panose="02070309020205020404" pitchFamily="49" charset="0"/>
              </a:rPr>
              <a:t>&lt;/body&gt;</a:t>
            </a:r>
          </a:p>
          <a:p>
            <a:r>
              <a:rPr lang="en-US" sz="1600" dirty="0">
                <a:solidFill>
                  <a:srgbClr val="002060"/>
                </a:solidFill>
                <a:latin typeface="Courier New" panose="02070309020205020404" pitchFamily="49" charset="0"/>
                <a:cs typeface="Courier New" panose="02070309020205020404" pitchFamily="49" charset="0"/>
              </a:rPr>
              <a:t>&lt;/html&gt;</a:t>
            </a:r>
          </a:p>
        </p:txBody>
      </p:sp>
      <p:sp>
        <p:nvSpPr>
          <p:cNvPr id="8" name="Title 1"/>
          <p:cNvSpPr>
            <a:spLocks noGrp="1"/>
          </p:cNvSpPr>
          <p:nvPr>
            <p:ph type="title"/>
          </p:nvPr>
        </p:nvSpPr>
        <p:spPr>
          <a:xfrm>
            <a:off x="12700" y="1"/>
            <a:ext cx="7886700" cy="457200"/>
          </a:xfrm>
        </p:spPr>
        <p:txBody>
          <a:bodyPr/>
          <a:lstStyle/>
          <a:p>
            <a:r>
              <a:rPr lang="en-US" dirty="0"/>
              <a:t>Array </a:t>
            </a:r>
            <a:r>
              <a:rPr lang="en-US" dirty="0" smtClean="0"/>
              <a:t>Object (Contd.)</a:t>
            </a:r>
            <a:endParaRPr lang="en-US" dirty="0"/>
          </a:p>
        </p:txBody>
      </p:sp>
      <p:pic>
        <p:nvPicPr>
          <p:cNvPr id="6" name="Picture 5"/>
          <p:cNvPicPr>
            <a:picLocks noChangeAspect="1"/>
          </p:cNvPicPr>
          <p:nvPr/>
        </p:nvPicPr>
        <p:blipFill>
          <a:blip r:embed="rId3"/>
          <a:stretch>
            <a:fillRect/>
          </a:stretch>
        </p:blipFill>
        <p:spPr>
          <a:xfrm>
            <a:off x="5063469" y="1902198"/>
            <a:ext cx="2380129" cy="1652186"/>
          </a:xfrm>
          <a:prstGeom prst="rect">
            <a:avLst/>
          </a:prstGeom>
        </p:spPr>
      </p:pic>
      <p:sp>
        <p:nvSpPr>
          <p:cNvPr id="9" name="TextBox 8"/>
          <p:cNvSpPr txBox="1"/>
          <p:nvPr/>
        </p:nvSpPr>
        <p:spPr>
          <a:xfrm>
            <a:off x="5899109" y="3554384"/>
            <a:ext cx="708848" cy="307777"/>
          </a:xfrm>
          <a:prstGeom prst="rect">
            <a:avLst/>
          </a:prstGeom>
          <a:noFill/>
        </p:spPr>
        <p:txBody>
          <a:bodyPr wrap="none" rtlCol="0">
            <a:spAutoFit/>
          </a:bodyPr>
          <a:lstStyle/>
          <a:p>
            <a:r>
              <a:rPr lang="en-US" sz="1400" dirty="0" smtClean="0">
                <a:solidFill>
                  <a:srgbClr val="002060"/>
                </a:solidFill>
              </a:rPr>
              <a:t>Output</a:t>
            </a:r>
            <a:endParaRPr lang="en-US" sz="1400" dirty="0">
              <a:solidFill>
                <a:srgbClr val="002060"/>
              </a:solidFill>
            </a:endParaRPr>
          </a:p>
        </p:txBody>
      </p:sp>
    </p:spTree>
    <p:extLst>
      <p:ext uri="{BB962C8B-B14F-4D97-AF65-F5344CB8AC3E}">
        <p14:creationId xmlns:p14="http://schemas.microsoft.com/office/powerpoint/2010/main" val="71402713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57200" y="685800"/>
            <a:ext cx="7651376" cy="707886"/>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following code illustrates the use of </a:t>
            </a:r>
            <a:r>
              <a:rPr lang="en-US" dirty="0" smtClean="0">
                <a:solidFill>
                  <a:srgbClr val="002060"/>
                </a:solidFill>
                <a:latin typeface="Courier New" panose="02070309020205020404" pitchFamily="49" charset="0"/>
                <a:cs typeface="Courier New" panose="02070309020205020404" pitchFamily="49" charset="0"/>
              </a:rPr>
              <a:t>Arr</a:t>
            </a:r>
            <a:r>
              <a:rPr lang="en-US" dirty="0">
                <a:solidFill>
                  <a:srgbClr val="002060"/>
                </a:solidFill>
                <a:latin typeface="Courier New" panose="02070309020205020404" pitchFamily="49" charset="0"/>
                <a:cs typeface="Courier New" panose="02070309020205020404" pitchFamily="49" charset="0"/>
              </a:rPr>
              <a:t>ay</a:t>
            </a:r>
            <a:r>
              <a:rPr lang="en-US" sz="2000" dirty="0" smtClean="0">
                <a:solidFill>
                  <a:srgbClr val="002060"/>
                </a:solidFill>
              </a:rPr>
              <a:t> object that retrieves elements using for loop:</a:t>
            </a:r>
          </a:p>
        </p:txBody>
      </p:sp>
      <p:sp>
        <p:nvSpPr>
          <p:cNvPr id="7" name="Vertical Scroll 6"/>
          <p:cNvSpPr/>
          <p:nvPr/>
        </p:nvSpPr>
        <p:spPr>
          <a:xfrm>
            <a:off x="645460" y="1393686"/>
            <a:ext cx="7073152" cy="4683777"/>
          </a:xfrm>
          <a:prstGeom prst="verticalScroll">
            <a:avLst>
              <a:gd name="adj" fmla="val 4635"/>
            </a:avLst>
          </a:prstGeom>
          <a:solidFill>
            <a:schemeClr val="bg1">
              <a:lumMod val="95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600" dirty="0">
                <a:solidFill>
                  <a:srgbClr val="002060"/>
                </a:solidFill>
                <a:latin typeface="Courier New" panose="02070309020205020404" pitchFamily="49" charset="0"/>
                <a:cs typeface="Courier New" panose="02070309020205020404" pitchFamily="49" charset="0"/>
              </a:rPr>
              <a:t>&lt;html&gt;</a:t>
            </a:r>
          </a:p>
          <a:p>
            <a:r>
              <a:rPr lang="en-US" sz="1600" dirty="0">
                <a:solidFill>
                  <a:srgbClr val="002060"/>
                </a:solidFill>
                <a:latin typeface="Courier New" panose="02070309020205020404" pitchFamily="49" charset="0"/>
                <a:cs typeface="Courier New" panose="02070309020205020404" pitchFamily="49" charset="0"/>
              </a:rPr>
              <a:t>&lt;body&gt;</a:t>
            </a:r>
          </a:p>
          <a:p>
            <a:r>
              <a:rPr lang="en-US" sz="1600" dirty="0">
                <a:solidFill>
                  <a:srgbClr val="002060"/>
                </a:solidFill>
                <a:latin typeface="Courier New" panose="02070309020205020404" pitchFamily="49" charset="0"/>
                <a:cs typeface="Courier New" panose="02070309020205020404" pitchFamily="49" charset="0"/>
              </a:rPr>
              <a:t>&lt;script type="text/</a:t>
            </a:r>
            <a:r>
              <a:rPr lang="en-US" sz="1600" dirty="0" err="1">
                <a:solidFill>
                  <a:srgbClr val="002060"/>
                </a:solidFill>
                <a:latin typeface="Courier New" panose="02070309020205020404" pitchFamily="49" charset="0"/>
                <a:cs typeface="Courier New" panose="02070309020205020404" pitchFamily="49" charset="0"/>
              </a:rPr>
              <a:t>javascript</a:t>
            </a:r>
            <a:r>
              <a:rPr lang="en-US" sz="1600" dirty="0">
                <a:solidFill>
                  <a:srgbClr val="002060"/>
                </a:solidFill>
                <a:latin typeface="Courier New" panose="02070309020205020404" pitchFamily="49" charset="0"/>
                <a:cs typeface="Courier New" panose="02070309020205020404" pitchFamily="49" charset="0"/>
              </a:rPr>
              <a:t>"&gt;</a:t>
            </a:r>
          </a:p>
          <a:p>
            <a:r>
              <a:rPr lang="en-US" sz="1600" dirty="0" err="1">
                <a:solidFill>
                  <a:srgbClr val="002060"/>
                </a:solidFill>
                <a:latin typeface="Courier New" panose="02070309020205020404" pitchFamily="49" charset="0"/>
                <a:cs typeface="Courier New" panose="02070309020205020404" pitchFamily="49" charset="0"/>
              </a:rPr>
              <a:t>var</a:t>
            </a:r>
            <a:r>
              <a:rPr lang="en-US" sz="1600" dirty="0">
                <a:solidFill>
                  <a:srgbClr val="002060"/>
                </a:solidFill>
                <a:latin typeface="Courier New" panose="02070309020205020404" pitchFamily="49" charset="0"/>
                <a:cs typeface="Courier New" panose="02070309020205020404" pitchFamily="49" charset="0"/>
              </a:rPr>
              <a:t> x;</a:t>
            </a:r>
          </a:p>
          <a:p>
            <a:r>
              <a:rPr lang="en-US" sz="1600" dirty="0" err="1">
                <a:solidFill>
                  <a:srgbClr val="002060"/>
                </a:solidFill>
                <a:latin typeface="Courier New" panose="02070309020205020404" pitchFamily="49" charset="0"/>
                <a:cs typeface="Courier New" panose="02070309020205020404" pitchFamily="49" charset="0"/>
              </a:rPr>
              <a:t>var</a:t>
            </a:r>
            <a:r>
              <a:rPr lang="en-US" sz="1600" dirty="0">
                <a:solidFill>
                  <a:srgbClr val="002060"/>
                </a:solidFill>
                <a:latin typeface="Courier New" panose="02070309020205020404" pitchFamily="49" charset="0"/>
                <a:cs typeface="Courier New" panose="02070309020205020404" pitchFamily="49" charset="0"/>
              </a:rPr>
              <a:t> </a:t>
            </a:r>
            <a:r>
              <a:rPr lang="en-US" sz="1600" dirty="0" err="1">
                <a:solidFill>
                  <a:srgbClr val="002060"/>
                </a:solidFill>
                <a:latin typeface="Courier New" panose="02070309020205020404" pitchFamily="49" charset="0"/>
                <a:cs typeface="Courier New" panose="02070309020205020404" pitchFamily="49" charset="0"/>
              </a:rPr>
              <a:t>mycars</a:t>
            </a:r>
            <a:r>
              <a:rPr lang="en-US" sz="1600" dirty="0">
                <a:solidFill>
                  <a:srgbClr val="002060"/>
                </a:solidFill>
                <a:latin typeface="Courier New" panose="02070309020205020404" pitchFamily="49" charset="0"/>
                <a:cs typeface="Courier New" panose="02070309020205020404" pitchFamily="49" charset="0"/>
              </a:rPr>
              <a:t> = new Array();</a:t>
            </a:r>
          </a:p>
          <a:p>
            <a:r>
              <a:rPr lang="en-US" sz="1600" dirty="0" err="1">
                <a:solidFill>
                  <a:srgbClr val="002060"/>
                </a:solidFill>
                <a:latin typeface="Courier New" panose="02070309020205020404" pitchFamily="49" charset="0"/>
                <a:cs typeface="Courier New" panose="02070309020205020404" pitchFamily="49" charset="0"/>
              </a:rPr>
              <a:t>mycars</a:t>
            </a:r>
            <a:r>
              <a:rPr lang="en-US" sz="1600" dirty="0">
                <a:solidFill>
                  <a:srgbClr val="002060"/>
                </a:solidFill>
                <a:latin typeface="Courier New" panose="02070309020205020404" pitchFamily="49" charset="0"/>
                <a:cs typeface="Courier New" panose="02070309020205020404" pitchFamily="49" charset="0"/>
              </a:rPr>
              <a:t>[0] = "Saab";</a:t>
            </a:r>
          </a:p>
          <a:p>
            <a:r>
              <a:rPr lang="en-US" sz="1600" dirty="0" err="1">
                <a:solidFill>
                  <a:srgbClr val="002060"/>
                </a:solidFill>
                <a:latin typeface="Courier New" panose="02070309020205020404" pitchFamily="49" charset="0"/>
                <a:cs typeface="Courier New" panose="02070309020205020404" pitchFamily="49" charset="0"/>
              </a:rPr>
              <a:t>mycars</a:t>
            </a:r>
            <a:r>
              <a:rPr lang="en-US" sz="1600" dirty="0">
                <a:solidFill>
                  <a:srgbClr val="002060"/>
                </a:solidFill>
                <a:latin typeface="Courier New" panose="02070309020205020404" pitchFamily="49" charset="0"/>
                <a:cs typeface="Courier New" panose="02070309020205020404" pitchFamily="49" charset="0"/>
              </a:rPr>
              <a:t>[1] = "Volvo";</a:t>
            </a:r>
          </a:p>
          <a:p>
            <a:r>
              <a:rPr lang="en-US" sz="1600" dirty="0" err="1">
                <a:solidFill>
                  <a:srgbClr val="002060"/>
                </a:solidFill>
                <a:latin typeface="Courier New" panose="02070309020205020404" pitchFamily="49" charset="0"/>
                <a:cs typeface="Courier New" panose="02070309020205020404" pitchFamily="49" charset="0"/>
              </a:rPr>
              <a:t>mycars</a:t>
            </a:r>
            <a:r>
              <a:rPr lang="en-US" sz="1600" dirty="0">
                <a:solidFill>
                  <a:srgbClr val="002060"/>
                </a:solidFill>
                <a:latin typeface="Courier New" panose="02070309020205020404" pitchFamily="49" charset="0"/>
                <a:cs typeface="Courier New" panose="02070309020205020404" pitchFamily="49" charset="0"/>
              </a:rPr>
              <a:t>[2] = "BMW";</a:t>
            </a:r>
          </a:p>
          <a:p>
            <a:r>
              <a:rPr lang="en-US" sz="1600" dirty="0" smtClean="0">
                <a:solidFill>
                  <a:srgbClr val="002060"/>
                </a:solidFill>
                <a:latin typeface="Courier New" panose="02070309020205020404" pitchFamily="49" charset="0"/>
                <a:cs typeface="Courier New" panose="02070309020205020404" pitchFamily="49" charset="0"/>
              </a:rPr>
              <a:t>for </a:t>
            </a:r>
            <a:r>
              <a:rPr lang="en-US" sz="1600" dirty="0">
                <a:solidFill>
                  <a:srgbClr val="002060"/>
                </a:solidFill>
                <a:latin typeface="Courier New" panose="02070309020205020404" pitchFamily="49" charset="0"/>
                <a:cs typeface="Courier New" panose="02070309020205020404" pitchFamily="49" charset="0"/>
              </a:rPr>
              <a:t>(x in </a:t>
            </a:r>
            <a:r>
              <a:rPr lang="en-US" sz="1600" dirty="0" err="1">
                <a:solidFill>
                  <a:srgbClr val="002060"/>
                </a:solidFill>
                <a:latin typeface="Courier New" panose="02070309020205020404" pitchFamily="49" charset="0"/>
                <a:cs typeface="Courier New" panose="02070309020205020404" pitchFamily="49" charset="0"/>
              </a:rPr>
              <a:t>mycars</a:t>
            </a:r>
            <a:r>
              <a:rPr lang="en-US" sz="1600" dirty="0">
                <a:solidFill>
                  <a:srgbClr val="002060"/>
                </a:solidFill>
                <a:latin typeface="Courier New" panose="02070309020205020404" pitchFamily="49" charset="0"/>
                <a:cs typeface="Courier New" panose="02070309020205020404" pitchFamily="49" charset="0"/>
              </a:rPr>
              <a:t>)</a:t>
            </a:r>
          </a:p>
          <a:p>
            <a:r>
              <a:rPr lang="en-US" sz="1600" dirty="0">
                <a:solidFill>
                  <a:srgbClr val="002060"/>
                </a:solidFill>
                <a:latin typeface="Courier New" panose="02070309020205020404" pitchFamily="49" charset="0"/>
                <a:cs typeface="Courier New" panose="02070309020205020404" pitchFamily="49" charset="0"/>
              </a:rPr>
              <a:t>{</a:t>
            </a:r>
          </a:p>
          <a:p>
            <a:r>
              <a:rPr lang="en-US" sz="1600" dirty="0" err="1">
                <a:solidFill>
                  <a:srgbClr val="002060"/>
                </a:solidFill>
                <a:latin typeface="Courier New" panose="02070309020205020404" pitchFamily="49" charset="0"/>
                <a:cs typeface="Courier New" panose="02070309020205020404" pitchFamily="49" charset="0"/>
              </a:rPr>
              <a:t>document.write</a:t>
            </a:r>
            <a:r>
              <a:rPr lang="en-US" sz="1600" dirty="0">
                <a:solidFill>
                  <a:srgbClr val="002060"/>
                </a:solidFill>
                <a:latin typeface="Courier New" panose="02070309020205020404" pitchFamily="49" charset="0"/>
                <a:cs typeface="Courier New" panose="02070309020205020404" pitchFamily="49" charset="0"/>
              </a:rPr>
              <a:t>(x + "&lt;</a:t>
            </a:r>
            <a:r>
              <a:rPr lang="en-US" sz="1600" dirty="0" err="1">
                <a:solidFill>
                  <a:srgbClr val="002060"/>
                </a:solidFill>
                <a:latin typeface="Courier New" panose="02070309020205020404" pitchFamily="49" charset="0"/>
                <a:cs typeface="Courier New" panose="02070309020205020404" pitchFamily="49" charset="0"/>
              </a:rPr>
              <a:t>br</a:t>
            </a:r>
            <a:r>
              <a:rPr lang="en-US" sz="1600" dirty="0">
                <a:solidFill>
                  <a:srgbClr val="002060"/>
                </a:solidFill>
                <a:latin typeface="Courier New" panose="02070309020205020404" pitchFamily="49" charset="0"/>
                <a:cs typeface="Courier New" panose="02070309020205020404" pitchFamily="49" charset="0"/>
              </a:rPr>
              <a:t> /&gt;");</a:t>
            </a:r>
          </a:p>
          <a:p>
            <a:r>
              <a:rPr lang="en-US" sz="1600" dirty="0" err="1">
                <a:solidFill>
                  <a:srgbClr val="002060"/>
                </a:solidFill>
                <a:latin typeface="Courier New" panose="02070309020205020404" pitchFamily="49" charset="0"/>
                <a:cs typeface="Courier New" panose="02070309020205020404" pitchFamily="49" charset="0"/>
              </a:rPr>
              <a:t>document.write</a:t>
            </a:r>
            <a:r>
              <a:rPr lang="en-US" sz="1600" dirty="0">
                <a:solidFill>
                  <a:srgbClr val="002060"/>
                </a:solidFill>
                <a:latin typeface="Courier New" panose="02070309020205020404" pitchFamily="49" charset="0"/>
                <a:cs typeface="Courier New" panose="02070309020205020404" pitchFamily="49" charset="0"/>
              </a:rPr>
              <a:t>(</a:t>
            </a:r>
            <a:r>
              <a:rPr lang="en-US" sz="1600" dirty="0" err="1">
                <a:solidFill>
                  <a:srgbClr val="002060"/>
                </a:solidFill>
                <a:latin typeface="Courier New" panose="02070309020205020404" pitchFamily="49" charset="0"/>
                <a:cs typeface="Courier New" panose="02070309020205020404" pitchFamily="49" charset="0"/>
              </a:rPr>
              <a:t>mycars</a:t>
            </a:r>
            <a:r>
              <a:rPr lang="en-US" sz="1600" dirty="0">
                <a:solidFill>
                  <a:srgbClr val="002060"/>
                </a:solidFill>
                <a:latin typeface="Courier New" panose="02070309020205020404" pitchFamily="49" charset="0"/>
                <a:cs typeface="Courier New" panose="02070309020205020404" pitchFamily="49" charset="0"/>
              </a:rPr>
              <a:t>[x] + "&lt;</a:t>
            </a:r>
            <a:r>
              <a:rPr lang="en-US" sz="1600" dirty="0" err="1">
                <a:solidFill>
                  <a:srgbClr val="002060"/>
                </a:solidFill>
                <a:latin typeface="Courier New" panose="02070309020205020404" pitchFamily="49" charset="0"/>
                <a:cs typeface="Courier New" panose="02070309020205020404" pitchFamily="49" charset="0"/>
              </a:rPr>
              <a:t>br</a:t>
            </a:r>
            <a:r>
              <a:rPr lang="en-US" sz="1600" dirty="0">
                <a:solidFill>
                  <a:srgbClr val="002060"/>
                </a:solidFill>
                <a:latin typeface="Courier New" panose="02070309020205020404" pitchFamily="49" charset="0"/>
                <a:cs typeface="Courier New" panose="02070309020205020404" pitchFamily="49" charset="0"/>
              </a:rPr>
              <a:t> /&gt;");</a:t>
            </a:r>
          </a:p>
          <a:p>
            <a:r>
              <a:rPr lang="en-US" sz="1600" dirty="0">
                <a:solidFill>
                  <a:srgbClr val="002060"/>
                </a:solidFill>
                <a:latin typeface="Courier New" panose="02070309020205020404" pitchFamily="49" charset="0"/>
                <a:cs typeface="Courier New" panose="02070309020205020404" pitchFamily="49" charset="0"/>
              </a:rPr>
              <a:t>}</a:t>
            </a:r>
          </a:p>
          <a:p>
            <a:r>
              <a:rPr lang="en-US" sz="1600" dirty="0">
                <a:solidFill>
                  <a:srgbClr val="002060"/>
                </a:solidFill>
                <a:latin typeface="Courier New" panose="02070309020205020404" pitchFamily="49" charset="0"/>
                <a:cs typeface="Courier New" panose="02070309020205020404" pitchFamily="49" charset="0"/>
              </a:rPr>
              <a:t>&lt;/script&gt;</a:t>
            </a:r>
          </a:p>
          <a:p>
            <a:r>
              <a:rPr lang="en-US" sz="1600" dirty="0">
                <a:solidFill>
                  <a:srgbClr val="002060"/>
                </a:solidFill>
                <a:latin typeface="Courier New" panose="02070309020205020404" pitchFamily="49" charset="0"/>
                <a:cs typeface="Courier New" panose="02070309020205020404" pitchFamily="49" charset="0"/>
              </a:rPr>
              <a:t>&lt;/body&gt;</a:t>
            </a:r>
          </a:p>
          <a:p>
            <a:r>
              <a:rPr lang="en-US" sz="1600" dirty="0">
                <a:solidFill>
                  <a:srgbClr val="002060"/>
                </a:solidFill>
                <a:latin typeface="Courier New" panose="02070309020205020404" pitchFamily="49" charset="0"/>
                <a:cs typeface="Courier New" panose="02070309020205020404" pitchFamily="49" charset="0"/>
              </a:rPr>
              <a:t>&lt;/html&gt;</a:t>
            </a:r>
          </a:p>
        </p:txBody>
      </p:sp>
      <p:sp>
        <p:nvSpPr>
          <p:cNvPr id="8" name="Title 1"/>
          <p:cNvSpPr>
            <a:spLocks noGrp="1"/>
          </p:cNvSpPr>
          <p:nvPr>
            <p:ph type="title"/>
          </p:nvPr>
        </p:nvSpPr>
        <p:spPr>
          <a:xfrm>
            <a:off x="12700" y="1"/>
            <a:ext cx="7886700" cy="457200"/>
          </a:xfrm>
        </p:spPr>
        <p:txBody>
          <a:bodyPr/>
          <a:lstStyle/>
          <a:p>
            <a:r>
              <a:rPr lang="en-US" dirty="0"/>
              <a:t>Array </a:t>
            </a:r>
            <a:r>
              <a:rPr lang="en-US" dirty="0" smtClean="0"/>
              <a:t>Object (Contd.)</a:t>
            </a:r>
            <a:endParaRPr lang="en-US" dirty="0"/>
          </a:p>
        </p:txBody>
      </p:sp>
      <p:sp>
        <p:nvSpPr>
          <p:cNvPr id="9" name="TextBox 8"/>
          <p:cNvSpPr txBox="1"/>
          <p:nvPr/>
        </p:nvSpPr>
        <p:spPr>
          <a:xfrm>
            <a:off x="5825760" y="3984690"/>
            <a:ext cx="708848" cy="307777"/>
          </a:xfrm>
          <a:prstGeom prst="rect">
            <a:avLst/>
          </a:prstGeom>
          <a:noFill/>
        </p:spPr>
        <p:txBody>
          <a:bodyPr wrap="none" rtlCol="0">
            <a:spAutoFit/>
          </a:bodyPr>
          <a:lstStyle/>
          <a:p>
            <a:r>
              <a:rPr lang="en-US" sz="1400" dirty="0" smtClean="0">
                <a:solidFill>
                  <a:srgbClr val="002060"/>
                </a:solidFill>
              </a:rPr>
              <a:t>Output</a:t>
            </a:r>
            <a:endParaRPr lang="en-US" sz="1400" dirty="0">
              <a:solidFill>
                <a:srgbClr val="002060"/>
              </a:solidFill>
            </a:endParaRPr>
          </a:p>
        </p:txBody>
      </p:sp>
      <p:pic>
        <p:nvPicPr>
          <p:cNvPr id="4" name="Picture 3"/>
          <p:cNvPicPr>
            <a:picLocks noChangeAspect="1"/>
          </p:cNvPicPr>
          <p:nvPr/>
        </p:nvPicPr>
        <p:blipFill>
          <a:blip r:embed="rId3"/>
          <a:stretch>
            <a:fillRect/>
          </a:stretch>
        </p:blipFill>
        <p:spPr>
          <a:xfrm>
            <a:off x="4874840" y="1980203"/>
            <a:ext cx="2390597" cy="2004487"/>
          </a:xfrm>
          <a:prstGeom prst="rect">
            <a:avLst/>
          </a:prstGeom>
        </p:spPr>
      </p:pic>
    </p:spTree>
    <p:extLst>
      <p:ext uri="{BB962C8B-B14F-4D97-AF65-F5344CB8AC3E}">
        <p14:creationId xmlns:p14="http://schemas.microsoft.com/office/powerpoint/2010/main" val="356068853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57200" y="685800"/>
            <a:ext cx="7651376" cy="5047536"/>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a:t>
            </a:r>
            <a:r>
              <a:rPr lang="en-US" dirty="0">
                <a:solidFill>
                  <a:srgbClr val="002060"/>
                </a:solidFill>
                <a:latin typeface="Courier New" panose="02070309020205020404" pitchFamily="49" charset="0"/>
                <a:cs typeface="Courier New" panose="02070309020205020404" pitchFamily="49" charset="0"/>
              </a:rPr>
              <a:t>Date</a:t>
            </a:r>
            <a:r>
              <a:rPr lang="en-US" sz="2000" dirty="0">
                <a:solidFill>
                  <a:srgbClr val="002060"/>
                </a:solidFill>
              </a:rPr>
              <a:t> object is used to extract parts of date and time. </a:t>
            </a:r>
          </a:p>
          <a:p>
            <a:pPr marL="285744" lvl="1" indent="-285744">
              <a:spcBef>
                <a:spcPts val="600"/>
              </a:spcBef>
              <a:spcAft>
                <a:spcPts val="600"/>
              </a:spcAft>
              <a:buSzPct val="100000"/>
              <a:buBlip>
                <a:blip r:embed="rId2"/>
              </a:buBlip>
            </a:pPr>
            <a:r>
              <a:rPr lang="en-US" sz="2000" dirty="0">
                <a:solidFill>
                  <a:srgbClr val="002060"/>
                </a:solidFill>
              </a:rPr>
              <a:t>Syntax:</a:t>
            </a:r>
          </a:p>
          <a:p>
            <a:pPr marL="457200" lvl="2">
              <a:spcBef>
                <a:spcPts val="600"/>
              </a:spcBef>
              <a:spcAft>
                <a:spcPts val="600"/>
              </a:spcAft>
              <a:buSzPct val="100000"/>
            </a:pPr>
            <a:r>
              <a:rPr lang="en-US" dirty="0" err="1" smtClean="0">
                <a:solidFill>
                  <a:srgbClr val="002060"/>
                </a:solidFill>
                <a:latin typeface="Courier New" panose="02070309020205020404" pitchFamily="49" charset="0"/>
                <a:cs typeface="Courier New" panose="02070309020205020404" pitchFamily="49" charset="0"/>
              </a:rPr>
              <a:t>var</a:t>
            </a:r>
            <a:r>
              <a:rPr lang="en-US" dirty="0" smtClean="0">
                <a:solidFill>
                  <a:srgbClr val="002060"/>
                </a:solidFill>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date_object</a:t>
            </a:r>
            <a:r>
              <a:rPr lang="en-US" dirty="0">
                <a:solidFill>
                  <a:srgbClr val="002060"/>
                </a:solidFill>
                <a:latin typeface="Courier New" panose="02070309020205020404" pitchFamily="49" charset="0"/>
                <a:cs typeface="Courier New" panose="02070309020205020404" pitchFamily="49" charset="0"/>
              </a:rPr>
              <a:t>=new Date([parameters</a:t>
            </a:r>
            <a:r>
              <a:rPr lang="en-US" dirty="0" smtClean="0">
                <a:solidFill>
                  <a:srgbClr val="002060"/>
                </a:solidFill>
                <a:latin typeface="Courier New" panose="02070309020205020404" pitchFamily="49" charset="0"/>
                <a:cs typeface="Courier New" panose="02070309020205020404" pitchFamily="49" charset="0"/>
              </a:rPr>
              <a:t>])</a:t>
            </a:r>
            <a:endParaRPr lang="en-US" dirty="0">
              <a:solidFill>
                <a:srgbClr val="002060"/>
              </a:solidFill>
              <a:latin typeface="Courier New" panose="02070309020205020404" pitchFamily="49" charset="0"/>
              <a:cs typeface="Courier New" panose="02070309020205020404" pitchFamily="49" charset="0"/>
            </a:endParaRPr>
          </a:p>
          <a:p>
            <a:pPr marL="285744" lvl="1" indent="-285744">
              <a:spcBef>
                <a:spcPts val="600"/>
              </a:spcBef>
              <a:spcAft>
                <a:spcPts val="600"/>
              </a:spcAft>
              <a:buSzPct val="100000"/>
              <a:buBlip>
                <a:blip r:embed="rId2"/>
              </a:buBlip>
            </a:pPr>
            <a:r>
              <a:rPr lang="en-US" sz="2000" dirty="0">
                <a:solidFill>
                  <a:srgbClr val="002060"/>
                </a:solidFill>
              </a:rPr>
              <a:t>The </a:t>
            </a:r>
            <a:r>
              <a:rPr lang="en-US" dirty="0">
                <a:solidFill>
                  <a:srgbClr val="002060"/>
                </a:solidFill>
                <a:latin typeface="Courier New" panose="02070309020205020404" pitchFamily="49" charset="0"/>
                <a:cs typeface="Courier New" panose="02070309020205020404" pitchFamily="49" charset="0"/>
              </a:rPr>
              <a:t>Date</a:t>
            </a:r>
            <a:r>
              <a:rPr lang="en-US" sz="2000" dirty="0">
                <a:solidFill>
                  <a:srgbClr val="002060"/>
                </a:solidFill>
              </a:rPr>
              <a:t> object supports a number of methods to handle date and time:</a:t>
            </a:r>
          </a:p>
          <a:p>
            <a:pPr marL="742932" lvl="1" indent="-285744">
              <a:spcBef>
                <a:spcPts val="600"/>
              </a:spcBef>
              <a:spcAft>
                <a:spcPts val="600"/>
              </a:spcAft>
              <a:buSzPct val="80000"/>
              <a:buBlip>
                <a:blip r:embed="rId3"/>
              </a:buBlip>
            </a:pPr>
            <a:r>
              <a:rPr lang="en-US" sz="1600" dirty="0">
                <a:solidFill>
                  <a:srgbClr val="002060"/>
                </a:solidFill>
                <a:latin typeface="Courier New" panose="02070309020205020404" pitchFamily="49" charset="0"/>
                <a:cs typeface="Courier New" panose="02070309020205020404" pitchFamily="49" charset="0"/>
              </a:rPr>
              <a:t>get()</a:t>
            </a:r>
            <a:r>
              <a:rPr lang="en-US" dirty="0">
                <a:solidFill>
                  <a:srgbClr val="002060"/>
                </a:solidFill>
                <a:latin typeface="+mj-lt"/>
                <a:cs typeface="Courier New" panose="02070309020205020404" pitchFamily="49" charset="0"/>
              </a:rPr>
              <a:t>: It allows you to retrieve the date and time values stored in the </a:t>
            </a:r>
            <a:r>
              <a:rPr lang="en-US" sz="1600" dirty="0">
                <a:solidFill>
                  <a:srgbClr val="002060"/>
                </a:solidFill>
                <a:latin typeface="Courier New" panose="02070309020205020404" pitchFamily="49" charset="0"/>
                <a:cs typeface="Courier New" panose="02070309020205020404" pitchFamily="49" charset="0"/>
              </a:rPr>
              <a:t>Date</a:t>
            </a:r>
            <a:r>
              <a:rPr lang="en-US" dirty="0">
                <a:solidFill>
                  <a:srgbClr val="002060"/>
                </a:solidFill>
                <a:latin typeface="+mj-lt"/>
                <a:cs typeface="Courier New" panose="02070309020205020404" pitchFamily="49" charset="0"/>
              </a:rPr>
              <a:t> </a:t>
            </a:r>
            <a:r>
              <a:rPr lang="en-US" dirty="0" smtClean="0">
                <a:solidFill>
                  <a:srgbClr val="002060"/>
                </a:solidFill>
                <a:latin typeface="+mj-lt"/>
                <a:cs typeface="Courier New" panose="02070309020205020404" pitchFamily="49" charset="0"/>
              </a:rPr>
              <a:t>object.</a:t>
            </a:r>
            <a:endParaRPr lang="en-US" dirty="0">
              <a:solidFill>
                <a:srgbClr val="002060"/>
              </a:solidFill>
              <a:latin typeface="+mj-lt"/>
              <a:cs typeface="Courier New" panose="02070309020205020404" pitchFamily="49" charset="0"/>
            </a:endParaRPr>
          </a:p>
          <a:p>
            <a:pPr marL="742932" lvl="1" indent="-285744">
              <a:spcBef>
                <a:spcPts val="600"/>
              </a:spcBef>
              <a:spcAft>
                <a:spcPts val="600"/>
              </a:spcAft>
              <a:buSzPct val="80000"/>
              <a:buBlip>
                <a:blip r:embed="rId3"/>
              </a:buBlip>
            </a:pPr>
            <a:r>
              <a:rPr lang="en-US" sz="1600" dirty="0" smtClean="0">
                <a:solidFill>
                  <a:srgbClr val="002060"/>
                </a:solidFill>
                <a:latin typeface="Courier New" panose="02070309020205020404" pitchFamily="49" charset="0"/>
                <a:cs typeface="Courier New" panose="02070309020205020404" pitchFamily="49" charset="0"/>
              </a:rPr>
              <a:t>set()</a:t>
            </a:r>
            <a:r>
              <a:rPr lang="en-US" dirty="0" smtClean="0">
                <a:solidFill>
                  <a:srgbClr val="002060"/>
                </a:solidFill>
                <a:latin typeface="+mj-lt"/>
                <a:cs typeface="Courier New" panose="02070309020205020404" pitchFamily="49" charset="0"/>
              </a:rPr>
              <a:t>: It </a:t>
            </a:r>
            <a:r>
              <a:rPr lang="en-US" dirty="0">
                <a:solidFill>
                  <a:srgbClr val="002060"/>
                </a:solidFill>
                <a:latin typeface="+mj-lt"/>
                <a:cs typeface="Courier New" panose="02070309020205020404" pitchFamily="49" charset="0"/>
              </a:rPr>
              <a:t>allows you to set date and time values in the </a:t>
            </a:r>
            <a:r>
              <a:rPr lang="en-US" sz="1600" dirty="0">
                <a:solidFill>
                  <a:srgbClr val="002060"/>
                </a:solidFill>
                <a:latin typeface="Courier New" panose="02070309020205020404" pitchFamily="49" charset="0"/>
                <a:cs typeface="Courier New" panose="02070309020205020404" pitchFamily="49" charset="0"/>
              </a:rPr>
              <a:t>Date</a:t>
            </a:r>
            <a:r>
              <a:rPr lang="en-US" dirty="0">
                <a:solidFill>
                  <a:srgbClr val="002060"/>
                </a:solidFill>
                <a:latin typeface="+mj-lt"/>
                <a:cs typeface="Courier New" panose="02070309020205020404" pitchFamily="49" charset="0"/>
              </a:rPr>
              <a:t> </a:t>
            </a:r>
            <a:r>
              <a:rPr lang="en-US" dirty="0" smtClean="0">
                <a:solidFill>
                  <a:srgbClr val="002060"/>
                </a:solidFill>
                <a:latin typeface="+mj-lt"/>
                <a:cs typeface="Courier New" panose="02070309020205020404" pitchFamily="49" charset="0"/>
              </a:rPr>
              <a:t>object.</a:t>
            </a:r>
            <a:endParaRPr lang="en-US" dirty="0">
              <a:solidFill>
                <a:srgbClr val="002060"/>
              </a:solidFill>
              <a:latin typeface="+mj-lt"/>
              <a:cs typeface="Courier New" panose="02070309020205020404" pitchFamily="49" charset="0"/>
            </a:endParaRPr>
          </a:p>
          <a:p>
            <a:pPr marL="742932" lvl="1" indent="-285744">
              <a:spcBef>
                <a:spcPts val="600"/>
              </a:spcBef>
              <a:spcAft>
                <a:spcPts val="600"/>
              </a:spcAft>
              <a:buSzPct val="80000"/>
              <a:buBlip>
                <a:blip r:embed="rId3"/>
              </a:buBlip>
            </a:pPr>
            <a:r>
              <a:rPr lang="en-US" sz="1600" dirty="0">
                <a:solidFill>
                  <a:srgbClr val="002060"/>
                </a:solidFill>
                <a:latin typeface="Courier New" panose="02070309020205020404" pitchFamily="49" charset="0"/>
                <a:cs typeface="Courier New" panose="02070309020205020404" pitchFamily="49" charset="0"/>
              </a:rPr>
              <a:t>UTC()</a:t>
            </a:r>
            <a:r>
              <a:rPr lang="en-US" dirty="0">
                <a:solidFill>
                  <a:srgbClr val="002060"/>
                </a:solidFill>
                <a:latin typeface="+mj-lt"/>
                <a:cs typeface="Courier New" panose="02070309020205020404" pitchFamily="49" charset="0"/>
              </a:rPr>
              <a:t>: </a:t>
            </a:r>
            <a:r>
              <a:rPr lang="en-US" dirty="0" smtClean="0">
                <a:solidFill>
                  <a:srgbClr val="002060"/>
                </a:solidFill>
                <a:latin typeface="+mj-lt"/>
                <a:cs typeface="Courier New" panose="02070309020205020404" pitchFamily="49" charset="0"/>
              </a:rPr>
              <a:t>It </a:t>
            </a:r>
            <a:r>
              <a:rPr lang="en-US" dirty="0">
                <a:solidFill>
                  <a:srgbClr val="002060"/>
                </a:solidFill>
                <a:latin typeface="+mj-lt"/>
                <a:cs typeface="Courier New" panose="02070309020205020404" pitchFamily="49" charset="0"/>
              </a:rPr>
              <a:t>Returns the number of milliseconds from the date in a </a:t>
            </a:r>
            <a:r>
              <a:rPr lang="en-US" sz="1600" dirty="0">
                <a:solidFill>
                  <a:srgbClr val="002060"/>
                </a:solidFill>
                <a:latin typeface="Courier New" panose="02070309020205020404" pitchFamily="49" charset="0"/>
                <a:cs typeface="Courier New" panose="02070309020205020404" pitchFamily="49" charset="0"/>
              </a:rPr>
              <a:t>Date</a:t>
            </a:r>
            <a:r>
              <a:rPr lang="en-US" dirty="0">
                <a:solidFill>
                  <a:srgbClr val="002060"/>
                </a:solidFill>
                <a:latin typeface="+mj-lt"/>
                <a:cs typeface="Courier New" panose="02070309020205020404" pitchFamily="49" charset="0"/>
              </a:rPr>
              <a:t> object since January 1, 1970 00:00:00 according to universal </a:t>
            </a:r>
            <a:r>
              <a:rPr lang="en-US" dirty="0" smtClean="0">
                <a:solidFill>
                  <a:srgbClr val="002060"/>
                </a:solidFill>
                <a:latin typeface="+mj-lt"/>
                <a:cs typeface="Courier New" panose="02070309020205020404" pitchFamily="49" charset="0"/>
              </a:rPr>
              <a:t>time.</a:t>
            </a:r>
            <a:endParaRPr lang="en-US" dirty="0">
              <a:solidFill>
                <a:srgbClr val="002060"/>
              </a:solidFill>
              <a:latin typeface="+mj-lt"/>
              <a:cs typeface="Courier New" panose="02070309020205020404" pitchFamily="49" charset="0"/>
            </a:endParaRPr>
          </a:p>
          <a:p>
            <a:pPr marL="742932" lvl="1" indent="-285744">
              <a:spcBef>
                <a:spcPts val="600"/>
              </a:spcBef>
              <a:spcAft>
                <a:spcPts val="600"/>
              </a:spcAft>
              <a:buSzPct val="80000"/>
              <a:buBlip>
                <a:blip r:embed="rId3"/>
              </a:buBlip>
            </a:pPr>
            <a:r>
              <a:rPr lang="en-US" sz="1600" dirty="0">
                <a:solidFill>
                  <a:srgbClr val="002060"/>
                </a:solidFill>
                <a:latin typeface="Courier New" panose="02070309020205020404" pitchFamily="49" charset="0"/>
                <a:cs typeface="Courier New" panose="02070309020205020404" pitchFamily="49" charset="0"/>
              </a:rPr>
              <a:t>parse()</a:t>
            </a:r>
            <a:r>
              <a:rPr lang="en-US" dirty="0">
                <a:solidFill>
                  <a:srgbClr val="002060"/>
                </a:solidFill>
                <a:latin typeface="+mj-lt"/>
                <a:cs typeface="Courier New" panose="02070309020205020404" pitchFamily="49" charset="0"/>
              </a:rPr>
              <a:t>: It returns a date string and returns the number of milliseconds since January 01 1970 </a:t>
            </a:r>
            <a:r>
              <a:rPr lang="en-US" dirty="0" smtClean="0">
                <a:solidFill>
                  <a:srgbClr val="002060"/>
                </a:solidFill>
                <a:latin typeface="+mj-lt"/>
                <a:cs typeface="Courier New" panose="02070309020205020404" pitchFamily="49" charset="0"/>
              </a:rPr>
              <a:t>00:00:00.</a:t>
            </a:r>
            <a:endParaRPr lang="en-US" dirty="0">
              <a:solidFill>
                <a:srgbClr val="002060"/>
              </a:solidFill>
              <a:latin typeface="+mj-lt"/>
              <a:cs typeface="Courier New" panose="02070309020205020404" pitchFamily="49" charset="0"/>
            </a:endParaRPr>
          </a:p>
          <a:p>
            <a:pPr marL="742932" lvl="1" indent="-285744">
              <a:spcBef>
                <a:spcPts val="600"/>
              </a:spcBef>
              <a:spcAft>
                <a:spcPts val="600"/>
              </a:spcAft>
              <a:buSzPct val="80000"/>
              <a:buBlip>
                <a:blip r:embed="rId3"/>
              </a:buBlip>
            </a:pPr>
            <a:r>
              <a:rPr lang="en-US" sz="1600" dirty="0">
                <a:solidFill>
                  <a:srgbClr val="002060"/>
                </a:solidFill>
                <a:latin typeface="Courier New" panose="02070309020205020404" pitchFamily="49" charset="0"/>
                <a:cs typeface="Courier New" panose="02070309020205020404" pitchFamily="49" charset="0"/>
              </a:rPr>
              <a:t>to()</a:t>
            </a:r>
            <a:r>
              <a:rPr lang="en-US" dirty="0">
                <a:solidFill>
                  <a:srgbClr val="002060"/>
                </a:solidFill>
                <a:latin typeface="+mj-lt"/>
                <a:cs typeface="Courier New" panose="02070309020205020404" pitchFamily="49" charset="0"/>
              </a:rPr>
              <a:t>: It returns string values from </a:t>
            </a:r>
            <a:r>
              <a:rPr lang="en-US" sz="1600" dirty="0">
                <a:solidFill>
                  <a:srgbClr val="002060"/>
                </a:solidFill>
                <a:latin typeface="Courier New" panose="02070309020205020404" pitchFamily="49" charset="0"/>
                <a:cs typeface="Courier New" panose="02070309020205020404" pitchFamily="49" charset="0"/>
              </a:rPr>
              <a:t>Date</a:t>
            </a:r>
            <a:r>
              <a:rPr lang="en-US" dirty="0">
                <a:solidFill>
                  <a:srgbClr val="002060"/>
                </a:solidFill>
                <a:latin typeface="+mj-lt"/>
                <a:cs typeface="Courier New" panose="02070309020205020404" pitchFamily="49" charset="0"/>
              </a:rPr>
              <a:t> </a:t>
            </a:r>
            <a:r>
              <a:rPr lang="en-US" dirty="0" smtClean="0">
                <a:solidFill>
                  <a:srgbClr val="002060"/>
                </a:solidFill>
                <a:latin typeface="+mj-lt"/>
                <a:cs typeface="Courier New" panose="02070309020205020404" pitchFamily="49" charset="0"/>
              </a:rPr>
              <a:t>objects.</a:t>
            </a:r>
            <a:endParaRPr lang="en-US" dirty="0">
              <a:solidFill>
                <a:srgbClr val="002060"/>
              </a:solidFill>
              <a:latin typeface="+mj-lt"/>
              <a:cs typeface="Courier New" panose="02070309020205020404" pitchFamily="49" charset="0"/>
            </a:endParaRPr>
          </a:p>
        </p:txBody>
      </p:sp>
      <p:sp>
        <p:nvSpPr>
          <p:cNvPr id="4" name="Title 1"/>
          <p:cNvSpPr>
            <a:spLocks noGrp="1"/>
          </p:cNvSpPr>
          <p:nvPr>
            <p:ph type="title"/>
          </p:nvPr>
        </p:nvSpPr>
        <p:spPr/>
        <p:txBody>
          <a:bodyPr/>
          <a:lstStyle/>
          <a:p>
            <a:r>
              <a:rPr lang="en-US" dirty="0" smtClean="0"/>
              <a:t>Date </a:t>
            </a:r>
            <a:r>
              <a:rPr lang="en-US" dirty="0"/>
              <a:t>Object</a:t>
            </a:r>
          </a:p>
        </p:txBody>
      </p:sp>
    </p:spTree>
    <p:extLst>
      <p:ext uri="{BB962C8B-B14F-4D97-AF65-F5344CB8AC3E}">
        <p14:creationId xmlns:p14="http://schemas.microsoft.com/office/powerpoint/2010/main" val="146566937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57200" y="685800"/>
            <a:ext cx="7651376" cy="707886"/>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a:t>
            </a:r>
            <a:r>
              <a:rPr lang="en-US" sz="2000" dirty="0">
                <a:solidFill>
                  <a:srgbClr val="002060"/>
                </a:solidFill>
              </a:rPr>
              <a:t>following table lists some methods associated with the </a:t>
            </a:r>
            <a:r>
              <a:rPr lang="en-US" dirty="0">
                <a:solidFill>
                  <a:srgbClr val="002060"/>
                </a:solidFill>
                <a:latin typeface="Courier New" panose="02070309020205020404" pitchFamily="49" charset="0"/>
                <a:cs typeface="Courier New" panose="02070309020205020404" pitchFamily="49" charset="0"/>
              </a:rPr>
              <a:t>Date</a:t>
            </a:r>
            <a:r>
              <a:rPr lang="en-US" sz="2000" dirty="0">
                <a:solidFill>
                  <a:srgbClr val="002060"/>
                </a:solidFill>
              </a:rPr>
              <a:t> object.</a:t>
            </a:r>
          </a:p>
        </p:txBody>
      </p:sp>
      <p:sp>
        <p:nvSpPr>
          <p:cNvPr id="4" name="Title 1"/>
          <p:cNvSpPr>
            <a:spLocks noGrp="1"/>
          </p:cNvSpPr>
          <p:nvPr>
            <p:ph type="title"/>
          </p:nvPr>
        </p:nvSpPr>
        <p:spPr/>
        <p:txBody>
          <a:bodyPr/>
          <a:lstStyle/>
          <a:p>
            <a:r>
              <a:rPr lang="en-US" dirty="0" smtClean="0"/>
              <a:t>Date Object (Contd.)</a:t>
            </a:r>
            <a:endParaRPr lang="en-US" dirty="0"/>
          </a:p>
        </p:txBody>
      </p:sp>
      <p:graphicFrame>
        <p:nvGraphicFramePr>
          <p:cNvPr id="5" name="Group 47"/>
          <p:cNvGraphicFramePr>
            <a:graphicFrameLocks noGrp="1"/>
          </p:cNvGraphicFramePr>
          <p:nvPr>
            <p:extLst>
              <p:ext uri="{D42A27DB-BD31-4B8C-83A1-F6EECF244321}">
                <p14:modId xmlns:p14="http://schemas.microsoft.com/office/powerpoint/2010/main" val="598494213"/>
              </p:ext>
            </p:extLst>
          </p:nvPr>
        </p:nvGraphicFramePr>
        <p:xfrm>
          <a:off x="1398494" y="1532965"/>
          <a:ext cx="6400800" cy="3645218"/>
        </p:xfrm>
        <a:graphic>
          <a:graphicData uri="http://schemas.openxmlformats.org/drawingml/2006/table">
            <a:tbl>
              <a:tblPr>
                <a:tableStyleId>{BC89EF96-8CEA-46FF-86C4-4CE0E7609802}</a:tableStyleId>
              </a:tblPr>
              <a:tblGrid>
                <a:gridCol w="2353235"/>
                <a:gridCol w="4047565"/>
              </a:tblGrid>
              <a:tr h="381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dirty="0" smtClean="0">
                          <a:ln>
                            <a:noFill/>
                          </a:ln>
                          <a:solidFill>
                            <a:srgbClr val="002060"/>
                          </a:solidFill>
                          <a:effectLst/>
                        </a:rPr>
                        <a:t>Methods </a:t>
                      </a:r>
                      <a:endParaRPr kumimoji="0" lang="en-US" sz="1400" b="1" i="1" u="none" strike="noStrike" cap="none" normalizeH="0" baseline="0" dirty="0" smtClean="0">
                        <a:ln>
                          <a:noFill/>
                        </a:ln>
                        <a:solidFill>
                          <a:srgbClr val="002060"/>
                        </a:solidFill>
                        <a:effectLst/>
                        <a:latin typeface="Arial" charset="0"/>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dirty="0" smtClean="0">
                          <a:ln>
                            <a:noFill/>
                          </a:ln>
                          <a:solidFill>
                            <a:srgbClr val="002060"/>
                          </a:solidFill>
                          <a:effectLst/>
                        </a:rPr>
                        <a:t>Description</a:t>
                      </a:r>
                      <a:endParaRPr kumimoji="0" lang="en-US" sz="1400" b="1" i="1" u="none" strike="noStrike" cap="none" normalizeH="0" baseline="0" dirty="0" smtClean="0">
                        <a:ln>
                          <a:noFill/>
                        </a:ln>
                        <a:solidFill>
                          <a:srgbClr val="002060"/>
                        </a:solidFill>
                        <a:effectLst/>
                        <a:latin typeface="Arial" charset="0"/>
                      </a:endParaRPr>
                    </a:p>
                  </a:txBody>
                  <a:tcPr horzOverflow="overflow"/>
                </a:tc>
              </a:tr>
              <a:tr h="341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err="1" smtClean="0">
                          <a:ln>
                            <a:noFill/>
                          </a:ln>
                          <a:solidFill>
                            <a:srgbClr val="002060"/>
                          </a:solidFill>
                          <a:effectLst/>
                          <a:latin typeface="Courier New" panose="02070309020205020404" pitchFamily="49" charset="0"/>
                          <a:cs typeface="Courier New" panose="02070309020205020404" pitchFamily="49" charset="0"/>
                        </a:rPr>
                        <a:t>getTime</a:t>
                      </a:r>
                      <a:r>
                        <a:rPr kumimoji="0" lang="en-US" sz="1400" b="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a:t>
                      </a:r>
                      <a:endParaRPr kumimoji="0" lang="en-US" sz="1400" b="0" i="1" u="none" strike="noStrike"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rPr>
                        <a:t>Returns the number of milliseconds since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rPr>
                        <a:t>January 1, 1970 00:00:00.</a:t>
                      </a:r>
                      <a:endParaRPr kumimoji="0" lang="en-US" sz="1400" b="0" i="1" u="none" strike="noStrike" cap="none" normalizeH="0" baseline="0" dirty="0" smtClean="0">
                        <a:ln>
                          <a:noFill/>
                        </a:ln>
                        <a:solidFill>
                          <a:srgbClr val="002060"/>
                        </a:solidFill>
                        <a:effectLst/>
                        <a:latin typeface="Arial" charset="0"/>
                        <a:cs typeface="Times New Roman" pitchFamily="18" charset="0"/>
                      </a:endParaRPr>
                    </a:p>
                  </a:txBody>
                  <a:tcPr anchor="ctr" horzOverflow="overflow"/>
                </a:tc>
              </a:tr>
              <a:tr h="3397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err="1" smtClean="0">
                          <a:ln>
                            <a:noFill/>
                          </a:ln>
                          <a:solidFill>
                            <a:srgbClr val="002060"/>
                          </a:solidFill>
                          <a:effectLst/>
                          <a:latin typeface="Courier New" panose="02070309020205020404" pitchFamily="49" charset="0"/>
                          <a:cs typeface="Courier New" panose="02070309020205020404" pitchFamily="49" charset="0"/>
                        </a:rPr>
                        <a:t>getYear</a:t>
                      </a:r>
                      <a:r>
                        <a:rPr kumimoji="0" lang="en-US" sz="1400" b="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a:t>
                      </a:r>
                      <a:endParaRPr kumimoji="0" lang="en-US" sz="1400" b="0" i="1" u="none" strike="noStrike"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rPr>
                        <a:t>Returns the current year.</a:t>
                      </a:r>
                      <a:endParaRPr kumimoji="0" lang="en-US" sz="1400" b="0" i="1" u="none" strike="noStrike" cap="none" normalizeH="0" baseline="0" dirty="0" smtClean="0">
                        <a:ln>
                          <a:noFill/>
                        </a:ln>
                        <a:solidFill>
                          <a:srgbClr val="002060"/>
                        </a:solidFill>
                        <a:effectLst/>
                        <a:latin typeface="Arial" charset="0"/>
                      </a:endParaRPr>
                    </a:p>
                  </a:txBody>
                  <a:tcPr anchor="ctr" horzOverflow="overflow"/>
                </a:tc>
              </a:tr>
              <a:tr h="3397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err="1" smtClean="0">
                          <a:ln>
                            <a:noFill/>
                          </a:ln>
                          <a:solidFill>
                            <a:srgbClr val="002060"/>
                          </a:solidFill>
                          <a:effectLst/>
                          <a:latin typeface="Courier New" panose="02070309020205020404" pitchFamily="49" charset="0"/>
                          <a:cs typeface="Courier New" panose="02070309020205020404" pitchFamily="49" charset="0"/>
                        </a:rPr>
                        <a:t>getMonth</a:t>
                      </a:r>
                      <a:r>
                        <a:rPr kumimoji="0" lang="en-US" sz="1400" b="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a:t>
                      </a:r>
                      <a:endParaRPr kumimoji="0" lang="en-US" sz="1400" b="0" i="1" u="none" strike="noStrike"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rPr>
                        <a:t>Returns the current month.</a:t>
                      </a:r>
                      <a:endParaRPr kumimoji="0" lang="en-US" sz="1400" b="0" i="1" u="none" strike="noStrike" cap="none" normalizeH="0" baseline="0" dirty="0" smtClean="0">
                        <a:ln>
                          <a:noFill/>
                        </a:ln>
                        <a:solidFill>
                          <a:srgbClr val="002060"/>
                        </a:solidFill>
                        <a:effectLst/>
                        <a:latin typeface="Arial" charset="0"/>
                      </a:endParaRPr>
                    </a:p>
                  </a:txBody>
                  <a:tcPr anchor="ctr" horzOverflow="overflow"/>
                </a:tc>
              </a:tr>
              <a:tr h="3508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err="1" smtClean="0">
                          <a:ln>
                            <a:noFill/>
                          </a:ln>
                          <a:solidFill>
                            <a:srgbClr val="002060"/>
                          </a:solidFill>
                          <a:effectLst/>
                          <a:latin typeface="Courier New" panose="02070309020205020404" pitchFamily="49" charset="0"/>
                          <a:cs typeface="Courier New" panose="02070309020205020404" pitchFamily="49" charset="0"/>
                        </a:rPr>
                        <a:t>getDate</a:t>
                      </a:r>
                      <a:r>
                        <a:rPr kumimoji="0" lang="en-US" sz="1400" b="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a:t>
                      </a:r>
                      <a:endParaRPr kumimoji="0" lang="en-US" sz="1400" b="0" i="1" u="none" strike="noStrike"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rPr>
                        <a:t>Returns the current date between 1 and 31.</a:t>
                      </a:r>
                      <a:endParaRPr kumimoji="0" lang="en-US" sz="1400" b="0" i="1" u="none" strike="noStrike" cap="none" normalizeH="0" baseline="0" dirty="0" smtClean="0">
                        <a:ln>
                          <a:noFill/>
                        </a:ln>
                        <a:solidFill>
                          <a:srgbClr val="002060"/>
                        </a:solidFill>
                        <a:effectLst/>
                        <a:latin typeface="Arial" charset="0"/>
                      </a:endParaRPr>
                    </a:p>
                  </a:txBody>
                  <a:tcPr anchor="ctr" horzOverflow="overflow"/>
                </a:tc>
              </a:tr>
              <a:tr h="3397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err="1" smtClean="0">
                          <a:ln>
                            <a:noFill/>
                          </a:ln>
                          <a:solidFill>
                            <a:srgbClr val="002060"/>
                          </a:solidFill>
                          <a:effectLst/>
                          <a:latin typeface="Courier New" panose="02070309020205020404" pitchFamily="49" charset="0"/>
                          <a:cs typeface="Courier New" panose="02070309020205020404" pitchFamily="49" charset="0"/>
                        </a:rPr>
                        <a:t>getHours</a:t>
                      </a:r>
                      <a:r>
                        <a:rPr kumimoji="0" lang="en-US" sz="1400" b="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a:t>
                      </a:r>
                      <a:endParaRPr kumimoji="0" lang="en-US" sz="1400" b="0" i="1" u="none" strike="noStrike"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rPr>
                        <a:t>Returns the current hours in the range 0 to 23.</a:t>
                      </a:r>
                      <a:endParaRPr kumimoji="0" lang="en-US" sz="1400" b="0" i="1" u="none" strike="noStrike" cap="none" normalizeH="0" baseline="0" dirty="0" smtClean="0">
                        <a:ln>
                          <a:noFill/>
                        </a:ln>
                        <a:solidFill>
                          <a:srgbClr val="002060"/>
                        </a:solidFill>
                        <a:effectLst/>
                        <a:latin typeface="Arial" charset="0"/>
                      </a:endParaRPr>
                    </a:p>
                  </a:txBody>
                  <a:tcPr anchor="ctr" horzOverflow="overflow"/>
                </a:tc>
              </a:tr>
              <a:tr h="341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err="1" smtClean="0">
                          <a:ln>
                            <a:noFill/>
                          </a:ln>
                          <a:solidFill>
                            <a:srgbClr val="002060"/>
                          </a:solidFill>
                          <a:effectLst/>
                          <a:latin typeface="Courier New" panose="02070309020205020404" pitchFamily="49" charset="0"/>
                          <a:cs typeface="Courier New" panose="02070309020205020404" pitchFamily="49" charset="0"/>
                        </a:rPr>
                        <a:t>setTime</a:t>
                      </a:r>
                      <a:r>
                        <a:rPr kumimoji="0" lang="en-US" sz="1400" b="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a:t>
                      </a:r>
                      <a:endParaRPr kumimoji="0" lang="en-US" sz="1400" b="0" i="1" u="none" strike="noStrike"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rPr>
                        <a:t>Sets the number of milliseconds since January 1, 1970 00:00:00.</a:t>
                      </a:r>
                      <a:endParaRPr kumimoji="0" lang="en-US" sz="1400" b="0" i="1" u="none" strike="noStrike" cap="none" normalizeH="0" baseline="0" dirty="0" smtClean="0">
                        <a:ln>
                          <a:noFill/>
                        </a:ln>
                        <a:solidFill>
                          <a:srgbClr val="002060"/>
                        </a:solidFill>
                        <a:effectLst/>
                        <a:latin typeface="Arial" charset="0"/>
                      </a:endParaRPr>
                    </a:p>
                  </a:txBody>
                  <a:tcPr anchor="ctr" horzOverflow="overflow"/>
                </a:tc>
              </a:tr>
              <a:tr h="3397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err="1" smtClean="0">
                          <a:ln>
                            <a:noFill/>
                          </a:ln>
                          <a:solidFill>
                            <a:srgbClr val="002060"/>
                          </a:solidFill>
                          <a:effectLst/>
                          <a:latin typeface="Courier New" panose="02070309020205020404" pitchFamily="49" charset="0"/>
                          <a:cs typeface="Courier New" panose="02070309020205020404" pitchFamily="49" charset="0"/>
                        </a:rPr>
                        <a:t>toGMTString</a:t>
                      </a:r>
                      <a:r>
                        <a:rPr kumimoji="0" lang="en-US" sz="1400" b="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a:t>
                      </a:r>
                      <a:endParaRPr kumimoji="0" lang="en-US" sz="1400" b="0" i="1" u="none" strike="noStrike"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err="1" smtClean="0">
                          <a:ln>
                            <a:noFill/>
                          </a:ln>
                          <a:solidFill>
                            <a:srgbClr val="002060"/>
                          </a:solidFill>
                          <a:effectLst/>
                        </a:rPr>
                        <a:t>TReturns</a:t>
                      </a:r>
                      <a:r>
                        <a:rPr kumimoji="0" lang="en-US" sz="1400" b="0" i="1" u="none" strike="noStrike" cap="none" normalizeH="0" baseline="0" dirty="0" smtClean="0">
                          <a:ln>
                            <a:noFill/>
                          </a:ln>
                          <a:solidFill>
                            <a:srgbClr val="002060"/>
                          </a:solidFill>
                          <a:effectLst/>
                        </a:rPr>
                        <a:t> the date string in the universal format. For example, it can be Wed, 21 2004 02:03:44.</a:t>
                      </a:r>
                      <a:endParaRPr kumimoji="0" lang="en-US" sz="1400" b="0" i="1" u="none" strike="noStrike" cap="none" normalizeH="0" baseline="0" dirty="0" smtClean="0">
                        <a:ln>
                          <a:noFill/>
                        </a:ln>
                        <a:solidFill>
                          <a:srgbClr val="002060"/>
                        </a:solidFill>
                        <a:effectLst/>
                        <a:latin typeface="Arial" charset="0"/>
                      </a:endParaRPr>
                    </a:p>
                  </a:txBody>
                  <a:tcPr anchor="ctr" horzOverflow="overflow"/>
                </a:tc>
              </a:tr>
              <a:tr h="3397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parse(“</a:t>
                      </a:r>
                      <a:r>
                        <a:rPr kumimoji="0" lang="en-US" sz="1400" b="0" i="1" u="none" strike="noStrike" cap="none" normalizeH="0" baseline="0" dirty="0" err="1" smtClean="0">
                          <a:ln>
                            <a:noFill/>
                          </a:ln>
                          <a:solidFill>
                            <a:srgbClr val="002060"/>
                          </a:solidFill>
                          <a:effectLst/>
                          <a:latin typeface="Courier New" panose="02070309020205020404" pitchFamily="49" charset="0"/>
                          <a:cs typeface="Courier New" panose="02070309020205020404" pitchFamily="49" charset="0"/>
                        </a:rPr>
                        <a:t>dateString</a:t>
                      </a:r>
                      <a:r>
                        <a:rPr kumimoji="0" lang="en-US" sz="1400" b="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a:t>
                      </a:r>
                      <a:endParaRPr kumimoji="0" lang="en-US" sz="1400" b="0" i="1" u="none" strike="noStrike"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rPr>
                        <a:t>Converts a string date to milliseconds.</a:t>
                      </a:r>
                      <a:endParaRPr kumimoji="0" lang="en-US" sz="1400" b="0" i="1" u="none" strike="noStrike" cap="none" normalizeH="0" baseline="0" dirty="0" smtClean="0">
                        <a:ln>
                          <a:noFill/>
                        </a:ln>
                        <a:solidFill>
                          <a:srgbClr val="002060"/>
                        </a:solidFill>
                        <a:effectLst/>
                        <a:latin typeface="Arial" charset="0"/>
                      </a:endParaRPr>
                    </a:p>
                  </a:txBody>
                  <a:tcPr anchor="ctr" horzOverflow="overflow"/>
                </a:tc>
              </a:tr>
            </a:tbl>
          </a:graphicData>
        </a:graphic>
      </p:graphicFrame>
    </p:spTree>
    <p:extLst>
      <p:ext uri="{BB962C8B-B14F-4D97-AF65-F5344CB8AC3E}">
        <p14:creationId xmlns:p14="http://schemas.microsoft.com/office/powerpoint/2010/main" val="16030109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57200" y="685800"/>
            <a:ext cx="7651376" cy="400110"/>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a:solidFill>
                  <a:srgbClr val="002060"/>
                </a:solidFill>
              </a:rPr>
              <a:t>The following code shows how to use methods of the </a:t>
            </a:r>
            <a:r>
              <a:rPr lang="en-US" dirty="0">
                <a:solidFill>
                  <a:srgbClr val="002060"/>
                </a:solidFill>
                <a:latin typeface="Courier New" panose="02070309020205020404" pitchFamily="49" charset="0"/>
                <a:cs typeface="Courier New" panose="02070309020205020404" pitchFamily="49" charset="0"/>
              </a:rPr>
              <a:t>Date</a:t>
            </a:r>
            <a:r>
              <a:rPr lang="en-US" sz="2000" dirty="0">
                <a:solidFill>
                  <a:srgbClr val="002060"/>
                </a:solidFill>
              </a:rPr>
              <a:t> object:</a:t>
            </a:r>
          </a:p>
        </p:txBody>
      </p:sp>
      <p:sp>
        <p:nvSpPr>
          <p:cNvPr id="4" name="Title 1"/>
          <p:cNvSpPr>
            <a:spLocks noGrp="1"/>
          </p:cNvSpPr>
          <p:nvPr>
            <p:ph type="title"/>
          </p:nvPr>
        </p:nvSpPr>
        <p:spPr/>
        <p:txBody>
          <a:bodyPr/>
          <a:lstStyle/>
          <a:p>
            <a:r>
              <a:rPr lang="en-US" dirty="0" smtClean="0"/>
              <a:t>Date Object (Contd.)</a:t>
            </a:r>
            <a:endParaRPr lang="en-US" dirty="0"/>
          </a:p>
        </p:txBody>
      </p:sp>
      <p:sp>
        <p:nvSpPr>
          <p:cNvPr id="6" name="Vertical Scroll 5"/>
          <p:cNvSpPr/>
          <p:nvPr/>
        </p:nvSpPr>
        <p:spPr>
          <a:xfrm>
            <a:off x="672354" y="1085910"/>
            <a:ext cx="7073152" cy="5247655"/>
          </a:xfrm>
          <a:prstGeom prst="verticalScroll">
            <a:avLst>
              <a:gd name="adj" fmla="val 4635"/>
            </a:avLst>
          </a:prstGeom>
          <a:solidFill>
            <a:schemeClr val="bg1">
              <a:lumMod val="95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400" dirty="0">
                <a:solidFill>
                  <a:srgbClr val="002060"/>
                </a:solidFill>
                <a:latin typeface="Courier New" panose="02070309020205020404" pitchFamily="49" charset="0"/>
                <a:cs typeface="Courier New" panose="02070309020205020404" pitchFamily="49" charset="0"/>
              </a:rPr>
              <a:t>&lt;HTML&gt;</a:t>
            </a:r>
          </a:p>
          <a:p>
            <a:r>
              <a:rPr lang="en-US" sz="1400" dirty="0">
                <a:solidFill>
                  <a:srgbClr val="002060"/>
                </a:solidFill>
                <a:latin typeface="Courier New" panose="02070309020205020404" pitchFamily="49" charset="0"/>
                <a:cs typeface="Courier New" panose="02070309020205020404" pitchFamily="49" charset="0"/>
              </a:rPr>
              <a:t>&lt;BODY&gt;</a:t>
            </a:r>
          </a:p>
          <a:p>
            <a:r>
              <a:rPr lang="en-US" sz="1400" dirty="0">
                <a:solidFill>
                  <a:srgbClr val="002060"/>
                </a:solidFill>
                <a:latin typeface="Courier New" panose="02070309020205020404" pitchFamily="49" charset="0"/>
                <a:cs typeface="Courier New" panose="02070309020205020404" pitchFamily="49" charset="0"/>
              </a:rPr>
              <a:t>&lt;SCRIPT language="JavaScript"&gt;</a:t>
            </a:r>
          </a:p>
          <a:p>
            <a:r>
              <a:rPr lang="en-US" sz="1400" dirty="0" err="1">
                <a:solidFill>
                  <a:srgbClr val="002060"/>
                </a:solidFill>
                <a:latin typeface="Courier New" panose="02070309020205020404" pitchFamily="49" charset="0"/>
                <a:cs typeface="Courier New" panose="02070309020205020404" pitchFamily="49" charset="0"/>
              </a:rPr>
              <a:t>var</a:t>
            </a:r>
            <a:r>
              <a:rPr lang="en-US" sz="1400" dirty="0">
                <a:solidFill>
                  <a:srgbClr val="002060"/>
                </a:solidFill>
                <a:latin typeface="Courier New" panose="02070309020205020404" pitchFamily="49" charset="0"/>
                <a:cs typeface="Courier New" panose="02070309020205020404" pitchFamily="49" charset="0"/>
              </a:rPr>
              <a:t> d = new Date();</a:t>
            </a:r>
          </a:p>
          <a:p>
            <a:r>
              <a:rPr lang="en-US" sz="1400" dirty="0" err="1">
                <a:solidFill>
                  <a:srgbClr val="002060"/>
                </a:solidFill>
                <a:latin typeface="Courier New" panose="02070309020205020404" pitchFamily="49" charset="0"/>
                <a:cs typeface="Courier New" panose="02070309020205020404" pitchFamily="49" charset="0"/>
              </a:rPr>
              <a:t>var</a:t>
            </a:r>
            <a:r>
              <a:rPr lang="en-US" sz="1400" dirty="0">
                <a:solidFill>
                  <a:srgbClr val="002060"/>
                </a:solidFill>
                <a:latin typeface="Courier New" panose="02070309020205020404" pitchFamily="49" charset="0"/>
                <a:cs typeface="Courier New" panose="02070309020205020404" pitchFamily="49" charset="0"/>
              </a:rPr>
              <a:t> weekday=new Array(7);</a:t>
            </a:r>
          </a:p>
          <a:p>
            <a:r>
              <a:rPr lang="en-US" sz="1400" dirty="0">
                <a:solidFill>
                  <a:srgbClr val="002060"/>
                </a:solidFill>
                <a:latin typeface="Courier New" panose="02070309020205020404" pitchFamily="49" charset="0"/>
                <a:cs typeface="Courier New" panose="02070309020205020404" pitchFamily="49" charset="0"/>
              </a:rPr>
              <a:t>weekday[0]="Sunday";</a:t>
            </a:r>
          </a:p>
          <a:p>
            <a:r>
              <a:rPr lang="en-US" sz="1400" dirty="0">
                <a:solidFill>
                  <a:srgbClr val="002060"/>
                </a:solidFill>
                <a:latin typeface="Courier New" panose="02070309020205020404" pitchFamily="49" charset="0"/>
                <a:cs typeface="Courier New" panose="02070309020205020404" pitchFamily="49" charset="0"/>
              </a:rPr>
              <a:t>weekday[1]="Monday";</a:t>
            </a:r>
          </a:p>
          <a:p>
            <a:r>
              <a:rPr lang="en-US" sz="1400" dirty="0">
                <a:solidFill>
                  <a:srgbClr val="002060"/>
                </a:solidFill>
                <a:latin typeface="Courier New" panose="02070309020205020404" pitchFamily="49" charset="0"/>
                <a:cs typeface="Courier New" panose="02070309020205020404" pitchFamily="49" charset="0"/>
              </a:rPr>
              <a:t>weekday[2]="Tuesday";</a:t>
            </a:r>
          </a:p>
          <a:p>
            <a:r>
              <a:rPr lang="en-US" sz="1400" dirty="0">
                <a:solidFill>
                  <a:srgbClr val="002060"/>
                </a:solidFill>
                <a:latin typeface="Courier New" panose="02070309020205020404" pitchFamily="49" charset="0"/>
                <a:cs typeface="Courier New" panose="02070309020205020404" pitchFamily="49" charset="0"/>
              </a:rPr>
              <a:t>weekday[3]="Wednesday";</a:t>
            </a:r>
          </a:p>
          <a:p>
            <a:r>
              <a:rPr lang="en-US" sz="1400" dirty="0">
                <a:solidFill>
                  <a:srgbClr val="002060"/>
                </a:solidFill>
                <a:latin typeface="Courier New" panose="02070309020205020404" pitchFamily="49" charset="0"/>
                <a:cs typeface="Courier New" panose="02070309020205020404" pitchFamily="49" charset="0"/>
              </a:rPr>
              <a:t>weekday[4]="Thursday";</a:t>
            </a:r>
          </a:p>
          <a:p>
            <a:r>
              <a:rPr lang="en-US" sz="1400" dirty="0">
                <a:solidFill>
                  <a:srgbClr val="002060"/>
                </a:solidFill>
                <a:latin typeface="Courier New" panose="02070309020205020404" pitchFamily="49" charset="0"/>
                <a:cs typeface="Courier New" panose="02070309020205020404" pitchFamily="49" charset="0"/>
              </a:rPr>
              <a:t>weekday[5]="Friday";</a:t>
            </a:r>
          </a:p>
          <a:p>
            <a:r>
              <a:rPr lang="en-US" sz="1400" dirty="0">
                <a:solidFill>
                  <a:srgbClr val="002060"/>
                </a:solidFill>
                <a:latin typeface="Courier New" panose="02070309020205020404" pitchFamily="49" charset="0"/>
                <a:cs typeface="Courier New" panose="02070309020205020404" pitchFamily="49" charset="0"/>
              </a:rPr>
              <a:t>weekday[6]="Saturday";</a:t>
            </a:r>
          </a:p>
          <a:p>
            <a:r>
              <a:rPr lang="en-US" sz="1400" dirty="0" err="1">
                <a:solidFill>
                  <a:srgbClr val="002060"/>
                </a:solidFill>
                <a:latin typeface="Courier New" panose="02070309020205020404" pitchFamily="49" charset="0"/>
                <a:cs typeface="Courier New" panose="02070309020205020404" pitchFamily="49" charset="0"/>
              </a:rPr>
              <a:t>document.write</a:t>
            </a:r>
            <a:r>
              <a:rPr lang="en-US" sz="1400" dirty="0">
                <a:solidFill>
                  <a:srgbClr val="002060"/>
                </a:solidFill>
                <a:latin typeface="Courier New" panose="02070309020205020404" pitchFamily="49" charset="0"/>
                <a:cs typeface="Courier New" panose="02070309020205020404" pitchFamily="49" charset="0"/>
              </a:rPr>
              <a:t>("Date : " + </a:t>
            </a:r>
            <a:r>
              <a:rPr lang="en-US" sz="1400" dirty="0" err="1">
                <a:solidFill>
                  <a:srgbClr val="002060"/>
                </a:solidFill>
                <a:latin typeface="Courier New" panose="02070309020205020404" pitchFamily="49" charset="0"/>
                <a:cs typeface="Courier New" panose="02070309020205020404" pitchFamily="49" charset="0"/>
              </a:rPr>
              <a:t>d.getDate</a:t>
            </a:r>
            <a:r>
              <a:rPr lang="en-US" sz="1400" dirty="0">
                <a:solidFill>
                  <a:srgbClr val="002060"/>
                </a:solidFill>
                <a:latin typeface="Courier New" panose="02070309020205020404" pitchFamily="49" charset="0"/>
                <a:cs typeface="Courier New" panose="02070309020205020404" pitchFamily="49" charset="0"/>
              </a:rPr>
              <a:t>());</a:t>
            </a:r>
          </a:p>
          <a:p>
            <a:r>
              <a:rPr lang="en-US" sz="1400" dirty="0" err="1">
                <a:solidFill>
                  <a:srgbClr val="002060"/>
                </a:solidFill>
                <a:latin typeface="Courier New" panose="02070309020205020404" pitchFamily="49" charset="0"/>
                <a:cs typeface="Courier New" panose="02070309020205020404" pitchFamily="49" charset="0"/>
              </a:rPr>
              <a:t>document.write</a:t>
            </a:r>
            <a:r>
              <a:rPr lang="en-US" sz="1400" dirty="0">
                <a:solidFill>
                  <a:srgbClr val="002060"/>
                </a:solidFill>
                <a:latin typeface="Courier New" panose="02070309020205020404" pitchFamily="49" charset="0"/>
                <a:cs typeface="Courier New" panose="02070309020205020404" pitchFamily="49" charset="0"/>
              </a:rPr>
              <a:t>("&lt;/</a:t>
            </a:r>
            <a:r>
              <a:rPr lang="en-US" sz="1400" dirty="0" err="1">
                <a:solidFill>
                  <a:srgbClr val="002060"/>
                </a:solidFill>
                <a:latin typeface="Courier New" panose="02070309020205020404" pitchFamily="49" charset="0"/>
                <a:cs typeface="Courier New" panose="02070309020205020404" pitchFamily="49" charset="0"/>
              </a:rPr>
              <a:t>br</a:t>
            </a:r>
            <a:r>
              <a:rPr lang="en-US" sz="1400" dirty="0">
                <a:solidFill>
                  <a:srgbClr val="002060"/>
                </a:solidFill>
                <a:latin typeface="Courier New" panose="02070309020205020404" pitchFamily="49" charset="0"/>
                <a:cs typeface="Courier New" panose="02070309020205020404" pitchFamily="49" charset="0"/>
              </a:rPr>
              <a:t>&gt;");</a:t>
            </a:r>
          </a:p>
          <a:p>
            <a:r>
              <a:rPr lang="en-US" sz="1400" dirty="0" err="1">
                <a:solidFill>
                  <a:srgbClr val="002060"/>
                </a:solidFill>
                <a:latin typeface="Courier New" panose="02070309020205020404" pitchFamily="49" charset="0"/>
                <a:cs typeface="Courier New" panose="02070309020205020404" pitchFamily="49" charset="0"/>
              </a:rPr>
              <a:t>document.write</a:t>
            </a:r>
            <a:r>
              <a:rPr lang="en-US" sz="1400" dirty="0">
                <a:solidFill>
                  <a:srgbClr val="002060"/>
                </a:solidFill>
                <a:latin typeface="Courier New" panose="02070309020205020404" pitchFamily="49" charset="0"/>
                <a:cs typeface="Courier New" panose="02070309020205020404" pitchFamily="49" charset="0"/>
              </a:rPr>
              <a:t>("Day : " + weekday[</a:t>
            </a:r>
            <a:r>
              <a:rPr lang="en-US" sz="1400" dirty="0" err="1">
                <a:solidFill>
                  <a:srgbClr val="002060"/>
                </a:solidFill>
                <a:latin typeface="Courier New" panose="02070309020205020404" pitchFamily="49" charset="0"/>
                <a:cs typeface="Courier New" panose="02070309020205020404" pitchFamily="49" charset="0"/>
              </a:rPr>
              <a:t>d.getDay</a:t>
            </a:r>
            <a:r>
              <a:rPr lang="en-US" sz="1400" dirty="0">
                <a:solidFill>
                  <a:srgbClr val="002060"/>
                </a:solidFill>
                <a:latin typeface="Courier New" panose="02070309020205020404" pitchFamily="49" charset="0"/>
                <a:cs typeface="Courier New" panose="02070309020205020404" pitchFamily="49" charset="0"/>
              </a:rPr>
              <a:t>()]);</a:t>
            </a:r>
          </a:p>
          <a:p>
            <a:r>
              <a:rPr lang="en-US" sz="1400" dirty="0" err="1">
                <a:solidFill>
                  <a:srgbClr val="002060"/>
                </a:solidFill>
                <a:latin typeface="Courier New" panose="02070309020205020404" pitchFamily="49" charset="0"/>
                <a:cs typeface="Courier New" panose="02070309020205020404" pitchFamily="49" charset="0"/>
              </a:rPr>
              <a:t>document.write</a:t>
            </a:r>
            <a:r>
              <a:rPr lang="en-US" sz="1400" dirty="0">
                <a:solidFill>
                  <a:srgbClr val="002060"/>
                </a:solidFill>
                <a:latin typeface="Courier New" panose="02070309020205020404" pitchFamily="49" charset="0"/>
                <a:cs typeface="Courier New" panose="02070309020205020404" pitchFamily="49" charset="0"/>
              </a:rPr>
              <a:t>("&lt;/</a:t>
            </a:r>
            <a:r>
              <a:rPr lang="en-US" sz="1400" dirty="0" err="1">
                <a:solidFill>
                  <a:srgbClr val="002060"/>
                </a:solidFill>
                <a:latin typeface="Courier New" panose="02070309020205020404" pitchFamily="49" charset="0"/>
                <a:cs typeface="Courier New" panose="02070309020205020404" pitchFamily="49" charset="0"/>
              </a:rPr>
              <a:t>br</a:t>
            </a:r>
            <a:r>
              <a:rPr lang="en-US" sz="1400" dirty="0">
                <a:solidFill>
                  <a:srgbClr val="002060"/>
                </a:solidFill>
                <a:latin typeface="Courier New" panose="02070309020205020404" pitchFamily="49" charset="0"/>
                <a:cs typeface="Courier New" panose="02070309020205020404" pitchFamily="49" charset="0"/>
              </a:rPr>
              <a:t>&gt;");</a:t>
            </a:r>
          </a:p>
          <a:p>
            <a:r>
              <a:rPr lang="en-US" sz="1400" dirty="0" err="1">
                <a:solidFill>
                  <a:srgbClr val="002060"/>
                </a:solidFill>
                <a:latin typeface="Courier New" panose="02070309020205020404" pitchFamily="49" charset="0"/>
                <a:cs typeface="Courier New" panose="02070309020205020404" pitchFamily="49" charset="0"/>
              </a:rPr>
              <a:t>document.write</a:t>
            </a:r>
            <a:r>
              <a:rPr lang="en-US" sz="1400" dirty="0">
                <a:solidFill>
                  <a:srgbClr val="002060"/>
                </a:solidFill>
                <a:latin typeface="Courier New" panose="02070309020205020404" pitchFamily="49" charset="0"/>
                <a:cs typeface="Courier New" panose="02070309020205020404" pitchFamily="49" charset="0"/>
              </a:rPr>
              <a:t>("Month : " + </a:t>
            </a:r>
            <a:r>
              <a:rPr lang="en-US" sz="1400" dirty="0" err="1">
                <a:solidFill>
                  <a:srgbClr val="002060"/>
                </a:solidFill>
                <a:latin typeface="Courier New" panose="02070309020205020404" pitchFamily="49" charset="0"/>
                <a:cs typeface="Courier New" panose="02070309020205020404" pitchFamily="49" charset="0"/>
              </a:rPr>
              <a:t>d.getMonth</a:t>
            </a:r>
            <a:r>
              <a:rPr lang="en-US" sz="1400" dirty="0">
                <a:solidFill>
                  <a:srgbClr val="002060"/>
                </a:solidFill>
                <a:latin typeface="Courier New" panose="02070309020205020404" pitchFamily="49" charset="0"/>
                <a:cs typeface="Courier New" panose="02070309020205020404" pitchFamily="49" charset="0"/>
              </a:rPr>
              <a:t>());</a:t>
            </a:r>
          </a:p>
          <a:p>
            <a:r>
              <a:rPr lang="en-US" sz="1400" dirty="0" err="1">
                <a:solidFill>
                  <a:srgbClr val="002060"/>
                </a:solidFill>
                <a:latin typeface="Courier New" panose="02070309020205020404" pitchFamily="49" charset="0"/>
                <a:cs typeface="Courier New" panose="02070309020205020404" pitchFamily="49" charset="0"/>
              </a:rPr>
              <a:t>document.write</a:t>
            </a:r>
            <a:r>
              <a:rPr lang="en-US" sz="1400" dirty="0">
                <a:solidFill>
                  <a:srgbClr val="002060"/>
                </a:solidFill>
                <a:latin typeface="Courier New" panose="02070309020205020404" pitchFamily="49" charset="0"/>
                <a:cs typeface="Courier New" panose="02070309020205020404" pitchFamily="49" charset="0"/>
              </a:rPr>
              <a:t>("&lt;/</a:t>
            </a:r>
            <a:r>
              <a:rPr lang="en-US" sz="1400" dirty="0" err="1">
                <a:solidFill>
                  <a:srgbClr val="002060"/>
                </a:solidFill>
                <a:latin typeface="Courier New" panose="02070309020205020404" pitchFamily="49" charset="0"/>
                <a:cs typeface="Courier New" panose="02070309020205020404" pitchFamily="49" charset="0"/>
              </a:rPr>
              <a:t>br</a:t>
            </a:r>
            <a:r>
              <a:rPr lang="en-US" sz="1400" dirty="0">
                <a:solidFill>
                  <a:srgbClr val="002060"/>
                </a:solidFill>
                <a:latin typeface="Courier New" panose="02070309020205020404" pitchFamily="49" charset="0"/>
                <a:cs typeface="Courier New" panose="02070309020205020404" pitchFamily="49" charset="0"/>
              </a:rPr>
              <a:t>&gt;");</a:t>
            </a:r>
          </a:p>
          <a:p>
            <a:r>
              <a:rPr lang="en-US" sz="1400" dirty="0" err="1">
                <a:solidFill>
                  <a:srgbClr val="002060"/>
                </a:solidFill>
                <a:latin typeface="Courier New" panose="02070309020205020404" pitchFamily="49" charset="0"/>
                <a:cs typeface="Courier New" panose="02070309020205020404" pitchFamily="49" charset="0"/>
              </a:rPr>
              <a:t>document.write</a:t>
            </a:r>
            <a:r>
              <a:rPr lang="en-US" sz="1400" dirty="0">
                <a:solidFill>
                  <a:srgbClr val="002060"/>
                </a:solidFill>
                <a:latin typeface="Courier New" panose="02070309020205020404" pitchFamily="49" charset="0"/>
                <a:cs typeface="Courier New" panose="02070309020205020404" pitchFamily="49" charset="0"/>
              </a:rPr>
              <a:t>("Year : " + </a:t>
            </a:r>
            <a:r>
              <a:rPr lang="en-US" sz="1400" dirty="0" err="1">
                <a:solidFill>
                  <a:srgbClr val="002060"/>
                </a:solidFill>
                <a:latin typeface="Courier New" panose="02070309020205020404" pitchFamily="49" charset="0"/>
                <a:cs typeface="Courier New" panose="02070309020205020404" pitchFamily="49" charset="0"/>
              </a:rPr>
              <a:t>d.getYear</a:t>
            </a:r>
            <a:r>
              <a:rPr lang="en-US" sz="1400" dirty="0">
                <a:solidFill>
                  <a:srgbClr val="002060"/>
                </a:solidFill>
                <a:latin typeface="Courier New" panose="02070309020205020404" pitchFamily="49" charset="0"/>
                <a:cs typeface="Courier New" panose="02070309020205020404" pitchFamily="49" charset="0"/>
              </a:rPr>
              <a:t>());</a:t>
            </a:r>
          </a:p>
          <a:p>
            <a:r>
              <a:rPr lang="en-US" sz="1400" dirty="0" err="1">
                <a:solidFill>
                  <a:srgbClr val="002060"/>
                </a:solidFill>
                <a:latin typeface="Courier New" panose="02070309020205020404" pitchFamily="49" charset="0"/>
                <a:cs typeface="Courier New" panose="02070309020205020404" pitchFamily="49" charset="0"/>
              </a:rPr>
              <a:t>document.write</a:t>
            </a:r>
            <a:r>
              <a:rPr lang="en-US" sz="1400" dirty="0">
                <a:solidFill>
                  <a:srgbClr val="002060"/>
                </a:solidFill>
                <a:latin typeface="Courier New" panose="02070309020205020404" pitchFamily="49" charset="0"/>
                <a:cs typeface="Courier New" panose="02070309020205020404" pitchFamily="49" charset="0"/>
              </a:rPr>
              <a:t>("&lt;/</a:t>
            </a:r>
            <a:r>
              <a:rPr lang="en-US" sz="1400" dirty="0" err="1">
                <a:solidFill>
                  <a:srgbClr val="002060"/>
                </a:solidFill>
                <a:latin typeface="Courier New" panose="02070309020205020404" pitchFamily="49" charset="0"/>
                <a:cs typeface="Courier New" panose="02070309020205020404" pitchFamily="49" charset="0"/>
              </a:rPr>
              <a:t>br</a:t>
            </a:r>
            <a:r>
              <a:rPr lang="en-US" sz="1400" dirty="0">
                <a:solidFill>
                  <a:srgbClr val="002060"/>
                </a:solidFill>
                <a:latin typeface="Courier New" panose="02070309020205020404" pitchFamily="49" charset="0"/>
                <a:cs typeface="Courier New" panose="02070309020205020404" pitchFamily="49" charset="0"/>
              </a:rPr>
              <a:t>&gt;");</a:t>
            </a:r>
          </a:p>
          <a:p>
            <a:r>
              <a:rPr lang="en-US" sz="1400" dirty="0">
                <a:solidFill>
                  <a:srgbClr val="002060"/>
                </a:solidFill>
                <a:latin typeface="Courier New" panose="02070309020205020404" pitchFamily="49" charset="0"/>
                <a:cs typeface="Courier New" panose="02070309020205020404" pitchFamily="49" charset="0"/>
              </a:rPr>
              <a:t>&lt;/SCRIPT&gt;</a:t>
            </a:r>
          </a:p>
          <a:p>
            <a:r>
              <a:rPr lang="en-US" sz="1400" dirty="0">
                <a:solidFill>
                  <a:srgbClr val="002060"/>
                </a:solidFill>
                <a:latin typeface="Courier New" panose="02070309020205020404" pitchFamily="49" charset="0"/>
                <a:cs typeface="Courier New" panose="02070309020205020404" pitchFamily="49" charset="0"/>
              </a:rPr>
              <a:t>&lt;/BODY&gt;</a:t>
            </a:r>
          </a:p>
          <a:p>
            <a:r>
              <a:rPr lang="en-US" sz="1400" dirty="0">
                <a:solidFill>
                  <a:srgbClr val="002060"/>
                </a:solidFill>
                <a:latin typeface="Courier New" panose="02070309020205020404" pitchFamily="49" charset="0"/>
                <a:cs typeface="Courier New" panose="02070309020205020404" pitchFamily="49" charset="0"/>
              </a:rPr>
              <a:t>&lt;/HTML&gt;</a:t>
            </a:r>
          </a:p>
        </p:txBody>
      </p:sp>
      <p:pic>
        <p:nvPicPr>
          <p:cNvPr id="2" name="Picture 1"/>
          <p:cNvPicPr>
            <a:picLocks noChangeAspect="1"/>
          </p:cNvPicPr>
          <p:nvPr/>
        </p:nvPicPr>
        <p:blipFill>
          <a:blip r:embed="rId3"/>
          <a:stretch>
            <a:fillRect/>
          </a:stretch>
        </p:blipFill>
        <p:spPr>
          <a:xfrm>
            <a:off x="4395822" y="1486020"/>
            <a:ext cx="2733360" cy="1715620"/>
          </a:xfrm>
          <a:prstGeom prst="rect">
            <a:avLst/>
          </a:prstGeom>
        </p:spPr>
      </p:pic>
      <p:sp>
        <p:nvSpPr>
          <p:cNvPr id="7" name="TextBox 6"/>
          <p:cNvSpPr txBox="1"/>
          <p:nvPr/>
        </p:nvSpPr>
        <p:spPr>
          <a:xfrm>
            <a:off x="5408078" y="3201640"/>
            <a:ext cx="708848" cy="307777"/>
          </a:xfrm>
          <a:prstGeom prst="rect">
            <a:avLst/>
          </a:prstGeom>
          <a:noFill/>
        </p:spPr>
        <p:txBody>
          <a:bodyPr wrap="none" rtlCol="0">
            <a:spAutoFit/>
          </a:bodyPr>
          <a:lstStyle/>
          <a:p>
            <a:r>
              <a:rPr lang="en-US" sz="1400" dirty="0" smtClean="0">
                <a:solidFill>
                  <a:srgbClr val="002060"/>
                </a:solidFill>
              </a:rPr>
              <a:t>Output</a:t>
            </a:r>
            <a:endParaRPr lang="en-US" sz="1400" dirty="0">
              <a:solidFill>
                <a:srgbClr val="002060"/>
              </a:solidFill>
            </a:endParaRPr>
          </a:p>
        </p:txBody>
      </p:sp>
    </p:spTree>
    <p:extLst>
      <p:ext uri="{BB962C8B-B14F-4D97-AF65-F5344CB8AC3E}">
        <p14:creationId xmlns:p14="http://schemas.microsoft.com/office/powerpoint/2010/main" val="13610990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Math Object</a:t>
            </a:r>
            <a:br>
              <a:rPr lang="en-US" altLang="en-US" dirty="0"/>
            </a:br>
            <a:endParaRPr lang="en-US" dirty="0"/>
          </a:p>
        </p:txBody>
      </p:sp>
      <p:sp>
        <p:nvSpPr>
          <p:cNvPr id="3" name="Rectangle 2"/>
          <p:cNvSpPr/>
          <p:nvPr/>
        </p:nvSpPr>
        <p:spPr>
          <a:xfrm>
            <a:off x="457199" y="685800"/>
            <a:ext cx="8068235" cy="3323987"/>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a:solidFill>
                  <a:srgbClr val="002060"/>
                </a:solidFill>
              </a:rPr>
              <a:t>JavaScript allows you to perform complex mathematical calculations by using the </a:t>
            </a:r>
            <a:r>
              <a:rPr lang="en-US" dirty="0">
                <a:solidFill>
                  <a:srgbClr val="002060"/>
                </a:solidFill>
                <a:latin typeface="Courier New" panose="02070309020205020404" pitchFamily="49" charset="0"/>
                <a:cs typeface="Courier New" panose="02070309020205020404" pitchFamily="49" charset="0"/>
              </a:rPr>
              <a:t>Math</a:t>
            </a:r>
            <a:r>
              <a:rPr lang="en-US" sz="2000" dirty="0">
                <a:solidFill>
                  <a:srgbClr val="002060"/>
                </a:solidFill>
              </a:rPr>
              <a:t> object. </a:t>
            </a:r>
          </a:p>
          <a:p>
            <a:pPr marL="285744" lvl="1" indent="-285744">
              <a:spcBef>
                <a:spcPts val="600"/>
              </a:spcBef>
              <a:spcAft>
                <a:spcPts val="600"/>
              </a:spcAft>
              <a:buSzPct val="100000"/>
              <a:buBlip>
                <a:blip r:embed="rId2"/>
              </a:buBlip>
            </a:pPr>
            <a:r>
              <a:rPr lang="en-US" sz="2000" dirty="0">
                <a:solidFill>
                  <a:srgbClr val="002060"/>
                </a:solidFill>
              </a:rPr>
              <a:t>The </a:t>
            </a:r>
            <a:r>
              <a:rPr lang="en-US" dirty="0">
                <a:solidFill>
                  <a:srgbClr val="002060"/>
                </a:solidFill>
                <a:latin typeface="Courier New" panose="02070309020205020404" pitchFamily="49" charset="0"/>
                <a:cs typeface="Courier New" panose="02070309020205020404" pitchFamily="49" charset="0"/>
              </a:rPr>
              <a:t>Math</a:t>
            </a:r>
            <a:r>
              <a:rPr lang="en-US" sz="2000" dirty="0">
                <a:solidFill>
                  <a:srgbClr val="002060"/>
                </a:solidFill>
              </a:rPr>
              <a:t> object is static by nature because its properties and methods do not change. </a:t>
            </a:r>
            <a:endParaRPr lang="en-US" sz="2000" dirty="0" smtClean="0">
              <a:solidFill>
                <a:srgbClr val="002060"/>
              </a:solidFill>
            </a:endParaRPr>
          </a:p>
          <a:p>
            <a:pPr marL="285744" lvl="1" indent="-285744">
              <a:spcBef>
                <a:spcPts val="600"/>
              </a:spcBef>
              <a:spcAft>
                <a:spcPts val="600"/>
              </a:spcAft>
              <a:buSzPct val="100000"/>
              <a:buBlip>
                <a:blip r:embed="rId2"/>
              </a:buBlip>
            </a:pPr>
            <a:r>
              <a:rPr lang="en-US" sz="2000" dirty="0">
                <a:solidFill>
                  <a:srgbClr val="002060"/>
                </a:solidFill>
              </a:rPr>
              <a:t>The following table lists some methods associated with the </a:t>
            </a:r>
            <a:r>
              <a:rPr lang="en-US" dirty="0">
                <a:solidFill>
                  <a:srgbClr val="002060"/>
                </a:solidFill>
                <a:latin typeface="Courier New" panose="02070309020205020404" pitchFamily="49" charset="0"/>
                <a:cs typeface="Courier New" panose="02070309020205020404" pitchFamily="49" charset="0"/>
              </a:rPr>
              <a:t>Math</a:t>
            </a:r>
            <a:r>
              <a:rPr lang="en-US" sz="2000" dirty="0">
                <a:solidFill>
                  <a:srgbClr val="002060"/>
                </a:solidFill>
              </a:rPr>
              <a:t> object.</a:t>
            </a:r>
          </a:p>
          <a:p>
            <a:pPr marL="285744" lvl="1" indent="-285744">
              <a:spcBef>
                <a:spcPts val="600"/>
              </a:spcBef>
              <a:spcAft>
                <a:spcPts val="600"/>
              </a:spcAft>
              <a:buSzPct val="100000"/>
              <a:buBlip>
                <a:blip r:embed="rId2"/>
              </a:buBlip>
            </a:pPr>
            <a:endParaRPr lang="en-US" sz="2000" dirty="0">
              <a:solidFill>
                <a:srgbClr val="002060"/>
              </a:solidFill>
            </a:endParaRPr>
          </a:p>
          <a:p>
            <a:pPr marL="285744" lvl="1" indent="-285744">
              <a:spcBef>
                <a:spcPts val="600"/>
              </a:spcBef>
              <a:spcAft>
                <a:spcPts val="600"/>
              </a:spcAft>
              <a:buSzPct val="100000"/>
              <a:buBlip>
                <a:blip r:embed="rId2"/>
              </a:buBlip>
            </a:pPr>
            <a:endParaRPr lang="en-US" sz="2000" dirty="0">
              <a:solidFill>
                <a:srgbClr val="002060"/>
              </a:solidFill>
            </a:endParaRPr>
          </a:p>
          <a:p>
            <a:pPr marL="285744" lvl="1" indent="-285744">
              <a:spcBef>
                <a:spcPts val="600"/>
              </a:spcBef>
              <a:spcAft>
                <a:spcPts val="600"/>
              </a:spcAft>
              <a:buSzPct val="100000"/>
              <a:buBlip>
                <a:blip r:embed="rId2"/>
              </a:buBlip>
            </a:pPr>
            <a:endParaRPr lang="en-US" sz="2000" dirty="0">
              <a:solidFill>
                <a:srgbClr val="002060"/>
              </a:solidFill>
            </a:endParaRPr>
          </a:p>
        </p:txBody>
      </p:sp>
      <p:graphicFrame>
        <p:nvGraphicFramePr>
          <p:cNvPr id="4" name="Group 47"/>
          <p:cNvGraphicFramePr>
            <a:graphicFrameLocks noGrp="1"/>
          </p:cNvGraphicFramePr>
          <p:nvPr>
            <p:extLst>
              <p:ext uri="{D42A27DB-BD31-4B8C-83A1-F6EECF244321}">
                <p14:modId xmlns:p14="http://schemas.microsoft.com/office/powerpoint/2010/main" val="2208501908"/>
              </p:ext>
            </p:extLst>
          </p:nvPr>
        </p:nvGraphicFramePr>
        <p:xfrm>
          <a:off x="945776" y="2716305"/>
          <a:ext cx="6953624" cy="3677791"/>
        </p:xfrm>
        <a:graphic>
          <a:graphicData uri="http://schemas.openxmlformats.org/drawingml/2006/table">
            <a:tbl>
              <a:tblPr>
                <a:tableStyleId>{BC89EF96-8CEA-46FF-86C4-4CE0E7609802}</a:tableStyleId>
              </a:tblPr>
              <a:tblGrid>
                <a:gridCol w="2992699"/>
                <a:gridCol w="3960925"/>
              </a:tblGrid>
              <a:tr h="38106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dirty="0" smtClean="0">
                          <a:ln>
                            <a:noFill/>
                          </a:ln>
                          <a:solidFill>
                            <a:srgbClr val="002060"/>
                          </a:solidFill>
                          <a:effectLst/>
                        </a:rPr>
                        <a:t>Methods </a:t>
                      </a:r>
                      <a:endParaRPr kumimoji="0" lang="en-US" sz="1400" b="1" i="1" u="none" strike="noStrike" cap="none" normalizeH="0" baseline="0" dirty="0" smtClean="0">
                        <a:ln>
                          <a:noFill/>
                        </a:ln>
                        <a:solidFill>
                          <a:srgbClr val="002060"/>
                        </a:solidFill>
                        <a:effectLst/>
                        <a:latin typeface="Arial" charset="0"/>
                      </a:endParaRPr>
                    </a:p>
                  </a:txBody>
                  <a:tcPr marT="45728" marB="45728"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dirty="0" smtClean="0">
                          <a:ln>
                            <a:noFill/>
                          </a:ln>
                          <a:solidFill>
                            <a:srgbClr val="002060"/>
                          </a:solidFill>
                          <a:effectLst/>
                        </a:rPr>
                        <a:t>Description</a:t>
                      </a:r>
                      <a:endParaRPr kumimoji="0" lang="en-US" sz="1400" b="1" i="1" u="none" strike="noStrike" cap="none" normalizeH="0" baseline="0" dirty="0" smtClean="0">
                        <a:ln>
                          <a:noFill/>
                        </a:ln>
                        <a:solidFill>
                          <a:srgbClr val="002060"/>
                        </a:solidFill>
                        <a:effectLst/>
                        <a:latin typeface="Arial" charset="0"/>
                      </a:endParaRPr>
                    </a:p>
                  </a:txBody>
                  <a:tcPr marT="45728" marB="45728" horzOverflow="overflow"/>
                </a:tc>
              </a:tr>
              <a:tr h="34137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Math.abs(value)</a:t>
                      </a:r>
                      <a:endParaRPr kumimoji="0" lang="en-US" sz="1400" b="0" i="1" u="none" strike="noStrike"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marT="45728" marB="45728"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rPr>
                        <a:t>Returns the absolute value of the value.</a:t>
                      </a:r>
                      <a:endParaRPr kumimoji="0" lang="en-US" sz="1400" b="0" i="1" u="none" strike="noStrike" cap="none" normalizeH="0" baseline="0" dirty="0" smtClean="0">
                        <a:ln>
                          <a:noFill/>
                        </a:ln>
                        <a:solidFill>
                          <a:srgbClr val="002060"/>
                        </a:solidFill>
                        <a:effectLst/>
                        <a:latin typeface="Arial" charset="0"/>
                        <a:cs typeface="Times New Roman" pitchFamily="18" charset="0"/>
                      </a:endParaRPr>
                    </a:p>
                  </a:txBody>
                  <a:tcPr marT="45728" marB="45728" anchor="ctr" horzOverflow="overflow"/>
                </a:tc>
              </a:tr>
              <a:tr h="33978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err="1" smtClean="0">
                          <a:ln>
                            <a:noFill/>
                          </a:ln>
                          <a:solidFill>
                            <a:srgbClr val="002060"/>
                          </a:solidFill>
                          <a:effectLst/>
                          <a:latin typeface="Courier New" panose="02070309020205020404" pitchFamily="49" charset="0"/>
                          <a:cs typeface="Courier New" panose="02070309020205020404" pitchFamily="49" charset="0"/>
                        </a:rPr>
                        <a:t>Math.acos</a:t>
                      </a:r>
                      <a:r>
                        <a:rPr kumimoji="0" lang="en-US" sz="1400" b="0" i="1" u="none" strike="noStrike" kern="1200" cap="none" normalizeH="0" baseline="0" dirty="0" smtClean="0">
                          <a:ln>
                            <a:noFill/>
                          </a:ln>
                          <a:solidFill>
                            <a:srgbClr val="002060"/>
                          </a:solidFill>
                          <a:effectLst/>
                          <a:latin typeface="Courier New" panose="02070309020205020404" pitchFamily="49" charset="0"/>
                          <a:cs typeface="Courier New" panose="02070309020205020404" pitchFamily="49" charset="0"/>
                        </a:rPr>
                        <a:t>(value)</a:t>
                      </a:r>
                      <a:endParaRPr kumimoji="0" lang="en-US" sz="1400" b="0" i="1" u="none" strike="noStrike" kern="1200"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marT="45728" marB="45728"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rPr>
                        <a:t>Returns the arc cosine of the value in radians.</a:t>
                      </a:r>
                      <a:endParaRPr kumimoji="0" lang="en-US" sz="1400" b="0" i="1" u="none" strike="noStrike" kern="1200" cap="none" normalizeH="0" baseline="0" dirty="0" smtClean="0">
                        <a:ln>
                          <a:noFill/>
                        </a:ln>
                        <a:solidFill>
                          <a:srgbClr val="002060"/>
                        </a:solidFill>
                        <a:effectLst/>
                        <a:latin typeface="Arial" charset="0"/>
                        <a:ea typeface="+mn-ea"/>
                        <a:cs typeface="Times New Roman" pitchFamily="18" charset="0"/>
                      </a:endParaRPr>
                    </a:p>
                  </a:txBody>
                  <a:tcPr marT="45728" marB="45728" anchor="ctr" horzOverflow="overflow"/>
                </a:tc>
              </a:tr>
              <a:tr h="365825">
                <a:tc>
                  <a:txBody>
                    <a:bodyPr/>
                    <a:lstStyle/>
                    <a:p>
                      <a:pPr marL="36830" marR="0">
                        <a:spcBef>
                          <a:spcPts val="600"/>
                        </a:spcBef>
                        <a:spcAft>
                          <a:spcPts val="400"/>
                        </a:spcAft>
                      </a:pPr>
                      <a:r>
                        <a:rPr kumimoji="0" lang="en-US" sz="1400" b="0" i="1" u="none" strike="noStrike" kern="1200" cap="none" normalizeH="0" baseline="0" dirty="0" err="1" smtClean="0">
                          <a:ln>
                            <a:noFill/>
                          </a:ln>
                          <a:solidFill>
                            <a:srgbClr val="002060"/>
                          </a:solidFill>
                          <a:effectLst/>
                          <a:latin typeface="Courier New" panose="02070309020205020404" pitchFamily="49" charset="0"/>
                          <a:cs typeface="Courier New" panose="02070309020205020404" pitchFamily="49" charset="0"/>
                        </a:rPr>
                        <a:t>Math.ceil</a:t>
                      </a:r>
                      <a:r>
                        <a:rPr kumimoji="0" lang="en-US" sz="1400" b="0" i="1" u="none" strike="noStrike" kern="1200" cap="none" normalizeH="0" baseline="0" dirty="0" smtClean="0">
                          <a:ln>
                            <a:noFill/>
                          </a:ln>
                          <a:solidFill>
                            <a:srgbClr val="002060"/>
                          </a:solidFill>
                          <a:effectLst/>
                          <a:latin typeface="Courier New" panose="02070309020205020404" pitchFamily="49" charset="0"/>
                          <a:cs typeface="Courier New" panose="02070309020205020404" pitchFamily="49" charset="0"/>
                        </a:rPr>
                        <a:t>(value)</a:t>
                      </a:r>
                      <a:endParaRPr kumimoji="0" lang="en-US" sz="1400" b="0" i="1" u="none" strike="noStrike" kern="1200"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marL="68580" marR="68580" marT="0" marB="0" anchor="ct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rPr>
                        <a:t>Returns an integer greater than or equal to the value. </a:t>
                      </a:r>
                      <a:endParaRPr kumimoji="0" lang="en-US" sz="1400" b="0" i="1" u="none" strike="noStrike" kern="1200" cap="none" normalizeH="0" baseline="0" dirty="0" smtClean="0">
                        <a:ln>
                          <a:noFill/>
                        </a:ln>
                        <a:solidFill>
                          <a:srgbClr val="002060"/>
                        </a:solidFill>
                        <a:effectLst/>
                        <a:latin typeface="Arial" charset="0"/>
                        <a:ea typeface="+mn-ea"/>
                        <a:cs typeface="Times New Roman" pitchFamily="18" charset="0"/>
                      </a:endParaRPr>
                    </a:p>
                  </a:txBody>
                  <a:tcPr marL="68580" marR="68580" marT="0" marB="0" anchor="ctr"/>
                </a:tc>
              </a:tr>
              <a:tr h="350901">
                <a:tc>
                  <a:txBody>
                    <a:bodyPr/>
                    <a:lstStyle/>
                    <a:p>
                      <a:pPr marL="36830" marR="0" algn="l" defTabSz="914400" rtl="0" eaLnBrk="1" latinLnBrk="0" hangingPunct="1">
                        <a:spcBef>
                          <a:spcPts val="600"/>
                        </a:spcBef>
                        <a:spcAft>
                          <a:spcPts val="400"/>
                        </a:spcAft>
                      </a:pPr>
                      <a:r>
                        <a:rPr kumimoji="0" lang="en-US" sz="1400" b="0" i="1" u="none" strike="noStrike" kern="1200" cap="none" normalizeH="0" baseline="0" dirty="0" smtClean="0">
                          <a:ln>
                            <a:noFill/>
                          </a:ln>
                          <a:solidFill>
                            <a:srgbClr val="002060"/>
                          </a:solidFill>
                          <a:effectLst/>
                          <a:latin typeface="Courier New" panose="02070309020205020404" pitchFamily="49" charset="0"/>
                          <a:cs typeface="Courier New" panose="02070309020205020404" pitchFamily="49" charset="0"/>
                        </a:rPr>
                        <a:t>Math.cos(value)</a:t>
                      </a:r>
                      <a:endParaRPr kumimoji="0" lang="en-US" sz="1400" b="0" i="1" u="none" strike="noStrike" kern="1200"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marL="68580" marR="68580" marT="0" marB="0" anchor="ct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rPr>
                        <a:t>Returns the cosine of the value.</a:t>
                      </a:r>
                      <a:endParaRPr kumimoji="0" lang="en-US" sz="1400" b="0" i="1" u="none" strike="noStrike" kern="1200" cap="none" normalizeH="0" baseline="0" dirty="0" smtClean="0">
                        <a:ln>
                          <a:noFill/>
                        </a:ln>
                        <a:solidFill>
                          <a:srgbClr val="002060"/>
                        </a:solidFill>
                        <a:effectLst/>
                        <a:latin typeface="Arial" charset="0"/>
                        <a:ea typeface="+mn-ea"/>
                        <a:cs typeface="Times New Roman" pitchFamily="18" charset="0"/>
                      </a:endParaRPr>
                    </a:p>
                  </a:txBody>
                  <a:tcPr marL="68580" marR="68580" marT="0" marB="0" anchor="ctr"/>
                </a:tc>
              </a:tr>
              <a:tr h="365825">
                <a:tc>
                  <a:txBody>
                    <a:bodyPr/>
                    <a:lstStyle/>
                    <a:p>
                      <a:pPr marL="36830" marR="0" algn="l" defTabSz="914400" rtl="0" eaLnBrk="1" latinLnBrk="0" hangingPunct="1">
                        <a:spcBef>
                          <a:spcPts val="600"/>
                        </a:spcBef>
                        <a:spcAft>
                          <a:spcPts val="400"/>
                        </a:spcAft>
                      </a:pPr>
                      <a:r>
                        <a:rPr kumimoji="0" lang="en-US" sz="1400" b="0" i="1" u="none" strike="noStrike" kern="1200" cap="none" normalizeH="0" baseline="0" dirty="0" smtClean="0">
                          <a:ln>
                            <a:noFill/>
                          </a:ln>
                          <a:solidFill>
                            <a:srgbClr val="002060"/>
                          </a:solidFill>
                          <a:effectLst/>
                          <a:latin typeface="Courier New" panose="02070309020205020404" pitchFamily="49" charset="0"/>
                          <a:cs typeface="Courier New" panose="02070309020205020404" pitchFamily="49" charset="0"/>
                        </a:rPr>
                        <a:t>Math.exp(value)</a:t>
                      </a:r>
                      <a:endParaRPr kumimoji="0" lang="en-US" sz="1400" b="0" i="1" u="none" strike="noStrike" kern="1200"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marL="68580" marR="68580" marT="0" marB="0" anchor="ct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rPr>
                        <a:t>Returns the Euler’s constant to the power of the value.</a:t>
                      </a:r>
                      <a:endParaRPr kumimoji="0" lang="en-US" sz="1400" b="0" i="1" u="none" strike="noStrike" kern="1200" cap="none" normalizeH="0" baseline="0" dirty="0" smtClean="0">
                        <a:ln>
                          <a:noFill/>
                        </a:ln>
                        <a:solidFill>
                          <a:srgbClr val="002060"/>
                        </a:solidFill>
                        <a:effectLst/>
                        <a:latin typeface="Arial" charset="0"/>
                        <a:ea typeface="+mn-ea"/>
                        <a:cs typeface="Times New Roman" pitchFamily="18" charset="0"/>
                      </a:endParaRPr>
                    </a:p>
                  </a:txBody>
                  <a:tcPr marL="68580" marR="68580" marT="0" marB="0" anchor="ctr"/>
                </a:tc>
              </a:tr>
              <a:tr h="365825">
                <a:tc>
                  <a:txBody>
                    <a:bodyPr/>
                    <a:lstStyle/>
                    <a:p>
                      <a:pPr marL="36830" marR="0" algn="l" defTabSz="914400" rtl="0" eaLnBrk="1" latinLnBrk="0" hangingPunct="1">
                        <a:spcBef>
                          <a:spcPts val="600"/>
                        </a:spcBef>
                        <a:spcAft>
                          <a:spcPts val="400"/>
                        </a:spcAft>
                      </a:pPr>
                      <a:r>
                        <a:rPr kumimoji="0" lang="en-US" sz="1400" b="0" i="1" u="none" strike="noStrike" kern="1200" cap="none" normalizeH="0" baseline="0" dirty="0" err="1" smtClean="0">
                          <a:ln>
                            <a:noFill/>
                          </a:ln>
                          <a:solidFill>
                            <a:srgbClr val="002060"/>
                          </a:solidFill>
                          <a:effectLst/>
                          <a:latin typeface="Courier New" panose="02070309020205020404" pitchFamily="49" charset="0"/>
                          <a:cs typeface="Courier New" panose="02070309020205020404" pitchFamily="49" charset="0"/>
                        </a:rPr>
                        <a:t>Math.floor</a:t>
                      </a:r>
                      <a:r>
                        <a:rPr kumimoji="0" lang="en-US" sz="1400" b="0" i="1" u="none" strike="noStrike" kern="1200" cap="none" normalizeH="0" baseline="0" dirty="0" smtClean="0">
                          <a:ln>
                            <a:noFill/>
                          </a:ln>
                          <a:solidFill>
                            <a:srgbClr val="002060"/>
                          </a:solidFill>
                          <a:effectLst/>
                          <a:latin typeface="Courier New" panose="02070309020205020404" pitchFamily="49" charset="0"/>
                          <a:cs typeface="Courier New" panose="02070309020205020404" pitchFamily="49" charset="0"/>
                        </a:rPr>
                        <a:t>(value)</a:t>
                      </a:r>
                      <a:endParaRPr kumimoji="0" lang="en-US" sz="1400" b="0" i="1" u="none" strike="noStrike" kern="1200"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marL="68580" marR="68580" marT="0" marB="0" anchor="ct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rPr>
                        <a:t>Returns the integer less than or equal to the value.</a:t>
                      </a:r>
                      <a:endParaRPr kumimoji="0" lang="en-US" sz="1400" b="0" i="1" u="none" strike="noStrike" kern="1200" cap="none" normalizeH="0" baseline="0" dirty="0" smtClean="0">
                        <a:ln>
                          <a:noFill/>
                        </a:ln>
                        <a:solidFill>
                          <a:srgbClr val="002060"/>
                        </a:solidFill>
                        <a:effectLst/>
                        <a:latin typeface="Arial" charset="0"/>
                        <a:ea typeface="+mn-ea"/>
                        <a:cs typeface="Times New Roman" pitchFamily="18" charset="0"/>
                      </a:endParaRPr>
                    </a:p>
                  </a:txBody>
                  <a:tcPr marL="68580" marR="68580" marT="0" marB="0" anchor="ctr"/>
                </a:tc>
              </a:tr>
              <a:tr h="33978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latin typeface="Courier New" panose="02070309020205020404" pitchFamily="49" charset="0"/>
                          <a:cs typeface="Courier New" panose="02070309020205020404" pitchFamily="49" charset="0"/>
                        </a:rPr>
                        <a:t>Math.log(value)</a:t>
                      </a:r>
                      <a:endParaRPr kumimoji="0" lang="en-US" sz="1400" b="0" i="1" u="none" strike="noStrike" kern="1200"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marL="68580" marR="68580" marT="0" marB="0" anchor="ct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rPr>
                        <a:t>Returns the natural logarithm of the value.</a:t>
                      </a:r>
                      <a:endParaRPr kumimoji="0" lang="en-US" sz="1400" b="0" i="1" u="none" strike="noStrike" kern="1200" cap="none" normalizeH="0" baseline="0" dirty="0" smtClean="0">
                        <a:ln>
                          <a:noFill/>
                        </a:ln>
                        <a:solidFill>
                          <a:srgbClr val="002060"/>
                        </a:solidFill>
                        <a:effectLst/>
                        <a:latin typeface="Arial" charset="0"/>
                        <a:ea typeface="+mn-ea"/>
                        <a:cs typeface="Times New Roman" pitchFamily="18" charset="0"/>
                      </a:endParaRPr>
                    </a:p>
                  </a:txBody>
                  <a:tcPr marL="68580" marR="68580" marT="0" marB="0" anchor="ctr"/>
                </a:tc>
              </a:tr>
              <a:tr h="3658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latin typeface="Courier New" panose="02070309020205020404" pitchFamily="49" charset="0"/>
                          <a:cs typeface="Courier New" panose="02070309020205020404" pitchFamily="49" charset="0"/>
                        </a:rPr>
                        <a:t>Math.max(value1, value2)</a:t>
                      </a:r>
                      <a:endParaRPr kumimoji="0" lang="en-US" sz="1400" b="0" i="1" u="none" strike="noStrike" kern="1200"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marL="68580" marR="68580" marT="0" marB="0" anchor="ct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rPr>
                        <a:t>Returns the maximum among value1 and value2.</a:t>
                      </a:r>
                      <a:endParaRPr kumimoji="0" lang="en-US" sz="1400" b="0" i="1" u="none" strike="noStrike" kern="1200" cap="none" normalizeH="0" baseline="0" dirty="0" smtClean="0">
                        <a:ln>
                          <a:noFill/>
                        </a:ln>
                        <a:solidFill>
                          <a:srgbClr val="002060"/>
                        </a:solidFill>
                        <a:effectLst/>
                        <a:latin typeface="Arial" charset="0"/>
                        <a:ea typeface="+mn-ea"/>
                        <a:cs typeface="Times New Roman" pitchFamily="18" charset="0"/>
                      </a:endParaRPr>
                    </a:p>
                  </a:txBody>
                  <a:tcPr marL="68580" marR="68580" marT="0" marB="0" anchor="ctr"/>
                </a:tc>
              </a:tr>
              <a:tr h="339786">
                <a:tc>
                  <a:txBody>
                    <a:bodyPr/>
                    <a:lstStyle/>
                    <a:p>
                      <a:pPr marL="36830" marR="0">
                        <a:spcBef>
                          <a:spcPts val="600"/>
                        </a:spcBef>
                        <a:spcAft>
                          <a:spcPts val="400"/>
                        </a:spcAft>
                      </a:pPr>
                      <a:r>
                        <a:rPr kumimoji="0" lang="en-US" sz="1400" b="0" i="1" u="none" strike="noStrike" kern="1200" cap="none" normalizeH="0" baseline="0" dirty="0" smtClean="0">
                          <a:ln>
                            <a:noFill/>
                          </a:ln>
                          <a:solidFill>
                            <a:srgbClr val="002060"/>
                          </a:solidFill>
                          <a:effectLst/>
                          <a:latin typeface="Courier New" panose="02070309020205020404" pitchFamily="49" charset="0"/>
                          <a:cs typeface="Courier New" panose="02070309020205020404" pitchFamily="49" charset="0"/>
                        </a:rPr>
                        <a:t>Math.pow(value1, value2)</a:t>
                      </a:r>
                      <a:endParaRPr kumimoji="0" lang="en-US" sz="1400" b="0" i="1" u="none" strike="noStrike" kern="1200"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marL="68580" marR="68580" marT="0" marB="0" anchor="ct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rPr>
                        <a:t>Returns value1 raised to value2.</a:t>
                      </a:r>
                      <a:endParaRPr kumimoji="0" lang="en-US" sz="1400" b="0" i="1" u="none" strike="noStrike" kern="1200" cap="none" normalizeH="0" baseline="0" dirty="0" smtClean="0">
                        <a:ln>
                          <a:noFill/>
                        </a:ln>
                        <a:solidFill>
                          <a:srgbClr val="002060"/>
                        </a:solidFill>
                        <a:effectLst/>
                        <a:latin typeface="Arial" charset="0"/>
                        <a:ea typeface="+mn-ea"/>
                        <a:cs typeface="Times New Roman" pitchFamily="18" charset="0"/>
                      </a:endParaRPr>
                    </a:p>
                  </a:txBody>
                  <a:tcPr marL="68580" marR="68580" marT="0" marB="0" anchor="ctr"/>
                </a:tc>
              </a:tr>
            </a:tbl>
          </a:graphicData>
        </a:graphic>
      </p:graphicFrame>
    </p:spTree>
    <p:extLst>
      <p:ext uri="{BB962C8B-B14F-4D97-AF65-F5344CB8AC3E}">
        <p14:creationId xmlns:p14="http://schemas.microsoft.com/office/powerpoint/2010/main" val="86234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57200" y="685800"/>
            <a:ext cx="7651376" cy="707886"/>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a:solidFill>
                  <a:srgbClr val="002060"/>
                </a:solidFill>
              </a:rPr>
              <a:t>The following code shows how to use </a:t>
            </a:r>
            <a:r>
              <a:rPr lang="en-US" sz="2000" dirty="0" smtClean="0">
                <a:solidFill>
                  <a:srgbClr val="002060"/>
                </a:solidFill>
              </a:rPr>
              <a:t>some </a:t>
            </a:r>
            <a:r>
              <a:rPr lang="en-US" sz="2000" dirty="0">
                <a:solidFill>
                  <a:srgbClr val="002060"/>
                </a:solidFill>
              </a:rPr>
              <a:t>of the methods of </a:t>
            </a:r>
            <a:r>
              <a:rPr lang="en-US" sz="2000" dirty="0" smtClean="0">
                <a:solidFill>
                  <a:srgbClr val="002060"/>
                </a:solidFill>
              </a:rPr>
              <a:t>the </a:t>
            </a:r>
            <a:r>
              <a:rPr lang="en-US" dirty="0" smtClean="0">
                <a:solidFill>
                  <a:srgbClr val="002060"/>
                </a:solidFill>
                <a:latin typeface="Courier New" panose="02070309020205020404" pitchFamily="49" charset="0"/>
                <a:cs typeface="Courier New" panose="02070309020205020404" pitchFamily="49" charset="0"/>
              </a:rPr>
              <a:t>Math</a:t>
            </a:r>
            <a:r>
              <a:rPr lang="en-US" sz="2000" dirty="0" smtClean="0">
                <a:solidFill>
                  <a:srgbClr val="002060"/>
                </a:solidFill>
              </a:rPr>
              <a:t> </a:t>
            </a:r>
            <a:r>
              <a:rPr lang="en-US" sz="2000" dirty="0">
                <a:solidFill>
                  <a:srgbClr val="002060"/>
                </a:solidFill>
              </a:rPr>
              <a:t>object:</a:t>
            </a:r>
          </a:p>
        </p:txBody>
      </p:sp>
      <p:sp>
        <p:nvSpPr>
          <p:cNvPr id="4" name="Title 1"/>
          <p:cNvSpPr>
            <a:spLocks noGrp="1"/>
          </p:cNvSpPr>
          <p:nvPr>
            <p:ph type="title"/>
          </p:nvPr>
        </p:nvSpPr>
        <p:spPr/>
        <p:txBody>
          <a:bodyPr/>
          <a:lstStyle/>
          <a:p>
            <a:r>
              <a:rPr lang="en-US" dirty="0" smtClean="0"/>
              <a:t>Math Object (Contd.)</a:t>
            </a:r>
            <a:endParaRPr lang="en-US" dirty="0"/>
          </a:p>
        </p:txBody>
      </p:sp>
      <p:sp>
        <p:nvSpPr>
          <p:cNvPr id="6" name="Vertical Scroll 5"/>
          <p:cNvSpPr/>
          <p:nvPr/>
        </p:nvSpPr>
        <p:spPr>
          <a:xfrm>
            <a:off x="847164" y="1622285"/>
            <a:ext cx="7261412" cy="4711280"/>
          </a:xfrm>
          <a:prstGeom prst="verticalScroll">
            <a:avLst>
              <a:gd name="adj" fmla="val 4635"/>
            </a:avLst>
          </a:prstGeom>
          <a:solidFill>
            <a:schemeClr val="bg1">
              <a:lumMod val="95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400" dirty="0">
              <a:solidFill>
                <a:srgbClr val="002060"/>
              </a:solidFill>
              <a:latin typeface="Courier New" panose="02070309020205020404" pitchFamily="49" charset="0"/>
              <a:cs typeface="Courier New" panose="02070309020205020404" pitchFamily="49" charset="0"/>
            </a:endParaRPr>
          </a:p>
        </p:txBody>
      </p:sp>
      <p:sp>
        <p:nvSpPr>
          <p:cNvPr id="7" name="TextBox 6"/>
          <p:cNvSpPr txBox="1"/>
          <p:nvPr/>
        </p:nvSpPr>
        <p:spPr>
          <a:xfrm>
            <a:off x="6160201" y="4405822"/>
            <a:ext cx="708848" cy="307777"/>
          </a:xfrm>
          <a:prstGeom prst="rect">
            <a:avLst/>
          </a:prstGeom>
          <a:noFill/>
        </p:spPr>
        <p:txBody>
          <a:bodyPr wrap="none" rtlCol="0">
            <a:spAutoFit/>
          </a:bodyPr>
          <a:lstStyle/>
          <a:p>
            <a:r>
              <a:rPr lang="en-US" sz="1400" dirty="0" smtClean="0">
                <a:solidFill>
                  <a:srgbClr val="002060"/>
                </a:solidFill>
              </a:rPr>
              <a:t>Output</a:t>
            </a:r>
            <a:endParaRPr lang="en-US" sz="1400" dirty="0">
              <a:solidFill>
                <a:srgbClr val="002060"/>
              </a:solidFill>
            </a:endParaRPr>
          </a:p>
        </p:txBody>
      </p:sp>
      <p:sp>
        <p:nvSpPr>
          <p:cNvPr id="9" name="Rectangle 8"/>
          <p:cNvSpPr/>
          <p:nvPr/>
        </p:nvSpPr>
        <p:spPr>
          <a:xfrm>
            <a:off x="1331259" y="1854266"/>
            <a:ext cx="3913094" cy="4022099"/>
          </a:xfrm>
          <a:prstGeom prst="rect">
            <a:avLst/>
          </a:prstGeom>
        </p:spPr>
        <p:txBody>
          <a:bodyPr wrap="square">
            <a:spAutoFit/>
          </a:bodyPr>
          <a:lstStyle/>
          <a:p>
            <a:r>
              <a:rPr lang="en-US" sz="1600" dirty="0">
                <a:solidFill>
                  <a:srgbClr val="002060"/>
                </a:solidFill>
                <a:latin typeface="Courier New" panose="02070309020205020404" pitchFamily="49" charset="0"/>
                <a:cs typeface="Courier New" panose="02070309020205020404" pitchFamily="49" charset="0"/>
              </a:rPr>
              <a:t>&lt;HTML&gt;</a:t>
            </a:r>
          </a:p>
          <a:p>
            <a:r>
              <a:rPr lang="en-US" sz="1600" dirty="0">
                <a:solidFill>
                  <a:srgbClr val="002060"/>
                </a:solidFill>
                <a:latin typeface="Courier New" panose="02070309020205020404" pitchFamily="49" charset="0"/>
                <a:cs typeface="Courier New" panose="02070309020205020404" pitchFamily="49" charset="0"/>
              </a:rPr>
              <a:t>&lt;TITLE&gt;Math object&lt;/TITLE&gt;</a:t>
            </a:r>
          </a:p>
          <a:p>
            <a:r>
              <a:rPr lang="en-US" sz="1600" dirty="0">
                <a:solidFill>
                  <a:srgbClr val="002060"/>
                </a:solidFill>
                <a:latin typeface="Courier New" panose="02070309020205020404" pitchFamily="49" charset="0"/>
                <a:cs typeface="Courier New" panose="02070309020205020404" pitchFamily="49" charset="0"/>
              </a:rPr>
              <a:t>&lt;BODY&gt;</a:t>
            </a:r>
          </a:p>
          <a:p>
            <a:r>
              <a:rPr lang="en-US" sz="1600" dirty="0">
                <a:solidFill>
                  <a:srgbClr val="002060"/>
                </a:solidFill>
                <a:latin typeface="Courier New" panose="02070309020205020404" pitchFamily="49" charset="0"/>
                <a:cs typeface="Courier New" panose="02070309020205020404" pitchFamily="49" charset="0"/>
              </a:rPr>
              <a:t>&lt;SCRIPT language="JavaScript"&gt;</a:t>
            </a:r>
          </a:p>
          <a:p>
            <a:r>
              <a:rPr lang="en-US" sz="1600" dirty="0" err="1">
                <a:solidFill>
                  <a:srgbClr val="002060"/>
                </a:solidFill>
                <a:latin typeface="Courier New" panose="02070309020205020404" pitchFamily="49" charset="0"/>
                <a:cs typeface="Courier New" panose="02070309020205020404" pitchFamily="49" charset="0"/>
              </a:rPr>
              <a:t>document.write</a:t>
            </a:r>
            <a:r>
              <a:rPr lang="en-US" sz="1600" dirty="0">
                <a:solidFill>
                  <a:srgbClr val="002060"/>
                </a:solidFill>
                <a:latin typeface="Courier New" panose="02070309020205020404" pitchFamily="49" charset="0"/>
                <a:cs typeface="Courier New" panose="02070309020205020404" pitchFamily="49" charset="0"/>
              </a:rPr>
              <a:t>("The largest number from 5,7, and 9 is: " + </a:t>
            </a:r>
            <a:r>
              <a:rPr lang="en-US" sz="1600" dirty="0" err="1">
                <a:solidFill>
                  <a:srgbClr val="002060"/>
                </a:solidFill>
                <a:latin typeface="Courier New" panose="02070309020205020404" pitchFamily="49" charset="0"/>
                <a:cs typeface="Courier New" panose="02070309020205020404" pitchFamily="49" charset="0"/>
              </a:rPr>
              <a:t>Math.max</a:t>
            </a:r>
            <a:r>
              <a:rPr lang="en-US" sz="1600" dirty="0">
                <a:solidFill>
                  <a:srgbClr val="002060"/>
                </a:solidFill>
                <a:latin typeface="Courier New" panose="02070309020205020404" pitchFamily="49" charset="0"/>
                <a:cs typeface="Courier New" panose="02070309020205020404" pitchFamily="49" charset="0"/>
              </a:rPr>
              <a:t>(5,7,9) + "&lt;</a:t>
            </a:r>
            <a:r>
              <a:rPr lang="en-US" sz="1600" dirty="0" err="1">
                <a:solidFill>
                  <a:srgbClr val="002060"/>
                </a:solidFill>
                <a:latin typeface="Courier New" panose="02070309020205020404" pitchFamily="49" charset="0"/>
                <a:cs typeface="Courier New" panose="02070309020205020404" pitchFamily="49" charset="0"/>
              </a:rPr>
              <a:t>br</a:t>
            </a:r>
            <a:r>
              <a:rPr lang="en-US" sz="1600" dirty="0">
                <a:solidFill>
                  <a:srgbClr val="002060"/>
                </a:solidFill>
                <a:latin typeface="Courier New" panose="02070309020205020404" pitchFamily="49" charset="0"/>
                <a:cs typeface="Courier New" panose="02070309020205020404" pitchFamily="49" charset="0"/>
              </a:rPr>
              <a:t> /&gt;");</a:t>
            </a:r>
          </a:p>
          <a:p>
            <a:r>
              <a:rPr lang="en-US" sz="1600" dirty="0" err="1">
                <a:solidFill>
                  <a:srgbClr val="002060"/>
                </a:solidFill>
                <a:latin typeface="Courier New" panose="02070309020205020404" pitchFamily="49" charset="0"/>
                <a:cs typeface="Courier New" panose="02070309020205020404" pitchFamily="49" charset="0"/>
              </a:rPr>
              <a:t>document.write</a:t>
            </a:r>
            <a:r>
              <a:rPr lang="en-US" sz="1600" dirty="0">
                <a:solidFill>
                  <a:srgbClr val="002060"/>
                </a:solidFill>
                <a:latin typeface="Courier New" panose="02070309020205020404" pitchFamily="49" charset="0"/>
                <a:cs typeface="Courier New" panose="02070309020205020404" pitchFamily="49" charset="0"/>
              </a:rPr>
              <a:t>("The smallest number from 3,6, and 8 is: " + </a:t>
            </a:r>
            <a:r>
              <a:rPr lang="en-US" sz="1600" dirty="0" err="1">
                <a:solidFill>
                  <a:srgbClr val="002060"/>
                </a:solidFill>
                <a:latin typeface="Courier New" panose="02070309020205020404" pitchFamily="49" charset="0"/>
                <a:cs typeface="Courier New" panose="02070309020205020404" pitchFamily="49" charset="0"/>
              </a:rPr>
              <a:t>Math.min</a:t>
            </a:r>
            <a:r>
              <a:rPr lang="en-US" sz="1600" dirty="0">
                <a:solidFill>
                  <a:srgbClr val="002060"/>
                </a:solidFill>
                <a:latin typeface="Courier New" panose="02070309020205020404" pitchFamily="49" charset="0"/>
                <a:cs typeface="Courier New" panose="02070309020205020404" pitchFamily="49" charset="0"/>
              </a:rPr>
              <a:t>(3,6,8) + "&lt;</a:t>
            </a:r>
            <a:r>
              <a:rPr lang="en-US" sz="1600" dirty="0" err="1">
                <a:solidFill>
                  <a:srgbClr val="002060"/>
                </a:solidFill>
                <a:latin typeface="Courier New" panose="02070309020205020404" pitchFamily="49" charset="0"/>
                <a:cs typeface="Courier New" panose="02070309020205020404" pitchFamily="49" charset="0"/>
              </a:rPr>
              <a:t>br</a:t>
            </a:r>
            <a:r>
              <a:rPr lang="en-US" sz="1600" dirty="0">
                <a:solidFill>
                  <a:srgbClr val="002060"/>
                </a:solidFill>
                <a:latin typeface="Courier New" panose="02070309020205020404" pitchFamily="49" charset="0"/>
                <a:cs typeface="Courier New" panose="02070309020205020404" pitchFamily="49" charset="0"/>
              </a:rPr>
              <a:t> /&gt;");</a:t>
            </a:r>
          </a:p>
          <a:p>
            <a:r>
              <a:rPr lang="en-US" sz="1600" dirty="0" err="1">
                <a:solidFill>
                  <a:srgbClr val="002060"/>
                </a:solidFill>
                <a:latin typeface="Courier New" panose="02070309020205020404" pitchFamily="49" charset="0"/>
                <a:cs typeface="Courier New" panose="02070309020205020404" pitchFamily="49" charset="0"/>
              </a:rPr>
              <a:t>document.write</a:t>
            </a:r>
            <a:r>
              <a:rPr lang="en-US" sz="1600" dirty="0">
                <a:solidFill>
                  <a:srgbClr val="002060"/>
                </a:solidFill>
                <a:latin typeface="Courier New" panose="02070309020205020404" pitchFamily="49" charset="0"/>
                <a:cs typeface="Courier New" panose="02070309020205020404" pitchFamily="49" charset="0"/>
              </a:rPr>
              <a:t>("The square root of 4 is: "+ </a:t>
            </a:r>
            <a:r>
              <a:rPr lang="en-US" sz="1600" dirty="0" err="1">
                <a:solidFill>
                  <a:srgbClr val="002060"/>
                </a:solidFill>
                <a:latin typeface="Courier New" panose="02070309020205020404" pitchFamily="49" charset="0"/>
                <a:cs typeface="Courier New" panose="02070309020205020404" pitchFamily="49" charset="0"/>
              </a:rPr>
              <a:t>Math.sqrt</a:t>
            </a:r>
            <a:r>
              <a:rPr lang="en-US" sz="1600" dirty="0">
                <a:solidFill>
                  <a:srgbClr val="002060"/>
                </a:solidFill>
                <a:latin typeface="Courier New" panose="02070309020205020404" pitchFamily="49" charset="0"/>
                <a:cs typeface="Courier New" panose="02070309020205020404" pitchFamily="49" charset="0"/>
              </a:rPr>
              <a:t>(4));</a:t>
            </a:r>
          </a:p>
          <a:p>
            <a:r>
              <a:rPr lang="en-US" sz="1600" dirty="0">
                <a:solidFill>
                  <a:srgbClr val="002060"/>
                </a:solidFill>
                <a:latin typeface="Courier New" panose="02070309020205020404" pitchFamily="49" charset="0"/>
                <a:cs typeface="Courier New" panose="02070309020205020404" pitchFamily="49" charset="0"/>
              </a:rPr>
              <a:t>&lt;/SCRIPT&gt;</a:t>
            </a:r>
          </a:p>
          <a:p>
            <a:r>
              <a:rPr lang="en-US" sz="1600" dirty="0">
                <a:solidFill>
                  <a:srgbClr val="002060"/>
                </a:solidFill>
                <a:latin typeface="Courier New" panose="02070309020205020404" pitchFamily="49" charset="0"/>
                <a:cs typeface="Courier New" panose="02070309020205020404" pitchFamily="49" charset="0"/>
              </a:rPr>
              <a:t>&lt;/BODY&gt;</a:t>
            </a:r>
          </a:p>
          <a:p>
            <a:r>
              <a:rPr lang="en-US" sz="1600" dirty="0">
                <a:solidFill>
                  <a:srgbClr val="002060"/>
                </a:solidFill>
                <a:latin typeface="Courier New" panose="02070309020205020404" pitchFamily="49" charset="0"/>
                <a:cs typeface="Courier New" panose="02070309020205020404" pitchFamily="49" charset="0"/>
              </a:rPr>
              <a:t>&lt;/HTML&gt;</a:t>
            </a:r>
          </a:p>
        </p:txBody>
      </p:sp>
      <p:pic>
        <p:nvPicPr>
          <p:cNvPr id="10" name="Picture 9"/>
          <p:cNvPicPr>
            <a:picLocks noChangeAspect="1"/>
          </p:cNvPicPr>
          <p:nvPr/>
        </p:nvPicPr>
        <p:blipFill>
          <a:blip r:embed="rId3"/>
          <a:stretch>
            <a:fillRect/>
          </a:stretch>
        </p:blipFill>
        <p:spPr>
          <a:xfrm>
            <a:off x="5244353" y="2736515"/>
            <a:ext cx="2540544" cy="1594597"/>
          </a:xfrm>
          <a:prstGeom prst="rect">
            <a:avLst/>
          </a:prstGeom>
        </p:spPr>
      </p:pic>
    </p:spTree>
    <p:extLst>
      <p:ext uri="{BB962C8B-B14F-4D97-AF65-F5344CB8AC3E}">
        <p14:creationId xmlns:p14="http://schemas.microsoft.com/office/powerpoint/2010/main" val="102203847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Form</a:t>
            </a:r>
            <a:endParaRPr lang="en-US" dirty="0"/>
          </a:p>
        </p:txBody>
      </p:sp>
      <p:sp>
        <p:nvSpPr>
          <p:cNvPr id="3" name="Rectangle 2"/>
          <p:cNvSpPr/>
          <p:nvPr/>
        </p:nvSpPr>
        <p:spPr>
          <a:xfrm>
            <a:off x="457200" y="685800"/>
            <a:ext cx="7853082" cy="6447919"/>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a:solidFill>
                  <a:srgbClr val="002060"/>
                </a:solidFill>
              </a:rPr>
              <a:t>A website may require users to enter data through forms.</a:t>
            </a:r>
          </a:p>
          <a:p>
            <a:pPr marL="285744" lvl="1" indent="-285744">
              <a:spcBef>
                <a:spcPts val="600"/>
              </a:spcBef>
              <a:spcAft>
                <a:spcPts val="600"/>
              </a:spcAft>
              <a:buSzPct val="100000"/>
              <a:buBlip>
                <a:blip r:embed="rId2"/>
              </a:buBlip>
            </a:pPr>
            <a:r>
              <a:rPr lang="en-US" sz="2000" dirty="0">
                <a:solidFill>
                  <a:srgbClr val="002060"/>
                </a:solidFill>
              </a:rPr>
              <a:t>This data needs to be validated to ensure that the user inputs are verified before being sent to the server for processing. </a:t>
            </a:r>
            <a:endParaRPr lang="en-US" sz="2000" dirty="0" smtClean="0">
              <a:solidFill>
                <a:srgbClr val="002060"/>
              </a:solidFill>
            </a:endParaRPr>
          </a:p>
          <a:p>
            <a:pPr marL="285744" lvl="1" indent="-285744">
              <a:spcBef>
                <a:spcPts val="600"/>
              </a:spcBef>
              <a:spcAft>
                <a:spcPts val="600"/>
              </a:spcAft>
              <a:buSzPct val="100000"/>
              <a:buBlip>
                <a:blip r:embed="rId2"/>
              </a:buBlip>
            </a:pPr>
            <a:r>
              <a:rPr lang="en-US" sz="2000" dirty="0">
                <a:solidFill>
                  <a:srgbClr val="002060"/>
                </a:solidFill>
              </a:rPr>
              <a:t>The following objects of JavaScript are commonly used while working with Web forms:</a:t>
            </a:r>
          </a:p>
          <a:p>
            <a:pPr marL="742932" lvl="1" indent="-285744">
              <a:spcBef>
                <a:spcPts val="600"/>
              </a:spcBef>
              <a:spcAft>
                <a:spcPts val="600"/>
              </a:spcAft>
              <a:buSzPct val="100000"/>
              <a:buBlip>
                <a:blip r:embed="rId3"/>
              </a:buBlip>
            </a:pPr>
            <a:r>
              <a:rPr lang="en-US" sz="1600" dirty="0">
                <a:solidFill>
                  <a:srgbClr val="002060"/>
                </a:solidFill>
                <a:latin typeface="Courier New" panose="02070309020205020404" pitchFamily="49" charset="0"/>
                <a:cs typeface="Courier New" panose="02070309020205020404" pitchFamily="49" charset="0"/>
              </a:rPr>
              <a:t>form</a:t>
            </a:r>
            <a:r>
              <a:rPr lang="en-US" dirty="0">
                <a:solidFill>
                  <a:srgbClr val="002060"/>
                </a:solidFill>
                <a:latin typeface="+mj-lt"/>
                <a:cs typeface="Courier New" panose="02070309020205020404" pitchFamily="49" charset="0"/>
              </a:rPr>
              <a:t> object</a:t>
            </a:r>
          </a:p>
          <a:p>
            <a:pPr marL="742932" lvl="1" indent="-285744">
              <a:spcBef>
                <a:spcPts val="600"/>
              </a:spcBef>
              <a:spcAft>
                <a:spcPts val="600"/>
              </a:spcAft>
              <a:buSzPct val="100000"/>
              <a:buBlip>
                <a:blip r:embed="rId3"/>
              </a:buBlip>
            </a:pPr>
            <a:r>
              <a:rPr lang="en-US" sz="1600" dirty="0">
                <a:solidFill>
                  <a:srgbClr val="002060"/>
                </a:solidFill>
                <a:latin typeface="Courier New" panose="02070309020205020404" pitchFamily="49" charset="0"/>
                <a:cs typeface="Courier New" panose="02070309020205020404" pitchFamily="49" charset="0"/>
              </a:rPr>
              <a:t>button</a:t>
            </a:r>
            <a:r>
              <a:rPr lang="en-US" dirty="0">
                <a:solidFill>
                  <a:srgbClr val="002060"/>
                </a:solidFill>
                <a:latin typeface="+mj-lt"/>
                <a:cs typeface="Courier New" panose="02070309020205020404" pitchFamily="49" charset="0"/>
              </a:rPr>
              <a:t> object</a:t>
            </a:r>
          </a:p>
          <a:p>
            <a:pPr marL="742932" lvl="1" indent="-285744">
              <a:spcBef>
                <a:spcPts val="600"/>
              </a:spcBef>
              <a:spcAft>
                <a:spcPts val="600"/>
              </a:spcAft>
              <a:buSzPct val="100000"/>
              <a:buBlip>
                <a:blip r:embed="rId3"/>
              </a:buBlip>
            </a:pPr>
            <a:r>
              <a:rPr lang="en-US" sz="1600" dirty="0">
                <a:solidFill>
                  <a:srgbClr val="002060"/>
                </a:solidFill>
                <a:latin typeface="Courier New" panose="02070309020205020404" pitchFamily="49" charset="0"/>
                <a:cs typeface="Courier New" panose="02070309020205020404" pitchFamily="49" charset="0"/>
              </a:rPr>
              <a:t>checkbox</a:t>
            </a:r>
            <a:r>
              <a:rPr lang="en-US" dirty="0">
                <a:solidFill>
                  <a:srgbClr val="002060"/>
                </a:solidFill>
                <a:latin typeface="+mj-lt"/>
                <a:cs typeface="Courier New" panose="02070309020205020404" pitchFamily="49" charset="0"/>
              </a:rPr>
              <a:t> object</a:t>
            </a:r>
          </a:p>
          <a:p>
            <a:pPr marL="742932" lvl="1" indent="-285744">
              <a:spcBef>
                <a:spcPts val="600"/>
              </a:spcBef>
              <a:spcAft>
                <a:spcPts val="600"/>
              </a:spcAft>
              <a:buSzPct val="100000"/>
              <a:buBlip>
                <a:blip r:embed="rId3"/>
              </a:buBlip>
            </a:pPr>
            <a:r>
              <a:rPr lang="en-US" sz="1600" dirty="0">
                <a:solidFill>
                  <a:srgbClr val="002060"/>
                </a:solidFill>
                <a:latin typeface="Courier New" panose="02070309020205020404" pitchFamily="49" charset="0"/>
                <a:cs typeface="Courier New" panose="02070309020205020404" pitchFamily="49" charset="0"/>
              </a:rPr>
              <a:t>text</a:t>
            </a:r>
            <a:r>
              <a:rPr lang="en-US" dirty="0">
                <a:solidFill>
                  <a:srgbClr val="002060"/>
                </a:solidFill>
                <a:latin typeface="+mj-lt"/>
                <a:cs typeface="Courier New" panose="02070309020205020404" pitchFamily="49" charset="0"/>
              </a:rPr>
              <a:t> object</a:t>
            </a:r>
          </a:p>
          <a:p>
            <a:pPr marL="742932" lvl="1" indent="-285744">
              <a:spcBef>
                <a:spcPts val="600"/>
              </a:spcBef>
              <a:spcAft>
                <a:spcPts val="600"/>
              </a:spcAft>
              <a:buSzPct val="100000"/>
              <a:buBlip>
                <a:blip r:embed="rId3"/>
              </a:buBlip>
            </a:pPr>
            <a:r>
              <a:rPr lang="en-US" sz="1600" dirty="0" err="1">
                <a:solidFill>
                  <a:srgbClr val="002060"/>
                </a:solidFill>
                <a:latin typeface="Courier New" panose="02070309020205020404" pitchFamily="49" charset="0"/>
                <a:cs typeface="Courier New" panose="02070309020205020404" pitchFamily="49" charset="0"/>
              </a:rPr>
              <a:t>textarea</a:t>
            </a:r>
            <a:r>
              <a:rPr lang="en-US" dirty="0">
                <a:solidFill>
                  <a:srgbClr val="002060"/>
                </a:solidFill>
                <a:latin typeface="+mj-lt"/>
                <a:cs typeface="Courier New" panose="02070309020205020404" pitchFamily="49" charset="0"/>
              </a:rPr>
              <a:t> object</a:t>
            </a:r>
          </a:p>
          <a:p>
            <a:pPr marL="742932" lvl="1" indent="-285744">
              <a:spcBef>
                <a:spcPts val="600"/>
              </a:spcBef>
              <a:spcAft>
                <a:spcPts val="600"/>
              </a:spcAft>
              <a:buSzPct val="100000"/>
              <a:buBlip>
                <a:blip r:embed="rId3"/>
              </a:buBlip>
            </a:pPr>
            <a:r>
              <a:rPr lang="en-US" sz="1600" dirty="0">
                <a:solidFill>
                  <a:srgbClr val="002060"/>
                </a:solidFill>
                <a:latin typeface="Courier New" panose="02070309020205020404" pitchFamily="49" charset="0"/>
                <a:cs typeface="Courier New" panose="02070309020205020404" pitchFamily="49" charset="0"/>
              </a:rPr>
              <a:t>radio</a:t>
            </a:r>
            <a:r>
              <a:rPr lang="en-US" dirty="0">
                <a:solidFill>
                  <a:srgbClr val="002060"/>
                </a:solidFill>
                <a:latin typeface="+mj-lt"/>
                <a:cs typeface="Courier New" panose="02070309020205020404" pitchFamily="49" charset="0"/>
              </a:rPr>
              <a:t> object</a:t>
            </a:r>
          </a:p>
          <a:p>
            <a:pPr marL="742932" lvl="1" indent="-285744">
              <a:spcBef>
                <a:spcPts val="600"/>
              </a:spcBef>
              <a:spcAft>
                <a:spcPts val="600"/>
              </a:spcAft>
              <a:buSzPct val="100000"/>
              <a:buBlip>
                <a:blip r:embed="rId3"/>
              </a:buBlip>
            </a:pPr>
            <a:r>
              <a:rPr lang="en-US" sz="1600" dirty="0">
                <a:solidFill>
                  <a:srgbClr val="002060"/>
                </a:solidFill>
                <a:latin typeface="Courier New" panose="02070309020205020404" pitchFamily="49" charset="0"/>
                <a:cs typeface="Courier New" panose="02070309020205020404" pitchFamily="49" charset="0"/>
              </a:rPr>
              <a:t>select</a:t>
            </a:r>
            <a:r>
              <a:rPr lang="en-US" dirty="0">
                <a:solidFill>
                  <a:srgbClr val="002060"/>
                </a:solidFill>
                <a:latin typeface="+mj-lt"/>
                <a:cs typeface="Courier New" panose="02070309020205020404" pitchFamily="49" charset="0"/>
              </a:rPr>
              <a:t> object</a:t>
            </a:r>
          </a:p>
          <a:p>
            <a:pPr marL="285744" lvl="1" indent="-285744">
              <a:spcBef>
                <a:spcPts val="600"/>
              </a:spcBef>
              <a:spcAft>
                <a:spcPts val="600"/>
              </a:spcAft>
              <a:buSzPct val="100000"/>
              <a:buBlip>
                <a:blip r:embed="rId2"/>
              </a:buBlip>
            </a:pPr>
            <a:endParaRPr lang="en-US" sz="2000" dirty="0">
              <a:solidFill>
                <a:srgbClr val="002060"/>
              </a:solidFill>
            </a:endParaRPr>
          </a:p>
          <a:p>
            <a:pPr marL="285744" lvl="1" indent="-285744">
              <a:spcBef>
                <a:spcPts val="600"/>
              </a:spcBef>
              <a:spcAft>
                <a:spcPts val="600"/>
              </a:spcAft>
              <a:buSzPct val="100000"/>
              <a:buBlip>
                <a:blip r:embed="rId2"/>
              </a:buBlip>
            </a:pPr>
            <a:endParaRPr lang="en-US" sz="2000" dirty="0">
              <a:solidFill>
                <a:srgbClr val="002060"/>
              </a:solidFill>
            </a:endParaRPr>
          </a:p>
          <a:p>
            <a:r>
              <a:rPr lang="en-US" dirty="0"/>
              <a:t>	</a:t>
            </a:r>
          </a:p>
        </p:txBody>
      </p:sp>
    </p:spTree>
    <p:extLst>
      <p:ext uri="{BB962C8B-B14F-4D97-AF65-F5344CB8AC3E}">
        <p14:creationId xmlns:p14="http://schemas.microsoft.com/office/powerpoint/2010/main" val="32956477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Form (Contd.)</a:t>
            </a:r>
            <a:endParaRPr lang="en-US" dirty="0"/>
          </a:p>
        </p:txBody>
      </p:sp>
      <p:sp>
        <p:nvSpPr>
          <p:cNvPr id="3" name="Rectangle 2"/>
          <p:cNvSpPr/>
          <p:nvPr/>
        </p:nvSpPr>
        <p:spPr>
          <a:xfrm>
            <a:off x="457200" y="685800"/>
            <a:ext cx="7853082" cy="8146846"/>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latin typeface="Courier New" panose="02070309020205020404" pitchFamily="49" charset="0"/>
                <a:cs typeface="Courier New" panose="02070309020205020404" pitchFamily="49" charset="0"/>
              </a:rPr>
              <a:t>form</a:t>
            </a:r>
            <a:r>
              <a:rPr lang="en-US" sz="2000" dirty="0" smtClean="0">
                <a:solidFill>
                  <a:srgbClr val="002060"/>
                </a:solidFill>
              </a:rPr>
              <a:t> </a:t>
            </a:r>
            <a:r>
              <a:rPr lang="en-US" sz="2000" dirty="0">
                <a:solidFill>
                  <a:srgbClr val="002060"/>
                </a:solidFill>
              </a:rPr>
              <a:t>object:</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Acts as a container for several other objects that collect information from the user.</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Has the following properties:</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ourier New" panose="02070309020205020404" pitchFamily="49" charset="0"/>
                <a:cs typeface="Courier New" panose="02070309020205020404" pitchFamily="49" charset="0"/>
              </a:rPr>
              <a:t>Name</a:t>
            </a:r>
            <a:r>
              <a:rPr lang="en-US" sz="1600" dirty="0">
                <a:solidFill>
                  <a:srgbClr val="002060"/>
                </a:solidFill>
                <a:latin typeface="Calibri" panose="020F0502020204030204" pitchFamily="34" charset="0"/>
              </a:rPr>
              <a:t>: It describes the name of the form.</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ourier New" panose="02070309020205020404" pitchFamily="49" charset="0"/>
                <a:cs typeface="Courier New" panose="02070309020205020404" pitchFamily="49" charset="0"/>
              </a:rPr>
              <a:t>Action</a:t>
            </a:r>
            <a:r>
              <a:rPr lang="en-US" sz="1600" dirty="0">
                <a:solidFill>
                  <a:srgbClr val="002060"/>
                </a:solidFill>
                <a:latin typeface="Calibri" panose="020F0502020204030204" pitchFamily="34" charset="0"/>
              </a:rPr>
              <a:t>: It specifies the URL of the page, which processes the information submitted by the </a:t>
            </a:r>
            <a:r>
              <a:rPr lang="en-US" sz="1600" dirty="0" smtClean="0">
                <a:solidFill>
                  <a:srgbClr val="002060"/>
                </a:solidFill>
                <a:latin typeface="Calibri" panose="020F0502020204030204" pitchFamily="34" charset="0"/>
              </a:rPr>
              <a:t>form.</a:t>
            </a:r>
            <a:endParaRPr lang="en-US" sz="1600" dirty="0">
              <a:solidFill>
                <a:srgbClr val="002060"/>
              </a:solidFill>
              <a:latin typeface="Calibri" panose="020F0502020204030204" pitchFamily="34" charset="0"/>
            </a:endParaRP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ourier New" panose="02070309020205020404" pitchFamily="49" charset="0"/>
                <a:cs typeface="Courier New" panose="02070309020205020404" pitchFamily="49" charset="0"/>
              </a:rPr>
              <a:t>Method</a:t>
            </a:r>
            <a:r>
              <a:rPr lang="en-US" sz="1600" dirty="0">
                <a:solidFill>
                  <a:srgbClr val="002060"/>
                </a:solidFill>
                <a:latin typeface="Calibri" panose="020F0502020204030204" pitchFamily="34" charset="0"/>
              </a:rPr>
              <a:t>: It describes the format in which the data will be sent to the server and takes either GET or POST as its </a:t>
            </a:r>
            <a:r>
              <a:rPr lang="en-US" sz="1600" dirty="0" smtClean="0">
                <a:solidFill>
                  <a:srgbClr val="002060"/>
                </a:solidFill>
                <a:latin typeface="Calibri" panose="020F0502020204030204" pitchFamily="34" charset="0"/>
              </a:rPr>
              <a:t>value.</a:t>
            </a:r>
            <a:endParaRPr lang="en-US" sz="1600" dirty="0">
              <a:solidFill>
                <a:srgbClr val="002060"/>
              </a:solidFill>
              <a:latin typeface="Calibri" panose="020F0502020204030204" pitchFamily="34" charset="0"/>
            </a:endParaRP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ourier New" panose="02070309020205020404" pitchFamily="49" charset="0"/>
                <a:cs typeface="Courier New" panose="02070309020205020404" pitchFamily="49" charset="0"/>
              </a:rPr>
              <a:t>Elements</a:t>
            </a:r>
            <a:r>
              <a:rPr lang="en-US" sz="1600" dirty="0">
                <a:solidFill>
                  <a:srgbClr val="002060"/>
                </a:solidFill>
                <a:latin typeface="Calibri" panose="020F0502020204030204" pitchFamily="34" charset="0"/>
              </a:rPr>
              <a:t>: Contains all the elements, such as text boxes, </a:t>
            </a:r>
            <a:br>
              <a:rPr lang="en-US" sz="1600" dirty="0">
                <a:solidFill>
                  <a:srgbClr val="002060"/>
                </a:solidFill>
                <a:latin typeface="Calibri" panose="020F0502020204030204" pitchFamily="34" charset="0"/>
              </a:rPr>
            </a:br>
            <a:r>
              <a:rPr lang="en-US" sz="1600" dirty="0">
                <a:solidFill>
                  <a:srgbClr val="002060"/>
                </a:solidFill>
                <a:latin typeface="Calibri" panose="020F0502020204030204" pitchFamily="34" charset="0"/>
              </a:rPr>
              <a:t>check boxes, and radio buttons in a </a:t>
            </a:r>
            <a:r>
              <a:rPr lang="en-US" sz="1600" dirty="0" smtClean="0">
                <a:solidFill>
                  <a:srgbClr val="002060"/>
                </a:solidFill>
                <a:latin typeface="Calibri" panose="020F0502020204030204" pitchFamily="34" charset="0"/>
              </a:rPr>
              <a:t>form.</a:t>
            </a:r>
            <a:endParaRPr lang="en-US" sz="1600" dirty="0">
              <a:solidFill>
                <a:srgbClr val="002060"/>
              </a:solidFill>
              <a:latin typeface="Calibri" panose="020F0502020204030204" pitchFamily="34" charset="0"/>
            </a:endParaRP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Has the following methods:</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ourier New" panose="02070309020205020404" pitchFamily="49" charset="0"/>
                <a:cs typeface="Courier New" panose="02070309020205020404" pitchFamily="49" charset="0"/>
              </a:rPr>
              <a:t>submit():</a:t>
            </a:r>
            <a:r>
              <a:rPr lang="en-US" sz="1600" dirty="0">
                <a:solidFill>
                  <a:srgbClr val="002060"/>
                </a:solidFill>
                <a:latin typeface="+mj-lt"/>
                <a:cs typeface="Courier New" panose="02070309020205020404" pitchFamily="49" charset="0"/>
              </a:rPr>
              <a:t> It allows the user to submit a form to the server for processing.</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ourier New" panose="02070309020205020404" pitchFamily="49" charset="0"/>
                <a:cs typeface="Courier New" panose="02070309020205020404" pitchFamily="49" charset="0"/>
              </a:rPr>
              <a:t>reset</a:t>
            </a:r>
            <a:r>
              <a:rPr lang="en-US" sz="1600" dirty="0" smtClean="0">
                <a:solidFill>
                  <a:srgbClr val="002060"/>
                </a:solidFill>
                <a:latin typeface="Courier New" panose="02070309020205020404" pitchFamily="49" charset="0"/>
                <a:cs typeface="Courier New" panose="02070309020205020404" pitchFamily="49" charset="0"/>
              </a:rPr>
              <a:t>():</a:t>
            </a:r>
            <a:r>
              <a:rPr lang="en-US" sz="1600" dirty="0" smtClean="0">
                <a:solidFill>
                  <a:srgbClr val="002060"/>
                </a:solidFill>
                <a:latin typeface="+mj-lt"/>
                <a:cs typeface="Courier New" panose="02070309020205020404" pitchFamily="49" charset="0"/>
              </a:rPr>
              <a:t> It </a:t>
            </a:r>
            <a:r>
              <a:rPr lang="en-US" sz="1600" dirty="0">
                <a:solidFill>
                  <a:srgbClr val="002060"/>
                </a:solidFill>
                <a:latin typeface="+mj-lt"/>
                <a:cs typeface="Courier New" panose="02070309020205020404" pitchFamily="49" charset="0"/>
              </a:rPr>
              <a:t>resets the fields of a given form.</a:t>
            </a:r>
          </a:p>
          <a:p>
            <a:pPr marL="742932" lvl="1" indent="-285744">
              <a:spcBef>
                <a:spcPts val="600"/>
              </a:spcBef>
              <a:spcAft>
                <a:spcPts val="600"/>
              </a:spcAft>
              <a:buSzPct val="80000"/>
              <a:buBlip>
                <a:blip r:embed="rId3"/>
              </a:buBlip>
            </a:pPr>
            <a:r>
              <a:rPr lang="en-US" dirty="0" smtClean="0">
                <a:solidFill>
                  <a:srgbClr val="002060"/>
                </a:solidFill>
                <a:latin typeface="+mj-lt"/>
                <a:cs typeface="Courier New" panose="02070309020205020404" pitchFamily="49" charset="0"/>
              </a:rPr>
              <a:t>Is </a:t>
            </a:r>
            <a:r>
              <a:rPr lang="en-US" dirty="0">
                <a:solidFill>
                  <a:srgbClr val="002060"/>
                </a:solidFill>
                <a:latin typeface="+mj-lt"/>
                <a:cs typeface="Courier New" panose="02070309020205020404" pitchFamily="49" charset="0"/>
              </a:rPr>
              <a:t>associated with the following events:</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err="1">
                <a:solidFill>
                  <a:srgbClr val="002060"/>
                </a:solidFill>
                <a:latin typeface="Courier New" panose="02070309020205020404" pitchFamily="49" charset="0"/>
                <a:cs typeface="Courier New" panose="02070309020205020404" pitchFamily="49" charset="0"/>
              </a:rPr>
              <a:t>onSubmit</a:t>
            </a:r>
            <a:endParaRPr lang="en-US" sz="1600" dirty="0">
              <a:solidFill>
                <a:srgbClr val="002060"/>
              </a:solidFill>
              <a:latin typeface="Courier New" panose="02070309020205020404" pitchFamily="49" charset="0"/>
              <a:cs typeface="Courier New" panose="02070309020205020404" pitchFamily="49" charset="0"/>
            </a:endParaRP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err="1">
                <a:solidFill>
                  <a:srgbClr val="002060"/>
                </a:solidFill>
                <a:latin typeface="Courier New" panose="02070309020205020404" pitchFamily="49" charset="0"/>
                <a:cs typeface="Courier New" panose="02070309020205020404" pitchFamily="49" charset="0"/>
              </a:rPr>
              <a:t>onReset</a:t>
            </a:r>
            <a:endParaRPr lang="en-US" sz="1600" dirty="0">
              <a:solidFill>
                <a:srgbClr val="002060"/>
              </a:solidFill>
              <a:latin typeface="Courier New" panose="02070309020205020404" pitchFamily="49" charset="0"/>
              <a:cs typeface="Courier New" panose="02070309020205020404" pitchFamily="49" charset="0"/>
            </a:endParaRPr>
          </a:p>
          <a:p>
            <a:pPr marL="285744" lvl="1" indent="-285744">
              <a:spcBef>
                <a:spcPts val="600"/>
              </a:spcBef>
              <a:spcAft>
                <a:spcPts val="600"/>
              </a:spcAft>
              <a:buSzPct val="100000"/>
              <a:buBlip>
                <a:blip r:embed="rId2"/>
              </a:buBlip>
            </a:pPr>
            <a:endParaRPr lang="en-US" sz="2000" dirty="0">
              <a:solidFill>
                <a:srgbClr val="002060"/>
              </a:solidFill>
            </a:endParaRPr>
          </a:p>
          <a:p>
            <a:pPr marL="285744" lvl="1" indent="-285744">
              <a:spcBef>
                <a:spcPts val="600"/>
              </a:spcBef>
              <a:spcAft>
                <a:spcPts val="600"/>
              </a:spcAft>
              <a:buSzPct val="100000"/>
              <a:buBlip>
                <a:blip r:embed="rId2"/>
              </a:buBlip>
            </a:pPr>
            <a:endParaRPr lang="en-US" sz="2000" dirty="0">
              <a:solidFill>
                <a:srgbClr val="002060"/>
              </a:solidFill>
            </a:endParaRPr>
          </a:p>
          <a:p>
            <a:pPr marL="285744" lvl="1" indent="-285744">
              <a:spcBef>
                <a:spcPts val="600"/>
              </a:spcBef>
              <a:spcAft>
                <a:spcPts val="600"/>
              </a:spcAft>
              <a:buSzPct val="100000"/>
              <a:buBlip>
                <a:blip r:embed="rId2"/>
              </a:buBlip>
            </a:pPr>
            <a:endParaRPr lang="en-US" sz="2000" dirty="0">
              <a:solidFill>
                <a:srgbClr val="002060"/>
              </a:solidFill>
            </a:endParaRPr>
          </a:p>
          <a:p>
            <a:pPr marL="285744" lvl="1" indent="-285744">
              <a:spcBef>
                <a:spcPts val="600"/>
              </a:spcBef>
              <a:spcAft>
                <a:spcPts val="600"/>
              </a:spcAft>
              <a:buSzPct val="100000"/>
              <a:buBlip>
                <a:blip r:embed="rId2"/>
              </a:buBlip>
            </a:pPr>
            <a:endParaRPr lang="en-US" sz="2000" dirty="0">
              <a:solidFill>
                <a:srgbClr val="002060"/>
              </a:solidFill>
            </a:endParaRPr>
          </a:p>
          <a:p>
            <a:r>
              <a:rPr lang="en-US" dirty="0"/>
              <a:t>	</a:t>
            </a:r>
          </a:p>
        </p:txBody>
      </p:sp>
    </p:spTree>
    <p:extLst>
      <p:ext uri="{BB962C8B-B14F-4D97-AF65-F5344CB8AC3E}">
        <p14:creationId xmlns:p14="http://schemas.microsoft.com/office/powerpoint/2010/main" val="1760913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JavaScript</a:t>
            </a:r>
            <a:endParaRPr lang="en-US" dirty="0"/>
          </a:p>
        </p:txBody>
      </p:sp>
      <p:sp>
        <p:nvSpPr>
          <p:cNvPr id="4" name="Rectangle 3"/>
          <p:cNvSpPr/>
          <p:nvPr/>
        </p:nvSpPr>
        <p:spPr>
          <a:xfrm>
            <a:off x="457199" y="685800"/>
            <a:ext cx="7627257" cy="3754874"/>
          </a:xfrm>
          <a:prstGeom prst="rect">
            <a:avLst/>
          </a:prstGeom>
        </p:spPr>
        <p:txBody>
          <a:bodyPr wrap="square">
            <a:spAutoFit/>
          </a:bodyPr>
          <a:lstStyle/>
          <a:p>
            <a:pPr marL="285744" indent="-285744">
              <a:spcBef>
                <a:spcPts val="600"/>
              </a:spcBef>
              <a:spcAft>
                <a:spcPts val="600"/>
              </a:spcAft>
              <a:buBlip>
                <a:blip r:embed="rId2"/>
              </a:buBlip>
            </a:pPr>
            <a:r>
              <a:rPr lang="en-US" sz="2000" dirty="0">
                <a:solidFill>
                  <a:srgbClr val="002060"/>
                </a:solidFill>
              </a:rPr>
              <a:t>JavaScript:</a:t>
            </a:r>
          </a:p>
          <a:p>
            <a:pPr marL="742932" lvl="1" indent="-285744">
              <a:spcBef>
                <a:spcPts val="600"/>
              </a:spcBef>
              <a:spcAft>
                <a:spcPts val="600"/>
              </a:spcAft>
              <a:buSzPct val="80000"/>
              <a:buBlip>
                <a:blip r:embed="rId3"/>
              </a:buBlip>
            </a:pPr>
            <a:r>
              <a:rPr lang="en-US" dirty="0">
                <a:solidFill>
                  <a:srgbClr val="002060"/>
                </a:solidFill>
              </a:rPr>
              <a:t>is a lightweight and object-based interpreted programming language.</a:t>
            </a:r>
          </a:p>
          <a:p>
            <a:pPr marL="742932" lvl="1" indent="-285744">
              <a:spcBef>
                <a:spcPts val="600"/>
              </a:spcBef>
              <a:spcAft>
                <a:spcPts val="600"/>
              </a:spcAft>
              <a:buSzPct val="80000"/>
              <a:buBlip>
                <a:blip r:embed="rId3"/>
              </a:buBlip>
            </a:pPr>
            <a:r>
              <a:rPr lang="en-US" dirty="0">
                <a:solidFill>
                  <a:srgbClr val="002060"/>
                </a:solidFill>
              </a:rPr>
              <a:t>Is designed for creating network-centric applications.</a:t>
            </a:r>
          </a:p>
          <a:p>
            <a:pPr marL="742932" lvl="1" indent="-285744">
              <a:spcBef>
                <a:spcPts val="600"/>
              </a:spcBef>
              <a:spcAft>
                <a:spcPts val="600"/>
              </a:spcAft>
              <a:buSzPct val="80000"/>
              <a:buBlip>
                <a:blip r:embed="rId3"/>
              </a:buBlip>
            </a:pPr>
            <a:r>
              <a:rPr lang="en-US" dirty="0">
                <a:solidFill>
                  <a:srgbClr val="002060"/>
                </a:solidFill>
              </a:rPr>
              <a:t>Is a complementary to and integrated with Java.</a:t>
            </a:r>
          </a:p>
          <a:p>
            <a:pPr marL="742932" lvl="1" indent="-285744">
              <a:spcBef>
                <a:spcPts val="600"/>
              </a:spcBef>
              <a:spcAft>
                <a:spcPts val="600"/>
              </a:spcAft>
              <a:buSzPct val="80000"/>
              <a:buBlip>
                <a:blip r:embed="rId3"/>
              </a:buBlip>
            </a:pPr>
            <a:r>
              <a:rPr lang="en-US" dirty="0">
                <a:solidFill>
                  <a:srgbClr val="002060"/>
                </a:solidFill>
              </a:rPr>
              <a:t>Is a complementary to and integrated with HTML.</a:t>
            </a:r>
          </a:p>
          <a:p>
            <a:pPr marL="742932" lvl="1" indent="-285744">
              <a:spcBef>
                <a:spcPts val="600"/>
              </a:spcBef>
              <a:spcAft>
                <a:spcPts val="600"/>
              </a:spcAft>
              <a:buSzPct val="80000"/>
              <a:buBlip>
                <a:blip r:embed="rId3"/>
              </a:buBlip>
            </a:pPr>
            <a:r>
              <a:rPr lang="en-US" dirty="0">
                <a:solidFill>
                  <a:srgbClr val="002060"/>
                </a:solidFill>
              </a:rPr>
              <a:t>Is open and cross-platform</a:t>
            </a:r>
            <a:r>
              <a:rPr lang="en-US" dirty="0" smtClean="0">
                <a:solidFill>
                  <a:srgbClr val="002060"/>
                </a:solidFill>
              </a:rPr>
              <a:t>.</a:t>
            </a:r>
          </a:p>
          <a:p>
            <a:pPr marL="285744" lvl="1" indent="-285744">
              <a:spcBef>
                <a:spcPts val="600"/>
              </a:spcBef>
              <a:spcAft>
                <a:spcPts val="600"/>
              </a:spcAft>
              <a:buSzPct val="100000"/>
              <a:buBlip>
                <a:blip r:embed="rId2"/>
              </a:buBlip>
            </a:pPr>
            <a:r>
              <a:rPr lang="en-US" sz="2000" dirty="0">
                <a:solidFill>
                  <a:srgbClr val="002060"/>
                </a:solidFill>
              </a:rPr>
              <a:t>The following figure depicts how the client-side form validation is performed on client PC with JavaScript embedded in the Web page.</a:t>
            </a:r>
          </a:p>
          <a:p>
            <a:pPr marL="285744" lvl="1" indent="-285744">
              <a:spcBef>
                <a:spcPts val="600"/>
              </a:spcBef>
              <a:spcAft>
                <a:spcPts val="600"/>
              </a:spcAft>
              <a:buSzPct val="80000"/>
              <a:buBlip>
                <a:blip r:embed="rId2"/>
              </a:buBlip>
            </a:pPr>
            <a:endParaRPr lang="en-US" sz="2000" dirty="0">
              <a:solidFill>
                <a:srgbClr val="002060"/>
              </a:solidFill>
            </a:endParaRPr>
          </a:p>
        </p:txBody>
      </p:sp>
      <p:pic>
        <p:nvPicPr>
          <p:cNvPr id="5" name="Picture 5" descr="image3_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1400" y="3987800"/>
            <a:ext cx="3695700" cy="23868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07263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57200" y="685800"/>
            <a:ext cx="7442200" cy="4984441"/>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latin typeface="Courier New" panose="02070309020205020404" pitchFamily="49" charset="0"/>
                <a:cs typeface="Courier New" panose="02070309020205020404" pitchFamily="49" charset="0"/>
              </a:rPr>
              <a:t>button</a:t>
            </a:r>
            <a:r>
              <a:rPr lang="en-US" sz="2000" dirty="0" smtClean="0">
                <a:solidFill>
                  <a:srgbClr val="002060"/>
                </a:solidFill>
                <a:latin typeface="+mj-lt"/>
                <a:cs typeface="Courier New" panose="02070309020205020404" pitchFamily="49" charset="0"/>
              </a:rPr>
              <a:t> object</a:t>
            </a:r>
            <a:r>
              <a:rPr lang="en-US" sz="2000" dirty="0">
                <a:solidFill>
                  <a:srgbClr val="002060"/>
                </a:solidFill>
                <a:latin typeface="+mj-lt"/>
                <a:cs typeface="Courier New" panose="02070309020205020404" pitchFamily="49" charset="0"/>
              </a:rPr>
              <a:t>:</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Allows you to perform various tasks based on user actions.</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Has the following properties:</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ourier New" panose="02070309020205020404" pitchFamily="49" charset="0"/>
                <a:cs typeface="Courier New" panose="02070309020205020404" pitchFamily="49" charset="0"/>
              </a:rPr>
              <a:t>Name</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ourier New" panose="02070309020205020404" pitchFamily="49" charset="0"/>
                <a:cs typeface="Courier New" panose="02070309020205020404" pitchFamily="49" charset="0"/>
              </a:rPr>
              <a:t>Value</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Has the following methods:</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ourier New" panose="02070309020205020404" pitchFamily="49" charset="0"/>
                <a:cs typeface="Courier New" panose="02070309020205020404" pitchFamily="49" charset="0"/>
              </a:rPr>
              <a:t>click()</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ourier New" panose="02070309020205020404" pitchFamily="49" charset="0"/>
                <a:cs typeface="Courier New" panose="02070309020205020404" pitchFamily="49" charset="0"/>
              </a:rPr>
              <a:t>focus()</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ourier New" panose="02070309020205020404" pitchFamily="49" charset="0"/>
                <a:cs typeface="Courier New" panose="02070309020205020404" pitchFamily="49" charset="0"/>
              </a:rPr>
              <a:t>blur</a:t>
            </a:r>
            <a:r>
              <a:rPr lang="en-US" sz="1600" dirty="0" smtClean="0">
                <a:solidFill>
                  <a:srgbClr val="002060"/>
                </a:solidFill>
                <a:latin typeface="Courier New" panose="02070309020205020404" pitchFamily="49" charset="0"/>
                <a:cs typeface="Courier New" panose="02070309020205020404" pitchFamily="49" charset="0"/>
              </a:rPr>
              <a:t>()</a:t>
            </a:r>
          </a:p>
          <a:p>
            <a:pPr marL="742932" lvl="1" indent="-285744" fontAlgn="base">
              <a:lnSpc>
                <a:spcPct val="105000"/>
              </a:lnSpc>
              <a:spcBef>
                <a:spcPts val="600"/>
              </a:spcBef>
              <a:spcAft>
                <a:spcPts val="600"/>
              </a:spcAft>
              <a:buClr>
                <a:schemeClr val="accent2">
                  <a:lumMod val="75000"/>
                </a:schemeClr>
              </a:buClr>
              <a:buSzPct val="80000"/>
              <a:buBlip>
                <a:blip r:embed="rId3"/>
              </a:buBlip>
            </a:pPr>
            <a:r>
              <a:rPr lang="en-US" dirty="0">
                <a:solidFill>
                  <a:srgbClr val="002060"/>
                </a:solidFill>
                <a:latin typeface="+mj-lt"/>
                <a:cs typeface="Courier New" panose="02070309020205020404" pitchFamily="49" charset="0"/>
              </a:rPr>
              <a:t>Is associated with the following events:</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err="1">
                <a:solidFill>
                  <a:srgbClr val="002060"/>
                </a:solidFill>
                <a:latin typeface="Courier New" panose="02070309020205020404" pitchFamily="49" charset="0"/>
                <a:cs typeface="Courier New" panose="02070309020205020404" pitchFamily="49" charset="0"/>
              </a:rPr>
              <a:t>onClick</a:t>
            </a:r>
            <a:endParaRPr lang="en-US" sz="1600" dirty="0">
              <a:solidFill>
                <a:srgbClr val="002060"/>
              </a:solidFill>
              <a:latin typeface="Courier New" panose="02070309020205020404" pitchFamily="49" charset="0"/>
              <a:cs typeface="Courier New" panose="02070309020205020404" pitchFamily="49" charset="0"/>
            </a:endParaRP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err="1">
                <a:solidFill>
                  <a:srgbClr val="002060"/>
                </a:solidFill>
                <a:latin typeface="Courier New" panose="02070309020205020404" pitchFamily="49" charset="0"/>
                <a:cs typeface="Courier New" panose="02070309020205020404" pitchFamily="49" charset="0"/>
              </a:rPr>
              <a:t>onMouseDown</a:t>
            </a:r>
            <a:endParaRPr lang="en-US" sz="1600" dirty="0">
              <a:solidFill>
                <a:srgbClr val="002060"/>
              </a:solidFill>
              <a:latin typeface="Courier New" panose="02070309020205020404" pitchFamily="49" charset="0"/>
              <a:cs typeface="Courier New" panose="02070309020205020404" pitchFamily="49" charset="0"/>
            </a:endParaRP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err="1">
                <a:solidFill>
                  <a:srgbClr val="002060"/>
                </a:solidFill>
                <a:latin typeface="Courier New" panose="02070309020205020404" pitchFamily="49" charset="0"/>
                <a:cs typeface="Courier New" panose="02070309020205020404" pitchFamily="49" charset="0"/>
              </a:rPr>
              <a:t>onMouseUp</a:t>
            </a:r>
            <a:endParaRPr lang="en-US" sz="1600" dirty="0">
              <a:solidFill>
                <a:srgbClr val="002060"/>
              </a:solidFill>
              <a:latin typeface="Courier New" panose="02070309020205020404" pitchFamily="49" charset="0"/>
              <a:cs typeface="Courier New" panose="02070309020205020404" pitchFamily="49" charset="0"/>
            </a:endParaRP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endParaRPr lang="en-US" sz="1600" dirty="0">
              <a:solidFill>
                <a:srgbClr val="002060"/>
              </a:solidFill>
              <a:latin typeface="Courier New" panose="02070309020205020404" pitchFamily="49" charset="0"/>
              <a:cs typeface="Courier New" panose="02070309020205020404" pitchFamily="49" charset="0"/>
            </a:endParaRPr>
          </a:p>
        </p:txBody>
      </p:sp>
      <p:sp>
        <p:nvSpPr>
          <p:cNvPr id="5" name="Title 1"/>
          <p:cNvSpPr>
            <a:spLocks noGrp="1"/>
          </p:cNvSpPr>
          <p:nvPr>
            <p:ph type="title"/>
          </p:nvPr>
        </p:nvSpPr>
        <p:spPr>
          <a:xfrm>
            <a:off x="12700" y="1"/>
            <a:ext cx="7886700" cy="457200"/>
          </a:xfrm>
        </p:spPr>
        <p:txBody>
          <a:bodyPr/>
          <a:lstStyle/>
          <a:p>
            <a:r>
              <a:rPr lang="en-US" dirty="0" smtClean="0"/>
              <a:t>Validating Form (Contd.)</a:t>
            </a:r>
            <a:endParaRPr lang="en-US" dirty="0"/>
          </a:p>
        </p:txBody>
      </p:sp>
    </p:spTree>
    <p:extLst>
      <p:ext uri="{BB962C8B-B14F-4D97-AF65-F5344CB8AC3E}">
        <p14:creationId xmlns:p14="http://schemas.microsoft.com/office/powerpoint/2010/main" val="325603304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57200" y="685800"/>
            <a:ext cx="7442200" cy="3616375"/>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latin typeface="Courier New" panose="02070309020205020404" pitchFamily="49" charset="0"/>
                <a:cs typeface="Courier New" panose="02070309020205020404" pitchFamily="49" charset="0"/>
              </a:rPr>
              <a:t>checkbox</a:t>
            </a:r>
            <a:r>
              <a:rPr lang="en-US" sz="2000" dirty="0" smtClean="0">
                <a:solidFill>
                  <a:srgbClr val="002060"/>
                </a:solidFill>
                <a:latin typeface="+mj-lt"/>
                <a:cs typeface="Courier New" panose="02070309020205020404" pitchFamily="49" charset="0"/>
              </a:rPr>
              <a:t> </a:t>
            </a:r>
            <a:r>
              <a:rPr lang="en-US" sz="2000" dirty="0">
                <a:solidFill>
                  <a:srgbClr val="002060"/>
                </a:solidFill>
                <a:latin typeface="+mj-lt"/>
                <a:cs typeface="Courier New" panose="02070309020205020404" pitchFamily="49" charset="0"/>
              </a:rPr>
              <a:t>object:</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Is used to accept multiple values at the same time.</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Has the following properties:</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ourier New" panose="02070309020205020404" pitchFamily="49" charset="0"/>
                <a:cs typeface="Courier New" panose="02070309020205020404" pitchFamily="49" charset="0"/>
              </a:rPr>
              <a:t>Name</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ourier New" panose="02070309020205020404" pitchFamily="49" charset="0"/>
                <a:cs typeface="Courier New" panose="02070309020205020404" pitchFamily="49" charset="0"/>
              </a:rPr>
              <a:t>Value</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ourier New" panose="02070309020205020404" pitchFamily="49" charset="0"/>
                <a:cs typeface="Courier New" panose="02070309020205020404" pitchFamily="49" charset="0"/>
              </a:rPr>
              <a:t>Checked</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Has the following methods:</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ourier New" panose="02070309020205020404" pitchFamily="49" charset="0"/>
                <a:cs typeface="Courier New" panose="02070309020205020404" pitchFamily="49" charset="0"/>
              </a:rPr>
              <a:t>click()</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ourier New" panose="02070309020205020404" pitchFamily="49" charset="0"/>
                <a:cs typeface="Courier New" panose="02070309020205020404" pitchFamily="49" charset="0"/>
              </a:rPr>
              <a:t>focus()</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ourier New" panose="02070309020205020404" pitchFamily="49" charset="0"/>
                <a:cs typeface="Courier New" panose="02070309020205020404" pitchFamily="49" charset="0"/>
              </a:rPr>
              <a:t>blur</a:t>
            </a:r>
            <a:r>
              <a:rPr lang="en-US" sz="1600" dirty="0" smtClean="0">
                <a:solidFill>
                  <a:srgbClr val="002060"/>
                </a:solidFill>
                <a:latin typeface="Courier New" panose="02070309020205020404" pitchFamily="49" charset="0"/>
                <a:cs typeface="Courier New" panose="02070309020205020404" pitchFamily="49" charset="0"/>
              </a:rPr>
              <a:t>()</a:t>
            </a:r>
            <a:endParaRPr lang="en-US" sz="1600" dirty="0">
              <a:solidFill>
                <a:srgbClr val="002060"/>
              </a:solidFill>
              <a:latin typeface="Courier New" panose="02070309020205020404" pitchFamily="49" charset="0"/>
              <a:cs typeface="Courier New" panose="02070309020205020404" pitchFamily="49" charset="0"/>
            </a:endParaRPr>
          </a:p>
        </p:txBody>
      </p:sp>
      <p:sp>
        <p:nvSpPr>
          <p:cNvPr id="5" name="Title 1"/>
          <p:cNvSpPr>
            <a:spLocks noGrp="1"/>
          </p:cNvSpPr>
          <p:nvPr>
            <p:ph type="title"/>
          </p:nvPr>
        </p:nvSpPr>
        <p:spPr>
          <a:xfrm>
            <a:off x="12700" y="1"/>
            <a:ext cx="7886700" cy="457200"/>
          </a:xfrm>
        </p:spPr>
        <p:txBody>
          <a:bodyPr/>
          <a:lstStyle/>
          <a:p>
            <a:r>
              <a:rPr lang="en-US" dirty="0" smtClean="0"/>
              <a:t>Validating Form (Contd.)</a:t>
            </a:r>
            <a:endParaRPr lang="en-US" dirty="0"/>
          </a:p>
        </p:txBody>
      </p:sp>
    </p:spTree>
    <p:extLst>
      <p:ext uri="{BB962C8B-B14F-4D97-AF65-F5344CB8AC3E}">
        <p14:creationId xmlns:p14="http://schemas.microsoft.com/office/powerpoint/2010/main" val="262629290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57200" y="685800"/>
            <a:ext cx="7442200" cy="7946791"/>
          </a:xfrm>
          <a:prstGeom prst="rect">
            <a:avLst/>
          </a:prstGeom>
        </p:spPr>
        <p:txBody>
          <a:bodyPr wrap="square">
            <a:spAutoFit/>
          </a:bodyPr>
          <a:lstStyle/>
          <a:p>
            <a:pPr marL="285744" lvl="1" indent="-285744" fontAlgn="base">
              <a:lnSpc>
                <a:spcPct val="105000"/>
              </a:lnSpc>
              <a:spcBef>
                <a:spcPts val="600"/>
              </a:spcBef>
              <a:spcAft>
                <a:spcPts val="600"/>
              </a:spcAft>
              <a:buClr>
                <a:schemeClr val="accent2">
                  <a:lumMod val="75000"/>
                </a:schemeClr>
              </a:buClr>
              <a:buSzPct val="100000"/>
              <a:buBlip>
                <a:blip r:embed="rId2"/>
              </a:buBlip>
            </a:pPr>
            <a:r>
              <a:rPr lang="en-US" sz="2000" dirty="0" smtClean="0">
                <a:solidFill>
                  <a:srgbClr val="002060"/>
                </a:solidFill>
                <a:latin typeface="Courier New" panose="02070309020205020404" pitchFamily="49" charset="0"/>
                <a:cs typeface="Courier New" panose="02070309020205020404" pitchFamily="49" charset="0"/>
              </a:rPr>
              <a:t>Text</a:t>
            </a:r>
            <a:r>
              <a:rPr lang="en-US" sz="2000" dirty="0" smtClean="0">
                <a:solidFill>
                  <a:srgbClr val="002060"/>
                </a:solidFill>
                <a:latin typeface="+mj-lt"/>
                <a:cs typeface="Courier New" panose="02070309020205020404" pitchFamily="49" charset="0"/>
              </a:rPr>
              <a:t> </a:t>
            </a:r>
            <a:r>
              <a:rPr lang="en-US" sz="2000" dirty="0">
                <a:solidFill>
                  <a:srgbClr val="002060"/>
                </a:solidFill>
                <a:latin typeface="+mj-lt"/>
                <a:cs typeface="Courier New" panose="02070309020205020404" pitchFamily="49" charset="0"/>
              </a:rPr>
              <a:t>object:</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Is used for accepting/displaying single line text entry. </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Has the following properties:</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ourier New" panose="02070309020205020404" pitchFamily="49" charset="0"/>
                <a:cs typeface="Courier New" panose="02070309020205020404" pitchFamily="49" charset="0"/>
              </a:rPr>
              <a:t>Name</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ourier New" panose="02070309020205020404" pitchFamily="49" charset="0"/>
                <a:cs typeface="Courier New" panose="02070309020205020404" pitchFamily="49" charset="0"/>
              </a:rPr>
              <a:t>Value</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Has the following methods:</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ourier New" panose="02070309020205020404" pitchFamily="49" charset="0"/>
                <a:cs typeface="Courier New" panose="02070309020205020404" pitchFamily="49" charset="0"/>
              </a:rPr>
              <a:t>blur()</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ourier New" panose="02070309020205020404" pitchFamily="49" charset="0"/>
                <a:cs typeface="Courier New" panose="02070309020205020404" pitchFamily="49" charset="0"/>
              </a:rPr>
              <a:t>focus()</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ourier New" panose="02070309020205020404" pitchFamily="49" charset="0"/>
                <a:cs typeface="Courier New" panose="02070309020205020404" pitchFamily="49" charset="0"/>
              </a:rPr>
              <a:t>Select</a:t>
            </a:r>
            <a:r>
              <a:rPr lang="en-US" sz="1600" dirty="0" smtClean="0">
                <a:solidFill>
                  <a:srgbClr val="002060"/>
                </a:solidFill>
                <a:latin typeface="Courier New" panose="02070309020205020404" pitchFamily="49" charset="0"/>
                <a:cs typeface="Courier New" panose="02070309020205020404" pitchFamily="49" charset="0"/>
              </a:rPr>
              <a:t>()</a:t>
            </a:r>
          </a:p>
          <a:p>
            <a:pPr marL="285744" lvl="1" indent="-285744" fontAlgn="base">
              <a:lnSpc>
                <a:spcPct val="105000"/>
              </a:lnSpc>
              <a:spcBef>
                <a:spcPts val="600"/>
              </a:spcBef>
              <a:spcAft>
                <a:spcPts val="600"/>
              </a:spcAft>
              <a:buClr>
                <a:schemeClr val="accent2">
                  <a:lumMod val="75000"/>
                </a:schemeClr>
              </a:buClr>
              <a:buSzPct val="100000"/>
              <a:buBlip>
                <a:blip r:embed="rId2"/>
              </a:buBlip>
            </a:pPr>
            <a:r>
              <a:rPr lang="en-US" sz="2000" dirty="0" err="1">
                <a:solidFill>
                  <a:srgbClr val="002060"/>
                </a:solidFill>
                <a:latin typeface="Courier New" panose="02070309020205020404" pitchFamily="49" charset="0"/>
                <a:cs typeface="Courier New" panose="02070309020205020404" pitchFamily="49" charset="0"/>
              </a:rPr>
              <a:t>textarea</a:t>
            </a:r>
            <a:r>
              <a:rPr lang="en-US" sz="2000" dirty="0">
                <a:solidFill>
                  <a:srgbClr val="002060"/>
                </a:solidFill>
                <a:latin typeface="+mj-lt"/>
                <a:cs typeface="Courier New" panose="02070309020205020404" pitchFamily="49" charset="0"/>
              </a:rPr>
              <a:t> object:</a:t>
            </a:r>
          </a:p>
          <a:p>
            <a:pPr marL="742932" lvl="1" indent="-285744" fontAlgn="base">
              <a:lnSpc>
                <a:spcPct val="105000"/>
              </a:lnSpc>
              <a:spcBef>
                <a:spcPts val="600"/>
              </a:spcBef>
              <a:spcAft>
                <a:spcPts val="600"/>
              </a:spcAft>
              <a:buClr>
                <a:schemeClr val="accent2">
                  <a:lumMod val="75000"/>
                </a:schemeClr>
              </a:buClr>
              <a:buSzPct val="80000"/>
              <a:buBlip>
                <a:blip r:embed="rId3"/>
              </a:buBlip>
            </a:pPr>
            <a:r>
              <a:rPr lang="en-US" dirty="0">
                <a:solidFill>
                  <a:srgbClr val="002060"/>
                </a:solidFill>
                <a:latin typeface="+mj-lt"/>
                <a:cs typeface="Courier New" panose="02070309020205020404" pitchFamily="49" charset="0"/>
              </a:rPr>
              <a:t>Allows the user to create a field that can accept multiple lines of text. </a:t>
            </a:r>
          </a:p>
          <a:p>
            <a:pPr marL="742932" lvl="1" indent="-285744" fontAlgn="base">
              <a:lnSpc>
                <a:spcPct val="105000"/>
              </a:lnSpc>
              <a:spcBef>
                <a:spcPts val="600"/>
              </a:spcBef>
              <a:spcAft>
                <a:spcPts val="600"/>
              </a:spcAft>
              <a:buClr>
                <a:schemeClr val="accent2">
                  <a:lumMod val="75000"/>
                </a:schemeClr>
              </a:buClr>
              <a:buSzPct val="80000"/>
              <a:buBlip>
                <a:blip r:embed="rId3"/>
              </a:buBlip>
            </a:pPr>
            <a:r>
              <a:rPr lang="en-US" dirty="0">
                <a:solidFill>
                  <a:srgbClr val="002060"/>
                </a:solidFill>
                <a:latin typeface="+mj-lt"/>
                <a:cs typeface="Courier New" panose="02070309020205020404" pitchFamily="49" charset="0"/>
              </a:rPr>
              <a:t>Has the following properties:</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ourier New" panose="02070309020205020404" pitchFamily="49" charset="0"/>
                <a:cs typeface="Courier New" panose="02070309020205020404" pitchFamily="49" charset="0"/>
              </a:rPr>
              <a:t>Name</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ourier New" panose="02070309020205020404" pitchFamily="49" charset="0"/>
                <a:cs typeface="Courier New" panose="02070309020205020404" pitchFamily="49" charset="0"/>
              </a:rPr>
              <a:t>Value</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endParaRPr lang="en-US" sz="1600" dirty="0" smtClean="0">
              <a:solidFill>
                <a:srgbClr val="002060"/>
              </a:solidFill>
              <a:latin typeface="Courier New" panose="02070309020205020404" pitchFamily="49" charset="0"/>
              <a:cs typeface="Courier New" panose="02070309020205020404" pitchFamily="49" charset="0"/>
            </a:endParaRP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endParaRPr lang="en-US" sz="1600" dirty="0">
              <a:solidFill>
                <a:srgbClr val="002060"/>
              </a:solidFill>
              <a:latin typeface="Courier New" panose="02070309020205020404" pitchFamily="49" charset="0"/>
              <a:cs typeface="Courier New" panose="02070309020205020404" pitchFamily="49" charset="0"/>
            </a:endParaRP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endParaRPr lang="en-US" sz="1600" dirty="0" smtClean="0">
              <a:solidFill>
                <a:srgbClr val="002060"/>
              </a:solidFill>
              <a:latin typeface="Courier New" panose="02070309020205020404" pitchFamily="49" charset="0"/>
              <a:cs typeface="Courier New" panose="02070309020205020404" pitchFamily="49" charset="0"/>
            </a:endParaRP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endParaRPr lang="en-US" sz="1600" dirty="0">
              <a:solidFill>
                <a:srgbClr val="002060"/>
              </a:solidFill>
              <a:latin typeface="Courier New" panose="02070309020205020404" pitchFamily="49" charset="0"/>
              <a:cs typeface="Courier New" panose="02070309020205020404" pitchFamily="49" charset="0"/>
            </a:endParaRP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endParaRPr lang="en-US" sz="1600" dirty="0" smtClean="0">
              <a:solidFill>
                <a:srgbClr val="002060"/>
              </a:solidFill>
              <a:latin typeface="Courier New" panose="02070309020205020404" pitchFamily="49" charset="0"/>
              <a:cs typeface="Courier New" panose="02070309020205020404" pitchFamily="49" charset="0"/>
            </a:endParaRP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endParaRPr lang="en-US" sz="1600" dirty="0">
              <a:solidFill>
                <a:srgbClr val="002060"/>
              </a:solidFill>
              <a:latin typeface="Courier New" panose="02070309020205020404" pitchFamily="49" charset="0"/>
              <a:cs typeface="Courier New" panose="02070309020205020404" pitchFamily="49" charset="0"/>
            </a:endParaRP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endParaRPr lang="en-US" sz="1600" dirty="0" smtClean="0">
              <a:solidFill>
                <a:srgbClr val="002060"/>
              </a:solidFill>
              <a:latin typeface="Courier New" panose="02070309020205020404" pitchFamily="49" charset="0"/>
              <a:cs typeface="Courier New" panose="02070309020205020404" pitchFamily="49" charset="0"/>
            </a:endParaRP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endParaRPr lang="en-US" sz="1600" dirty="0">
              <a:solidFill>
                <a:srgbClr val="002060"/>
              </a:solidFill>
              <a:latin typeface="Courier New" panose="02070309020205020404" pitchFamily="49" charset="0"/>
              <a:cs typeface="Courier New" panose="02070309020205020404" pitchFamily="49" charset="0"/>
            </a:endParaRPr>
          </a:p>
        </p:txBody>
      </p:sp>
      <p:sp>
        <p:nvSpPr>
          <p:cNvPr id="5" name="Title 1"/>
          <p:cNvSpPr>
            <a:spLocks noGrp="1"/>
          </p:cNvSpPr>
          <p:nvPr>
            <p:ph type="title"/>
          </p:nvPr>
        </p:nvSpPr>
        <p:spPr>
          <a:xfrm>
            <a:off x="12700" y="1"/>
            <a:ext cx="7886700" cy="457200"/>
          </a:xfrm>
        </p:spPr>
        <p:txBody>
          <a:bodyPr/>
          <a:lstStyle/>
          <a:p>
            <a:r>
              <a:rPr lang="en-US" dirty="0" smtClean="0"/>
              <a:t>Validating Form (Contd.)</a:t>
            </a:r>
            <a:endParaRPr lang="en-US" dirty="0"/>
          </a:p>
        </p:txBody>
      </p:sp>
    </p:spTree>
    <p:extLst>
      <p:ext uri="{BB962C8B-B14F-4D97-AF65-F5344CB8AC3E}">
        <p14:creationId xmlns:p14="http://schemas.microsoft.com/office/powerpoint/2010/main" val="60910296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57200" y="685800"/>
            <a:ext cx="7442200" cy="6583341"/>
          </a:xfrm>
          <a:prstGeom prst="rect">
            <a:avLst/>
          </a:prstGeom>
        </p:spPr>
        <p:txBody>
          <a:bodyPr wrap="square">
            <a:spAutoFit/>
          </a:bodyPr>
          <a:lstStyle/>
          <a:p>
            <a:pPr marL="285744" lvl="1" indent="-285744" fontAlgn="base">
              <a:lnSpc>
                <a:spcPct val="105000"/>
              </a:lnSpc>
              <a:spcBef>
                <a:spcPts val="600"/>
              </a:spcBef>
              <a:spcAft>
                <a:spcPts val="600"/>
              </a:spcAft>
              <a:buClr>
                <a:schemeClr val="accent2">
                  <a:lumMod val="75000"/>
                </a:schemeClr>
              </a:buClr>
              <a:buSzPct val="100000"/>
              <a:buBlip>
                <a:blip r:embed="rId2"/>
              </a:buBlip>
            </a:pPr>
            <a:r>
              <a:rPr lang="en-US" sz="2000" dirty="0" smtClean="0">
                <a:solidFill>
                  <a:srgbClr val="002060"/>
                </a:solidFill>
                <a:latin typeface="Courier New" panose="02070309020205020404" pitchFamily="49" charset="0"/>
                <a:cs typeface="Courier New" panose="02070309020205020404" pitchFamily="49" charset="0"/>
              </a:rPr>
              <a:t>radio</a:t>
            </a:r>
            <a:r>
              <a:rPr lang="en-US" sz="2000" dirty="0" smtClean="0">
                <a:solidFill>
                  <a:srgbClr val="002060"/>
                </a:solidFill>
                <a:latin typeface="+mj-lt"/>
                <a:cs typeface="Courier New" panose="02070309020205020404" pitchFamily="49" charset="0"/>
              </a:rPr>
              <a:t> </a:t>
            </a:r>
            <a:r>
              <a:rPr lang="en-US" sz="2000" dirty="0">
                <a:solidFill>
                  <a:srgbClr val="002060"/>
                </a:solidFill>
                <a:latin typeface="+mj-lt"/>
                <a:cs typeface="Courier New" panose="02070309020205020404" pitchFamily="49" charset="0"/>
              </a:rPr>
              <a:t>object:</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Allows the user to accept a single value from a set of alternatives.</a:t>
            </a:r>
          </a:p>
          <a:p>
            <a:pPr marL="742932" lvl="1" indent="-285744">
              <a:spcBef>
                <a:spcPts val="600"/>
              </a:spcBef>
              <a:spcAft>
                <a:spcPts val="600"/>
              </a:spcAft>
              <a:buSzPct val="80000"/>
              <a:buBlip>
                <a:blip r:embed="rId3"/>
              </a:buBlip>
            </a:pPr>
            <a:r>
              <a:rPr lang="en-US" dirty="0">
                <a:solidFill>
                  <a:srgbClr val="002060"/>
                </a:solidFill>
                <a:latin typeface="+mj-lt"/>
                <a:cs typeface="Courier New" panose="02070309020205020404" pitchFamily="49" charset="0"/>
              </a:rPr>
              <a:t>Has the following properties:</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ourier New" panose="02070309020205020404" pitchFamily="49" charset="0"/>
                <a:cs typeface="Courier New" panose="02070309020205020404" pitchFamily="49" charset="0"/>
              </a:rPr>
              <a:t>Name</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ourier New" panose="02070309020205020404" pitchFamily="49" charset="0"/>
                <a:cs typeface="Courier New" panose="02070309020205020404" pitchFamily="49" charset="0"/>
              </a:rPr>
              <a:t>Value</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a:solidFill>
                  <a:srgbClr val="002060"/>
                </a:solidFill>
                <a:latin typeface="Courier New" panose="02070309020205020404" pitchFamily="49" charset="0"/>
                <a:cs typeface="Courier New" panose="02070309020205020404" pitchFamily="49" charset="0"/>
              </a:rPr>
              <a:t>Checked</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smtClean="0">
                <a:solidFill>
                  <a:srgbClr val="002060"/>
                </a:solidFill>
                <a:latin typeface="Courier New" panose="02070309020205020404" pitchFamily="49" charset="0"/>
                <a:cs typeface="Courier New" panose="02070309020205020404" pitchFamily="49" charset="0"/>
              </a:rPr>
              <a:t>Index</a:t>
            </a:r>
            <a:endParaRPr lang="en-US" sz="1600" dirty="0">
              <a:solidFill>
                <a:srgbClr val="002060"/>
              </a:solidFill>
              <a:latin typeface="Courier New" panose="02070309020205020404" pitchFamily="49" charset="0"/>
              <a:cs typeface="Courier New" panose="02070309020205020404" pitchFamily="49" charset="0"/>
            </a:endParaRP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smtClean="0">
                <a:solidFill>
                  <a:srgbClr val="002060"/>
                </a:solidFill>
                <a:latin typeface="Courier New" panose="02070309020205020404" pitchFamily="49" charset="0"/>
                <a:cs typeface="Courier New" panose="02070309020205020404" pitchFamily="49" charset="0"/>
              </a:rPr>
              <a:t>Length</a:t>
            </a:r>
          </a:p>
          <a:p>
            <a:pPr marL="285744" lvl="1" indent="-285744" fontAlgn="base">
              <a:lnSpc>
                <a:spcPct val="105000"/>
              </a:lnSpc>
              <a:spcBef>
                <a:spcPts val="600"/>
              </a:spcBef>
              <a:spcAft>
                <a:spcPts val="600"/>
              </a:spcAft>
              <a:buClr>
                <a:schemeClr val="accent2">
                  <a:lumMod val="75000"/>
                </a:schemeClr>
              </a:buClr>
              <a:buSzPct val="100000"/>
              <a:buBlip>
                <a:blip r:embed="rId2"/>
              </a:buBlip>
            </a:pPr>
            <a:r>
              <a:rPr lang="en-US" sz="2000" dirty="0" smtClean="0">
                <a:solidFill>
                  <a:srgbClr val="002060"/>
                </a:solidFill>
                <a:latin typeface="Courier New" panose="02070309020205020404" pitchFamily="49" charset="0"/>
                <a:cs typeface="Courier New" panose="02070309020205020404" pitchFamily="49" charset="0"/>
              </a:rPr>
              <a:t>Select</a:t>
            </a:r>
            <a:r>
              <a:rPr lang="en-US" sz="2000" dirty="0">
                <a:solidFill>
                  <a:srgbClr val="002060"/>
                </a:solidFill>
                <a:latin typeface="+mj-lt"/>
                <a:cs typeface="Courier New" panose="02070309020205020404" pitchFamily="49" charset="0"/>
              </a:rPr>
              <a:t> object</a:t>
            </a:r>
            <a:r>
              <a:rPr lang="en-US" sz="2000" dirty="0" smtClean="0">
                <a:solidFill>
                  <a:srgbClr val="002060"/>
                </a:solidFill>
                <a:latin typeface="+mj-lt"/>
                <a:cs typeface="Courier New" panose="02070309020205020404" pitchFamily="49" charset="0"/>
              </a:rPr>
              <a:t>:</a:t>
            </a:r>
          </a:p>
          <a:p>
            <a:pPr marL="742932" lvl="1" indent="-285744" fontAlgn="base">
              <a:lnSpc>
                <a:spcPct val="105000"/>
              </a:lnSpc>
              <a:spcBef>
                <a:spcPts val="600"/>
              </a:spcBef>
              <a:spcAft>
                <a:spcPts val="600"/>
              </a:spcAft>
              <a:buClr>
                <a:schemeClr val="accent2">
                  <a:lumMod val="75000"/>
                </a:schemeClr>
              </a:buClr>
              <a:buSzPct val="80000"/>
              <a:buBlip>
                <a:blip r:embed="rId3"/>
              </a:buBlip>
            </a:pPr>
            <a:r>
              <a:rPr lang="en-US" dirty="0">
                <a:solidFill>
                  <a:srgbClr val="002060"/>
                </a:solidFill>
                <a:latin typeface="+mj-lt"/>
                <a:cs typeface="Courier New" panose="02070309020205020404" pitchFamily="49" charset="0"/>
              </a:rPr>
              <a:t>Allows the user to select an option available in a drop-down menu. </a:t>
            </a:r>
          </a:p>
          <a:p>
            <a:pPr marL="742932" lvl="1" indent="-285744" fontAlgn="base">
              <a:lnSpc>
                <a:spcPct val="105000"/>
              </a:lnSpc>
              <a:spcBef>
                <a:spcPts val="600"/>
              </a:spcBef>
              <a:spcAft>
                <a:spcPts val="600"/>
              </a:spcAft>
              <a:buClr>
                <a:schemeClr val="accent2">
                  <a:lumMod val="75000"/>
                </a:schemeClr>
              </a:buClr>
              <a:buSzPct val="80000"/>
              <a:buBlip>
                <a:blip r:embed="rId3"/>
              </a:buBlip>
            </a:pPr>
            <a:r>
              <a:rPr lang="en-US" dirty="0">
                <a:solidFill>
                  <a:srgbClr val="002060"/>
                </a:solidFill>
                <a:latin typeface="+mj-lt"/>
                <a:cs typeface="Courier New" panose="02070309020205020404" pitchFamily="49" charset="0"/>
              </a:rPr>
              <a:t>Has the following properties:</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smtClean="0">
                <a:solidFill>
                  <a:srgbClr val="002060"/>
                </a:solidFill>
                <a:latin typeface="Courier New" panose="02070309020205020404" pitchFamily="49" charset="0"/>
                <a:cs typeface="Courier New" panose="02070309020205020404" pitchFamily="49" charset="0"/>
              </a:rPr>
              <a:t>Name</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smtClean="0">
                <a:solidFill>
                  <a:srgbClr val="002060"/>
                </a:solidFill>
                <a:latin typeface="Courier New" panose="02070309020205020404" pitchFamily="49" charset="0"/>
                <a:cs typeface="Courier New" panose="02070309020205020404" pitchFamily="49" charset="0"/>
              </a:rPr>
              <a:t>Text</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err="1" smtClean="0">
                <a:solidFill>
                  <a:srgbClr val="002060"/>
                </a:solidFill>
                <a:latin typeface="Courier New" panose="02070309020205020404" pitchFamily="49" charset="0"/>
                <a:cs typeface="Courier New" panose="02070309020205020404" pitchFamily="49" charset="0"/>
              </a:rPr>
              <a:t>Selectedindex</a:t>
            </a:r>
            <a:endParaRPr lang="en-US" sz="1600" dirty="0" smtClean="0">
              <a:solidFill>
                <a:srgbClr val="002060"/>
              </a:solidFill>
              <a:latin typeface="Courier New" panose="02070309020205020404" pitchFamily="49" charset="0"/>
              <a:cs typeface="Courier New" panose="02070309020205020404" pitchFamily="49" charset="0"/>
            </a:endParaRP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smtClean="0">
                <a:solidFill>
                  <a:srgbClr val="002060"/>
                </a:solidFill>
                <a:latin typeface="Courier New" panose="02070309020205020404" pitchFamily="49" charset="0"/>
                <a:cs typeface="Courier New" panose="02070309020205020404" pitchFamily="49" charset="0"/>
              </a:rPr>
              <a:t>Selected</a:t>
            </a: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r>
              <a:rPr lang="en-US" sz="1600" dirty="0" smtClean="0">
                <a:solidFill>
                  <a:srgbClr val="002060"/>
                </a:solidFill>
                <a:latin typeface="Courier New" panose="02070309020205020404" pitchFamily="49" charset="0"/>
                <a:cs typeface="Courier New" panose="02070309020205020404" pitchFamily="49" charset="0"/>
              </a:rPr>
              <a:t>Value</a:t>
            </a:r>
          </a:p>
          <a:p>
            <a:pPr marL="285744" lvl="1" indent="-285744" fontAlgn="base">
              <a:lnSpc>
                <a:spcPct val="105000"/>
              </a:lnSpc>
              <a:spcBef>
                <a:spcPts val="600"/>
              </a:spcBef>
              <a:spcAft>
                <a:spcPts val="600"/>
              </a:spcAft>
              <a:buClr>
                <a:schemeClr val="accent2">
                  <a:lumMod val="75000"/>
                </a:schemeClr>
              </a:buClr>
              <a:buSzPct val="100000"/>
              <a:buBlip>
                <a:blip r:embed="rId2"/>
              </a:buBlip>
            </a:pPr>
            <a:endParaRPr lang="en-US" sz="2000" dirty="0">
              <a:solidFill>
                <a:srgbClr val="002060"/>
              </a:solidFill>
              <a:latin typeface="+mj-lt"/>
              <a:cs typeface="Courier New" panose="02070309020205020404" pitchFamily="49" charset="0"/>
            </a:endParaRPr>
          </a:p>
          <a:p>
            <a:pPr marL="1143000" lvl="2" indent="-228600" fontAlgn="base">
              <a:lnSpc>
                <a:spcPct val="105000"/>
              </a:lnSpc>
              <a:spcBef>
                <a:spcPct val="20000"/>
              </a:spcBef>
              <a:spcAft>
                <a:spcPct val="0"/>
              </a:spcAft>
              <a:buClr>
                <a:schemeClr val="accent2">
                  <a:lumMod val="75000"/>
                </a:schemeClr>
              </a:buClr>
              <a:buSzPct val="100000"/>
              <a:buFont typeface="Wingdings" panose="05000000000000000000" pitchFamily="2" charset="2"/>
              <a:buChar char="§"/>
            </a:pPr>
            <a:endParaRPr lang="en-US" sz="1600" dirty="0">
              <a:solidFill>
                <a:srgbClr val="002060"/>
              </a:solidFill>
              <a:latin typeface="Courier New" panose="02070309020205020404" pitchFamily="49" charset="0"/>
              <a:cs typeface="Courier New" panose="02070309020205020404" pitchFamily="49" charset="0"/>
            </a:endParaRPr>
          </a:p>
        </p:txBody>
      </p:sp>
      <p:sp>
        <p:nvSpPr>
          <p:cNvPr id="5" name="Title 1"/>
          <p:cNvSpPr>
            <a:spLocks noGrp="1"/>
          </p:cNvSpPr>
          <p:nvPr>
            <p:ph type="title"/>
          </p:nvPr>
        </p:nvSpPr>
        <p:spPr>
          <a:xfrm>
            <a:off x="12700" y="1"/>
            <a:ext cx="7886700" cy="457200"/>
          </a:xfrm>
        </p:spPr>
        <p:txBody>
          <a:bodyPr/>
          <a:lstStyle/>
          <a:p>
            <a:r>
              <a:rPr lang="en-US" dirty="0" smtClean="0"/>
              <a:t>Validating Form (Contd.)</a:t>
            </a:r>
            <a:endParaRPr lang="en-US" dirty="0"/>
          </a:p>
        </p:txBody>
      </p:sp>
    </p:spTree>
    <p:extLst>
      <p:ext uri="{BB962C8B-B14F-4D97-AF65-F5344CB8AC3E}">
        <p14:creationId xmlns:p14="http://schemas.microsoft.com/office/powerpoint/2010/main" val="391321629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Validation</a:t>
            </a:r>
          </a:p>
        </p:txBody>
      </p:sp>
      <p:sp>
        <p:nvSpPr>
          <p:cNvPr id="3" name="Rectangle 2"/>
          <p:cNvSpPr/>
          <p:nvPr/>
        </p:nvSpPr>
        <p:spPr>
          <a:xfrm>
            <a:off x="457200" y="685800"/>
            <a:ext cx="7005918" cy="5401479"/>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a:solidFill>
                  <a:srgbClr val="002060"/>
                </a:solidFill>
              </a:rPr>
              <a:t>JavaScript allows client-side validation logic to be applied to a Web form.</a:t>
            </a:r>
          </a:p>
          <a:p>
            <a:pPr marL="285744" lvl="1" indent="-285744">
              <a:spcBef>
                <a:spcPts val="600"/>
              </a:spcBef>
              <a:spcAft>
                <a:spcPts val="600"/>
              </a:spcAft>
              <a:buSzPct val="100000"/>
              <a:buBlip>
                <a:blip r:embed="rId2"/>
              </a:buBlip>
            </a:pPr>
            <a:r>
              <a:rPr lang="en-US" sz="2000" dirty="0">
                <a:solidFill>
                  <a:srgbClr val="002060"/>
                </a:solidFill>
              </a:rPr>
              <a:t>Client-side validation reduces the processing time of a script.  </a:t>
            </a:r>
          </a:p>
          <a:p>
            <a:pPr marL="285744" lvl="1" indent="-285744">
              <a:spcBef>
                <a:spcPts val="600"/>
              </a:spcBef>
              <a:spcAft>
                <a:spcPts val="600"/>
              </a:spcAft>
              <a:buSzPct val="100000"/>
              <a:buBlip>
                <a:blip r:embed="rId2"/>
              </a:buBlip>
            </a:pPr>
            <a:r>
              <a:rPr lang="en-US" sz="2000" dirty="0">
                <a:solidFill>
                  <a:srgbClr val="002060"/>
                </a:solidFill>
              </a:rPr>
              <a:t>The following properties and method of the form object are used to validate the data entered in the form:</a:t>
            </a:r>
          </a:p>
          <a:p>
            <a:pPr marL="742932" lvl="1" indent="-285744">
              <a:spcBef>
                <a:spcPts val="600"/>
              </a:spcBef>
              <a:spcAft>
                <a:spcPts val="600"/>
              </a:spcAft>
              <a:buSzPct val="80000"/>
              <a:buBlip>
                <a:blip r:embed="rId3"/>
              </a:buBlip>
            </a:pPr>
            <a:r>
              <a:rPr lang="en-US" dirty="0">
                <a:solidFill>
                  <a:srgbClr val="002060"/>
                </a:solidFill>
                <a:latin typeface="Courier New" panose="02070309020205020404" pitchFamily="49" charset="0"/>
                <a:cs typeface="Courier New" panose="02070309020205020404" pitchFamily="49" charset="0"/>
              </a:rPr>
              <a:t>element</a:t>
            </a:r>
          </a:p>
          <a:p>
            <a:pPr marL="742932" lvl="1" indent="-285744">
              <a:spcBef>
                <a:spcPts val="600"/>
              </a:spcBef>
              <a:spcAft>
                <a:spcPts val="600"/>
              </a:spcAft>
              <a:buSzPct val="80000"/>
              <a:buBlip>
                <a:blip r:embed="rId3"/>
              </a:buBlip>
            </a:pPr>
            <a:r>
              <a:rPr lang="en-US" dirty="0">
                <a:solidFill>
                  <a:srgbClr val="002060"/>
                </a:solidFill>
                <a:latin typeface="Courier New" panose="02070309020205020404" pitchFamily="49" charset="0"/>
                <a:cs typeface="Courier New" panose="02070309020205020404" pitchFamily="49" charset="0"/>
              </a:rPr>
              <a:t>action</a:t>
            </a:r>
          </a:p>
          <a:p>
            <a:pPr marL="742932" lvl="1" indent="-285744">
              <a:spcBef>
                <a:spcPts val="600"/>
              </a:spcBef>
              <a:spcAft>
                <a:spcPts val="600"/>
              </a:spcAft>
              <a:buSzPct val="80000"/>
              <a:buBlip>
                <a:blip r:embed="rId3"/>
              </a:buBlip>
            </a:pPr>
            <a:r>
              <a:rPr lang="en-US" dirty="0">
                <a:solidFill>
                  <a:srgbClr val="002060"/>
                </a:solidFill>
                <a:latin typeface="Courier New" panose="02070309020205020404" pitchFamily="49" charset="0"/>
                <a:cs typeface="Courier New" panose="02070309020205020404" pitchFamily="49" charset="0"/>
              </a:rPr>
              <a:t>submit()</a:t>
            </a:r>
          </a:p>
          <a:p>
            <a:pPr marL="285744" lvl="1" indent="-285744">
              <a:spcBef>
                <a:spcPts val="600"/>
              </a:spcBef>
              <a:spcAft>
                <a:spcPts val="600"/>
              </a:spcAft>
              <a:buSzPct val="100000"/>
              <a:buBlip>
                <a:blip r:embed="rId2"/>
              </a:buBlip>
              <a:defRPr/>
            </a:pPr>
            <a:r>
              <a:rPr lang="en-US" sz="2000" dirty="0">
                <a:solidFill>
                  <a:srgbClr val="002060"/>
                </a:solidFill>
                <a:latin typeface="Courier New" panose="02070309020205020404" pitchFamily="49" charset="0"/>
                <a:cs typeface="Courier New" panose="02070309020205020404" pitchFamily="49" charset="0"/>
              </a:rPr>
              <a:t>element</a:t>
            </a:r>
            <a:r>
              <a:rPr lang="en-US" sz="2000" dirty="0">
                <a:solidFill>
                  <a:srgbClr val="002060"/>
                </a:solidFill>
              </a:rPr>
              <a:t>:</a:t>
            </a:r>
          </a:p>
          <a:p>
            <a:pPr marL="742932" lvl="1" indent="-285744">
              <a:spcBef>
                <a:spcPts val="600"/>
              </a:spcBef>
              <a:spcAft>
                <a:spcPts val="600"/>
              </a:spcAft>
              <a:buSzPct val="80000"/>
              <a:buBlip>
                <a:blip r:embed="rId3"/>
              </a:buBlip>
              <a:defRPr/>
            </a:pPr>
            <a:r>
              <a:rPr lang="en-US" dirty="0">
                <a:solidFill>
                  <a:srgbClr val="002060"/>
                </a:solidFill>
                <a:latin typeface="+mj-lt"/>
                <a:cs typeface="Courier New" panose="02070309020205020404" pitchFamily="49" charset="0"/>
              </a:rPr>
              <a:t>Is an array of all the elements of a form, such as text box or a radio button.</a:t>
            </a:r>
          </a:p>
          <a:p>
            <a:pPr marL="742932" lvl="1" indent="-285744">
              <a:spcBef>
                <a:spcPts val="600"/>
              </a:spcBef>
              <a:spcAft>
                <a:spcPts val="600"/>
              </a:spcAft>
              <a:buSzPct val="80000"/>
              <a:buBlip>
                <a:blip r:embed="rId3"/>
              </a:buBlip>
              <a:defRPr/>
            </a:pPr>
            <a:r>
              <a:rPr lang="en-US" dirty="0">
                <a:solidFill>
                  <a:srgbClr val="002060"/>
                </a:solidFill>
                <a:latin typeface="+mj-lt"/>
                <a:cs typeface="Courier New" panose="02070309020205020404" pitchFamily="49" charset="0"/>
              </a:rPr>
              <a:t>For example:</a:t>
            </a:r>
          </a:p>
          <a:p>
            <a:pPr lvl="3">
              <a:defRPr/>
            </a:pPr>
            <a:r>
              <a:rPr lang="en-US" sz="1600" dirty="0" err="1">
                <a:solidFill>
                  <a:srgbClr val="002060"/>
                </a:solidFill>
                <a:latin typeface="Courier New" pitchFamily="49" charset="0"/>
                <a:cs typeface="Courier New" pitchFamily="49" charset="0"/>
              </a:rPr>
              <a:t>document.forms</a:t>
            </a:r>
            <a:r>
              <a:rPr lang="en-US" sz="1600" dirty="0">
                <a:solidFill>
                  <a:srgbClr val="002060"/>
                </a:solidFill>
                <a:latin typeface="Courier New" pitchFamily="49" charset="0"/>
                <a:cs typeface="Courier New" pitchFamily="49" charset="0"/>
              </a:rPr>
              <a:t>[0].element[0].</a:t>
            </a:r>
            <a:r>
              <a:rPr lang="en-US" sz="1600" dirty="0" smtClean="0">
                <a:solidFill>
                  <a:srgbClr val="002060"/>
                </a:solidFill>
                <a:latin typeface="Courier New" pitchFamily="49" charset="0"/>
                <a:cs typeface="Courier New" pitchFamily="49" charset="0"/>
              </a:rPr>
              <a:t>value;</a:t>
            </a:r>
            <a:endParaRPr lang="en-US" sz="1600" dirty="0">
              <a:solidFill>
                <a:srgbClr val="002060"/>
              </a:solidFill>
              <a:latin typeface="Courier New" pitchFamily="49" charset="0"/>
              <a:cs typeface="Courier New" pitchFamily="49" charset="0"/>
            </a:endParaRPr>
          </a:p>
          <a:p>
            <a:pPr lvl="3">
              <a:defRPr/>
            </a:pPr>
            <a:r>
              <a:rPr lang="en-US" sz="1600" dirty="0" err="1">
                <a:solidFill>
                  <a:srgbClr val="002060"/>
                </a:solidFill>
                <a:latin typeface="Courier New" pitchFamily="49" charset="0"/>
                <a:cs typeface="Courier New" pitchFamily="49" charset="0"/>
              </a:rPr>
              <a:t>document.forms</a:t>
            </a:r>
            <a:r>
              <a:rPr lang="en-US" sz="1600" dirty="0">
                <a:solidFill>
                  <a:srgbClr val="002060"/>
                </a:solidFill>
                <a:latin typeface="Courier New" pitchFamily="49" charset="0"/>
                <a:cs typeface="Courier New" pitchFamily="49" charset="0"/>
              </a:rPr>
              <a:t>[0].element[1].</a:t>
            </a:r>
            <a:r>
              <a:rPr lang="en-US" sz="1600" dirty="0" smtClean="0">
                <a:solidFill>
                  <a:srgbClr val="002060"/>
                </a:solidFill>
                <a:latin typeface="Courier New" pitchFamily="49" charset="0"/>
                <a:cs typeface="Courier New" pitchFamily="49" charset="0"/>
              </a:rPr>
              <a:t>value;</a:t>
            </a:r>
            <a:endParaRPr lang="en-US" sz="1600" dirty="0">
              <a:solidFill>
                <a:srgbClr val="002060"/>
              </a:solidFill>
              <a:latin typeface="Courier New" pitchFamily="49" charset="0"/>
              <a:cs typeface="Courier New" pitchFamily="49" charset="0"/>
            </a:endParaRPr>
          </a:p>
        </p:txBody>
      </p:sp>
    </p:spTree>
    <p:extLst>
      <p:ext uri="{BB962C8B-B14F-4D97-AF65-F5344CB8AC3E}">
        <p14:creationId xmlns:p14="http://schemas.microsoft.com/office/powerpoint/2010/main" val="260456660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a:t>
            </a:r>
            <a:r>
              <a:rPr lang="en-US" dirty="0" smtClean="0"/>
              <a:t>Validation (Contd.)</a:t>
            </a:r>
            <a:endParaRPr lang="en-US" dirty="0"/>
          </a:p>
        </p:txBody>
      </p:sp>
      <p:sp>
        <p:nvSpPr>
          <p:cNvPr id="3" name="Rectangle 2"/>
          <p:cNvSpPr/>
          <p:nvPr/>
        </p:nvSpPr>
        <p:spPr>
          <a:xfrm>
            <a:off x="457200" y="685800"/>
            <a:ext cx="7005918" cy="3708708"/>
          </a:xfrm>
          <a:prstGeom prst="rect">
            <a:avLst/>
          </a:prstGeom>
        </p:spPr>
        <p:txBody>
          <a:bodyPr wrap="square">
            <a:spAutoFit/>
          </a:bodyPr>
          <a:lstStyle/>
          <a:p>
            <a:pPr marL="285744" lvl="1" indent="-285744">
              <a:spcBef>
                <a:spcPts val="600"/>
              </a:spcBef>
              <a:spcAft>
                <a:spcPts val="600"/>
              </a:spcAft>
              <a:buSzPct val="100000"/>
              <a:buBlip>
                <a:blip r:embed="rId2"/>
              </a:buBlip>
              <a:defRPr/>
            </a:pPr>
            <a:r>
              <a:rPr lang="en-US" sz="2000" dirty="0" smtClean="0">
                <a:solidFill>
                  <a:srgbClr val="002060"/>
                </a:solidFill>
                <a:latin typeface="Courier New" panose="02070309020205020404" pitchFamily="49" charset="0"/>
                <a:cs typeface="Courier New" panose="02070309020205020404" pitchFamily="49" charset="0"/>
              </a:rPr>
              <a:t>action</a:t>
            </a:r>
            <a:r>
              <a:rPr lang="en-US" sz="2000" dirty="0">
                <a:solidFill>
                  <a:srgbClr val="002060"/>
                </a:solidFill>
                <a:latin typeface="+mj-lt"/>
                <a:cs typeface="Courier New" panose="02070309020205020404" pitchFamily="49" charset="0"/>
              </a:rPr>
              <a:t>:</a:t>
            </a:r>
          </a:p>
          <a:p>
            <a:pPr marL="742932" lvl="1" indent="-285744">
              <a:spcBef>
                <a:spcPts val="600"/>
              </a:spcBef>
              <a:spcAft>
                <a:spcPts val="600"/>
              </a:spcAft>
              <a:buSzPct val="80000"/>
              <a:buBlip>
                <a:blip r:embed="rId3"/>
              </a:buBlip>
              <a:defRPr/>
            </a:pPr>
            <a:r>
              <a:rPr lang="en-US" dirty="0">
                <a:solidFill>
                  <a:srgbClr val="002060"/>
                </a:solidFill>
                <a:latin typeface="+mj-lt"/>
                <a:cs typeface="Courier New" panose="02070309020205020404" pitchFamily="49" charset="0"/>
              </a:rPr>
              <a:t>Is assigned a value that specifies the URL of the page where the form inputs are to be submitted for processing.</a:t>
            </a:r>
          </a:p>
          <a:p>
            <a:pPr marL="742932" lvl="1" indent="-285744">
              <a:spcBef>
                <a:spcPts val="600"/>
              </a:spcBef>
              <a:spcAft>
                <a:spcPts val="600"/>
              </a:spcAft>
              <a:buSzPct val="80000"/>
              <a:buBlip>
                <a:blip r:embed="rId3"/>
              </a:buBlip>
              <a:defRPr/>
            </a:pPr>
            <a:r>
              <a:rPr lang="en-US" dirty="0">
                <a:solidFill>
                  <a:srgbClr val="002060"/>
                </a:solidFill>
                <a:latin typeface="+mj-lt"/>
                <a:cs typeface="Courier New" panose="02070309020205020404" pitchFamily="49" charset="0"/>
              </a:rPr>
              <a:t>For example:</a:t>
            </a:r>
          </a:p>
          <a:p>
            <a:pPr lvl="3">
              <a:defRPr/>
            </a:pPr>
            <a:r>
              <a:rPr lang="en-US" sz="1600" dirty="0" err="1" smtClean="0">
                <a:solidFill>
                  <a:srgbClr val="002060"/>
                </a:solidFill>
                <a:latin typeface="Courier New" pitchFamily="49" charset="0"/>
                <a:cs typeface="Courier New" pitchFamily="49" charset="0"/>
              </a:rPr>
              <a:t>document.Form_name.action</a:t>
            </a:r>
            <a:r>
              <a:rPr lang="en-US" sz="1600" dirty="0">
                <a:solidFill>
                  <a:srgbClr val="002060"/>
                </a:solidFill>
                <a:latin typeface="Courier New" pitchFamily="49" charset="0"/>
                <a:cs typeface="Courier New" pitchFamily="49" charset="0"/>
              </a:rPr>
              <a:t>=”</a:t>
            </a:r>
            <a:r>
              <a:rPr lang="en-US" sz="1600" dirty="0" err="1">
                <a:solidFill>
                  <a:srgbClr val="002060"/>
                </a:solidFill>
                <a:latin typeface="Courier New" pitchFamily="49" charset="0"/>
                <a:cs typeface="Courier New" pitchFamily="49" charset="0"/>
              </a:rPr>
              <a:t>URL_address</a:t>
            </a:r>
            <a:r>
              <a:rPr lang="en-US" sz="1600" dirty="0" smtClean="0">
                <a:solidFill>
                  <a:srgbClr val="002060"/>
                </a:solidFill>
                <a:latin typeface="Courier New" pitchFamily="49" charset="0"/>
                <a:cs typeface="Courier New" pitchFamily="49" charset="0"/>
              </a:rPr>
              <a:t>”;</a:t>
            </a:r>
            <a:endParaRPr lang="en-US" sz="1600" dirty="0">
              <a:solidFill>
                <a:srgbClr val="002060"/>
              </a:solidFill>
              <a:latin typeface="Courier New" pitchFamily="49" charset="0"/>
              <a:cs typeface="Courier New" pitchFamily="49" charset="0"/>
            </a:endParaRPr>
          </a:p>
          <a:p>
            <a:pPr marL="285744" lvl="1" indent="-285744">
              <a:spcBef>
                <a:spcPts val="600"/>
              </a:spcBef>
              <a:spcAft>
                <a:spcPts val="600"/>
              </a:spcAft>
              <a:buSzPct val="100000"/>
              <a:buBlip>
                <a:blip r:embed="rId2"/>
              </a:buBlip>
              <a:defRPr/>
            </a:pPr>
            <a:r>
              <a:rPr lang="en-US" sz="2000" dirty="0">
                <a:solidFill>
                  <a:srgbClr val="002060"/>
                </a:solidFill>
                <a:latin typeface="Courier New" panose="02070309020205020404" pitchFamily="49" charset="0"/>
                <a:cs typeface="Courier New" panose="02070309020205020404" pitchFamily="49" charset="0"/>
              </a:rPr>
              <a:t>submit()</a:t>
            </a:r>
            <a:r>
              <a:rPr lang="en-US" sz="2000" dirty="0">
                <a:solidFill>
                  <a:srgbClr val="002060"/>
                </a:solidFill>
                <a:latin typeface="+mj-lt"/>
                <a:cs typeface="Courier New" panose="02070309020205020404" pitchFamily="49" charset="0"/>
              </a:rPr>
              <a:t>:</a:t>
            </a:r>
          </a:p>
          <a:p>
            <a:pPr marL="742932" lvl="1" indent="-285744">
              <a:spcBef>
                <a:spcPts val="600"/>
              </a:spcBef>
              <a:spcAft>
                <a:spcPts val="600"/>
              </a:spcAft>
              <a:buSzPct val="80000"/>
              <a:buBlip>
                <a:blip r:embed="rId3"/>
              </a:buBlip>
              <a:defRPr/>
            </a:pPr>
            <a:r>
              <a:rPr lang="en-US" dirty="0">
                <a:solidFill>
                  <a:srgbClr val="002060"/>
                </a:solidFill>
                <a:latin typeface="+mj-lt"/>
                <a:cs typeface="Courier New" panose="02070309020205020404" pitchFamily="49" charset="0"/>
              </a:rPr>
              <a:t>Is similar to the submit button, which when invoked submits the form to the server for processing.</a:t>
            </a:r>
          </a:p>
          <a:p>
            <a:pPr marL="742932" lvl="1" indent="-285744">
              <a:spcBef>
                <a:spcPts val="600"/>
              </a:spcBef>
              <a:spcAft>
                <a:spcPts val="600"/>
              </a:spcAft>
              <a:buSzPct val="80000"/>
              <a:buBlip>
                <a:blip r:embed="rId3"/>
              </a:buBlip>
              <a:defRPr/>
            </a:pPr>
            <a:r>
              <a:rPr lang="en-US" dirty="0">
                <a:solidFill>
                  <a:srgbClr val="002060"/>
                </a:solidFill>
                <a:latin typeface="+mj-lt"/>
                <a:cs typeface="Courier New" panose="02070309020205020404" pitchFamily="49" charset="0"/>
              </a:rPr>
              <a:t> For example:</a:t>
            </a:r>
          </a:p>
          <a:p>
            <a:pPr lvl="3">
              <a:defRPr/>
            </a:pPr>
            <a:r>
              <a:rPr lang="en-US" sz="1600" dirty="0" err="1">
                <a:solidFill>
                  <a:srgbClr val="002060"/>
                </a:solidFill>
                <a:latin typeface="Courier New" pitchFamily="49" charset="0"/>
                <a:cs typeface="Courier New" pitchFamily="49" charset="0"/>
              </a:rPr>
              <a:t>myForm.submit</a:t>
            </a:r>
            <a:r>
              <a:rPr lang="en-US" sz="1600" dirty="0" smtClean="0">
                <a:solidFill>
                  <a:srgbClr val="002060"/>
                </a:solidFill>
                <a:latin typeface="Courier New" pitchFamily="49" charset="0"/>
                <a:cs typeface="Courier New" pitchFamily="49" charset="0"/>
              </a:rPr>
              <a:t>();</a:t>
            </a:r>
            <a:endParaRPr lang="en-US" sz="1600" dirty="0">
              <a:solidFill>
                <a:srgbClr val="002060"/>
              </a:solidFill>
              <a:latin typeface="Courier New" pitchFamily="49" charset="0"/>
              <a:cs typeface="Courier New" pitchFamily="49" charset="0"/>
            </a:endParaRPr>
          </a:p>
        </p:txBody>
      </p:sp>
    </p:spTree>
    <p:extLst>
      <p:ext uri="{BB962C8B-B14F-4D97-AF65-F5344CB8AC3E}">
        <p14:creationId xmlns:p14="http://schemas.microsoft.com/office/powerpoint/2010/main" val="27663552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57200" y="685800"/>
            <a:ext cx="7651376" cy="400110"/>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a:solidFill>
                  <a:srgbClr val="002060"/>
                </a:solidFill>
              </a:rPr>
              <a:t>The following code shows how to use </a:t>
            </a:r>
            <a:r>
              <a:rPr lang="en-US" sz="2000" dirty="0" smtClean="0">
                <a:solidFill>
                  <a:srgbClr val="002060"/>
                </a:solidFill>
              </a:rPr>
              <a:t>validation on form:</a:t>
            </a:r>
            <a:endParaRPr lang="en-US" sz="2000" dirty="0">
              <a:solidFill>
                <a:srgbClr val="002060"/>
              </a:solidFill>
            </a:endParaRPr>
          </a:p>
        </p:txBody>
      </p:sp>
      <p:sp>
        <p:nvSpPr>
          <p:cNvPr id="6" name="Vertical Scroll 5"/>
          <p:cNvSpPr/>
          <p:nvPr/>
        </p:nvSpPr>
        <p:spPr>
          <a:xfrm>
            <a:off x="685800" y="1085910"/>
            <a:ext cx="7651376" cy="5368678"/>
          </a:xfrm>
          <a:prstGeom prst="verticalScroll">
            <a:avLst>
              <a:gd name="adj" fmla="val 2730"/>
            </a:avLst>
          </a:prstGeom>
          <a:solidFill>
            <a:schemeClr val="bg1">
              <a:lumMod val="95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400" dirty="0">
              <a:solidFill>
                <a:srgbClr val="002060"/>
              </a:solidFill>
              <a:latin typeface="Courier New" panose="02070309020205020404" pitchFamily="49" charset="0"/>
              <a:cs typeface="Courier New" panose="02070309020205020404" pitchFamily="49" charset="0"/>
            </a:endParaRPr>
          </a:p>
        </p:txBody>
      </p:sp>
      <p:sp>
        <p:nvSpPr>
          <p:cNvPr id="7" name="TextBox 6"/>
          <p:cNvSpPr txBox="1"/>
          <p:nvPr/>
        </p:nvSpPr>
        <p:spPr>
          <a:xfrm>
            <a:off x="6116552" y="6170979"/>
            <a:ext cx="708848" cy="307777"/>
          </a:xfrm>
          <a:prstGeom prst="rect">
            <a:avLst/>
          </a:prstGeom>
          <a:noFill/>
        </p:spPr>
        <p:txBody>
          <a:bodyPr wrap="none" rtlCol="0">
            <a:spAutoFit/>
          </a:bodyPr>
          <a:lstStyle/>
          <a:p>
            <a:r>
              <a:rPr lang="en-US" sz="1400" dirty="0" smtClean="0">
                <a:solidFill>
                  <a:srgbClr val="002060"/>
                </a:solidFill>
              </a:rPr>
              <a:t>Output</a:t>
            </a:r>
            <a:endParaRPr lang="en-US" sz="1400" dirty="0">
              <a:solidFill>
                <a:srgbClr val="002060"/>
              </a:solidFill>
            </a:endParaRPr>
          </a:p>
        </p:txBody>
      </p:sp>
      <p:sp>
        <p:nvSpPr>
          <p:cNvPr id="9" name="Rectangle 8"/>
          <p:cNvSpPr/>
          <p:nvPr/>
        </p:nvSpPr>
        <p:spPr>
          <a:xfrm>
            <a:off x="887507" y="1314509"/>
            <a:ext cx="7315199" cy="5045950"/>
          </a:xfrm>
          <a:prstGeom prst="rect">
            <a:avLst/>
          </a:prstGeom>
        </p:spPr>
        <p:txBody>
          <a:bodyPr wrap="square" numCol="2">
            <a:spAutoFit/>
          </a:bodyPr>
          <a:lstStyle/>
          <a:p>
            <a:r>
              <a:rPr lang="en-US" sz="1100" dirty="0">
                <a:solidFill>
                  <a:srgbClr val="002060"/>
                </a:solidFill>
                <a:latin typeface="Courier New" panose="02070309020205020404" pitchFamily="49" charset="0"/>
                <a:cs typeface="Courier New" panose="02070309020205020404" pitchFamily="49" charset="0"/>
              </a:rPr>
              <a:t>&lt;html&gt;</a:t>
            </a:r>
          </a:p>
          <a:p>
            <a:r>
              <a:rPr lang="en-US" sz="1100" dirty="0">
                <a:solidFill>
                  <a:srgbClr val="002060"/>
                </a:solidFill>
                <a:latin typeface="Courier New" panose="02070309020205020404" pitchFamily="49" charset="0"/>
                <a:cs typeface="Courier New" panose="02070309020205020404" pitchFamily="49" charset="0"/>
              </a:rPr>
              <a:t>&lt;head&gt;</a:t>
            </a:r>
          </a:p>
          <a:p>
            <a:r>
              <a:rPr lang="en-US" sz="1100" dirty="0">
                <a:solidFill>
                  <a:srgbClr val="002060"/>
                </a:solidFill>
                <a:latin typeface="Courier New" panose="02070309020205020404" pitchFamily="49" charset="0"/>
                <a:cs typeface="Courier New" panose="02070309020205020404" pitchFamily="49" charset="0"/>
              </a:rPr>
              <a:t>&lt;script type="text/</a:t>
            </a:r>
            <a:r>
              <a:rPr lang="en-US" sz="1100" dirty="0" err="1">
                <a:solidFill>
                  <a:srgbClr val="002060"/>
                </a:solidFill>
                <a:latin typeface="Courier New" panose="02070309020205020404" pitchFamily="49" charset="0"/>
                <a:cs typeface="Courier New" panose="02070309020205020404" pitchFamily="49" charset="0"/>
              </a:rPr>
              <a:t>javascript</a:t>
            </a:r>
            <a:r>
              <a:rPr lang="en-US" sz="1100" dirty="0">
                <a:solidFill>
                  <a:srgbClr val="002060"/>
                </a:solidFill>
                <a:latin typeface="Courier New" panose="02070309020205020404" pitchFamily="49" charset="0"/>
                <a:cs typeface="Courier New" panose="02070309020205020404" pitchFamily="49" charset="0"/>
              </a:rPr>
              <a:t>"&gt;</a:t>
            </a:r>
          </a:p>
          <a:p>
            <a:r>
              <a:rPr lang="en-US" sz="1100" dirty="0">
                <a:solidFill>
                  <a:srgbClr val="002060"/>
                </a:solidFill>
                <a:latin typeface="Courier New" panose="02070309020205020404" pitchFamily="49" charset="0"/>
                <a:cs typeface="Courier New" panose="02070309020205020404" pitchFamily="49" charset="0"/>
              </a:rPr>
              <a:t>function validate(){</a:t>
            </a:r>
          </a:p>
          <a:p>
            <a:r>
              <a:rPr lang="en-US" sz="1100" dirty="0" err="1">
                <a:solidFill>
                  <a:srgbClr val="002060"/>
                </a:solidFill>
                <a:latin typeface="Courier New" panose="02070309020205020404" pitchFamily="49" charset="0"/>
                <a:cs typeface="Courier New" panose="02070309020205020404" pitchFamily="49" charset="0"/>
              </a:rPr>
              <a:t>var</a:t>
            </a:r>
            <a:r>
              <a:rPr lang="en-US" sz="1100" dirty="0">
                <a:solidFill>
                  <a:srgbClr val="002060"/>
                </a:solidFill>
                <a:latin typeface="Courier New" panose="02070309020205020404" pitchFamily="49" charset="0"/>
                <a:cs typeface="Courier New" panose="02070309020205020404" pitchFamily="49" charset="0"/>
              </a:rPr>
              <a:t> at=</a:t>
            </a:r>
            <a:r>
              <a:rPr lang="en-US" sz="1100" dirty="0" err="1">
                <a:solidFill>
                  <a:srgbClr val="002060"/>
                </a:solidFill>
                <a:latin typeface="Courier New" panose="02070309020205020404" pitchFamily="49" charset="0"/>
                <a:cs typeface="Courier New" panose="02070309020205020404" pitchFamily="49" charset="0"/>
              </a:rPr>
              <a:t>document.getElementById</a:t>
            </a:r>
            <a:r>
              <a:rPr lang="en-US" sz="1100" dirty="0">
                <a:solidFill>
                  <a:srgbClr val="002060"/>
                </a:solidFill>
                <a:latin typeface="Courier New" panose="02070309020205020404" pitchFamily="49" charset="0"/>
                <a:cs typeface="Courier New" panose="02070309020205020404" pitchFamily="49" charset="0"/>
              </a:rPr>
              <a:t>("email").</a:t>
            </a:r>
            <a:r>
              <a:rPr lang="en-US" sz="1100" dirty="0" err="1">
                <a:solidFill>
                  <a:srgbClr val="002060"/>
                </a:solidFill>
                <a:latin typeface="Courier New" panose="02070309020205020404" pitchFamily="49" charset="0"/>
                <a:cs typeface="Courier New" panose="02070309020205020404" pitchFamily="49" charset="0"/>
              </a:rPr>
              <a:t>value.indexOf</a:t>
            </a:r>
            <a:r>
              <a:rPr lang="en-US" sz="1100" dirty="0">
                <a:solidFill>
                  <a:srgbClr val="002060"/>
                </a:solidFill>
                <a:latin typeface="Courier New" panose="02070309020205020404" pitchFamily="49" charset="0"/>
                <a:cs typeface="Courier New" panose="02070309020205020404" pitchFamily="49" charset="0"/>
              </a:rPr>
              <a:t>("@");</a:t>
            </a:r>
          </a:p>
          <a:p>
            <a:r>
              <a:rPr lang="en-US" sz="1100" dirty="0" err="1">
                <a:solidFill>
                  <a:srgbClr val="002060"/>
                </a:solidFill>
                <a:latin typeface="Courier New" panose="02070309020205020404" pitchFamily="49" charset="0"/>
                <a:cs typeface="Courier New" panose="02070309020205020404" pitchFamily="49" charset="0"/>
              </a:rPr>
              <a:t>var</a:t>
            </a:r>
            <a:r>
              <a:rPr lang="en-US" sz="1100" dirty="0">
                <a:solidFill>
                  <a:srgbClr val="002060"/>
                </a:solidFill>
                <a:latin typeface="Courier New" panose="02070309020205020404" pitchFamily="49" charset="0"/>
                <a:cs typeface="Courier New" panose="02070309020205020404" pitchFamily="49" charset="0"/>
              </a:rPr>
              <a:t> dot=</a:t>
            </a:r>
            <a:r>
              <a:rPr lang="en-US" sz="1100" dirty="0" err="1">
                <a:solidFill>
                  <a:srgbClr val="002060"/>
                </a:solidFill>
                <a:latin typeface="Courier New" panose="02070309020205020404" pitchFamily="49" charset="0"/>
                <a:cs typeface="Courier New" panose="02070309020205020404" pitchFamily="49" charset="0"/>
              </a:rPr>
              <a:t>document.getElementById</a:t>
            </a:r>
            <a:r>
              <a:rPr lang="en-US" sz="1100" dirty="0">
                <a:solidFill>
                  <a:srgbClr val="002060"/>
                </a:solidFill>
                <a:latin typeface="Courier New" panose="02070309020205020404" pitchFamily="49" charset="0"/>
                <a:cs typeface="Courier New" panose="02070309020205020404" pitchFamily="49" charset="0"/>
              </a:rPr>
              <a:t>("email").</a:t>
            </a:r>
            <a:r>
              <a:rPr lang="en-US" sz="1100" dirty="0" err="1">
                <a:solidFill>
                  <a:srgbClr val="002060"/>
                </a:solidFill>
                <a:latin typeface="Courier New" panose="02070309020205020404" pitchFamily="49" charset="0"/>
                <a:cs typeface="Courier New" panose="02070309020205020404" pitchFamily="49" charset="0"/>
              </a:rPr>
              <a:t>value.indexOf</a:t>
            </a:r>
            <a:r>
              <a:rPr lang="en-US" sz="1100" dirty="0">
                <a:solidFill>
                  <a:srgbClr val="002060"/>
                </a:solidFill>
                <a:latin typeface="Courier New" panose="02070309020205020404" pitchFamily="49" charset="0"/>
                <a:cs typeface="Courier New" panose="02070309020205020404" pitchFamily="49" charset="0"/>
              </a:rPr>
              <a:t>(".");</a:t>
            </a:r>
          </a:p>
          <a:p>
            <a:r>
              <a:rPr lang="en-US" sz="1100" dirty="0" err="1">
                <a:solidFill>
                  <a:srgbClr val="002060"/>
                </a:solidFill>
                <a:latin typeface="Courier New" panose="02070309020205020404" pitchFamily="49" charset="0"/>
                <a:cs typeface="Courier New" panose="02070309020205020404" pitchFamily="49" charset="0"/>
              </a:rPr>
              <a:t>var</a:t>
            </a:r>
            <a:r>
              <a:rPr lang="en-US" sz="1100" dirty="0">
                <a:solidFill>
                  <a:srgbClr val="002060"/>
                </a:solidFill>
                <a:latin typeface="Courier New" panose="02070309020205020404" pitchFamily="49" charset="0"/>
                <a:cs typeface="Courier New" panose="02070309020205020404" pitchFamily="49" charset="0"/>
              </a:rPr>
              <a:t> age=</a:t>
            </a:r>
            <a:r>
              <a:rPr lang="en-US" sz="1100" dirty="0" err="1">
                <a:solidFill>
                  <a:srgbClr val="002060"/>
                </a:solidFill>
                <a:latin typeface="Courier New" panose="02070309020205020404" pitchFamily="49" charset="0"/>
                <a:cs typeface="Courier New" panose="02070309020205020404" pitchFamily="49" charset="0"/>
              </a:rPr>
              <a:t>document.getElementById</a:t>
            </a:r>
            <a:r>
              <a:rPr lang="en-US" sz="1100" dirty="0">
                <a:solidFill>
                  <a:srgbClr val="002060"/>
                </a:solidFill>
                <a:latin typeface="Courier New" panose="02070309020205020404" pitchFamily="49" charset="0"/>
                <a:cs typeface="Courier New" panose="02070309020205020404" pitchFamily="49" charset="0"/>
              </a:rPr>
              <a:t>("age").value;</a:t>
            </a:r>
          </a:p>
          <a:p>
            <a:r>
              <a:rPr lang="en-US" sz="1100" dirty="0" err="1">
                <a:solidFill>
                  <a:srgbClr val="002060"/>
                </a:solidFill>
                <a:latin typeface="Courier New" panose="02070309020205020404" pitchFamily="49" charset="0"/>
                <a:cs typeface="Courier New" panose="02070309020205020404" pitchFamily="49" charset="0"/>
              </a:rPr>
              <a:t>var</a:t>
            </a:r>
            <a:r>
              <a:rPr lang="en-US" sz="1100" dirty="0">
                <a:solidFill>
                  <a:srgbClr val="002060"/>
                </a:solidFill>
                <a:latin typeface="Courier New" panose="02070309020205020404" pitchFamily="49" charset="0"/>
                <a:cs typeface="Courier New" panose="02070309020205020404" pitchFamily="49" charset="0"/>
              </a:rPr>
              <a:t> </a:t>
            </a:r>
            <a:r>
              <a:rPr lang="en-US" sz="1100" dirty="0" err="1">
                <a:solidFill>
                  <a:srgbClr val="002060"/>
                </a:solidFill>
                <a:latin typeface="Courier New" panose="02070309020205020404" pitchFamily="49" charset="0"/>
                <a:cs typeface="Courier New" panose="02070309020205020404" pitchFamily="49" charset="0"/>
              </a:rPr>
              <a:t>fname</a:t>
            </a:r>
            <a:r>
              <a:rPr lang="en-US" sz="1100" dirty="0">
                <a:solidFill>
                  <a:srgbClr val="002060"/>
                </a:solidFill>
                <a:latin typeface="Courier New" panose="02070309020205020404" pitchFamily="49" charset="0"/>
                <a:cs typeface="Courier New" panose="02070309020205020404" pitchFamily="49" charset="0"/>
              </a:rPr>
              <a:t>=</a:t>
            </a:r>
            <a:r>
              <a:rPr lang="en-US" sz="1100" dirty="0" err="1">
                <a:solidFill>
                  <a:srgbClr val="002060"/>
                </a:solidFill>
                <a:latin typeface="Courier New" panose="02070309020205020404" pitchFamily="49" charset="0"/>
                <a:cs typeface="Courier New" panose="02070309020205020404" pitchFamily="49" charset="0"/>
              </a:rPr>
              <a:t>document.getElementById</a:t>
            </a:r>
            <a:r>
              <a:rPr lang="en-US" sz="1100" dirty="0">
                <a:solidFill>
                  <a:srgbClr val="002060"/>
                </a:solidFill>
                <a:latin typeface="Courier New" panose="02070309020205020404" pitchFamily="49" charset="0"/>
                <a:cs typeface="Courier New" panose="02070309020205020404" pitchFamily="49" charset="0"/>
              </a:rPr>
              <a:t>("</a:t>
            </a:r>
            <a:r>
              <a:rPr lang="en-US" sz="1100" dirty="0" err="1">
                <a:solidFill>
                  <a:srgbClr val="002060"/>
                </a:solidFill>
                <a:latin typeface="Courier New" panose="02070309020205020404" pitchFamily="49" charset="0"/>
                <a:cs typeface="Courier New" panose="02070309020205020404" pitchFamily="49" charset="0"/>
              </a:rPr>
              <a:t>fname</a:t>
            </a:r>
            <a:r>
              <a:rPr lang="en-US" sz="1100" dirty="0">
                <a:solidFill>
                  <a:srgbClr val="002060"/>
                </a:solidFill>
                <a:latin typeface="Courier New" panose="02070309020205020404" pitchFamily="49" charset="0"/>
                <a:cs typeface="Courier New" panose="02070309020205020404" pitchFamily="49" charset="0"/>
              </a:rPr>
              <a:t>").value;</a:t>
            </a:r>
          </a:p>
          <a:p>
            <a:r>
              <a:rPr lang="en-US" sz="1100" dirty="0" err="1">
                <a:solidFill>
                  <a:srgbClr val="002060"/>
                </a:solidFill>
                <a:latin typeface="Courier New" panose="02070309020205020404" pitchFamily="49" charset="0"/>
                <a:cs typeface="Courier New" panose="02070309020205020404" pitchFamily="49" charset="0"/>
              </a:rPr>
              <a:t>submitOK</a:t>
            </a:r>
            <a:r>
              <a:rPr lang="en-US" sz="1100" dirty="0">
                <a:solidFill>
                  <a:srgbClr val="002060"/>
                </a:solidFill>
                <a:latin typeface="Courier New" panose="02070309020205020404" pitchFamily="49" charset="0"/>
                <a:cs typeface="Courier New" panose="02070309020205020404" pitchFamily="49" charset="0"/>
              </a:rPr>
              <a:t>="true";</a:t>
            </a:r>
          </a:p>
          <a:p>
            <a:r>
              <a:rPr lang="en-US" sz="1100" dirty="0">
                <a:solidFill>
                  <a:srgbClr val="002060"/>
                </a:solidFill>
                <a:latin typeface="Courier New" panose="02070309020205020404" pitchFamily="49" charset="0"/>
                <a:cs typeface="Courier New" panose="02070309020205020404" pitchFamily="49" charset="0"/>
              </a:rPr>
              <a:t>if (!</a:t>
            </a:r>
            <a:r>
              <a:rPr lang="en-US" sz="1100" dirty="0" err="1">
                <a:solidFill>
                  <a:srgbClr val="002060"/>
                </a:solidFill>
                <a:latin typeface="Courier New" panose="02070309020205020404" pitchFamily="49" charset="0"/>
                <a:cs typeface="Courier New" panose="02070309020205020404" pitchFamily="49" charset="0"/>
              </a:rPr>
              <a:t>isNaN</a:t>
            </a:r>
            <a:r>
              <a:rPr lang="en-US" sz="1100" dirty="0">
                <a:solidFill>
                  <a:srgbClr val="002060"/>
                </a:solidFill>
                <a:latin typeface="Courier New" panose="02070309020205020404" pitchFamily="49" charset="0"/>
                <a:cs typeface="Courier New" panose="02070309020205020404" pitchFamily="49" charset="0"/>
              </a:rPr>
              <a:t>(</a:t>
            </a:r>
            <a:r>
              <a:rPr lang="en-US" sz="1100" dirty="0" err="1">
                <a:solidFill>
                  <a:srgbClr val="002060"/>
                </a:solidFill>
                <a:latin typeface="Courier New" panose="02070309020205020404" pitchFamily="49" charset="0"/>
                <a:cs typeface="Courier New" panose="02070309020205020404" pitchFamily="49" charset="0"/>
              </a:rPr>
              <a:t>fname</a:t>
            </a:r>
            <a:r>
              <a:rPr lang="en-US" sz="1100" dirty="0">
                <a:solidFill>
                  <a:srgbClr val="002060"/>
                </a:solidFill>
                <a:latin typeface="Courier New" panose="02070309020205020404" pitchFamily="49" charset="0"/>
                <a:cs typeface="Courier New" panose="02070309020205020404" pitchFamily="49" charset="0"/>
              </a:rPr>
              <a:t>)||</a:t>
            </a:r>
            <a:r>
              <a:rPr lang="en-US" sz="1100" dirty="0" err="1">
                <a:solidFill>
                  <a:srgbClr val="002060"/>
                </a:solidFill>
                <a:latin typeface="Courier New" panose="02070309020205020404" pitchFamily="49" charset="0"/>
                <a:cs typeface="Courier New" panose="02070309020205020404" pitchFamily="49" charset="0"/>
              </a:rPr>
              <a:t>fname.length</a:t>
            </a:r>
            <a:r>
              <a:rPr lang="en-US" sz="1100" dirty="0">
                <a:solidFill>
                  <a:srgbClr val="002060"/>
                </a:solidFill>
                <a:latin typeface="Courier New" panose="02070309020205020404" pitchFamily="49" charset="0"/>
                <a:cs typeface="Courier New" panose="02070309020205020404" pitchFamily="49" charset="0"/>
              </a:rPr>
              <a:t>&gt;10){</a:t>
            </a:r>
          </a:p>
          <a:p>
            <a:r>
              <a:rPr lang="en-US" sz="1100" dirty="0">
                <a:solidFill>
                  <a:srgbClr val="002060"/>
                </a:solidFill>
                <a:latin typeface="Courier New" panose="02070309020205020404" pitchFamily="49" charset="0"/>
                <a:cs typeface="Courier New" panose="02070309020205020404" pitchFamily="49" charset="0"/>
              </a:rPr>
              <a:t> alert("The name must be characters and less than 10 characters");</a:t>
            </a:r>
          </a:p>
          <a:p>
            <a:r>
              <a:rPr lang="en-US" sz="1100" dirty="0">
                <a:solidFill>
                  <a:srgbClr val="002060"/>
                </a:solidFill>
                <a:latin typeface="Courier New" panose="02070309020205020404" pitchFamily="49" charset="0"/>
                <a:cs typeface="Courier New" panose="02070309020205020404" pitchFamily="49" charset="0"/>
              </a:rPr>
              <a:t> </a:t>
            </a:r>
            <a:r>
              <a:rPr lang="en-US" sz="1100" dirty="0" err="1">
                <a:solidFill>
                  <a:srgbClr val="002060"/>
                </a:solidFill>
                <a:latin typeface="Courier New" panose="02070309020205020404" pitchFamily="49" charset="0"/>
                <a:cs typeface="Courier New" panose="02070309020205020404" pitchFamily="49" charset="0"/>
              </a:rPr>
              <a:t>submitOK</a:t>
            </a:r>
            <a:r>
              <a:rPr lang="en-US" sz="1100" dirty="0">
                <a:solidFill>
                  <a:srgbClr val="002060"/>
                </a:solidFill>
                <a:latin typeface="Courier New" panose="02070309020205020404" pitchFamily="49" charset="0"/>
                <a:cs typeface="Courier New" panose="02070309020205020404" pitchFamily="49" charset="0"/>
              </a:rPr>
              <a:t>="false";</a:t>
            </a:r>
          </a:p>
          <a:p>
            <a:r>
              <a:rPr lang="en-US" sz="1100" dirty="0">
                <a:solidFill>
                  <a:srgbClr val="002060"/>
                </a:solidFill>
                <a:latin typeface="Courier New" panose="02070309020205020404" pitchFamily="49" charset="0"/>
                <a:cs typeface="Courier New" panose="02070309020205020404" pitchFamily="49" charset="0"/>
              </a:rPr>
              <a:t> }</a:t>
            </a:r>
          </a:p>
          <a:p>
            <a:r>
              <a:rPr lang="en-US" sz="1100" dirty="0">
                <a:solidFill>
                  <a:srgbClr val="002060"/>
                </a:solidFill>
                <a:latin typeface="Courier New" panose="02070309020205020404" pitchFamily="49" charset="0"/>
                <a:cs typeface="Courier New" panose="02070309020205020404" pitchFamily="49" charset="0"/>
              </a:rPr>
              <a:t>if (</a:t>
            </a:r>
            <a:r>
              <a:rPr lang="en-US" sz="1100" dirty="0" err="1">
                <a:solidFill>
                  <a:srgbClr val="002060"/>
                </a:solidFill>
                <a:latin typeface="Courier New" panose="02070309020205020404" pitchFamily="49" charset="0"/>
                <a:cs typeface="Courier New" panose="02070309020205020404" pitchFamily="49" charset="0"/>
              </a:rPr>
              <a:t>isNaN</a:t>
            </a:r>
            <a:r>
              <a:rPr lang="en-US" sz="1100" dirty="0">
                <a:solidFill>
                  <a:srgbClr val="002060"/>
                </a:solidFill>
                <a:latin typeface="Courier New" panose="02070309020205020404" pitchFamily="49" charset="0"/>
                <a:cs typeface="Courier New" panose="02070309020205020404" pitchFamily="49" charset="0"/>
              </a:rPr>
              <a:t>(age)||age&lt;1||age&gt;100){</a:t>
            </a:r>
          </a:p>
          <a:p>
            <a:r>
              <a:rPr lang="en-US" sz="1100" dirty="0">
                <a:solidFill>
                  <a:srgbClr val="002060"/>
                </a:solidFill>
                <a:latin typeface="Courier New" panose="02070309020205020404" pitchFamily="49" charset="0"/>
                <a:cs typeface="Courier New" panose="02070309020205020404" pitchFamily="49" charset="0"/>
              </a:rPr>
              <a:t> alert("The age must be a number between 1 and 100");</a:t>
            </a:r>
          </a:p>
          <a:p>
            <a:r>
              <a:rPr lang="en-US" sz="1100" dirty="0">
                <a:solidFill>
                  <a:srgbClr val="002060"/>
                </a:solidFill>
                <a:latin typeface="Courier New" panose="02070309020205020404" pitchFamily="49" charset="0"/>
                <a:cs typeface="Courier New" panose="02070309020205020404" pitchFamily="49" charset="0"/>
              </a:rPr>
              <a:t> </a:t>
            </a:r>
            <a:r>
              <a:rPr lang="en-US" sz="1100" dirty="0" err="1">
                <a:solidFill>
                  <a:srgbClr val="002060"/>
                </a:solidFill>
                <a:latin typeface="Courier New" panose="02070309020205020404" pitchFamily="49" charset="0"/>
                <a:cs typeface="Courier New" panose="02070309020205020404" pitchFamily="49" charset="0"/>
              </a:rPr>
              <a:t>submitOK</a:t>
            </a:r>
            <a:r>
              <a:rPr lang="en-US" sz="1100" dirty="0">
                <a:solidFill>
                  <a:srgbClr val="002060"/>
                </a:solidFill>
                <a:latin typeface="Courier New" panose="02070309020205020404" pitchFamily="49" charset="0"/>
                <a:cs typeface="Courier New" panose="02070309020205020404" pitchFamily="49" charset="0"/>
              </a:rPr>
              <a:t>="false";</a:t>
            </a:r>
          </a:p>
          <a:p>
            <a:r>
              <a:rPr lang="en-US" sz="1100" dirty="0">
                <a:solidFill>
                  <a:srgbClr val="002060"/>
                </a:solidFill>
                <a:latin typeface="Courier New" panose="02070309020205020404" pitchFamily="49" charset="0"/>
                <a:cs typeface="Courier New" panose="02070309020205020404" pitchFamily="49" charset="0"/>
              </a:rPr>
              <a:t> }</a:t>
            </a:r>
          </a:p>
          <a:p>
            <a:r>
              <a:rPr lang="en-US" sz="1100" dirty="0">
                <a:solidFill>
                  <a:srgbClr val="002060"/>
                </a:solidFill>
                <a:latin typeface="Courier New" panose="02070309020205020404" pitchFamily="49" charset="0"/>
                <a:cs typeface="Courier New" panose="02070309020205020404" pitchFamily="49" charset="0"/>
              </a:rPr>
              <a:t>if (at==-1 || dot==-1)  {</a:t>
            </a:r>
          </a:p>
          <a:p>
            <a:r>
              <a:rPr lang="en-US" sz="1100" dirty="0">
                <a:solidFill>
                  <a:srgbClr val="002060"/>
                </a:solidFill>
                <a:latin typeface="Courier New" panose="02070309020205020404" pitchFamily="49" charset="0"/>
                <a:cs typeface="Courier New" panose="02070309020205020404" pitchFamily="49" charset="0"/>
              </a:rPr>
              <a:t> alert("Not a valid e-mail!");</a:t>
            </a:r>
          </a:p>
          <a:p>
            <a:r>
              <a:rPr lang="en-US" sz="1100" dirty="0">
                <a:solidFill>
                  <a:srgbClr val="002060"/>
                </a:solidFill>
                <a:latin typeface="Courier New" panose="02070309020205020404" pitchFamily="49" charset="0"/>
                <a:cs typeface="Courier New" panose="02070309020205020404" pitchFamily="49" charset="0"/>
              </a:rPr>
              <a:t> </a:t>
            </a:r>
            <a:r>
              <a:rPr lang="en-US" sz="1100" dirty="0" err="1">
                <a:solidFill>
                  <a:srgbClr val="002060"/>
                </a:solidFill>
                <a:latin typeface="Courier New" panose="02070309020205020404" pitchFamily="49" charset="0"/>
                <a:cs typeface="Courier New" panose="02070309020205020404" pitchFamily="49" charset="0"/>
              </a:rPr>
              <a:t>submitOK</a:t>
            </a:r>
            <a:r>
              <a:rPr lang="en-US" sz="1100" dirty="0">
                <a:solidFill>
                  <a:srgbClr val="002060"/>
                </a:solidFill>
                <a:latin typeface="Courier New" panose="02070309020205020404" pitchFamily="49" charset="0"/>
                <a:cs typeface="Courier New" panose="02070309020205020404" pitchFamily="49" charset="0"/>
              </a:rPr>
              <a:t>="false";</a:t>
            </a:r>
          </a:p>
          <a:p>
            <a:r>
              <a:rPr lang="en-US" sz="1100" dirty="0">
                <a:solidFill>
                  <a:srgbClr val="002060"/>
                </a:solidFill>
                <a:latin typeface="Courier New" panose="02070309020205020404" pitchFamily="49" charset="0"/>
                <a:cs typeface="Courier New" panose="02070309020205020404" pitchFamily="49" charset="0"/>
              </a:rPr>
              <a:t> }</a:t>
            </a:r>
          </a:p>
          <a:p>
            <a:r>
              <a:rPr lang="en-US" sz="1100" dirty="0">
                <a:solidFill>
                  <a:srgbClr val="002060"/>
                </a:solidFill>
                <a:latin typeface="Courier New" panose="02070309020205020404" pitchFamily="49" charset="0"/>
                <a:cs typeface="Courier New" panose="02070309020205020404" pitchFamily="49" charset="0"/>
              </a:rPr>
              <a:t>if (</a:t>
            </a:r>
            <a:r>
              <a:rPr lang="en-US" sz="1100" dirty="0" err="1">
                <a:solidFill>
                  <a:srgbClr val="002060"/>
                </a:solidFill>
                <a:latin typeface="Courier New" panose="02070309020205020404" pitchFamily="49" charset="0"/>
                <a:cs typeface="Courier New" panose="02070309020205020404" pitchFamily="49" charset="0"/>
              </a:rPr>
              <a:t>submitOK</a:t>
            </a:r>
            <a:r>
              <a:rPr lang="en-US" sz="1100" dirty="0">
                <a:solidFill>
                  <a:srgbClr val="002060"/>
                </a:solidFill>
                <a:latin typeface="Courier New" panose="02070309020205020404" pitchFamily="49" charset="0"/>
                <a:cs typeface="Courier New" panose="02070309020205020404" pitchFamily="49" charset="0"/>
              </a:rPr>
              <a:t>=="false") {</a:t>
            </a:r>
          </a:p>
          <a:p>
            <a:r>
              <a:rPr lang="en-US" sz="1100" dirty="0">
                <a:solidFill>
                  <a:srgbClr val="002060"/>
                </a:solidFill>
                <a:latin typeface="Courier New" panose="02070309020205020404" pitchFamily="49" charset="0"/>
                <a:cs typeface="Courier New" panose="02070309020205020404" pitchFamily="49" charset="0"/>
              </a:rPr>
              <a:t> return false;</a:t>
            </a:r>
          </a:p>
          <a:p>
            <a:r>
              <a:rPr lang="en-US" sz="1100" dirty="0">
                <a:solidFill>
                  <a:srgbClr val="002060"/>
                </a:solidFill>
                <a:latin typeface="Courier New" panose="02070309020205020404" pitchFamily="49" charset="0"/>
                <a:cs typeface="Courier New" panose="02070309020205020404" pitchFamily="49" charset="0"/>
              </a:rPr>
              <a:t> }</a:t>
            </a:r>
          </a:p>
          <a:p>
            <a:r>
              <a:rPr lang="en-US" sz="1100" dirty="0">
                <a:solidFill>
                  <a:srgbClr val="002060"/>
                </a:solidFill>
                <a:latin typeface="Courier New" panose="02070309020205020404" pitchFamily="49" charset="0"/>
                <a:cs typeface="Courier New" panose="02070309020205020404" pitchFamily="49" charset="0"/>
              </a:rPr>
              <a:t>}</a:t>
            </a:r>
          </a:p>
          <a:p>
            <a:r>
              <a:rPr lang="en-US" sz="1100" dirty="0">
                <a:solidFill>
                  <a:srgbClr val="002060"/>
                </a:solidFill>
                <a:latin typeface="Courier New" panose="02070309020205020404" pitchFamily="49" charset="0"/>
                <a:cs typeface="Courier New" panose="02070309020205020404" pitchFamily="49" charset="0"/>
              </a:rPr>
              <a:t>&lt;/script&gt;</a:t>
            </a:r>
          </a:p>
          <a:p>
            <a:r>
              <a:rPr lang="en-US" sz="1100" dirty="0">
                <a:solidFill>
                  <a:srgbClr val="002060"/>
                </a:solidFill>
                <a:latin typeface="Courier New" panose="02070309020205020404" pitchFamily="49" charset="0"/>
                <a:cs typeface="Courier New" panose="02070309020205020404" pitchFamily="49" charset="0"/>
              </a:rPr>
              <a:t>&lt;/head&gt;</a:t>
            </a:r>
          </a:p>
          <a:p>
            <a:r>
              <a:rPr lang="en-US" sz="1100" dirty="0">
                <a:solidFill>
                  <a:srgbClr val="002060"/>
                </a:solidFill>
                <a:latin typeface="Courier New" panose="02070309020205020404" pitchFamily="49" charset="0"/>
                <a:cs typeface="Courier New" panose="02070309020205020404" pitchFamily="49" charset="0"/>
              </a:rPr>
              <a:t>&lt;body&gt;</a:t>
            </a:r>
          </a:p>
          <a:p>
            <a:r>
              <a:rPr lang="en-US" sz="1100" dirty="0">
                <a:solidFill>
                  <a:srgbClr val="002060"/>
                </a:solidFill>
                <a:latin typeface="Courier New" panose="02070309020205020404" pitchFamily="49" charset="0"/>
                <a:cs typeface="Courier New" panose="02070309020205020404" pitchFamily="49" charset="0"/>
              </a:rPr>
              <a:t>&lt;form action="ok.html" </a:t>
            </a:r>
            <a:r>
              <a:rPr lang="en-US" sz="1100" dirty="0" err="1">
                <a:solidFill>
                  <a:srgbClr val="002060"/>
                </a:solidFill>
                <a:latin typeface="Courier New" panose="02070309020205020404" pitchFamily="49" charset="0"/>
                <a:cs typeface="Courier New" panose="02070309020205020404" pitchFamily="49" charset="0"/>
              </a:rPr>
              <a:t>onsubmit</a:t>
            </a:r>
            <a:r>
              <a:rPr lang="en-US" sz="1100" dirty="0">
                <a:solidFill>
                  <a:srgbClr val="002060"/>
                </a:solidFill>
                <a:latin typeface="Courier New" panose="02070309020205020404" pitchFamily="49" charset="0"/>
                <a:cs typeface="Courier New" panose="02070309020205020404" pitchFamily="49" charset="0"/>
              </a:rPr>
              <a:t>="return validate()"&gt;</a:t>
            </a:r>
          </a:p>
          <a:p>
            <a:r>
              <a:rPr lang="en-US" sz="1100" dirty="0">
                <a:solidFill>
                  <a:srgbClr val="002060"/>
                </a:solidFill>
                <a:latin typeface="Courier New" panose="02070309020205020404" pitchFamily="49" charset="0"/>
                <a:cs typeface="Courier New" panose="02070309020205020404" pitchFamily="49" charset="0"/>
              </a:rPr>
              <a:t>Name (max 10 </a:t>
            </a:r>
            <a:r>
              <a:rPr lang="en-US" sz="1100" dirty="0" err="1">
                <a:solidFill>
                  <a:srgbClr val="002060"/>
                </a:solidFill>
                <a:latin typeface="Courier New" panose="02070309020205020404" pitchFamily="49" charset="0"/>
                <a:cs typeface="Courier New" panose="02070309020205020404" pitchFamily="49" charset="0"/>
              </a:rPr>
              <a:t>chararcters</a:t>
            </a:r>
            <a:r>
              <a:rPr lang="en-US" sz="1100" dirty="0">
                <a:solidFill>
                  <a:srgbClr val="002060"/>
                </a:solidFill>
                <a:latin typeface="Courier New" panose="02070309020205020404" pitchFamily="49" charset="0"/>
                <a:cs typeface="Courier New" panose="02070309020205020404" pitchFamily="49" charset="0"/>
              </a:rPr>
              <a:t>): &lt;input type="text" id="</a:t>
            </a:r>
            <a:r>
              <a:rPr lang="en-US" sz="1100" dirty="0" err="1">
                <a:solidFill>
                  <a:srgbClr val="002060"/>
                </a:solidFill>
                <a:latin typeface="Courier New" panose="02070309020205020404" pitchFamily="49" charset="0"/>
                <a:cs typeface="Courier New" panose="02070309020205020404" pitchFamily="49" charset="0"/>
              </a:rPr>
              <a:t>fname</a:t>
            </a:r>
            <a:r>
              <a:rPr lang="en-US" sz="1100" dirty="0">
                <a:solidFill>
                  <a:srgbClr val="002060"/>
                </a:solidFill>
                <a:latin typeface="Courier New" panose="02070309020205020404" pitchFamily="49" charset="0"/>
                <a:cs typeface="Courier New" panose="02070309020205020404" pitchFamily="49" charset="0"/>
              </a:rPr>
              <a:t>" size="20"&gt;&lt;</a:t>
            </a:r>
            <a:r>
              <a:rPr lang="en-US" sz="1100" dirty="0" err="1">
                <a:solidFill>
                  <a:srgbClr val="002060"/>
                </a:solidFill>
                <a:latin typeface="Courier New" panose="02070309020205020404" pitchFamily="49" charset="0"/>
                <a:cs typeface="Courier New" panose="02070309020205020404" pitchFamily="49" charset="0"/>
              </a:rPr>
              <a:t>br</a:t>
            </a:r>
            <a:r>
              <a:rPr lang="en-US" sz="1100" dirty="0">
                <a:solidFill>
                  <a:srgbClr val="002060"/>
                </a:solidFill>
                <a:latin typeface="Courier New" panose="02070309020205020404" pitchFamily="49" charset="0"/>
                <a:cs typeface="Courier New" panose="02070309020205020404" pitchFamily="49" charset="0"/>
              </a:rPr>
              <a:t> /&gt;</a:t>
            </a:r>
          </a:p>
          <a:p>
            <a:r>
              <a:rPr lang="en-US" sz="1100" dirty="0">
                <a:solidFill>
                  <a:srgbClr val="002060"/>
                </a:solidFill>
                <a:latin typeface="Courier New" panose="02070309020205020404" pitchFamily="49" charset="0"/>
                <a:cs typeface="Courier New" panose="02070309020205020404" pitchFamily="49" charset="0"/>
              </a:rPr>
              <a:t>Age (from 1 to 100): &lt;input type="text" id="age" size="20"&gt;&lt;</a:t>
            </a:r>
            <a:r>
              <a:rPr lang="en-US" sz="1100" dirty="0" err="1">
                <a:solidFill>
                  <a:srgbClr val="002060"/>
                </a:solidFill>
                <a:latin typeface="Courier New" panose="02070309020205020404" pitchFamily="49" charset="0"/>
                <a:cs typeface="Courier New" panose="02070309020205020404" pitchFamily="49" charset="0"/>
              </a:rPr>
              <a:t>br</a:t>
            </a:r>
            <a:r>
              <a:rPr lang="en-US" sz="1100" dirty="0">
                <a:solidFill>
                  <a:srgbClr val="002060"/>
                </a:solidFill>
                <a:latin typeface="Courier New" panose="02070309020205020404" pitchFamily="49" charset="0"/>
                <a:cs typeface="Courier New" panose="02070309020205020404" pitchFamily="49" charset="0"/>
              </a:rPr>
              <a:t> /&gt;</a:t>
            </a:r>
          </a:p>
          <a:p>
            <a:r>
              <a:rPr lang="en-US" sz="1100" dirty="0">
                <a:solidFill>
                  <a:srgbClr val="002060"/>
                </a:solidFill>
                <a:latin typeface="Courier New" panose="02070309020205020404" pitchFamily="49" charset="0"/>
                <a:cs typeface="Courier New" panose="02070309020205020404" pitchFamily="49" charset="0"/>
              </a:rPr>
              <a:t>E-mail: &lt;input type="text" id="email" size="20"&gt;&lt;</a:t>
            </a:r>
            <a:r>
              <a:rPr lang="en-US" sz="1100" dirty="0" err="1">
                <a:solidFill>
                  <a:srgbClr val="002060"/>
                </a:solidFill>
                <a:latin typeface="Courier New" panose="02070309020205020404" pitchFamily="49" charset="0"/>
                <a:cs typeface="Courier New" panose="02070309020205020404" pitchFamily="49" charset="0"/>
              </a:rPr>
              <a:t>br</a:t>
            </a:r>
            <a:r>
              <a:rPr lang="en-US" sz="1100" dirty="0">
                <a:solidFill>
                  <a:srgbClr val="002060"/>
                </a:solidFill>
                <a:latin typeface="Courier New" panose="02070309020205020404" pitchFamily="49" charset="0"/>
                <a:cs typeface="Courier New" panose="02070309020205020404" pitchFamily="49" charset="0"/>
              </a:rPr>
              <a:t> /&gt;</a:t>
            </a:r>
          </a:p>
          <a:p>
            <a:r>
              <a:rPr lang="en-US" sz="1100" dirty="0">
                <a:solidFill>
                  <a:srgbClr val="002060"/>
                </a:solidFill>
                <a:latin typeface="Courier New" panose="02070309020205020404" pitchFamily="49" charset="0"/>
                <a:cs typeface="Courier New" panose="02070309020205020404" pitchFamily="49" charset="0"/>
              </a:rPr>
              <a:t>&lt;</a:t>
            </a:r>
            <a:r>
              <a:rPr lang="en-US" sz="1100" dirty="0" err="1">
                <a:solidFill>
                  <a:srgbClr val="002060"/>
                </a:solidFill>
                <a:latin typeface="Courier New" panose="02070309020205020404" pitchFamily="49" charset="0"/>
                <a:cs typeface="Courier New" panose="02070309020205020404" pitchFamily="49" charset="0"/>
              </a:rPr>
              <a:t>br</a:t>
            </a:r>
            <a:r>
              <a:rPr lang="en-US" sz="1100" dirty="0">
                <a:solidFill>
                  <a:srgbClr val="002060"/>
                </a:solidFill>
                <a:latin typeface="Courier New" panose="02070309020205020404" pitchFamily="49" charset="0"/>
                <a:cs typeface="Courier New" panose="02070309020205020404" pitchFamily="49" charset="0"/>
              </a:rPr>
              <a:t> /&gt;</a:t>
            </a:r>
          </a:p>
          <a:p>
            <a:r>
              <a:rPr lang="en-US" sz="1100" dirty="0">
                <a:solidFill>
                  <a:srgbClr val="002060"/>
                </a:solidFill>
                <a:latin typeface="Courier New" panose="02070309020205020404" pitchFamily="49" charset="0"/>
                <a:cs typeface="Courier New" panose="02070309020205020404" pitchFamily="49" charset="0"/>
              </a:rPr>
              <a:t>&lt;input type="submit" value="Submit"&gt; </a:t>
            </a:r>
          </a:p>
          <a:p>
            <a:r>
              <a:rPr lang="en-US" sz="1100" dirty="0">
                <a:solidFill>
                  <a:srgbClr val="002060"/>
                </a:solidFill>
                <a:latin typeface="Courier New" panose="02070309020205020404" pitchFamily="49" charset="0"/>
                <a:cs typeface="Courier New" panose="02070309020205020404" pitchFamily="49" charset="0"/>
              </a:rPr>
              <a:t>&lt;/form&gt;</a:t>
            </a:r>
          </a:p>
          <a:p>
            <a:r>
              <a:rPr lang="en-US" sz="1100" dirty="0">
                <a:solidFill>
                  <a:srgbClr val="002060"/>
                </a:solidFill>
                <a:latin typeface="Courier New" panose="02070309020205020404" pitchFamily="49" charset="0"/>
                <a:cs typeface="Courier New" panose="02070309020205020404" pitchFamily="49" charset="0"/>
              </a:rPr>
              <a:t>&lt;/body&gt;</a:t>
            </a:r>
          </a:p>
          <a:p>
            <a:r>
              <a:rPr lang="en-US" sz="1100" dirty="0">
                <a:solidFill>
                  <a:srgbClr val="002060"/>
                </a:solidFill>
                <a:latin typeface="Courier New" panose="02070309020205020404" pitchFamily="49" charset="0"/>
                <a:cs typeface="Courier New" panose="02070309020205020404" pitchFamily="49" charset="0"/>
              </a:rPr>
              <a:t>&lt;/html&gt;</a:t>
            </a:r>
          </a:p>
        </p:txBody>
      </p:sp>
      <p:sp>
        <p:nvSpPr>
          <p:cNvPr id="11" name="Title 1"/>
          <p:cNvSpPr>
            <a:spLocks noGrp="1"/>
          </p:cNvSpPr>
          <p:nvPr>
            <p:ph type="title"/>
          </p:nvPr>
        </p:nvSpPr>
        <p:spPr>
          <a:xfrm>
            <a:off x="12700" y="1"/>
            <a:ext cx="7886700" cy="457200"/>
          </a:xfrm>
        </p:spPr>
        <p:txBody>
          <a:bodyPr/>
          <a:lstStyle/>
          <a:p>
            <a:r>
              <a:rPr lang="en-US" dirty="0"/>
              <a:t>Applying </a:t>
            </a:r>
            <a:r>
              <a:rPr lang="en-US" dirty="0" smtClean="0"/>
              <a:t>Validation (Contd.)</a:t>
            </a:r>
            <a:endParaRPr lang="en-US" dirty="0"/>
          </a:p>
        </p:txBody>
      </p:sp>
      <p:pic>
        <p:nvPicPr>
          <p:cNvPr id="5" name="Picture 4"/>
          <p:cNvPicPr>
            <a:picLocks noChangeAspect="1"/>
          </p:cNvPicPr>
          <p:nvPr/>
        </p:nvPicPr>
        <p:blipFill>
          <a:blip r:embed="rId3"/>
          <a:stretch>
            <a:fillRect/>
          </a:stretch>
        </p:blipFill>
        <p:spPr>
          <a:xfrm>
            <a:off x="5298141" y="4491597"/>
            <a:ext cx="2345670" cy="1692829"/>
          </a:xfrm>
          <a:prstGeom prst="rect">
            <a:avLst/>
          </a:prstGeom>
        </p:spPr>
      </p:pic>
    </p:spTree>
    <p:extLst>
      <p:ext uri="{BB962C8B-B14F-4D97-AF65-F5344CB8AC3E}">
        <p14:creationId xmlns:p14="http://schemas.microsoft.com/office/powerpoint/2010/main" val="281381777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Using Regular Expressions in JavaScript</a:t>
            </a:r>
          </a:p>
        </p:txBody>
      </p:sp>
      <p:pic>
        <p:nvPicPr>
          <p:cNvPr id="3" name="Picture 2"/>
          <p:cNvPicPr>
            <a:picLocks noChangeAspect="1"/>
          </p:cNvPicPr>
          <p:nvPr/>
        </p:nvPicPr>
        <p:blipFill>
          <a:blip r:embed="rId2"/>
          <a:stretch>
            <a:fillRect/>
          </a:stretch>
        </p:blipFill>
        <p:spPr>
          <a:xfrm>
            <a:off x="358775" y="923147"/>
            <a:ext cx="5483225" cy="5595128"/>
          </a:xfrm>
          <a:prstGeom prst="rect">
            <a:avLst/>
          </a:prstGeom>
        </p:spPr>
      </p:pic>
      <p:sp>
        <p:nvSpPr>
          <p:cNvPr id="7" name="Cloud Callout 6"/>
          <p:cNvSpPr/>
          <p:nvPr/>
        </p:nvSpPr>
        <p:spPr>
          <a:xfrm>
            <a:off x="2998694" y="766483"/>
            <a:ext cx="3160059" cy="1855694"/>
          </a:xfrm>
          <a:prstGeom prst="cloudCallout">
            <a:avLst>
              <a:gd name="adj1" fmla="val -48988"/>
              <a:gd name="adj2" fmla="val 70065"/>
            </a:avLst>
          </a:prstGeom>
          <a:noFill/>
          <a:ln w="9525">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chemeClr val="accent1">
                    <a:lumMod val="20000"/>
                    <a:lumOff val="80000"/>
                  </a:schemeClr>
                </a:solidFill>
              </a:ln>
              <a:noFill/>
            </a:endParaRPr>
          </a:p>
        </p:txBody>
      </p:sp>
      <p:sp>
        <p:nvSpPr>
          <p:cNvPr id="8" name="TextBox 7"/>
          <p:cNvSpPr txBox="1"/>
          <p:nvPr/>
        </p:nvSpPr>
        <p:spPr>
          <a:xfrm>
            <a:off x="3592980" y="1297254"/>
            <a:ext cx="1816100" cy="738664"/>
          </a:xfrm>
          <a:prstGeom prst="rect">
            <a:avLst/>
          </a:prstGeom>
          <a:noFill/>
        </p:spPr>
        <p:txBody>
          <a:bodyPr wrap="square" rtlCol="0">
            <a:spAutoFit/>
          </a:bodyPr>
          <a:lstStyle/>
          <a:p>
            <a:pPr algn="ctr"/>
            <a:r>
              <a:rPr lang="en-US" sz="1400" dirty="0">
                <a:solidFill>
                  <a:srgbClr val="002060"/>
                </a:solidFill>
              </a:rPr>
              <a:t>What are regular expressions?</a:t>
            </a:r>
          </a:p>
          <a:p>
            <a:pPr algn="ctr"/>
            <a:endParaRPr lang="en-US" sz="1400" dirty="0">
              <a:solidFill>
                <a:srgbClr val="002060"/>
              </a:solidFill>
            </a:endParaRPr>
          </a:p>
        </p:txBody>
      </p:sp>
    </p:spTree>
    <p:extLst>
      <p:ext uri="{BB962C8B-B14F-4D97-AF65-F5344CB8AC3E}">
        <p14:creationId xmlns:p14="http://schemas.microsoft.com/office/powerpoint/2010/main" val="410913632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Using Regular Expressions in </a:t>
            </a:r>
            <a:r>
              <a:rPr lang="en-US" dirty="0" smtClean="0"/>
              <a:t>JavaScript (Contd.)</a:t>
            </a:r>
            <a:endParaRPr lang="en-US" dirty="0"/>
          </a:p>
        </p:txBody>
      </p:sp>
      <p:sp>
        <p:nvSpPr>
          <p:cNvPr id="2" name="Rectangle 1"/>
          <p:cNvSpPr/>
          <p:nvPr/>
        </p:nvSpPr>
        <p:spPr>
          <a:xfrm>
            <a:off x="457200" y="685800"/>
            <a:ext cx="7651376" cy="5647700"/>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a:solidFill>
                  <a:srgbClr val="002060"/>
                </a:solidFill>
              </a:rPr>
              <a:t>Regular expressions are the expressions that enable you to match patterns in JavaScript. </a:t>
            </a:r>
          </a:p>
          <a:p>
            <a:pPr marL="285744" lvl="1" indent="-285744">
              <a:spcBef>
                <a:spcPts val="600"/>
              </a:spcBef>
              <a:spcAft>
                <a:spcPts val="600"/>
              </a:spcAft>
              <a:buSzPct val="100000"/>
              <a:buBlip>
                <a:blip r:embed="rId2"/>
              </a:buBlip>
            </a:pPr>
            <a:r>
              <a:rPr lang="en-US" sz="2000" dirty="0">
                <a:solidFill>
                  <a:srgbClr val="002060"/>
                </a:solidFill>
              </a:rPr>
              <a:t>You can define a regular expression in two ways. These are:</a:t>
            </a:r>
          </a:p>
          <a:p>
            <a:pPr marL="742932" lvl="1" indent="-285744">
              <a:spcBef>
                <a:spcPts val="600"/>
              </a:spcBef>
              <a:spcAft>
                <a:spcPts val="600"/>
              </a:spcAft>
              <a:buSzPct val="80000"/>
              <a:buBlip>
                <a:blip r:embed="rId3"/>
              </a:buBlip>
              <a:defRPr/>
            </a:pPr>
            <a:r>
              <a:rPr lang="en-US" dirty="0">
                <a:solidFill>
                  <a:srgbClr val="002060"/>
                </a:solidFill>
                <a:latin typeface="+mj-lt"/>
                <a:cs typeface="Courier New" panose="02070309020205020404" pitchFamily="49" charset="0"/>
              </a:rPr>
              <a:t>Assigning a regular expression to a variable</a:t>
            </a:r>
          </a:p>
          <a:p>
            <a:pPr marL="742932" lvl="1" indent="-285744">
              <a:spcBef>
                <a:spcPts val="600"/>
              </a:spcBef>
              <a:spcAft>
                <a:spcPts val="600"/>
              </a:spcAft>
              <a:buSzPct val="80000"/>
              <a:buBlip>
                <a:blip r:embed="rId3"/>
              </a:buBlip>
              <a:defRPr/>
            </a:pPr>
            <a:r>
              <a:rPr lang="en-US" dirty="0">
                <a:solidFill>
                  <a:srgbClr val="002060"/>
                </a:solidFill>
                <a:latin typeface="+mj-lt"/>
                <a:cs typeface="Courier New" panose="02070309020205020404" pitchFamily="49" charset="0"/>
              </a:rPr>
              <a:t>Using the </a:t>
            </a:r>
            <a:r>
              <a:rPr lang="en-US" dirty="0" err="1">
                <a:solidFill>
                  <a:srgbClr val="002060"/>
                </a:solidFill>
                <a:latin typeface="Courier New" panose="02070309020205020404" pitchFamily="49" charset="0"/>
                <a:cs typeface="Courier New" panose="02070309020205020404" pitchFamily="49" charset="0"/>
              </a:rPr>
              <a:t>RegExp</a:t>
            </a:r>
            <a:r>
              <a:rPr lang="en-US" dirty="0">
                <a:solidFill>
                  <a:srgbClr val="002060"/>
                </a:solidFill>
                <a:latin typeface="+mj-lt"/>
                <a:cs typeface="Courier New" panose="02070309020205020404" pitchFamily="49" charset="0"/>
              </a:rPr>
              <a:t> object</a:t>
            </a:r>
          </a:p>
          <a:p>
            <a:pPr marL="742932" lvl="1" indent="-285744">
              <a:spcBef>
                <a:spcPts val="600"/>
              </a:spcBef>
              <a:spcAft>
                <a:spcPts val="600"/>
              </a:spcAft>
              <a:buSzPct val="80000"/>
              <a:buBlip>
                <a:blip r:embed="rId3"/>
              </a:buBlip>
              <a:defRPr/>
            </a:pPr>
            <a:r>
              <a:rPr lang="en-US" dirty="0">
                <a:solidFill>
                  <a:srgbClr val="002060"/>
                </a:solidFill>
                <a:latin typeface="+mj-lt"/>
                <a:cs typeface="Courier New" panose="02070309020205020404" pitchFamily="49" charset="0"/>
              </a:rPr>
              <a:t>Assigning a regular expression to a variable:</a:t>
            </a:r>
          </a:p>
          <a:p>
            <a:pPr marL="742932" lvl="1" indent="-285744">
              <a:spcBef>
                <a:spcPts val="600"/>
              </a:spcBef>
              <a:spcAft>
                <a:spcPts val="600"/>
              </a:spcAft>
              <a:buSzPct val="80000"/>
              <a:buBlip>
                <a:blip r:embed="rId3"/>
              </a:buBlip>
              <a:defRPr/>
            </a:pPr>
            <a:r>
              <a:rPr lang="en-US" dirty="0">
                <a:solidFill>
                  <a:srgbClr val="002060"/>
                </a:solidFill>
                <a:latin typeface="+mj-lt"/>
                <a:cs typeface="Courier New" panose="02070309020205020404" pitchFamily="49" charset="0"/>
              </a:rPr>
              <a:t>Syntax:</a:t>
            </a:r>
          </a:p>
          <a:p>
            <a:pPr lvl="2"/>
            <a:r>
              <a:rPr lang="en-US" dirty="0">
                <a:solidFill>
                  <a:srgbClr val="002060"/>
                </a:solidFill>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var</a:t>
            </a:r>
            <a:r>
              <a:rPr lang="en-US" dirty="0">
                <a:solidFill>
                  <a:srgbClr val="002060"/>
                </a:solidFill>
                <a:latin typeface="Courier New" panose="02070309020205020404" pitchFamily="49" charset="0"/>
                <a:cs typeface="Courier New" panose="02070309020205020404" pitchFamily="49" charset="0"/>
              </a:rPr>
              <a:t> &lt;</a:t>
            </a:r>
            <a:r>
              <a:rPr lang="en-US" dirty="0" err="1">
                <a:solidFill>
                  <a:srgbClr val="002060"/>
                </a:solidFill>
                <a:latin typeface="Courier New" panose="02070309020205020404" pitchFamily="49" charset="0"/>
                <a:cs typeface="Courier New" panose="02070309020205020404" pitchFamily="49" charset="0"/>
              </a:rPr>
              <a:t>var_name</a:t>
            </a:r>
            <a:r>
              <a:rPr lang="en-US" dirty="0">
                <a:solidFill>
                  <a:srgbClr val="002060"/>
                </a:solidFill>
                <a:latin typeface="Courier New" panose="02070309020205020404" pitchFamily="49" charset="0"/>
                <a:cs typeface="Courier New" panose="02070309020205020404" pitchFamily="49" charset="0"/>
              </a:rPr>
              <a:t>&gt; = /&lt;pattern&gt;/</a:t>
            </a:r>
          </a:p>
          <a:p>
            <a:pPr marL="742932" lvl="1" indent="-285744">
              <a:spcBef>
                <a:spcPts val="600"/>
              </a:spcBef>
              <a:spcAft>
                <a:spcPts val="600"/>
              </a:spcAft>
              <a:buSzPct val="80000"/>
              <a:buBlip>
                <a:blip r:embed="rId3"/>
              </a:buBlip>
              <a:defRPr/>
            </a:pPr>
            <a:r>
              <a:rPr lang="en-US" dirty="0">
                <a:solidFill>
                  <a:srgbClr val="002060"/>
                </a:solidFill>
                <a:latin typeface="+mj-lt"/>
                <a:cs typeface="Courier New" panose="02070309020205020404" pitchFamily="49" charset="0"/>
              </a:rPr>
              <a:t>For example:</a:t>
            </a:r>
          </a:p>
          <a:p>
            <a:pPr lvl="2"/>
            <a:r>
              <a:rPr lang="en-US" dirty="0">
                <a:solidFill>
                  <a:srgbClr val="002060"/>
                </a:solidFill>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var</a:t>
            </a:r>
            <a:r>
              <a:rPr lang="en-US" dirty="0">
                <a:solidFill>
                  <a:srgbClr val="002060"/>
                </a:solidFill>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reg</a:t>
            </a:r>
            <a:r>
              <a:rPr lang="en-US" dirty="0">
                <a:solidFill>
                  <a:srgbClr val="002060"/>
                </a:solidFill>
                <a:latin typeface="Courier New" panose="02070309020205020404" pitchFamily="49" charset="0"/>
                <a:cs typeface="Courier New" panose="02070309020205020404" pitchFamily="49" charset="0"/>
              </a:rPr>
              <a:t> = /JavaScript/</a:t>
            </a:r>
          </a:p>
          <a:p>
            <a:pPr marL="742932" lvl="1" indent="-285744">
              <a:spcBef>
                <a:spcPts val="600"/>
              </a:spcBef>
              <a:spcAft>
                <a:spcPts val="600"/>
              </a:spcAft>
              <a:buSzPct val="80000"/>
              <a:buBlip>
                <a:blip r:embed="rId3"/>
              </a:buBlip>
              <a:defRPr/>
            </a:pPr>
            <a:r>
              <a:rPr lang="en-US" dirty="0">
                <a:solidFill>
                  <a:srgbClr val="002060"/>
                </a:solidFill>
                <a:latin typeface="+mj-lt"/>
                <a:cs typeface="Courier New" panose="02070309020205020404" pitchFamily="49" charset="0"/>
              </a:rPr>
              <a:t>Modifiers are the characters that can be used with a pattern to make the pattern more specific, such as whether the regular expression is global or case sensitive. </a:t>
            </a:r>
          </a:p>
          <a:p>
            <a:pPr marL="742932" lvl="1" indent="-285744">
              <a:spcBef>
                <a:spcPts val="600"/>
              </a:spcBef>
              <a:spcAft>
                <a:spcPts val="600"/>
              </a:spcAft>
              <a:buSzPct val="80000"/>
              <a:buBlip>
                <a:blip r:embed="rId3"/>
              </a:buBlip>
              <a:defRPr/>
            </a:pPr>
            <a:r>
              <a:rPr lang="en-US" dirty="0">
                <a:solidFill>
                  <a:srgbClr val="002060"/>
                </a:solidFill>
                <a:latin typeface="+mj-lt"/>
                <a:cs typeface="Courier New" panose="02070309020205020404" pitchFamily="49" charset="0"/>
              </a:rPr>
              <a:t>For example:</a:t>
            </a:r>
          </a:p>
          <a:p>
            <a:pPr lvl="2"/>
            <a:r>
              <a:rPr lang="en-US" dirty="0"/>
              <a:t>	</a:t>
            </a:r>
            <a:r>
              <a:rPr lang="en-US" dirty="0" err="1">
                <a:solidFill>
                  <a:srgbClr val="002060"/>
                </a:solidFill>
                <a:latin typeface="Courier New" panose="02070309020205020404" pitchFamily="49" charset="0"/>
                <a:cs typeface="Courier New" panose="02070309020205020404" pitchFamily="49" charset="0"/>
              </a:rPr>
              <a:t>var</a:t>
            </a:r>
            <a:r>
              <a:rPr lang="en-US" dirty="0">
                <a:solidFill>
                  <a:srgbClr val="002060"/>
                </a:solidFill>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exjava</a:t>
            </a:r>
            <a:r>
              <a:rPr lang="en-US" dirty="0">
                <a:solidFill>
                  <a:srgbClr val="002060"/>
                </a:solidFill>
                <a:latin typeface="Courier New" panose="02070309020205020404" pitchFamily="49" charset="0"/>
                <a:cs typeface="Courier New" panose="02070309020205020404" pitchFamily="49" charset="0"/>
              </a:rPr>
              <a:t> = /java/</a:t>
            </a:r>
            <a:r>
              <a:rPr lang="en-US" dirty="0" err="1">
                <a:solidFill>
                  <a:srgbClr val="002060"/>
                </a:solidFill>
                <a:latin typeface="Courier New" panose="02070309020205020404" pitchFamily="49" charset="0"/>
                <a:cs typeface="Courier New" panose="02070309020205020404" pitchFamily="49" charset="0"/>
              </a:rPr>
              <a:t>gi</a:t>
            </a:r>
            <a:r>
              <a:rPr lang="en-US" dirty="0">
                <a:solidFill>
                  <a:srgbClr val="00206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283677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Using Regular Expressions in </a:t>
            </a:r>
            <a:r>
              <a:rPr lang="en-US" dirty="0" smtClean="0"/>
              <a:t>JavaScript (Contd.)</a:t>
            </a:r>
            <a:endParaRPr lang="en-US" dirty="0"/>
          </a:p>
        </p:txBody>
      </p:sp>
      <p:sp>
        <p:nvSpPr>
          <p:cNvPr id="2" name="Rectangle 1"/>
          <p:cNvSpPr/>
          <p:nvPr/>
        </p:nvSpPr>
        <p:spPr>
          <a:xfrm>
            <a:off x="457200" y="685800"/>
            <a:ext cx="7651376" cy="3170099"/>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Using </a:t>
            </a:r>
            <a:r>
              <a:rPr lang="en-US" sz="2000" dirty="0">
                <a:solidFill>
                  <a:srgbClr val="002060"/>
                </a:solidFill>
              </a:rPr>
              <a:t>the </a:t>
            </a:r>
            <a:r>
              <a:rPr lang="en-US" dirty="0" err="1">
                <a:solidFill>
                  <a:srgbClr val="002060"/>
                </a:solidFill>
                <a:latin typeface="Courier New" panose="02070309020205020404" pitchFamily="49" charset="0"/>
                <a:cs typeface="Courier New" panose="02070309020205020404" pitchFamily="49" charset="0"/>
              </a:rPr>
              <a:t>RegExp</a:t>
            </a:r>
            <a:r>
              <a:rPr lang="en-US" sz="2000" dirty="0">
                <a:solidFill>
                  <a:srgbClr val="002060"/>
                </a:solidFill>
              </a:rPr>
              <a:t> object:</a:t>
            </a:r>
          </a:p>
          <a:p>
            <a:pPr marL="742932" lvl="1" indent="-285744">
              <a:spcBef>
                <a:spcPts val="600"/>
              </a:spcBef>
              <a:spcAft>
                <a:spcPts val="600"/>
              </a:spcAft>
              <a:buSzPct val="80000"/>
              <a:buBlip>
                <a:blip r:embed="rId3"/>
              </a:buBlip>
              <a:defRPr/>
            </a:pPr>
            <a:r>
              <a:rPr lang="en-US" dirty="0" err="1">
                <a:solidFill>
                  <a:srgbClr val="002060"/>
                </a:solidFill>
                <a:latin typeface="Courier New" panose="02070309020205020404" pitchFamily="49" charset="0"/>
                <a:cs typeface="Courier New" panose="02070309020205020404" pitchFamily="49" charset="0"/>
              </a:rPr>
              <a:t>RegExp</a:t>
            </a:r>
            <a:r>
              <a:rPr lang="en-US" dirty="0">
                <a:solidFill>
                  <a:srgbClr val="002060"/>
                </a:solidFill>
                <a:latin typeface="+mj-lt"/>
                <a:cs typeface="Courier New" panose="02070309020205020404" pitchFamily="49" charset="0"/>
              </a:rPr>
              <a:t> is a global object and is used to create an instance of an object with the help of the new keyword.</a:t>
            </a:r>
          </a:p>
          <a:p>
            <a:pPr marL="742932" lvl="1" indent="-285744">
              <a:spcBef>
                <a:spcPts val="600"/>
              </a:spcBef>
              <a:spcAft>
                <a:spcPts val="600"/>
              </a:spcAft>
              <a:buSzPct val="80000"/>
              <a:buBlip>
                <a:blip r:embed="rId3"/>
              </a:buBlip>
              <a:defRPr/>
            </a:pPr>
            <a:r>
              <a:rPr lang="en-US" dirty="0">
                <a:solidFill>
                  <a:srgbClr val="002060"/>
                </a:solidFill>
                <a:latin typeface="+mj-lt"/>
                <a:cs typeface="Courier New" panose="02070309020205020404" pitchFamily="49" charset="0"/>
              </a:rPr>
              <a:t>For </a:t>
            </a:r>
            <a:r>
              <a:rPr lang="en-US" dirty="0" smtClean="0">
                <a:solidFill>
                  <a:srgbClr val="002060"/>
                </a:solidFill>
                <a:latin typeface="+mj-lt"/>
                <a:cs typeface="Courier New" panose="02070309020205020404" pitchFamily="49" charset="0"/>
              </a:rPr>
              <a:t>example:</a:t>
            </a:r>
          </a:p>
          <a:p>
            <a:pPr marL="0" lvl="1">
              <a:spcBef>
                <a:spcPts val="600"/>
              </a:spcBef>
              <a:spcAft>
                <a:spcPts val="600"/>
              </a:spcAft>
              <a:buSzPct val="100000"/>
            </a:pPr>
            <a:r>
              <a:rPr lang="en-US" sz="2000" dirty="0">
                <a:solidFill>
                  <a:srgbClr val="002060"/>
                </a:solidFill>
              </a:rPr>
              <a:t>	</a:t>
            </a:r>
            <a:r>
              <a:rPr lang="en-US" dirty="0" err="1" smtClean="0">
                <a:solidFill>
                  <a:srgbClr val="002060"/>
                </a:solidFill>
                <a:latin typeface="Courier New" panose="02070309020205020404" pitchFamily="49" charset="0"/>
                <a:cs typeface="Courier New" panose="02070309020205020404" pitchFamily="49" charset="0"/>
              </a:rPr>
              <a:t>var</a:t>
            </a:r>
            <a:r>
              <a:rPr lang="en-US" dirty="0" smtClean="0">
                <a:solidFill>
                  <a:srgbClr val="002060"/>
                </a:solidFill>
                <a:latin typeface="Courier New" panose="02070309020205020404" pitchFamily="49" charset="0"/>
                <a:cs typeface="Courier New" panose="02070309020205020404" pitchFamily="49" charset="0"/>
              </a:rPr>
              <a:t> </a:t>
            </a:r>
            <a:r>
              <a:rPr lang="en-US" dirty="0" err="1" smtClean="0">
                <a:solidFill>
                  <a:srgbClr val="002060"/>
                </a:solidFill>
                <a:latin typeface="Courier New" panose="02070309020205020404" pitchFamily="49" charset="0"/>
                <a:cs typeface="Courier New" panose="02070309020205020404" pitchFamily="49" charset="0"/>
              </a:rPr>
              <a:t>reg</a:t>
            </a:r>
            <a:r>
              <a:rPr lang="en-US" dirty="0" smtClean="0">
                <a:solidFill>
                  <a:srgbClr val="002060"/>
                </a:solidFill>
                <a:latin typeface="Courier New" panose="02070309020205020404" pitchFamily="49" charset="0"/>
                <a:cs typeface="Courier New" panose="02070309020205020404" pitchFamily="49" charset="0"/>
              </a:rPr>
              <a:t> = new </a:t>
            </a:r>
            <a:r>
              <a:rPr lang="en-US" dirty="0" err="1" smtClean="0">
                <a:solidFill>
                  <a:srgbClr val="002060"/>
                </a:solidFill>
                <a:latin typeface="Courier New" panose="02070309020205020404" pitchFamily="49" charset="0"/>
                <a:cs typeface="Courier New" panose="02070309020205020404" pitchFamily="49" charset="0"/>
              </a:rPr>
              <a:t>RegExp</a:t>
            </a:r>
            <a:r>
              <a:rPr lang="en-US" dirty="0" smtClean="0">
                <a:solidFill>
                  <a:srgbClr val="002060"/>
                </a:solidFill>
                <a:latin typeface="Courier New" panose="02070309020205020404" pitchFamily="49" charset="0"/>
                <a:cs typeface="Courier New" panose="02070309020205020404" pitchFamily="49" charset="0"/>
              </a:rPr>
              <a:t>("java");</a:t>
            </a:r>
          </a:p>
          <a:p>
            <a:pPr marL="742932" lvl="1" indent="-285744">
              <a:spcBef>
                <a:spcPts val="600"/>
              </a:spcBef>
              <a:spcAft>
                <a:spcPts val="600"/>
              </a:spcAft>
              <a:buSzPct val="80000"/>
              <a:buBlip>
                <a:blip r:embed="rId3"/>
              </a:buBlip>
              <a:defRPr/>
            </a:pPr>
            <a:r>
              <a:rPr lang="en-US" dirty="0" smtClean="0">
                <a:solidFill>
                  <a:srgbClr val="002060"/>
                </a:solidFill>
                <a:latin typeface="+mj-lt"/>
                <a:cs typeface="Courier New" panose="02070309020205020404" pitchFamily="49" charset="0"/>
              </a:rPr>
              <a:t>To </a:t>
            </a:r>
            <a:r>
              <a:rPr lang="en-US" dirty="0">
                <a:solidFill>
                  <a:srgbClr val="002060"/>
                </a:solidFill>
                <a:latin typeface="+mj-lt"/>
                <a:cs typeface="Courier New" panose="02070309020205020404" pitchFamily="49" charset="0"/>
              </a:rPr>
              <a:t>make this regular expression global, the g modifier can be used, as shown in the following code snippet:</a:t>
            </a:r>
          </a:p>
          <a:p>
            <a:pPr marL="914400" lvl="3">
              <a:spcBef>
                <a:spcPts val="600"/>
              </a:spcBef>
              <a:spcAft>
                <a:spcPts val="600"/>
              </a:spcAft>
              <a:buSzPct val="100000"/>
            </a:pPr>
            <a:r>
              <a:rPr lang="en-US" dirty="0" err="1" smtClean="0">
                <a:solidFill>
                  <a:srgbClr val="002060"/>
                </a:solidFill>
                <a:latin typeface="Courier New" panose="02070309020205020404" pitchFamily="49" charset="0"/>
                <a:cs typeface="Courier New" panose="02070309020205020404" pitchFamily="49" charset="0"/>
              </a:rPr>
              <a:t>var</a:t>
            </a:r>
            <a:r>
              <a:rPr lang="en-US" dirty="0" smtClean="0">
                <a:solidFill>
                  <a:srgbClr val="002060"/>
                </a:solidFill>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reg</a:t>
            </a:r>
            <a:r>
              <a:rPr lang="en-US" dirty="0">
                <a:solidFill>
                  <a:srgbClr val="002060"/>
                </a:solidFill>
                <a:latin typeface="Courier New" panose="02070309020205020404" pitchFamily="49" charset="0"/>
                <a:cs typeface="Courier New" panose="02070309020205020404" pitchFamily="49" charset="0"/>
              </a:rPr>
              <a:t> = new </a:t>
            </a:r>
            <a:r>
              <a:rPr lang="en-US" dirty="0" err="1">
                <a:solidFill>
                  <a:srgbClr val="002060"/>
                </a:solidFill>
                <a:latin typeface="Courier New" panose="02070309020205020404" pitchFamily="49" charset="0"/>
                <a:cs typeface="Courier New" panose="02070309020205020404" pitchFamily="49" charset="0"/>
              </a:rPr>
              <a:t>RegExp</a:t>
            </a:r>
            <a:r>
              <a:rPr lang="en-US" dirty="0">
                <a:solidFill>
                  <a:srgbClr val="002060"/>
                </a:solidFill>
                <a:latin typeface="Courier New" panose="02070309020205020404" pitchFamily="49" charset="0"/>
                <a:cs typeface="Courier New" panose="02070309020205020404" pitchFamily="49" charset="0"/>
              </a:rPr>
              <a:t>("java</a:t>
            </a:r>
            <a:r>
              <a:rPr lang="en-US" dirty="0" smtClean="0">
                <a:solidFill>
                  <a:srgbClr val="002060"/>
                </a:solidFill>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 "</a:t>
            </a:r>
            <a:r>
              <a:rPr lang="en-US" dirty="0" smtClean="0">
                <a:solidFill>
                  <a:srgbClr val="002060"/>
                </a:solidFill>
                <a:latin typeface="Courier New" panose="02070309020205020404" pitchFamily="49" charset="0"/>
                <a:cs typeface="Courier New" panose="02070309020205020404" pitchFamily="49" charset="0"/>
              </a:rPr>
              <a:t>g</a:t>
            </a:r>
            <a:r>
              <a:rPr lang="en-US" dirty="0">
                <a:solidFill>
                  <a:srgbClr val="002060"/>
                </a:solidFill>
                <a:latin typeface="Courier New" panose="02070309020205020404" pitchFamily="49" charset="0"/>
                <a:cs typeface="Courier New" panose="02070309020205020404" pitchFamily="49" charset="0"/>
              </a:rPr>
              <a:t>"</a:t>
            </a:r>
            <a:r>
              <a:rPr lang="en-US" dirty="0" smtClean="0">
                <a:solidFill>
                  <a:srgbClr val="002060"/>
                </a:solidFill>
                <a:latin typeface="Courier New" panose="02070309020205020404" pitchFamily="49" charset="0"/>
                <a:cs typeface="Courier New" panose="02070309020205020404" pitchFamily="49" charset="0"/>
              </a:rPr>
              <a:t>);</a:t>
            </a:r>
            <a:endParaRPr lang="en-US" dirty="0">
              <a:solidFill>
                <a:srgbClr val="00206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58523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JavaScript </a:t>
            </a:r>
            <a:endParaRPr lang="en-US" dirty="0"/>
          </a:p>
        </p:txBody>
      </p:sp>
      <p:sp>
        <p:nvSpPr>
          <p:cNvPr id="4" name="Rectangle 3"/>
          <p:cNvSpPr/>
          <p:nvPr/>
        </p:nvSpPr>
        <p:spPr>
          <a:xfrm>
            <a:off x="457199" y="685800"/>
            <a:ext cx="7627257" cy="4031873"/>
          </a:xfrm>
          <a:prstGeom prst="rect">
            <a:avLst/>
          </a:prstGeom>
        </p:spPr>
        <p:txBody>
          <a:bodyPr wrap="square">
            <a:spAutoFit/>
          </a:bodyPr>
          <a:lstStyle/>
          <a:p>
            <a:pPr marL="285744" indent="-285744">
              <a:spcBef>
                <a:spcPts val="600"/>
              </a:spcBef>
              <a:spcAft>
                <a:spcPts val="600"/>
              </a:spcAft>
              <a:buBlip>
                <a:blip r:embed="rId2"/>
              </a:buBlip>
            </a:pPr>
            <a:r>
              <a:rPr lang="en-US" sz="2000" dirty="0">
                <a:solidFill>
                  <a:srgbClr val="002060"/>
                </a:solidFill>
              </a:rPr>
              <a:t>JavaScript comprises the following advantages:</a:t>
            </a:r>
          </a:p>
          <a:p>
            <a:pPr marL="742932" lvl="1" indent="-285744">
              <a:spcBef>
                <a:spcPts val="600"/>
              </a:spcBef>
              <a:spcAft>
                <a:spcPts val="600"/>
              </a:spcAft>
              <a:buSzPct val="80000"/>
              <a:buBlip>
                <a:blip r:embed="rId3"/>
              </a:buBlip>
            </a:pPr>
            <a:r>
              <a:rPr lang="en-US" b="1" dirty="0">
                <a:solidFill>
                  <a:srgbClr val="002060"/>
                </a:solidFill>
              </a:rPr>
              <a:t>Less server interaction</a:t>
            </a:r>
            <a:r>
              <a:rPr lang="en-US" dirty="0">
                <a:solidFill>
                  <a:srgbClr val="002060"/>
                </a:solidFill>
              </a:rPr>
              <a:t>: It help users to validate their inputs before sending the page off to the server. This saves server traffic therefore servers get less load. </a:t>
            </a:r>
          </a:p>
          <a:p>
            <a:pPr marL="742932" lvl="1" indent="-285744">
              <a:spcBef>
                <a:spcPts val="600"/>
              </a:spcBef>
              <a:spcAft>
                <a:spcPts val="600"/>
              </a:spcAft>
              <a:buSzPct val="80000"/>
              <a:buBlip>
                <a:blip r:embed="rId3"/>
              </a:buBlip>
            </a:pPr>
            <a:r>
              <a:rPr lang="en-US" b="1" dirty="0" smtClean="0">
                <a:solidFill>
                  <a:srgbClr val="002060"/>
                </a:solidFill>
              </a:rPr>
              <a:t>Immediate </a:t>
            </a:r>
            <a:r>
              <a:rPr lang="en-US" b="1" dirty="0">
                <a:solidFill>
                  <a:srgbClr val="002060"/>
                </a:solidFill>
              </a:rPr>
              <a:t>response to the </a:t>
            </a:r>
            <a:r>
              <a:rPr lang="en-US" b="1" dirty="0" smtClean="0">
                <a:solidFill>
                  <a:srgbClr val="002060"/>
                </a:solidFill>
              </a:rPr>
              <a:t>users</a:t>
            </a:r>
            <a:r>
              <a:rPr lang="en-US" dirty="0">
                <a:solidFill>
                  <a:srgbClr val="002060"/>
                </a:solidFill>
              </a:rPr>
              <a:t>: They don't have to wait for a page reload to see if they have forgotten to enter something.</a:t>
            </a:r>
          </a:p>
          <a:p>
            <a:pPr marL="742932" lvl="1" indent="-285744">
              <a:spcBef>
                <a:spcPts val="600"/>
              </a:spcBef>
              <a:spcAft>
                <a:spcPts val="600"/>
              </a:spcAft>
              <a:buSzPct val="80000"/>
              <a:buBlip>
                <a:blip r:embed="rId3"/>
              </a:buBlip>
            </a:pPr>
            <a:r>
              <a:rPr lang="en-US" b="1" dirty="0" smtClean="0">
                <a:solidFill>
                  <a:srgbClr val="002060"/>
                </a:solidFill>
              </a:rPr>
              <a:t>Increased </a:t>
            </a:r>
            <a:r>
              <a:rPr lang="en-US" b="1" dirty="0">
                <a:solidFill>
                  <a:srgbClr val="002060"/>
                </a:solidFill>
              </a:rPr>
              <a:t>interactivity</a:t>
            </a:r>
            <a:r>
              <a:rPr lang="en-US" dirty="0">
                <a:solidFill>
                  <a:srgbClr val="002060"/>
                </a:solidFill>
              </a:rPr>
              <a:t>: You can create interfaces that react when the user hovers over them with a mouse or activates them via the keyboard.</a:t>
            </a:r>
          </a:p>
          <a:p>
            <a:pPr marL="742932" lvl="1" indent="-285744">
              <a:spcBef>
                <a:spcPts val="600"/>
              </a:spcBef>
              <a:spcAft>
                <a:spcPts val="600"/>
              </a:spcAft>
              <a:buSzPct val="80000"/>
              <a:buBlip>
                <a:blip r:embed="rId3"/>
              </a:buBlip>
            </a:pPr>
            <a:r>
              <a:rPr lang="en-US" b="1" dirty="0" smtClean="0">
                <a:solidFill>
                  <a:srgbClr val="002060"/>
                </a:solidFill>
              </a:rPr>
              <a:t>Richer </a:t>
            </a:r>
            <a:r>
              <a:rPr lang="en-US" b="1" dirty="0">
                <a:solidFill>
                  <a:srgbClr val="002060"/>
                </a:solidFill>
              </a:rPr>
              <a:t>interfaces</a:t>
            </a:r>
            <a:r>
              <a:rPr lang="en-US" dirty="0">
                <a:solidFill>
                  <a:srgbClr val="002060"/>
                </a:solidFill>
              </a:rPr>
              <a:t>: You can use JavaScript to include such items as drag-and-drop components and sliders to give a Rich Interface to your site visitors.</a:t>
            </a:r>
          </a:p>
        </p:txBody>
      </p:sp>
    </p:spTree>
    <p:extLst>
      <p:ext uri="{BB962C8B-B14F-4D97-AF65-F5344CB8AC3E}">
        <p14:creationId xmlns:p14="http://schemas.microsoft.com/office/powerpoint/2010/main" val="391148559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Using Regular Expressions in </a:t>
            </a:r>
            <a:r>
              <a:rPr lang="en-US" dirty="0" smtClean="0"/>
              <a:t>JavaScript (Contd.)</a:t>
            </a:r>
            <a:endParaRPr lang="en-US" dirty="0"/>
          </a:p>
        </p:txBody>
      </p:sp>
      <p:sp>
        <p:nvSpPr>
          <p:cNvPr id="2" name="Rectangle 1"/>
          <p:cNvSpPr/>
          <p:nvPr/>
        </p:nvSpPr>
        <p:spPr>
          <a:xfrm>
            <a:off x="457200" y="685800"/>
            <a:ext cx="7651376" cy="400110"/>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Following code illustrates how to use the </a:t>
            </a:r>
            <a:r>
              <a:rPr lang="en-US" dirty="0" err="1">
                <a:solidFill>
                  <a:srgbClr val="002060"/>
                </a:solidFill>
                <a:latin typeface="Courier New" panose="02070309020205020404" pitchFamily="49" charset="0"/>
                <a:cs typeface="Courier New" panose="02070309020205020404" pitchFamily="49" charset="0"/>
              </a:rPr>
              <a:t>RegExp</a:t>
            </a:r>
            <a:r>
              <a:rPr lang="en-US" sz="2000" dirty="0">
                <a:solidFill>
                  <a:srgbClr val="002060"/>
                </a:solidFill>
                <a:cs typeface="Courier New" panose="02070309020205020404" pitchFamily="49" charset="0"/>
              </a:rPr>
              <a:t> </a:t>
            </a:r>
            <a:r>
              <a:rPr lang="en-US" sz="2000" dirty="0" smtClean="0">
                <a:solidFill>
                  <a:srgbClr val="002060"/>
                </a:solidFill>
                <a:cs typeface="Courier New" panose="02070309020205020404" pitchFamily="49" charset="0"/>
              </a:rPr>
              <a:t>object:</a:t>
            </a:r>
            <a:endParaRPr lang="en-US" sz="2000" dirty="0" smtClean="0">
              <a:solidFill>
                <a:srgbClr val="002060"/>
              </a:solidFill>
            </a:endParaRPr>
          </a:p>
        </p:txBody>
      </p:sp>
      <p:sp>
        <p:nvSpPr>
          <p:cNvPr id="4" name="Vertical Scroll 3"/>
          <p:cNvSpPr/>
          <p:nvPr/>
        </p:nvSpPr>
        <p:spPr>
          <a:xfrm>
            <a:off x="766482" y="1085910"/>
            <a:ext cx="7490011" cy="5019055"/>
          </a:xfrm>
          <a:prstGeom prst="verticalScroll">
            <a:avLst>
              <a:gd name="adj" fmla="val 2730"/>
            </a:avLst>
          </a:prstGeom>
          <a:solidFill>
            <a:schemeClr val="bg1">
              <a:lumMod val="95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400" dirty="0">
              <a:solidFill>
                <a:srgbClr val="002060"/>
              </a:solidFill>
              <a:latin typeface="Courier New" panose="02070309020205020404" pitchFamily="49" charset="0"/>
              <a:cs typeface="Courier New" panose="02070309020205020404" pitchFamily="49" charset="0"/>
            </a:endParaRPr>
          </a:p>
        </p:txBody>
      </p:sp>
      <p:sp>
        <p:nvSpPr>
          <p:cNvPr id="3" name="Rectangle 2"/>
          <p:cNvSpPr/>
          <p:nvPr/>
        </p:nvSpPr>
        <p:spPr>
          <a:xfrm>
            <a:off x="1411941" y="1314509"/>
            <a:ext cx="5741894" cy="4278094"/>
          </a:xfrm>
          <a:prstGeom prst="rect">
            <a:avLst/>
          </a:prstGeom>
        </p:spPr>
        <p:txBody>
          <a:bodyPr wrap="square">
            <a:spAutoFit/>
          </a:bodyPr>
          <a:lstStyle/>
          <a:p>
            <a:r>
              <a:rPr lang="en-US" sz="1600" dirty="0">
                <a:solidFill>
                  <a:srgbClr val="002060"/>
                </a:solidFill>
                <a:latin typeface="Courier New" panose="02070309020205020404" pitchFamily="49" charset="0"/>
                <a:cs typeface="Courier New" panose="02070309020205020404" pitchFamily="49" charset="0"/>
              </a:rPr>
              <a:t>&lt;SCRIPT LANGUAGE="JavaScript"&gt;</a:t>
            </a:r>
          </a:p>
          <a:p>
            <a:r>
              <a:rPr lang="en-US" sz="1600" dirty="0">
                <a:solidFill>
                  <a:srgbClr val="002060"/>
                </a:solidFill>
                <a:latin typeface="Courier New" panose="02070309020205020404" pitchFamily="49" charset="0"/>
                <a:cs typeface="Courier New" panose="02070309020205020404" pitchFamily="49" charset="0"/>
              </a:rPr>
              <a:t>function </a:t>
            </a:r>
            <a:r>
              <a:rPr lang="en-US" sz="1600" dirty="0" err="1">
                <a:solidFill>
                  <a:srgbClr val="002060"/>
                </a:solidFill>
                <a:latin typeface="Courier New" panose="02070309020205020404" pitchFamily="49" charset="0"/>
                <a:cs typeface="Courier New" panose="02070309020205020404" pitchFamily="49" charset="0"/>
              </a:rPr>
              <a:t>checkZipCode</a:t>
            </a:r>
            <a:r>
              <a:rPr lang="en-US" sz="1600" dirty="0">
                <a:solidFill>
                  <a:srgbClr val="002060"/>
                </a:solidFill>
                <a:latin typeface="Courier New" panose="02070309020205020404" pitchFamily="49" charset="0"/>
                <a:cs typeface="Courier New" panose="02070309020205020404" pitchFamily="49" charset="0"/>
              </a:rPr>
              <a:t>(){</a:t>
            </a:r>
          </a:p>
          <a:p>
            <a:r>
              <a:rPr lang="en-US" sz="1600" dirty="0" err="1">
                <a:solidFill>
                  <a:srgbClr val="002060"/>
                </a:solidFill>
                <a:latin typeface="Courier New" panose="02070309020205020404" pitchFamily="49" charset="0"/>
                <a:cs typeface="Courier New" panose="02070309020205020404" pitchFamily="49" charset="0"/>
              </a:rPr>
              <a:t>var</a:t>
            </a:r>
            <a:r>
              <a:rPr lang="en-US" sz="1600" dirty="0">
                <a:solidFill>
                  <a:srgbClr val="002060"/>
                </a:solidFill>
                <a:latin typeface="Courier New" panose="02070309020205020404" pitchFamily="49" charset="0"/>
                <a:cs typeface="Courier New" panose="02070309020205020404" pitchFamily="49" charset="0"/>
              </a:rPr>
              <a:t> reg5digit=/^\d{5}$/ //regular expression defining a 5 digit number</a:t>
            </a:r>
          </a:p>
          <a:p>
            <a:r>
              <a:rPr lang="en-US" sz="1600" dirty="0">
                <a:solidFill>
                  <a:srgbClr val="002060"/>
                </a:solidFill>
                <a:latin typeface="Courier New" panose="02070309020205020404" pitchFamily="49" charset="0"/>
                <a:cs typeface="Courier New" panose="02070309020205020404" pitchFamily="49" charset="0"/>
              </a:rPr>
              <a:t>if (</a:t>
            </a:r>
            <a:r>
              <a:rPr lang="en-US" sz="1600" dirty="0" err="1">
                <a:solidFill>
                  <a:srgbClr val="002060"/>
                </a:solidFill>
                <a:latin typeface="Courier New" panose="02070309020205020404" pitchFamily="49" charset="0"/>
                <a:cs typeface="Courier New" panose="02070309020205020404" pitchFamily="49" charset="0"/>
              </a:rPr>
              <a:t>document.zipform.zip.value.search</a:t>
            </a:r>
            <a:r>
              <a:rPr lang="en-US" sz="1600" dirty="0">
                <a:solidFill>
                  <a:srgbClr val="002060"/>
                </a:solidFill>
                <a:latin typeface="Courier New" panose="02070309020205020404" pitchFamily="49" charset="0"/>
                <a:cs typeface="Courier New" panose="02070309020205020404" pitchFamily="49" charset="0"/>
              </a:rPr>
              <a:t>(reg5digit)==</a:t>
            </a:r>
          </a:p>
          <a:p>
            <a:r>
              <a:rPr lang="en-US" sz="1600" dirty="0">
                <a:solidFill>
                  <a:srgbClr val="002060"/>
                </a:solidFill>
                <a:latin typeface="Courier New" panose="02070309020205020404" pitchFamily="49" charset="0"/>
                <a:cs typeface="Courier New" panose="02070309020205020404" pitchFamily="49" charset="0"/>
              </a:rPr>
              <a:t>-1) //if match failed</a:t>
            </a:r>
          </a:p>
          <a:p>
            <a:r>
              <a:rPr lang="en-US" sz="1600" dirty="0">
                <a:solidFill>
                  <a:srgbClr val="002060"/>
                </a:solidFill>
                <a:latin typeface="Courier New" panose="02070309020205020404" pitchFamily="49" charset="0"/>
                <a:cs typeface="Courier New" panose="02070309020205020404" pitchFamily="49" charset="0"/>
              </a:rPr>
              <a:t>alert("Please enter a valid 5 digit number inside form")</a:t>
            </a:r>
          </a:p>
          <a:p>
            <a:r>
              <a:rPr lang="en-US" sz="1600" dirty="0">
                <a:solidFill>
                  <a:srgbClr val="002060"/>
                </a:solidFill>
                <a:latin typeface="Courier New" panose="02070309020205020404" pitchFamily="49" charset="0"/>
                <a:cs typeface="Courier New" panose="02070309020205020404" pitchFamily="49" charset="0"/>
              </a:rPr>
              <a:t>}</a:t>
            </a:r>
          </a:p>
          <a:p>
            <a:r>
              <a:rPr lang="en-US" sz="1600" dirty="0">
                <a:solidFill>
                  <a:srgbClr val="002060"/>
                </a:solidFill>
                <a:latin typeface="Courier New" panose="02070309020205020404" pitchFamily="49" charset="0"/>
                <a:cs typeface="Courier New" panose="02070309020205020404" pitchFamily="49" charset="0"/>
              </a:rPr>
              <a:t>&lt;/SCRIPT&gt;</a:t>
            </a:r>
          </a:p>
          <a:p>
            <a:r>
              <a:rPr lang="en-US" sz="1600" dirty="0">
                <a:solidFill>
                  <a:srgbClr val="002060"/>
                </a:solidFill>
                <a:latin typeface="Courier New" panose="02070309020205020404" pitchFamily="49" charset="0"/>
                <a:cs typeface="Courier New" panose="02070309020205020404" pitchFamily="49" charset="0"/>
              </a:rPr>
              <a:t>&lt;FORM NAME="</a:t>
            </a:r>
            <a:r>
              <a:rPr lang="en-US" sz="1600" dirty="0" err="1">
                <a:solidFill>
                  <a:srgbClr val="002060"/>
                </a:solidFill>
                <a:latin typeface="Courier New" panose="02070309020205020404" pitchFamily="49" charset="0"/>
                <a:cs typeface="Courier New" panose="02070309020205020404" pitchFamily="49" charset="0"/>
              </a:rPr>
              <a:t>zipform</a:t>
            </a:r>
            <a:r>
              <a:rPr lang="en-US" sz="1600" dirty="0">
                <a:solidFill>
                  <a:srgbClr val="002060"/>
                </a:solidFill>
                <a:latin typeface="Courier New" panose="02070309020205020404" pitchFamily="49" charset="0"/>
                <a:cs typeface="Courier New" panose="02070309020205020404" pitchFamily="49" charset="0"/>
              </a:rPr>
              <a:t>"&gt;</a:t>
            </a:r>
          </a:p>
          <a:p>
            <a:r>
              <a:rPr lang="en-US" sz="1600" dirty="0">
                <a:solidFill>
                  <a:srgbClr val="002060"/>
                </a:solidFill>
                <a:latin typeface="Courier New" panose="02070309020205020404" pitchFamily="49" charset="0"/>
                <a:cs typeface="Courier New" panose="02070309020205020404" pitchFamily="49" charset="0"/>
              </a:rPr>
              <a:t>Enter Zip Code: </a:t>
            </a:r>
          </a:p>
          <a:p>
            <a:r>
              <a:rPr lang="en-US" sz="1600" dirty="0">
                <a:solidFill>
                  <a:srgbClr val="002060"/>
                </a:solidFill>
                <a:latin typeface="Courier New" panose="02070309020205020404" pitchFamily="49" charset="0"/>
                <a:cs typeface="Courier New" panose="02070309020205020404" pitchFamily="49" charset="0"/>
              </a:rPr>
              <a:t>&lt;INPUT TYPE="text" NAME="zip" SIZE=15&gt;</a:t>
            </a:r>
          </a:p>
          <a:p>
            <a:r>
              <a:rPr lang="en-US" sz="1600" dirty="0">
                <a:solidFill>
                  <a:srgbClr val="002060"/>
                </a:solidFill>
                <a:latin typeface="Courier New" panose="02070309020205020404" pitchFamily="49" charset="0"/>
                <a:cs typeface="Courier New" panose="02070309020205020404" pitchFamily="49" charset="0"/>
              </a:rPr>
              <a:t>&lt;INPUT TYPE="button" </a:t>
            </a:r>
            <a:r>
              <a:rPr lang="en-US" sz="1600" dirty="0" err="1">
                <a:solidFill>
                  <a:srgbClr val="002060"/>
                </a:solidFill>
                <a:latin typeface="Courier New" panose="02070309020205020404" pitchFamily="49" charset="0"/>
                <a:cs typeface="Courier New" panose="02070309020205020404" pitchFamily="49" charset="0"/>
              </a:rPr>
              <a:t>onClick</a:t>
            </a:r>
            <a:r>
              <a:rPr lang="en-US" sz="1600" dirty="0">
                <a:solidFill>
                  <a:srgbClr val="002060"/>
                </a:solidFill>
                <a:latin typeface="Courier New" panose="02070309020205020404" pitchFamily="49" charset="0"/>
                <a:cs typeface="Courier New" panose="02070309020205020404" pitchFamily="49" charset="0"/>
              </a:rPr>
              <a:t>="</a:t>
            </a:r>
            <a:r>
              <a:rPr lang="en-US" sz="1600" dirty="0" err="1">
                <a:solidFill>
                  <a:srgbClr val="002060"/>
                </a:solidFill>
                <a:latin typeface="Courier New" panose="02070309020205020404" pitchFamily="49" charset="0"/>
                <a:cs typeface="Courier New" panose="02070309020205020404" pitchFamily="49" charset="0"/>
              </a:rPr>
              <a:t>checkZipCode</a:t>
            </a:r>
            <a:r>
              <a:rPr lang="en-US" sz="1600" dirty="0">
                <a:solidFill>
                  <a:srgbClr val="002060"/>
                </a:solidFill>
                <a:latin typeface="Courier New" panose="02070309020205020404" pitchFamily="49" charset="0"/>
                <a:cs typeface="Courier New" panose="02070309020205020404" pitchFamily="49" charset="0"/>
              </a:rPr>
              <a:t>()" VALUE="Validate“&gt;&lt;/FORM&gt;</a:t>
            </a:r>
          </a:p>
        </p:txBody>
      </p:sp>
    </p:spTree>
    <p:extLst>
      <p:ext uri="{BB962C8B-B14F-4D97-AF65-F5344CB8AC3E}">
        <p14:creationId xmlns:p14="http://schemas.microsoft.com/office/powerpoint/2010/main" val="407074999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HTML </a:t>
            </a:r>
            <a:r>
              <a:rPr lang="en-US" dirty="0"/>
              <a:t>Document Object </a:t>
            </a:r>
            <a:r>
              <a:rPr lang="en-US" dirty="0" smtClean="0"/>
              <a:t>Model (</a:t>
            </a:r>
            <a:r>
              <a:rPr lang="en-US" dirty="0"/>
              <a:t>DOM)</a:t>
            </a:r>
          </a:p>
        </p:txBody>
      </p:sp>
      <p:sp>
        <p:nvSpPr>
          <p:cNvPr id="3" name="Rectangle 2"/>
          <p:cNvSpPr/>
          <p:nvPr/>
        </p:nvSpPr>
        <p:spPr>
          <a:xfrm>
            <a:off x="457199" y="685800"/>
            <a:ext cx="8243047" cy="2708434"/>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a:solidFill>
                  <a:srgbClr val="002060"/>
                </a:solidFill>
              </a:rPr>
              <a:t>The HTML DOM is a standard object model and programming interface for HTML.</a:t>
            </a:r>
          </a:p>
          <a:p>
            <a:pPr marL="285744" lvl="1" indent="-285744">
              <a:spcBef>
                <a:spcPts val="600"/>
              </a:spcBef>
              <a:spcAft>
                <a:spcPts val="600"/>
              </a:spcAft>
              <a:buSzPct val="100000"/>
              <a:buBlip>
                <a:blip r:embed="rId2"/>
              </a:buBlip>
            </a:pPr>
            <a:r>
              <a:rPr lang="en-US" sz="2000" dirty="0" smtClean="0">
                <a:solidFill>
                  <a:srgbClr val="002060"/>
                </a:solidFill>
              </a:rPr>
              <a:t>Using </a:t>
            </a:r>
            <a:r>
              <a:rPr lang="en-US" sz="2000" dirty="0">
                <a:solidFill>
                  <a:srgbClr val="002060"/>
                </a:solidFill>
              </a:rPr>
              <a:t>HTML DOM, JavaScript can </a:t>
            </a:r>
            <a:r>
              <a:rPr lang="en-US" sz="2000" dirty="0" smtClean="0">
                <a:solidFill>
                  <a:srgbClr val="002060"/>
                </a:solidFill>
              </a:rPr>
              <a:t>retrieve </a:t>
            </a:r>
            <a:r>
              <a:rPr lang="en-US" sz="2000" dirty="0">
                <a:solidFill>
                  <a:srgbClr val="002060"/>
                </a:solidFill>
              </a:rPr>
              <a:t>and modify all the elements of an HTML document.</a:t>
            </a:r>
          </a:p>
          <a:p>
            <a:pPr marL="285744" lvl="1" indent="-285744">
              <a:spcBef>
                <a:spcPts val="600"/>
              </a:spcBef>
              <a:spcAft>
                <a:spcPts val="600"/>
              </a:spcAft>
              <a:buSzPct val="100000"/>
              <a:buBlip>
                <a:blip r:embed="rId2"/>
              </a:buBlip>
            </a:pPr>
            <a:r>
              <a:rPr lang="en-US" sz="2000" dirty="0">
                <a:solidFill>
                  <a:srgbClr val="002060"/>
                </a:solidFill>
              </a:rPr>
              <a:t>When a web page is loaded, the browser creates a Document Object Model of the page.</a:t>
            </a:r>
          </a:p>
          <a:p>
            <a:pPr marL="285744" lvl="1" indent="-285744">
              <a:spcBef>
                <a:spcPts val="600"/>
              </a:spcBef>
              <a:spcAft>
                <a:spcPts val="600"/>
              </a:spcAft>
              <a:buSzPct val="100000"/>
              <a:buBlip>
                <a:blip r:embed="rId2"/>
              </a:buBlip>
            </a:pPr>
            <a:r>
              <a:rPr lang="en-US" sz="2000" dirty="0">
                <a:solidFill>
                  <a:srgbClr val="002060"/>
                </a:solidFill>
              </a:rPr>
              <a:t>The HTML DOM model is constructed as a tree of Objects:</a:t>
            </a:r>
          </a:p>
        </p:txBody>
      </p:sp>
      <p:pic>
        <p:nvPicPr>
          <p:cNvPr id="4" name="Picture 3"/>
          <p:cNvPicPr>
            <a:picLocks noChangeAspect="1"/>
          </p:cNvPicPr>
          <p:nvPr/>
        </p:nvPicPr>
        <p:blipFill>
          <a:blip r:embed="rId3"/>
          <a:stretch>
            <a:fillRect/>
          </a:stretch>
        </p:blipFill>
        <p:spPr>
          <a:xfrm>
            <a:off x="1613646" y="3394234"/>
            <a:ext cx="5209121" cy="2674148"/>
          </a:xfrm>
          <a:prstGeom prst="rect">
            <a:avLst/>
          </a:prstGeom>
        </p:spPr>
      </p:pic>
    </p:spTree>
    <p:extLst>
      <p:ext uri="{BB962C8B-B14F-4D97-AF65-F5344CB8AC3E}">
        <p14:creationId xmlns:p14="http://schemas.microsoft.com/office/powerpoint/2010/main" val="420351748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HTML </a:t>
            </a:r>
            <a:r>
              <a:rPr lang="en-US" dirty="0"/>
              <a:t>Document Object </a:t>
            </a:r>
            <a:r>
              <a:rPr lang="en-US" dirty="0" smtClean="0"/>
              <a:t>Model (</a:t>
            </a:r>
            <a:r>
              <a:rPr lang="en-US" dirty="0"/>
              <a:t>DOM</a:t>
            </a:r>
            <a:r>
              <a:rPr lang="en-US" dirty="0" smtClean="0"/>
              <a:t>)  (Contd.)</a:t>
            </a:r>
            <a:endParaRPr lang="en-US" dirty="0"/>
          </a:p>
        </p:txBody>
      </p:sp>
      <p:sp>
        <p:nvSpPr>
          <p:cNvPr id="3" name="Rectangle 2"/>
          <p:cNvSpPr/>
          <p:nvPr/>
        </p:nvSpPr>
        <p:spPr>
          <a:xfrm>
            <a:off x="457199" y="685800"/>
            <a:ext cx="8243047" cy="3416320"/>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a:solidFill>
                  <a:srgbClr val="002060"/>
                </a:solidFill>
              </a:rPr>
              <a:t>Using the object model, JavaScript can create dynamic HTML, such as</a:t>
            </a:r>
            <a:r>
              <a:rPr lang="en-US" sz="2000" dirty="0" smtClean="0">
                <a:solidFill>
                  <a:srgbClr val="002060"/>
                </a:solidFill>
              </a:rPr>
              <a:t>:</a:t>
            </a:r>
          </a:p>
          <a:p>
            <a:pPr marL="742932" lvl="1" indent="-285744">
              <a:spcBef>
                <a:spcPts val="600"/>
              </a:spcBef>
              <a:spcAft>
                <a:spcPts val="600"/>
              </a:spcAft>
              <a:buSzPct val="80000"/>
              <a:buBlip>
                <a:blip r:embed="rId3"/>
              </a:buBlip>
              <a:defRPr/>
            </a:pPr>
            <a:r>
              <a:rPr lang="en-US" dirty="0">
                <a:solidFill>
                  <a:srgbClr val="002060"/>
                </a:solidFill>
                <a:latin typeface="+mj-lt"/>
                <a:cs typeface="Courier New" panose="02070309020205020404" pitchFamily="49" charset="0"/>
              </a:rPr>
              <a:t>can change all the HTML elements in the page</a:t>
            </a:r>
          </a:p>
          <a:p>
            <a:pPr marL="742932" lvl="1" indent="-285744">
              <a:spcBef>
                <a:spcPts val="600"/>
              </a:spcBef>
              <a:spcAft>
                <a:spcPts val="600"/>
              </a:spcAft>
              <a:buSzPct val="80000"/>
              <a:buBlip>
                <a:blip r:embed="rId3"/>
              </a:buBlip>
              <a:defRPr/>
            </a:pPr>
            <a:r>
              <a:rPr lang="en-US" dirty="0">
                <a:solidFill>
                  <a:srgbClr val="002060"/>
                </a:solidFill>
                <a:latin typeface="+mj-lt"/>
                <a:cs typeface="Courier New" panose="02070309020205020404" pitchFamily="49" charset="0"/>
              </a:rPr>
              <a:t>can change all the HTML attributes in the page</a:t>
            </a:r>
          </a:p>
          <a:p>
            <a:pPr marL="742932" lvl="1" indent="-285744">
              <a:spcBef>
                <a:spcPts val="600"/>
              </a:spcBef>
              <a:spcAft>
                <a:spcPts val="600"/>
              </a:spcAft>
              <a:buSzPct val="80000"/>
              <a:buBlip>
                <a:blip r:embed="rId3"/>
              </a:buBlip>
              <a:defRPr/>
            </a:pPr>
            <a:r>
              <a:rPr lang="en-US" dirty="0">
                <a:solidFill>
                  <a:srgbClr val="002060"/>
                </a:solidFill>
                <a:latin typeface="+mj-lt"/>
                <a:cs typeface="Courier New" panose="02070309020205020404" pitchFamily="49" charset="0"/>
              </a:rPr>
              <a:t>can change all the CSS styles in the page</a:t>
            </a:r>
          </a:p>
          <a:p>
            <a:pPr marL="742932" lvl="1" indent="-285744">
              <a:spcBef>
                <a:spcPts val="600"/>
              </a:spcBef>
              <a:spcAft>
                <a:spcPts val="600"/>
              </a:spcAft>
              <a:buSzPct val="80000"/>
              <a:buBlip>
                <a:blip r:embed="rId3"/>
              </a:buBlip>
              <a:defRPr/>
            </a:pPr>
            <a:r>
              <a:rPr lang="en-US" dirty="0">
                <a:solidFill>
                  <a:srgbClr val="002060"/>
                </a:solidFill>
                <a:latin typeface="+mj-lt"/>
                <a:cs typeface="Courier New" panose="02070309020205020404" pitchFamily="49" charset="0"/>
              </a:rPr>
              <a:t>can remove existing HTML elements and attributes</a:t>
            </a:r>
          </a:p>
          <a:p>
            <a:pPr marL="742932" lvl="1" indent="-285744">
              <a:spcBef>
                <a:spcPts val="600"/>
              </a:spcBef>
              <a:spcAft>
                <a:spcPts val="600"/>
              </a:spcAft>
              <a:buSzPct val="80000"/>
              <a:buBlip>
                <a:blip r:embed="rId3"/>
              </a:buBlip>
              <a:defRPr/>
            </a:pPr>
            <a:r>
              <a:rPr lang="en-US" dirty="0">
                <a:solidFill>
                  <a:srgbClr val="002060"/>
                </a:solidFill>
                <a:latin typeface="+mj-lt"/>
                <a:cs typeface="Courier New" panose="02070309020205020404" pitchFamily="49" charset="0"/>
              </a:rPr>
              <a:t>can add new HTML elements and attributes</a:t>
            </a:r>
          </a:p>
          <a:p>
            <a:pPr marL="742932" lvl="1" indent="-285744">
              <a:spcBef>
                <a:spcPts val="600"/>
              </a:spcBef>
              <a:spcAft>
                <a:spcPts val="600"/>
              </a:spcAft>
              <a:buSzPct val="80000"/>
              <a:buBlip>
                <a:blip r:embed="rId3"/>
              </a:buBlip>
              <a:defRPr/>
            </a:pPr>
            <a:r>
              <a:rPr lang="en-US" dirty="0">
                <a:solidFill>
                  <a:srgbClr val="002060"/>
                </a:solidFill>
                <a:latin typeface="+mj-lt"/>
                <a:cs typeface="Courier New" panose="02070309020205020404" pitchFamily="49" charset="0"/>
              </a:rPr>
              <a:t>can react to all existing HTML events in the page</a:t>
            </a:r>
          </a:p>
          <a:p>
            <a:pPr marL="742932" lvl="1" indent="-285744">
              <a:spcBef>
                <a:spcPts val="600"/>
              </a:spcBef>
              <a:spcAft>
                <a:spcPts val="600"/>
              </a:spcAft>
              <a:buSzPct val="80000"/>
              <a:buBlip>
                <a:blip r:embed="rId3"/>
              </a:buBlip>
              <a:defRPr/>
            </a:pPr>
            <a:r>
              <a:rPr lang="en-US" dirty="0">
                <a:solidFill>
                  <a:srgbClr val="002060"/>
                </a:solidFill>
                <a:latin typeface="+mj-lt"/>
                <a:cs typeface="Courier New" panose="02070309020205020404" pitchFamily="49" charset="0"/>
              </a:rPr>
              <a:t>can create new HTML events in the page</a:t>
            </a:r>
          </a:p>
        </p:txBody>
      </p:sp>
    </p:spTree>
    <p:extLst>
      <p:ext uri="{BB962C8B-B14F-4D97-AF65-F5344CB8AC3E}">
        <p14:creationId xmlns:p14="http://schemas.microsoft.com/office/powerpoint/2010/main" val="176972591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DOM Programming Interface</a:t>
            </a:r>
            <a:endParaRPr lang="en-US" dirty="0"/>
          </a:p>
        </p:txBody>
      </p:sp>
      <p:sp>
        <p:nvSpPr>
          <p:cNvPr id="3" name="Rectangle 2"/>
          <p:cNvSpPr/>
          <p:nvPr/>
        </p:nvSpPr>
        <p:spPr>
          <a:xfrm>
            <a:off x="457199" y="685800"/>
            <a:ext cx="8243047" cy="2862322"/>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HTML </a:t>
            </a:r>
            <a:r>
              <a:rPr lang="en-US" sz="2000" dirty="0">
                <a:solidFill>
                  <a:srgbClr val="002060"/>
                </a:solidFill>
              </a:rPr>
              <a:t>DOM can be accessed with JavaScript.</a:t>
            </a:r>
          </a:p>
          <a:p>
            <a:pPr marL="285744" lvl="1" indent="-285744">
              <a:spcBef>
                <a:spcPts val="600"/>
              </a:spcBef>
              <a:spcAft>
                <a:spcPts val="600"/>
              </a:spcAft>
              <a:buSzPct val="100000"/>
              <a:buBlip>
                <a:blip r:embed="rId2"/>
              </a:buBlip>
            </a:pPr>
            <a:r>
              <a:rPr lang="en-US" sz="2000" dirty="0">
                <a:solidFill>
                  <a:srgbClr val="002060"/>
                </a:solidFill>
              </a:rPr>
              <a:t>In the DOM, all HTML elements are defined as objects.</a:t>
            </a:r>
          </a:p>
          <a:p>
            <a:pPr marL="285744" lvl="1" indent="-285744">
              <a:spcBef>
                <a:spcPts val="600"/>
              </a:spcBef>
              <a:spcAft>
                <a:spcPts val="600"/>
              </a:spcAft>
              <a:buSzPct val="100000"/>
              <a:buBlip>
                <a:blip r:embed="rId2"/>
              </a:buBlip>
            </a:pPr>
            <a:r>
              <a:rPr lang="en-US" sz="2000" dirty="0">
                <a:solidFill>
                  <a:srgbClr val="002060"/>
                </a:solidFill>
              </a:rPr>
              <a:t>The programming interface is the properties and methods of each object.</a:t>
            </a:r>
          </a:p>
          <a:p>
            <a:pPr marL="285744" lvl="1" indent="-285744">
              <a:spcBef>
                <a:spcPts val="600"/>
              </a:spcBef>
              <a:spcAft>
                <a:spcPts val="600"/>
              </a:spcAft>
              <a:buSzPct val="100000"/>
              <a:buBlip>
                <a:blip r:embed="rId2"/>
              </a:buBlip>
            </a:pPr>
            <a:r>
              <a:rPr lang="en-US" sz="2000" dirty="0">
                <a:solidFill>
                  <a:srgbClr val="002060"/>
                </a:solidFill>
              </a:rPr>
              <a:t>A property is a value that you can get or set, such as changing the content of an HTML element</a:t>
            </a:r>
            <a:r>
              <a:rPr lang="en-US" sz="2000" dirty="0" smtClean="0">
                <a:solidFill>
                  <a:srgbClr val="002060"/>
                </a:solidFill>
              </a:rPr>
              <a:t>.</a:t>
            </a:r>
          </a:p>
          <a:p>
            <a:pPr marL="285744" lvl="1" indent="-285744">
              <a:spcBef>
                <a:spcPts val="600"/>
              </a:spcBef>
              <a:spcAft>
                <a:spcPts val="600"/>
              </a:spcAft>
              <a:buSzPct val="100000"/>
              <a:buBlip>
                <a:blip r:embed="rId2"/>
              </a:buBlip>
            </a:pPr>
            <a:r>
              <a:rPr lang="en-US" sz="2000" dirty="0">
                <a:solidFill>
                  <a:srgbClr val="002060"/>
                </a:solidFill>
              </a:rPr>
              <a:t>The following code illustrates how to changes the content (the </a:t>
            </a:r>
            <a:r>
              <a:rPr lang="en-US" sz="2000" dirty="0" err="1">
                <a:solidFill>
                  <a:srgbClr val="002060"/>
                </a:solidFill>
              </a:rPr>
              <a:t>innerHTML</a:t>
            </a:r>
            <a:r>
              <a:rPr lang="en-US" sz="2000" dirty="0">
                <a:solidFill>
                  <a:srgbClr val="002060"/>
                </a:solidFill>
              </a:rPr>
              <a:t>) of the </a:t>
            </a:r>
            <a:r>
              <a:rPr lang="en-US" dirty="0">
                <a:solidFill>
                  <a:srgbClr val="002060"/>
                </a:solidFill>
                <a:latin typeface="Courier New" panose="02070309020205020404" pitchFamily="49" charset="0"/>
                <a:cs typeface="Courier New" panose="02070309020205020404" pitchFamily="49" charset="0"/>
              </a:rPr>
              <a:t>&lt;p&gt;</a:t>
            </a:r>
            <a:r>
              <a:rPr lang="en-US" sz="2000" dirty="0">
                <a:solidFill>
                  <a:srgbClr val="002060"/>
                </a:solidFill>
              </a:rPr>
              <a:t> element with </a:t>
            </a:r>
            <a:r>
              <a:rPr lang="en-US" dirty="0">
                <a:solidFill>
                  <a:srgbClr val="002060"/>
                </a:solidFill>
                <a:latin typeface="Courier New" panose="02070309020205020404" pitchFamily="49" charset="0"/>
                <a:cs typeface="Courier New" panose="02070309020205020404" pitchFamily="49" charset="0"/>
              </a:rPr>
              <a:t>id</a:t>
            </a:r>
            <a:r>
              <a:rPr lang="en-US" sz="2000" dirty="0">
                <a:solidFill>
                  <a:srgbClr val="002060"/>
                </a:solidFill>
              </a:rPr>
              <a:t>="</a:t>
            </a:r>
            <a:r>
              <a:rPr lang="en-US" dirty="0">
                <a:solidFill>
                  <a:srgbClr val="002060"/>
                </a:solidFill>
                <a:latin typeface="Courier New" panose="02070309020205020404" pitchFamily="49" charset="0"/>
                <a:cs typeface="Courier New" panose="02070309020205020404" pitchFamily="49" charset="0"/>
              </a:rPr>
              <a:t>d1</a:t>
            </a:r>
            <a:r>
              <a:rPr lang="en-US" sz="2000" dirty="0">
                <a:solidFill>
                  <a:srgbClr val="002060"/>
                </a:solidFill>
              </a:rPr>
              <a:t>":</a:t>
            </a:r>
          </a:p>
        </p:txBody>
      </p:sp>
      <p:sp>
        <p:nvSpPr>
          <p:cNvPr id="4" name="Vertical Scroll 3"/>
          <p:cNvSpPr/>
          <p:nvPr/>
        </p:nvSpPr>
        <p:spPr>
          <a:xfrm>
            <a:off x="806824" y="3548122"/>
            <a:ext cx="7315200" cy="2690811"/>
          </a:xfrm>
          <a:prstGeom prst="verticalScroll">
            <a:avLst>
              <a:gd name="adj" fmla="val 2730"/>
            </a:avLst>
          </a:prstGeom>
          <a:solidFill>
            <a:schemeClr val="bg1">
              <a:lumMod val="95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400" dirty="0">
                <a:solidFill>
                  <a:srgbClr val="002060"/>
                </a:solidFill>
                <a:latin typeface="Courier New" panose="02070309020205020404" pitchFamily="49" charset="0"/>
                <a:cs typeface="Courier New" panose="02070309020205020404" pitchFamily="49" charset="0"/>
              </a:rPr>
              <a:t>&lt;!DOCTYPE html&gt;</a:t>
            </a:r>
          </a:p>
          <a:p>
            <a:r>
              <a:rPr lang="en-US" sz="1400" dirty="0">
                <a:solidFill>
                  <a:srgbClr val="002060"/>
                </a:solidFill>
                <a:latin typeface="Courier New" panose="02070309020205020404" pitchFamily="49" charset="0"/>
                <a:cs typeface="Courier New" panose="02070309020205020404" pitchFamily="49" charset="0"/>
              </a:rPr>
              <a:t>&lt;html&gt;</a:t>
            </a:r>
          </a:p>
          <a:p>
            <a:r>
              <a:rPr lang="en-US" sz="1400" dirty="0">
                <a:solidFill>
                  <a:srgbClr val="002060"/>
                </a:solidFill>
                <a:latin typeface="Courier New" panose="02070309020205020404" pitchFamily="49" charset="0"/>
                <a:cs typeface="Courier New" panose="02070309020205020404" pitchFamily="49" charset="0"/>
              </a:rPr>
              <a:t>&lt;body&gt;</a:t>
            </a:r>
          </a:p>
          <a:p>
            <a:r>
              <a:rPr lang="en-US" sz="1400" dirty="0">
                <a:solidFill>
                  <a:srgbClr val="002060"/>
                </a:solidFill>
                <a:latin typeface="Courier New" panose="02070309020205020404" pitchFamily="49" charset="0"/>
                <a:cs typeface="Courier New" panose="02070309020205020404" pitchFamily="49" charset="0"/>
              </a:rPr>
              <a:t>&lt;</a:t>
            </a:r>
            <a:r>
              <a:rPr lang="en-US" sz="1400" dirty="0" smtClean="0">
                <a:solidFill>
                  <a:srgbClr val="002060"/>
                </a:solidFill>
                <a:latin typeface="Courier New" panose="02070309020205020404" pitchFamily="49" charset="0"/>
                <a:cs typeface="Courier New" panose="02070309020205020404" pitchFamily="49" charset="0"/>
              </a:rPr>
              <a:t>h1&gt;Demo page</a:t>
            </a:r>
            <a:r>
              <a:rPr lang="en-US" sz="1400" dirty="0">
                <a:solidFill>
                  <a:srgbClr val="002060"/>
                </a:solidFill>
                <a:latin typeface="Courier New" panose="02070309020205020404" pitchFamily="49" charset="0"/>
                <a:cs typeface="Courier New" panose="02070309020205020404" pitchFamily="49" charset="0"/>
              </a:rPr>
              <a:t>&lt;/h1&gt;</a:t>
            </a:r>
          </a:p>
          <a:p>
            <a:r>
              <a:rPr lang="en-US" sz="1400" dirty="0">
                <a:solidFill>
                  <a:srgbClr val="002060"/>
                </a:solidFill>
                <a:latin typeface="Courier New" panose="02070309020205020404" pitchFamily="49" charset="0"/>
                <a:cs typeface="Courier New" panose="02070309020205020404" pitchFamily="49" charset="0"/>
              </a:rPr>
              <a:t>&lt;p id="</a:t>
            </a:r>
            <a:r>
              <a:rPr lang="en-US" sz="1400" dirty="0" smtClean="0">
                <a:solidFill>
                  <a:srgbClr val="002060"/>
                </a:solidFill>
                <a:latin typeface="Courier New" panose="02070309020205020404" pitchFamily="49" charset="0"/>
                <a:cs typeface="Courier New" panose="02070309020205020404" pitchFamily="49" charset="0"/>
              </a:rPr>
              <a:t>d1"&gt;&lt;/</a:t>
            </a:r>
            <a:r>
              <a:rPr lang="en-US" sz="1400" dirty="0">
                <a:solidFill>
                  <a:srgbClr val="002060"/>
                </a:solidFill>
                <a:latin typeface="Courier New" panose="02070309020205020404" pitchFamily="49" charset="0"/>
                <a:cs typeface="Courier New" panose="02070309020205020404" pitchFamily="49" charset="0"/>
              </a:rPr>
              <a:t>p&gt;</a:t>
            </a:r>
          </a:p>
          <a:p>
            <a:r>
              <a:rPr lang="en-US" sz="1400" dirty="0">
                <a:solidFill>
                  <a:srgbClr val="002060"/>
                </a:solidFill>
                <a:latin typeface="Courier New" panose="02070309020205020404" pitchFamily="49" charset="0"/>
                <a:cs typeface="Courier New" panose="02070309020205020404" pitchFamily="49" charset="0"/>
              </a:rPr>
              <a:t>&lt;script&gt;</a:t>
            </a:r>
          </a:p>
          <a:p>
            <a:r>
              <a:rPr lang="en-US" sz="1400" dirty="0" err="1">
                <a:solidFill>
                  <a:srgbClr val="002060"/>
                </a:solidFill>
                <a:latin typeface="Courier New" panose="02070309020205020404" pitchFamily="49" charset="0"/>
                <a:cs typeface="Courier New" panose="02070309020205020404" pitchFamily="49" charset="0"/>
              </a:rPr>
              <a:t>document.getElementById</a:t>
            </a:r>
            <a:r>
              <a:rPr lang="en-US" sz="1400" dirty="0">
                <a:solidFill>
                  <a:srgbClr val="002060"/>
                </a:solidFill>
                <a:latin typeface="Courier New" panose="02070309020205020404" pitchFamily="49" charset="0"/>
                <a:cs typeface="Courier New" panose="02070309020205020404" pitchFamily="49" charset="0"/>
              </a:rPr>
              <a:t>("</a:t>
            </a:r>
            <a:r>
              <a:rPr lang="en-US" sz="1400" dirty="0" smtClean="0">
                <a:solidFill>
                  <a:srgbClr val="002060"/>
                </a:solidFill>
                <a:latin typeface="Courier New" panose="02070309020205020404" pitchFamily="49" charset="0"/>
                <a:cs typeface="Courier New" panose="02070309020205020404" pitchFamily="49" charset="0"/>
              </a:rPr>
              <a:t>d1").</a:t>
            </a:r>
            <a:r>
              <a:rPr lang="en-US" sz="1400" dirty="0" err="1">
                <a:solidFill>
                  <a:srgbClr val="002060"/>
                </a:solidFill>
                <a:latin typeface="Courier New" panose="02070309020205020404" pitchFamily="49" charset="0"/>
                <a:cs typeface="Courier New" panose="02070309020205020404" pitchFamily="49" charset="0"/>
              </a:rPr>
              <a:t>innerHTML</a:t>
            </a:r>
            <a:r>
              <a:rPr lang="en-US" sz="1400" dirty="0">
                <a:solidFill>
                  <a:srgbClr val="002060"/>
                </a:solidFill>
                <a:latin typeface="Courier New" panose="02070309020205020404" pitchFamily="49" charset="0"/>
                <a:cs typeface="Courier New" panose="02070309020205020404" pitchFamily="49" charset="0"/>
              </a:rPr>
              <a:t> </a:t>
            </a:r>
            <a:r>
              <a:rPr lang="en-US" sz="1400" dirty="0" smtClean="0">
                <a:solidFill>
                  <a:srgbClr val="002060"/>
                </a:solidFill>
                <a:latin typeface="Courier New" panose="02070309020205020404" pitchFamily="49" charset="0"/>
                <a:cs typeface="Courier New" panose="02070309020205020404" pitchFamily="49" charset="0"/>
              </a:rPr>
              <a:t>=</a:t>
            </a:r>
            <a:br>
              <a:rPr lang="en-US" sz="1400" dirty="0" smtClean="0">
                <a:solidFill>
                  <a:srgbClr val="002060"/>
                </a:solidFill>
                <a:latin typeface="Courier New" panose="02070309020205020404" pitchFamily="49" charset="0"/>
                <a:cs typeface="Courier New" panose="02070309020205020404" pitchFamily="49" charset="0"/>
              </a:rPr>
            </a:br>
            <a:r>
              <a:rPr lang="en-US" sz="1400" dirty="0" smtClean="0">
                <a:solidFill>
                  <a:srgbClr val="002060"/>
                </a:solidFill>
                <a:latin typeface="Courier New" panose="02070309020205020404" pitchFamily="49" charset="0"/>
                <a:cs typeface="Courier New" panose="02070309020205020404" pitchFamily="49" charset="0"/>
              </a:rPr>
              <a:t> </a:t>
            </a:r>
            <a:r>
              <a:rPr lang="en-US" sz="1400" dirty="0">
                <a:solidFill>
                  <a:srgbClr val="002060"/>
                </a:solidFill>
                <a:latin typeface="Courier New" panose="02070309020205020404" pitchFamily="49" charset="0"/>
                <a:cs typeface="Courier New" panose="02070309020205020404" pitchFamily="49" charset="0"/>
              </a:rPr>
              <a:t>"Hello World!";</a:t>
            </a:r>
          </a:p>
          <a:p>
            <a:r>
              <a:rPr lang="en-US" sz="1400" dirty="0">
                <a:solidFill>
                  <a:srgbClr val="002060"/>
                </a:solidFill>
                <a:latin typeface="Courier New" panose="02070309020205020404" pitchFamily="49" charset="0"/>
                <a:cs typeface="Courier New" panose="02070309020205020404" pitchFamily="49" charset="0"/>
              </a:rPr>
              <a:t>&lt;/script&gt;</a:t>
            </a:r>
          </a:p>
          <a:p>
            <a:r>
              <a:rPr lang="en-US" sz="1400" dirty="0">
                <a:solidFill>
                  <a:srgbClr val="002060"/>
                </a:solidFill>
                <a:latin typeface="Courier New" panose="02070309020205020404" pitchFamily="49" charset="0"/>
                <a:cs typeface="Courier New" panose="02070309020205020404" pitchFamily="49" charset="0"/>
              </a:rPr>
              <a:t>&lt;/body&gt;</a:t>
            </a:r>
          </a:p>
          <a:p>
            <a:r>
              <a:rPr lang="en-US" sz="1400" dirty="0">
                <a:solidFill>
                  <a:srgbClr val="002060"/>
                </a:solidFill>
                <a:latin typeface="Courier New" panose="02070309020205020404" pitchFamily="49" charset="0"/>
                <a:cs typeface="Courier New" panose="02070309020205020404" pitchFamily="49" charset="0"/>
              </a:rPr>
              <a:t>&lt;/html&gt;</a:t>
            </a:r>
          </a:p>
        </p:txBody>
      </p:sp>
      <p:pic>
        <p:nvPicPr>
          <p:cNvPr id="5" name="Picture 4"/>
          <p:cNvPicPr>
            <a:picLocks noChangeAspect="1"/>
          </p:cNvPicPr>
          <p:nvPr/>
        </p:nvPicPr>
        <p:blipFill>
          <a:blip r:embed="rId3"/>
          <a:stretch>
            <a:fillRect/>
          </a:stretch>
        </p:blipFill>
        <p:spPr>
          <a:xfrm>
            <a:off x="5552918" y="3776721"/>
            <a:ext cx="2139640" cy="1794062"/>
          </a:xfrm>
          <a:prstGeom prst="rect">
            <a:avLst/>
          </a:prstGeom>
        </p:spPr>
      </p:pic>
      <p:sp>
        <p:nvSpPr>
          <p:cNvPr id="6" name="TextBox 5"/>
          <p:cNvSpPr txBox="1"/>
          <p:nvPr/>
        </p:nvSpPr>
        <p:spPr>
          <a:xfrm>
            <a:off x="6268314" y="5597080"/>
            <a:ext cx="708848" cy="307777"/>
          </a:xfrm>
          <a:prstGeom prst="rect">
            <a:avLst/>
          </a:prstGeom>
          <a:noFill/>
        </p:spPr>
        <p:txBody>
          <a:bodyPr wrap="none" rtlCol="0">
            <a:spAutoFit/>
          </a:bodyPr>
          <a:lstStyle/>
          <a:p>
            <a:r>
              <a:rPr lang="en-US" sz="1400" dirty="0" smtClean="0">
                <a:solidFill>
                  <a:srgbClr val="002060"/>
                </a:solidFill>
              </a:rPr>
              <a:t>Output</a:t>
            </a:r>
            <a:endParaRPr lang="en-US" sz="1400" dirty="0">
              <a:solidFill>
                <a:srgbClr val="002060"/>
              </a:solidFill>
            </a:endParaRPr>
          </a:p>
        </p:txBody>
      </p:sp>
    </p:spTree>
    <p:extLst>
      <p:ext uri="{BB962C8B-B14F-4D97-AF65-F5344CB8AC3E}">
        <p14:creationId xmlns:p14="http://schemas.microsoft.com/office/powerpoint/2010/main" val="272252797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DOM Programming Interface (Contd.)</a:t>
            </a:r>
            <a:endParaRPr lang="en-US" dirty="0"/>
          </a:p>
        </p:txBody>
      </p:sp>
      <p:sp>
        <p:nvSpPr>
          <p:cNvPr id="3" name="Rectangle 2"/>
          <p:cNvSpPr/>
          <p:nvPr/>
        </p:nvSpPr>
        <p:spPr>
          <a:xfrm>
            <a:off x="457199" y="685800"/>
            <a:ext cx="7442201" cy="2554545"/>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a:t>
            </a:r>
            <a:r>
              <a:rPr lang="en-US" sz="2000" dirty="0">
                <a:solidFill>
                  <a:srgbClr val="002060"/>
                </a:solidFill>
              </a:rPr>
              <a:t>following methods can be use to find </a:t>
            </a:r>
            <a:r>
              <a:rPr lang="en-US" sz="2000" dirty="0" smtClean="0">
                <a:solidFill>
                  <a:srgbClr val="002060"/>
                </a:solidFill>
              </a:rPr>
              <a:t>HTML elements:</a:t>
            </a:r>
          </a:p>
          <a:p>
            <a:pPr marL="285744" lvl="1" indent="-285744">
              <a:spcBef>
                <a:spcPts val="600"/>
              </a:spcBef>
              <a:spcAft>
                <a:spcPts val="600"/>
              </a:spcAft>
              <a:buSzPct val="100000"/>
              <a:buBlip>
                <a:blip r:embed="rId2"/>
              </a:buBlip>
            </a:pPr>
            <a:endParaRPr lang="en-US" sz="2000" dirty="0">
              <a:solidFill>
                <a:srgbClr val="002060"/>
              </a:solidFill>
            </a:endParaRPr>
          </a:p>
          <a:p>
            <a:pPr marL="285744" lvl="1" indent="-285744">
              <a:spcBef>
                <a:spcPts val="600"/>
              </a:spcBef>
              <a:spcAft>
                <a:spcPts val="600"/>
              </a:spcAft>
              <a:buSzPct val="100000"/>
              <a:buBlip>
                <a:blip r:embed="rId2"/>
              </a:buBlip>
            </a:pPr>
            <a:endParaRPr lang="en-US" sz="2000" dirty="0" smtClean="0">
              <a:solidFill>
                <a:srgbClr val="002060"/>
              </a:solidFill>
            </a:endParaRPr>
          </a:p>
          <a:p>
            <a:pPr marL="285744" lvl="1" indent="-285744">
              <a:spcBef>
                <a:spcPts val="600"/>
              </a:spcBef>
              <a:spcAft>
                <a:spcPts val="600"/>
              </a:spcAft>
              <a:buSzPct val="100000"/>
              <a:buBlip>
                <a:blip r:embed="rId2"/>
              </a:buBlip>
            </a:pPr>
            <a:endParaRPr lang="en-US" sz="2000" dirty="0">
              <a:solidFill>
                <a:srgbClr val="002060"/>
              </a:solidFill>
            </a:endParaRPr>
          </a:p>
          <a:p>
            <a:pPr marL="285744" lvl="1" indent="-285744">
              <a:spcBef>
                <a:spcPts val="600"/>
              </a:spcBef>
              <a:spcAft>
                <a:spcPts val="600"/>
              </a:spcAft>
              <a:buSzPct val="100000"/>
              <a:buBlip>
                <a:blip r:embed="rId2"/>
              </a:buBlip>
            </a:pPr>
            <a:r>
              <a:rPr lang="en-US" sz="2000" dirty="0" smtClean="0">
                <a:solidFill>
                  <a:srgbClr val="002060"/>
                </a:solidFill>
              </a:rPr>
              <a:t>The </a:t>
            </a:r>
            <a:r>
              <a:rPr lang="en-US" sz="2000" dirty="0">
                <a:solidFill>
                  <a:srgbClr val="002060"/>
                </a:solidFill>
              </a:rPr>
              <a:t>following </a:t>
            </a:r>
            <a:r>
              <a:rPr lang="en-US" sz="2000" dirty="0" smtClean="0">
                <a:solidFill>
                  <a:srgbClr val="002060"/>
                </a:solidFill>
              </a:rPr>
              <a:t>code illustrates how to find HTML elements using HTML DOM:</a:t>
            </a:r>
            <a:endParaRPr lang="en-US" sz="2000" dirty="0">
              <a:solidFill>
                <a:srgbClr val="002060"/>
              </a:solidFill>
            </a:endParaRPr>
          </a:p>
        </p:txBody>
      </p:sp>
      <p:graphicFrame>
        <p:nvGraphicFramePr>
          <p:cNvPr id="7" name="Group 47"/>
          <p:cNvGraphicFramePr>
            <a:graphicFrameLocks noGrp="1"/>
          </p:cNvGraphicFramePr>
          <p:nvPr>
            <p:extLst>
              <p:ext uri="{D42A27DB-BD31-4B8C-83A1-F6EECF244321}">
                <p14:modId xmlns:p14="http://schemas.microsoft.com/office/powerpoint/2010/main" val="3404685138"/>
              </p:ext>
            </p:extLst>
          </p:nvPr>
        </p:nvGraphicFramePr>
        <p:xfrm>
          <a:off x="891987" y="1084405"/>
          <a:ext cx="7007413" cy="1428053"/>
        </p:xfrm>
        <a:graphic>
          <a:graphicData uri="http://schemas.openxmlformats.org/drawingml/2006/table">
            <a:tbl>
              <a:tblPr>
                <a:tableStyleId>{BC89EF96-8CEA-46FF-86C4-4CE0E7609802}</a:tableStyleId>
              </a:tblPr>
              <a:tblGrid>
                <a:gridCol w="3724280"/>
                <a:gridCol w="3283133"/>
              </a:tblGrid>
              <a:tr h="38106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dirty="0" smtClean="0">
                          <a:ln>
                            <a:noFill/>
                          </a:ln>
                          <a:solidFill>
                            <a:srgbClr val="002060"/>
                          </a:solidFill>
                          <a:effectLst/>
                        </a:rPr>
                        <a:t>Methods </a:t>
                      </a:r>
                      <a:endParaRPr kumimoji="0" lang="en-US" sz="1400" b="1" i="1" u="none" strike="noStrike" cap="none" normalizeH="0" baseline="0" dirty="0" smtClean="0">
                        <a:ln>
                          <a:noFill/>
                        </a:ln>
                        <a:solidFill>
                          <a:srgbClr val="002060"/>
                        </a:solidFill>
                        <a:effectLst/>
                        <a:latin typeface="Arial" charset="0"/>
                      </a:endParaRPr>
                    </a:p>
                  </a:txBody>
                  <a:tcPr marT="45728" marB="45728"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dirty="0" smtClean="0">
                          <a:ln>
                            <a:noFill/>
                          </a:ln>
                          <a:solidFill>
                            <a:srgbClr val="002060"/>
                          </a:solidFill>
                          <a:effectLst/>
                        </a:rPr>
                        <a:t>Description</a:t>
                      </a:r>
                      <a:endParaRPr kumimoji="0" lang="en-US" sz="1400" b="1" i="1" u="none" strike="noStrike" cap="none" normalizeH="0" baseline="0" dirty="0" smtClean="0">
                        <a:ln>
                          <a:noFill/>
                        </a:ln>
                        <a:solidFill>
                          <a:srgbClr val="002060"/>
                        </a:solidFill>
                        <a:effectLst/>
                        <a:latin typeface="Arial" charset="0"/>
                      </a:endParaRPr>
                    </a:p>
                  </a:txBody>
                  <a:tcPr marT="45728" marB="45728" horzOverflow="overflow"/>
                </a:tc>
              </a:tr>
              <a:tr h="34137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err="1" smtClean="0">
                          <a:ln>
                            <a:noFill/>
                          </a:ln>
                          <a:solidFill>
                            <a:srgbClr val="002060"/>
                          </a:solidFill>
                          <a:effectLst/>
                          <a:latin typeface="Courier New" panose="02070309020205020404" pitchFamily="49" charset="0"/>
                          <a:cs typeface="Courier New" panose="02070309020205020404" pitchFamily="49" charset="0"/>
                        </a:rPr>
                        <a:t>document.getElementById</a:t>
                      </a:r>
                      <a:r>
                        <a:rPr kumimoji="0" lang="en-US" sz="1400" b="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a:t>
                      </a:r>
                      <a:endParaRPr kumimoji="0" lang="en-US" sz="1400" b="0" i="1" u="none" strike="noStrike"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marT="45728" marB="45728"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rPr>
                        <a:t>Finds an element by element id.</a:t>
                      </a:r>
                      <a:endParaRPr kumimoji="0" lang="en-US" sz="1400" b="0" i="1" u="none" strike="noStrike" cap="none" normalizeH="0" baseline="0" dirty="0" smtClean="0">
                        <a:ln>
                          <a:noFill/>
                        </a:ln>
                        <a:solidFill>
                          <a:srgbClr val="002060"/>
                        </a:solidFill>
                        <a:effectLst/>
                        <a:latin typeface="Arial" charset="0"/>
                        <a:cs typeface="Times New Roman" pitchFamily="18" charset="0"/>
                      </a:endParaRPr>
                    </a:p>
                  </a:txBody>
                  <a:tcPr marT="45728" marB="45728" anchor="ctr" horzOverflow="overflow"/>
                </a:tc>
              </a:tr>
              <a:tr h="33978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err="1" smtClean="0">
                          <a:ln>
                            <a:noFill/>
                          </a:ln>
                          <a:solidFill>
                            <a:srgbClr val="002060"/>
                          </a:solidFill>
                          <a:effectLst/>
                          <a:latin typeface="Courier New" panose="02070309020205020404" pitchFamily="49" charset="0"/>
                          <a:cs typeface="Courier New" panose="02070309020205020404" pitchFamily="49" charset="0"/>
                        </a:rPr>
                        <a:t>document.getElementsByTagName</a:t>
                      </a:r>
                      <a:r>
                        <a:rPr kumimoji="0" lang="en-US" sz="1400" b="0" i="1" u="none" strike="noStrike" kern="1200" cap="none" normalizeH="0" baseline="0" dirty="0" smtClean="0">
                          <a:ln>
                            <a:noFill/>
                          </a:ln>
                          <a:solidFill>
                            <a:srgbClr val="002060"/>
                          </a:solidFill>
                          <a:effectLst/>
                          <a:latin typeface="Courier New" panose="02070309020205020404" pitchFamily="49" charset="0"/>
                          <a:cs typeface="Courier New" panose="02070309020205020404" pitchFamily="49" charset="0"/>
                        </a:rPr>
                        <a:t>()</a:t>
                      </a:r>
                      <a:endParaRPr kumimoji="0" lang="en-US" sz="1400" b="0" i="1" u="none" strike="noStrike" kern="1200"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marT="45728" marB="45728"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rPr>
                        <a:t>Finds elements by tag name.</a:t>
                      </a:r>
                      <a:endParaRPr kumimoji="0" lang="en-US" sz="1400" b="0" i="1" u="none" strike="noStrike" kern="1200" cap="none" normalizeH="0" baseline="0" dirty="0" smtClean="0">
                        <a:ln>
                          <a:noFill/>
                        </a:ln>
                        <a:solidFill>
                          <a:srgbClr val="002060"/>
                        </a:solidFill>
                        <a:effectLst/>
                        <a:latin typeface="Arial" charset="0"/>
                        <a:ea typeface="+mn-ea"/>
                        <a:cs typeface="Times New Roman" pitchFamily="18" charset="0"/>
                      </a:endParaRPr>
                    </a:p>
                  </a:txBody>
                  <a:tcPr marT="45728" marB="45728" anchor="ctr" horzOverflow="overflow"/>
                </a:tc>
              </a:tr>
              <a:tr h="365825">
                <a:tc>
                  <a:txBody>
                    <a:bodyPr/>
                    <a:lstStyle/>
                    <a:p>
                      <a:pPr marL="36830" marR="0">
                        <a:spcBef>
                          <a:spcPts val="600"/>
                        </a:spcBef>
                        <a:spcAft>
                          <a:spcPts val="400"/>
                        </a:spcAft>
                      </a:pPr>
                      <a:r>
                        <a:rPr kumimoji="0" lang="en-US" sz="1400" b="0" i="1" u="none" strike="noStrike" kern="1200" cap="none" normalizeH="0" baseline="0" dirty="0" err="1" smtClean="0">
                          <a:ln>
                            <a:noFill/>
                          </a:ln>
                          <a:solidFill>
                            <a:srgbClr val="002060"/>
                          </a:solidFill>
                          <a:effectLst/>
                          <a:latin typeface="Courier New" panose="02070309020205020404" pitchFamily="49" charset="0"/>
                          <a:cs typeface="Courier New" panose="02070309020205020404" pitchFamily="49" charset="0"/>
                        </a:rPr>
                        <a:t>document.getElementsByClassName</a:t>
                      </a:r>
                      <a:r>
                        <a:rPr kumimoji="0" lang="en-US" sz="1400" b="0" i="1" u="none" strike="noStrike" kern="1200" cap="none" normalizeH="0" baseline="0" dirty="0" smtClean="0">
                          <a:ln>
                            <a:noFill/>
                          </a:ln>
                          <a:solidFill>
                            <a:srgbClr val="002060"/>
                          </a:solidFill>
                          <a:effectLst/>
                          <a:latin typeface="Courier New" panose="02070309020205020404" pitchFamily="49" charset="0"/>
                          <a:cs typeface="Courier New" panose="02070309020205020404" pitchFamily="49" charset="0"/>
                        </a:rPr>
                        <a:t>()</a:t>
                      </a:r>
                      <a:endParaRPr kumimoji="0" lang="en-US" sz="1400" b="0" i="1" u="none" strike="noStrike" kern="1200"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marL="68580" marR="68580" marT="0" marB="0" anchor="ct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rPr>
                        <a:t>Finds elements by class name.</a:t>
                      </a:r>
                    </a:p>
                  </a:txBody>
                  <a:tcPr marL="68580" marR="68580" marT="0" marB="0" anchor="ctr"/>
                </a:tc>
              </a:tr>
            </a:tbl>
          </a:graphicData>
        </a:graphic>
      </p:graphicFrame>
      <p:sp>
        <p:nvSpPr>
          <p:cNvPr id="9" name="Vertical Scroll 8"/>
          <p:cNvSpPr/>
          <p:nvPr/>
        </p:nvSpPr>
        <p:spPr>
          <a:xfrm>
            <a:off x="806824" y="3240345"/>
            <a:ext cx="7092576" cy="3214243"/>
          </a:xfrm>
          <a:prstGeom prst="verticalScroll">
            <a:avLst>
              <a:gd name="adj" fmla="val 2730"/>
            </a:avLst>
          </a:prstGeom>
          <a:solidFill>
            <a:schemeClr val="bg1">
              <a:lumMod val="95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400" dirty="0">
              <a:solidFill>
                <a:srgbClr val="002060"/>
              </a:solidFill>
              <a:latin typeface="Courier New" panose="02070309020205020404" pitchFamily="49" charset="0"/>
              <a:cs typeface="Courier New" panose="02070309020205020404" pitchFamily="49" charset="0"/>
            </a:endParaRPr>
          </a:p>
        </p:txBody>
      </p:sp>
      <p:sp>
        <p:nvSpPr>
          <p:cNvPr id="10" name="Rectangle 9"/>
          <p:cNvSpPr/>
          <p:nvPr/>
        </p:nvSpPr>
        <p:spPr>
          <a:xfrm>
            <a:off x="937558" y="3468944"/>
            <a:ext cx="6481482" cy="2862322"/>
          </a:xfrm>
          <a:prstGeom prst="rect">
            <a:avLst/>
          </a:prstGeom>
        </p:spPr>
        <p:txBody>
          <a:bodyPr wrap="square" numCol="2">
            <a:spAutoFit/>
          </a:bodyPr>
          <a:lstStyle/>
          <a:p>
            <a:r>
              <a:rPr lang="en-US" sz="1200" dirty="0">
                <a:solidFill>
                  <a:srgbClr val="002060"/>
                </a:solidFill>
                <a:latin typeface="Courier New" panose="02070309020205020404" pitchFamily="49" charset="0"/>
                <a:cs typeface="Courier New" panose="02070309020205020404" pitchFamily="49" charset="0"/>
              </a:rPr>
              <a:t>&lt;!DOCTYPE html&gt;</a:t>
            </a:r>
          </a:p>
          <a:p>
            <a:r>
              <a:rPr lang="en-US" sz="1200" dirty="0">
                <a:solidFill>
                  <a:srgbClr val="002060"/>
                </a:solidFill>
                <a:latin typeface="Courier New" panose="02070309020205020404" pitchFamily="49" charset="0"/>
                <a:cs typeface="Courier New" panose="02070309020205020404" pitchFamily="49" charset="0"/>
              </a:rPr>
              <a:t>&lt;html&gt;</a:t>
            </a:r>
          </a:p>
          <a:p>
            <a:r>
              <a:rPr lang="en-US" sz="1200" dirty="0">
                <a:solidFill>
                  <a:srgbClr val="002060"/>
                </a:solidFill>
                <a:latin typeface="Courier New" panose="02070309020205020404" pitchFamily="49" charset="0"/>
                <a:cs typeface="Courier New" panose="02070309020205020404" pitchFamily="49" charset="0"/>
              </a:rPr>
              <a:t>&lt;body&gt;</a:t>
            </a:r>
          </a:p>
          <a:p>
            <a:r>
              <a:rPr lang="en-US" sz="1200" dirty="0">
                <a:solidFill>
                  <a:srgbClr val="002060"/>
                </a:solidFill>
                <a:latin typeface="Courier New" panose="02070309020205020404" pitchFamily="49" charset="0"/>
                <a:cs typeface="Courier New" panose="02070309020205020404" pitchFamily="49" charset="0"/>
              </a:rPr>
              <a:t>&lt;h1&gt;Demo page&lt;/h1&gt;</a:t>
            </a:r>
          </a:p>
          <a:p>
            <a:r>
              <a:rPr lang="en-US" sz="1200" dirty="0">
                <a:solidFill>
                  <a:srgbClr val="002060"/>
                </a:solidFill>
                <a:latin typeface="Courier New" panose="02070309020205020404" pitchFamily="49" charset="0"/>
                <a:cs typeface="Courier New" panose="02070309020205020404" pitchFamily="49" charset="0"/>
              </a:rPr>
              <a:t>&lt;p id="d1"&gt;&lt;/p&gt;</a:t>
            </a:r>
          </a:p>
          <a:p>
            <a:r>
              <a:rPr lang="en-US" sz="1200" dirty="0">
                <a:solidFill>
                  <a:srgbClr val="002060"/>
                </a:solidFill>
                <a:latin typeface="Courier New" panose="02070309020205020404" pitchFamily="49" charset="0"/>
                <a:cs typeface="Courier New" panose="02070309020205020404" pitchFamily="49" charset="0"/>
              </a:rPr>
              <a:t>&lt;script&gt;</a:t>
            </a:r>
          </a:p>
          <a:p>
            <a:r>
              <a:rPr lang="en-US" sz="1200" dirty="0" err="1">
                <a:solidFill>
                  <a:srgbClr val="002060"/>
                </a:solidFill>
                <a:latin typeface="Courier New" panose="02070309020205020404" pitchFamily="49" charset="0"/>
                <a:cs typeface="Courier New" panose="02070309020205020404" pitchFamily="49" charset="0"/>
              </a:rPr>
              <a:t>document.getElementById</a:t>
            </a:r>
            <a:r>
              <a:rPr lang="en-US" sz="1200" dirty="0">
                <a:solidFill>
                  <a:srgbClr val="002060"/>
                </a:solidFill>
                <a:latin typeface="Courier New" panose="02070309020205020404" pitchFamily="49" charset="0"/>
                <a:cs typeface="Courier New" panose="02070309020205020404" pitchFamily="49" charset="0"/>
              </a:rPr>
              <a:t>("d1").</a:t>
            </a:r>
            <a:r>
              <a:rPr lang="en-US" sz="1200" dirty="0" err="1">
                <a:solidFill>
                  <a:srgbClr val="002060"/>
                </a:solidFill>
                <a:latin typeface="Courier New" panose="02070309020205020404" pitchFamily="49" charset="0"/>
                <a:cs typeface="Courier New" panose="02070309020205020404" pitchFamily="49" charset="0"/>
              </a:rPr>
              <a:t>innerHTML</a:t>
            </a:r>
            <a:r>
              <a:rPr lang="en-US" sz="1200" dirty="0">
                <a:solidFill>
                  <a:srgbClr val="002060"/>
                </a:solidFill>
                <a:latin typeface="Courier New" panose="02070309020205020404" pitchFamily="49" charset="0"/>
                <a:cs typeface="Courier New" panose="02070309020205020404" pitchFamily="49" charset="0"/>
              </a:rPr>
              <a:t> </a:t>
            </a:r>
            <a:r>
              <a:rPr lang="en-US" sz="1200" dirty="0" smtClean="0">
                <a:solidFill>
                  <a:srgbClr val="002060"/>
                </a:solidFill>
                <a:latin typeface="Courier New" panose="02070309020205020404" pitchFamily="49" charset="0"/>
                <a:cs typeface="Courier New" panose="02070309020205020404" pitchFamily="49" charset="0"/>
              </a:rPr>
              <a:t>= </a:t>
            </a:r>
            <a:r>
              <a:rPr lang="en-US" sz="1200" dirty="0">
                <a:solidFill>
                  <a:srgbClr val="002060"/>
                </a:solidFill>
                <a:latin typeface="Courier New" panose="02070309020205020404" pitchFamily="49" charset="0"/>
                <a:cs typeface="Courier New" panose="02070309020205020404" pitchFamily="49" charset="0"/>
              </a:rPr>
              <a:t>"Hello World!";</a:t>
            </a:r>
          </a:p>
          <a:p>
            <a:r>
              <a:rPr lang="en-US" sz="1200" dirty="0">
                <a:solidFill>
                  <a:srgbClr val="002060"/>
                </a:solidFill>
                <a:latin typeface="Courier New" panose="02070309020205020404" pitchFamily="49" charset="0"/>
                <a:cs typeface="Courier New" panose="02070309020205020404" pitchFamily="49" charset="0"/>
              </a:rPr>
              <a:t>&lt;/script&gt;</a:t>
            </a:r>
          </a:p>
          <a:p>
            <a:r>
              <a:rPr lang="en-US" sz="1200" dirty="0">
                <a:solidFill>
                  <a:srgbClr val="002060"/>
                </a:solidFill>
                <a:latin typeface="Courier New" panose="02070309020205020404" pitchFamily="49" charset="0"/>
                <a:cs typeface="Courier New" panose="02070309020205020404" pitchFamily="49" charset="0"/>
              </a:rPr>
              <a:t>&lt;/body&gt;</a:t>
            </a:r>
          </a:p>
          <a:p>
            <a:r>
              <a:rPr lang="en-US" sz="1200" dirty="0">
                <a:solidFill>
                  <a:srgbClr val="002060"/>
                </a:solidFill>
                <a:latin typeface="Courier New" panose="02070309020205020404" pitchFamily="49" charset="0"/>
                <a:cs typeface="Courier New" panose="02070309020205020404" pitchFamily="49" charset="0"/>
              </a:rPr>
              <a:t>&lt;/html&gt;</a:t>
            </a:r>
          </a:p>
          <a:p>
            <a:r>
              <a:rPr lang="en-US" sz="1200" dirty="0">
                <a:solidFill>
                  <a:srgbClr val="002060"/>
                </a:solidFill>
                <a:latin typeface="Courier New" panose="02070309020205020404" pitchFamily="49" charset="0"/>
                <a:cs typeface="Courier New" panose="02070309020205020404" pitchFamily="49" charset="0"/>
              </a:rPr>
              <a:t>&lt;!DOCTYPE html&gt;</a:t>
            </a:r>
          </a:p>
          <a:p>
            <a:r>
              <a:rPr lang="en-US" sz="1200" dirty="0">
                <a:solidFill>
                  <a:srgbClr val="002060"/>
                </a:solidFill>
                <a:latin typeface="Courier New" panose="02070309020205020404" pitchFamily="49" charset="0"/>
                <a:cs typeface="Courier New" panose="02070309020205020404" pitchFamily="49" charset="0"/>
              </a:rPr>
              <a:t>&lt;html&gt;</a:t>
            </a:r>
          </a:p>
          <a:p>
            <a:r>
              <a:rPr lang="en-US" sz="1200" dirty="0">
                <a:solidFill>
                  <a:srgbClr val="002060"/>
                </a:solidFill>
                <a:latin typeface="Courier New" panose="02070309020205020404" pitchFamily="49" charset="0"/>
                <a:cs typeface="Courier New" panose="02070309020205020404" pitchFamily="49" charset="0"/>
              </a:rPr>
              <a:t>&lt;body&gt;</a:t>
            </a:r>
          </a:p>
          <a:p>
            <a:r>
              <a:rPr lang="en-US" sz="1200" dirty="0">
                <a:solidFill>
                  <a:srgbClr val="002060"/>
                </a:solidFill>
                <a:latin typeface="Courier New" panose="02070309020205020404" pitchFamily="49" charset="0"/>
                <a:cs typeface="Courier New" panose="02070309020205020404" pitchFamily="49" charset="0"/>
              </a:rPr>
              <a:t>&lt;p id="intro"&gt;Hello World!&lt;/p&gt;</a:t>
            </a:r>
          </a:p>
          <a:p>
            <a:r>
              <a:rPr lang="en-US" sz="1200" dirty="0">
                <a:solidFill>
                  <a:srgbClr val="002060"/>
                </a:solidFill>
                <a:latin typeface="Courier New" panose="02070309020205020404" pitchFamily="49" charset="0"/>
                <a:cs typeface="Courier New" panose="02070309020205020404" pitchFamily="49" charset="0"/>
              </a:rPr>
              <a:t>&lt;p&gt;This example demonstrates the &lt;b&gt;</a:t>
            </a:r>
            <a:r>
              <a:rPr lang="en-US" sz="1200" dirty="0" err="1">
                <a:solidFill>
                  <a:srgbClr val="002060"/>
                </a:solidFill>
                <a:latin typeface="Courier New" panose="02070309020205020404" pitchFamily="49" charset="0"/>
                <a:cs typeface="Courier New" panose="02070309020205020404" pitchFamily="49" charset="0"/>
              </a:rPr>
              <a:t>getElementById</a:t>
            </a:r>
            <a:r>
              <a:rPr lang="en-US" sz="1200" dirty="0">
                <a:solidFill>
                  <a:srgbClr val="002060"/>
                </a:solidFill>
                <a:latin typeface="Courier New" panose="02070309020205020404" pitchFamily="49" charset="0"/>
                <a:cs typeface="Courier New" panose="02070309020205020404" pitchFamily="49" charset="0"/>
              </a:rPr>
              <a:t>&lt;/b&gt; method!&lt;/p&gt;</a:t>
            </a:r>
          </a:p>
          <a:p>
            <a:r>
              <a:rPr lang="en-US" sz="1200" dirty="0">
                <a:solidFill>
                  <a:srgbClr val="002060"/>
                </a:solidFill>
                <a:latin typeface="Courier New" panose="02070309020205020404" pitchFamily="49" charset="0"/>
                <a:cs typeface="Courier New" panose="02070309020205020404" pitchFamily="49" charset="0"/>
              </a:rPr>
              <a:t>&lt;p id="demo"&gt;&lt;/p&gt;</a:t>
            </a:r>
          </a:p>
          <a:p>
            <a:r>
              <a:rPr lang="en-US" sz="1200" dirty="0">
                <a:solidFill>
                  <a:srgbClr val="002060"/>
                </a:solidFill>
                <a:latin typeface="Courier New" panose="02070309020205020404" pitchFamily="49" charset="0"/>
                <a:cs typeface="Courier New" panose="02070309020205020404" pitchFamily="49" charset="0"/>
              </a:rPr>
              <a:t>&lt;script&gt;</a:t>
            </a:r>
          </a:p>
          <a:p>
            <a:r>
              <a:rPr lang="en-US" sz="1200" dirty="0" err="1">
                <a:solidFill>
                  <a:srgbClr val="002060"/>
                </a:solidFill>
                <a:latin typeface="Courier New" panose="02070309020205020404" pitchFamily="49" charset="0"/>
                <a:cs typeface="Courier New" panose="02070309020205020404" pitchFamily="49" charset="0"/>
              </a:rPr>
              <a:t>myElement</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document.getElementById</a:t>
            </a:r>
            <a:r>
              <a:rPr lang="en-US" sz="1200" dirty="0">
                <a:solidFill>
                  <a:srgbClr val="002060"/>
                </a:solidFill>
                <a:latin typeface="Courier New" panose="02070309020205020404" pitchFamily="49" charset="0"/>
                <a:cs typeface="Courier New" panose="02070309020205020404" pitchFamily="49" charset="0"/>
              </a:rPr>
              <a:t>("intro");</a:t>
            </a:r>
          </a:p>
          <a:p>
            <a:r>
              <a:rPr lang="en-US" sz="1200" dirty="0" err="1">
                <a:solidFill>
                  <a:srgbClr val="002060"/>
                </a:solidFill>
                <a:latin typeface="Courier New" panose="02070309020205020404" pitchFamily="49" charset="0"/>
                <a:cs typeface="Courier New" panose="02070309020205020404" pitchFamily="49" charset="0"/>
              </a:rPr>
              <a:t>document.getElementById</a:t>
            </a:r>
            <a:r>
              <a:rPr lang="en-US" sz="1200" dirty="0">
                <a:solidFill>
                  <a:srgbClr val="002060"/>
                </a:solidFill>
                <a:latin typeface="Courier New" panose="02070309020205020404" pitchFamily="49" charset="0"/>
                <a:cs typeface="Courier New" panose="02070309020205020404" pitchFamily="49" charset="0"/>
              </a:rPr>
              <a:t>("demo").</a:t>
            </a:r>
            <a:r>
              <a:rPr lang="en-US" sz="1200" dirty="0" err="1">
                <a:solidFill>
                  <a:srgbClr val="002060"/>
                </a:solidFill>
                <a:latin typeface="Courier New" panose="02070309020205020404" pitchFamily="49" charset="0"/>
                <a:cs typeface="Courier New" panose="02070309020205020404" pitchFamily="49" charset="0"/>
              </a:rPr>
              <a:t>innerHTML</a:t>
            </a:r>
            <a:r>
              <a:rPr lang="en-US" sz="1200" dirty="0">
                <a:solidFill>
                  <a:srgbClr val="002060"/>
                </a:solidFill>
                <a:latin typeface="Courier New" panose="02070309020205020404" pitchFamily="49" charset="0"/>
                <a:cs typeface="Courier New" panose="02070309020205020404" pitchFamily="49" charset="0"/>
              </a:rPr>
              <a:t> = </a:t>
            </a:r>
          </a:p>
          <a:p>
            <a:r>
              <a:rPr lang="en-US" sz="1200" dirty="0">
                <a:solidFill>
                  <a:srgbClr val="002060"/>
                </a:solidFill>
                <a:latin typeface="Courier New" panose="02070309020205020404" pitchFamily="49" charset="0"/>
                <a:cs typeface="Courier New" panose="02070309020205020404" pitchFamily="49" charset="0"/>
              </a:rPr>
              <a:t>"The text from the intro paragraph is " + </a:t>
            </a:r>
            <a:r>
              <a:rPr lang="en-US" sz="1200" dirty="0" err="1">
                <a:solidFill>
                  <a:srgbClr val="002060"/>
                </a:solidFill>
                <a:latin typeface="Courier New" panose="02070309020205020404" pitchFamily="49" charset="0"/>
                <a:cs typeface="Courier New" panose="02070309020205020404" pitchFamily="49" charset="0"/>
              </a:rPr>
              <a:t>myElement.innerHTML</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&lt;/script&gt;</a:t>
            </a:r>
          </a:p>
          <a:p>
            <a:r>
              <a:rPr lang="en-US" sz="1200" dirty="0">
                <a:solidFill>
                  <a:srgbClr val="002060"/>
                </a:solidFill>
                <a:latin typeface="Courier New" panose="02070309020205020404" pitchFamily="49" charset="0"/>
                <a:cs typeface="Courier New" panose="02070309020205020404" pitchFamily="49" charset="0"/>
              </a:rPr>
              <a:t>&lt;/body&gt;</a:t>
            </a:r>
          </a:p>
          <a:p>
            <a:r>
              <a:rPr lang="en-US" sz="1200" dirty="0">
                <a:solidFill>
                  <a:srgbClr val="002060"/>
                </a:solidFill>
                <a:latin typeface="Courier New" panose="02070309020205020404" pitchFamily="49" charset="0"/>
                <a:cs typeface="Courier New" panose="02070309020205020404" pitchFamily="49" charset="0"/>
              </a:rPr>
              <a:t>&lt;/html&gt;</a:t>
            </a:r>
          </a:p>
        </p:txBody>
      </p:sp>
    </p:spTree>
    <p:extLst>
      <p:ext uri="{BB962C8B-B14F-4D97-AF65-F5344CB8AC3E}">
        <p14:creationId xmlns:p14="http://schemas.microsoft.com/office/powerpoint/2010/main" val="265291581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DOM Programming Interface (Contd.)</a:t>
            </a:r>
            <a:endParaRPr lang="en-US" dirty="0"/>
          </a:p>
        </p:txBody>
      </p:sp>
      <p:sp>
        <p:nvSpPr>
          <p:cNvPr id="3" name="Rectangle 2"/>
          <p:cNvSpPr/>
          <p:nvPr/>
        </p:nvSpPr>
        <p:spPr>
          <a:xfrm>
            <a:off x="457199" y="685800"/>
            <a:ext cx="7442201" cy="3785652"/>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a:t>
            </a:r>
            <a:r>
              <a:rPr lang="en-US" sz="2000" dirty="0">
                <a:solidFill>
                  <a:srgbClr val="002060"/>
                </a:solidFill>
              </a:rPr>
              <a:t>following methods or properties can be use to change HTML </a:t>
            </a:r>
            <a:r>
              <a:rPr lang="en-US" sz="2000" dirty="0" smtClean="0">
                <a:solidFill>
                  <a:srgbClr val="002060"/>
                </a:solidFill>
              </a:rPr>
              <a:t>elements:</a:t>
            </a:r>
          </a:p>
          <a:p>
            <a:pPr marL="285744" lvl="1" indent="-285744">
              <a:spcBef>
                <a:spcPts val="600"/>
              </a:spcBef>
              <a:spcAft>
                <a:spcPts val="600"/>
              </a:spcAft>
              <a:buSzPct val="100000"/>
              <a:buBlip>
                <a:blip r:embed="rId2"/>
              </a:buBlip>
            </a:pPr>
            <a:endParaRPr lang="en-US" sz="2000" dirty="0">
              <a:solidFill>
                <a:srgbClr val="002060"/>
              </a:solidFill>
            </a:endParaRPr>
          </a:p>
          <a:p>
            <a:pPr marL="285744" lvl="1" indent="-285744">
              <a:spcBef>
                <a:spcPts val="600"/>
              </a:spcBef>
              <a:spcAft>
                <a:spcPts val="600"/>
              </a:spcAft>
              <a:buSzPct val="100000"/>
              <a:buBlip>
                <a:blip r:embed="rId2"/>
              </a:buBlip>
            </a:pPr>
            <a:endParaRPr lang="en-US" sz="2000" dirty="0" smtClean="0">
              <a:solidFill>
                <a:srgbClr val="002060"/>
              </a:solidFill>
            </a:endParaRPr>
          </a:p>
          <a:p>
            <a:pPr marL="285744" lvl="1" indent="-285744">
              <a:spcBef>
                <a:spcPts val="600"/>
              </a:spcBef>
              <a:spcAft>
                <a:spcPts val="600"/>
              </a:spcAft>
              <a:buSzPct val="100000"/>
              <a:buBlip>
                <a:blip r:embed="rId2"/>
              </a:buBlip>
            </a:pPr>
            <a:endParaRPr lang="en-US" sz="2000" dirty="0">
              <a:solidFill>
                <a:srgbClr val="002060"/>
              </a:solidFill>
            </a:endParaRPr>
          </a:p>
          <a:p>
            <a:pPr marL="285744" lvl="1" indent="-285744">
              <a:spcBef>
                <a:spcPts val="600"/>
              </a:spcBef>
              <a:spcAft>
                <a:spcPts val="600"/>
              </a:spcAft>
              <a:buSzPct val="100000"/>
              <a:buBlip>
                <a:blip r:embed="rId2"/>
              </a:buBlip>
            </a:pPr>
            <a:endParaRPr lang="en-US" sz="2000" dirty="0" smtClean="0">
              <a:solidFill>
                <a:srgbClr val="002060"/>
              </a:solidFill>
            </a:endParaRPr>
          </a:p>
          <a:p>
            <a:pPr marL="285744" lvl="1" indent="-285744">
              <a:spcBef>
                <a:spcPts val="600"/>
              </a:spcBef>
              <a:spcAft>
                <a:spcPts val="600"/>
              </a:spcAft>
              <a:buSzPct val="100000"/>
              <a:buBlip>
                <a:blip r:embed="rId2"/>
              </a:buBlip>
            </a:pPr>
            <a:r>
              <a:rPr lang="en-US" sz="2000" dirty="0">
                <a:solidFill>
                  <a:srgbClr val="002060"/>
                </a:solidFill>
              </a:rPr>
              <a:t>The following code illustrates how to </a:t>
            </a:r>
            <a:r>
              <a:rPr lang="en-US" sz="2000" dirty="0" smtClean="0">
                <a:solidFill>
                  <a:srgbClr val="002060"/>
                </a:solidFill>
              </a:rPr>
              <a:t>change the content of HTML element </a:t>
            </a:r>
            <a:r>
              <a:rPr lang="en-US" sz="2000" dirty="0">
                <a:solidFill>
                  <a:srgbClr val="002060"/>
                </a:solidFill>
              </a:rPr>
              <a:t>using HTML DOM:</a:t>
            </a:r>
          </a:p>
          <a:p>
            <a:pPr marL="285744" lvl="1" indent="-285744">
              <a:spcBef>
                <a:spcPts val="600"/>
              </a:spcBef>
              <a:spcAft>
                <a:spcPts val="600"/>
              </a:spcAft>
              <a:buSzPct val="100000"/>
              <a:buBlip>
                <a:blip r:embed="rId2"/>
              </a:buBlip>
            </a:pPr>
            <a:endParaRPr lang="en-US" sz="2000" dirty="0">
              <a:solidFill>
                <a:srgbClr val="002060"/>
              </a:solidFill>
            </a:endParaRPr>
          </a:p>
        </p:txBody>
      </p:sp>
      <p:graphicFrame>
        <p:nvGraphicFramePr>
          <p:cNvPr id="8" name="Group 47"/>
          <p:cNvGraphicFramePr>
            <a:graphicFrameLocks noGrp="1"/>
          </p:cNvGraphicFramePr>
          <p:nvPr>
            <p:extLst>
              <p:ext uri="{D42A27DB-BD31-4B8C-83A1-F6EECF244321}">
                <p14:modId xmlns:p14="http://schemas.microsoft.com/office/powerpoint/2010/main" val="2826359379"/>
              </p:ext>
            </p:extLst>
          </p:nvPr>
        </p:nvGraphicFramePr>
        <p:xfrm>
          <a:off x="891987" y="1393686"/>
          <a:ext cx="7007413" cy="1854773"/>
        </p:xfrm>
        <a:graphic>
          <a:graphicData uri="http://schemas.openxmlformats.org/drawingml/2006/table">
            <a:tbl>
              <a:tblPr>
                <a:tableStyleId>{BC89EF96-8CEA-46FF-86C4-4CE0E7609802}</a:tableStyleId>
              </a:tblPr>
              <a:tblGrid>
                <a:gridCol w="3724280"/>
                <a:gridCol w="3283133"/>
              </a:tblGrid>
              <a:tr h="38106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dirty="0" smtClean="0">
                          <a:ln>
                            <a:noFill/>
                          </a:ln>
                          <a:solidFill>
                            <a:srgbClr val="002060"/>
                          </a:solidFill>
                          <a:effectLst/>
                        </a:rPr>
                        <a:t>Methods </a:t>
                      </a:r>
                      <a:endParaRPr kumimoji="0" lang="en-US" sz="1400" b="1" i="1" u="none" strike="noStrike" cap="none" normalizeH="0" baseline="0" dirty="0" smtClean="0">
                        <a:ln>
                          <a:noFill/>
                        </a:ln>
                        <a:solidFill>
                          <a:srgbClr val="002060"/>
                        </a:solidFill>
                        <a:effectLst/>
                        <a:latin typeface="Arial" charset="0"/>
                      </a:endParaRPr>
                    </a:p>
                  </a:txBody>
                  <a:tcPr marT="45728" marB="45728"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dirty="0" smtClean="0">
                          <a:ln>
                            <a:noFill/>
                          </a:ln>
                          <a:solidFill>
                            <a:srgbClr val="002060"/>
                          </a:solidFill>
                          <a:effectLst/>
                        </a:rPr>
                        <a:t>Description</a:t>
                      </a:r>
                      <a:endParaRPr kumimoji="0" lang="en-US" sz="1400" b="1" i="1" u="none" strike="noStrike" cap="none" normalizeH="0" baseline="0" dirty="0" smtClean="0">
                        <a:ln>
                          <a:noFill/>
                        </a:ln>
                        <a:solidFill>
                          <a:srgbClr val="002060"/>
                        </a:solidFill>
                        <a:effectLst/>
                        <a:latin typeface="Arial" charset="0"/>
                      </a:endParaRPr>
                    </a:p>
                  </a:txBody>
                  <a:tcPr marT="45728" marB="45728" horzOverflow="overflow"/>
                </a:tc>
              </a:tr>
              <a:tr h="34137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err="1" smtClean="0">
                          <a:ln>
                            <a:noFill/>
                          </a:ln>
                          <a:solidFill>
                            <a:srgbClr val="002060"/>
                          </a:solidFill>
                          <a:effectLst/>
                          <a:latin typeface="Courier New" panose="02070309020205020404" pitchFamily="49" charset="0"/>
                          <a:cs typeface="Courier New" panose="02070309020205020404" pitchFamily="49" charset="0"/>
                        </a:rPr>
                        <a:t>element.innerHTML</a:t>
                      </a:r>
                      <a:r>
                        <a:rPr kumimoji="0" lang="en-US" sz="1400" b="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a:t>
                      </a:r>
                      <a:endParaRPr kumimoji="0" lang="en-US" sz="1400" b="0" i="1" u="none" strike="noStrike"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marT="45728" marB="45728"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rPr>
                        <a:t>Changes the inner HTML of an element</a:t>
                      </a:r>
                      <a:endParaRPr kumimoji="0" lang="en-US" sz="1400" b="0" i="1" u="none" strike="noStrike" cap="none" normalizeH="0" baseline="0" dirty="0" smtClean="0">
                        <a:ln>
                          <a:noFill/>
                        </a:ln>
                        <a:solidFill>
                          <a:srgbClr val="002060"/>
                        </a:solidFill>
                        <a:effectLst/>
                        <a:latin typeface="Arial" charset="0"/>
                        <a:cs typeface="Times New Roman" pitchFamily="18" charset="0"/>
                      </a:endParaRPr>
                    </a:p>
                  </a:txBody>
                  <a:tcPr marT="45728" marB="45728" anchor="ctr" horzOverflow="overflow"/>
                </a:tc>
              </a:tr>
              <a:tr h="33978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err="1" smtClean="0">
                          <a:ln>
                            <a:noFill/>
                          </a:ln>
                          <a:solidFill>
                            <a:srgbClr val="002060"/>
                          </a:solidFill>
                          <a:effectLst/>
                          <a:latin typeface="Courier New" panose="02070309020205020404" pitchFamily="49" charset="0"/>
                          <a:cs typeface="Courier New" panose="02070309020205020404" pitchFamily="49" charset="0"/>
                        </a:rPr>
                        <a:t>element.attribute</a:t>
                      </a:r>
                      <a:r>
                        <a:rPr kumimoji="0" lang="en-US" sz="1400" b="0" i="1" u="none" strike="noStrike" kern="1200" cap="none" normalizeH="0" baseline="0" dirty="0" smtClean="0">
                          <a:ln>
                            <a:noFill/>
                          </a:ln>
                          <a:solidFill>
                            <a:srgbClr val="002060"/>
                          </a:solidFill>
                          <a:effectLst/>
                          <a:latin typeface="Courier New" panose="02070309020205020404" pitchFamily="49" charset="0"/>
                          <a:cs typeface="Courier New" panose="02070309020205020404" pitchFamily="49" charset="0"/>
                        </a:rPr>
                        <a:t>=</a:t>
                      </a:r>
                      <a:endParaRPr kumimoji="0" lang="en-US" sz="1400" b="0" i="1" u="none" strike="noStrike" kern="1200"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marT="45728" marB="45728"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rPr>
                        <a:t>Changes the attribute of an HTML element</a:t>
                      </a:r>
                      <a:endParaRPr kumimoji="0" lang="en-US" sz="1400" b="0" i="1" u="none" strike="noStrike" kern="1200" cap="none" normalizeH="0" baseline="0" dirty="0" smtClean="0">
                        <a:ln>
                          <a:noFill/>
                        </a:ln>
                        <a:solidFill>
                          <a:srgbClr val="002060"/>
                        </a:solidFill>
                        <a:effectLst/>
                        <a:latin typeface="Arial" charset="0"/>
                        <a:ea typeface="+mn-ea"/>
                        <a:cs typeface="Times New Roman" pitchFamily="18" charset="0"/>
                      </a:endParaRPr>
                    </a:p>
                  </a:txBody>
                  <a:tcPr marT="45728" marB="45728" anchor="ctr" horzOverflow="overflow"/>
                </a:tc>
              </a:tr>
              <a:tr h="365825">
                <a:tc>
                  <a:txBody>
                    <a:bodyPr/>
                    <a:lstStyle/>
                    <a:p>
                      <a:pPr marL="36830" marR="0">
                        <a:spcBef>
                          <a:spcPts val="600"/>
                        </a:spcBef>
                        <a:spcAft>
                          <a:spcPts val="400"/>
                        </a:spcAft>
                      </a:pPr>
                      <a:r>
                        <a:rPr kumimoji="0" lang="en-US" sz="1400" b="0" i="1" u="none" strike="noStrike" kern="1200" cap="none" normalizeH="0" baseline="0" dirty="0" err="1" smtClean="0">
                          <a:ln>
                            <a:noFill/>
                          </a:ln>
                          <a:solidFill>
                            <a:srgbClr val="002060"/>
                          </a:solidFill>
                          <a:effectLst/>
                          <a:latin typeface="Courier New" panose="02070309020205020404" pitchFamily="49" charset="0"/>
                          <a:cs typeface="Courier New" panose="02070309020205020404" pitchFamily="49" charset="0"/>
                        </a:rPr>
                        <a:t>element.setAttribute</a:t>
                      </a:r>
                      <a:r>
                        <a:rPr kumimoji="0" lang="en-US" sz="1400" b="0" i="1" u="none" strike="noStrike" kern="1200" cap="none" normalizeH="0" baseline="0" dirty="0" smtClean="0">
                          <a:ln>
                            <a:noFill/>
                          </a:ln>
                          <a:solidFill>
                            <a:srgbClr val="002060"/>
                          </a:solidFill>
                          <a:effectLst/>
                          <a:latin typeface="Courier New" panose="02070309020205020404" pitchFamily="49" charset="0"/>
                          <a:cs typeface="Courier New" panose="02070309020205020404" pitchFamily="49" charset="0"/>
                        </a:rPr>
                        <a:t>(attribute,</a:t>
                      </a:r>
                      <a:br>
                        <a:rPr kumimoji="0" lang="en-US" sz="1400" b="0" i="1" u="none" strike="noStrike" kern="1200" cap="none" normalizeH="0" baseline="0" dirty="0" smtClean="0">
                          <a:ln>
                            <a:noFill/>
                          </a:ln>
                          <a:solidFill>
                            <a:srgbClr val="002060"/>
                          </a:solidFill>
                          <a:effectLst/>
                          <a:latin typeface="Courier New" panose="02070309020205020404" pitchFamily="49" charset="0"/>
                          <a:cs typeface="Courier New" panose="02070309020205020404" pitchFamily="49" charset="0"/>
                        </a:rPr>
                      </a:br>
                      <a:r>
                        <a:rPr kumimoji="0" lang="en-US" sz="1400" b="0" i="1" u="none" strike="noStrike" kern="1200" cap="none" normalizeH="0" baseline="0" dirty="0" smtClean="0">
                          <a:ln>
                            <a:noFill/>
                          </a:ln>
                          <a:solidFill>
                            <a:srgbClr val="002060"/>
                          </a:solidFill>
                          <a:effectLst/>
                          <a:latin typeface="Courier New" panose="02070309020205020404" pitchFamily="49" charset="0"/>
                          <a:cs typeface="Courier New" panose="02070309020205020404" pitchFamily="49" charset="0"/>
                        </a:rPr>
                        <a:t>value)</a:t>
                      </a:r>
                      <a:endParaRPr kumimoji="0" lang="en-US" sz="1400" b="0" i="1" u="none" strike="noStrike" kern="1200"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marL="68580" marR="68580" marT="0" marB="0" anchor="ct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rPr>
                        <a:t>Change the attribute of an HTML element.</a:t>
                      </a:r>
                    </a:p>
                  </a:txBody>
                  <a:tcPr marL="68580" marR="68580" marT="0" marB="0" anchor="ctr"/>
                </a:tc>
              </a:tr>
              <a:tr h="365825">
                <a:tc>
                  <a:txBody>
                    <a:bodyPr/>
                    <a:lstStyle/>
                    <a:p>
                      <a:pPr marL="36830" marR="0">
                        <a:spcBef>
                          <a:spcPts val="600"/>
                        </a:spcBef>
                        <a:spcAft>
                          <a:spcPts val="400"/>
                        </a:spcAft>
                      </a:pPr>
                      <a:r>
                        <a:rPr kumimoji="0" lang="en-US" sz="1400" b="0" i="1" u="none" strike="noStrike" kern="1200" cap="none" normalizeH="0" baseline="0" dirty="0" err="1" smtClean="0">
                          <a:ln>
                            <a:noFill/>
                          </a:ln>
                          <a:solidFill>
                            <a:srgbClr val="002060"/>
                          </a:solidFill>
                          <a:effectLst/>
                          <a:latin typeface="Courier New" pitchFamily="49" charset="0"/>
                          <a:ea typeface="Times New Roman" pitchFamily="18" charset="0"/>
                          <a:cs typeface="Courier New" pitchFamily="49" charset="0"/>
                        </a:rPr>
                        <a:t>element.style.property</a:t>
                      </a:r>
                      <a:endParaRPr kumimoji="0" lang="en-US" sz="1400" b="0" i="1" u="none" strike="noStrike" kern="1200"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marL="68580" marR="68580" marT="0" marB="0" anchor="ct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rPr>
                        <a:t>Change the style of an HTML element</a:t>
                      </a:r>
                    </a:p>
                  </a:txBody>
                  <a:tcPr marL="68580" marR="68580" marT="0" marB="0" anchor="ctr"/>
                </a:tc>
              </a:tr>
            </a:tbl>
          </a:graphicData>
        </a:graphic>
      </p:graphicFrame>
      <p:sp>
        <p:nvSpPr>
          <p:cNvPr id="6" name="Vertical Scroll 5"/>
          <p:cNvSpPr/>
          <p:nvPr/>
        </p:nvSpPr>
        <p:spPr>
          <a:xfrm>
            <a:off x="806824" y="4034118"/>
            <a:ext cx="7092576" cy="2420470"/>
          </a:xfrm>
          <a:prstGeom prst="verticalScroll">
            <a:avLst>
              <a:gd name="adj" fmla="val 2730"/>
            </a:avLst>
          </a:prstGeom>
          <a:solidFill>
            <a:schemeClr val="bg1">
              <a:lumMod val="95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400" dirty="0">
              <a:solidFill>
                <a:srgbClr val="002060"/>
              </a:solidFill>
              <a:latin typeface="Courier New" panose="02070309020205020404" pitchFamily="49" charset="0"/>
              <a:cs typeface="Courier New" panose="02070309020205020404" pitchFamily="49" charset="0"/>
            </a:endParaRPr>
          </a:p>
        </p:txBody>
      </p:sp>
      <p:sp>
        <p:nvSpPr>
          <p:cNvPr id="4" name="Rectangle 3"/>
          <p:cNvSpPr/>
          <p:nvPr/>
        </p:nvSpPr>
        <p:spPr>
          <a:xfrm>
            <a:off x="1089212" y="4146264"/>
            <a:ext cx="4572000" cy="2308324"/>
          </a:xfrm>
          <a:prstGeom prst="rect">
            <a:avLst/>
          </a:prstGeom>
        </p:spPr>
        <p:txBody>
          <a:bodyPr>
            <a:spAutoFit/>
          </a:bodyPr>
          <a:lstStyle/>
          <a:p>
            <a:r>
              <a:rPr lang="en-US" sz="1200" dirty="0">
                <a:solidFill>
                  <a:srgbClr val="002060"/>
                </a:solidFill>
                <a:latin typeface="Courier New" panose="02070309020205020404" pitchFamily="49" charset="0"/>
                <a:cs typeface="Courier New" panose="02070309020205020404" pitchFamily="49" charset="0"/>
              </a:rPr>
              <a:t>&lt;!DOCTYPE html&gt;</a:t>
            </a:r>
          </a:p>
          <a:p>
            <a:r>
              <a:rPr lang="en-US" sz="1200" dirty="0">
                <a:solidFill>
                  <a:srgbClr val="002060"/>
                </a:solidFill>
                <a:latin typeface="Courier New" panose="02070309020205020404" pitchFamily="49" charset="0"/>
                <a:cs typeface="Courier New" panose="02070309020205020404" pitchFamily="49" charset="0"/>
              </a:rPr>
              <a:t>&lt;html&gt;</a:t>
            </a:r>
          </a:p>
          <a:p>
            <a:r>
              <a:rPr lang="en-US" sz="1200" dirty="0">
                <a:solidFill>
                  <a:srgbClr val="002060"/>
                </a:solidFill>
                <a:latin typeface="Courier New" panose="02070309020205020404" pitchFamily="49" charset="0"/>
                <a:cs typeface="Courier New" panose="02070309020205020404" pitchFamily="49" charset="0"/>
              </a:rPr>
              <a:t>&lt;body&gt;</a:t>
            </a:r>
          </a:p>
          <a:p>
            <a:r>
              <a:rPr lang="en-US" sz="1200" dirty="0">
                <a:solidFill>
                  <a:srgbClr val="002060"/>
                </a:solidFill>
                <a:latin typeface="Courier New" panose="02070309020205020404" pitchFamily="49" charset="0"/>
                <a:cs typeface="Courier New" panose="02070309020205020404" pitchFamily="49" charset="0"/>
              </a:rPr>
              <a:t>&lt;h3 id="header"&gt;Hello There.&lt;/h3&gt;</a:t>
            </a:r>
          </a:p>
          <a:p>
            <a:r>
              <a:rPr lang="en-US" sz="1200" dirty="0">
                <a:solidFill>
                  <a:srgbClr val="002060"/>
                </a:solidFill>
                <a:latin typeface="Courier New" panose="02070309020205020404" pitchFamily="49" charset="0"/>
                <a:cs typeface="Courier New" panose="02070309020205020404" pitchFamily="49" charset="0"/>
              </a:rPr>
              <a:t>&lt;script&gt;</a:t>
            </a:r>
          </a:p>
          <a:p>
            <a:r>
              <a:rPr lang="en-US" sz="1200" dirty="0" err="1">
                <a:solidFill>
                  <a:srgbClr val="002060"/>
                </a:solidFill>
                <a:latin typeface="Courier New" panose="02070309020205020404" pitchFamily="49" charset="0"/>
                <a:cs typeface="Courier New" panose="02070309020205020404" pitchFamily="49" charset="0"/>
              </a:rPr>
              <a:t>var</a:t>
            </a:r>
            <a:r>
              <a:rPr lang="en-US" sz="1200" dirty="0">
                <a:solidFill>
                  <a:srgbClr val="002060"/>
                </a:solidFill>
                <a:latin typeface="Courier New" panose="02070309020205020404" pitchFamily="49" charset="0"/>
                <a:cs typeface="Courier New" panose="02070309020205020404" pitchFamily="49" charset="0"/>
              </a:rPr>
              <a:t> element = </a:t>
            </a:r>
            <a:r>
              <a:rPr lang="en-US" sz="1200" dirty="0" err="1">
                <a:solidFill>
                  <a:srgbClr val="002060"/>
                </a:solidFill>
                <a:latin typeface="Courier New" panose="02070309020205020404" pitchFamily="49" charset="0"/>
                <a:cs typeface="Courier New" panose="02070309020205020404" pitchFamily="49" charset="0"/>
              </a:rPr>
              <a:t>document.getElementById</a:t>
            </a:r>
            <a:r>
              <a:rPr lang="en-US" sz="1200" dirty="0">
                <a:solidFill>
                  <a:srgbClr val="002060"/>
                </a:solidFill>
                <a:latin typeface="Courier New" panose="02070309020205020404" pitchFamily="49" charset="0"/>
                <a:cs typeface="Courier New" panose="02070309020205020404" pitchFamily="49" charset="0"/>
              </a:rPr>
              <a:t>("header");</a:t>
            </a:r>
          </a:p>
          <a:p>
            <a:r>
              <a:rPr lang="en-US" sz="1200" dirty="0" err="1">
                <a:solidFill>
                  <a:srgbClr val="002060"/>
                </a:solidFill>
                <a:latin typeface="Courier New" panose="02070309020205020404" pitchFamily="49" charset="0"/>
                <a:cs typeface="Courier New" panose="02070309020205020404" pitchFamily="49" charset="0"/>
              </a:rPr>
              <a:t>element.innerHTML</a:t>
            </a:r>
            <a:r>
              <a:rPr lang="en-US" sz="1200" dirty="0">
                <a:solidFill>
                  <a:srgbClr val="002060"/>
                </a:solidFill>
                <a:latin typeface="Courier New" panose="02070309020205020404" pitchFamily="49" charset="0"/>
                <a:cs typeface="Courier New" panose="02070309020205020404" pitchFamily="49" charset="0"/>
              </a:rPr>
              <a:t> = "Bye </a:t>
            </a:r>
            <a:r>
              <a:rPr lang="en-US" sz="1200" dirty="0" err="1">
                <a:solidFill>
                  <a:srgbClr val="002060"/>
                </a:solidFill>
                <a:latin typeface="Courier New" panose="02070309020205020404" pitchFamily="49" charset="0"/>
                <a:cs typeface="Courier New" panose="02070309020205020404" pitchFamily="49" charset="0"/>
              </a:rPr>
              <a:t>Bye</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&lt;/script&gt;</a:t>
            </a:r>
          </a:p>
          <a:p>
            <a:r>
              <a:rPr lang="en-US" sz="1200" dirty="0">
                <a:solidFill>
                  <a:srgbClr val="002060"/>
                </a:solidFill>
                <a:latin typeface="Courier New" panose="02070309020205020404" pitchFamily="49" charset="0"/>
                <a:cs typeface="Courier New" panose="02070309020205020404" pitchFamily="49" charset="0"/>
              </a:rPr>
              <a:t>&lt;p&gt;"Old Header" was changed to "New Header"&lt;/p&gt;</a:t>
            </a:r>
          </a:p>
          <a:p>
            <a:r>
              <a:rPr lang="en-US" sz="1200" dirty="0">
                <a:solidFill>
                  <a:srgbClr val="002060"/>
                </a:solidFill>
                <a:latin typeface="Courier New" panose="02070309020205020404" pitchFamily="49" charset="0"/>
                <a:cs typeface="Courier New" panose="02070309020205020404" pitchFamily="49" charset="0"/>
              </a:rPr>
              <a:t>&lt;/body&gt;</a:t>
            </a:r>
          </a:p>
          <a:p>
            <a:r>
              <a:rPr lang="en-US" sz="1200" dirty="0">
                <a:solidFill>
                  <a:srgbClr val="002060"/>
                </a:solidFill>
                <a:latin typeface="Courier New" panose="02070309020205020404" pitchFamily="49" charset="0"/>
                <a:cs typeface="Courier New" panose="02070309020205020404" pitchFamily="49" charset="0"/>
              </a:rPr>
              <a:t>&lt;/html&gt; </a:t>
            </a:r>
          </a:p>
        </p:txBody>
      </p:sp>
      <p:pic>
        <p:nvPicPr>
          <p:cNvPr id="5" name="Picture 4"/>
          <p:cNvPicPr>
            <a:picLocks noChangeAspect="1"/>
          </p:cNvPicPr>
          <p:nvPr/>
        </p:nvPicPr>
        <p:blipFill>
          <a:blip r:embed="rId3"/>
          <a:stretch>
            <a:fillRect/>
          </a:stretch>
        </p:blipFill>
        <p:spPr>
          <a:xfrm>
            <a:off x="4850747" y="4177274"/>
            <a:ext cx="2841251" cy="1592422"/>
          </a:xfrm>
          <a:prstGeom prst="rect">
            <a:avLst/>
          </a:prstGeom>
        </p:spPr>
      </p:pic>
      <p:sp>
        <p:nvSpPr>
          <p:cNvPr id="9" name="TextBox 8"/>
          <p:cNvSpPr txBox="1"/>
          <p:nvPr/>
        </p:nvSpPr>
        <p:spPr>
          <a:xfrm>
            <a:off x="6071458" y="5770604"/>
            <a:ext cx="708848" cy="307777"/>
          </a:xfrm>
          <a:prstGeom prst="rect">
            <a:avLst/>
          </a:prstGeom>
          <a:noFill/>
        </p:spPr>
        <p:txBody>
          <a:bodyPr wrap="none" rtlCol="0">
            <a:spAutoFit/>
          </a:bodyPr>
          <a:lstStyle/>
          <a:p>
            <a:r>
              <a:rPr lang="en-US" sz="1400" dirty="0" smtClean="0">
                <a:solidFill>
                  <a:srgbClr val="002060"/>
                </a:solidFill>
              </a:rPr>
              <a:t>Output</a:t>
            </a:r>
            <a:endParaRPr lang="en-US" sz="1400" dirty="0">
              <a:solidFill>
                <a:srgbClr val="002060"/>
              </a:solidFill>
            </a:endParaRPr>
          </a:p>
        </p:txBody>
      </p:sp>
    </p:spTree>
    <p:extLst>
      <p:ext uri="{BB962C8B-B14F-4D97-AF65-F5344CB8AC3E}">
        <p14:creationId xmlns:p14="http://schemas.microsoft.com/office/powerpoint/2010/main" val="300771718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DOM Programming Interface (Contd.)</a:t>
            </a:r>
            <a:endParaRPr lang="en-US" dirty="0"/>
          </a:p>
        </p:txBody>
      </p:sp>
      <p:sp>
        <p:nvSpPr>
          <p:cNvPr id="3" name="Rectangle 2"/>
          <p:cNvSpPr/>
          <p:nvPr/>
        </p:nvSpPr>
        <p:spPr>
          <a:xfrm>
            <a:off x="457199" y="685800"/>
            <a:ext cx="7442201" cy="5170646"/>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a:solidFill>
                  <a:srgbClr val="002060"/>
                </a:solidFill>
              </a:rPr>
              <a:t>The following methods can be use to add or delete HTML elements</a:t>
            </a:r>
            <a:r>
              <a:rPr lang="en-US" sz="2000" dirty="0" smtClean="0">
                <a:solidFill>
                  <a:srgbClr val="002060"/>
                </a:solidFill>
              </a:rPr>
              <a:t>:</a:t>
            </a:r>
          </a:p>
          <a:p>
            <a:pPr marL="285744" lvl="1" indent="-285744">
              <a:spcBef>
                <a:spcPts val="600"/>
              </a:spcBef>
              <a:spcAft>
                <a:spcPts val="600"/>
              </a:spcAft>
              <a:buSzPct val="100000"/>
              <a:buBlip>
                <a:blip r:embed="rId2"/>
              </a:buBlip>
            </a:pPr>
            <a:endParaRPr lang="en-US" sz="2000" dirty="0">
              <a:solidFill>
                <a:srgbClr val="002060"/>
              </a:solidFill>
            </a:endParaRPr>
          </a:p>
          <a:p>
            <a:pPr marL="285744" lvl="1" indent="-285744">
              <a:spcBef>
                <a:spcPts val="600"/>
              </a:spcBef>
              <a:spcAft>
                <a:spcPts val="600"/>
              </a:spcAft>
              <a:buSzPct val="100000"/>
              <a:buBlip>
                <a:blip r:embed="rId2"/>
              </a:buBlip>
            </a:pPr>
            <a:endParaRPr lang="en-US" sz="2000" dirty="0" smtClean="0">
              <a:solidFill>
                <a:srgbClr val="002060"/>
              </a:solidFill>
            </a:endParaRPr>
          </a:p>
          <a:p>
            <a:pPr marL="285744" lvl="1" indent="-285744">
              <a:spcBef>
                <a:spcPts val="600"/>
              </a:spcBef>
              <a:spcAft>
                <a:spcPts val="600"/>
              </a:spcAft>
              <a:buSzPct val="100000"/>
              <a:buBlip>
                <a:blip r:embed="rId2"/>
              </a:buBlip>
            </a:pPr>
            <a:endParaRPr lang="en-US" sz="2000" dirty="0">
              <a:solidFill>
                <a:srgbClr val="002060"/>
              </a:solidFill>
            </a:endParaRPr>
          </a:p>
          <a:p>
            <a:pPr marL="285744" lvl="1" indent="-285744">
              <a:spcBef>
                <a:spcPts val="600"/>
              </a:spcBef>
              <a:spcAft>
                <a:spcPts val="600"/>
              </a:spcAft>
              <a:buSzPct val="100000"/>
              <a:buBlip>
                <a:blip r:embed="rId2"/>
              </a:buBlip>
            </a:pPr>
            <a:endParaRPr lang="en-US" sz="2000" dirty="0" smtClean="0">
              <a:solidFill>
                <a:srgbClr val="002060"/>
              </a:solidFill>
            </a:endParaRPr>
          </a:p>
          <a:p>
            <a:pPr marL="285744" lvl="1" indent="-285744">
              <a:spcBef>
                <a:spcPts val="600"/>
              </a:spcBef>
              <a:spcAft>
                <a:spcPts val="600"/>
              </a:spcAft>
              <a:buSzPct val="100000"/>
              <a:buBlip>
                <a:blip r:embed="rId2"/>
              </a:buBlip>
            </a:pPr>
            <a:r>
              <a:rPr lang="en-US" sz="2000" dirty="0">
                <a:solidFill>
                  <a:srgbClr val="002060"/>
                </a:solidFill>
              </a:rPr>
              <a:t>The following </a:t>
            </a:r>
            <a:r>
              <a:rPr lang="en-US" sz="2000" dirty="0" smtClean="0">
                <a:solidFill>
                  <a:srgbClr val="002060"/>
                </a:solidFill>
              </a:rPr>
              <a:t>code illustrates how to add element in a Web page using HTML DOM:</a:t>
            </a:r>
            <a:endParaRPr lang="en-US" sz="2000" dirty="0">
              <a:solidFill>
                <a:srgbClr val="002060"/>
              </a:solidFill>
            </a:endParaRPr>
          </a:p>
          <a:p>
            <a:pPr marL="285744" lvl="1" indent="-285744">
              <a:spcBef>
                <a:spcPts val="600"/>
              </a:spcBef>
              <a:spcAft>
                <a:spcPts val="600"/>
              </a:spcAft>
              <a:buSzPct val="100000"/>
              <a:buBlip>
                <a:blip r:embed="rId2"/>
              </a:buBlip>
            </a:pPr>
            <a:endParaRPr lang="en-US" sz="2000" dirty="0" smtClean="0">
              <a:solidFill>
                <a:srgbClr val="002060"/>
              </a:solidFill>
            </a:endParaRPr>
          </a:p>
          <a:p>
            <a:pPr marL="285744" lvl="1" indent="-285744">
              <a:spcBef>
                <a:spcPts val="600"/>
              </a:spcBef>
              <a:spcAft>
                <a:spcPts val="600"/>
              </a:spcAft>
              <a:buSzPct val="100000"/>
              <a:buBlip>
                <a:blip r:embed="rId2"/>
              </a:buBlip>
            </a:pPr>
            <a:endParaRPr lang="en-US" sz="2000" dirty="0">
              <a:solidFill>
                <a:srgbClr val="002060"/>
              </a:solidFill>
            </a:endParaRPr>
          </a:p>
          <a:p>
            <a:pPr marL="285744" lvl="1" indent="-285744">
              <a:spcBef>
                <a:spcPts val="600"/>
              </a:spcBef>
              <a:spcAft>
                <a:spcPts val="600"/>
              </a:spcAft>
              <a:buSzPct val="100000"/>
              <a:buBlip>
                <a:blip r:embed="rId2"/>
              </a:buBlip>
            </a:pPr>
            <a:endParaRPr lang="en-US" sz="2000" dirty="0" smtClean="0">
              <a:solidFill>
                <a:srgbClr val="002060"/>
              </a:solidFill>
            </a:endParaRPr>
          </a:p>
          <a:p>
            <a:pPr marL="285744" lvl="1" indent="-285744">
              <a:spcBef>
                <a:spcPts val="600"/>
              </a:spcBef>
              <a:spcAft>
                <a:spcPts val="600"/>
              </a:spcAft>
              <a:buSzPct val="100000"/>
              <a:buBlip>
                <a:blip r:embed="rId2"/>
              </a:buBlip>
            </a:pPr>
            <a:endParaRPr lang="en-US" sz="2000" dirty="0">
              <a:solidFill>
                <a:srgbClr val="002060"/>
              </a:solidFill>
            </a:endParaRPr>
          </a:p>
        </p:txBody>
      </p:sp>
      <p:graphicFrame>
        <p:nvGraphicFramePr>
          <p:cNvPr id="7" name="Group 47"/>
          <p:cNvGraphicFramePr>
            <a:graphicFrameLocks noGrp="1"/>
          </p:cNvGraphicFramePr>
          <p:nvPr>
            <p:extLst>
              <p:ext uri="{D42A27DB-BD31-4B8C-83A1-F6EECF244321}">
                <p14:modId xmlns:p14="http://schemas.microsoft.com/office/powerpoint/2010/main" val="836081464"/>
              </p:ext>
            </p:extLst>
          </p:nvPr>
        </p:nvGraphicFramePr>
        <p:xfrm>
          <a:off x="891987" y="1407133"/>
          <a:ext cx="7007413" cy="1793878"/>
        </p:xfrm>
        <a:graphic>
          <a:graphicData uri="http://schemas.openxmlformats.org/drawingml/2006/table">
            <a:tbl>
              <a:tblPr>
                <a:tableStyleId>{BC89EF96-8CEA-46FF-86C4-4CE0E7609802}</a:tableStyleId>
              </a:tblPr>
              <a:tblGrid>
                <a:gridCol w="3724280"/>
                <a:gridCol w="3283133"/>
              </a:tblGrid>
              <a:tr h="38106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dirty="0" smtClean="0">
                          <a:ln>
                            <a:noFill/>
                          </a:ln>
                          <a:solidFill>
                            <a:srgbClr val="002060"/>
                          </a:solidFill>
                          <a:effectLst/>
                        </a:rPr>
                        <a:t>Methods </a:t>
                      </a:r>
                      <a:endParaRPr kumimoji="0" lang="en-US" sz="1400" b="1" i="1" u="none" strike="noStrike" cap="none" normalizeH="0" baseline="0" dirty="0" smtClean="0">
                        <a:ln>
                          <a:noFill/>
                        </a:ln>
                        <a:solidFill>
                          <a:srgbClr val="002060"/>
                        </a:solidFill>
                        <a:effectLst/>
                        <a:latin typeface="Arial" charset="0"/>
                      </a:endParaRPr>
                    </a:p>
                  </a:txBody>
                  <a:tcPr marT="45728" marB="45728"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dirty="0" smtClean="0">
                          <a:ln>
                            <a:noFill/>
                          </a:ln>
                          <a:solidFill>
                            <a:srgbClr val="002060"/>
                          </a:solidFill>
                          <a:effectLst/>
                        </a:rPr>
                        <a:t>Description</a:t>
                      </a:r>
                      <a:endParaRPr kumimoji="0" lang="en-US" sz="1400" b="1" i="1" u="none" strike="noStrike" cap="none" normalizeH="0" baseline="0" dirty="0" smtClean="0">
                        <a:ln>
                          <a:noFill/>
                        </a:ln>
                        <a:solidFill>
                          <a:srgbClr val="002060"/>
                        </a:solidFill>
                        <a:effectLst/>
                        <a:latin typeface="Arial" charset="0"/>
                      </a:endParaRPr>
                    </a:p>
                  </a:txBody>
                  <a:tcPr marT="45728" marB="45728" horzOverflow="overflow"/>
                </a:tc>
              </a:tr>
              <a:tr h="34137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err="1" smtClean="0">
                          <a:ln>
                            <a:noFill/>
                          </a:ln>
                          <a:solidFill>
                            <a:srgbClr val="002060"/>
                          </a:solidFill>
                          <a:effectLst/>
                          <a:latin typeface="Courier New" panose="02070309020205020404" pitchFamily="49" charset="0"/>
                          <a:cs typeface="Courier New" panose="02070309020205020404" pitchFamily="49" charset="0"/>
                        </a:rPr>
                        <a:t>document.createElement</a:t>
                      </a:r>
                      <a:r>
                        <a:rPr kumimoji="0" lang="en-US" sz="1400" b="0" i="1"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a:t>
                      </a:r>
                      <a:endParaRPr kumimoji="0" lang="en-US" sz="1400" b="0" i="1" u="none" strike="noStrike"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marT="45728" marB="45728"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2060"/>
                          </a:solidFill>
                          <a:effectLst/>
                        </a:rPr>
                        <a:t>Creates an HTML element.</a:t>
                      </a:r>
                      <a:endParaRPr kumimoji="0" lang="en-US" sz="1400" b="0" i="1" u="none" strike="noStrike" cap="none" normalizeH="0" baseline="0" dirty="0" smtClean="0">
                        <a:ln>
                          <a:noFill/>
                        </a:ln>
                        <a:solidFill>
                          <a:srgbClr val="002060"/>
                        </a:solidFill>
                        <a:effectLst/>
                        <a:latin typeface="Arial" charset="0"/>
                        <a:cs typeface="Times New Roman" pitchFamily="18" charset="0"/>
                      </a:endParaRPr>
                    </a:p>
                  </a:txBody>
                  <a:tcPr marT="45728" marB="45728" anchor="ctr" horzOverflow="overflow"/>
                </a:tc>
              </a:tr>
              <a:tr h="33978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err="1" smtClean="0">
                          <a:ln>
                            <a:noFill/>
                          </a:ln>
                          <a:solidFill>
                            <a:srgbClr val="002060"/>
                          </a:solidFill>
                          <a:effectLst/>
                          <a:latin typeface="Courier New" panose="02070309020205020404" pitchFamily="49" charset="0"/>
                          <a:cs typeface="Courier New" panose="02070309020205020404" pitchFamily="49" charset="0"/>
                        </a:rPr>
                        <a:t>document.removeChild</a:t>
                      </a:r>
                      <a:r>
                        <a:rPr kumimoji="0" lang="en-US" sz="1400" b="0" i="1" u="none" strike="noStrike" kern="1200" cap="none" normalizeH="0" baseline="0" dirty="0" smtClean="0">
                          <a:ln>
                            <a:noFill/>
                          </a:ln>
                          <a:solidFill>
                            <a:srgbClr val="002060"/>
                          </a:solidFill>
                          <a:effectLst/>
                          <a:latin typeface="Courier New" panose="02070309020205020404" pitchFamily="49" charset="0"/>
                          <a:cs typeface="Courier New" panose="02070309020205020404" pitchFamily="49" charset="0"/>
                        </a:rPr>
                        <a:t>()</a:t>
                      </a:r>
                      <a:endParaRPr kumimoji="0" lang="en-US" sz="1400" b="0" i="1" u="none" strike="noStrike" kern="1200"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marT="45728" marB="45728"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rPr>
                        <a:t>Remove an HTML element.</a:t>
                      </a:r>
                      <a:endParaRPr kumimoji="0" lang="en-US" sz="1400" b="0" i="1" u="none" strike="noStrike" kern="1200" cap="none" normalizeH="0" baseline="0" dirty="0" smtClean="0">
                        <a:ln>
                          <a:noFill/>
                        </a:ln>
                        <a:solidFill>
                          <a:srgbClr val="002060"/>
                        </a:solidFill>
                        <a:effectLst/>
                        <a:latin typeface="Arial" charset="0"/>
                        <a:ea typeface="+mn-ea"/>
                        <a:cs typeface="Times New Roman" pitchFamily="18" charset="0"/>
                      </a:endParaRPr>
                    </a:p>
                  </a:txBody>
                  <a:tcPr marT="45728" marB="45728" anchor="ctr" horzOverflow="overflow"/>
                </a:tc>
              </a:tr>
              <a:tr h="365825">
                <a:tc>
                  <a:txBody>
                    <a:bodyPr/>
                    <a:lstStyle/>
                    <a:p>
                      <a:pPr marL="36830" marR="0">
                        <a:spcBef>
                          <a:spcPts val="600"/>
                        </a:spcBef>
                        <a:spcAft>
                          <a:spcPts val="400"/>
                        </a:spcAft>
                      </a:pPr>
                      <a:r>
                        <a:rPr kumimoji="0" lang="en-US" sz="1400" b="0" i="1" u="none" strike="noStrike" kern="1200" cap="none" normalizeH="0" baseline="0" dirty="0" err="1" smtClean="0">
                          <a:ln>
                            <a:noFill/>
                          </a:ln>
                          <a:solidFill>
                            <a:srgbClr val="002060"/>
                          </a:solidFill>
                          <a:effectLst/>
                          <a:latin typeface="Courier New" panose="02070309020205020404" pitchFamily="49" charset="0"/>
                          <a:cs typeface="Courier New" panose="02070309020205020404" pitchFamily="49" charset="0"/>
                        </a:rPr>
                        <a:t>document.appendChild</a:t>
                      </a:r>
                      <a:r>
                        <a:rPr kumimoji="0" lang="en-US" sz="1400" b="0" i="1" u="none" strike="noStrike" kern="1200" cap="none" normalizeH="0" baseline="0" dirty="0" smtClean="0">
                          <a:ln>
                            <a:noFill/>
                          </a:ln>
                          <a:solidFill>
                            <a:srgbClr val="002060"/>
                          </a:solidFill>
                          <a:effectLst/>
                          <a:latin typeface="Courier New" panose="02070309020205020404" pitchFamily="49" charset="0"/>
                          <a:cs typeface="Courier New" panose="02070309020205020404" pitchFamily="49" charset="0"/>
                        </a:rPr>
                        <a:t>()</a:t>
                      </a:r>
                      <a:endParaRPr kumimoji="0" lang="en-US" sz="1400" b="0" i="1" u="none" strike="noStrike" kern="1200" cap="none" normalizeH="0" baseline="0" dirty="0" smtClean="0">
                        <a:ln>
                          <a:noFill/>
                        </a:ln>
                        <a:solidFill>
                          <a:srgbClr val="002060"/>
                        </a:solidFill>
                        <a:effectLst/>
                        <a:latin typeface="Courier New" pitchFamily="49" charset="0"/>
                        <a:ea typeface="Times New Roman" pitchFamily="18" charset="0"/>
                        <a:cs typeface="Courier New" pitchFamily="49" charset="0"/>
                      </a:endParaRPr>
                    </a:p>
                  </a:txBody>
                  <a:tcPr marL="68580" marR="68580" marT="0" marB="0" anchor="ct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rPr>
                        <a:t>Add an HTML element.</a:t>
                      </a:r>
                    </a:p>
                  </a:txBody>
                  <a:tcPr marL="68580" marR="68580" marT="0" marB="0" anchor="ctr"/>
                </a:tc>
              </a:tr>
              <a:tr h="365825">
                <a:tc>
                  <a:txBody>
                    <a:bodyPr/>
                    <a:lstStyle/>
                    <a:p>
                      <a:pPr marL="36830" marR="0">
                        <a:spcBef>
                          <a:spcPts val="600"/>
                        </a:spcBef>
                        <a:spcAft>
                          <a:spcPts val="400"/>
                        </a:spcAft>
                      </a:pPr>
                      <a:r>
                        <a:rPr kumimoji="0" lang="en-US" sz="1400" b="0" i="1" u="none" strike="noStrike" kern="1200" cap="none" normalizeH="0" baseline="0" dirty="0" err="1" smtClean="0">
                          <a:ln>
                            <a:noFill/>
                          </a:ln>
                          <a:solidFill>
                            <a:srgbClr val="002060"/>
                          </a:solidFill>
                          <a:effectLst/>
                          <a:latin typeface="Courier New" pitchFamily="49" charset="0"/>
                          <a:ea typeface="Times New Roman" pitchFamily="18" charset="0"/>
                          <a:cs typeface="Courier New" pitchFamily="49" charset="0"/>
                        </a:rPr>
                        <a:t>document.replaceChild</a:t>
                      </a:r>
                      <a:r>
                        <a:rPr kumimoji="0" lang="en-US" sz="1400" b="0" i="1" u="none" strike="noStrike" kern="1200" cap="none" normalizeH="0" baseline="0" dirty="0" smtClean="0">
                          <a:ln>
                            <a:noFill/>
                          </a:ln>
                          <a:solidFill>
                            <a:srgbClr val="002060"/>
                          </a:solidFill>
                          <a:effectLst/>
                          <a:latin typeface="Courier New" pitchFamily="49" charset="0"/>
                          <a:ea typeface="Times New Roman" pitchFamily="18" charset="0"/>
                          <a:cs typeface="Courier New" pitchFamily="49" charset="0"/>
                        </a:rPr>
                        <a:t>()</a:t>
                      </a:r>
                    </a:p>
                  </a:txBody>
                  <a:tcPr marL="68580" marR="68580" marT="0" marB="0" anchor="ct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kern="1200" cap="none" normalizeH="0" baseline="0" dirty="0" smtClean="0">
                          <a:ln>
                            <a:noFill/>
                          </a:ln>
                          <a:solidFill>
                            <a:srgbClr val="002060"/>
                          </a:solidFill>
                          <a:effectLst/>
                        </a:rPr>
                        <a:t>Replace an HTML element.</a:t>
                      </a:r>
                    </a:p>
                  </a:txBody>
                  <a:tcPr marL="68580" marR="68580" marT="0" marB="0" anchor="ctr"/>
                </a:tc>
              </a:tr>
            </a:tbl>
          </a:graphicData>
        </a:graphic>
      </p:graphicFrame>
      <p:sp>
        <p:nvSpPr>
          <p:cNvPr id="6" name="Vertical Scroll 5"/>
          <p:cNvSpPr/>
          <p:nvPr/>
        </p:nvSpPr>
        <p:spPr>
          <a:xfrm>
            <a:off x="806824" y="3953436"/>
            <a:ext cx="7092576" cy="2501152"/>
          </a:xfrm>
          <a:prstGeom prst="verticalScroll">
            <a:avLst>
              <a:gd name="adj" fmla="val 2730"/>
            </a:avLst>
          </a:prstGeom>
          <a:solidFill>
            <a:schemeClr val="bg1">
              <a:lumMod val="95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400" dirty="0">
              <a:solidFill>
                <a:srgbClr val="002060"/>
              </a:solidFill>
              <a:latin typeface="Courier New" panose="02070309020205020404" pitchFamily="49" charset="0"/>
              <a:cs typeface="Courier New" panose="02070309020205020404" pitchFamily="49" charset="0"/>
            </a:endParaRPr>
          </a:p>
        </p:txBody>
      </p:sp>
      <p:sp>
        <p:nvSpPr>
          <p:cNvPr id="4" name="Rectangle 3"/>
          <p:cNvSpPr/>
          <p:nvPr/>
        </p:nvSpPr>
        <p:spPr>
          <a:xfrm>
            <a:off x="981635" y="3995678"/>
            <a:ext cx="6696636" cy="2462213"/>
          </a:xfrm>
          <a:prstGeom prst="rect">
            <a:avLst/>
          </a:prstGeom>
        </p:spPr>
        <p:txBody>
          <a:bodyPr wrap="square">
            <a:spAutoFit/>
          </a:bodyPr>
          <a:lstStyle/>
          <a:p>
            <a:r>
              <a:rPr lang="en-US" sz="1100" dirty="0">
                <a:solidFill>
                  <a:srgbClr val="002060"/>
                </a:solidFill>
                <a:latin typeface="Courier New" panose="02070309020205020404" pitchFamily="49" charset="0"/>
                <a:cs typeface="Courier New" panose="02070309020205020404" pitchFamily="49" charset="0"/>
              </a:rPr>
              <a:t>&lt;!DOCTYPE html&gt;</a:t>
            </a:r>
          </a:p>
          <a:p>
            <a:r>
              <a:rPr lang="en-US" sz="1100" dirty="0">
                <a:solidFill>
                  <a:srgbClr val="002060"/>
                </a:solidFill>
                <a:latin typeface="Courier New" panose="02070309020205020404" pitchFamily="49" charset="0"/>
                <a:cs typeface="Courier New" panose="02070309020205020404" pitchFamily="49" charset="0"/>
              </a:rPr>
              <a:t>&lt;html&gt;</a:t>
            </a:r>
          </a:p>
          <a:p>
            <a:r>
              <a:rPr lang="en-US" sz="1100" dirty="0">
                <a:solidFill>
                  <a:srgbClr val="002060"/>
                </a:solidFill>
                <a:latin typeface="Courier New" panose="02070309020205020404" pitchFamily="49" charset="0"/>
                <a:cs typeface="Courier New" panose="02070309020205020404" pitchFamily="49" charset="0"/>
              </a:rPr>
              <a:t>&lt;body&gt;</a:t>
            </a:r>
          </a:p>
          <a:p>
            <a:r>
              <a:rPr lang="en-US" sz="1100" dirty="0">
                <a:solidFill>
                  <a:srgbClr val="002060"/>
                </a:solidFill>
                <a:latin typeface="Courier New" panose="02070309020205020404" pitchFamily="49" charset="0"/>
                <a:cs typeface="Courier New" panose="02070309020205020404" pitchFamily="49" charset="0"/>
              </a:rPr>
              <a:t>&lt;button </a:t>
            </a:r>
            <a:r>
              <a:rPr lang="en-US" sz="1100" dirty="0" err="1">
                <a:solidFill>
                  <a:srgbClr val="002060"/>
                </a:solidFill>
                <a:latin typeface="Courier New" panose="02070309020205020404" pitchFamily="49" charset="0"/>
                <a:cs typeface="Courier New" panose="02070309020205020404" pitchFamily="49" charset="0"/>
              </a:rPr>
              <a:t>onclick</a:t>
            </a:r>
            <a:r>
              <a:rPr lang="en-US" sz="1100" dirty="0">
                <a:solidFill>
                  <a:srgbClr val="002060"/>
                </a:solidFill>
                <a:latin typeface="Courier New" panose="02070309020205020404" pitchFamily="49" charset="0"/>
                <a:cs typeface="Courier New" panose="02070309020205020404" pitchFamily="49" charset="0"/>
              </a:rPr>
              <a:t>="</a:t>
            </a:r>
            <a:r>
              <a:rPr lang="en-US" sz="1100" dirty="0" err="1">
                <a:solidFill>
                  <a:srgbClr val="002060"/>
                </a:solidFill>
                <a:latin typeface="Courier New" panose="02070309020205020404" pitchFamily="49" charset="0"/>
                <a:cs typeface="Courier New" panose="02070309020205020404" pitchFamily="49" charset="0"/>
              </a:rPr>
              <a:t>myFunction</a:t>
            </a:r>
            <a:r>
              <a:rPr lang="en-US" sz="1100" dirty="0">
                <a:solidFill>
                  <a:srgbClr val="002060"/>
                </a:solidFill>
                <a:latin typeface="Courier New" panose="02070309020205020404" pitchFamily="49" charset="0"/>
                <a:cs typeface="Courier New" panose="02070309020205020404" pitchFamily="49" charset="0"/>
              </a:rPr>
              <a:t>()"&gt;Create button&lt;/button&gt;</a:t>
            </a:r>
          </a:p>
          <a:p>
            <a:r>
              <a:rPr lang="en-US" sz="1100" dirty="0">
                <a:solidFill>
                  <a:srgbClr val="002060"/>
                </a:solidFill>
                <a:latin typeface="Courier New" panose="02070309020205020404" pitchFamily="49" charset="0"/>
                <a:cs typeface="Courier New" panose="02070309020205020404" pitchFamily="49" charset="0"/>
              </a:rPr>
              <a:t>&lt;script&gt;</a:t>
            </a:r>
          </a:p>
          <a:p>
            <a:r>
              <a:rPr lang="en-US" sz="1100" dirty="0">
                <a:solidFill>
                  <a:srgbClr val="002060"/>
                </a:solidFill>
                <a:latin typeface="Courier New" panose="02070309020205020404" pitchFamily="49" charset="0"/>
                <a:cs typeface="Courier New" panose="02070309020205020404" pitchFamily="49" charset="0"/>
              </a:rPr>
              <a:t>function </a:t>
            </a:r>
            <a:r>
              <a:rPr lang="en-US" sz="1100" dirty="0" err="1">
                <a:solidFill>
                  <a:srgbClr val="002060"/>
                </a:solidFill>
                <a:latin typeface="Courier New" panose="02070309020205020404" pitchFamily="49" charset="0"/>
                <a:cs typeface="Courier New" panose="02070309020205020404" pitchFamily="49" charset="0"/>
              </a:rPr>
              <a:t>myFunction</a:t>
            </a:r>
            <a:r>
              <a:rPr lang="en-US" sz="1100" dirty="0">
                <a:solidFill>
                  <a:srgbClr val="002060"/>
                </a:solidFill>
                <a:latin typeface="Courier New" panose="02070309020205020404" pitchFamily="49" charset="0"/>
                <a:cs typeface="Courier New" panose="02070309020205020404" pitchFamily="49" charset="0"/>
              </a:rPr>
              <a:t>() {</a:t>
            </a:r>
          </a:p>
          <a:p>
            <a:r>
              <a:rPr lang="en-US" sz="1100" dirty="0" err="1">
                <a:solidFill>
                  <a:srgbClr val="002060"/>
                </a:solidFill>
                <a:latin typeface="Courier New" panose="02070309020205020404" pitchFamily="49" charset="0"/>
                <a:cs typeface="Courier New" panose="02070309020205020404" pitchFamily="49" charset="0"/>
              </a:rPr>
              <a:t>var</a:t>
            </a:r>
            <a:r>
              <a:rPr lang="en-US" sz="1100" dirty="0">
                <a:solidFill>
                  <a:srgbClr val="002060"/>
                </a:solidFill>
                <a:latin typeface="Courier New" panose="02070309020205020404" pitchFamily="49" charset="0"/>
                <a:cs typeface="Courier New" panose="02070309020205020404" pitchFamily="49" charset="0"/>
              </a:rPr>
              <a:t> </a:t>
            </a:r>
            <a:r>
              <a:rPr lang="en-US" sz="1100" dirty="0" err="1">
                <a:solidFill>
                  <a:srgbClr val="002060"/>
                </a:solidFill>
                <a:latin typeface="Courier New" panose="02070309020205020404" pitchFamily="49" charset="0"/>
                <a:cs typeface="Courier New" panose="02070309020205020404" pitchFamily="49" charset="0"/>
              </a:rPr>
              <a:t>btn</a:t>
            </a:r>
            <a:r>
              <a:rPr lang="en-US" sz="1100" dirty="0">
                <a:solidFill>
                  <a:srgbClr val="002060"/>
                </a:solidFill>
                <a:latin typeface="Courier New" panose="02070309020205020404" pitchFamily="49" charset="0"/>
                <a:cs typeface="Courier New" panose="02070309020205020404" pitchFamily="49" charset="0"/>
              </a:rPr>
              <a:t> = </a:t>
            </a:r>
            <a:r>
              <a:rPr lang="en-US" sz="1100" dirty="0" err="1">
                <a:solidFill>
                  <a:srgbClr val="002060"/>
                </a:solidFill>
                <a:latin typeface="Courier New" panose="02070309020205020404" pitchFamily="49" charset="0"/>
                <a:cs typeface="Courier New" panose="02070309020205020404" pitchFamily="49" charset="0"/>
              </a:rPr>
              <a:t>document.createElement</a:t>
            </a:r>
            <a:r>
              <a:rPr lang="en-US" sz="1100" dirty="0">
                <a:solidFill>
                  <a:srgbClr val="002060"/>
                </a:solidFill>
                <a:latin typeface="Courier New" panose="02070309020205020404" pitchFamily="49" charset="0"/>
                <a:cs typeface="Courier New" panose="02070309020205020404" pitchFamily="49" charset="0"/>
              </a:rPr>
              <a:t>("BUTTON");</a:t>
            </a:r>
          </a:p>
          <a:p>
            <a:r>
              <a:rPr lang="en-US" sz="1100" dirty="0" err="1">
                <a:solidFill>
                  <a:srgbClr val="002060"/>
                </a:solidFill>
                <a:latin typeface="Courier New" panose="02070309020205020404" pitchFamily="49" charset="0"/>
                <a:cs typeface="Courier New" panose="02070309020205020404" pitchFamily="49" charset="0"/>
              </a:rPr>
              <a:t>var</a:t>
            </a:r>
            <a:r>
              <a:rPr lang="en-US" sz="1100" dirty="0">
                <a:solidFill>
                  <a:srgbClr val="002060"/>
                </a:solidFill>
                <a:latin typeface="Courier New" panose="02070309020205020404" pitchFamily="49" charset="0"/>
                <a:cs typeface="Courier New" panose="02070309020205020404" pitchFamily="49" charset="0"/>
              </a:rPr>
              <a:t> t = </a:t>
            </a:r>
            <a:r>
              <a:rPr lang="en-US" sz="1100" dirty="0" err="1">
                <a:solidFill>
                  <a:srgbClr val="002060"/>
                </a:solidFill>
                <a:latin typeface="Courier New" panose="02070309020205020404" pitchFamily="49" charset="0"/>
                <a:cs typeface="Courier New" panose="02070309020205020404" pitchFamily="49" charset="0"/>
              </a:rPr>
              <a:t>document.createTextNode</a:t>
            </a:r>
            <a:r>
              <a:rPr lang="en-US" sz="1100" dirty="0">
                <a:solidFill>
                  <a:srgbClr val="002060"/>
                </a:solidFill>
                <a:latin typeface="Courier New" panose="02070309020205020404" pitchFamily="49" charset="0"/>
                <a:cs typeface="Courier New" panose="02070309020205020404" pitchFamily="49" charset="0"/>
              </a:rPr>
              <a:t>("Click me");</a:t>
            </a:r>
          </a:p>
          <a:p>
            <a:r>
              <a:rPr lang="en-US" sz="1100" dirty="0" err="1">
                <a:solidFill>
                  <a:srgbClr val="002060"/>
                </a:solidFill>
                <a:latin typeface="Courier New" panose="02070309020205020404" pitchFamily="49" charset="0"/>
                <a:cs typeface="Courier New" panose="02070309020205020404" pitchFamily="49" charset="0"/>
              </a:rPr>
              <a:t>btn.appendChild</a:t>
            </a:r>
            <a:r>
              <a:rPr lang="en-US" sz="1100" dirty="0">
                <a:solidFill>
                  <a:srgbClr val="002060"/>
                </a:solidFill>
                <a:latin typeface="Courier New" panose="02070309020205020404" pitchFamily="49" charset="0"/>
                <a:cs typeface="Courier New" panose="02070309020205020404" pitchFamily="49" charset="0"/>
              </a:rPr>
              <a:t>(t);</a:t>
            </a:r>
          </a:p>
          <a:p>
            <a:r>
              <a:rPr lang="en-US" sz="1100" dirty="0" err="1">
                <a:solidFill>
                  <a:srgbClr val="002060"/>
                </a:solidFill>
                <a:latin typeface="Courier New" panose="02070309020205020404" pitchFamily="49" charset="0"/>
                <a:cs typeface="Courier New" panose="02070309020205020404" pitchFamily="49" charset="0"/>
              </a:rPr>
              <a:t>document.body.appendChild</a:t>
            </a:r>
            <a:r>
              <a:rPr lang="en-US" sz="1100" dirty="0">
                <a:solidFill>
                  <a:srgbClr val="002060"/>
                </a:solidFill>
                <a:latin typeface="Courier New" panose="02070309020205020404" pitchFamily="49" charset="0"/>
                <a:cs typeface="Courier New" panose="02070309020205020404" pitchFamily="49" charset="0"/>
              </a:rPr>
              <a:t>(</a:t>
            </a:r>
            <a:r>
              <a:rPr lang="en-US" sz="1100" dirty="0" err="1">
                <a:solidFill>
                  <a:srgbClr val="002060"/>
                </a:solidFill>
                <a:latin typeface="Courier New" panose="02070309020205020404" pitchFamily="49" charset="0"/>
                <a:cs typeface="Courier New" panose="02070309020205020404" pitchFamily="49" charset="0"/>
              </a:rPr>
              <a:t>btn</a:t>
            </a:r>
            <a:r>
              <a:rPr lang="en-US" sz="1100" dirty="0">
                <a:solidFill>
                  <a:srgbClr val="002060"/>
                </a:solidFill>
                <a:latin typeface="Courier New" panose="02070309020205020404" pitchFamily="49" charset="0"/>
                <a:cs typeface="Courier New" panose="02070309020205020404" pitchFamily="49" charset="0"/>
              </a:rPr>
              <a:t>);</a:t>
            </a:r>
          </a:p>
          <a:p>
            <a:r>
              <a:rPr lang="en-US" sz="1100" dirty="0">
                <a:solidFill>
                  <a:srgbClr val="002060"/>
                </a:solidFill>
                <a:latin typeface="Courier New" panose="02070309020205020404" pitchFamily="49" charset="0"/>
                <a:cs typeface="Courier New" panose="02070309020205020404" pitchFamily="49" charset="0"/>
              </a:rPr>
              <a:t>}</a:t>
            </a:r>
          </a:p>
          <a:p>
            <a:r>
              <a:rPr lang="en-US" sz="1100" dirty="0">
                <a:solidFill>
                  <a:srgbClr val="002060"/>
                </a:solidFill>
                <a:latin typeface="Courier New" panose="02070309020205020404" pitchFamily="49" charset="0"/>
                <a:cs typeface="Courier New" panose="02070309020205020404" pitchFamily="49" charset="0"/>
              </a:rPr>
              <a:t>&lt;/script&gt;</a:t>
            </a:r>
          </a:p>
          <a:p>
            <a:r>
              <a:rPr lang="en-US" sz="1100" dirty="0">
                <a:solidFill>
                  <a:srgbClr val="002060"/>
                </a:solidFill>
                <a:latin typeface="Courier New" panose="02070309020205020404" pitchFamily="49" charset="0"/>
                <a:cs typeface="Courier New" panose="02070309020205020404" pitchFamily="49" charset="0"/>
              </a:rPr>
              <a:t>&lt;/body&gt;</a:t>
            </a:r>
          </a:p>
          <a:p>
            <a:r>
              <a:rPr lang="en-US" sz="1100" dirty="0">
                <a:solidFill>
                  <a:srgbClr val="002060"/>
                </a:solidFill>
                <a:latin typeface="Courier New" panose="02070309020205020404" pitchFamily="49" charset="0"/>
                <a:cs typeface="Courier New" panose="02070309020205020404" pitchFamily="49" charset="0"/>
              </a:rPr>
              <a:t>&lt;/html&gt;</a:t>
            </a:r>
          </a:p>
        </p:txBody>
      </p:sp>
      <p:pic>
        <p:nvPicPr>
          <p:cNvPr id="5" name="Picture 4"/>
          <p:cNvPicPr>
            <a:picLocks noChangeAspect="1"/>
          </p:cNvPicPr>
          <p:nvPr/>
        </p:nvPicPr>
        <p:blipFill>
          <a:blip r:embed="rId3"/>
          <a:stretch>
            <a:fillRect/>
          </a:stretch>
        </p:blipFill>
        <p:spPr>
          <a:xfrm>
            <a:off x="5345953" y="4728456"/>
            <a:ext cx="2332318" cy="1442671"/>
          </a:xfrm>
          <a:prstGeom prst="rect">
            <a:avLst/>
          </a:prstGeom>
        </p:spPr>
      </p:pic>
      <p:sp>
        <p:nvSpPr>
          <p:cNvPr id="9" name="TextBox 8"/>
          <p:cNvSpPr txBox="1"/>
          <p:nvPr/>
        </p:nvSpPr>
        <p:spPr>
          <a:xfrm>
            <a:off x="6157688" y="6156268"/>
            <a:ext cx="708848" cy="307777"/>
          </a:xfrm>
          <a:prstGeom prst="rect">
            <a:avLst/>
          </a:prstGeom>
          <a:noFill/>
        </p:spPr>
        <p:txBody>
          <a:bodyPr wrap="none" rtlCol="0">
            <a:spAutoFit/>
          </a:bodyPr>
          <a:lstStyle/>
          <a:p>
            <a:r>
              <a:rPr lang="en-US" sz="1400" dirty="0" smtClean="0">
                <a:solidFill>
                  <a:srgbClr val="002060"/>
                </a:solidFill>
              </a:rPr>
              <a:t>Output</a:t>
            </a:r>
            <a:endParaRPr lang="en-US" sz="1400" dirty="0">
              <a:solidFill>
                <a:srgbClr val="002060"/>
              </a:solidFill>
            </a:endParaRPr>
          </a:p>
        </p:txBody>
      </p:sp>
    </p:spTree>
    <p:extLst>
      <p:ext uri="{BB962C8B-B14F-4D97-AF65-F5344CB8AC3E}">
        <p14:creationId xmlns:p14="http://schemas.microsoft.com/office/powerpoint/2010/main" val="11054581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DOM Programming Interface (Contd.)</a:t>
            </a:r>
            <a:endParaRPr lang="en-US" dirty="0"/>
          </a:p>
        </p:txBody>
      </p:sp>
      <p:sp>
        <p:nvSpPr>
          <p:cNvPr id="3" name="Rectangle 2"/>
          <p:cNvSpPr/>
          <p:nvPr/>
        </p:nvSpPr>
        <p:spPr>
          <a:xfrm>
            <a:off x="457199" y="685800"/>
            <a:ext cx="7442201" cy="2554545"/>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a:t>
            </a:r>
            <a:r>
              <a:rPr lang="en-US" sz="2000" dirty="0">
                <a:solidFill>
                  <a:srgbClr val="002060"/>
                </a:solidFill>
              </a:rPr>
              <a:t>following </a:t>
            </a:r>
            <a:r>
              <a:rPr lang="en-US" sz="2000" dirty="0" smtClean="0">
                <a:solidFill>
                  <a:srgbClr val="002060"/>
                </a:solidFill>
              </a:rPr>
              <a:t>code illustrates how to append element in a Web page using HTML DOM:</a:t>
            </a:r>
            <a:endParaRPr lang="en-US" sz="2000" dirty="0">
              <a:solidFill>
                <a:srgbClr val="002060"/>
              </a:solidFill>
            </a:endParaRPr>
          </a:p>
          <a:p>
            <a:pPr marL="285744" lvl="1" indent="-285744">
              <a:spcBef>
                <a:spcPts val="600"/>
              </a:spcBef>
              <a:spcAft>
                <a:spcPts val="600"/>
              </a:spcAft>
              <a:buSzPct val="100000"/>
              <a:buBlip>
                <a:blip r:embed="rId2"/>
              </a:buBlip>
            </a:pPr>
            <a:endParaRPr lang="en-US" sz="2000" dirty="0" smtClean="0">
              <a:solidFill>
                <a:srgbClr val="002060"/>
              </a:solidFill>
            </a:endParaRPr>
          </a:p>
          <a:p>
            <a:pPr marL="285744" lvl="1" indent="-285744">
              <a:spcBef>
                <a:spcPts val="600"/>
              </a:spcBef>
              <a:spcAft>
                <a:spcPts val="600"/>
              </a:spcAft>
              <a:buSzPct val="100000"/>
              <a:buBlip>
                <a:blip r:embed="rId2"/>
              </a:buBlip>
            </a:pPr>
            <a:endParaRPr lang="en-US" sz="2000" dirty="0">
              <a:solidFill>
                <a:srgbClr val="002060"/>
              </a:solidFill>
            </a:endParaRPr>
          </a:p>
          <a:p>
            <a:pPr marL="285744" lvl="1" indent="-285744">
              <a:spcBef>
                <a:spcPts val="600"/>
              </a:spcBef>
              <a:spcAft>
                <a:spcPts val="600"/>
              </a:spcAft>
              <a:buSzPct val="100000"/>
              <a:buBlip>
                <a:blip r:embed="rId2"/>
              </a:buBlip>
            </a:pPr>
            <a:endParaRPr lang="en-US" sz="2000" dirty="0" smtClean="0">
              <a:solidFill>
                <a:srgbClr val="002060"/>
              </a:solidFill>
            </a:endParaRPr>
          </a:p>
          <a:p>
            <a:pPr marL="285744" lvl="1" indent="-285744">
              <a:spcBef>
                <a:spcPts val="600"/>
              </a:spcBef>
              <a:spcAft>
                <a:spcPts val="600"/>
              </a:spcAft>
              <a:buSzPct val="100000"/>
              <a:buBlip>
                <a:blip r:embed="rId2"/>
              </a:buBlip>
            </a:pPr>
            <a:endParaRPr lang="en-US" sz="2000" dirty="0">
              <a:solidFill>
                <a:srgbClr val="002060"/>
              </a:solidFill>
            </a:endParaRPr>
          </a:p>
        </p:txBody>
      </p:sp>
      <p:sp>
        <p:nvSpPr>
          <p:cNvPr id="6" name="Vertical Scroll 5"/>
          <p:cNvSpPr/>
          <p:nvPr/>
        </p:nvSpPr>
        <p:spPr>
          <a:xfrm>
            <a:off x="806824" y="1586753"/>
            <a:ext cx="7092576" cy="4867835"/>
          </a:xfrm>
          <a:prstGeom prst="verticalScroll">
            <a:avLst>
              <a:gd name="adj" fmla="val 2730"/>
            </a:avLst>
          </a:prstGeom>
          <a:solidFill>
            <a:schemeClr val="bg1">
              <a:lumMod val="95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400" dirty="0">
              <a:solidFill>
                <a:srgbClr val="002060"/>
              </a:solidFill>
              <a:latin typeface="Courier New" panose="02070309020205020404" pitchFamily="49" charset="0"/>
              <a:cs typeface="Courier New" panose="02070309020205020404" pitchFamily="49" charset="0"/>
            </a:endParaRPr>
          </a:p>
        </p:txBody>
      </p:sp>
      <p:sp>
        <p:nvSpPr>
          <p:cNvPr id="4" name="Rectangle 3"/>
          <p:cNvSpPr/>
          <p:nvPr/>
        </p:nvSpPr>
        <p:spPr>
          <a:xfrm>
            <a:off x="1102659" y="1795210"/>
            <a:ext cx="6696636" cy="3600986"/>
          </a:xfrm>
          <a:prstGeom prst="rect">
            <a:avLst/>
          </a:prstGeom>
        </p:spPr>
        <p:txBody>
          <a:bodyPr wrap="square">
            <a:spAutoFit/>
          </a:bodyPr>
          <a:lstStyle/>
          <a:p>
            <a:r>
              <a:rPr lang="en-US" sz="1200" dirty="0">
                <a:solidFill>
                  <a:srgbClr val="002060"/>
                </a:solidFill>
                <a:latin typeface="Courier New" panose="02070309020205020404" pitchFamily="49" charset="0"/>
                <a:cs typeface="Courier New" panose="02070309020205020404" pitchFamily="49" charset="0"/>
              </a:rPr>
              <a:t>&lt;!DOCTYPE html&gt;</a:t>
            </a:r>
          </a:p>
          <a:p>
            <a:r>
              <a:rPr lang="en-US" sz="1200" dirty="0">
                <a:solidFill>
                  <a:srgbClr val="002060"/>
                </a:solidFill>
                <a:latin typeface="Courier New" panose="02070309020205020404" pitchFamily="49" charset="0"/>
                <a:cs typeface="Courier New" panose="02070309020205020404" pitchFamily="49" charset="0"/>
              </a:rPr>
              <a:t>&lt;html&gt;</a:t>
            </a:r>
          </a:p>
          <a:p>
            <a:r>
              <a:rPr lang="en-US" sz="1200" dirty="0">
                <a:solidFill>
                  <a:srgbClr val="002060"/>
                </a:solidFill>
                <a:latin typeface="Courier New" panose="02070309020205020404" pitchFamily="49" charset="0"/>
                <a:cs typeface="Courier New" panose="02070309020205020404" pitchFamily="49" charset="0"/>
              </a:rPr>
              <a:t>&lt;body&gt;</a:t>
            </a:r>
          </a:p>
          <a:p>
            <a:r>
              <a:rPr lang="en-US" sz="1200" dirty="0">
                <a:solidFill>
                  <a:srgbClr val="002060"/>
                </a:solidFill>
                <a:latin typeface="Courier New" panose="02070309020205020404" pitchFamily="49" charset="0"/>
                <a:cs typeface="Courier New" panose="02070309020205020404" pitchFamily="49" charset="0"/>
              </a:rPr>
              <a:t>&lt;</a:t>
            </a:r>
            <a:r>
              <a:rPr lang="en-US" sz="1200" dirty="0" err="1">
                <a:solidFill>
                  <a:srgbClr val="002060"/>
                </a:solidFill>
                <a:latin typeface="Courier New" panose="02070309020205020404" pitchFamily="49" charset="0"/>
                <a:cs typeface="Courier New" panose="02070309020205020404" pitchFamily="49" charset="0"/>
              </a:rPr>
              <a:t>ul</a:t>
            </a:r>
            <a:r>
              <a:rPr lang="en-US" sz="1200" dirty="0">
                <a:solidFill>
                  <a:srgbClr val="002060"/>
                </a:solidFill>
                <a:latin typeface="Courier New" panose="02070309020205020404" pitchFamily="49" charset="0"/>
                <a:cs typeface="Courier New" panose="02070309020205020404" pitchFamily="49" charset="0"/>
              </a:rPr>
              <a:t> id="</a:t>
            </a:r>
            <a:r>
              <a:rPr lang="en-US" sz="1200" dirty="0" err="1">
                <a:solidFill>
                  <a:srgbClr val="002060"/>
                </a:solidFill>
                <a:latin typeface="Courier New" panose="02070309020205020404" pitchFamily="49" charset="0"/>
                <a:cs typeface="Courier New" panose="02070309020205020404" pitchFamily="49" charset="0"/>
              </a:rPr>
              <a:t>myList</a:t>
            </a:r>
            <a:r>
              <a:rPr lang="en-US" sz="1200" dirty="0">
                <a:solidFill>
                  <a:srgbClr val="002060"/>
                </a:solidFill>
                <a:latin typeface="Courier New" panose="02070309020205020404" pitchFamily="49" charset="0"/>
                <a:cs typeface="Courier New" panose="02070309020205020404" pitchFamily="49" charset="0"/>
              </a:rPr>
              <a:t>"&gt;</a:t>
            </a:r>
          </a:p>
          <a:p>
            <a:r>
              <a:rPr lang="en-US" sz="1200" dirty="0">
                <a:solidFill>
                  <a:srgbClr val="002060"/>
                </a:solidFill>
                <a:latin typeface="Courier New" panose="02070309020205020404" pitchFamily="49" charset="0"/>
                <a:cs typeface="Courier New" panose="02070309020205020404" pitchFamily="49" charset="0"/>
              </a:rPr>
              <a:t>  &lt;li&gt;Orange&lt;/li&gt;</a:t>
            </a:r>
          </a:p>
          <a:p>
            <a:r>
              <a:rPr lang="en-US" sz="1200" dirty="0">
                <a:solidFill>
                  <a:srgbClr val="002060"/>
                </a:solidFill>
                <a:latin typeface="Courier New" panose="02070309020205020404" pitchFamily="49" charset="0"/>
                <a:cs typeface="Courier New" panose="02070309020205020404" pitchFamily="49" charset="0"/>
              </a:rPr>
              <a:t>  &lt;li&gt;Apple&lt;/li&gt;</a:t>
            </a:r>
          </a:p>
          <a:p>
            <a:r>
              <a:rPr lang="en-US" sz="1200" dirty="0">
                <a:solidFill>
                  <a:srgbClr val="002060"/>
                </a:solidFill>
                <a:latin typeface="Courier New" panose="02070309020205020404" pitchFamily="49" charset="0"/>
                <a:cs typeface="Courier New" panose="02070309020205020404" pitchFamily="49" charset="0"/>
              </a:rPr>
              <a:t>&lt;/</a:t>
            </a:r>
            <a:r>
              <a:rPr lang="en-US" sz="1200" dirty="0" err="1">
                <a:solidFill>
                  <a:srgbClr val="002060"/>
                </a:solidFill>
                <a:latin typeface="Courier New" panose="02070309020205020404" pitchFamily="49" charset="0"/>
                <a:cs typeface="Courier New" panose="02070309020205020404" pitchFamily="49" charset="0"/>
              </a:rPr>
              <a:t>ul</a:t>
            </a:r>
            <a:r>
              <a:rPr lang="en-US" sz="1200" dirty="0">
                <a:solidFill>
                  <a:srgbClr val="002060"/>
                </a:solidFill>
                <a:latin typeface="Courier New" panose="02070309020205020404" pitchFamily="49" charset="0"/>
                <a:cs typeface="Courier New" panose="02070309020205020404" pitchFamily="49" charset="0"/>
              </a:rPr>
              <a:t>&gt;</a:t>
            </a:r>
          </a:p>
          <a:p>
            <a:r>
              <a:rPr lang="en-US" sz="1200" dirty="0">
                <a:solidFill>
                  <a:srgbClr val="002060"/>
                </a:solidFill>
                <a:latin typeface="Courier New" panose="02070309020205020404" pitchFamily="49" charset="0"/>
                <a:cs typeface="Courier New" panose="02070309020205020404" pitchFamily="49" charset="0"/>
              </a:rPr>
              <a:t>&lt;p&gt;Click the button to append an item to the end of the list.&lt;/p&gt;</a:t>
            </a:r>
          </a:p>
          <a:p>
            <a:r>
              <a:rPr lang="en-US" sz="1200" dirty="0">
                <a:solidFill>
                  <a:srgbClr val="002060"/>
                </a:solidFill>
                <a:latin typeface="Courier New" panose="02070309020205020404" pitchFamily="49" charset="0"/>
                <a:cs typeface="Courier New" panose="02070309020205020404" pitchFamily="49" charset="0"/>
              </a:rPr>
              <a:t>&lt;button </a:t>
            </a:r>
            <a:r>
              <a:rPr lang="en-US" sz="1200" dirty="0" err="1">
                <a:solidFill>
                  <a:srgbClr val="002060"/>
                </a:solidFill>
                <a:latin typeface="Courier New" panose="02070309020205020404" pitchFamily="49" charset="0"/>
                <a:cs typeface="Courier New" panose="02070309020205020404" pitchFamily="49" charset="0"/>
              </a:rPr>
              <a:t>onclick</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myFunction</a:t>
            </a:r>
            <a:r>
              <a:rPr lang="en-US" sz="1200" dirty="0">
                <a:solidFill>
                  <a:srgbClr val="002060"/>
                </a:solidFill>
                <a:latin typeface="Courier New" panose="02070309020205020404" pitchFamily="49" charset="0"/>
                <a:cs typeface="Courier New" panose="02070309020205020404" pitchFamily="49" charset="0"/>
              </a:rPr>
              <a:t>()"&gt;Click me&lt;/button&gt;</a:t>
            </a:r>
          </a:p>
          <a:p>
            <a:r>
              <a:rPr lang="en-US" sz="1200" dirty="0">
                <a:solidFill>
                  <a:srgbClr val="002060"/>
                </a:solidFill>
                <a:latin typeface="Courier New" panose="02070309020205020404" pitchFamily="49" charset="0"/>
                <a:cs typeface="Courier New" panose="02070309020205020404" pitchFamily="49" charset="0"/>
              </a:rPr>
              <a:t>&lt;script&gt;</a:t>
            </a:r>
          </a:p>
          <a:p>
            <a:r>
              <a:rPr lang="en-US" sz="1200" dirty="0">
                <a:solidFill>
                  <a:srgbClr val="002060"/>
                </a:solidFill>
                <a:latin typeface="Courier New" panose="02070309020205020404" pitchFamily="49" charset="0"/>
                <a:cs typeface="Courier New" panose="02070309020205020404" pitchFamily="49" charset="0"/>
              </a:rPr>
              <a:t>function </a:t>
            </a:r>
            <a:r>
              <a:rPr lang="en-US" sz="1200" dirty="0" err="1">
                <a:solidFill>
                  <a:srgbClr val="002060"/>
                </a:solidFill>
                <a:latin typeface="Courier New" panose="02070309020205020404" pitchFamily="49" charset="0"/>
                <a:cs typeface="Courier New" panose="02070309020205020404" pitchFamily="49" charset="0"/>
              </a:rPr>
              <a:t>myFunction</a:t>
            </a:r>
            <a:r>
              <a:rPr lang="en-US" sz="1200" dirty="0">
                <a:solidFill>
                  <a:srgbClr val="002060"/>
                </a:solidFill>
                <a:latin typeface="Courier New" panose="02070309020205020404" pitchFamily="49" charset="0"/>
                <a:cs typeface="Courier New" panose="02070309020205020404" pitchFamily="49" charset="0"/>
              </a:rPr>
              <a:t>() {</a:t>
            </a:r>
          </a:p>
          <a:p>
            <a:r>
              <a:rPr lang="en-US" sz="1200" dirty="0" err="1">
                <a:solidFill>
                  <a:srgbClr val="002060"/>
                </a:solidFill>
                <a:latin typeface="Courier New" panose="02070309020205020404" pitchFamily="49" charset="0"/>
                <a:cs typeface="Courier New" panose="02070309020205020404" pitchFamily="49" charset="0"/>
              </a:rPr>
              <a:t>var</a:t>
            </a:r>
            <a:r>
              <a:rPr lang="en-US" sz="1200" dirty="0">
                <a:solidFill>
                  <a:srgbClr val="002060"/>
                </a:solidFill>
                <a:latin typeface="Courier New" panose="02070309020205020404" pitchFamily="49" charset="0"/>
                <a:cs typeface="Courier New" panose="02070309020205020404" pitchFamily="49" charset="0"/>
              </a:rPr>
              <a:t> node = </a:t>
            </a:r>
            <a:r>
              <a:rPr lang="en-US" sz="1200" dirty="0" err="1">
                <a:solidFill>
                  <a:srgbClr val="002060"/>
                </a:solidFill>
                <a:latin typeface="Courier New" panose="02070309020205020404" pitchFamily="49" charset="0"/>
                <a:cs typeface="Courier New" panose="02070309020205020404" pitchFamily="49" charset="0"/>
              </a:rPr>
              <a:t>document.createElement</a:t>
            </a:r>
            <a:r>
              <a:rPr lang="en-US" sz="1200" dirty="0">
                <a:solidFill>
                  <a:srgbClr val="002060"/>
                </a:solidFill>
                <a:latin typeface="Courier New" panose="02070309020205020404" pitchFamily="49" charset="0"/>
                <a:cs typeface="Courier New" panose="02070309020205020404" pitchFamily="49" charset="0"/>
              </a:rPr>
              <a:t>("LI");</a:t>
            </a:r>
          </a:p>
          <a:p>
            <a:r>
              <a:rPr lang="en-US" sz="1200" dirty="0" err="1">
                <a:solidFill>
                  <a:srgbClr val="002060"/>
                </a:solidFill>
                <a:latin typeface="Courier New" panose="02070309020205020404" pitchFamily="49" charset="0"/>
                <a:cs typeface="Courier New" panose="02070309020205020404" pitchFamily="49" charset="0"/>
              </a:rPr>
              <a:t>var</a:t>
            </a:r>
            <a:r>
              <a:rPr lang="en-US" sz="1200" dirty="0">
                <a:solidFill>
                  <a:srgbClr val="002060"/>
                </a:solidFill>
                <a:latin typeface="Courier New" panose="02070309020205020404" pitchFamily="49" charset="0"/>
                <a:cs typeface="Courier New" panose="02070309020205020404" pitchFamily="49" charset="0"/>
              </a:rPr>
              <a:t> </a:t>
            </a:r>
            <a:r>
              <a:rPr lang="en-US" sz="1200" dirty="0" err="1">
                <a:solidFill>
                  <a:srgbClr val="002060"/>
                </a:solidFill>
                <a:latin typeface="Courier New" panose="02070309020205020404" pitchFamily="49" charset="0"/>
                <a:cs typeface="Courier New" panose="02070309020205020404" pitchFamily="49" charset="0"/>
              </a:rPr>
              <a:t>textnode</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document.createTextNode</a:t>
            </a:r>
            <a:r>
              <a:rPr lang="en-US" sz="1200" dirty="0">
                <a:solidFill>
                  <a:srgbClr val="002060"/>
                </a:solidFill>
                <a:latin typeface="Courier New" panose="02070309020205020404" pitchFamily="49" charset="0"/>
                <a:cs typeface="Courier New" panose="02070309020205020404" pitchFamily="49" charset="0"/>
              </a:rPr>
              <a:t>("Water Melon");</a:t>
            </a:r>
          </a:p>
          <a:p>
            <a:r>
              <a:rPr lang="en-US" sz="1200" dirty="0" err="1">
                <a:solidFill>
                  <a:srgbClr val="002060"/>
                </a:solidFill>
                <a:latin typeface="Courier New" panose="02070309020205020404" pitchFamily="49" charset="0"/>
                <a:cs typeface="Courier New" panose="02070309020205020404" pitchFamily="49" charset="0"/>
              </a:rPr>
              <a:t>node.appendChild</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textnode</a:t>
            </a:r>
            <a:r>
              <a:rPr lang="en-US" sz="1200" dirty="0">
                <a:solidFill>
                  <a:srgbClr val="002060"/>
                </a:solidFill>
                <a:latin typeface="Courier New" panose="02070309020205020404" pitchFamily="49" charset="0"/>
                <a:cs typeface="Courier New" panose="02070309020205020404" pitchFamily="49" charset="0"/>
              </a:rPr>
              <a:t>);</a:t>
            </a:r>
          </a:p>
          <a:p>
            <a:r>
              <a:rPr lang="en-US" sz="1200" dirty="0" err="1">
                <a:solidFill>
                  <a:srgbClr val="002060"/>
                </a:solidFill>
                <a:latin typeface="Courier New" panose="02070309020205020404" pitchFamily="49" charset="0"/>
                <a:cs typeface="Courier New" panose="02070309020205020404" pitchFamily="49" charset="0"/>
              </a:rPr>
              <a:t>document.getElementById</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myList</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appendChild</a:t>
            </a:r>
            <a:r>
              <a:rPr lang="en-US" sz="1200" dirty="0">
                <a:solidFill>
                  <a:srgbClr val="002060"/>
                </a:solidFill>
                <a:latin typeface="Courier New" panose="02070309020205020404" pitchFamily="49" charset="0"/>
                <a:cs typeface="Courier New" panose="02070309020205020404" pitchFamily="49" charset="0"/>
              </a:rPr>
              <a:t>(node);</a:t>
            </a:r>
          </a:p>
          <a:p>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&lt;/script&gt;</a:t>
            </a:r>
          </a:p>
          <a:p>
            <a:r>
              <a:rPr lang="en-US" sz="1200" dirty="0" smtClean="0">
                <a:solidFill>
                  <a:srgbClr val="002060"/>
                </a:solidFill>
                <a:latin typeface="Courier New" panose="02070309020205020404" pitchFamily="49" charset="0"/>
                <a:cs typeface="Courier New" panose="02070309020205020404" pitchFamily="49" charset="0"/>
              </a:rPr>
              <a:t>&lt;/</a:t>
            </a:r>
            <a:r>
              <a:rPr lang="en-US" sz="1200" dirty="0">
                <a:solidFill>
                  <a:srgbClr val="002060"/>
                </a:solidFill>
                <a:latin typeface="Courier New" panose="02070309020205020404" pitchFamily="49" charset="0"/>
                <a:cs typeface="Courier New" panose="02070309020205020404" pitchFamily="49" charset="0"/>
              </a:rPr>
              <a:t>body&gt;</a:t>
            </a:r>
          </a:p>
          <a:p>
            <a:r>
              <a:rPr lang="en-US" sz="1200" dirty="0">
                <a:solidFill>
                  <a:srgbClr val="002060"/>
                </a:solidFill>
                <a:latin typeface="Courier New" panose="02070309020205020404" pitchFamily="49" charset="0"/>
                <a:cs typeface="Courier New" panose="02070309020205020404" pitchFamily="49" charset="0"/>
              </a:rPr>
              <a:t>&lt;/html&gt;</a:t>
            </a:r>
          </a:p>
        </p:txBody>
      </p:sp>
      <p:sp>
        <p:nvSpPr>
          <p:cNvPr id="9" name="TextBox 8"/>
          <p:cNvSpPr txBox="1"/>
          <p:nvPr/>
        </p:nvSpPr>
        <p:spPr>
          <a:xfrm>
            <a:off x="6157688" y="6156268"/>
            <a:ext cx="708848" cy="307777"/>
          </a:xfrm>
          <a:prstGeom prst="rect">
            <a:avLst/>
          </a:prstGeom>
          <a:noFill/>
        </p:spPr>
        <p:txBody>
          <a:bodyPr wrap="none" rtlCol="0">
            <a:spAutoFit/>
          </a:bodyPr>
          <a:lstStyle/>
          <a:p>
            <a:r>
              <a:rPr lang="en-US" sz="1400" dirty="0" smtClean="0">
                <a:solidFill>
                  <a:srgbClr val="002060"/>
                </a:solidFill>
              </a:rPr>
              <a:t>Output</a:t>
            </a:r>
            <a:endParaRPr lang="en-US" sz="1400" dirty="0">
              <a:solidFill>
                <a:srgbClr val="002060"/>
              </a:solidFill>
            </a:endParaRPr>
          </a:p>
        </p:txBody>
      </p:sp>
      <p:pic>
        <p:nvPicPr>
          <p:cNvPr id="8" name="Picture 7"/>
          <p:cNvPicPr>
            <a:picLocks noChangeAspect="1"/>
          </p:cNvPicPr>
          <p:nvPr/>
        </p:nvPicPr>
        <p:blipFill>
          <a:blip r:embed="rId3"/>
          <a:stretch>
            <a:fillRect/>
          </a:stretch>
        </p:blipFill>
        <p:spPr>
          <a:xfrm>
            <a:off x="5056094" y="4691844"/>
            <a:ext cx="2590808" cy="1501066"/>
          </a:xfrm>
          <a:prstGeom prst="rect">
            <a:avLst/>
          </a:prstGeom>
        </p:spPr>
      </p:pic>
    </p:spTree>
    <p:extLst>
      <p:ext uri="{BB962C8B-B14F-4D97-AF65-F5344CB8AC3E}">
        <p14:creationId xmlns:p14="http://schemas.microsoft.com/office/powerpoint/2010/main" val="42233047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Rectangle 2"/>
          <p:cNvSpPr/>
          <p:nvPr/>
        </p:nvSpPr>
        <p:spPr>
          <a:xfrm>
            <a:off x="457199" y="685800"/>
            <a:ext cx="7557247" cy="5786199"/>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Scripting </a:t>
            </a:r>
            <a:r>
              <a:rPr lang="en-US" sz="2000" dirty="0">
                <a:solidFill>
                  <a:srgbClr val="002060"/>
                </a:solidFill>
              </a:rPr>
              <a:t>language is a programming language that can be used for Web-based programming. </a:t>
            </a:r>
          </a:p>
          <a:p>
            <a:pPr marL="285744" lvl="1" indent="-285744">
              <a:spcBef>
                <a:spcPts val="600"/>
              </a:spcBef>
              <a:spcAft>
                <a:spcPts val="600"/>
              </a:spcAft>
              <a:buSzPct val="100000"/>
              <a:buBlip>
                <a:blip r:embed="rId2"/>
              </a:buBlip>
            </a:pPr>
            <a:r>
              <a:rPr lang="en-US" sz="2000" dirty="0">
                <a:solidFill>
                  <a:srgbClr val="002060"/>
                </a:solidFill>
              </a:rPr>
              <a:t>JavaScript is a lightweight and object-based interpreted programming language.</a:t>
            </a:r>
          </a:p>
          <a:p>
            <a:pPr marL="285744" lvl="1" indent="-285744">
              <a:spcBef>
                <a:spcPts val="600"/>
              </a:spcBef>
              <a:spcAft>
                <a:spcPts val="600"/>
              </a:spcAft>
              <a:buSzPct val="100000"/>
              <a:buBlip>
                <a:blip r:embed="rId2"/>
              </a:buBlip>
            </a:pPr>
            <a:r>
              <a:rPr lang="en-US" sz="2000" dirty="0">
                <a:solidFill>
                  <a:srgbClr val="002060"/>
                </a:solidFill>
              </a:rPr>
              <a:t>JavaScript is open and cross-platform.</a:t>
            </a:r>
          </a:p>
          <a:p>
            <a:pPr marL="285744" lvl="1" indent="-285744">
              <a:spcBef>
                <a:spcPts val="600"/>
              </a:spcBef>
              <a:spcAft>
                <a:spcPts val="600"/>
              </a:spcAft>
              <a:buSzPct val="100000"/>
              <a:buBlip>
                <a:blip r:embed="rId2"/>
              </a:buBlip>
            </a:pPr>
            <a:r>
              <a:rPr lang="en-US" sz="2000" dirty="0">
                <a:solidFill>
                  <a:srgbClr val="002060"/>
                </a:solidFill>
              </a:rPr>
              <a:t>The JavaScript code integrated into an HTML file is interpreted and executed by the Web browser.</a:t>
            </a:r>
          </a:p>
          <a:p>
            <a:pPr marL="285744" lvl="1" indent="-285744">
              <a:spcBef>
                <a:spcPts val="600"/>
              </a:spcBef>
              <a:spcAft>
                <a:spcPts val="600"/>
              </a:spcAft>
              <a:buSzPct val="100000"/>
              <a:buBlip>
                <a:blip r:embed="rId2"/>
              </a:buBlip>
            </a:pPr>
            <a:r>
              <a:rPr lang="en-US" sz="2000" dirty="0">
                <a:solidFill>
                  <a:srgbClr val="002060"/>
                </a:solidFill>
              </a:rPr>
              <a:t>The </a:t>
            </a:r>
            <a:r>
              <a:rPr lang="en-US" dirty="0">
                <a:solidFill>
                  <a:srgbClr val="002060"/>
                </a:solidFill>
                <a:latin typeface="Courier New" panose="02070309020205020404" pitchFamily="49" charset="0"/>
                <a:cs typeface="Courier New" panose="02070309020205020404" pitchFamily="49" charset="0"/>
              </a:rPr>
              <a:t>&lt;SCRIPT&gt; </a:t>
            </a:r>
            <a:r>
              <a:rPr lang="en-US" sz="2000" dirty="0">
                <a:solidFill>
                  <a:srgbClr val="002060"/>
                </a:solidFill>
              </a:rPr>
              <a:t>and </a:t>
            </a:r>
            <a:r>
              <a:rPr lang="en-US" dirty="0">
                <a:solidFill>
                  <a:srgbClr val="002060"/>
                </a:solidFill>
                <a:latin typeface="Courier New" panose="02070309020205020404" pitchFamily="49" charset="0"/>
                <a:cs typeface="Courier New" panose="02070309020205020404" pitchFamily="49" charset="0"/>
              </a:rPr>
              <a:t>&lt;/SCRIPT&gt; </a:t>
            </a:r>
            <a:r>
              <a:rPr lang="en-US" sz="2000" dirty="0">
                <a:solidFill>
                  <a:srgbClr val="002060"/>
                </a:solidFill>
              </a:rPr>
              <a:t>tags are used to mark the beginning and end of the JavaScript code.</a:t>
            </a:r>
          </a:p>
          <a:p>
            <a:pPr marL="285744" lvl="1" indent="-285744">
              <a:spcBef>
                <a:spcPts val="600"/>
              </a:spcBef>
              <a:spcAft>
                <a:spcPts val="600"/>
              </a:spcAft>
              <a:buSzPct val="100000"/>
              <a:buBlip>
                <a:blip r:embed="rId2"/>
              </a:buBlip>
            </a:pPr>
            <a:r>
              <a:rPr lang="en-US" sz="2000" dirty="0">
                <a:solidFill>
                  <a:srgbClr val="002060"/>
                </a:solidFill>
              </a:rPr>
              <a:t>Operator precedence determines the order in which the operators in an expression are evaluated.</a:t>
            </a:r>
          </a:p>
          <a:p>
            <a:pPr marL="285744" lvl="1" indent="-285744">
              <a:spcBef>
                <a:spcPts val="600"/>
              </a:spcBef>
              <a:spcAft>
                <a:spcPts val="600"/>
              </a:spcAft>
              <a:buSzPct val="100000"/>
              <a:buBlip>
                <a:blip r:embed="rId2"/>
              </a:buBlip>
            </a:pPr>
            <a:r>
              <a:rPr lang="en-US" sz="2000" dirty="0">
                <a:solidFill>
                  <a:srgbClr val="002060"/>
                </a:solidFill>
              </a:rPr>
              <a:t>Events are used to add dynamism to Web pages by making the Web pages respond to user actions, such as mouse clicks, mouse movements, or key presses.</a:t>
            </a:r>
          </a:p>
          <a:p>
            <a:pPr marL="285744" lvl="1" indent="-285744">
              <a:spcBef>
                <a:spcPts val="600"/>
              </a:spcBef>
              <a:spcAft>
                <a:spcPts val="600"/>
              </a:spcAft>
              <a:buSzPct val="100000"/>
              <a:buBlip>
                <a:blip r:embed="rId2"/>
              </a:buBlip>
            </a:pPr>
            <a:endParaRPr lang="en-US" sz="2000" dirty="0">
              <a:solidFill>
                <a:srgbClr val="002060"/>
              </a:solidFill>
            </a:endParaRPr>
          </a:p>
        </p:txBody>
      </p:sp>
    </p:spTree>
    <p:extLst>
      <p:ext uri="{BB962C8B-B14F-4D97-AF65-F5344CB8AC3E}">
        <p14:creationId xmlns:p14="http://schemas.microsoft.com/office/powerpoint/2010/main" val="416415155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(Contd.)</a:t>
            </a:r>
            <a:endParaRPr lang="en-US" dirty="0"/>
          </a:p>
        </p:txBody>
      </p:sp>
      <p:sp>
        <p:nvSpPr>
          <p:cNvPr id="3" name="Rectangle 2"/>
          <p:cNvSpPr/>
          <p:nvPr/>
        </p:nvSpPr>
        <p:spPr>
          <a:xfrm>
            <a:off x="457199" y="685800"/>
            <a:ext cx="7557247" cy="5786199"/>
          </a:xfrm>
          <a:prstGeom prst="rect">
            <a:avLst/>
          </a:prstGeom>
        </p:spPr>
        <p:txBody>
          <a:bodyPr wrap="square">
            <a:spAutoFit/>
          </a:bodyPr>
          <a:lstStyle/>
          <a:p>
            <a:pPr marL="285744" lvl="1" indent="-285744">
              <a:spcBef>
                <a:spcPts val="600"/>
              </a:spcBef>
              <a:spcAft>
                <a:spcPts val="600"/>
              </a:spcAft>
              <a:buSzPct val="100000"/>
              <a:buBlip>
                <a:blip r:embed="rId2"/>
              </a:buBlip>
            </a:pPr>
            <a:r>
              <a:rPr lang="en-US" sz="2000" dirty="0" smtClean="0">
                <a:solidFill>
                  <a:srgbClr val="002060"/>
                </a:solidFill>
              </a:rPr>
              <a:t>The </a:t>
            </a:r>
            <a:r>
              <a:rPr lang="en-US" dirty="0">
                <a:solidFill>
                  <a:srgbClr val="002060"/>
                </a:solidFill>
                <a:latin typeface="Courier New" panose="02070309020205020404" pitchFamily="49" charset="0"/>
                <a:cs typeface="Courier New" panose="02070309020205020404" pitchFamily="49" charset="0"/>
              </a:rPr>
              <a:t>alert()</a:t>
            </a:r>
            <a:r>
              <a:rPr lang="en-US" sz="2000" dirty="0">
                <a:solidFill>
                  <a:srgbClr val="002060"/>
                </a:solidFill>
              </a:rPr>
              <a:t> method is used to display messages to the user. </a:t>
            </a:r>
          </a:p>
          <a:p>
            <a:pPr marL="285744" lvl="1" indent="-285744">
              <a:spcBef>
                <a:spcPts val="600"/>
              </a:spcBef>
              <a:spcAft>
                <a:spcPts val="600"/>
              </a:spcAft>
              <a:buSzPct val="100000"/>
              <a:buBlip>
                <a:blip r:embed="rId2"/>
              </a:buBlip>
            </a:pPr>
            <a:r>
              <a:rPr lang="en-US" sz="2000" dirty="0">
                <a:solidFill>
                  <a:srgbClr val="002060"/>
                </a:solidFill>
              </a:rPr>
              <a:t>The </a:t>
            </a:r>
            <a:r>
              <a:rPr lang="en-US" dirty="0">
                <a:solidFill>
                  <a:srgbClr val="002060"/>
                </a:solidFill>
                <a:latin typeface="Courier New" panose="02070309020205020404" pitchFamily="49" charset="0"/>
                <a:cs typeface="Courier New" panose="02070309020205020404" pitchFamily="49" charset="0"/>
              </a:rPr>
              <a:t>prompt()</a:t>
            </a:r>
            <a:r>
              <a:rPr lang="en-US" sz="2000" dirty="0">
                <a:solidFill>
                  <a:srgbClr val="002060"/>
                </a:solidFill>
              </a:rPr>
              <a:t> method is used to display a dialog box with an appropriate message. </a:t>
            </a:r>
          </a:p>
          <a:p>
            <a:pPr marL="285744" lvl="1" indent="-285744">
              <a:spcBef>
                <a:spcPts val="600"/>
              </a:spcBef>
              <a:spcAft>
                <a:spcPts val="600"/>
              </a:spcAft>
              <a:buSzPct val="100000"/>
              <a:buBlip>
                <a:blip r:embed="rId2"/>
              </a:buBlip>
            </a:pPr>
            <a:r>
              <a:rPr lang="en-US" sz="2000" dirty="0">
                <a:solidFill>
                  <a:srgbClr val="002060"/>
                </a:solidFill>
              </a:rPr>
              <a:t>The </a:t>
            </a:r>
            <a:r>
              <a:rPr lang="en-US" dirty="0">
                <a:solidFill>
                  <a:srgbClr val="002060"/>
                </a:solidFill>
                <a:latin typeface="Courier New" panose="02070309020205020404" pitchFamily="49" charset="0"/>
                <a:cs typeface="Courier New" panose="02070309020205020404" pitchFamily="49" charset="0"/>
              </a:rPr>
              <a:t>confirm()</a:t>
            </a:r>
            <a:r>
              <a:rPr lang="en-US" sz="2000" dirty="0">
                <a:solidFill>
                  <a:srgbClr val="002060"/>
                </a:solidFill>
              </a:rPr>
              <a:t> method is used to display a dialog box with a message and an OK and a Cancel button.</a:t>
            </a:r>
          </a:p>
          <a:p>
            <a:pPr marL="285744" lvl="1" indent="-285744">
              <a:spcBef>
                <a:spcPts val="600"/>
              </a:spcBef>
              <a:spcAft>
                <a:spcPts val="600"/>
              </a:spcAft>
              <a:buSzPct val="100000"/>
              <a:buBlip>
                <a:blip r:embed="rId2"/>
              </a:buBlip>
            </a:pPr>
            <a:r>
              <a:rPr lang="en-US" sz="2000" dirty="0">
                <a:solidFill>
                  <a:srgbClr val="002060"/>
                </a:solidFill>
              </a:rPr>
              <a:t>In JavaScript, events are actions that occur as a result of the user interaction with the Web pages or other browser-related activities.</a:t>
            </a:r>
          </a:p>
          <a:p>
            <a:pPr marL="285744" lvl="1" indent="-285744">
              <a:spcBef>
                <a:spcPts val="600"/>
              </a:spcBef>
              <a:spcAft>
                <a:spcPts val="600"/>
              </a:spcAft>
              <a:buSzPct val="100000"/>
              <a:buBlip>
                <a:blip r:embed="rId2"/>
              </a:buBlip>
            </a:pPr>
            <a:r>
              <a:rPr lang="en-US" sz="2000" dirty="0">
                <a:solidFill>
                  <a:srgbClr val="002060"/>
                </a:solidFill>
              </a:rPr>
              <a:t>The </a:t>
            </a:r>
            <a:r>
              <a:rPr lang="en-US" dirty="0">
                <a:solidFill>
                  <a:srgbClr val="002060"/>
                </a:solidFill>
                <a:latin typeface="Courier New" panose="02070309020205020404" pitchFamily="49" charset="0"/>
                <a:cs typeface="Courier New" panose="02070309020205020404" pitchFamily="49" charset="0"/>
              </a:rPr>
              <a:t>window</a:t>
            </a:r>
            <a:r>
              <a:rPr lang="en-US" sz="2000" dirty="0">
                <a:solidFill>
                  <a:srgbClr val="002060"/>
                </a:solidFill>
              </a:rPr>
              <a:t> object is one of the highest-level objects in the JavaScript object hierarchy. </a:t>
            </a:r>
          </a:p>
          <a:p>
            <a:pPr marL="285744" lvl="1" indent="-285744">
              <a:spcBef>
                <a:spcPts val="600"/>
              </a:spcBef>
              <a:spcAft>
                <a:spcPts val="600"/>
              </a:spcAft>
              <a:buSzPct val="100000"/>
              <a:buBlip>
                <a:blip r:embed="rId2"/>
              </a:buBlip>
            </a:pPr>
            <a:r>
              <a:rPr lang="en-US" sz="2000" dirty="0">
                <a:solidFill>
                  <a:srgbClr val="002060"/>
                </a:solidFill>
              </a:rPr>
              <a:t>The </a:t>
            </a:r>
            <a:r>
              <a:rPr lang="en-US" dirty="0">
                <a:solidFill>
                  <a:srgbClr val="002060"/>
                </a:solidFill>
                <a:latin typeface="Courier New" panose="02070309020205020404" pitchFamily="49" charset="0"/>
                <a:cs typeface="Courier New" panose="02070309020205020404" pitchFamily="49" charset="0"/>
              </a:rPr>
              <a:t>history</a:t>
            </a:r>
            <a:r>
              <a:rPr lang="en-US" sz="2000" dirty="0">
                <a:solidFill>
                  <a:srgbClr val="002060"/>
                </a:solidFill>
              </a:rPr>
              <a:t> object contains a list of all the pages that have been visited in the browser window. </a:t>
            </a:r>
          </a:p>
          <a:p>
            <a:pPr marL="285744" lvl="1" indent="-285744">
              <a:spcBef>
                <a:spcPts val="600"/>
              </a:spcBef>
              <a:spcAft>
                <a:spcPts val="600"/>
              </a:spcAft>
              <a:buSzPct val="100000"/>
              <a:buBlip>
                <a:blip r:embed="rId2"/>
              </a:buBlip>
            </a:pPr>
            <a:r>
              <a:rPr lang="en-US" sz="2000" dirty="0">
                <a:solidFill>
                  <a:srgbClr val="002060"/>
                </a:solidFill>
              </a:rPr>
              <a:t>The </a:t>
            </a:r>
            <a:r>
              <a:rPr lang="en-US" dirty="0">
                <a:solidFill>
                  <a:srgbClr val="002060"/>
                </a:solidFill>
                <a:latin typeface="Courier New" panose="02070309020205020404" pitchFamily="49" charset="0"/>
                <a:cs typeface="Courier New" panose="02070309020205020404" pitchFamily="49" charset="0"/>
              </a:rPr>
              <a:t>location</a:t>
            </a:r>
            <a:r>
              <a:rPr lang="en-US" sz="2000" dirty="0">
                <a:solidFill>
                  <a:srgbClr val="002060"/>
                </a:solidFill>
              </a:rPr>
              <a:t> object is used to enable navigation to different URLs on the Internet through JavaScript.</a:t>
            </a:r>
          </a:p>
          <a:p>
            <a:pPr marL="285744" lvl="1" indent="-285744">
              <a:spcBef>
                <a:spcPts val="600"/>
              </a:spcBef>
              <a:spcAft>
                <a:spcPts val="600"/>
              </a:spcAft>
              <a:buSzPct val="100000"/>
              <a:buBlip>
                <a:blip r:embed="rId2"/>
              </a:buBlip>
            </a:pPr>
            <a:r>
              <a:rPr lang="en-US" sz="2000" dirty="0">
                <a:solidFill>
                  <a:srgbClr val="002060"/>
                </a:solidFill>
              </a:rPr>
              <a:t>The </a:t>
            </a:r>
            <a:r>
              <a:rPr lang="en-US" dirty="0">
                <a:solidFill>
                  <a:srgbClr val="002060"/>
                </a:solidFill>
                <a:latin typeface="Courier New" panose="02070309020205020404" pitchFamily="49" charset="0"/>
                <a:cs typeface="Courier New" panose="02070309020205020404" pitchFamily="49" charset="0"/>
              </a:rPr>
              <a:t>navigator</a:t>
            </a:r>
            <a:r>
              <a:rPr lang="en-US" sz="2000" dirty="0">
                <a:solidFill>
                  <a:srgbClr val="002060"/>
                </a:solidFill>
              </a:rPr>
              <a:t> object is an independent object that has its own set of properties and methods</a:t>
            </a:r>
            <a:r>
              <a:rPr lang="en-US" sz="2000" dirty="0" smtClean="0">
                <a:solidFill>
                  <a:srgbClr val="002060"/>
                </a:solidFill>
              </a:rPr>
              <a:t>.</a:t>
            </a:r>
            <a:endParaRPr lang="en-US" sz="2000" dirty="0">
              <a:solidFill>
                <a:srgbClr val="002060"/>
              </a:solidFill>
            </a:endParaRPr>
          </a:p>
        </p:txBody>
      </p:sp>
    </p:spTree>
    <p:extLst>
      <p:ext uri="{BB962C8B-B14F-4D97-AF65-F5344CB8AC3E}">
        <p14:creationId xmlns:p14="http://schemas.microsoft.com/office/powerpoint/2010/main" val="2238325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Session1_updat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 id="{064523B1-D898-4497-ADA4-D8013B2D0834}" vid="{B74060F9-877A-47EA-8F51-44F90668EB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2894</TotalTime>
  <Words>8655</Words>
  <Application>Microsoft Office PowerPoint</Application>
  <PresentationFormat>On-screen Show (4:3)</PresentationFormat>
  <Paragraphs>1501</Paragraphs>
  <Slides>100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100</vt:i4>
      </vt:variant>
    </vt:vector>
  </HeadingPairs>
  <TitlesOfParts>
    <vt:vector size="106" baseType="lpstr">
      <vt:lpstr>Arial</vt:lpstr>
      <vt:lpstr>Calibri</vt:lpstr>
      <vt:lpstr>Courier New</vt:lpstr>
      <vt:lpstr>Times New Roman</vt:lpstr>
      <vt:lpstr>Wingdings</vt:lpstr>
      <vt:lpstr>Session1_updated</vt:lpstr>
      <vt:lpstr>PowerPoint Presentation</vt:lpstr>
      <vt:lpstr>Objectives</vt:lpstr>
      <vt:lpstr>Overview of JavaScript</vt:lpstr>
      <vt:lpstr>Overview of JavaScript (Contd.)</vt:lpstr>
      <vt:lpstr>Scripting with JavaScript</vt:lpstr>
      <vt:lpstr>Scripting with JavaScript (Contd.)</vt:lpstr>
      <vt:lpstr>Scripting with JavaScript (Contd.)</vt:lpstr>
      <vt:lpstr>Identify JavaScript</vt:lpstr>
      <vt:lpstr>Advantages of JavaScript </vt:lpstr>
      <vt:lpstr>Limitation of JavaScript</vt:lpstr>
      <vt:lpstr>Java vs JavaScript</vt:lpstr>
      <vt:lpstr>Java vs JavaScript (Contd.)</vt:lpstr>
      <vt:lpstr>Client-Side Script vs Server-Side Script</vt:lpstr>
      <vt:lpstr>Client-Side Script vs Server-Side Script (Contd.)</vt:lpstr>
      <vt:lpstr>Structure of JavaScript Program</vt:lpstr>
      <vt:lpstr>Structure of JavaScript Program (Contd.)</vt:lpstr>
      <vt:lpstr>Structure of JavaScript Program (Contd.)</vt:lpstr>
      <vt:lpstr>Structure of JavaScript Program (Contd.)</vt:lpstr>
      <vt:lpstr>Rules and and Conventions Used in JavaScript</vt:lpstr>
      <vt:lpstr>Rules and Conventions Used in JavaScript (Contd.)</vt:lpstr>
      <vt:lpstr>Common JavaScript Concepts</vt:lpstr>
      <vt:lpstr>Working With Variables and Data </vt:lpstr>
      <vt:lpstr>Variables</vt:lpstr>
      <vt:lpstr>Variables (Contd.)</vt:lpstr>
      <vt:lpstr>Variables (Contd.)</vt:lpstr>
      <vt:lpstr>Operator</vt:lpstr>
      <vt:lpstr>Operator</vt:lpstr>
      <vt:lpstr>Expression</vt:lpstr>
      <vt:lpstr>Introducing Functions and Events </vt:lpstr>
      <vt:lpstr>Built-In Functions</vt:lpstr>
      <vt:lpstr>User-Defined Functions</vt:lpstr>
      <vt:lpstr>Identifying Different Types of Dialog Box</vt:lpstr>
      <vt:lpstr>Identifying Different Types of Dialog Box (Contd.)</vt:lpstr>
      <vt:lpstr>Identifying Different Types of Dialog Box (Contd.)</vt:lpstr>
      <vt:lpstr>Identifying Different Types of Dialog Box (Contd.)</vt:lpstr>
      <vt:lpstr>Defining Program Behavior</vt:lpstr>
      <vt:lpstr>Defining Program Behavior (Contd.)</vt:lpstr>
      <vt:lpstr>Defining Program Behavior (Contd.)</vt:lpstr>
      <vt:lpstr>Defining Program Behavior (Contd.)</vt:lpstr>
      <vt:lpstr>Defining Program Behavior (Contd.)</vt:lpstr>
      <vt:lpstr>Defining Program Behavior (Contd.)</vt:lpstr>
      <vt:lpstr>Controlling Program Flow </vt:lpstr>
      <vt:lpstr>Using Decision-Making Constructs</vt:lpstr>
      <vt:lpstr>Using Decision-Making Constructs (Contd.)</vt:lpstr>
      <vt:lpstr>Using Decision-Making Constructs (Contd.)</vt:lpstr>
      <vt:lpstr>Using Decision-Making Constructs (Contd.)</vt:lpstr>
      <vt:lpstr>Using Iterative Constructs</vt:lpstr>
      <vt:lpstr>Using Iterative Constructs(Contd.)</vt:lpstr>
      <vt:lpstr>Using Iterative Constructs (Contd.)</vt:lpstr>
      <vt:lpstr>Using Iterative Constructs(Contd.)</vt:lpstr>
      <vt:lpstr>Using Iterative Constructs (Contd.)</vt:lpstr>
      <vt:lpstr>Using Iterative Constructs(Contd.)</vt:lpstr>
      <vt:lpstr>Introducing the JavaScript Object Model</vt:lpstr>
      <vt:lpstr>Types of Objects</vt:lpstr>
      <vt:lpstr>Types of Objects (Contd.)</vt:lpstr>
      <vt:lpstr>Types of Objects (Contd.)</vt:lpstr>
      <vt:lpstr>Types of Objects (Contd.)</vt:lpstr>
      <vt:lpstr>Types of Objects (Contd.)</vt:lpstr>
      <vt:lpstr>Types of Objects (Contd.)</vt:lpstr>
      <vt:lpstr>Types of Objects (Contd.)</vt:lpstr>
      <vt:lpstr>Types of Objects (Contd.)</vt:lpstr>
      <vt:lpstr>Types of Objects (Contd.)</vt:lpstr>
      <vt:lpstr>Types of Objects (Contd.)</vt:lpstr>
      <vt:lpstr>Introducing JavaScript Language Objects</vt:lpstr>
      <vt:lpstr>Introducing JavaScript Language Objects (Contd.)</vt:lpstr>
      <vt:lpstr>Introducing JavaScript Language Objects (Contd.)</vt:lpstr>
      <vt:lpstr>Types of Objects (Contd.)</vt:lpstr>
      <vt:lpstr>Array Object</vt:lpstr>
      <vt:lpstr>Array Object (Contd.)</vt:lpstr>
      <vt:lpstr>Array Object (Contd.)</vt:lpstr>
      <vt:lpstr>Array Object (Contd.)</vt:lpstr>
      <vt:lpstr>Array Object (Contd.)</vt:lpstr>
      <vt:lpstr>Date Object</vt:lpstr>
      <vt:lpstr>Date Object (Contd.)</vt:lpstr>
      <vt:lpstr>Date Object (Contd.)</vt:lpstr>
      <vt:lpstr>Math Object </vt:lpstr>
      <vt:lpstr>Math Object (Contd.)</vt:lpstr>
      <vt:lpstr>Validating Form</vt:lpstr>
      <vt:lpstr>Validating Form (Contd.)</vt:lpstr>
      <vt:lpstr>Validating Form (Contd.)</vt:lpstr>
      <vt:lpstr>Validating Form (Contd.)</vt:lpstr>
      <vt:lpstr>Validating Form (Contd.)</vt:lpstr>
      <vt:lpstr>Validating Form (Contd.)</vt:lpstr>
      <vt:lpstr>Applying Validation</vt:lpstr>
      <vt:lpstr>Applying Validation (Contd.)</vt:lpstr>
      <vt:lpstr>Applying Validation (Contd.)</vt:lpstr>
      <vt:lpstr>Using Regular Expressions in JavaScript</vt:lpstr>
      <vt:lpstr>Using Regular Expressions in JavaScript (Contd.)</vt:lpstr>
      <vt:lpstr>Using Regular Expressions in JavaScript (Contd.)</vt:lpstr>
      <vt:lpstr>Using Regular Expressions in JavaScript (Contd.)</vt:lpstr>
      <vt:lpstr>Working with HTML Document Object Model (DOM)</vt:lpstr>
      <vt:lpstr>Working HTML Document Object Model (DOM)  (Contd.)</vt:lpstr>
      <vt:lpstr>Identifying DOM Programming Interface</vt:lpstr>
      <vt:lpstr>Identifying DOM Programming Interface (Contd.)</vt:lpstr>
      <vt:lpstr>Identifying DOM Programming Interface (Contd.)</vt:lpstr>
      <vt:lpstr>Identifying DOM Programming Interface (Contd.)</vt:lpstr>
      <vt:lpstr>Identifying DOM Programming Interface (Contd.)</vt:lpstr>
      <vt:lpstr>Summary</vt:lpstr>
      <vt:lpstr>Summary (Contd.)</vt:lpstr>
      <vt:lpstr>Summary (Contd.)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Kumar Srivastav</dc:creator>
  <cp:lastModifiedBy>Microsoft account</cp:lastModifiedBy>
  <cp:revision>272</cp:revision>
  <dcterms:created xsi:type="dcterms:W3CDTF">2015-07-14T13:09:15Z</dcterms:created>
  <dcterms:modified xsi:type="dcterms:W3CDTF">2021-11-18T09:58:24Z</dcterms:modified>
</cp:coreProperties>
</file>