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361" r:id="rId3"/>
    <p:sldId id="363" r:id="rId4"/>
    <p:sldId id="362" r:id="rId5"/>
    <p:sldId id="257" r:id="rId6"/>
    <p:sldId id="261" r:id="rId7"/>
    <p:sldId id="258" r:id="rId8"/>
    <p:sldId id="260" r:id="rId9"/>
    <p:sldId id="259" r:id="rId10"/>
    <p:sldId id="262" r:id="rId11"/>
    <p:sldId id="263" r:id="rId12"/>
    <p:sldId id="265" r:id="rId13"/>
    <p:sldId id="266" r:id="rId14"/>
    <p:sldId id="267" r:id="rId15"/>
    <p:sldId id="269" r:id="rId16"/>
    <p:sldId id="274" r:id="rId17"/>
    <p:sldId id="276" r:id="rId18"/>
    <p:sldId id="275" r:id="rId19"/>
    <p:sldId id="277" r:id="rId20"/>
    <p:sldId id="278" r:id="rId21"/>
    <p:sldId id="279" r:id="rId22"/>
    <p:sldId id="280" r:id="rId23"/>
    <p:sldId id="364" r:id="rId24"/>
    <p:sldId id="365" r:id="rId25"/>
    <p:sldId id="366" r:id="rId26"/>
    <p:sldId id="368" r:id="rId27"/>
    <p:sldId id="369" r:id="rId28"/>
    <p:sldId id="370" r:id="rId29"/>
    <p:sldId id="371" r:id="rId30"/>
    <p:sldId id="372" r:id="rId31"/>
    <p:sldId id="373" r:id="rId32"/>
    <p:sldId id="374" r:id="rId33"/>
    <p:sldId id="375" r:id="rId34"/>
    <p:sldId id="376" r:id="rId35"/>
    <p:sldId id="377" r:id="rId36"/>
    <p:sldId id="378" r:id="rId37"/>
    <p:sldId id="352" r:id="rId38"/>
    <p:sldId id="340" r:id="rId39"/>
    <p:sldId id="351" r:id="rId40"/>
    <p:sldId id="353" r:id="rId41"/>
    <p:sldId id="354" r:id="rId42"/>
    <p:sldId id="355" r:id="rId43"/>
    <p:sldId id="356" r:id="rId44"/>
    <p:sldId id="357" r:id="rId45"/>
    <p:sldId id="358" r:id="rId46"/>
    <p:sldId id="359" r:id="rId47"/>
    <p:sldId id="360" r:id="rId48"/>
    <p:sldId id="349" r:id="rId49"/>
    <p:sldId id="350" r:id="rId50"/>
    <p:sldId id="300" r:id="rId51"/>
    <p:sldId id="301" r:id="rId52"/>
    <p:sldId id="302" r:id="rId53"/>
    <p:sldId id="303" r:id="rId54"/>
    <p:sldId id="304" r:id="rId55"/>
    <p:sldId id="380" r:id="rId56"/>
    <p:sldId id="323" r:id="rId57"/>
    <p:sldId id="324" r:id="rId58"/>
    <p:sldId id="325" r:id="rId59"/>
    <p:sldId id="326" r:id="rId60"/>
    <p:sldId id="328" r:id="rId61"/>
    <p:sldId id="327" r:id="rId62"/>
    <p:sldId id="330" r:id="rId63"/>
    <p:sldId id="329" r:id="rId64"/>
    <p:sldId id="331" r:id="rId65"/>
    <p:sldId id="310" r:id="rId66"/>
    <p:sldId id="311" r:id="rId67"/>
    <p:sldId id="312" r:id="rId68"/>
    <p:sldId id="313" r:id="rId69"/>
    <p:sldId id="314" r:id="rId70"/>
    <p:sldId id="381" r:id="rId71"/>
    <p:sldId id="316" r:id="rId72"/>
    <p:sldId id="317" r:id="rId73"/>
    <p:sldId id="318" r:id="rId74"/>
    <p:sldId id="319" r:id="rId75"/>
    <p:sldId id="320" r:id="rId76"/>
    <p:sldId id="345" r:id="rId77"/>
    <p:sldId id="346" r:id="rId78"/>
    <p:sldId id="347" r:id="rId79"/>
    <p:sldId id="348" r:id="rId80"/>
    <p:sldId id="382" r:id="rId81"/>
    <p:sldId id="383" r:id="rId82"/>
    <p:sldId id="384" r:id="rId83"/>
    <p:sldId id="385" r:id="rId84"/>
    <p:sldId id="386" r:id="rId85"/>
    <p:sldId id="387" r:id="rId86"/>
    <p:sldId id="389" r:id="rId87"/>
    <p:sldId id="391" r:id="rId88"/>
    <p:sldId id="392" r:id="rId89"/>
    <p:sldId id="393" r:id="rId90"/>
    <p:sldId id="394"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mtimenla Jamir" initials="IJ" lastIdx="7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D9ED01-CDFD-4311-B7CE-C987BC647E51}" type="datetimeFigureOut">
              <a:rPr lang="en-US" smtClean="0"/>
              <a:pPr/>
              <a:t>08-Dec-21</a:t>
            </a:fld>
            <a:endParaRPr lang="en-US"/>
          </a:p>
        </p:txBody>
      </p:sp>
      <p:sp>
        <p:nvSpPr>
          <p:cNvPr id="5" name="Footer Placeholder 4"/>
          <p:cNvSpPr>
            <a:spLocks noGrp="1"/>
          </p:cNvSpPr>
          <p:nvPr>
            <p:ph type="ftr" sz="quarter" idx="11"/>
          </p:nvPr>
        </p:nvSpPr>
        <p:spPr/>
        <p:txBody>
          <a:bodyPr/>
          <a:lstStyle/>
          <a:p>
            <a:r>
              <a:rPr lang="en-US" dirty="0" smtClean="0"/>
              <a:t>© People Strategists</a:t>
            </a:r>
            <a:endParaRPr lang="en-US" dirty="0"/>
          </a:p>
        </p:txBody>
      </p:sp>
      <p:sp>
        <p:nvSpPr>
          <p:cNvPr id="6" name="Slide Number Placeholder 5"/>
          <p:cNvSpPr>
            <a:spLocks noGrp="1"/>
          </p:cNvSpPr>
          <p:nvPr>
            <p:ph type="sldNum" sz="quarter" idx="12"/>
          </p:nvPr>
        </p:nvSpPr>
        <p:spPr/>
        <p:txBody>
          <a:bodyPr/>
          <a:lstStyle/>
          <a:p>
            <a:fld id="{29CAAD57-38CD-4DBA-9B6B-B8753AE421EA}"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2200" y="5349875"/>
            <a:ext cx="1848633" cy="1109180"/>
          </a:xfrm>
          <a:prstGeom prst="rect">
            <a:avLst/>
          </a:prstGeom>
        </p:spPr>
      </p:pic>
    </p:spTree>
    <p:extLst>
      <p:ext uri="{BB962C8B-B14F-4D97-AF65-F5344CB8AC3E}">
        <p14:creationId xmlns:p14="http://schemas.microsoft.com/office/powerpoint/2010/main" val="195758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9ED01-CDFD-4311-B7CE-C987BC647E51}" type="datetimeFigureOut">
              <a:rPr lang="en-US" smtClean="0"/>
              <a:pPr/>
              <a:t>08-Dec-21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AAD57-38CD-4DBA-9B6B-B8753AE421EA}" type="slidenum">
              <a:rPr lang="en-US" smtClean="0"/>
              <a:pPr/>
              <a:t>‹#›</a:t>
            </a:fld>
            <a:endParaRPr lang="en-US"/>
          </a:p>
        </p:txBody>
      </p:sp>
    </p:spTree>
    <p:extLst>
      <p:ext uri="{BB962C8B-B14F-4D97-AF65-F5344CB8AC3E}">
        <p14:creationId xmlns:p14="http://schemas.microsoft.com/office/powerpoint/2010/main" val="127708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9ED01-CDFD-4311-B7CE-C987BC647E51}" type="datetimeFigureOut">
              <a:rPr lang="en-US" smtClean="0"/>
              <a:pPr/>
              <a:t>08-Dec-21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AAD57-38CD-4DBA-9B6B-B8753AE421EA}" type="slidenum">
              <a:rPr lang="en-US" smtClean="0"/>
              <a:pPr/>
              <a:t>‹#›</a:t>
            </a:fld>
            <a:endParaRPr lang="en-US"/>
          </a:p>
        </p:txBody>
      </p:sp>
    </p:spTree>
    <p:extLst>
      <p:ext uri="{BB962C8B-B14F-4D97-AF65-F5344CB8AC3E}">
        <p14:creationId xmlns:p14="http://schemas.microsoft.com/office/powerpoint/2010/main" val="107152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D9ED01-CDFD-4311-B7CE-C987BC647E51}" type="datetimeFigureOut">
              <a:rPr lang="en-US" smtClean="0"/>
              <a:pPr/>
              <a:t>08-Dec-21</a:t>
            </a:fld>
            <a:endParaRPr lang="en-US"/>
          </a:p>
        </p:txBody>
      </p:sp>
      <p:sp>
        <p:nvSpPr>
          <p:cNvPr id="5" name="Footer Placeholder 4"/>
          <p:cNvSpPr>
            <a:spLocks noGrp="1"/>
          </p:cNvSpPr>
          <p:nvPr>
            <p:ph type="ftr" sz="quarter" idx="11"/>
          </p:nvPr>
        </p:nvSpPr>
        <p:spPr/>
        <p:txBody>
          <a:bodyPr/>
          <a:lstStyle/>
          <a:p>
            <a:r>
              <a:rPr lang="en-US" dirty="0" smtClean="0"/>
              <a:t>© People Strategists</a:t>
            </a:r>
            <a:endParaRPr lang="en-US" dirty="0"/>
          </a:p>
        </p:txBody>
      </p:sp>
      <p:sp>
        <p:nvSpPr>
          <p:cNvPr id="6" name="Slide Number Placeholder 5"/>
          <p:cNvSpPr>
            <a:spLocks noGrp="1"/>
          </p:cNvSpPr>
          <p:nvPr>
            <p:ph type="sldNum" sz="quarter" idx="12"/>
          </p:nvPr>
        </p:nvSpPr>
        <p:spPr/>
        <p:txBody>
          <a:bodyPr/>
          <a:lstStyle/>
          <a:p>
            <a:fld id="{29CAAD57-38CD-4DBA-9B6B-B8753AE421EA}" type="slidenum">
              <a:rPr lang="en-US" smtClean="0"/>
              <a:pPr/>
              <a:t>‹#›</a:t>
            </a:fld>
            <a:endParaRPr lang="en-US"/>
          </a:p>
        </p:txBody>
      </p:sp>
    </p:spTree>
    <p:extLst>
      <p:ext uri="{BB962C8B-B14F-4D97-AF65-F5344CB8AC3E}">
        <p14:creationId xmlns:p14="http://schemas.microsoft.com/office/powerpoint/2010/main" val="352950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D9ED01-CDFD-4311-B7CE-C987BC647E51}" type="datetimeFigureOut">
              <a:rPr lang="en-US" smtClean="0"/>
              <a:pPr/>
              <a:t>08-Dec-21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AAD57-38CD-4DBA-9B6B-B8753AE421EA}" type="slidenum">
              <a:rPr lang="en-US" smtClean="0"/>
              <a:pPr/>
              <a:t>‹#›</a:t>
            </a:fld>
            <a:endParaRPr lang="en-US"/>
          </a:p>
        </p:txBody>
      </p:sp>
    </p:spTree>
    <p:extLst>
      <p:ext uri="{BB962C8B-B14F-4D97-AF65-F5344CB8AC3E}">
        <p14:creationId xmlns:p14="http://schemas.microsoft.com/office/powerpoint/2010/main" val="120219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D9ED01-CDFD-4311-B7CE-C987BC647E51}" type="datetimeFigureOut">
              <a:rPr lang="en-US" smtClean="0"/>
              <a:pPr/>
              <a:t>08-Dec-21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AAD57-38CD-4DBA-9B6B-B8753AE421EA}" type="slidenum">
              <a:rPr lang="en-US" smtClean="0"/>
              <a:pPr/>
              <a:t>‹#›</a:t>
            </a:fld>
            <a:endParaRPr lang="en-US"/>
          </a:p>
        </p:txBody>
      </p:sp>
    </p:spTree>
    <p:extLst>
      <p:ext uri="{BB962C8B-B14F-4D97-AF65-F5344CB8AC3E}">
        <p14:creationId xmlns:p14="http://schemas.microsoft.com/office/powerpoint/2010/main" val="419063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D9ED01-CDFD-4311-B7CE-C987BC647E51}" type="datetimeFigureOut">
              <a:rPr lang="en-US" smtClean="0"/>
              <a:pPr/>
              <a:t>08-Dec-21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CAAD57-38CD-4DBA-9B6B-B8753AE421EA}" type="slidenum">
              <a:rPr lang="en-US" smtClean="0"/>
              <a:pPr/>
              <a:t>‹#›</a:t>
            </a:fld>
            <a:endParaRPr lang="en-US"/>
          </a:p>
        </p:txBody>
      </p:sp>
    </p:spTree>
    <p:extLst>
      <p:ext uri="{BB962C8B-B14F-4D97-AF65-F5344CB8AC3E}">
        <p14:creationId xmlns:p14="http://schemas.microsoft.com/office/powerpoint/2010/main" val="273193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D9ED01-CDFD-4311-B7CE-C987BC647E51}" type="datetimeFigureOut">
              <a:rPr lang="en-US" smtClean="0"/>
              <a:pPr/>
              <a:t>08-Dec-21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CAAD57-38CD-4DBA-9B6B-B8753AE421EA}" type="slidenum">
              <a:rPr lang="en-US" smtClean="0"/>
              <a:pPr/>
              <a:t>‹#›</a:t>
            </a:fld>
            <a:endParaRPr lang="en-US"/>
          </a:p>
        </p:txBody>
      </p:sp>
    </p:spTree>
    <p:extLst>
      <p:ext uri="{BB962C8B-B14F-4D97-AF65-F5344CB8AC3E}">
        <p14:creationId xmlns:p14="http://schemas.microsoft.com/office/powerpoint/2010/main" val="408640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9ED01-CDFD-4311-B7CE-C987BC647E51}" type="datetimeFigureOut">
              <a:rPr lang="en-US" smtClean="0"/>
              <a:pPr/>
              <a:t>08-Dec-21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CAAD57-38CD-4DBA-9B6B-B8753AE421EA}" type="slidenum">
              <a:rPr lang="en-US" smtClean="0"/>
              <a:pPr/>
              <a:t>‹#›</a:t>
            </a:fld>
            <a:endParaRPr lang="en-US"/>
          </a:p>
        </p:txBody>
      </p:sp>
    </p:spTree>
    <p:extLst>
      <p:ext uri="{BB962C8B-B14F-4D97-AF65-F5344CB8AC3E}">
        <p14:creationId xmlns:p14="http://schemas.microsoft.com/office/powerpoint/2010/main" val="143566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D9ED01-CDFD-4311-B7CE-C987BC647E51}" type="datetimeFigureOut">
              <a:rPr lang="en-US" smtClean="0"/>
              <a:pPr/>
              <a:t>08-Dec-21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AAD57-38CD-4DBA-9B6B-B8753AE421EA}" type="slidenum">
              <a:rPr lang="en-US" smtClean="0"/>
              <a:pPr/>
              <a:t>‹#›</a:t>
            </a:fld>
            <a:endParaRPr lang="en-US"/>
          </a:p>
        </p:txBody>
      </p:sp>
    </p:spTree>
    <p:extLst>
      <p:ext uri="{BB962C8B-B14F-4D97-AF65-F5344CB8AC3E}">
        <p14:creationId xmlns:p14="http://schemas.microsoft.com/office/powerpoint/2010/main" val="414559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D9ED01-CDFD-4311-B7CE-C987BC647E51}" type="datetimeFigureOut">
              <a:rPr lang="en-US" smtClean="0"/>
              <a:pPr/>
              <a:t>08-Dec-21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AAD57-38CD-4DBA-9B6B-B8753AE421EA}" type="slidenum">
              <a:rPr lang="en-US" smtClean="0"/>
              <a:pPr/>
              <a:t>‹#›</a:t>
            </a:fld>
            <a:endParaRPr lang="en-US"/>
          </a:p>
        </p:txBody>
      </p:sp>
    </p:spTree>
    <p:extLst>
      <p:ext uri="{BB962C8B-B14F-4D97-AF65-F5344CB8AC3E}">
        <p14:creationId xmlns:p14="http://schemas.microsoft.com/office/powerpoint/2010/main" val="110746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9ED01-CDFD-4311-B7CE-C987BC647E51}" type="datetimeFigureOut">
              <a:rPr lang="en-US" smtClean="0"/>
              <a:pPr/>
              <a:t>08-Dec-21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AAD57-38CD-4DBA-9B6B-B8753AE421EA}" type="slidenum">
              <a:rPr lang="en-US" smtClean="0"/>
              <a:pPr/>
              <a:t>‹#›</a:t>
            </a:fld>
            <a:endParaRPr lang="en-US"/>
          </a:p>
        </p:txBody>
      </p:sp>
    </p:spTree>
    <p:extLst>
      <p:ext uri="{BB962C8B-B14F-4D97-AF65-F5344CB8AC3E}">
        <p14:creationId xmlns:p14="http://schemas.microsoft.com/office/powerpoint/2010/main" val="1774799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dirty="0" smtClean="0"/>
              <a:t/>
            </a:r>
            <a:br>
              <a:rPr lang="en-US" dirty="0" smtClean="0"/>
            </a:br>
            <a:endParaRPr lang="en-US" dirty="0"/>
          </a:p>
        </p:txBody>
      </p:sp>
      <p:sp>
        <p:nvSpPr>
          <p:cNvPr id="3" name="Subtitle 2"/>
          <p:cNvSpPr>
            <a:spLocks noGrp="1"/>
          </p:cNvSpPr>
          <p:nvPr>
            <p:ph type="subTitle" idx="1"/>
          </p:nvPr>
        </p:nvSpPr>
        <p:spPr>
          <a:xfrm>
            <a:off x="5246556" y="3987384"/>
            <a:ext cx="5421443" cy="1270416"/>
          </a:xfrm>
        </p:spPr>
        <p:txBody>
          <a:bodyPr>
            <a:normAutofit/>
          </a:bodyPr>
          <a:lstStyle/>
          <a:p>
            <a:pPr algn="l"/>
            <a:r>
              <a:rPr lang="en-US" sz="2800" dirty="0" smtClean="0"/>
              <a:t>Module 2 </a:t>
            </a:r>
            <a:r>
              <a:rPr lang="en-US" sz="2800" b="1" dirty="0"/>
              <a:t>Database and SQL </a:t>
            </a:r>
            <a:endParaRPr lang="en-US" sz="2800" b="1" dirty="0" smtClean="0"/>
          </a:p>
          <a:p>
            <a:pPr algn="l"/>
            <a:r>
              <a:rPr lang="en-US" sz="2800" b="1" dirty="0"/>
              <a:t> </a:t>
            </a:r>
            <a:r>
              <a:rPr lang="en-US" sz="2800" b="1" dirty="0" smtClean="0"/>
              <a:t>                                      Mysql</a:t>
            </a:r>
            <a:endParaRPr lang="en-US" sz="2800" dirty="0"/>
          </a:p>
        </p:txBody>
      </p:sp>
    </p:spTree>
    <p:extLst>
      <p:ext uri="{BB962C8B-B14F-4D97-AF65-F5344CB8AC3E}">
        <p14:creationId xmlns:p14="http://schemas.microsoft.com/office/powerpoint/2010/main" val="1454523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Models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lstStyle/>
          <a:p>
            <a:pPr algn="l"/>
            <a:r>
              <a:rPr lang="en-US" sz="2000" b="1" dirty="0"/>
              <a:t>Example of Network </a:t>
            </a:r>
            <a:r>
              <a:rPr lang="en-US" sz="2000" b="1" dirty="0" smtClean="0"/>
              <a:t>Model:</a:t>
            </a:r>
          </a:p>
          <a:p>
            <a:pPr algn="l"/>
            <a:endParaRPr lang="en-US" sz="2000" b="1" dirty="0" smtClean="0"/>
          </a:p>
          <a:p>
            <a:pPr algn="l"/>
            <a:endParaRPr lang="en-US" sz="2000" b="1" dirty="0" smtClean="0"/>
          </a:p>
          <a:p>
            <a:pPr algn="l"/>
            <a:endParaRPr lang="en-US" sz="18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727" y="2326137"/>
            <a:ext cx="5133592" cy="2646696"/>
          </a:xfrm>
          <a:prstGeom prst="rect">
            <a:avLst/>
          </a:prstGeom>
        </p:spPr>
      </p:pic>
    </p:spTree>
    <p:extLst>
      <p:ext uri="{BB962C8B-B14F-4D97-AF65-F5344CB8AC3E}">
        <p14:creationId xmlns:p14="http://schemas.microsoft.com/office/powerpoint/2010/main" val="3220659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Models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lstStyle/>
          <a:p>
            <a:pPr algn="l"/>
            <a:r>
              <a:rPr lang="en-US" sz="2000" b="1" dirty="0" smtClean="0"/>
              <a:t>Relational</a:t>
            </a:r>
            <a:r>
              <a:rPr lang="en-US" sz="2000" b="1" dirty="0"/>
              <a:t> </a:t>
            </a:r>
            <a:r>
              <a:rPr lang="en-US" sz="2000" b="1" dirty="0" smtClean="0"/>
              <a:t>Model:</a:t>
            </a:r>
          </a:p>
          <a:p>
            <a:pPr marL="342900" indent="-342900" algn="l">
              <a:buFont typeface="Wingdings" panose="05000000000000000000" pitchFamily="2" charset="2"/>
              <a:buChar char="§"/>
            </a:pPr>
            <a:r>
              <a:rPr lang="en-US" sz="2000" dirty="0" smtClean="0"/>
              <a:t>All </a:t>
            </a:r>
            <a:r>
              <a:rPr lang="en-US" sz="2000" dirty="0"/>
              <a:t>data is represented in terms </a:t>
            </a:r>
            <a:r>
              <a:rPr lang="en-US" sz="2000" dirty="0" smtClean="0"/>
              <a:t>of tuples, </a:t>
            </a:r>
            <a:r>
              <a:rPr lang="en-US" sz="2000" dirty="0"/>
              <a:t>grouped </a:t>
            </a:r>
            <a:r>
              <a:rPr lang="en-US" sz="2000" dirty="0" smtClean="0"/>
              <a:t>into relations.</a:t>
            </a:r>
          </a:p>
          <a:p>
            <a:pPr marL="342900" indent="-342900" algn="l">
              <a:buFont typeface="Wingdings" panose="05000000000000000000" pitchFamily="2" charset="2"/>
              <a:buChar char="§"/>
            </a:pPr>
            <a:r>
              <a:rPr lang="en-US" sz="2000" dirty="0"/>
              <a:t>The tables or </a:t>
            </a:r>
            <a:r>
              <a:rPr lang="en-US" sz="2000" dirty="0" smtClean="0"/>
              <a:t>relations </a:t>
            </a:r>
            <a:r>
              <a:rPr lang="en-US" sz="2000" dirty="0"/>
              <a:t>are related to each other.</a:t>
            </a:r>
            <a:endParaRPr lang="en-US" sz="2000" b="1" dirty="0"/>
          </a:p>
          <a:p>
            <a:pPr marL="342900" indent="-342900" algn="l">
              <a:buFont typeface="Wingdings" panose="05000000000000000000" pitchFamily="2" charset="2"/>
              <a:buChar char="§"/>
            </a:pPr>
            <a:r>
              <a:rPr lang="en-US" sz="2000" dirty="0" smtClean="0"/>
              <a:t>A </a:t>
            </a:r>
            <a:r>
              <a:rPr lang="en-US" sz="2000" dirty="0"/>
              <a:t>database organized in terms of the relational model is </a:t>
            </a:r>
            <a:r>
              <a:rPr lang="en-US" sz="2000" dirty="0" smtClean="0"/>
              <a:t>a relational database.</a:t>
            </a:r>
            <a:endParaRPr lang="en-US" sz="2000" dirty="0"/>
          </a:p>
          <a:p>
            <a:pPr marL="342900" indent="-342900" algn="l">
              <a:buFont typeface="Wingdings" panose="05000000000000000000" pitchFamily="2" charset="2"/>
              <a:buChar char="§"/>
            </a:pPr>
            <a:r>
              <a:rPr lang="en-US" sz="2000" dirty="0"/>
              <a:t>The purpose of the relational model is to provide a declarative method for specifying data and </a:t>
            </a:r>
            <a:r>
              <a:rPr lang="en-US" sz="2000" dirty="0" smtClean="0"/>
              <a:t>queries.</a:t>
            </a:r>
          </a:p>
          <a:p>
            <a:pPr algn="l"/>
            <a:endParaRPr lang="en-US" sz="1800" b="1" dirty="0"/>
          </a:p>
        </p:txBody>
      </p:sp>
    </p:spTree>
    <p:extLst>
      <p:ext uri="{BB962C8B-B14F-4D97-AF65-F5344CB8AC3E}">
        <p14:creationId xmlns:p14="http://schemas.microsoft.com/office/powerpoint/2010/main" val="3301177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Models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lstStyle/>
          <a:p>
            <a:pPr algn="l"/>
            <a:r>
              <a:rPr lang="en-US" sz="2000" b="1" dirty="0"/>
              <a:t>Example of Relational </a:t>
            </a:r>
            <a:r>
              <a:rPr lang="en-US" sz="2000" b="1" dirty="0" smtClean="0"/>
              <a:t>Model:</a:t>
            </a:r>
          </a:p>
          <a:p>
            <a:pPr algn="l"/>
            <a:endParaRPr lang="en-US" sz="2000" b="1" dirty="0" smtClean="0"/>
          </a:p>
          <a:p>
            <a:pPr algn="l"/>
            <a:endParaRPr lang="en-US" sz="18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8791" y="2587191"/>
            <a:ext cx="5289947" cy="3162256"/>
          </a:xfrm>
          <a:prstGeom prst="rect">
            <a:avLst/>
          </a:prstGeom>
        </p:spPr>
      </p:pic>
    </p:spTree>
    <p:extLst>
      <p:ext uri="{BB962C8B-B14F-4D97-AF65-F5344CB8AC3E}">
        <p14:creationId xmlns:p14="http://schemas.microsoft.com/office/powerpoint/2010/main" val="1602168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Models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lstStyle/>
          <a:p>
            <a:pPr algn="l"/>
            <a:r>
              <a:rPr lang="en-US" sz="2000" b="1" dirty="0" smtClean="0"/>
              <a:t>Object-Oriented</a:t>
            </a:r>
            <a:r>
              <a:rPr lang="en-US" sz="2000" b="1" dirty="0"/>
              <a:t> </a:t>
            </a:r>
            <a:r>
              <a:rPr lang="en-US" sz="2000" b="1" dirty="0" smtClean="0"/>
              <a:t>Model:</a:t>
            </a:r>
          </a:p>
          <a:p>
            <a:pPr marL="342900" indent="-342900" algn="l">
              <a:buFont typeface="Wingdings" panose="05000000000000000000" pitchFamily="2" charset="2"/>
              <a:buChar char="§"/>
            </a:pPr>
            <a:r>
              <a:rPr lang="en-US" sz="2000" dirty="0">
                <a:cs typeface="Aharoni" pitchFamily="2" charset="-79"/>
              </a:rPr>
              <a:t>Both data and their relationship are contained in a single structure known </a:t>
            </a:r>
            <a:r>
              <a:rPr lang="en-US" sz="2000" dirty="0" smtClean="0">
                <a:cs typeface="Aharoni" pitchFamily="2" charset="-79"/>
              </a:rPr>
              <a:t>as </a:t>
            </a:r>
            <a:r>
              <a:rPr lang="en-US" sz="2000" dirty="0">
                <a:cs typeface="Aharoni" pitchFamily="2" charset="-79"/>
              </a:rPr>
              <a:t>an object</a:t>
            </a:r>
            <a:r>
              <a:rPr lang="en-US" sz="2000" dirty="0" smtClean="0">
                <a:cs typeface="Aharoni" pitchFamily="2" charset="-79"/>
              </a:rPr>
              <a:t>.</a:t>
            </a:r>
          </a:p>
          <a:p>
            <a:pPr marL="342900" indent="-342900" algn="l">
              <a:buFont typeface="Wingdings" panose="05000000000000000000" pitchFamily="2" charset="2"/>
              <a:buChar char="§"/>
            </a:pPr>
            <a:r>
              <a:rPr lang="en-US" sz="2000" dirty="0"/>
              <a:t>An object includes information about relationship between the facts within the object, as well as information about its relationship with other objects.</a:t>
            </a:r>
          </a:p>
          <a:p>
            <a:pPr marL="342900" indent="-342900" algn="l">
              <a:buFont typeface="Wingdings" panose="05000000000000000000" pitchFamily="2" charset="2"/>
              <a:buChar char="§"/>
            </a:pPr>
            <a:r>
              <a:rPr lang="en-US" sz="2000" dirty="0"/>
              <a:t>An object is the abstraction of the </a:t>
            </a:r>
            <a:r>
              <a:rPr lang="en-US" sz="2000" dirty="0" smtClean="0"/>
              <a:t>real-word </a:t>
            </a:r>
            <a:r>
              <a:rPr lang="en-US" sz="2000" dirty="0"/>
              <a:t>entity.  An object represents only one occurrence of entity.</a:t>
            </a:r>
          </a:p>
          <a:p>
            <a:pPr marL="342900" indent="-342900" algn="l">
              <a:buFont typeface="Wingdings" panose="05000000000000000000" pitchFamily="2" charset="2"/>
              <a:buChar char="§"/>
            </a:pPr>
            <a:r>
              <a:rPr lang="en-US" sz="2000" dirty="0"/>
              <a:t>Attributes describe the property of an object.</a:t>
            </a:r>
          </a:p>
          <a:p>
            <a:pPr marL="342900" indent="-342900" algn="l">
              <a:buFont typeface="Wingdings" panose="05000000000000000000" pitchFamily="2" charset="2"/>
              <a:buChar char="§"/>
            </a:pPr>
            <a:r>
              <a:rPr lang="en-US" sz="2000" dirty="0"/>
              <a:t>Objects that are similar in characteristics are grouped in class.</a:t>
            </a:r>
          </a:p>
          <a:p>
            <a:pPr marL="342900" indent="-342900" algn="l">
              <a:buFont typeface="Wingdings" panose="05000000000000000000" pitchFamily="2" charset="2"/>
              <a:buChar char="§"/>
            </a:pPr>
            <a:endParaRPr lang="en-US" sz="2000" dirty="0">
              <a:cs typeface="Aharoni" pitchFamily="2" charset="-79"/>
            </a:endParaRPr>
          </a:p>
          <a:p>
            <a:pPr algn="l"/>
            <a:endParaRPr lang="en-US" sz="1800" b="1" dirty="0"/>
          </a:p>
        </p:txBody>
      </p:sp>
    </p:spTree>
    <p:extLst>
      <p:ext uri="{BB962C8B-B14F-4D97-AF65-F5344CB8AC3E}">
        <p14:creationId xmlns:p14="http://schemas.microsoft.com/office/powerpoint/2010/main" val="4000451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Models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lstStyle/>
          <a:p>
            <a:pPr algn="l"/>
            <a:r>
              <a:rPr lang="en-US" sz="2000" b="1" dirty="0"/>
              <a:t>Example </a:t>
            </a:r>
            <a:r>
              <a:rPr lang="en-US" sz="2000" b="1" dirty="0" smtClean="0"/>
              <a:t>of Object-Oriented</a:t>
            </a:r>
            <a:r>
              <a:rPr lang="en-US" sz="2000" b="1" dirty="0"/>
              <a:t> Model :</a:t>
            </a:r>
            <a:endParaRPr lang="en-US" sz="2000" b="1" dirty="0" smtClean="0"/>
          </a:p>
          <a:p>
            <a:pPr algn="l"/>
            <a:endParaRPr lang="en-US" sz="2000" b="1" dirty="0" smtClean="0"/>
          </a:p>
          <a:p>
            <a:pPr algn="l"/>
            <a:endParaRPr lang="en-US" sz="1800" b="1" dirty="0"/>
          </a:p>
        </p:txBody>
      </p:sp>
      <p:sp>
        <p:nvSpPr>
          <p:cNvPr id="6" name="Rectangle 5"/>
          <p:cNvSpPr/>
          <p:nvPr/>
        </p:nvSpPr>
        <p:spPr>
          <a:xfrm>
            <a:off x="3144033" y="2443123"/>
            <a:ext cx="2718148" cy="3344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Employee </a:t>
            </a:r>
          </a:p>
          <a:p>
            <a:r>
              <a:rPr lang="en-US" dirty="0" smtClean="0"/>
              <a:t> </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7" name="Rectangle 6"/>
          <p:cNvSpPr/>
          <p:nvPr/>
        </p:nvSpPr>
        <p:spPr>
          <a:xfrm>
            <a:off x="3812086" y="3383216"/>
            <a:ext cx="1640910" cy="410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a:t>
            </a:r>
            <a:endParaRPr lang="en-US" dirty="0"/>
          </a:p>
        </p:txBody>
      </p:sp>
      <p:sp>
        <p:nvSpPr>
          <p:cNvPr id="11" name="Rectangle 10"/>
          <p:cNvSpPr/>
          <p:nvPr/>
        </p:nvSpPr>
        <p:spPr>
          <a:xfrm>
            <a:off x="3812086" y="4115348"/>
            <a:ext cx="1640910" cy="410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ID</a:t>
            </a:r>
            <a:endParaRPr lang="en-US" dirty="0"/>
          </a:p>
        </p:txBody>
      </p:sp>
      <p:sp>
        <p:nvSpPr>
          <p:cNvPr id="12" name="Rectangle 11"/>
          <p:cNvSpPr/>
          <p:nvPr/>
        </p:nvSpPr>
        <p:spPr>
          <a:xfrm>
            <a:off x="3812086" y="4819250"/>
            <a:ext cx="1640910" cy="410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Salary</a:t>
            </a:r>
            <a:endParaRPr lang="en-US" dirty="0"/>
          </a:p>
        </p:txBody>
      </p:sp>
    </p:spTree>
    <p:extLst>
      <p:ext uri="{BB962C8B-B14F-4D97-AF65-F5344CB8AC3E}">
        <p14:creationId xmlns:p14="http://schemas.microsoft.com/office/powerpoint/2010/main" val="3954944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a:bodyPr>
          <a:lstStyle/>
          <a:p>
            <a:pPr lvl="1" algn="ctr" rtl="0">
              <a:lnSpc>
                <a:spcPct val="90000"/>
              </a:lnSpc>
              <a:spcBef>
                <a:spcPct val="0"/>
              </a:spcBef>
            </a:pPr>
            <a:r>
              <a:rPr lang="en-US" sz="2800" dirty="0" smtClean="0"/>
              <a:t>Relational </a:t>
            </a:r>
            <a:r>
              <a:rPr lang="en-US" sz="2800" dirty="0"/>
              <a:t>DBMS</a:t>
            </a:r>
            <a:r>
              <a:rPr lang="en-US" dirty="0"/>
              <a:t/>
            </a:r>
            <a:br>
              <a:rPr lang="en-US" dirty="0"/>
            </a:b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2000" b="1" dirty="0" smtClean="0">
                <a:cs typeface="Aharoni" pitchFamily="2" charset="-79"/>
              </a:rPr>
              <a:t>A </a:t>
            </a:r>
            <a:r>
              <a:rPr lang="en-US" sz="2000" b="1" dirty="0">
                <a:cs typeface="Aharoni" pitchFamily="2" charset="-79"/>
              </a:rPr>
              <a:t>Relational Database M</a:t>
            </a:r>
            <a:r>
              <a:rPr lang="en-US" sz="2000" b="1" dirty="0" smtClean="0">
                <a:cs typeface="Aharoni" pitchFamily="2" charset="-79"/>
              </a:rPr>
              <a:t>anagement System (</a:t>
            </a:r>
            <a:r>
              <a:rPr lang="en-US" sz="2000" b="1" dirty="0">
                <a:cs typeface="Aharoni" pitchFamily="2" charset="-79"/>
              </a:rPr>
              <a:t>RDBMS</a:t>
            </a:r>
            <a:r>
              <a:rPr lang="en-US" sz="2000" b="1" dirty="0" smtClean="0">
                <a:cs typeface="Aharoni" pitchFamily="2" charset="-79"/>
              </a:rPr>
              <a:t>):</a:t>
            </a:r>
          </a:p>
          <a:p>
            <a:pPr marL="342900" indent="-342900" algn="l">
              <a:buFont typeface="Wingdings" panose="05000000000000000000" pitchFamily="2" charset="2"/>
              <a:buChar char="§"/>
            </a:pPr>
            <a:r>
              <a:rPr lang="en-US" sz="2000" dirty="0" smtClean="0">
                <a:cs typeface="Aharoni" pitchFamily="2" charset="-79"/>
              </a:rPr>
              <a:t>Is </a:t>
            </a:r>
            <a:r>
              <a:rPr lang="en-US" sz="2000" dirty="0">
                <a:cs typeface="Aharoni" pitchFamily="2" charset="-79"/>
              </a:rPr>
              <a:t>a database management system based on relational model introduced by E.F </a:t>
            </a:r>
            <a:r>
              <a:rPr lang="en-US" sz="2000" dirty="0" err="1">
                <a:cs typeface="Aharoni" pitchFamily="2" charset="-79"/>
              </a:rPr>
              <a:t>Codd</a:t>
            </a:r>
            <a:r>
              <a:rPr lang="en-US" sz="2000" dirty="0">
                <a:cs typeface="Aharoni" pitchFamily="2" charset="-79"/>
              </a:rPr>
              <a:t>. </a:t>
            </a:r>
            <a:endParaRPr lang="en-US" sz="2000" dirty="0" smtClean="0">
              <a:cs typeface="Aharoni" pitchFamily="2" charset="-79"/>
            </a:endParaRPr>
          </a:p>
          <a:p>
            <a:pPr marL="342900" indent="-342900" algn="l">
              <a:buFont typeface="Wingdings" panose="05000000000000000000" pitchFamily="2" charset="2"/>
              <a:buChar char="§"/>
            </a:pPr>
            <a:r>
              <a:rPr lang="en-US" sz="2000" dirty="0" smtClean="0">
                <a:cs typeface="Aharoni" pitchFamily="2" charset="-79"/>
              </a:rPr>
              <a:t>Represents data </a:t>
            </a:r>
            <a:r>
              <a:rPr lang="en-US" sz="2000" dirty="0">
                <a:cs typeface="Aharoni" pitchFamily="2" charset="-79"/>
              </a:rPr>
              <a:t>in terms of tuples(rows).</a:t>
            </a:r>
          </a:p>
          <a:p>
            <a:pPr marL="342900" indent="-342900" algn="l">
              <a:buFont typeface="Wingdings" panose="05000000000000000000" pitchFamily="2" charset="2"/>
              <a:buChar char="§"/>
            </a:pPr>
            <a:r>
              <a:rPr lang="en-US" sz="2000" dirty="0" smtClean="0">
                <a:cs typeface="Aharoni" pitchFamily="2" charset="-79"/>
              </a:rPr>
              <a:t>Is </a:t>
            </a:r>
            <a:r>
              <a:rPr lang="en-US" sz="2000" dirty="0">
                <a:cs typeface="Aharoni" pitchFamily="2" charset="-79"/>
              </a:rPr>
              <a:t>used to manage Relational database. </a:t>
            </a:r>
            <a:endParaRPr lang="en-US" sz="2000" dirty="0" smtClean="0">
              <a:cs typeface="Aharoni" pitchFamily="2" charset="-79"/>
            </a:endParaRPr>
          </a:p>
          <a:p>
            <a:pPr algn="l"/>
            <a:r>
              <a:rPr lang="en-US" sz="2000" b="1" dirty="0" smtClean="0">
                <a:cs typeface="Aharoni" pitchFamily="2" charset="-79"/>
              </a:rPr>
              <a:t>Relational Database</a:t>
            </a:r>
            <a:r>
              <a:rPr lang="en-US" sz="2000" dirty="0" smtClean="0">
                <a:cs typeface="Aharoni" pitchFamily="2" charset="-79"/>
              </a:rPr>
              <a:t>:</a:t>
            </a:r>
          </a:p>
          <a:p>
            <a:pPr marL="342900" indent="-342900" algn="l">
              <a:buFont typeface="Wingdings" panose="05000000000000000000" pitchFamily="2" charset="2"/>
              <a:buChar char="§"/>
            </a:pPr>
            <a:r>
              <a:rPr lang="en-US" sz="2000" dirty="0">
                <a:cs typeface="Aharoni" pitchFamily="2" charset="-79"/>
              </a:rPr>
              <a:t>I</a:t>
            </a:r>
            <a:r>
              <a:rPr lang="en-US" sz="2000" dirty="0" smtClean="0">
                <a:cs typeface="Aharoni" pitchFamily="2" charset="-79"/>
              </a:rPr>
              <a:t>s </a:t>
            </a:r>
            <a:r>
              <a:rPr lang="en-US" sz="2000" dirty="0">
                <a:cs typeface="Aharoni" pitchFamily="2" charset="-79"/>
              </a:rPr>
              <a:t>a collection of organized set of tables from which data can be accessed easily. </a:t>
            </a:r>
            <a:endParaRPr lang="en-US" sz="2000" dirty="0" smtClean="0">
              <a:cs typeface="Aharoni" pitchFamily="2" charset="-79"/>
            </a:endParaRPr>
          </a:p>
          <a:p>
            <a:pPr marL="342900" indent="-342900" algn="l">
              <a:buFont typeface="Wingdings" panose="05000000000000000000" pitchFamily="2" charset="2"/>
              <a:buChar char="§"/>
            </a:pPr>
            <a:r>
              <a:rPr lang="en-US" sz="2000" dirty="0" smtClean="0">
                <a:cs typeface="Aharoni" pitchFamily="2" charset="-79"/>
              </a:rPr>
              <a:t>Consists </a:t>
            </a:r>
            <a:r>
              <a:rPr lang="en-US" sz="2000" dirty="0">
                <a:cs typeface="Aharoni" pitchFamily="2" charset="-79"/>
              </a:rPr>
              <a:t>of number of tables and each table has its own </a:t>
            </a:r>
            <a:r>
              <a:rPr lang="en-US" sz="2000" dirty="0" smtClean="0">
                <a:cs typeface="Aharoni" pitchFamily="2" charset="-79"/>
              </a:rPr>
              <a:t>primary </a:t>
            </a:r>
            <a:r>
              <a:rPr lang="en-US" sz="2000" dirty="0">
                <a:cs typeface="Aharoni" pitchFamily="2" charset="-79"/>
              </a:rPr>
              <a:t>key</a:t>
            </a:r>
            <a:r>
              <a:rPr lang="en-US" sz="2000" dirty="0" smtClean="0">
                <a:cs typeface="Aharoni" pitchFamily="2" charset="-79"/>
              </a:rPr>
              <a:t>.</a:t>
            </a:r>
            <a:endParaRPr lang="en-US" sz="2000" dirty="0">
              <a:cs typeface="Aharoni" pitchFamily="2" charset="-79"/>
            </a:endParaRPr>
          </a:p>
          <a:p>
            <a:pPr algn="l"/>
            <a:endParaRPr lang="en-US" sz="1800" b="1" dirty="0"/>
          </a:p>
        </p:txBody>
      </p:sp>
    </p:spTree>
    <p:extLst>
      <p:ext uri="{BB962C8B-B14F-4D97-AF65-F5344CB8AC3E}">
        <p14:creationId xmlns:p14="http://schemas.microsoft.com/office/powerpoint/2010/main" val="2342123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Keys</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lnSpcReduction="10000"/>
          </a:bodyPr>
          <a:lstStyle/>
          <a:p>
            <a:pPr marL="342900" indent="-342900" algn="l">
              <a:buFont typeface="Wingdings" panose="05000000000000000000" pitchFamily="2" charset="2"/>
              <a:buChar char="§"/>
            </a:pPr>
            <a:r>
              <a:rPr lang="en-US" sz="2000" b="1" dirty="0" smtClean="0"/>
              <a:t>Super </a:t>
            </a:r>
            <a:r>
              <a:rPr lang="en-US" sz="2000" b="1" dirty="0"/>
              <a:t>Key</a:t>
            </a:r>
            <a:r>
              <a:rPr lang="en-US" sz="2000" dirty="0"/>
              <a:t> is defined as a set of attributes within a table that uniquely identifies each record within a table. Super Key is a superset of </a:t>
            </a:r>
            <a:r>
              <a:rPr lang="en-US" sz="2000" dirty="0" smtClean="0"/>
              <a:t>Candidate key.</a:t>
            </a:r>
          </a:p>
          <a:p>
            <a:pPr marL="285750" indent="-285750" algn="l">
              <a:buFont typeface="Wingdings" panose="05000000000000000000" pitchFamily="2" charset="2"/>
              <a:buChar char="§"/>
            </a:pPr>
            <a:r>
              <a:rPr lang="en-US" sz="2000" b="1" dirty="0"/>
              <a:t>A C</a:t>
            </a:r>
            <a:r>
              <a:rPr lang="en-US" sz="2000" b="1" dirty="0" smtClean="0"/>
              <a:t>andidate Key:</a:t>
            </a:r>
          </a:p>
          <a:p>
            <a:pPr marL="800100" lvl="1" indent="-342900" algn="l">
              <a:buFont typeface="Courier New" panose="02070309020205020404" pitchFamily="49" charset="0"/>
              <a:buChar char="o"/>
            </a:pPr>
            <a:r>
              <a:rPr lang="en-US" sz="1800" dirty="0" smtClean="0"/>
              <a:t>Is </a:t>
            </a:r>
            <a:r>
              <a:rPr lang="en-US" sz="1800" dirty="0"/>
              <a:t>a subset of a super key</a:t>
            </a:r>
            <a:r>
              <a:rPr lang="en-US" sz="1800" dirty="0" smtClean="0"/>
              <a:t>.</a:t>
            </a:r>
          </a:p>
          <a:p>
            <a:pPr marL="800100" lvl="1" indent="-342900" algn="l">
              <a:buFont typeface="Courier New" panose="02070309020205020404" pitchFamily="49" charset="0"/>
              <a:buChar char="o"/>
            </a:pPr>
            <a:r>
              <a:rPr lang="en-US" sz="1800" dirty="0" smtClean="0"/>
              <a:t>Is a </a:t>
            </a:r>
            <a:r>
              <a:rPr lang="en-US" sz="1800" dirty="0"/>
              <a:t>single field or the least combination of fields that uniquely identifies each record in the table. The least combination of fields distinguishes a candidate key from a super key. </a:t>
            </a:r>
            <a:endParaRPr lang="en-US" sz="1800" dirty="0" smtClean="0"/>
          </a:p>
          <a:p>
            <a:pPr marL="800100" lvl="1" indent="-342900" algn="l">
              <a:lnSpc>
                <a:spcPct val="100000"/>
              </a:lnSpc>
              <a:buFont typeface="Courier New" panose="02070309020205020404" pitchFamily="49" charset="0"/>
              <a:buChar char="o"/>
            </a:pPr>
            <a:r>
              <a:rPr lang="en-US" sz="1800" dirty="0" smtClean="0"/>
              <a:t>Must </a:t>
            </a:r>
            <a:r>
              <a:rPr lang="en-US" sz="1800" dirty="0"/>
              <a:t>contain unique </a:t>
            </a:r>
            <a:r>
              <a:rPr lang="en-US" sz="1800" dirty="0" smtClean="0"/>
              <a:t>values.</a:t>
            </a:r>
            <a:endParaRPr lang="en-US" sz="1800" dirty="0"/>
          </a:p>
          <a:p>
            <a:pPr marL="800100" lvl="1" indent="-342900" algn="l">
              <a:lnSpc>
                <a:spcPct val="100000"/>
              </a:lnSpc>
              <a:buFont typeface="Courier New" panose="02070309020205020404" pitchFamily="49" charset="0"/>
              <a:buChar char="o"/>
            </a:pPr>
            <a:r>
              <a:rPr lang="en-US" sz="1800" dirty="0" smtClean="0"/>
              <a:t>Must </a:t>
            </a:r>
            <a:r>
              <a:rPr lang="en-US" sz="1800" dirty="0"/>
              <a:t>not contain null </a:t>
            </a:r>
            <a:r>
              <a:rPr lang="en-US" sz="1800" dirty="0" smtClean="0"/>
              <a:t>values.</a:t>
            </a:r>
            <a:endParaRPr lang="en-US" sz="1800" dirty="0"/>
          </a:p>
          <a:p>
            <a:pPr marL="800100" lvl="1" indent="-342900" algn="l">
              <a:lnSpc>
                <a:spcPct val="100000"/>
              </a:lnSpc>
              <a:buFont typeface="Courier New" panose="02070309020205020404" pitchFamily="49" charset="0"/>
              <a:buChar char="o"/>
            </a:pPr>
            <a:r>
              <a:rPr lang="en-US" sz="1800" dirty="0" smtClean="0"/>
              <a:t>Contains </a:t>
            </a:r>
            <a:r>
              <a:rPr lang="en-US" sz="1800" dirty="0"/>
              <a:t>the minimum number of fields to ensure </a:t>
            </a:r>
            <a:r>
              <a:rPr lang="en-US" sz="1800" dirty="0" smtClean="0"/>
              <a:t>uniqueness.</a:t>
            </a:r>
            <a:endParaRPr lang="en-US" sz="1800" dirty="0"/>
          </a:p>
          <a:p>
            <a:pPr marL="800100" lvl="1" indent="-342900" algn="l">
              <a:lnSpc>
                <a:spcPct val="100000"/>
              </a:lnSpc>
              <a:buFont typeface="Courier New" panose="02070309020205020404" pitchFamily="49" charset="0"/>
              <a:buChar char="o"/>
            </a:pPr>
            <a:r>
              <a:rPr lang="en-US" sz="1800" dirty="0" smtClean="0"/>
              <a:t>Must </a:t>
            </a:r>
            <a:r>
              <a:rPr lang="en-US" sz="1800" dirty="0"/>
              <a:t>uniquely identify each record in the </a:t>
            </a:r>
            <a:r>
              <a:rPr lang="en-US" sz="1800" dirty="0" smtClean="0"/>
              <a:t>table.</a:t>
            </a:r>
            <a:endParaRPr lang="en-US" sz="1800" dirty="0"/>
          </a:p>
          <a:p>
            <a:pPr marL="285750" indent="-285750" algn="l">
              <a:buFont typeface="Wingdings" panose="05000000000000000000" pitchFamily="2" charset="2"/>
              <a:buChar char="§"/>
            </a:pPr>
            <a:endParaRPr lang="en-US" sz="2000" dirty="0" smtClean="0"/>
          </a:p>
        </p:txBody>
      </p:sp>
    </p:spTree>
    <p:extLst>
      <p:ext uri="{BB962C8B-B14F-4D97-AF65-F5344CB8AC3E}">
        <p14:creationId xmlns:p14="http://schemas.microsoft.com/office/powerpoint/2010/main" val="4130930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Keys</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2000" b="1" dirty="0" smtClean="0"/>
              <a:t>Example of Candidate Key:</a:t>
            </a:r>
            <a:endParaRPr lang="en-US" sz="1800" b="1" dirty="0"/>
          </a:p>
        </p:txBody>
      </p:sp>
      <p:pic>
        <p:nvPicPr>
          <p:cNvPr id="4" name="Picture 3"/>
          <p:cNvPicPr>
            <a:picLocks noChangeAspect="1"/>
          </p:cNvPicPr>
          <p:nvPr/>
        </p:nvPicPr>
        <p:blipFill>
          <a:blip r:embed="rId2" cstate="print"/>
          <a:stretch>
            <a:fillRect/>
          </a:stretch>
        </p:blipFill>
        <p:spPr>
          <a:xfrm>
            <a:off x="3107900" y="2312136"/>
            <a:ext cx="6113374" cy="3894081"/>
          </a:xfrm>
          <a:prstGeom prst="rect">
            <a:avLst/>
          </a:prstGeom>
        </p:spPr>
      </p:pic>
    </p:spTree>
    <p:extLst>
      <p:ext uri="{BB962C8B-B14F-4D97-AF65-F5344CB8AC3E}">
        <p14:creationId xmlns:p14="http://schemas.microsoft.com/office/powerpoint/2010/main" val="3920126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Keys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2000" b="1" dirty="0"/>
              <a:t>Primary </a:t>
            </a:r>
            <a:r>
              <a:rPr lang="en-US" sz="2000" b="1" dirty="0" smtClean="0"/>
              <a:t>Key</a:t>
            </a:r>
            <a:r>
              <a:rPr lang="en-US" sz="2000" dirty="0" smtClean="0"/>
              <a:t>:</a:t>
            </a:r>
          </a:p>
          <a:p>
            <a:pPr marL="342900" indent="-342900" algn="l">
              <a:buFont typeface="Wingdings" panose="05000000000000000000" pitchFamily="2" charset="2"/>
              <a:buChar char="§"/>
            </a:pPr>
            <a:r>
              <a:rPr lang="en-US" sz="2000" dirty="0" smtClean="0"/>
              <a:t>Is </a:t>
            </a:r>
            <a:r>
              <a:rPr lang="en-US" sz="2000" dirty="0"/>
              <a:t>a candidate key that is most appropriate to be the main reference key for the table. </a:t>
            </a:r>
            <a:endParaRPr lang="en-US" sz="2000" dirty="0" smtClean="0"/>
          </a:p>
          <a:p>
            <a:pPr marL="342900" indent="-342900" algn="l">
              <a:buFont typeface="Wingdings" panose="05000000000000000000" pitchFamily="2" charset="2"/>
              <a:buChar char="§"/>
            </a:pPr>
            <a:r>
              <a:rPr lang="en-US" sz="2000" dirty="0" smtClean="0"/>
              <a:t>Is </a:t>
            </a:r>
            <a:r>
              <a:rPr lang="en-US" sz="2000" dirty="0"/>
              <a:t>used throughout the database to help establish relationships with other tables. </a:t>
            </a:r>
            <a:endParaRPr lang="en-US" sz="2000" dirty="0" smtClean="0"/>
          </a:p>
          <a:p>
            <a:pPr marL="342900" indent="-342900" algn="l">
              <a:buFont typeface="Wingdings" panose="05000000000000000000" pitchFamily="2" charset="2"/>
              <a:buChar char="§"/>
            </a:pPr>
            <a:r>
              <a:rPr lang="en-US" sz="2000" dirty="0" smtClean="0"/>
              <a:t>Must </a:t>
            </a:r>
            <a:r>
              <a:rPr lang="en-US" sz="2000" dirty="0"/>
              <a:t>contain unique </a:t>
            </a:r>
            <a:r>
              <a:rPr lang="en-US" sz="2000" dirty="0" smtClean="0"/>
              <a:t>values. Must </a:t>
            </a:r>
            <a:r>
              <a:rPr lang="en-US" sz="2000" dirty="0"/>
              <a:t>never be null and </a:t>
            </a:r>
            <a:r>
              <a:rPr lang="en-US" sz="2000" dirty="0" smtClean="0"/>
              <a:t>should uniquely </a:t>
            </a:r>
            <a:r>
              <a:rPr lang="en-US" sz="2000" dirty="0"/>
              <a:t>identify each record in the table.</a:t>
            </a:r>
            <a:endParaRPr lang="en-US" sz="1800" b="1" dirty="0"/>
          </a:p>
        </p:txBody>
      </p:sp>
    </p:spTree>
    <p:extLst>
      <p:ext uri="{BB962C8B-B14F-4D97-AF65-F5344CB8AC3E}">
        <p14:creationId xmlns:p14="http://schemas.microsoft.com/office/powerpoint/2010/main" val="41426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Keys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2000" b="1" dirty="0" smtClean="0"/>
              <a:t>Example of Primary Key:</a:t>
            </a:r>
            <a:endParaRPr lang="en-US" sz="2000" b="1" dirty="0"/>
          </a:p>
        </p:txBody>
      </p:sp>
      <p:pic>
        <p:nvPicPr>
          <p:cNvPr id="4" name="Picture 3"/>
          <p:cNvPicPr>
            <a:picLocks noChangeAspect="1"/>
          </p:cNvPicPr>
          <p:nvPr/>
        </p:nvPicPr>
        <p:blipFill>
          <a:blip r:embed="rId2" cstate="print"/>
          <a:stretch>
            <a:fillRect/>
          </a:stretch>
        </p:blipFill>
        <p:spPr>
          <a:xfrm>
            <a:off x="2486026" y="2364952"/>
            <a:ext cx="6001152" cy="3586440"/>
          </a:xfrm>
          <a:prstGeom prst="rect">
            <a:avLst/>
          </a:prstGeom>
        </p:spPr>
      </p:pic>
      <p:pic>
        <p:nvPicPr>
          <p:cNvPr id="5" name="Picture 4"/>
          <p:cNvPicPr>
            <a:picLocks noChangeAspect="1"/>
          </p:cNvPicPr>
          <p:nvPr/>
        </p:nvPicPr>
        <p:blipFill>
          <a:blip r:embed="rId3" cstate="print"/>
          <a:stretch>
            <a:fillRect/>
          </a:stretch>
        </p:blipFill>
        <p:spPr>
          <a:xfrm>
            <a:off x="3796182" y="2360864"/>
            <a:ext cx="323850" cy="247650"/>
          </a:xfrm>
          <a:prstGeom prst="rect">
            <a:avLst/>
          </a:prstGeom>
        </p:spPr>
      </p:pic>
    </p:spTree>
    <p:extLst>
      <p:ext uri="{BB962C8B-B14F-4D97-AF65-F5344CB8AC3E}">
        <p14:creationId xmlns:p14="http://schemas.microsoft.com/office/powerpoint/2010/main" val="884976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94479"/>
            <a:ext cx="9144000" cy="1648917"/>
          </a:xfrm>
        </p:spPr>
        <p:txBody>
          <a:bodyPr>
            <a:normAutofit/>
          </a:bodyPr>
          <a:lstStyle/>
          <a:p>
            <a:r>
              <a:rPr lang="en-US" sz="3600" dirty="0" smtClean="0"/>
              <a:t>Introduction to Database</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4077114"/>
          </a:xfrm>
        </p:spPr>
        <p:txBody>
          <a:bodyPr>
            <a:normAutofit lnSpcReduction="10000"/>
          </a:bodyPr>
          <a:lstStyle/>
          <a:p>
            <a:pPr algn="just"/>
            <a:r>
              <a:rPr lang="en-US" sz="2000" dirty="0"/>
              <a:t>A </a:t>
            </a:r>
            <a:r>
              <a:rPr lang="en-US" sz="2000" b="1" dirty="0"/>
              <a:t>database</a:t>
            </a:r>
            <a:r>
              <a:rPr lang="en-US" sz="2000" dirty="0"/>
              <a:t> is a collection of related data which represents some aspect of the real world. A database system is designed to be built and populated with data for a certain task</a:t>
            </a:r>
            <a:r>
              <a:rPr lang="en-US" sz="2000" dirty="0" smtClean="0"/>
              <a:t>.</a:t>
            </a:r>
          </a:p>
          <a:p>
            <a:pPr algn="just"/>
            <a:r>
              <a:rPr lang="en-US" sz="1800" b="1" dirty="0" smtClean="0"/>
              <a:t>DBMS: Database Management System </a:t>
            </a:r>
            <a:r>
              <a:rPr lang="en-US" sz="1800" dirty="0" smtClean="0"/>
              <a:t>is a software for storing and retrieving users' data by considering appropriate security measures. It allows users to create their own databases as per their requirement.</a:t>
            </a:r>
          </a:p>
          <a:p>
            <a:pPr algn="just"/>
            <a:r>
              <a:rPr lang="en-US" sz="1800" dirty="0" smtClean="0"/>
              <a:t>It consists of a group of programs which manipulate the database and provide an interface between the database. It includes the user of the database and other application programs.</a:t>
            </a:r>
          </a:p>
          <a:p>
            <a:pPr algn="just"/>
            <a:r>
              <a:rPr lang="en-US" sz="1800" b="1" dirty="0" smtClean="0"/>
              <a:t>RDBMS: </a:t>
            </a:r>
            <a:r>
              <a:rPr lang="en-US" sz="1800" dirty="0" smtClean="0"/>
              <a:t>RDBMS</a:t>
            </a:r>
            <a:r>
              <a:rPr lang="en-US" sz="1800" dirty="0"/>
              <a:t> stands for </a:t>
            </a:r>
            <a:r>
              <a:rPr lang="en-US" sz="1800" dirty="0" smtClean="0"/>
              <a:t>Relational </a:t>
            </a:r>
            <a:r>
              <a:rPr lang="en-US" sz="1800" dirty="0"/>
              <a:t>Database Management </a:t>
            </a:r>
            <a:r>
              <a:rPr lang="en-US" sz="1800" dirty="0" smtClean="0"/>
              <a:t>System. RDBMS</a:t>
            </a:r>
            <a:r>
              <a:rPr lang="en-US" sz="1800" dirty="0"/>
              <a:t> is </a:t>
            </a:r>
            <a:r>
              <a:rPr lang="en-US" sz="1800" dirty="0" smtClean="0"/>
              <a:t>a type </a:t>
            </a:r>
            <a:r>
              <a:rPr lang="en-US" sz="1800" dirty="0"/>
              <a:t>of DBMS that uses a relational model for its databases. An RDBMS therefore enables you to create relational databases. A relational database is a  database that allows related data to be stored across multiple tables, and linked by establishing a relationship between the tables. </a:t>
            </a:r>
            <a:r>
              <a:rPr lang="en-US" sz="1800" dirty="0" smtClean="0"/>
              <a:t>It provides </a:t>
            </a:r>
            <a:r>
              <a:rPr lang="en-US" sz="1800" dirty="0"/>
              <a:t>an efficient way to store data, as you can enter data once, then reference it from elsewhere in the database</a:t>
            </a:r>
            <a:r>
              <a:rPr lang="en-US" sz="1800" dirty="0" smtClean="0"/>
              <a:t>. Popular RDBMS are </a:t>
            </a:r>
            <a:r>
              <a:rPr lang="en-US" sz="1800" dirty="0" err="1" smtClean="0"/>
              <a:t>Mysql</a:t>
            </a:r>
            <a:r>
              <a:rPr lang="en-US" sz="1800" dirty="0" smtClean="0"/>
              <a:t>, Oracle, </a:t>
            </a:r>
            <a:r>
              <a:rPr lang="en-US" sz="1800" dirty="0"/>
              <a:t>MS </a:t>
            </a:r>
            <a:r>
              <a:rPr lang="en-US" sz="1800" dirty="0" smtClean="0"/>
              <a:t>Access, SQL Server, FileMaker</a:t>
            </a:r>
            <a:r>
              <a:rPr lang="en-US" sz="1800" dirty="0"/>
              <a:t>, </a:t>
            </a:r>
            <a:r>
              <a:rPr lang="en-US" sz="1800" dirty="0" err="1" smtClean="0"/>
              <a:t>PostgreSQL</a:t>
            </a:r>
            <a:r>
              <a:rPr lang="en-US" sz="1800" dirty="0" smtClean="0"/>
              <a:t>.</a:t>
            </a:r>
            <a:endParaRPr lang="en-US" sz="1800" dirty="0"/>
          </a:p>
          <a:p>
            <a:pPr algn="just"/>
            <a:endParaRPr lang="en-US" sz="1800" b="1" dirty="0"/>
          </a:p>
        </p:txBody>
      </p:sp>
    </p:spTree>
    <p:extLst>
      <p:ext uri="{BB962C8B-B14F-4D97-AF65-F5344CB8AC3E}">
        <p14:creationId xmlns:p14="http://schemas.microsoft.com/office/powerpoint/2010/main" val="27224445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Keys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342900" indent="-342900" algn="l">
              <a:buFont typeface="Wingdings" panose="05000000000000000000" pitchFamily="2" charset="2"/>
              <a:buChar char="§"/>
            </a:pPr>
            <a:r>
              <a:rPr lang="en-US" sz="2000" dirty="0" smtClean="0"/>
              <a:t>A </a:t>
            </a:r>
            <a:r>
              <a:rPr lang="en-US" sz="2000" b="1" dirty="0"/>
              <a:t>foreign </a:t>
            </a:r>
            <a:r>
              <a:rPr lang="en-US" sz="2000" b="1" dirty="0" smtClean="0"/>
              <a:t>Key </a:t>
            </a:r>
            <a:r>
              <a:rPr lang="en-US" sz="2000" dirty="0" smtClean="0"/>
              <a:t>is generally </a:t>
            </a:r>
            <a:r>
              <a:rPr lang="en-US" sz="2000" dirty="0"/>
              <a:t>a primary key from one table that appears as a field in another </a:t>
            </a:r>
            <a:r>
              <a:rPr lang="en-US" sz="2000" dirty="0" smtClean="0"/>
              <a:t>table, where </a:t>
            </a:r>
            <a:r>
              <a:rPr lang="en-US" sz="2000" dirty="0"/>
              <a:t>the first table has a relationship to the second. </a:t>
            </a:r>
            <a:endParaRPr lang="en-US" sz="2000" dirty="0" smtClean="0"/>
          </a:p>
          <a:p>
            <a:pPr marL="342900" indent="-342900" algn="l">
              <a:buFont typeface="Wingdings" panose="05000000000000000000" pitchFamily="2" charset="2"/>
              <a:buChar char="§"/>
            </a:pPr>
            <a:r>
              <a:rPr lang="en-US" sz="2000" dirty="0" smtClean="0"/>
              <a:t>For example, if </a:t>
            </a:r>
            <a:r>
              <a:rPr lang="en-US" sz="2000" dirty="0"/>
              <a:t>we had a table A with a primary key X that linked to a table B where X was a field in B, then X would be a foreign key in B</a:t>
            </a:r>
            <a:r>
              <a:rPr lang="en-US" sz="2000" dirty="0" smtClean="0"/>
              <a:t>.</a:t>
            </a:r>
            <a:endParaRPr lang="en-US" sz="2000" dirty="0"/>
          </a:p>
        </p:txBody>
      </p:sp>
    </p:spTree>
    <p:extLst>
      <p:ext uri="{BB962C8B-B14F-4D97-AF65-F5344CB8AC3E}">
        <p14:creationId xmlns:p14="http://schemas.microsoft.com/office/powerpoint/2010/main" val="1538765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Keys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2000" b="1" dirty="0" smtClean="0"/>
              <a:t>Example of Foreign Key</a:t>
            </a:r>
            <a:r>
              <a:rPr lang="en-US" sz="2000" dirty="0" smtClean="0"/>
              <a:t>:</a:t>
            </a:r>
            <a:endParaRPr lang="en-US" sz="2000" dirty="0"/>
          </a:p>
        </p:txBody>
      </p:sp>
      <p:pic>
        <p:nvPicPr>
          <p:cNvPr id="4" name="Picture 3"/>
          <p:cNvPicPr>
            <a:picLocks noChangeAspect="1"/>
          </p:cNvPicPr>
          <p:nvPr/>
        </p:nvPicPr>
        <p:blipFill>
          <a:blip r:embed="rId2" cstate="print"/>
          <a:stretch>
            <a:fillRect/>
          </a:stretch>
        </p:blipFill>
        <p:spPr>
          <a:xfrm>
            <a:off x="2966771" y="2342505"/>
            <a:ext cx="5443134" cy="3699005"/>
          </a:xfrm>
          <a:prstGeom prst="rect">
            <a:avLst/>
          </a:prstGeom>
        </p:spPr>
      </p:pic>
      <p:pic>
        <p:nvPicPr>
          <p:cNvPr id="6" name="Picture 5"/>
          <p:cNvPicPr>
            <a:picLocks noChangeAspect="1"/>
          </p:cNvPicPr>
          <p:nvPr/>
        </p:nvPicPr>
        <p:blipFill>
          <a:blip r:embed="rId3" cstate="print"/>
          <a:stretch>
            <a:fillRect/>
          </a:stretch>
        </p:blipFill>
        <p:spPr>
          <a:xfrm>
            <a:off x="5058312" y="4518327"/>
            <a:ext cx="240919" cy="184232"/>
          </a:xfrm>
          <a:prstGeom prst="rect">
            <a:avLst/>
          </a:prstGeom>
        </p:spPr>
      </p:pic>
      <p:pic>
        <p:nvPicPr>
          <p:cNvPr id="8" name="Picture 7"/>
          <p:cNvPicPr>
            <a:picLocks noChangeAspect="1"/>
          </p:cNvPicPr>
          <p:nvPr/>
        </p:nvPicPr>
        <p:blipFill>
          <a:blip r:embed="rId3" cstate="print"/>
          <a:stretch>
            <a:fillRect/>
          </a:stretch>
        </p:blipFill>
        <p:spPr>
          <a:xfrm>
            <a:off x="8289445" y="3176778"/>
            <a:ext cx="240919" cy="184232"/>
          </a:xfrm>
          <a:prstGeom prst="rect">
            <a:avLst/>
          </a:prstGeom>
        </p:spPr>
      </p:pic>
    </p:spTree>
    <p:extLst>
      <p:ext uri="{BB962C8B-B14F-4D97-AF65-F5344CB8AC3E}">
        <p14:creationId xmlns:p14="http://schemas.microsoft.com/office/powerpoint/2010/main" val="36255243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Keys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342900" indent="-342900" algn="l">
              <a:buFont typeface="Wingdings" panose="05000000000000000000" pitchFamily="2" charset="2"/>
              <a:buChar char="§"/>
            </a:pPr>
            <a:r>
              <a:rPr lang="en-US" sz="2000" b="1" dirty="0"/>
              <a:t>Alternate key </a:t>
            </a:r>
            <a:r>
              <a:rPr lang="en-US" sz="2000" dirty="0" smtClean="0"/>
              <a:t>is </a:t>
            </a:r>
            <a:r>
              <a:rPr lang="en-US" sz="2000" dirty="0"/>
              <a:t>any candidate key which is not selected to be the primary </a:t>
            </a:r>
            <a:r>
              <a:rPr lang="en-US" sz="2000" dirty="0" smtClean="0"/>
              <a:t>key.</a:t>
            </a:r>
          </a:p>
          <a:p>
            <a:pPr marL="342900" indent="-342900" algn="l">
              <a:buFont typeface="Wingdings" panose="05000000000000000000" pitchFamily="2" charset="2"/>
              <a:buChar char="§"/>
            </a:pPr>
            <a:r>
              <a:rPr lang="en-US" sz="2000" b="1" dirty="0"/>
              <a:t>Compound key </a:t>
            </a:r>
            <a:r>
              <a:rPr lang="en-US" sz="2000" dirty="0" smtClean="0"/>
              <a:t>(</a:t>
            </a:r>
            <a:r>
              <a:rPr lang="en-US" sz="2000" dirty="0"/>
              <a:t>also called a composite key or concatenated key) is a key that consists of 2 or more </a:t>
            </a:r>
            <a:r>
              <a:rPr lang="en-US" sz="2000" dirty="0" smtClean="0"/>
              <a:t>attributes.</a:t>
            </a:r>
            <a:endParaRPr lang="en-US" sz="2000" dirty="0"/>
          </a:p>
        </p:txBody>
      </p:sp>
    </p:spTree>
    <p:extLst>
      <p:ext uri="{BB962C8B-B14F-4D97-AF65-F5344CB8AC3E}">
        <p14:creationId xmlns:p14="http://schemas.microsoft.com/office/powerpoint/2010/main" val="2098164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Basic of SQL</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0" lvl="1" algn="just">
              <a:spcBef>
                <a:spcPts val="1000"/>
              </a:spcBef>
            </a:pPr>
            <a:r>
              <a:rPr lang="en-US" b="1" dirty="0"/>
              <a:t>The SQL </a:t>
            </a:r>
            <a:r>
              <a:rPr lang="en-US" b="1" dirty="0" smtClean="0"/>
              <a:t>Language :</a:t>
            </a:r>
            <a:r>
              <a:rPr lang="en-US" dirty="0"/>
              <a:t> </a:t>
            </a:r>
            <a:endParaRPr lang="en-US" dirty="0" smtClean="0"/>
          </a:p>
          <a:p>
            <a:pPr marL="0" lvl="1" algn="just">
              <a:spcBef>
                <a:spcPts val="1000"/>
              </a:spcBef>
            </a:pPr>
            <a:r>
              <a:rPr lang="en-US" dirty="0"/>
              <a:t>	</a:t>
            </a:r>
            <a:r>
              <a:rPr lang="en-US" dirty="0" smtClean="0"/>
              <a:t>		SQL (We pronounced </a:t>
            </a:r>
            <a:r>
              <a:rPr lang="en-US" dirty="0"/>
              <a:t>"</a:t>
            </a:r>
            <a:r>
              <a:rPr lang="en-US" dirty="0" err="1"/>
              <a:t>ess</a:t>
            </a:r>
            <a:r>
              <a:rPr lang="en-US" dirty="0"/>
              <a:t>-</a:t>
            </a:r>
            <a:r>
              <a:rPr lang="en-US" dirty="0" err="1"/>
              <a:t>que</a:t>
            </a:r>
            <a:r>
              <a:rPr lang="en-US" dirty="0"/>
              <a:t>-el") stands for Structured Query Language. SQL is used to communicate with a database. According to ANSI (American National Standards Institute), it is the standard language for relational database management systems. SQL statements are used to perform tasks such as update data on a </a:t>
            </a:r>
            <a:r>
              <a:rPr lang="en-US" dirty="0" smtClean="0"/>
              <a:t>database </a:t>
            </a:r>
            <a:r>
              <a:rPr lang="en-US" dirty="0"/>
              <a:t>or retrieve data from a database. Some common relational database management </a:t>
            </a:r>
            <a:r>
              <a:rPr lang="en-US" dirty="0" smtClean="0"/>
              <a:t>systems.</a:t>
            </a:r>
            <a:endParaRPr lang="en-US" b="1" dirty="0"/>
          </a:p>
          <a:p>
            <a:pPr algn="l"/>
            <a:endParaRPr lang="en-US" sz="2000" dirty="0"/>
          </a:p>
        </p:txBody>
      </p:sp>
    </p:spTree>
    <p:extLst>
      <p:ext uri="{BB962C8B-B14F-4D97-AF65-F5344CB8AC3E}">
        <p14:creationId xmlns:p14="http://schemas.microsoft.com/office/powerpoint/2010/main" val="4267432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4696"/>
            <a:ext cx="9144000" cy="869429"/>
          </a:xfrm>
        </p:spPr>
        <p:txBody>
          <a:bodyPr>
            <a:normAutofit/>
          </a:bodyPr>
          <a:lstStyle/>
          <a:p>
            <a:pPr lvl="1" algn="ctr" rtl="0">
              <a:lnSpc>
                <a:spcPct val="90000"/>
              </a:lnSpc>
              <a:spcBef>
                <a:spcPct val="0"/>
              </a:spcBef>
            </a:pPr>
            <a:r>
              <a:rPr lang="en-US" sz="3600" dirty="0" smtClean="0"/>
              <a:t>Rules</a:t>
            </a:r>
            <a:r>
              <a:rPr lang="en-US" dirty="0" smtClean="0"/>
              <a:t> </a:t>
            </a:r>
            <a:r>
              <a:rPr lang="en-US" sz="3600" dirty="0"/>
              <a:t>for SQL Statements</a:t>
            </a:r>
            <a:r>
              <a:rPr lang="en-US" dirty="0"/>
              <a:t/>
            </a:r>
            <a:br>
              <a:rPr lang="en-US" dirty="0"/>
            </a:br>
            <a:endParaRPr lang="en-US" dirty="0"/>
          </a:p>
        </p:txBody>
      </p:sp>
      <p:sp>
        <p:nvSpPr>
          <p:cNvPr id="3" name="Subtitle 2"/>
          <p:cNvSpPr>
            <a:spLocks noGrp="1"/>
          </p:cNvSpPr>
          <p:nvPr>
            <p:ph type="subTitle" idx="1"/>
          </p:nvPr>
        </p:nvSpPr>
        <p:spPr>
          <a:xfrm>
            <a:off x="554636" y="1124263"/>
            <a:ext cx="10113364" cy="5081665"/>
          </a:xfrm>
        </p:spPr>
        <p:txBody>
          <a:bodyPr>
            <a:normAutofit/>
          </a:bodyPr>
          <a:lstStyle/>
          <a:p>
            <a:pPr marL="342900" indent="-342900" algn="l">
              <a:buFont typeface="Wingdings" panose="05000000000000000000" pitchFamily="2" charset="2"/>
              <a:buChar char="ü"/>
            </a:pPr>
            <a:r>
              <a:rPr lang="en-US" sz="2000" dirty="0"/>
              <a:t>SQL  commands can be written on multiple line.</a:t>
            </a:r>
          </a:p>
          <a:p>
            <a:pPr marL="342900" indent="-342900" algn="l">
              <a:buFont typeface="Wingdings" panose="05000000000000000000" pitchFamily="2" charset="2"/>
              <a:buChar char="ü"/>
            </a:pPr>
            <a:r>
              <a:rPr lang="en-US" sz="2000" dirty="0"/>
              <a:t>Clauses are generally used to separate lines to build accuracy through it is not necessary.</a:t>
            </a:r>
          </a:p>
          <a:p>
            <a:pPr marL="342900" indent="-342900" algn="l">
              <a:buFont typeface="Wingdings" panose="05000000000000000000" pitchFamily="2" charset="2"/>
              <a:buChar char="ü"/>
            </a:pPr>
            <a:r>
              <a:rPr lang="en-US" sz="2000" dirty="0"/>
              <a:t>Tabulation (Index) can be used.</a:t>
            </a:r>
          </a:p>
          <a:p>
            <a:pPr marL="342900" indent="-342900" algn="l">
              <a:buFont typeface="Wingdings" panose="05000000000000000000" pitchFamily="2" charset="2"/>
              <a:buChar char="ü"/>
            </a:pPr>
            <a:r>
              <a:rPr lang="en-US" sz="2000" dirty="0"/>
              <a:t>Command words cannot divide over the lines.</a:t>
            </a:r>
          </a:p>
          <a:p>
            <a:pPr marL="342900" indent="-342900" algn="l">
              <a:buFont typeface="Wingdings" panose="05000000000000000000" pitchFamily="2" charset="2"/>
              <a:buChar char="ü"/>
            </a:pPr>
            <a:r>
              <a:rPr lang="en-US" sz="2000" dirty="0"/>
              <a:t>SQL commands are not case sensitive.</a:t>
            </a:r>
          </a:p>
          <a:p>
            <a:pPr marL="342900" indent="-342900" algn="l">
              <a:buFont typeface="Wingdings" panose="05000000000000000000" pitchFamily="2" charset="2"/>
              <a:buChar char="ü"/>
            </a:pPr>
            <a:r>
              <a:rPr lang="en-US" sz="2000" dirty="0"/>
              <a:t>SQL commands is enrolled with SQL prompt. The SQL prompt, perform as a command line buffer.</a:t>
            </a:r>
          </a:p>
          <a:p>
            <a:pPr marL="342900" indent="-342900" algn="l">
              <a:buFont typeface="Wingdings" panose="05000000000000000000" pitchFamily="2" charset="2"/>
              <a:buChar char="ü"/>
            </a:pPr>
            <a:r>
              <a:rPr lang="en-US" sz="2000" dirty="0"/>
              <a:t>Execution takes place when the </a:t>
            </a:r>
            <a:r>
              <a:rPr lang="en-US" sz="2000" dirty="0" smtClean="0"/>
              <a:t>statements </a:t>
            </a:r>
            <a:r>
              <a:rPr lang="en-US" sz="2000" dirty="0"/>
              <a:t>specified by a semi-colon(;).</a:t>
            </a:r>
          </a:p>
          <a:p>
            <a:pPr marL="342900" indent="-342900" algn="l">
              <a:buFont typeface="Wingdings" panose="05000000000000000000" pitchFamily="2" charset="2"/>
              <a:buChar char="ü"/>
            </a:pPr>
            <a:r>
              <a:rPr lang="en-US" sz="2000" dirty="0"/>
              <a:t>Only one statement can be present at any time within the buffer and it can be run in multiple ways.</a:t>
            </a:r>
          </a:p>
          <a:p>
            <a:pPr marL="1257300" lvl="2" indent="-342900" algn="l">
              <a:buFont typeface="Arial" panose="020B0604020202020204" pitchFamily="34" charset="0"/>
              <a:buChar char="•"/>
            </a:pPr>
            <a:r>
              <a:rPr lang="en-US" sz="1400" dirty="0"/>
              <a:t>     </a:t>
            </a:r>
            <a:r>
              <a:rPr lang="en-US" sz="2000" dirty="0"/>
              <a:t>Place a semicolon (;) at the end of the last clause.</a:t>
            </a:r>
          </a:p>
          <a:p>
            <a:pPr marL="1257300" lvl="2" indent="-342900" algn="l">
              <a:buFont typeface="Arial" panose="020B0604020202020204" pitchFamily="34" charset="0"/>
              <a:buChar char="•"/>
            </a:pPr>
            <a:r>
              <a:rPr lang="en-US" sz="2000" dirty="0"/>
              <a:t>     Place a semicolon (;) forward slash / on the last line in the buffer.</a:t>
            </a:r>
          </a:p>
          <a:p>
            <a:pPr marL="1257300" lvl="2" indent="-342900" algn="l">
              <a:buFont typeface="Arial" panose="020B0604020202020204" pitchFamily="34" charset="0"/>
              <a:buChar char="•"/>
            </a:pPr>
            <a:r>
              <a:rPr lang="en-US" sz="2000" dirty="0"/>
              <a:t>     Place a forward slash at the SQL prompt.</a:t>
            </a:r>
          </a:p>
          <a:p>
            <a:pPr marL="1257300" lvl="2" indent="-342900" algn="l">
              <a:buFont typeface="Arial" panose="020B0604020202020204" pitchFamily="34" charset="0"/>
              <a:buChar char="•"/>
            </a:pPr>
            <a:r>
              <a:rPr lang="en-US" sz="2000" dirty="0"/>
              <a:t>     Point a RUN command at the SQL prompt.</a:t>
            </a:r>
          </a:p>
        </p:txBody>
      </p:sp>
    </p:spTree>
    <p:extLst>
      <p:ext uri="{BB962C8B-B14F-4D97-AF65-F5344CB8AC3E}">
        <p14:creationId xmlns:p14="http://schemas.microsoft.com/office/powerpoint/2010/main" val="41840038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4696"/>
            <a:ext cx="9144000" cy="869429"/>
          </a:xfrm>
        </p:spPr>
        <p:txBody>
          <a:bodyPr>
            <a:normAutofit fontScale="90000"/>
          </a:bodyPr>
          <a:lstStyle/>
          <a:p>
            <a:pPr lvl="1" algn="ctr" rtl="0">
              <a:lnSpc>
                <a:spcPct val="90000"/>
              </a:lnSpc>
              <a:spcBef>
                <a:spcPct val="0"/>
              </a:spcBef>
            </a:pPr>
            <a:r>
              <a:rPr lang="en-US" sz="3200" dirty="0" smtClean="0"/>
              <a:t>Standard </a:t>
            </a:r>
            <a:r>
              <a:rPr lang="en-US" sz="3200" dirty="0"/>
              <a:t>SQL Statement Group</a:t>
            </a:r>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a:xfrm>
            <a:off x="554636" y="1124263"/>
            <a:ext cx="10113364" cy="5081665"/>
          </a:xfrm>
        </p:spPr>
        <p:txBody>
          <a:bodyPr>
            <a:normAutofit/>
          </a:bodyPr>
          <a:lstStyle/>
          <a:p>
            <a:pPr marL="342900" indent="-342900" algn="just">
              <a:buFont typeface="Wingdings" panose="05000000000000000000" pitchFamily="2" charset="2"/>
              <a:buChar char="ü"/>
            </a:pPr>
            <a:r>
              <a:rPr lang="en-US" sz="2000" b="1" dirty="0"/>
              <a:t>Data Definition Language (DDL</a:t>
            </a:r>
            <a:r>
              <a:rPr lang="en-US" sz="2000" b="1" dirty="0" smtClean="0"/>
              <a:t>) It is </a:t>
            </a:r>
            <a:r>
              <a:rPr lang="en-US" sz="2000" dirty="0" smtClean="0"/>
              <a:t>subset of </a:t>
            </a:r>
            <a:r>
              <a:rPr lang="en-US" sz="2000" b="1" dirty="0" smtClean="0"/>
              <a:t>SQL</a:t>
            </a:r>
            <a:r>
              <a:rPr lang="en-US" sz="2000" dirty="0"/>
              <a:t> statements that change the structure of the database schema in some way, typically by creating, deleting, or modifying schema objects such as databases, tables, and views. </a:t>
            </a:r>
            <a:r>
              <a:rPr lang="en-US" sz="2000" dirty="0" smtClean="0"/>
              <a:t> </a:t>
            </a:r>
            <a:r>
              <a:rPr lang="en-US" sz="2000" dirty="0"/>
              <a:t>In this category we have CREATE, ALTER, DROP and TRUNCATE commands</a:t>
            </a:r>
            <a:r>
              <a:rPr lang="en-US" sz="2000" dirty="0" smtClean="0"/>
              <a:t>.</a:t>
            </a:r>
            <a:endParaRPr lang="en-US" sz="2000" dirty="0"/>
          </a:p>
          <a:p>
            <a:pPr marL="342900" indent="-342900" algn="just">
              <a:buFont typeface="Wingdings" panose="05000000000000000000" pitchFamily="2" charset="2"/>
              <a:buChar char="ü"/>
            </a:pPr>
            <a:r>
              <a:rPr lang="en-US" sz="2000" b="1" dirty="0"/>
              <a:t>Data Manipulation Language (DML</a:t>
            </a:r>
            <a:r>
              <a:rPr lang="en-US" sz="2000" b="1" dirty="0" smtClean="0"/>
              <a:t>) </a:t>
            </a:r>
            <a:r>
              <a:rPr lang="en-US" sz="2000" dirty="0" smtClean="0"/>
              <a:t>These </a:t>
            </a:r>
            <a:r>
              <a:rPr lang="en-US" sz="2000" dirty="0"/>
              <a:t>SQL commands are used to store, modify, and delete data from database tables. In this </a:t>
            </a:r>
            <a:r>
              <a:rPr lang="en-US" sz="2000" dirty="0" smtClean="0"/>
              <a:t>category, we </a:t>
            </a:r>
            <a:r>
              <a:rPr lang="en-US" sz="2000" dirty="0"/>
              <a:t>have INSERT, UPDATE, and DELETE </a:t>
            </a:r>
            <a:r>
              <a:rPr lang="en-US" sz="2000" dirty="0" smtClean="0"/>
              <a:t>commands.</a:t>
            </a:r>
          </a:p>
          <a:p>
            <a:pPr marL="342900" indent="-342900" algn="just">
              <a:buFont typeface="Wingdings" panose="05000000000000000000" pitchFamily="2" charset="2"/>
              <a:buChar char="ü"/>
            </a:pPr>
            <a:r>
              <a:rPr lang="en-US" sz="2000" b="1" dirty="0" smtClean="0"/>
              <a:t>Transaction </a:t>
            </a:r>
            <a:r>
              <a:rPr lang="en-US" sz="2000" b="1" dirty="0"/>
              <a:t>Control Language (</a:t>
            </a:r>
            <a:r>
              <a:rPr lang="en-US" sz="2000" b="1" dirty="0" smtClean="0"/>
              <a:t>TCL) </a:t>
            </a:r>
            <a:r>
              <a:rPr lang="en-US" sz="2000" dirty="0" smtClean="0"/>
              <a:t>These </a:t>
            </a:r>
            <a:r>
              <a:rPr lang="en-US" sz="2000" dirty="0"/>
              <a:t>SQL commands are used to handle changes which affect the data in database. </a:t>
            </a:r>
            <a:r>
              <a:rPr lang="en-US" sz="2000" dirty="0" smtClean="0"/>
              <a:t>Basically, we </a:t>
            </a:r>
            <a:r>
              <a:rPr lang="en-US" sz="2000" dirty="0"/>
              <a:t>use these commands with in the transaction or to make a stable point during changes in database at which we can rollback the database state if required. In this </a:t>
            </a:r>
            <a:r>
              <a:rPr lang="en-US" sz="2000" dirty="0" smtClean="0"/>
              <a:t>category, we </a:t>
            </a:r>
            <a:r>
              <a:rPr lang="en-US" sz="2000" dirty="0"/>
              <a:t>have SAVEPOINT, ROLLBACK and COMMIT commands</a:t>
            </a:r>
            <a:r>
              <a:rPr lang="en-US" sz="2000" dirty="0" smtClean="0"/>
              <a:t>.</a:t>
            </a:r>
            <a:endParaRPr lang="en-US" sz="2000" dirty="0"/>
          </a:p>
          <a:p>
            <a:pPr marL="342900" indent="-342900" algn="just">
              <a:buFont typeface="Wingdings" panose="05000000000000000000" pitchFamily="2" charset="2"/>
              <a:buChar char="ü"/>
            </a:pPr>
            <a:r>
              <a:rPr lang="en-US" sz="2000" b="1" dirty="0"/>
              <a:t>Data Control Language (</a:t>
            </a:r>
            <a:r>
              <a:rPr lang="en-US" sz="2000" b="1" dirty="0" smtClean="0"/>
              <a:t>DCL) </a:t>
            </a:r>
            <a:r>
              <a:rPr lang="en-US" sz="2000" dirty="0" smtClean="0"/>
              <a:t>These </a:t>
            </a:r>
            <a:r>
              <a:rPr lang="en-US" sz="2000" dirty="0"/>
              <a:t>SQL commands are used to implement security on database objects like table, view, stored </a:t>
            </a:r>
            <a:r>
              <a:rPr lang="en-US" sz="2000" dirty="0" smtClean="0"/>
              <a:t>procedure, etc</a:t>
            </a:r>
            <a:r>
              <a:rPr lang="en-US" sz="2000" dirty="0"/>
              <a:t>. In this </a:t>
            </a:r>
            <a:r>
              <a:rPr lang="en-US" sz="2000" dirty="0" smtClean="0"/>
              <a:t>category, we </a:t>
            </a:r>
            <a:r>
              <a:rPr lang="en-US" sz="2000" dirty="0"/>
              <a:t>have GRANT and REVOKE commands.</a:t>
            </a:r>
          </a:p>
          <a:p>
            <a:pPr marL="342900" indent="-342900" algn="just">
              <a:buFont typeface="Wingdings" panose="05000000000000000000" pitchFamily="2" charset="2"/>
              <a:buChar char="ü"/>
            </a:pPr>
            <a:r>
              <a:rPr lang="en-US" sz="2000" b="1" dirty="0" smtClean="0"/>
              <a:t>Data Query Language (DQL)</a:t>
            </a:r>
            <a:r>
              <a:rPr lang="en-US" sz="2000" dirty="0" smtClean="0"/>
              <a:t>This </a:t>
            </a:r>
            <a:r>
              <a:rPr lang="en-US" sz="2000" dirty="0"/>
              <a:t>SQL </a:t>
            </a:r>
            <a:r>
              <a:rPr lang="en-US" sz="2000" dirty="0" smtClean="0"/>
              <a:t>command is used </a:t>
            </a:r>
            <a:r>
              <a:rPr lang="en-US" sz="2000" dirty="0"/>
              <a:t>to fetch/retrieve data from database tables. In this category we have only SEELCT </a:t>
            </a:r>
            <a:r>
              <a:rPr lang="en-US" sz="2000" dirty="0" smtClean="0"/>
              <a:t>command</a:t>
            </a:r>
            <a:endParaRPr lang="en-US" sz="2000" dirty="0"/>
          </a:p>
        </p:txBody>
      </p:sp>
    </p:spTree>
    <p:extLst>
      <p:ext uri="{BB962C8B-B14F-4D97-AF65-F5344CB8AC3E}">
        <p14:creationId xmlns:p14="http://schemas.microsoft.com/office/powerpoint/2010/main" val="4739539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4696"/>
            <a:ext cx="9144000" cy="869429"/>
          </a:xfrm>
        </p:spPr>
        <p:txBody>
          <a:bodyPr>
            <a:normAutofit fontScale="90000"/>
          </a:bodyPr>
          <a:lstStyle/>
          <a:p>
            <a:pPr lvl="1" algn="ctr" rtl="0">
              <a:lnSpc>
                <a:spcPct val="90000"/>
              </a:lnSpc>
              <a:spcBef>
                <a:spcPct val="0"/>
              </a:spcBef>
            </a:pPr>
            <a:r>
              <a:rPr lang="en-US" sz="3600" dirty="0"/>
              <a:t>Data Query Language</a:t>
            </a:r>
            <a:br>
              <a:rPr lang="en-US" sz="3600" dirty="0"/>
            </a:br>
            <a:r>
              <a:rPr lang="en-US" sz="3600" dirty="0"/>
              <a:t/>
            </a:r>
            <a:br>
              <a:rPr lang="en-US" sz="3600" dirty="0"/>
            </a:br>
            <a:r>
              <a:rPr lang="en-US" dirty="0"/>
              <a:t/>
            </a:r>
            <a:br>
              <a:rPr lang="en-US" dirty="0"/>
            </a:br>
            <a:endParaRPr lang="en-US" dirty="0"/>
          </a:p>
        </p:txBody>
      </p:sp>
      <p:sp>
        <p:nvSpPr>
          <p:cNvPr id="3" name="Subtitle 2"/>
          <p:cNvSpPr>
            <a:spLocks noGrp="1"/>
          </p:cNvSpPr>
          <p:nvPr>
            <p:ph type="subTitle" idx="1"/>
          </p:nvPr>
        </p:nvSpPr>
        <p:spPr>
          <a:xfrm>
            <a:off x="554636" y="1124263"/>
            <a:ext cx="10113364" cy="5081665"/>
          </a:xfrm>
        </p:spPr>
        <p:txBody>
          <a:bodyPr>
            <a:normAutofit fontScale="92500" lnSpcReduction="20000"/>
          </a:bodyPr>
          <a:lstStyle/>
          <a:p>
            <a:pPr algn="just"/>
            <a:r>
              <a:rPr lang="en-US" sz="2000" dirty="0" smtClean="0"/>
              <a:t>SELECT [DQL] is </a:t>
            </a:r>
            <a:r>
              <a:rPr lang="en-US" sz="2000" dirty="0"/>
              <a:t>the most frequently used SQL </a:t>
            </a:r>
            <a:r>
              <a:rPr lang="en-US" sz="2000" dirty="0" smtClean="0"/>
              <a:t>command. General syntax is</a:t>
            </a:r>
            <a:endParaRPr lang="en-US" sz="2000" dirty="0"/>
          </a:p>
          <a:p>
            <a:pPr algn="just"/>
            <a:r>
              <a:rPr lang="en-US" sz="2000" b="1" dirty="0"/>
              <a:t>SELECT [DISTINCT|ALL ] { * | [</a:t>
            </a:r>
            <a:r>
              <a:rPr lang="en-US" sz="2000" b="1" dirty="0" err="1"/>
              <a:t>fieldExpression</a:t>
            </a:r>
            <a:r>
              <a:rPr lang="en-US" sz="2000" b="1" dirty="0"/>
              <a:t> [AS </a:t>
            </a:r>
            <a:r>
              <a:rPr lang="en-US" sz="2000" b="1" dirty="0" err="1"/>
              <a:t>newName</a:t>
            </a:r>
            <a:r>
              <a:rPr lang="en-US" sz="2000" b="1" dirty="0"/>
              <a:t>]} FROM </a:t>
            </a:r>
            <a:r>
              <a:rPr lang="en-US" sz="2000" b="1" dirty="0" err="1"/>
              <a:t>tableName</a:t>
            </a:r>
            <a:r>
              <a:rPr lang="en-US" sz="2000" b="1" dirty="0"/>
              <a:t> [alias] [WHERE condition][GROUP BY </a:t>
            </a:r>
            <a:r>
              <a:rPr lang="en-US" sz="2000" b="1" dirty="0" err="1"/>
              <a:t>fieldName</a:t>
            </a:r>
            <a:r>
              <a:rPr lang="en-US" sz="2000" b="1" dirty="0"/>
              <a:t>(s)]  [HAVING condition] ORDER BY </a:t>
            </a:r>
            <a:r>
              <a:rPr lang="en-US" sz="2000" b="1" dirty="0" err="1"/>
              <a:t>fieldName</a:t>
            </a:r>
            <a:r>
              <a:rPr lang="en-US" sz="2000" b="1" dirty="0"/>
              <a:t>(s)</a:t>
            </a:r>
          </a:p>
          <a:p>
            <a:pPr algn="just"/>
            <a:r>
              <a:rPr lang="en-US" sz="2000" dirty="0" smtClean="0"/>
              <a:t>WHERE</a:t>
            </a:r>
            <a:endParaRPr lang="en-US" sz="2000" dirty="0"/>
          </a:p>
          <a:p>
            <a:pPr algn="just"/>
            <a:r>
              <a:rPr lang="en-US" sz="2000" b="1" dirty="0"/>
              <a:t>SELECT</a:t>
            </a:r>
            <a:r>
              <a:rPr lang="en-US" sz="2000" dirty="0"/>
              <a:t> is the SQL keyword that </a:t>
            </a:r>
            <a:r>
              <a:rPr lang="en-US" sz="2000" dirty="0" smtClean="0"/>
              <a:t>allows database to </a:t>
            </a:r>
            <a:r>
              <a:rPr lang="en-US" sz="2000" dirty="0"/>
              <a:t>retrieve data.</a:t>
            </a:r>
          </a:p>
          <a:p>
            <a:pPr algn="just"/>
            <a:r>
              <a:rPr lang="en-US" sz="2000" b="1" dirty="0"/>
              <a:t>[DISTINCT | ALL] </a:t>
            </a:r>
            <a:r>
              <a:rPr lang="en-US" sz="2000" dirty="0"/>
              <a:t>are optional keywords that can be used to fine tune the results returned from the SQL SELECT statement. If nothing is specified then ALL is assumed as the default.</a:t>
            </a:r>
          </a:p>
          <a:p>
            <a:pPr algn="just"/>
            <a:r>
              <a:rPr lang="en-US" sz="2000" b="1" dirty="0"/>
              <a:t>{*| [</a:t>
            </a:r>
            <a:r>
              <a:rPr lang="en-US" sz="2000" b="1" dirty="0" err="1"/>
              <a:t>fieldExpression</a:t>
            </a:r>
            <a:r>
              <a:rPr lang="en-US" sz="2000" b="1" dirty="0"/>
              <a:t> [AS </a:t>
            </a:r>
            <a:r>
              <a:rPr lang="en-US" sz="2000" b="1" dirty="0" err="1"/>
              <a:t>newName</a:t>
            </a:r>
            <a:r>
              <a:rPr lang="en-US" sz="2000" b="1" dirty="0"/>
              <a:t>]}</a:t>
            </a:r>
            <a:r>
              <a:rPr lang="en-US" sz="2000" dirty="0"/>
              <a:t> at least one part must be specified, "*" selected all the fields from the specified table name, </a:t>
            </a:r>
            <a:r>
              <a:rPr lang="en-US" sz="2000" dirty="0" err="1"/>
              <a:t>fieldExpression</a:t>
            </a:r>
            <a:r>
              <a:rPr lang="en-US" sz="2000" dirty="0"/>
              <a:t> performs some computations on the specified fields such as adding numbers or putting together two string fields into one.</a:t>
            </a:r>
          </a:p>
          <a:p>
            <a:pPr algn="just"/>
            <a:r>
              <a:rPr lang="en-US" sz="2000" b="1" dirty="0"/>
              <a:t>FROM </a:t>
            </a:r>
            <a:r>
              <a:rPr lang="en-US" sz="2000" b="1" dirty="0" err="1"/>
              <a:t>tableName</a:t>
            </a:r>
            <a:r>
              <a:rPr lang="en-US" sz="2000" dirty="0"/>
              <a:t> is mandatory and must contain at least one table, multiple tables must be separated using commas or joined using the JOIN keyword.</a:t>
            </a:r>
          </a:p>
          <a:p>
            <a:pPr algn="just"/>
            <a:r>
              <a:rPr lang="en-US" sz="2000" b="1" dirty="0"/>
              <a:t>WHERE</a:t>
            </a:r>
            <a:r>
              <a:rPr lang="en-US" sz="2000" dirty="0"/>
              <a:t> condition is optional, it can be used to specify criteria in the result set returned from the query.</a:t>
            </a:r>
          </a:p>
          <a:p>
            <a:pPr algn="just"/>
            <a:r>
              <a:rPr lang="en-US" sz="2000" b="1" dirty="0"/>
              <a:t>GROUP BY </a:t>
            </a:r>
            <a:r>
              <a:rPr lang="en-US" sz="2000" dirty="0"/>
              <a:t>is used to put together records that have the same field values.</a:t>
            </a:r>
          </a:p>
          <a:p>
            <a:pPr algn="just"/>
            <a:r>
              <a:rPr lang="en-US" sz="2000" dirty="0"/>
              <a:t>HAVING condition is used to specify criteria when working using the GROUP BY keyword.</a:t>
            </a:r>
          </a:p>
          <a:p>
            <a:pPr algn="just"/>
            <a:r>
              <a:rPr lang="en-US" sz="2000" b="1" dirty="0"/>
              <a:t>ORDER BY</a:t>
            </a:r>
            <a:r>
              <a:rPr lang="en-US" sz="2000" dirty="0"/>
              <a:t> is used to specify the sort order of the result set.</a:t>
            </a:r>
          </a:p>
        </p:txBody>
      </p:sp>
    </p:spTree>
    <p:extLst>
      <p:ext uri="{BB962C8B-B14F-4D97-AF65-F5344CB8AC3E}">
        <p14:creationId xmlns:p14="http://schemas.microsoft.com/office/powerpoint/2010/main" val="8325844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4696"/>
            <a:ext cx="9144000" cy="869429"/>
          </a:xfrm>
        </p:spPr>
        <p:txBody>
          <a:bodyPr>
            <a:normAutofit fontScale="90000"/>
          </a:bodyPr>
          <a:lstStyle/>
          <a:p>
            <a:pPr lvl="1" algn="ctr" rtl="0">
              <a:lnSpc>
                <a:spcPct val="90000"/>
              </a:lnSpc>
              <a:spcBef>
                <a:spcPct val="0"/>
              </a:spcBef>
            </a:pPr>
            <a:r>
              <a:rPr lang="en-US" sz="3600" dirty="0"/>
              <a:t>Data Query </a:t>
            </a:r>
            <a:r>
              <a:rPr lang="en-US" sz="3600" dirty="0" smtClean="0"/>
              <a:t>Language cont..</a:t>
            </a:r>
            <a:r>
              <a:rPr lang="en-US" sz="3600" dirty="0"/>
              <a:t/>
            </a:r>
            <a:br>
              <a:rPr lang="en-US" sz="3600" dirty="0"/>
            </a:br>
            <a:r>
              <a:rPr lang="en-US" sz="3600" dirty="0"/>
              <a:t/>
            </a:r>
            <a:br>
              <a:rPr lang="en-US" sz="3600" dirty="0"/>
            </a:br>
            <a:r>
              <a:rPr lang="en-US" dirty="0"/>
              <a:t/>
            </a:r>
            <a:br>
              <a:rPr lang="en-US" dirty="0"/>
            </a:br>
            <a:endParaRPr lang="en-US" dirty="0"/>
          </a:p>
        </p:txBody>
      </p:sp>
      <p:sp>
        <p:nvSpPr>
          <p:cNvPr id="3" name="Subtitle 2"/>
          <p:cNvSpPr>
            <a:spLocks noGrp="1"/>
          </p:cNvSpPr>
          <p:nvPr>
            <p:ph type="subTitle" idx="1"/>
          </p:nvPr>
        </p:nvSpPr>
        <p:spPr>
          <a:xfrm>
            <a:off x="554636" y="1124263"/>
            <a:ext cx="10113364" cy="5081665"/>
          </a:xfrm>
        </p:spPr>
        <p:txBody>
          <a:bodyPr>
            <a:normAutofit/>
          </a:bodyPr>
          <a:lstStyle/>
          <a:p>
            <a:pPr algn="just"/>
            <a:r>
              <a:rPr lang="en-US" sz="2000" dirty="0" smtClean="0"/>
              <a:t>	We will do DQL operation on ‘EMP’ Table.</a:t>
            </a:r>
            <a:endParaRPr lang="en-US" sz="2000" dirty="0"/>
          </a:p>
        </p:txBody>
      </p:sp>
      <p:pic>
        <p:nvPicPr>
          <p:cNvPr id="4" name="Picture 3"/>
          <p:cNvPicPr>
            <a:picLocks noChangeAspect="1"/>
          </p:cNvPicPr>
          <p:nvPr/>
        </p:nvPicPr>
        <p:blipFill>
          <a:blip r:embed="rId2" cstate="print"/>
          <a:stretch>
            <a:fillRect/>
          </a:stretch>
        </p:blipFill>
        <p:spPr>
          <a:xfrm>
            <a:off x="1200150" y="1558345"/>
            <a:ext cx="9791700" cy="4647584"/>
          </a:xfrm>
          <a:prstGeom prst="rect">
            <a:avLst/>
          </a:prstGeom>
        </p:spPr>
      </p:pic>
    </p:spTree>
    <p:extLst>
      <p:ext uri="{BB962C8B-B14F-4D97-AF65-F5344CB8AC3E}">
        <p14:creationId xmlns:p14="http://schemas.microsoft.com/office/powerpoint/2010/main" val="42345519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4696"/>
            <a:ext cx="9144000" cy="869429"/>
          </a:xfrm>
        </p:spPr>
        <p:txBody>
          <a:bodyPr>
            <a:normAutofit fontScale="90000"/>
          </a:bodyPr>
          <a:lstStyle/>
          <a:p>
            <a:pPr lvl="1" algn="ctr" rtl="0">
              <a:lnSpc>
                <a:spcPct val="90000"/>
              </a:lnSpc>
              <a:spcBef>
                <a:spcPct val="0"/>
              </a:spcBef>
            </a:pPr>
            <a:r>
              <a:rPr lang="en-US" sz="3600" dirty="0"/>
              <a:t>Data Query </a:t>
            </a:r>
            <a:r>
              <a:rPr lang="en-US" sz="3600" dirty="0" smtClean="0"/>
              <a:t>Language cont..</a:t>
            </a:r>
            <a:r>
              <a:rPr lang="en-US" sz="3600" dirty="0"/>
              <a:t/>
            </a:r>
            <a:br>
              <a:rPr lang="en-US" sz="3600" dirty="0"/>
            </a:br>
            <a:r>
              <a:rPr lang="en-US" sz="3600" dirty="0"/>
              <a:t/>
            </a:r>
            <a:br>
              <a:rPr lang="en-US" sz="3600" dirty="0"/>
            </a:br>
            <a:r>
              <a:rPr lang="en-US" dirty="0"/>
              <a:t/>
            </a:r>
            <a:br>
              <a:rPr lang="en-US" dirty="0"/>
            </a:br>
            <a:endParaRPr lang="en-US" dirty="0"/>
          </a:p>
        </p:txBody>
      </p:sp>
      <p:sp>
        <p:nvSpPr>
          <p:cNvPr id="3" name="Subtitle 2"/>
          <p:cNvSpPr>
            <a:spLocks noGrp="1"/>
          </p:cNvSpPr>
          <p:nvPr>
            <p:ph type="subTitle" idx="1"/>
          </p:nvPr>
        </p:nvSpPr>
        <p:spPr>
          <a:xfrm>
            <a:off x="554635" y="1124263"/>
            <a:ext cx="10740137" cy="5081665"/>
          </a:xfrm>
        </p:spPr>
        <p:txBody>
          <a:bodyPr>
            <a:normAutofit/>
          </a:bodyPr>
          <a:lstStyle/>
          <a:p>
            <a:pPr algn="just"/>
            <a:r>
              <a:rPr lang="en-US" sz="2000" dirty="0" smtClean="0"/>
              <a:t>We will do DQL operation on ‘EMP’ Table.</a:t>
            </a:r>
          </a:p>
          <a:p>
            <a:pPr lvl="0" algn="just"/>
            <a:r>
              <a:rPr lang="en-US" altLang="en-US" sz="1800" b="1" dirty="0">
                <a:solidFill>
                  <a:srgbClr val="222222"/>
                </a:solidFill>
                <a:latin typeface="Arial Unicode MS" panose="020B0604020202020204" pitchFamily="34" charset="-128"/>
                <a:ea typeface="Monaco"/>
              </a:rPr>
              <a:t>SELECT * FROM  </a:t>
            </a:r>
            <a:r>
              <a:rPr lang="en-US" altLang="en-US" sz="1800" b="1" dirty="0" smtClean="0">
                <a:solidFill>
                  <a:srgbClr val="222222"/>
                </a:solidFill>
                <a:latin typeface="Arial Unicode MS" panose="020B0604020202020204" pitchFamily="34" charset="-128"/>
                <a:ea typeface="Monaco"/>
              </a:rPr>
              <a:t>EMP;</a:t>
            </a:r>
            <a:r>
              <a:rPr lang="en-US" altLang="en-US" sz="1800" b="1" dirty="0" smtClean="0"/>
              <a:t> </a:t>
            </a:r>
            <a:r>
              <a:rPr lang="en-US" altLang="en-US" sz="1800" dirty="0" smtClean="0"/>
              <a:t>-- All information will be displayed. All rows and all columns.</a:t>
            </a:r>
          </a:p>
          <a:p>
            <a:pPr algn="just"/>
            <a:r>
              <a:rPr lang="en-US" altLang="en-US" sz="1800" b="1" dirty="0">
                <a:solidFill>
                  <a:srgbClr val="222222"/>
                </a:solidFill>
                <a:latin typeface="Arial Unicode MS" panose="020B0604020202020204" pitchFamily="34" charset="-128"/>
                <a:ea typeface="Monaco"/>
              </a:rPr>
              <a:t>SELECT </a:t>
            </a:r>
            <a:r>
              <a:rPr lang="en-US" altLang="en-US" sz="1800" b="1" dirty="0" err="1" smtClean="0">
                <a:solidFill>
                  <a:srgbClr val="222222"/>
                </a:solidFill>
                <a:latin typeface="Arial Unicode MS" panose="020B0604020202020204" pitchFamily="34" charset="-128"/>
                <a:ea typeface="Monaco"/>
              </a:rPr>
              <a:t>empno</a:t>
            </a:r>
            <a:r>
              <a:rPr lang="en-US" altLang="en-US" sz="1800" b="1" dirty="0" smtClean="0">
                <a:solidFill>
                  <a:srgbClr val="222222"/>
                </a:solidFill>
                <a:latin typeface="Arial Unicode MS" panose="020B0604020202020204" pitchFamily="34" charset="-128"/>
                <a:ea typeface="Monaco"/>
              </a:rPr>
              <a:t> , ename </a:t>
            </a:r>
            <a:r>
              <a:rPr lang="en-US" altLang="en-US" sz="1800" b="1" dirty="0">
                <a:solidFill>
                  <a:srgbClr val="222222"/>
                </a:solidFill>
                <a:latin typeface="Arial Unicode MS" panose="020B0604020202020204" pitchFamily="34" charset="-128"/>
                <a:ea typeface="Monaco"/>
              </a:rPr>
              <a:t>FROM  EMP;</a:t>
            </a:r>
            <a:r>
              <a:rPr lang="en-US" altLang="en-US" sz="1800" b="1" dirty="0"/>
              <a:t> </a:t>
            </a:r>
            <a:r>
              <a:rPr lang="en-US" altLang="en-US" sz="1800" dirty="0"/>
              <a:t>-- </a:t>
            </a:r>
            <a:r>
              <a:rPr lang="en-US" altLang="en-US" sz="1800" dirty="0" smtClean="0"/>
              <a:t>Only employee </a:t>
            </a:r>
            <a:r>
              <a:rPr lang="en-US" altLang="en-US" sz="1800" dirty="0"/>
              <a:t>n</a:t>
            </a:r>
            <a:r>
              <a:rPr lang="en-US" altLang="en-US" sz="1800" dirty="0" smtClean="0"/>
              <a:t>umber and name will be displayed for all rows .</a:t>
            </a:r>
          </a:p>
          <a:p>
            <a:pPr algn="just"/>
            <a:r>
              <a:rPr lang="en-US" altLang="en-US" sz="1800" b="1" dirty="0">
                <a:solidFill>
                  <a:srgbClr val="222222"/>
                </a:solidFill>
                <a:latin typeface="Arial Unicode MS" panose="020B0604020202020204" pitchFamily="34" charset="-128"/>
                <a:ea typeface="Monaco"/>
              </a:rPr>
              <a:t>SELECT * FROM  EMP </a:t>
            </a:r>
            <a:r>
              <a:rPr lang="en-US" altLang="en-US" sz="1800" b="1" dirty="0" smtClean="0">
                <a:solidFill>
                  <a:srgbClr val="222222"/>
                </a:solidFill>
                <a:latin typeface="Arial Unicode MS" panose="020B0604020202020204" pitchFamily="34" charset="-128"/>
                <a:ea typeface="Monaco"/>
              </a:rPr>
              <a:t>WHERE </a:t>
            </a:r>
            <a:r>
              <a:rPr lang="en-US" altLang="en-US" sz="1800" b="1" dirty="0" err="1" smtClean="0">
                <a:solidFill>
                  <a:srgbClr val="222222"/>
                </a:solidFill>
                <a:latin typeface="Arial Unicode MS" panose="020B0604020202020204" pitchFamily="34" charset="-128"/>
                <a:ea typeface="Monaco"/>
              </a:rPr>
              <a:t>deptno</a:t>
            </a:r>
            <a:r>
              <a:rPr lang="en-US" altLang="en-US" sz="1800" b="1" dirty="0" smtClean="0">
                <a:solidFill>
                  <a:srgbClr val="222222"/>
                </a:solidFill>
                <a:latin typeface="Arial Unicode MS" panose="020B0604020202020204" pitchFamily="34" charset="-128"/>
                <a:ea typeface="Monaco"/>
              </a:rPr>
              <a:t> = 20;</a:t>
            </a:r>
            <a:r>
              <a:rPr lang="en-US" altLang="en-US" sz="1800" b="1" dirty="0" smtClean="0"/>
              <a:t> </a:t>
            </a:r>
            <a:r>
              <a:rPr lang="en-US" altLang="en-US" sz="1800" dirty="0"/>
              <a:t>-- </a:t>
            </a:r>
            <a:r>
              <a:rPr lang="en-US" altLang="en-US" sz="1800" dirty="0" smtClean="0"/>
              <a:t> Only department no 20 information will be displayed.</a:t>
            </a:r>
          </a:p>
          <a:p>
            <a:pPr algn="just"/>
            <a:r>
              <a:rPr lang="en-US" altLang="en-US" sz="1800" b="1" dirty="0">
                <a:solidFill>
                  <a:srgbClr val="222222"/>
                </a:solidFill>
                <a:latin typeface="Arial Unicode MS" panose="020B0604020202020204" pitchFamily="34" charset="-128"/>
                <a:ea typeface="Monaco"/>
              </a:rPr>
              <a:t>SELECT * FROM  EMP WHERE </a:t>
            </a:r>
            <a:r>
              <a:rPr lang="en-US" altLang="en-US" sz="1800" b="1" dirty="0" err="1" smtClean="0">
                <a:solidFill>
                  <a:srgbClr val="222222"/>
                </a:solidFill>
                <a:latin typeface="Arial Unicode MS" panose="020B0604020202020204" pitchFamily="34" charset="-128"/>
                <a:ea typeface="Monaco"/>
              </a:rPr>
              <a:t>sal</a:t>
            </a:r>
            <a:r>
              <a:rPr lang="en-US" altLang="en-US" sz="1800" b="1" dirty="0" smtClean="0">
                <a:solidFill>
                  <a:srgbClr val="222222"/>
                </a:solidFill>
                <a:latin typeface="Arial Unicode MS" panose="020B0604020202020204" pitchFamily="34" charset="-128"/>
                <a:ea typeface="Monaco"/>
              </a:rPr>
              <a:t> &gt;= 1500; </a:t>
            </a:r>
            <a:r>
              <a:rPr lang="en-US" altLang="en-US" sz="1800" dirty="0" smtClean="0"/>
              <a:t>-- Those employees whose salary is more than 1500 will be 					          displayed .</a:t>
            </a:r>
          </a:p>
          <a:p>
            <a:pPr algn="just"/>
            <a:r>
              <a:rPr lang="en-US" altLang="en-US" sz="1800" b="1" dirty="0">
                <a:solidFill>
                  <a:srgbClr val="222222"/>
                </a:solidFill>
                <a:latin typeface="Arial Unicode MS" panose="020B0604020202020204" pitchFamily="34" charset="-128"/>
                <a:ea typeface="Monaco"/>
              </a:rPr>
              <a:t>SELECT DISTINCT(job) FROM  </a:t>
            </a:r>
            <a:r>
              <a:rPr lang="en-US" altLang="en-US" sz="1800" b="1" dirty="0" smtClean="0">
                <a:solidFill>
                  <a:srgbClr val="222222"/>
                </a:solidFill>
                <a:latin typeface="Arial Unicode MS" panose="020B0604020202020204" pitchFamily="34" charset="-128"/>
                <a:ea typeface="Monaco"/>
              </a:rPr>
              <a:t>EMP; </a:t>
            </a:r>
            <a:r>
              <a:rPr lang="en-US" altLang="en-US" sz="1600" dirty="0" smtClean="0">
                <a:solidFill>
                  <a:srgbClr val="222222"/>
                </a:solidFill>
                <a:latin typeface="Arial Unicode MS" panose="020B0604020202020204" pitchFamily="34" charset="-128"/>
                <a:ea typeface="Monaco"/>
              </a:rPr>
              <a:t>-- Only unique job from emp table will be displayed . [Avoid duplicate]</a:t>
            </a:r>
            <a:endParaRPr lang="en-US" altLang="en-US" sz="1600" dirty="0" smtClean="0"/>
          </a:p>
          <a:p>
            <a:pPr algn="just"/>
            <a:r>
              <a:rPr lang="en-US" altLang="en-US" sz="1800" b="1" dirty="0">
                <a:solidFill>
                  <a:srgbClr val="222222"/>
                </a:solidFill>
                <a:latin typeface="Arial Unicode MS" panose="020B0604020202020204" pitchFamily="34" charset="-128"/>
                <a:ea typeface="Monaco"/>
              </a:rPr>
              <a:t>SELECT </a:t>
            </a:r>
            <a:r>
              <a:rPr lang="en-US" altLang="en-US" sz="1800" b="1" dirty="0" smtClean="0">
                <a:solidFill>
                  <a:srgbClr val="222222"/>
                </a:solidFill>
                <a:latin typeface="Arial Unicode MS" panose="020B0604020202020204" pitchFamily="34" charset="-128"/>
                <a:ea typeface="Monaco"/>
              </a:rPr>
              <a:t>* FROM  EMP ORDER BY </a:t>
            </a:r>
            <a:r>
              <a:rPr lang="en-US" altLang="en-US" sz="1800" b="1" dirty="0" err="1" smtClean="0">
                <a:solidFill>
                  <a:srgbClr val="222222"/>
                </a:solidFill>
                <a:latin typeface="Arial Unicode MS" panose="020B0604020202020204" pitchFamily="34" charset="-128"/>
                <a:ea typeface="Monaco"/>
              </a:rPr>
              <a:t>sal</a:t>
            </a:r>
            <a:r>
              <a:rPr lang="en-US" altLang="en-US" sz="1800" b="1" dirty="0" smtClean="0">
                <a:solidFill>
                  <a:srgbClr val="222222"/>
                </a:solidFill>
                <a:latin typeface="Arial Unicode MS" panose="020B0604020202020204" pitchFamily="34" charset="-128"/>
                <a:ea typeface="Monaco"/>
              </a:rPr>
              <a:t> ;</a:t>
            </a:r>
            <a:r>
              <a:rPr lang="en-US" altLang="en-US" sz="1800" b="1" dirty="0" smtClean="0"/>
              <a:t> </a:t>
            </a:r>
            <a:r>
              <a:rPr lang="en-US" altLang="en-US" sz="1800" dirty="0" smtClean="0"/>
              <a:t>-- Salary wise ascending order,  information will be displayed.</a:t>
            </a:r>
          </a:p>
          <a:p>
            <a:pPr algn="just"/>
            <a:r>
              <a:rPr lang="en-US" altLang="en-US" sz="1800" b="1" dirty="0">
                <a:solidFill>
                  <a:srgbClr val="222222"/>
                </a:solidFill>
                <a:latin typeface="Arial Unicode MS" panose="020B0604020202020204" pitchFamily="34" charset="-128"/>
                <a:ea typeface="Monaco"/>
              </a:rPr>
              <a:t>SELECT </a:t>
            </a:r>
            <a:r>
              <a:rPr lang="en-US" altLang="en-US" sz="1800" b="1" dirty="0" err="1">
                <a:solidFill>
                  <a:srgbClr val="222222"/>
                </a:solidFill>
                <a:latin typeface="Arial Unicode MS" panose="020B0604020202020204" pitchFamily="34" charset="-128"/>
                <a:ea typeface="Monaco"/>
              </a:rPr>
              <a:t>empno</a:t>
            </a:r>
            <a:r>
              <a:rPr lang="en-US" altLang="en-US" sz="1800" b="1" dirty="0">
                <a:solidFill>
                  <a:srgbClr val="222222"/>
                </a:solidFill>
                <a:latin typeface="Arial Unicode MS" panose="020B0604020202020204" pitchFamily="34" charset="-128"/>
                <a:ea typeface="Monaco"/>
              </a:rPr>
              <a:t>, </a:t>
            </a:r>
            <a:r>
              <a:rPr lang="en-US" altLang="en-US" sz="1800" b="1" dirty="0" err="1">
                <a:solidFill>
                  <a:srgbClr val="222222"/>
                </a:solidFill>
                <a:latin typeface="Arial Unicode MS" panose="020B0604020202020204" pitchFamily="34" charset="-128"/>
                <a:ea typeface="Monaco"/>
              </a:rPr>
              <a:t>sal</a:t>
            </a:r>
            <a:r>
              <a:rPr lang="en-US" altLang="en-US" sz="1800" b="1" dirty="0">
                <a:solidFill>
                  <a:srgbClr val="222222"/>
                </a:solidFill>
                <a:latin typeface="Arial Unicode MS" panose="020B0604020202020204" pitchFamily="34" charset="-128"/>
                <a:ea typeface="Monaco"/>
              </a:rPr>
              <a:t> * 12 'Annual Salary' from </a:t>
            </a:r>
            <a:r>
              <a:rPr lang="en-US" altLang="en-US" sz="1800" b="1" dirty="0" smtClean="0">
                <a:solidFill>
                  <a:srgbClr val="222222"/>
                </a:solidFill>
                <a:latin typeface="Arial Unicode MS" panose="020B0604020202020204" pitchFamily="34" charset="-128"/>
                <a:ea typeface="Monaco"/>
              </a:rPr>
              <a:t>EMP;</a:t>
            </a:r>
            <a:r>
              <a:rPr lang="en-US" altLang="en-US" sz="1800" b="1" dirty="0" smtClean="0"/>
              <a:t> </a:t>
            </a:r>
            <a:r>
              <a:rPr lang="en-US" altLang="en-US" sz="1800" dirty="0" smtClean="0"/>
              <a:t>-- </a:t>
            </a:r>
            <a:r>
              <a:rPr lang="en-US" altLang="en-US" sz="1800" dirty="0" err="1" smtClean="0"/>
              <a:t>empno</a:t>
            </a:r>
            <a:r>
              <a:rPr lang="en-US" altLang="en-US" sz="1800" dirty="0" smtClean="0"/>
              <a:t> and </a:t>
            </a:r>
            <a:r>
              <a:rPr lang="en-US" altLang="en-US" sz="1800" b="1" dirty="0" smtClean="0">
                <a:solidFill>
                  <a:srgbClr val="222222"/>
                </a:solidFill>
                <a:latin typeface="Arial Unicode MS" panose="020B0604020202020204" pitchFamily="34" charset="-128"/>
                <a:ea typeface="Monaco"/>
              </a:rPr>
              <a:t>'Annual Salary‘ </a:t>
            </a:r>
            <a:r>
              <a:rPr lang="en-US" altLang="en-US" sz="1800" dirty="0" smtClean="0">
                <a:solidFill>
                  <a:srgbClr val="222222"/>
                </a:solidFill>
                <a:latin typeface="Arial Unicode MS" panose="020B0604020202020204" pitchFamily="34" charset="-128"/>
                <a:ea typeface="Monaco"/>
              </a:rPr>
              <a:t>column heading </a:t>
            </a:r>
          </a:p>
          <a:p>
            <a:pPr algn="just"/>
            <a:r>
              <a:rPr lang="en-US" altLang="en-US" sz="1800" dirty="0">
                <a:solidFill>
                  <a:srgbClr val="222222"/>
                </a:solidFill>
                <a:latin typeface="Arial Unicode MS" panose="020B0604020202020204" pitchFamily="34" charset="-128"/>
                <a:ea typeface="Monaco"/>
              </a:rPr>
              <a:t>	</a:t>
            </a:r>
            <a:r>
              <a:rPr lang="en-US" altLang="en-US" sz="1800" dirty="0" smtClean="0">
                <a:solidFill>
                  <a:srgbClr val="222222"/>
                </a:solidFill>
                <a:latin typeface="Arial Unicode MS" panose="020B0604020202020204" pitchFamily="34" charset="-128"/>
                <a:ea typeface="Monaco"/>
              </a:rPr>
              <a:t>	will be</a:t>
            </a:r>
            <a:r>
              <a:rPr lang="en-US" altLang="en-US" sz="1800" b="1" dirty="0" smtClean="0">
                <a:solidFill>
                  <a:srgbClr val="222222"/>
                </a:solidFill>
                <a:latin typeface="Arial Unicode MS" panose="020B0604020202020204" pitchFamily="34" charset="-128"/>
                <a:ea typeface="Monaco"/>
              </a:rPr>
              <a:t> </a:t>
            </a:r>
            <a:r>
              <a:rPr lang="en-US" altLang="en-US" sz="1800" dirty="0" smtClean="0"/>
              <a:t>displayed for all employee after calculating yearly salary,  DQL allows calculation.</a:t>
            </a:r>
            <a:endParaRPr lang="en-US" altLang="en-US" sz="1800" dirty="0">
              <a:latin typeface="Arial" panose="020B0604020202020204" pitchFamily="34" charset="0"/>
            </a:endParaRPr>
          </a:p>
          <a:p>
            <a:pPr algn="just"/>
            <a:endParaRPr lang="en-US" sz="2000" dirty="0" smtClean="0"/>
          </a:p>
          <a:p>
            <a:pPr algn="just"/>
            <a:endParaRPr lang="en-US" sz="2000" dirty="0"/>
          </a:p>
        </p:txBody>
      </p:sp>
    </p:spTree>
    <p:extLst>
      <p:ext uri="{BB962C8B-B14F-4D97-AF65-F5344CB8AC3E}">
        <p14:creationId xmlns:p14="http://schemas.microsoft.com/office/powerpoint/2010/main" val="2627715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4696"/>
            <a:ext cx="9144000" cy="869429"/>
          </a:xfrm>
        </p:spPr>
        <p:txBody>
          <a:bodyPr>
            <a:normAutofit fontScale="90000"/>
          </a:bodyPr>
          <a:lstStyle/>
          <a:p>
            <a:pPr lvl="1" algn="ctr" rtl="0">
              <a:lnSpc>
                <a:spcPct val="90000"/>
              </a:lnSpc>
              <a:spcBef>
                <a:spcPct val="0"/>
              </a:spcBef>
            </a:pPr>
            <a:r>
              <a:rPr lang="en-US" sz="3200" dirty="0"/>
              <a:t/>
            </a:r>
            <a:br>
              <a:rPr lang="en-US" sz="3200" dirty="0"/>
            </a:br>
            <a:r>
              <a:rPr lang="en-US" sz="3600" dirty="0"/>
              <a:t/>
            </a:r>
            <a:br>
              <a:rPr lang="en-US" sz="3600" dirty="0"/>
            </a:br>
            <a:r>
              <a:rPr lang="en-US" sz="3600" dirty="0" smtClean="0"/>
              <a:t>Aggregate (Group) Functions</a:t>
            </a:r>
            <a:r>
              <a:rPr lang="en-US" sz="3600" dirty="0"/>
              <a:t/>
            </a:r>
            <a:br>
              <a:rPr lang="en-US" sz="3600" dirty="0"/>
            </a:br>
            <a:r>
              <a:rPr lang="en-US" dirty="0"/>
              <a:t/>
            </a:r>
            <a:br>
              <a:rPr lang="en-US" dirty="0"/>
            </a:br>
            <a:endParaRPr lang="en-US" dirty="0"/>
          </a:p>
        </p:txBody>
      </p:sp>
      <p:sp>
        <p:nvSpPr>
          <p:cNvPr id="3" name="Subtitle 2"/>
          <p:cNvSpPr>
            <a:spLocks noGrp="1"/>
          </p:cNvSpPr>
          <p:nvPr>
            <p:ph type="subTitle" idx="1"/>
          </p:nvPr>
        </p:nvSpPr>
        <p:spPr>
          <a:xfrm>
            <a:off x="554635" y="1124263"/>
            <a:ext cx="10740137" cy="5081665"/>
          </a:xfrm>
        </p:spPr>
        <p:txBody>
          <a:bodyPr>
            <a:normAutofit/>
          </a:bodyPr>
          <a:lstStyle/>
          <a:p>
            <a:pPr algn="just"/>
            <a:r>
              <a:rPr lang="en-US" sz="2000" dirty="0"/>
              <a:t>Aggregate </a:t>
            </a:r>
            <a:r>
              <a:rPr lang="en-US" sz="2000" dirty="0" smtClean="0"/>
              <a:t>(Group) </a:t>
            </a:r>
            <a:r>
              <a:rPr lang="en-US" sz="2000" dirty="0"/>
              <a:t>functions are built-in SQL functions that operate on groups of rows and return </a:t>
            </a:r>
            <a:r>
              <a:rPr lang="en-US" sz="2000" dirty="0" smtClean="0"/>
              <a:t>just one </a:t>
            </a:r>
            <a:r>
              <a:rPr lang="en-US" sz="2000" dirty="0"/>
              <a:t>value for the entire group. These </a:t>
            </a:r>
            <a:r>
              <a:rPr lang="en-US" sz="2000" dirty="0" smtClean="0"/>
              <a:t>are aggregate functions available in</a:t>
            </a:r>
            <a:r>
              <a:rPr lang="en-US" sz="2000" b="1" dirty="0" smtClean="0"/>
              <a:t> Mysql</a:t>
            </a:r>
            <a:r>
              <a:rPr lang="en-US" sz="2000" dirty="0" smtClean="0"/>
              <a:t>:</a:t>
            </a:r>
            <a:r>
              <a:rPr lang="en-US" sz="2000" dirty="0"/>
              <a:t> </a:t>
            </a:r>
            <a:endParaRPr lang="en-US" sz="2000" dirty="0" smtClean="0"/>
          </a:p>
          <a:p>
            <a:pPr algn="just"/>
            <a:r>
              <a:rPr lang="en-US" sz="2000" b="1" dirty="0" smtClean="0"/>
              <a:t>COUNT</a:t>
            </a:r>
            <a:r>
              <a:rPr lang="en-US" sz="2000" b="1" dirty="0"/>
              <a:t>, MAX, MIN, AVG, </a:t>
            </a:r>
            <a:r>
              <a:rPr lang="en-US" sz="2000" b="1" dirty="0" smtClean="0"/>
              <a:t>SUM.</a:t>
            </a:r>
          </a:p>
          <a:p>
            <a:pPr algn="just"/>
            <a:r>
              <a:rPr lang="en-US" sz="2000" dirty="0"/>
              <a:t>SELECT COUNT(*) FROM </a:t>
            </a:r>
            <a:r>
              <a:rPr lang="en-US" sz="2000" dirty="0" err="1" smtClean="0"/>
              <a:t>emp</a:t>
            </a:r>
            <a:r>
              <a:rPr lang="en-US" sz="2000" dirty="0" smtClean="0"/>
              <a:t>; --  Row count of table will be displayed. Output 14 will be displayed.</a:t>
            </a:r>
          </a:p>
          <a:p>
            <a:pPr algn="just"/>
            <a:r>
              <a:rPr lang="en-US" sz="2000" dirty="0"/>
              <a:t>SELECT </a:t>
            </a:r>
            <a:r>
              <a:rPr lang="en-US" sz="2000" dirty="0" smtClean="0"/>
              <a:t>COUNT(</a:t>
            </a:r>
            <a:r>
              <a:rPr lang="en-US" sz="2000" dirty="0" err="1" smtClean="0"/>
              <a:t>comm</a:t>
            </a:r>
            <a:r>
              <a:rPr lang="en-US" sz="2000" dirty="0" smtClean="0"/>
              <a:t>) </a:t>
            </a:r>
            <a:r>
              <a:rPr lang="en-US" sz="2000" dirty="0"/>
              <a:t>FROM </a:t>
            </a:r>
            <a:r>
              <a:rPr lang="en-US" sz="2000" dirty="0" err="1" smtClean="0"/>
              <a:t>emp</a:t>
            </a:r>
            <a:r>
              <a:rPr lang="en-US" sz="2000" dirty="0" smtClean="0"/>
              <a:t>; -- Count of </a:t>
            </a:r>
            <a:r>
              <a:rPr lang="en-US" sz="2000" dirty="0" err="1" smtClean="0"/>
              <a:t>comm</a:t>
            </a:r>
            <a:r>
              <a:rPr lang="en-US" sz="2000" dirty="0" smtClean="0"/>
              <a:t> field will be displayed. Null value will be ignored</a:t>
            </a:r>
          </a:p>
          <a:p>
            <a:pPr algn="just"/>
            <a:r>
              <a:rPr lang="en-US" sz="2000" dirty="0"/>
              <a:t>	</a:t>
            </a:r>
            <a:r>
              <a:rPr lang="en-US" sz="2000" dirty="0" smtClean="0"/>
              <a:t>			     Output 4 will be displayed.</a:t>
            </a:r>
          </a:p>
          <a:p>
            <a:pPr algn="just"/>
            <a:r>
              <a:rPr lang="en-US" sz="2000" dirty="0"/>
              <a:t>SELECT MAX(</a:t>
            </a:r>
            <a:r>
              <a:rPr lang="en-US" sz="2000" dirty="0" err="1"/>
              <a:t>sal</a:t>
            </a:r>
            <a:r>
              <a:rPr lang="en-US" sz="2000" dirty="0"/>
              <a:t>) FROM </a:t>
            </a:r>
            <a:r>
              <a:rPr lang="en-US" sz="2000" dirty="0" err="1" smtClean="0"/>
              <a:t>emp</a:t>
            </a:r>
            <a:r>
              <a:rPr lang="en-US" sz="2000" dirty="0" smtClean="0"/>
              <a:t>; -- Maximum salary will be displayed. Output 5000.00</a:t>
            </a:r>
          </a:p>
          <a:p>
            <a:pPr algn="just"/>
            <a:r>
              <a:rPr lang="en-US" sz="2000" dirty="0"/>
              <a:t>SELECT MIN(</a:t>
            </a:r>
            <a:r>
              <a:rPr lang="en-US" sz="2000" dirty="0" err="1"/>
              <a:t>sal</a:t>
            </a:r>
            <a:r>
              <a:rPr lang="en-US" sz="2000" dirty="0"/>
              <a:t>) FROM </a:t>
            </a:r>
            <a:r>
              <a:rPr lang="en-US" sz="2000" dirty="0" smtClean="0"/>
              <a:t>emp; </a:t>
            </a:r>
            <a:r>
              <a:rPr lang="en-US" sz="2000" dirty="0"/>
              <a:t>-- </a:t>
            </a:r>
            <a:r>
              <a:rPr lang="en-US" sz="2000" dirty="0" smtClean="0"/>
              <a:t>Minimum </a:t>
            </a:r>
            <a:r>
              <a:rPr lang="en-US" sz="2000" dirty="0"/>
              <a:t>salary will be </a:t>
            </a:r>
            <a:r>
              <a:rPr lang="en-US" sz="2000" dirty="0" smtClean="0"/>
              <a:t>displayed. </a:t>
            </a:r>
            <a:r>
              <a:rPr lang="en-US" sz="2000" dirty="0"/>
              <a:t>Output </a:t>
            </a:r>
            <a:r>
              <a:rPr lang="en-US" sz="2000" dirty="0" smtClean="0"/>
              <a:t>800.00</a:t>
            </a:r>
          </a:p>
          <a:p>
            <a:pPr algn="just"/>
            <a:r>
              <a:rPr lang="en-US" sz="2000" dirty="0"/>
              <a:t>SELECT AVG(</a:t>
            </a:r>
            <a:r>
              <a:rPr lang="en-US" sz="2000" dirty="0" err="1"/>
              <a:t>sal</a:t>
            </a:r>
            <a:r>
              <a:rPr lang="en-US" sz="2000" dirty="0"/>
              <a:t>) FROM </a:t>
            </a:r>
            <a:r>
              <a:rPr lang="en-US" sz="2000" dirty="0" smtClean="0"/>
              <a:t>emp; </a:t>
            </a:r>
            <a:r>
              <a:rPr lang="en-US" sz="2000" dirty="0"/>
              <a:t>-- </a:t>
            </a:r>
            <a:r>
              <a:rPr lang="en-US" sz="2000" dirty="0" smtClean="0"/>
              <a:t>Average salary </a:t>
            </a:r>
            <a:r>
              <a:rPr lang="en-US" sz="2000" dirty="0"/>
              <a:t>will be </a:t>
            </a:r>
            <a:r>
              <a:rPr lang="en-US" sz="2000" dirty="0" smtClean="0"/>
              <a:t>displayed. </a:t>
            </a:r>
            <a:r>
              <a:rPr lang="en-US" sz="2000" dirty="0"/>
              <a:t>Output </a:t>
            </a:r>
            <a:r>
              <a:rPr lang="en-US" sz="2000" dirty="0" smtClean="0"/>
              <a:t>2073.214286</a:t>
            </a:r>
          </a:p>
          <a:p>
            <a:pPr algn="just"/>
            <a:r>
              <a:rPr lang="en-US" sz="2000" dirty="0"/>
              <a:t>SELECT SUM(</a:t>
            </a:r>
            <a:r>
              <a:rPr lang="en-US" sz="2000" dirty="0" err="1"/>
              <a:t>sal</a:t>
            </a:r>
            <a:r>
              <a:rPr lang="en-US" sz="2000" dirty="0"/>
              <a:t>) FROM </a:t>
            </a:r>
            <a:r>
              <a:rPr lang="en-US" sz="2000" dirty="0" smtClean="0"/>
              <a:t>emp; -- Total </a:t>
            </a:r>
            <a:r>
              <a:rPr lang="en-US" sz="2000" dirty="0"/>
              <a:t>salary </a:t>
            </a:r>
            <a:r>
              <a:rPr lang="en-US" sz="2000" dirty="0" smtClean="0"/>
              <a:t>of emp table will </a:t>
            </a:r>
            <a:r>
              <a:rPr lang="en-US" sz="2000" dirty="0"/>
              <a:t>be </a:t>
            </a:r>
            <a:r>
              <a:rPr lang="en-US" sz="2000" dirty="0" smtClean="0"/>
              <a:t>displayed. </a:t>
            </a:r>
            <a:r>
              <a:rPr lang="en-US" sz="2000" dirty="0"/>
              <a:t>Output </a:t>
            </a:r>
            <a:r>
              <a:rPr lang="en-US" sz="2000" dirty="0" smtClean="0"/>
              <a:t>29025.00</a:t>
            </a:r>
          </a:p>
          <a:p>
            <a:pPr algn="just"/>
            <a:r>
              <a:rPr lang="en-US" sz="2000" dirty="0" smtClean="0"/>
              <a:t>We can use multiple group function in single SQL statement.</a:t>
            </a:r>
          </a:p>
          <a:p>
            <a:pPr algn="just"/>
            <a:endParaRPr lang="en-US" sz="2000" dirty="0"/>
          </a:p>
          <a:p>
            <a:pPr algn="just"/>
            <a:r>
              <a:rPr lang="en-US" sz="2000" dirty="0" smtClean="0"/>
              <a:t>	</a:t>
            </a:r>
            <a:endParaRPr lang="en-US" sz="2000" dirty="0"/>
          </a:p>
        </p:txBody>
      </p:sp>
    </p:spTree>
    <p:extLst>
      <p:ext uri="{BB962C8B-B14F-4D97-AF65-F5344CB8AC3E}">
        <p14:creationId xmlns:p14="http://schemas.microsoft.com/office/powerpoint/2010/main" val="3911059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211" y="163414"/>
            <a:ext cx="9144000" cy="1648917"/>
          </a:xfrm>
        </p:spPr>
        <p:txBody>
          <a:bodyPr>
            <a:normAutofit/>
          </a:bodyPr>
          <a:lstStyle/>
          <a:p>
            <a:r>
              <a:rPr lang="en-US" sz="3600" dirty="0"/>
              <a:t>Characteristics of DBMS</a:t>
            </a:r>
            <a:r>
              <a:rPr lang="en-US" sz="3600" dirty="0" smtClean="0"/>
              <a:t/>
            </a:r>
            <a:br>
              <a:rPr lang="en-US" sz="3600" dirty="0" smtClean="0"/>
            </a:br>
            <a:endParaRPr lang="en-US" sz="3600" dirty="0"/>
          </a:p>
        </p:txBody>
      </p:sp>
      <p:sp>
        <p:nvSpPr>
          <p:cNvPr id="3" name="Subtitle 2"/>
          <p:cNvSpPr>
            <a:spLocks noGrp="1"/>
          </p:cNvSpPr>
          <p:nvPr>
            <p:ph type="subTitle" idx="1"/>
          </p:nvPr>
        </p:nvSpPr>
        <p:spPr>
          <a:xfrm>
            <a:off x="419725" y="1588957"/>
            <a:ext cx="11617377" cy="4796853"/>
          </a:xfrm>
        </p:spPr>
        <p:txBody>
          <a:bodyPr>
            <a:normAutofit fontScale="92500" lnSpcReduction="10000"/>
          </a:bodyPr>
          <a:lstStyle/>
          <a:p>
            <a:pPr marL="342900" indent="-342900" algn="just">
              <a:buFont typeface="Wingdings" panose="05000000000000000000" pitchFamily="2" charset="2"/>
              <a:buChar char="ü"/>
            </a:pPr>
            <a:r>
              <a:rPr lang="en-US" sz="2000" dirty="0"/>
              <a:t>Real-world entity − A modern DBMS is more realistic and uses real-world entities to design its architecture. </a:t>
            </a:r>
          </a:p>
          <a:p>
            <a:pPr marL="342900" indent="-342900" algn="just">
              <a:buFont typeface="Wingdings" panose="05000000000000000000" pitchFamily="2" charset="2"/>
              <a:buChar char="ü"/>
            </a:pPr>
            <a:r>
              <a:rPr lang="en-US" sz="2000" dirty="0"/>
              <a:t>Relation-based tables − DBMS allows entities and relations among them to form tables. </a:t>
            </a:r>
          </a:p>
          <a:p>
            <a:pPr marL="342900" indent="-342900" algn="just">
              <a:buFont typeface="Wingdings" panose="05000000000000000000" pitchFamily="2" charset="2"/>
              <a:buChar char="ü"/>
            </a:pPr>
            <a:r>
              <a:rPr lang="en-US" sz="2000" dirty="0"/>
              <a:t>Isolation of data and application − A database system is entirely different than its data. A database is an active entity, whereas data is said to be passive, on which the database works and </a:t>
            </a:r>
            <a:r>
              <a:rPr lang="en-US" sz="2000" dirty="0" smtClean="0"/>
              <a:t>organizes.</a:t>
            </a:r>
            <a:endParaRPr lang="en-US" sz="2000" dirty="0"/>
          </a:p>
          <a:p>
            <a:pPr marL="342900" indent="-342900" algn="just">
              <a:buFont typeface="Wingdings" panose="05000000000000000000" pitchFamily="2" charset="2"/>
              <a:buChar char="ü"/>
            </a:pPr>
            <a:r>
              <a:rPr lang="en-US" sz="2000" dirty="0"/>
              <a:t>Less redundancy − DBMS follows the rules of normalization, which splits a relation when any of its attributes is having redundancy in values. </a:t>
            </a:r>
          </a:p>
          <a:p>
            <a:pPr marL="342900" indent="-342900" algn="just">
              <a:buFont typeface="Wingdings" panose="05000000000000000000" pitchFamily="2" charset="2"/>
              <a:buChar char="ü"/>
            </a:pPr>
            <a:r>
              <a:rPr lang="en-US" sz="2000" dirty="0"/>
              <a:t>Consistency − Consistency is a state where every relation in a database remains consistent. </a:t>
            </a:r>
          </a:p>
          <a:p>
            <a:pPr marL="342900" indent="-342900" algn="just">
              <a:buFont typeface="Wingdings" panose="05000000000000000000" pitchFamily="2" charset="2"/>
              <a:buChar char="ü"/>
            </a:pPr>
            <a:r>
              <a:rPr lang="en-US" sz="2000" dirty="0"/>
              <a:t>Query Language </a:t>
            </a:r>
            <a:r>
              <a:rPr lang="en-US" sz="2000" dirty="0" smtClean="0"/>
              <a:t>-</a:t>
            </a:r>
            <a:r>
              <a:rPr lang="en-US" sz="1600" dirty="0"/>
              <a:t> DBMS is equipped with query language, which makes it more efficient to retrieve and manipulate data</a:t>
            </a:r>
            <a:r>
              <a:rPr lang="en-US" sz="1600" dirty="0" smtClean="0"/>
              <a:t>.</a:t>
            </a:r>
            <a:endParaRPr lang="en-US" sz="2000" dirty="0"/>
          </a:p>
          <a:p>
            <a:pPr marL="342900" indent="-342900" algn="just">
              <a:buFont typeface="Wingdings" panose="05000000000000000000" pitchFamily="2" charset="2"/>
              <a:buChar char="ü"/>
            </a:pPr>
            <a:r>
              <a:rPr lang="en-US" sz="2000" dirty="0"/>
              <a:t>ACID Properties − DBMS follows the concepts of Atomicity, Consistency, Isolation, and Durability (normally </a:t>
            </a:r>
            <a:r>
              <a:rPr lang="en-US" sz="2000" dirty="0" smtClean="0"/>
              <a:t>referred as </a:t>
            </a:r>
            <a:r>
              <a:rPr lang="en-US" sz="2000" dirty="0"/>
              <a:t>ACID). </a:t>
            </a:r>
          </a:p>
          <a:p>
            <a:pPr marL="342900" indent="-342900" algn="just">
              <a:buFont typeface="Wingdings" panose="05000000000000000000" pitchFamily="2" charset="2"/>
              <a:buChar char="ü"/>
            </a:pPr>
            <a:r>
              <a:rPr lang="en-US" sz="2000" dirty="0"/>
              <a:t>Multiuser and Concurrent Access -DBMS supports multi-user environment and allows them to access and manipulate data in parallel</a:t>
            </a:r>
            <a:r>
              <a:rPr lang="en-US" sz="2000" dirty="0" smtClean="0"/>
              <a:t>.</a:t>
            </a:r>
            <a:endParaRPr lang="en-US" sz="2000" dirty="0"/>
          </a:p>
          <a:p>
            <a:pPr marL="342900" indent="-342900" algn="just">
              <a:buFont typeface="Wingdings" panose="05000000000000000000" pitchFamily="2" charset="2"/>
              <a:buChar char="ü"/>
            </a:pPr>
            <a:r>
              <a:rPr lang="en-US" sz="2000" dirty="0"/>
              <a:t>Multiple views - DBMS offers multiple views for different users</a:t>
            </a:r>
            <a:r>
              <a:rPr lang="en-US" sz="2000" dirty="0" smtClean="0"/>
              <a:t>.</a:t>
            </a:r>
            <a:endParaRPr lang="en-US" sz="2000" dirty="0"/>
          </a:p>
          <a:p>
            <a:pPr marL="342900" indent="-342900" algn="just">
              <a:buFont typeface="Wingdings" panose="05000000000000000000" pitchFamily="2" charset="2"/>
              <a:buChar char="ü"/>
            </a:pPr>
            <a:r>
              <a:rPr lang="en-US" sz="2000" dirty="0"/>
              <a:t>Security -DBMS offers many different levels of security features, which enables multiple users to have different views with different features.</a:t>
            </a:r>
            <a:endParaRPr lang="en-US" sz="1800" b="1" dirty="0"/>
          </a:p>
        </p:txBody>
      </p:sp>
    </p:spTree>
    <p:extLst>
      <p:ext uri="{BB962C8B-B14F-4D97-AF65-F5344CB8AC3E}">
        <p14:creationId xmlns:p14="http://schemas.microsoft.com/office/powerpoint/2010/main" val="38523110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4696"/>
            <a:ext cx="9144000" cy="869429"/>
          </a:xfrm>
        </p:spPr>
        <p:txBody>
          <a:bodyPr>
            <a:normAutofit fontScale="90000"/>
          </a:bodyPr>
          <a:lstStyle/>
          <a:p>
            <a:pPr lvl="1" algn="ctr" rtl="0">
              <a:lnSpc>
                <a:spcPct val="90000"/>
              </a:lnSpc>
              <a:spcBef>
                <a:spcPct val="0"/>
              </a:spcBef>
            </a:pPr>
            <a:r>
              <a:rPr lang="en-US" sz="3200" dirty="0"/>
              <a:t/>
            </a:r>
            <a:br>
              <a:rPr lang="en-US" sz="3200" dirty="0"/>
            </a:br>
            <a:r>
              <a:rPr lang="en-US" sz="3600" dirty="0"/>
              <a:t/>
            </a:r>
            <a:br>
              <a:rPr lang="en-US" sz="3600" dirty="0"/>
            </a:br>
            <a:r>
              <a:rPr lang="en-US" sz="3200" dirty="0"/>
              <a:t/>
            </a:r>
            <a:br>
              <a:rPr lang="en-US" sz="3200" dirty="0"/>
            </a:br>
            <a:r>
              <a:rPr lang="en-US" sz="3600" dirty="0"/>
              <a:t/>
            </a:r>
            <a:br>
              <a:rPr lang="en-US" sz="3600" dirty="0"/>
            </a:br>
            <a:r>
              <a:rPr lang="en-US" sz="3600" dirty="0" smtClean="0"/>
              <a:t>GROUP BY &amp; HAVING clause</a:t>
            </a:r>
            <a:r>
              <a:rPr lang="en-US" dirty="0"/>
              <a:t/>
            </a:r>
            <a:br>
              <a:rPr lang="en-US" dirty="0"/>
            </a:br>
            <a:endParaRPr lang="en-US" dirty="0"/>
          </a:p>
        </p:txBody>
      </p:sp>
      <p:sp>
        <p:nvSpPr>
          <p:cNvPr id="3" name="Subtitle 2"/>
          <p:cNvSpPr>
            <a:spLocks noGrp="1"/>
          </p:cNvSpPr>
          <p:nvPr>
            <p:ph type="subTitle" idx="1"/>
          </p:nvPr>
        </p:nvSpPr>
        <p:spPr>
          <a:xfrm>
            <a:off x="554635" y="1124263"/>
            <a:ext cx="10740137" cy="5081665"/>
          </a:xfrm>
        </p:spPr>
        <p:txBody>
          <a:bodyPr>
            <a:normAutofit/>
          </a:bodyPr>
          <a:lstStyle/>
          <a:p>
            <a:pPr algn="l"/>
            <a:r>
              <a:rPr lang="en-US" sz="2000" dirty="0" smtClean="0"/>
              <a:t> GROUP </a:t>
            </a:r>
            <a:r>
              <a:rPr lang="en-US" sz="2000" dirty="0"/>
              <a:t>BY Clause is used to collect data from multiple records and group the result by one or more </a:t>
            </a:r>
            <a:r>
              <a:rPr lang="en-US" sz="2000" dirty="0" smtClean="0"/>
              <a:t>column. It </a:t>
            </a:r>
            <a:r>
              <a:rPr lang="en-US" sz="2000" dirty="0"/>
              <a:t>is generally used in a SELECT </a:t>
            </a:r>
            <a:r>
              <a:rPr lang="en-US" sz="2000" dirty="0" smtClean="0"/>
              <a:t>statement With aggregate </a:t>
            </a:r>
            <a:r>
              <a:rPr lang="en-US" sz="2000" dirty="0"/>
              <a:t>functions like COUNT, SUM, MIN, MAX, AVG </a:t>
            </a:r>
            <a:r>
              <a:rPr lang="en-US" sz="2000" dirty="0" smtClean="0"/>
              <a:t> </a:t>
            </a:r>
            <a:r>
              <a:rPr lang="en-US" sz="2000" dirty="0"/>
              <a:t>on the grouped column</a:t>
            </a:r>
            <a:r>
              <a:rPr lang="en-US" sz="2000" dirty="0" smtClean="0"/>
              <a:t>. HAVING clause is filter for GROUP BY clause.</a:t>
            </a:r>
          </a:p>
          <a:p>
            <a:pPr algn="just"/>
            <a:r>
              <a:rPr lang="en-US" sz="1800" b="1" dirty="0" smtClean="0"/>
              <a:t>SELECT </a:t>
            </a:r>
            <a:r>
              <a:rPr lang="en-US" sz="1800" b="1" dirty="0" err="1"/>
              <a:t>deptno</a:t>
            </a:r>
            <a:r>
              <a:rPr lang="en-US" sz="1800" b="1" dirty="0"/>
              <a:t>, COUNT(*) FROM   </a:t>
            </a:r>
            <a:r>
              <a:rPr lang="en-US" sz="1800" b="1" dirty="0" smtClean="0"/>
              <a:t>emp </a:t>
            </a:r>
            <a:r>
              <a:rPr lang="en-US" sz="1800" b="1" dirty="0"/>
              <a:t>GROUP BY </a:t>
            </a:r>
            <a:r>
              <a:rPr lang="en-US" sz="1800" b="1" dirty="0" err="1"/>
              <a:t>deptno</a:t>
            </a:r>
            <a:r>
              <a:rPr lang="en-US" sz="1800" b="1" dirty="0"/>
              <a:t>;</a:t>
            </a:r>
          </a:p>
          <a:p>
            <a:pPr algn="just"/>
            <a:r>
              <a:rPr lang="en-US" sz="2000" dirty="0" smtClean="0"/>
              <a:t> </a:t>
            </a:r>
            <a:r>
              <a:rPr lang="en-US" sz="2000" dirty="0" err="1"/>
              <a:t>deptno</a:t>
            </a:r>
            <a:r>
              <a:rPr lang="en-US" sz="2000" dirty="0"/>
              <a:t> | COUNT(*) </a:t>
            </a:r>
          </a:p>
          <a:p>
            <a:pPr algn="just"/>
            <a:r>
              <a:rPr lang="en-US" sz="2000" dirty="0" smtClean="0"/>
              <a:t>  </a:t>
            </a:r>
            <a:r>
              <a:rPr lang="en-US" sz="2000" dirty="0"/>
              <a:t>10 </a:t>
            </a:r>
            <a:r>
              <a:rPr lang="en-US" sz="2000" dirty="0" smtClean="0"/>
              <a:t>        		3 </a:t>
            </a:r>
            <a:endParaRPr lang="en-US" sz="2000" dirty="0"/>
          </a:p>
          <a:p>
            <a:pPr algn="just"/>
            <a:r>
              <a:rPr lang="en-US" sz="2000" dirty="0" smtClean="0"/>
              <a:t>  </a:t>
            </a:r>
            <a:r>
              <a:rPr lang="en-US" sz="2000" dirty="0"/>
              <a:t>20 </a:t>
            </a:r>
            <a:r>
              <a:rPr lang="en-US" sz="2000" dirty="0" smtClean="0"/>
              <a:t>       		 </a:t>
            </a:r>
            <a:r>
              <a:rPr lang="en-US" sz="2000" dirty="0"/>
              <a:t>5 </a:t>
            </a:r>
          </a:p>
          <a:p>
            <a:pPr algn="just"/>
            <a:r>
              <a:rPr lang="en-US" sz="2000" dirty="0" smtClean="0"/>
              <a:t>  </a:t>
            </a:r>
            <a:r>
              <a:rPr lang="en-US" sz="2000" dirty="0"/>
              <a:t>30 </a:t>
            </a:r>
            <a:r>
              <a:rPr lang="en-US" sz="2000" dirty="0" smtClean="0"/>
              <a:t>        		 6 </a:t>
            </a:r>
            <a:endParaRPr lang="en-US" sz="2000" dirty="0"/>
          </a:p>
        </p:txBody>
      </p:sp>
      <p:sp>
        <p:nvSpPr>
          <p:cNvPr id="5" name="TextBox 4"/>
          <p:cNvSpPr txBox="1"/>
          <p:nvPr/>
        </p:nvSpPr>
        <p:spPr>
          <a:xfrm>
            <a:off x="3644721" y="2511380"/>
            <a:ext cx="5988675" cy="1477328"/>
          </a:xfrm>
          <a:prstGeom prst="rect">
            <a:avLst/>
          </a:prstGeom>
          <a:noFill/>
        </p:spPr>
        <p:txBody>
          <a:bodyPr wrap="square" rtlCol="0">
            <a:spAutoFit/>
          </a:bodyPr>
          <a:lstStyle/>
          <a:p>
            <a:r>
              <a:rPr lang="en-US" dirty="0" smtClean="0"/>
              <a:t>Problem: 14 employees are in ‘EMP’  table. We want to know department wise employee count.</a:t>
            </a:r>
          </a:p>
          <a:p>
            <a:r>
              <a:rPr lang="en-US" dirty="0" smtClean="0"/>
              <a:t>Analysis:  We have to use GROUP BY  clause to make department groups and in SELECT clause will use group function COUNT(*) to know the count.</a:t>
            </a:r>
            <a:endParaRPr lang="en-US" dirty="0"/>
          </a:p>
        </p:txBody>
      </p:sp>
      <p:sp>
        <p:nvSpPr>
          <p:cNvPr id="6" name="Rectangle 5"/>
          <p:cNvSpPr/>
          <p:nvPr/>
        </p:nvSpPr>
        <p:spPr>
          <a:xfrm>
            <a:off x="716923" y="4325109"/>
            <a:ext cx="8800563" cy="369332"/>
          </a:xfrm>
          <a:prstGeom prst="rect">
            <a:avLst/>
          </a:prstGeom>
        </p:spPr>
        <p:txBody>
          <a:bodyPr wrap="square">
            <a:spAutoFit/>
          </a:bodyPr>
          <a:lstStyle/>
          <a:p>
            <a:r>
              <a:rPr lang="en-US" b="1" dirty="0" smtClean="0"/>
              <a:t>SELECT job </a:t>
            </a:r>
            <a:r>
              <a:rPr lang="en-US" b="1" dirty="0"/>
              <a:t>as Jobs , </a:t>
            </a:r>
            <a:r>
              <a:rPr lang="en-US" b="1" dirty="0" smtClean="0"/>
              <a:t>COUNT(*) </a:t>
            </a:r>
            <a:r>
              <a:rPr lang="en-US" b="1" dirty="0"/>
              <a:t>as Number </a:t>
            </a:r>
            <a:r>
              <a:rPr lang="en-US" b="1" dirty="0" smtClean="0"/>
              <a:t>FROM emp GROUP BY job Having Number &gt;5;</a:t>
            </a:r>
            <a:endParaRPr lang="en-US" b="1" dirty="0"/>
          </a:p>
        </p:txBody>
      </p:sp>
      <p:sp>
        <p:nvSpPr>
          <p:cNvPr id="7" name="Rectangle 6"/>
          <p:cNvSpPr/>
          <p:nvPr/>
        </p:nvSpPr>
        <p:spPr>
          <a:xfrm>
            <a:off x="554635" y="4728600"/>
            <a:ext cx="2296732" cy="1477328"/>
          </a:xfrm>
          <a:prstGeom prst="rect">
            <a:avLst/>
          </a:prstGeom>
        </p:spPr>
        <p:txBody>
          <a:bodyPr wrap="square">
            <a:spAutoFit/>
          </a:bodyPr>
          <a:lstStyle/>
          <a:p>
            <a:r>
              <a:rPr lang="en-US" dirty="0" smtClean="0"/>
              <a:t> </a:t>
            </a:r>
            <a:r>
              <a:rPr lang="en-US" dirty="0"/>
              <a:t>Jobs     </a:t>
            </a:r>
            <a:r>
              <a:rPr lang="en-US" dirty="0" smtClean="0"/>
              <a:t>       Number </a:t>
            </a:r>
            <a:endParaRPr lang="en-US" dirty="0"/>
          </a:p>
          <a:p>
            <a:r>
              <a:rPr lang="en-US" dirty="0" smtClean="0"/>
              <a:t>CLERK               4 </a:t>
            </a:r>
            <a:endParaRPr lang="en-US" dirty="0"/>
          </a:p>
          <a:p>
            <a:r>
              <a:rPr lang="en-US" dirty="0" smtClean="0"/>
              <a:t>MANAGER        3</a:t>
            </a:r>
            <a:endParaRPr lang="en-US" dirty="0"/>
          </a:p>
          <a:p>
            <a:r>
              <a:rPr lang="en-US" dirty="0" smtClean="0"/>
              <a:t>SALESMAN       4</a:t>
            </a:r>
            <a:endParaRPr lang="en-US" dirty="0"/>
          </a:p>
          <a:p>
            <a:endParaRPr lang="en-US" dirty="0"/>
          </a:p>
        </p:txBody>
      </p:sp>
      <p:sp>
        <p:nvSpPr>
          <p:cNvPr id="8" name="Rectangle 7"/>
          <p:cNvSpPr/>
          <p:nvPr/>
        </p:nvSpPr>
        <p:spPr>
          <a:xfrm>
            <a:off x="2851368" y="4728600"/>
            <a:ext cx="7219912" cy="14773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51367" y="4728600"/>
            <a:ext cx="7219913" cy="1754326"/>
          </a:xfrm>
          <a:prstGeom prst="rect">
            <a:avLst/>
          </a:prstGeom>
          <a:noFill/>
        </p:spPr>
        <p:txBody>
          <a:bodyPr wrap="square" rtlCol="0">
            <a:spAutoFit/>
          </a:bodyPr>
          <a:lstStyle/>
          <a:p>
            <a:r>
              <a:rPr lang="en-US" dirty="0" smtClean="0"/>
              <a:t>Problem: There are 5 type of jobs in ‘EMP’ table. We want we know those jobs who having more than two associates.</a:t>
            </a:r>
          </a:p>
          <a:p>
            <a:r>
              <a:rPr lang="en-US" dirty="0" smtClean="0"/>
              <a:t>Analysis:  </a:t>
            </a:r>
            <a:r>
              <a:rPr lang="en-US" dirty="0"/>
              <a:t>We have to use GROUP BY  clause to make </a:t>
            </a:r>
            <a:r>
              <a:rPr lang="en-US" dirty="0" smtClean="0"/>
              <a:t>job groups HAVING clause filter the count more than 2. Here we have use column alias ‘Number’ and ‘Jobs’ for COUNT(*) and job respectively</a:t>
            </a:r>
            <a:endParaRPr lang="en-US" dirty="0"/>
          </a:p>
          <a:p>
            <a:endParaRPr lang="en-US" dirty="0"/>
          </a:p>
        </p:txBody>
      </p:sp>
    </p:spTree>
    <p:extLst>
      <p:ext uri="{BB962C8B-B14F-4D97-AF65-F5344CB8AC3E}">
        <p14:creationId xmlns:p14="http://schemas.microsoft.com/office/powerpoint/2010/main" val="113574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4696"/>
            <a:ext cx="9144000" cy="869429"/>
          </a:xfrm>
        </p:spPr>
        <p:txBody>
          <a:bodyPr>
            <a:normAutofit fontScale="90000"/>
          </a:bodyPr>
          <a:lstStyle/>
          <a:p>
            <a:pPr lvl="1" algn="ctr" rtl="0">
              <a:lnSpc>
                <a:spcPct val="90000"/>
              </a:lnSpc>
              <a:spcBef>
                <a:spcPct val="0"/>
              </a:spcBef>
            </a:pPr>
            <a:r>
              <a:rPr lang="en-US" sz="3200" dirty="0"/>
              <a:t/>
            </a:r>
            <a:br>
              <a:rPr lang="en-US" sz="3200" dirty="0"/>
            </a:br>
            <a:r>
              <a:rPr lang="en-US" sz="3600" dirty="0"/>
              <a:t/>
            </a:r>
            <a:br>
              <a:rPr lang="en-US" sz="3600" dirty="0"/>
            </a:br>
            <a:r>
              <a:rPr lang="en-US" sz="3200" dirty="0"/>
              <a:t/>
            </a:r>
            <a:br>
              <a:rPr lang="en-US" sz="3200" dirty="0"/>
            </a:br>
            <a:r>
              <a:rPr lang="en-US" sz="3600" dirty="0"/>
              <a:t/>
            </a:r>
            <a:br>
              <a:rPr lang="en-US" sz="3600" dirty="0"/>
            </a:br>
            <a:r>
              <a:rPr lang="en-US" sz="3200" dirty="0"/>
              <a:t>SQL </a:t>
            </a:r>
            <a:r>
              <a:rPr lang="en-US" sz="3200" dirty="0" smtClean="0"/>
              <a:t>Single-row </a:t>
            </a:r>
            <a:r>
              <a:rPr lang="en-US" sz="3200" dirty="0"/>
              <a:t>functions</a:t>
            </a:r>
            <a:br>
              <a:rPr lang="en-US" sz="3200" dirty="0"/>
            </a:br>
            <a:r>
              <a:rPr lang="en-US" dirty="0"/>
              <a:t/>
            </a:r>
            <a:br>
              <a:rPr lang="en-US" dirty="0"/>
            </a:br>
            <a:endParaRPr lang="en-US" dirty="0"/>
          </a:p>
        </p:txBody>
      </p:sp>
      <p:sp>
        <p:nvSpPr>
          <p:cNvPr id="3" name="Subtitle 2"/>
          <p:cNvSpPr>
            <a:spLocks noGrp="1"/>
          </p:cNvSpPr>
          <p:nvPr>
            <p:ph type="subTitle" idx="1"/>
          </p:nvPr>
        </p:nvSpPr>
        <p:spPr>
          <a:xfrm>
            <a:off x="554635" y="1124263"/>
            <a:ext cx="10740137" cy="5081665"/>
          </a:xfrm>
        </p:spPr>
        <p:txBody>
          <a:bodyPr>
            <a:normAutofit/>
          </a:bodyPr>
          <a:lstStyle/>
          <a:p>
            <a:pPr algn="l"/>
            <a:r>
              <a:rPr lang="en-US" sz="2000" dirty="0" smtClean="0"/>
              <a:t> </a:t>
            </a:r>
            <a:r>
              <a:rPr lang="en-US" sz="2000" dirty="0"/>
              <a:t>Single row functions are the one </a:t>
            </a:r>
            <a:r>
              <a:rPr lang="en-US" sz="2000" dirty="0" smtClean="0"/>
              <a:t>which </a:t>
            </a:r>
            <a:r>
              <a:rPr lang="en-US" sz="2000" dirty="0"/>
              <a:t>work on single row and return one output per row</a:t>
            </a:r>
            <a:r>
              <a:rPr lang="en-US" sz="2000" dirty="0" smtClean="0"/>
              <a:t>. There are five category of single row function in Mysql.</a:t>
            </a:r>
          </a:p>
          <a:p>
            <a:pPr marL="342900" indent="-342900" algn="l">
              <a:buFont typeface="Wingdings" panose="05000000000000000000" pitchFamily="2" charset="2"/>
              <a:buChar char="ü"/>
            </a:pPr>
            <a:r>
              <a:rPr lang="en-US" sz="2000" dirty="0"/>
              <a:t> </a:t>
            </a:r>
            <a:r>
              <a:rPr lang="en-US" sz="1800" dirty="0" smtClean="0"/>
              <a:t>Number Functions </a:t>
            </a:r>
          </a:p>
          <a:p>
            <a:pPr marL="285750" indent="-285750" algn="l">
              <a:buFont typeface="Wingdings" panose="05000000000000000000" pitchFamily="2" charset="2"/>
              <a:buChar char="ü"/>
            </a:pPr>
            <a:r>
              <a:rPr lang="en-US" sz="1800" dirty="0"/>
              <a:t> </a:t>
            </a:r>
            <a:r>
              <a:rPr lang="en-US" sz="1800" dirty="0" smtClean="0"/>
              <a:t>Character Functions</a:t>
            </a:r>
          </a:p>
          <a:p>
            <a:pPr marL="285750" indent="-285750" algn="l">
              <a:buFont typeface="Wingdings" panose="05000000000000000000" pitchFamily="2" charset="2"/>
              <a:buChar char="ü"/>
            </a:pPr>
            <a:r>
              <a:rPr lang="en-US" sz="1800" dirty="0" smtClean="0"/>
              <a:t>Date functions</a:t>
            </a:r>
          </a:p>
          <a:p>
            <a:pPr marL="285750" indent="-285750" algn="l">
              <a:buFont typeface="Wingdings" panose="05000000000000000000" pitchFamily="2" charset="2"/>
              <a:buChar char="ü"/>
            </a:pPr>
            <a:r>
              <a:rPr lang="en-US" sz="1800" dirty="0" smtClean="0"/>
              <a:t>Conversion functions</a:t>
            </a:r>
          </a:p>
          <a:p>
            <a:pPr marL="285750" indent="-285750" algn="l">
              <a:buFont typeface="Wingdings" panose="05000000000000000000" pitchFamily="2" charset="2"/>
              <a:buChar char="ü"/>
            </a:pPr>
            <a:r>
              <a:rPr lang="en-US" sz="1800" dirty="0" smtClean="0"/>
              <a:t>Miscellaneous </a:t>
            </a:r>
            <a:r>
              <a:rPr lang="en-US" sz="1800" dirty="0"/>
              <a:t>functions</a:t>
            </a:r>
          </a:p>
          <a:p>
            <a:pPr algn="l"/>
            <a:endParaRPr lang="en-US" sz="2000" dirty="0" smtClean="0"/>
          </a:p>
        </p:txBody>
      </p:sp>
    </p:spTree>
    <p:extLst>
      <p:ext uri="{BB962C8B-B14F-4D97-AF65-F5344CB8AC3E}">
        <p14:creationId xmlns:p14="http://schemas.microsoft.com/office/powerpoint/2010/main" val="25024970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4696"/>
            <a:ext cx="9144000" cy="869429"/>
          </a:xfrm>
        </p:spPr>
        <p:txBody>
          <a:bodyPr>
            <a:normAutofit fontScale="90000"/>
          </a:bodyPr>
          <a:lstStyle/>
          <a:p>
            <a:pPr lvl="1" algn="ctr" rtl="0">
              <a:lnSpc>
                <a:spcPct val="90000"/>
              </a:lnSpc>
              <a:spcBef>
                <a:spcPct val="0"/>
              </a:spcBef>
            </a:pPr>
            <a:r>
              <a:rPr lang="en-US" sz="3200" dirty="0"/>
              <a:t/>
            </a:r>
            <a:br>
              <a:rPr lang="en-US" sz="3200" dirty="0"/>
            </a:br>
            <a:r>
              <a:rPr lang="en-US" sz="3600" dirty="0"/>
              <a:t/>
            </a:r>
            <a:br>
              <a:rPr lang="en-US" sz="3600" dirty="0"/>
            </a:br>
            <a:r>
              <a:rPr lang="en-US" sz="3200" dirty="0"/>
              <a:t/>
            </a:r>
            <a:br>
              <a:rPr lang="en-US" sz="3200" dirty="0"/>
            </a:br>
            <a:r>
              <a:rPr lang="en-US" sz="3600" dirty="0"/>
              <a:t/>
            </a:r>
            <a:br>
              <a:rPr lang="en-US" sz="3600" dirty="0"/>
            </a:br>
            <a:r>
              <a:rPr lang="en-US" sz="3200" dirty="0" smtClean="0"/>
              <a:t>Number Functions </a:t>
            </a:r>
            <a:br>
              <a:rPr lang="en-US" sz="3200" dirty="0" smtClean="0"/>
            </a:br>
            <a:endParaRPr lang="en-US" dirty="0"/>
          </a:p>
        </p:txBody>
      </p:sp>
      <p:sp>
        <p:nvSpPr>
          <p:cNvPr id="3" name="Subtitle 2"/>
          <p:cNvSpPr>
            <a:spLocks noGrp="1"/>
          </p:cNvSpPr>
          <p:nvPr>
            <p:ph type="subTitle" idx="1"/>
          </p:nvPr>
        </p:nvSpPr>
        <p:spPr>
          <a:xfrm>
            <a:off x="554635" y="1004552"/>
            <a:ext cx="10740137" cy="5853448"/>
          </a:xfrm>
        </p:spPr>
        <p:txBody>
          <a:bodyPr>
            <a:noAutofit/>
          </a:bodyPr>
          <a:lstStyle/>
          <a:p>
            <a:pPr algn="l"/>
            <a:r>
              <a:rPr lang="en-US" sz="1400" dirty="0"/>
              <a:t>MySQL </a:t>
            </a:r>
            <a:r>
              <a:rPr lang="en-US" sz="1400" dirty="0" smtClean="0"/>
              <a:t>Number functions </a:t>
            </a:r>
            <a:r>
              <a:rPr lang="en-US" sz="1400" dirty="0"/>
              <a:t>are used primarily for numeric manipulation and/or mathematical calculations.</a:t>
            </a:r>
            <a:endParaRPr lang="en-US" sz="1400" dirty="0" smtClean="0"/>
          </a:p>
          <a:p>
            <a:pPr algn="l"/>
            <a:r>
              <a:rPr lang="en-US" sz="1400" dirty="0" smtClean="0"/>
              <a:t>ABS(X) : The </a:t>
            </a:r>
            <a:r>
              <a:rPr lang="en-US" sz="1400" dirty="0"/>
              <a:t>ABS() function returns the absolute value of </a:t>
            </a:r>
            <a:r>
              <a:rPr lang="en-US" sz="1400" dirty="0" smtClean="0"/>
              <a:t>X </a:t>
            </a:r>
            <a:r>
              <a:rPr lang="en-US" sz="1400" dirty="0"/>
              <a:t>. </a:t>
            </a:r>
            <a:endParaRPr lang="en-US" sz="1400" dirty="0" smtClean="0"/>
          </a:p>
          <a:p>
            <a:pPr algn="l"/>
            <a:r>
              <a:rPr lang="en-US" sz="1400" dirty="0" smtClean="0"/>
              <a:t>SELECT </a:t>
            </a:r>
            <a:r>
              <a:rPr lang="en-US" sz="1400" dirty="0"/>
              <a:t>ABS(-29</a:t>
            </a:r>
            <a:r>
              <a:rPr lang="en-US" sz="1400" dirty="0" smtClean="0"/>
              <a:t>); -- Output 29</a:t>
            </a:r>
          </a:p>
          <a:p>
            <a:pPr algn="l"/>
            <a:r>
              <a:rPr lang="en-US" sz="1400" dirty="0" smtClean="0"/>
              <a:t>CEIL(X)</a:t>
            </a:r>
          </a:p>
          <a:p>
            <a:pPr algn="l"/>
            <a:r>
              <a:rPr lang="en-US" sz="1400" dirty="0" smtClean="0"/>
              <a:t>CEILING(X) These functions return </a:t>
            </a:r>
            <a:r>
              <a:rPr lang="en-US" sz="1400" dirty="0"/>
              <a:t>the smallest integer value that is not smaller than </a:t>
            </a:r>
            <a:r>
              <a:rPr lang="en-US" sz="1400" dirty="0" smtClean="0"/>
              <a:t>X.</a:t>
            </a:r>
          </a:p>
          <a:p>
            <a:pPr algn="l"/>
            <a:r>
              <a:rPr lang="en-US" sz="1400" dirty="0"/>
              <a:t>select ceiling(7.4</a:t>
            </a:r>
            <a:r>
              <a:rPr lang="en-US" sz="1400" dirty="0" smtClean="0"/>
              <a:t>); </a:t>
            </a:r>
            <a:r>
              <a:rPr lang="en-US" sz="1400" dirty="0"/>
              <a:t>-- Output </a:t>
            </a:r>
            <a:r>
              <a:rPr lang="en-US" sz="1400" dirty="0" smtClean="0"/>
              <a:t>8.0 . Both functions are equivalent .</a:t>
            </a:r>
          </a:p>
          <a:p>
            <a:pPr algn="l"/>
            <a:r>
              <a:rPr lang="en-US" sz="1400" dirty="0" smtClean="0"/>
              <a:t>POW(X, Y)</a:t>
            </a:r>
          </a:p>
          <a:p>
            <a:pPr algn="l"/>
            <a:r>
              <a:rPr lang="en-US" sz="1400" dirty="0" smtClean="0"/>
              <a:t>POWER(X, Y) These </a:t>
            </a:r>
            <a:r>
              <a:rPr lang="en-US" sz="1400" dirty="0"/>
              <a:t>two functions return the value of X raised to the power of Y</a:t>
            </a:r>
            <a:r>
              <a:rPr lang="en-US" sz="1400" dirty="0" smtClean="0"/>
              <a:t>.</a:t>
            </a:r>
          </a:p>
          <a:p>
            <a:pPr algn="l"/>
            <a:r>
              <a:rPr lang="en-US" sz="1400" dirty="0" smtClean="0"/>
              <a:t>SELECT POWER(2,4);</a:t>
            </a:r>
            <a:r>
              <a:rPr lang="en-US" sz="1400" dirty="0"/>
              <a:t> -- Output </a:t>
            </a:r>
            <a:r>
              <a:rPr lang="en-US" sz="1400" dirty="0" smtClean="0"/>
              <a:t>16  </a:t>
            </a:r>
            <a:r>
              <a:rPr lang="en-US" sz="1400" dirty="0"/>
              <a:t>. Both functions are equivalent </a:t>
            </a:r>
            <a:r>
              <a:rPr lang="en-US" sz="1400" dirty="0" smtClean="0"/>
              <a:t>.</a:t>
            </a:r>
          </a:p>
          <a:p>
            <a:pPr algn="l"/>
            <a:r>
              <a:rPr lang="en-US" sz="1400" dirty="0" smtClean="0"/>
              <a:t>ROUND(X)</a:t>
            </a:r>
          </a:p>
          <a:p>
            <a:pPr algn="l"/>
            <a:r>
              <a:rPr lang="en-US" sz="1400" dirty="0" smtClean="0"/>
              <a:t>ROUND(X,D)   This </a:t>
            </a:r>
            <a:r>
              <a:rPr lang="en-US" sz="1400" dirty="0"/>
              <a:t>function returns X rounded to the nearest integer. If a second argument, D, is supplied, then </a:t>
            </a:r>
            <a:r>
              <a:rPr lang="en-US" sz="1400" dirty="0" smtClean="0"/>
              <a:t>the function </a:t>
            </a:r>
            <a:r>
              <a:rPr lang="en-US" sz="1400" dirty="0"/>
              <a:t>returns X rounded to </a:t>
            </a:r>
            <a:r>
              <a:rPr lang="en-US" sz="1400" dirty="0" smtClean="0"/>
              <a:t>		D </a:t>
            </a:r>
            <a:r>
              <a:rPr lang="en-US" sz="1400" dirty="0"/>
              <a:t>decimal </a:t>
            </a:r>
            <a:r>
              <a:rPr lang="en-US" sz="1400" dirty="0" smtClean="0"/>
              <a:t>places. If D is negative it will effect whole number.</a:t>
            </a:r>
          </a:p>
          <a:p>
            <a:pPr algn="l"/>
            <a:r>
              <a:rPr lang="en-US" sz="1400" dirty="0"/>
              <a:t>SELECT ROUND(8758.63</a:t>
            </a:r>
            <a:r>
              <a:rPr lang="en-US" sz="1400" dirty="0" smtClean="0"/>
              <a:t>); -- Output 8759</a:t>
            </a:r>
          </a:p>
          <a:p>
            <a:pPr algn="l"/>
            <a:r>
              <a:rPr lang="en-US" sz="1400" dirty="0"/>
              <a:t>SELECT ROUND(8758.63,1</a:t>
            </a:r>
            <a:r>
              <a:rPr lang="en-US" sz="1400" dirty="0" smtClean="0"/>
              <a:t>); -- Output 8758.6</a:t>
            </a:r>
          </a:p>
          <a:p>
            <a:pPr algn="l"/>
            <a:r>
              <a:rPr lang="en-US" sz="1400" dirty="0"/>
              <a:t>SELECT </a:t>
            </a:r>
            <a:r>
              <a:rPr lang="en-US" sz="1400" dirty="0" smtClean="0"/>
              <a:t>ROUND(8758.63,-</a:t>
            </a:r>
            <a:r>
              <a:rPr lang="en-US" sz="1400" dirty="0"/>
              <a:t>2);--Output </a:t>
            </a:r>
            <a:r>
              <a:rPr lang="en-US" sz="1400" dirty="0" smtClean="0"/>
              <a:t>8800 . Second left digit (5)  from decimal place will be rounded off and 758 became 800 .</a:t>
            </a:r>
          </a:p>
          <a:p>
            <a:pPr algn="l"/>
            <a:r>
              <a:rPr lang="en-US" sz="1400" dirty="0" smtClean="0"/>
              <a:t>GREATEST(n1,n2,n3,..........) The </a:t>
            </a:r>
            <a:r>
              <a:rPr lang="en-US" sz="1400" dirty="0"/>
              <a:t>GREATEST() function returns the </a:t>
            </a:r>
            <a:r>
              <a:rPr lang="en-US" sz="1400" dirty="0" smtClean="0"/>
              <a:t>biggest value </a:t>
            </a:r>
            <a:r>
              <a:rPr lang="en-US" sz="1400" dirty="0"/>
              <a:t>in the set of input </a:t>
            </a:r>
            <a:r>
              <a:rPr lang="en-US" sz="1400" dirty="0" smtClean="0"/>
              <a:t>parameters.</a:t>
            </a:r>
          </a:p>
          <a:p>
            <a:pPr algn="l"/>
            <a:r>
              <a:rPr lang="en-US" sz="1400" dirty="0"/>
              <a:t>SELECT GREATEST(1,0,100,111,170,11</a:t>
            </a:r>
            <a:r>
              <a:rPr lang="en-US" sz="1400" dirty="0" smtClean="0"/>
              <a:t>); -- Output 170</a:t>
            </a:r>
          </a:p>
          <a:p>
            <a:pPr algn="l"/>
            <a:r>
              <a:rPr lang="en-US" sz="1400" dirty="0" smtClean="0"/>
              <a:t>LEAST(N1,N2,N3,N4,......) It  returns </a:t>
            </a:r>
            <a:r>
              <a:rPr lang="en-US" sz="1400" dirty="0"/>
              <a:t>the least-valued item from the value list (N1, N2, N3, and so on). </a:t>
            </a:r>
          </a:p>
          <a:p>
            <a:pPr algn="l"/>
            <a:r>
              <a:rPr lang="en-US" sz="1400" dirty="0"/>
              <a:t>SELECT LEAST(1,0,100,-66,111,170,11</a:t>
            </a:r>
            <a:r>
              <a:rPr lang="en-US" sz="1400" dirty="0" smtClean="0"/>
              <a:t>); -- Output -66</a:t>
            </a:r>
            <a:endParaRPr lang="en-US" sz="1400" dirty="0"/>
          </a:p>
          <a:p>
            <a:pPr algn="l"/>
            <a:endParaRPr lang="en-US" sz="1200" dirty="0"/>
          </a:p>
          <a:p>
            <a:pPr algn="l"/>
            <a:endParaRPr lang="en-US" sz="1200" dirty="0"/>
          </a:p>
          <a:p>
            <a:pPr algn="l"/>
            <a:endParaRPr lang="en-US" sz="1200" dirty="0"/>
          </a:p>
          <a:p>
            <a:pPr algn="l"/>
            <a:endParaRPr lang="en-US" sz="1200" dirty="0"/>
          </a:p>
          <a:p>
            <a:pPr algn="l"/>
            <a:r>
              <a:rPr lang="en-US" sz="1200" dirty="0" smtClean="0"/>
              <a:t> </a:t>
            </a:r>
            <a:endParaRPr lang="en-US" sz="1200" dirty="0"/>
          </a:p>
          <a:p>
            <a:pPr algn="l"/>
            <a:endParaRPr lang="en-US" sz="1200" dirty="0" smtClean="0"/>
          </a:p>
        </p:txBody>
      </p:sp>
    </p:spTree>
    <p:extLst>
      <p:ext uri="{BB962C8B-B14F-4D97-AF65-F5344CB8AC3E}">
        <p14:creationId xmlns:p14="http://schemas.microsoft.com/office/powerpoint/2010/main" val="34508452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4696"/>
            <a:ext cx="9144000" cy="869429"/>
          </a:xfrm>
        </p:spPr>
        <p:txBody>
          <a:bodyPr>
            <a:normAutofit fontScale="90000"/>
          </a:bodyPr>
          <a:lstStyle/>
          <a:p>
            <a:pPr lvl="1" algn="ctr" rtl="0">
              <a:lnSpc>
                <a:spcPct val="90000"/>
              </a:lnSpc>
              <a:spcBef>
                <a:spcPct val="0"/>
              </a:spcBef>
            </a:pPr>
            <a:r>
              <a:rPr lang="en-US" sz="3200" dirty="0"/>
              <a:t/>
            </a:r>
            <a:br>
              <a:rPr lang="en-US" sz="3200" dirty="0"/>
            </a:br>
            <a:r>
              <a:rPr lang="en-US" sz="3600" dirty="0"/>
              <a:t/>
            </a:r>
            <a:br>
              <a:rPr lang="en-US" sz="3600" dirty="0"/>
            </a:br>
            <a:r>
              <a:rPr lang="en-US" sz="3200" dirty="0"/>
              <a:t/>
            </a:r>
            <a:br>
              <a:rPr lang="en-US" sz="3200" dirty="0"/>
            </a:br>
            <a:r>
              <a:rPr lang="en-US" sz="3600" dirty="0"/>
              <a:t/>
            </a:r>
            <a:br>
              <a:rPr lang="en-US" sz="3600" dirty="0"/>
            </a:br>
            <a:r>
              <a:rPr lang="en-US" sz="3200" dirty="0" smtClean="0"/>
              <a:t>Character Functions</a:t>
            </a:r>
            <a:br>
              <a:rPr lang="en-US" sz="3200" dirty="0" smtClean="0"/>
            </a:br>
            <a:r>
              <a:rPr lang="en-US" sz="3200" dirty="0" smtClean="0"/>
              <a:t/>
            </a:r>
            <a:br>
              <a:rPr lang="en-US" sz="3200" dirty="0" smtClean="0"/>
            </a:br>
            <a:endParaRPr lang="en-US" dirty="0"/>
          </a:p>
        </p:txBody>
      </p:sp>
      <p:sp>
        <p:nvSpPr>
          <p:cNvPr id="3" name="Subtitle 2"/>
          <p:cNvSpPr>
            <a:spLocks noGrp="1"/>
          </p:cNvSpPr>
          <p:nvPr>
            <p:ph type="subTitle" idx="1"/>
          </p:nvPr>
        </p:nvSpPr>
        <p:spPr>
          <a:xfrm>
            <a:off x="554635" y="721217"/>
            <a:ext cx="10740137" cy="6014434"/>
          </a:xfrm>
        </p:spPr>
        <p:txBody>
          <a:bodyPr>
            <a:noAutofit/>
          </a:bodyPr>
          <a:lstStyle/>
          <a:p>
            <a:pPr algn="l"/>
            <a:r>
              <a:rPr lang="en-US" sz="1400" dirty="0" smtClean="0"/>
              <a:t>Character functions are </a:t>
            </a:r>
            <a:r>
              <a:rPr lang="en-US" sz="1400" dirty="0"/>
              <a:t>used to perform an operation on input </a:t>
            </a:r>
            <a:r>
              <a:rPr lang="en-US" sz="1400" dirty="0" smtClean="0"/>
              <a:t>string.</a:t>
            </a:r>
          </a:p>
          <a:p>
            <a:pPr algn="l"/>
            <a:r>
              <a:rPr lang="en-US" sz="1400" dirty="0" smtClean="0"/>
              <a:t>LENGTH(</a:t>
            </a:r>
            <a:r>
              <a:rPr lang="en-US" sz="1400" dirty="0" err="1" smtClean="0"/>
              <a:t>str</a:t>
            </a:r>
            <a:r>
              <a:rPr lang="en-US" sz="1400" dirty="0" smtClean="0"/>
              <a:t>)  Returns </a:t>
            </a:r>
            <a:r>
              <a:rPr lang="en-US" sz="1400" dirty="0"/>
              <a:t>the length of the string </a:t>
            </a:r>
            <a:r>
              <a:rPr lang="en-US" sz="1400" dirty="0" err="1"/>
              <a:t>str</a:t>
            </a:r>
            <a:r>
              <a:rPr lang="en-US" sz="1400" dirty="0"/>
              <a:t>, measured in </a:t>
            </a:r>
            <a:r>
              <a:rPr lang="en-US" sz="1400" dirty="0" smtClean="0"/>
              <a:t>bytes</a:t>
            </a:r>
          </a:p>
          <a:p>
            <a:pPr algn="l"/>
            <a:r>
              <a:rPr lang="en-US" sz="1400" dirty="0" smtClean="0"/>
              <a:t>	SELECT </a:t>
            </a:r>
            <a:r>
              <a:rPr lang="en-US" sz="1400" dirty="0"/>
              <a:t>LENGTH('Learning Mysql</a:t>
            </a:r>
            <a:r>
              <a:rPr lang="en-US" sz="1400" dirty="0" smtClean="0"/>
              <a:t>'); -- Output 14</a:t>
            </a:r>
          </a:p>
          <a:p>
            <a:pPr algn="l"/>
            <a:r>
              <a:rPr lang="en-US" sz="1400" dirty="0"/>
              <a:t>INSTR</a:t>
            </a:r>
            <a:r>
              <a:rPr lang="en-US" sz="1400" b="1" dirty="0"/>
              <a:t>():</a:t>
            </a:r>
            <a:r>
              <a:rPr lang="en-US" sz="1400" dirty="0"/>
              <a:t> This function is used to find the occurrence of an alphabet.</a:t>
            </a:r>
            <a:endParaRPr lang="en-US" sz="1400" dirty="0" smtClean="0"/>
          </a:p>
          <a:p>
            <a:pPr algn="l"/>
            <a:r>
              <a:rPr lang="en-US" sz="1400" dirty="0" smtClean="0"/>
              <a:t>	select </a:t>
            </a:r>
            <a:r>
              <a:rPr lang="en-US" sz="1400" dirty="0"/>
              <a:t>INSTR('Learning Mysql', 'q</a:t>
            </a:r>
            <a:r>
              <a:rPr lang="en-US" sz="1400" dirty="0" smtClean="0"/>
              <a:t>');-- Output 13</a:t>
            </a:r>
            <a:endParaRPr lang="en-US" sz="1400" dirty="0"/>
          </a:p>
          <a:p>
            <a:pPr algn="l"/>
            <a:r>
              <a:rPr lang="en-US" sz="1200" dirty="0" smtClean="0"/>
              <a:t>LCASE() , LOWER() These function convert input string to lower case.</a:t>
            </a:r>
          </a:p>
          <a:p>
            <a:pPr algn="l"/>
            <a:r>
              <a:rPr lang="en-US" sz="1200" dirty="0" smtClean="0"/>
              <a:t>	select </a:t>
            </a:r>
            <a:r>
              <a:rPr lang="en-US" sz="1200" dirty="0" err="1"/>
              <a:t>Lcase</a:t>
            </a:r>
            <a:r>
              <a:rPr lang="en-US" sz="1200" dirty="0" smtClean="0"/>
              <a:t>("Learning Mysql"); --</a:t>
            </a:r>
            <a:r>
              <a:rPr lang="en-US" sz="1200" dirty="0"/>
              <a:t>Output learning </a:t>
            </a:r>
            <a:r>
              <a:rPr lang="en-US" sz="1200" dirty="0" err="1"/>
              <a:t>mysql</a:t>
            </a:r>
            <a:endParaRPr lang="en-US" sz="1200" dirty="0"/>
          </a:p>
          <a:p>
            <a:pPr algn="l"/>
            <a:r>
              <a:rPr lang="en-US" sz="1200" dirty="0" smtClean="0"/>
              <a:t>UCASE</a:t>
            </a:r>
            <a:r>
              <a:rPr lang="en-US" sz="1200" dirty="0"/>
              <a:t>() , </a:t>
            </a:r>
            <a:r>
              <a:rPr lang="en-US" sz="1200" dirty="0" smtClean="0"/>
              <a:t>UPPER() </a:t>
            </a:r>
            <a:r>
              <a:rPr lang="en-US" sz="1200" dirty="0"/>
              <a:t>These function convert input string to </a:t>
            </a:r>
            <a:r>
              <a:rPr lang="en-US" sz="1200" dirty="0" smtClean="0"/>
              <a:t>upper case </a:t>
            </a:r>
            <a:r>
              <a:rPr lang="en-US" sz="1200" dirty="0"/>
              <a:t>.</a:t>
            </a:r>
          </a:p>
          <a:p>
            <a:pPr algn="l"/>
            <a:r>
              <a:rPr lang="en-US" sz="1200" dirty="0" smtClean="0"/>
              <a:t>	select </a:t>
            </a:r>
            <a:r>
              <a:rPr lang="en-US" sz="1200" dirty="0"/>
              <a:t>UPPER('Learning Mysql</a:t>
            </a:r>
            <a:r>
              <a:rPr lang="en-US" sz="1200" dirty="0" smtClean="0"/>
              <a:t>'); </a:t>
            </a:r>
            <a:r>
              <a:rPr lang="en-US" sz="1200" dirty="0"/>
              <a:t>--Output </a:t>
            </a:r>
            <a:r>
              <a:rPr lang="en-US" sz="1200" dirty="0" smtClean="0"/>
              <a:t>LEARNING MYSQL</a:t>
            </a:r>
          </a:p>
          <a:p>
            <a:pPr algn="l"/>
            <a:r>
              <a:rPr lang="en-US" sz="1200" dirty="0" smtClean="0"/>
              <a:t>TRIM():</a:t>
            </a:r>
            <a:r>
              <a:rPr lang="en-US" sz="1200" dirty="0"/>
              <a:t> Returns the string </a:t>
            </a:r>
            <a:r>
              <a:rPr lang="en-US" sz="1200" dirty="0" err="1"/>
              <a:t>str</a:t>
            </a:r>
            <a:r>
              <a:rPr lang="en-US" sz="1200" dirty="0"/>
              <a:t> with all </a:t>
            </a:r>
            <a:r>
              <a:rPr lang="en-US" sz="1200" dirty="0" err="1"/>
              <a:t>remstr</a:t>
            </a:r>
            <a:r>
              <a:rPr lang="en-US" sz="1200" dirty="0"/>
              <a:t> prefixes or suffixes removed. If none of the </a:t>
            </a:r>
            <a:r>
              <a:rPr lang="en-US" sz="1200" dirty="0" smtClean="0"/>
              <a:t>specifies </a:t>
            </a:r>
            <a:r>
              <a:rPr lang="en-US" sz="1200" dirty="0"/>
              <a:t>BOTH, LEADING, or TRAILING is given, BOTH is assumed. </a:t>
            </a:r>
            <a:endParaRPr lang="en-US" sz="1200" dirty="0" smtClean="0"/>
          </a:p>
          <a:p>
            <a:pPr algn="l"/>
            <a:r>
              <a:rPr lang="en-US" sz="1200" dirty="0" smtClean="0"/>
              <a:t>	SELECT </a:t>
            </a:r>
            <a:r>
              <a:rPr lang="en-US" sz="1200" dirty="0"/>
              <a:t>TRIM("   Mysql   </a:t>
            </a:r>
            <a:r>
              <a:rPr lang="en-US" sz="1200" dirty="0" smtClean="0"/>
              <a:t>"); -- output Mysql</a:t>
            </a:r>
          </a:p>
          <a:p>
            <a:pPr algn="l"/>
            <a:r>
              <a:rPr lang="en-US" sz="1200" dirty="0" smtClean="0"/>
              <a:t>	SELECT </a:t>
            </a:r>
            <a:r>
              <a:rPr lang="en-US" sz="1200" dirty="0"/>
              <a:t>TRIM(TRAILING '?' From  "???Mysql???");--Output ???</a:t>
            </a:r>
            <a:r>
              <a:rPr lang="en-US" sz="1200" dirty="0" smtClean="0"/>
              <a:t>Mysql </a:t>
            </a:r>
            <a:r>
              <a:rPr lang="en-US" sz="1200" dirty="0"/>
              <a:t>It is equivalent to </a:t>
            </a:r>
            <a:r>
              <a:rPr lang="en-US" sz="1200" dirty="0" smtClean="0"/>
              <a:t>RTRIM() . RTRIM ONLY REMOVES SPACES</a:t>
            </a:r>
          </a:p>
          <a:p>
            <a:pPr algn="l"/>
            <a:r>
              <a:rPr lang="en-US" sz="1200" dirty="0" smtClean="0"/>
              <a:t>	SELECT </a:t>
            </a:r>
            <a:r>
              <a:rPr lang="en-US" sz="1200" dirty="0"/>
              <a:t>TRIM(LEADING '?' From  "???Mysql</a:t>
            </a:r>
            <a:r>
              <a:rPr lang="en-US" sz="1200" dirty="0" smtClean="0"/>
              <a:t>???"); -- Output Mysql???  It is equivalent to LTRIM() . </a:t>
            </a:r>
            <a:r>
              <a:rPr lang="en-US" sz="1200" dirty="0"/>
              <a:t>L</a:t>
            </a:r>
            <a:r>
              <a:rPr lang="en-US" sz="1200" dirty="0" smtClean="0"/>
              <a:t>TRIM </a:t>
            </a:r>
            <a:r>
              <a:rPr lang="en-US" sz="1200" dirty="0"/>
              <a:t>ONLY REMOVES </a:t>
            </a:r>
            <a:r>
              <a:rPr lang="en-US" sz="1200" dirty="0" smtClean="0"/>
              <a:t>SPACES</a:t>
            </a:r>
          </a:p>
          <a:p>
            <a:pPr algn="l"/>
            <a:r>
              <a:rPr lang="en-US" sz="1200" dirty="0"/>
              <a:t>SUBSTRING(</a:t>
            </a:r>
            <a:r>
              <a:rPr lang="en-US" sz="1200" dirty="0" err="1"/>
              <a:t>str</a:t>
            </a:r>
            <a:r>
              <a:rPr lang="en-US" sz="1200" dirty="0"/>
              <a:t> FROM </a:t>
            </a:r>
            <a:r>
              <a:rPr lang="en-US" sz="1200" dirty="0" err="1"/>
              <a:t>pos</a:t>
            </a:r>
            <a:r>
              <a:rPr lang="en-US" sz="1200" dirty="0"/>
              <a:t> FOR </a:t>
            </a:r>
            <a:r>
              <a:rPr lang="en-US" sz="1200" dirty="0" err="1"/>
              <a:t>len</a:t>
            </a:r>
            <a:r>
              <a:rPr lang="en-US" sz="1200" dirty="0" smtClean="0"/>
              <a:t>) </a:t>
            </a:r>
            <a:r>
              <a:rPr lang="en-US" sz="1200" dirty="0" err="1"/>
              <a:t>len</a:t>
            </a:r>
            <a:r>
              <a:rPr lang="en-US" sz="1200" dirty="0"/>
              <a:t> argument return a substring from string </a:t>
            </a:r>
            <a:r>
              <a:rPr lang="en-US" sz="1200" dirty="0" err="1"/>
              <a:t>str</a:t>
            </a:r>
            <a:r>
              <a:rPr lang="en-US" sz="1200" dirty="0"/>
              <a:t> starting at position </a:t>
            </a:r>
            <a:r>
              <a:rPr lang="en-US" sz="1200" dirty="0" err="1" smtClean="0"/>
              <a:t>pos</a:t>
            </a:r>
            <a:r>
              <a:rPr lang="en-US" sz="1200" dirty="0" smtClean="0"/>
              <a:t> </a:t>
            </a:r>
            <a:endParaRPr lang="en-US" sz="1200" dirty="0"/>
          </a:p>
          <a:p>
            <a:pPr algn="l"/>
            <a:r>
              <a:rPr lang="en-US" sz="1200" dirty="0" smtClean="0"/>
              <a:t>	SELECT SUBSTRING('LEARNING MYSQL IS FUN',6); -- Output  ING MYSQL IS FUN  6</a:t>
            </a:r>
            <a:r>
              <a:rPr lang="en-US" sz="1200" baseline="30000" dirty="0" smtClean="0"/>
              <a:t>th</a:t>
            </a:r>
            <a:r>
              <a:rPr lang="en-US" sz="1200" dirty="0" smtClean="0"/>
              <a:t> character onwards will be returned .</a:t>
            </a:r>
          </a:p>
          <a:p>
            <a:pPr algn="l"/>
            <a:r>
              <a:rPr lang="en-US" sz="1200" dirty="0" smtClean="0"/>
              <a:t>	SELECT </a:t>
            </a:r>
            <a:r>
              <a:rPr lang="en-US" sz="1200" dirty="0"/>
              <a:t>SUBSTRING('LEARNING MYSQL IS FUN</a:t>
            </a:r>
            <a:r>
              <a:rPr lang="en-US" sz="1200" dirty="0" smtClean="0"/>
              <a:t>',16 ,6); </a:t>
            </a:r>
            <a:r>
              <a:rPr lang="en-US" sz="1200" dirty="0"/>
              <a:t>-- Output  </a:t>
            </a:r>
            <a:r>
              <a:rPr lang="en-US" sz="1200" dirty="0" smtClean="0"/>
              <a:t>IS </a:t>
            </a:r>
            <a:r>
              <a:rPr lang="en-US" sz="1200" dirty="0"/>
              <a:t>FUN  </a:t>
            </a:r>
            <a:r>
              <a:rPr lang="en-US" sz="1200" dirty="0" smtClean="0"/>
              <a:t>6</a:t>
            </a:r>
            <a:r>
              <a:rPr lang="en-US" sz="1200" baseline="30000" dirty="0"/>
              <a:t> </a:t>
            </a:r>
            <a:r>
              <a:rPr lang="en-US" sz="1200" dirty="0" smtClean="0"/>
              <a:t>characters returned from 16</a:t>
            </a:r>
            <a:r>
              <a:rPr lang="en-US" sz="1200" baseline="30000" dirty="0" smtClean="0"/>
              <a:t>th</a:t>
            </a:r>
            <a:r>
              <a:rPr lang="en-US" sz="1200" dirty="0" smtClean="0"/>
              <a:t> character .</a:t>
            </a:r>
          </a:p>
          <a:p>
            <a:pPr algn="l"/>
            <a:r>
              <a:rPr lang="en-US" sz="1200" dirty="0" smtClean="0"/>
              <a:t>REVERSE(): As name suggests it reverses the string.</a:t>
            </a:r>
          </a:p>
          <a:p>
            <a:pPr algn="l"/>
            <a:r>
              <a:rPr lang="en-US" sz="1200" dirty="0" smtClean="0"/>
              <a:t>	select </a:t>
            </a:r>
            <a:r>
              <a:rPr lang="en-US" sz="1200" dirty="0"/>
              <a:t>REVERSE('A *** Z</a:t>
            </a:r>
            <a:r>
              <a:rPr lang="en-US" sz="1200" dirty="0" smtClean="0"/>
              <a:t>');--Output Z *** A</a:t>
            </a:r>
          </a:p>
          <a:p>
            <a:pPr algn="l"/>
            <a:r>
              <a:rPr lang="en-US" sz="1200" dirty="0" smtClean="0"/>
              <a:t>RPAD(</a:t>
            </a:r>
            <a:r>
              <a:rPr lang="en-US" sz="1200" dirty="0" err="1" smtClean="0"/>
              <a:t>str,len,padstr</a:t>
            </a:r>
            <a:r>
              <a:rPr lang="en-US" sz="1200" dirty="0" smtClean="0"/>
              <a:t>) Returns </a:t>
            </a:r>
            <a:r>
              <a:rPr lang="en-US" sz="1200" dirty="0"/>
              <a:t>the string </a:t>
            </a:r>
            <a:r>
              <a:rPr lang="en-US" sz="1200" dirty="0" err="1"/>
              <a:t>str</a:t>
            </a:r>
            <a:r>
              <a:rPr lang="en-US" sz="1200" dirty="0"/>
              <a:t>, right-padded with the string </a:t>
            </a:r>
            <a:r>
              <a:rPr lang="en-US" sz="1200" dirty="0" err="1"/>
              <a:t>padstr</a:t>
            </a:r>
            <a:r>
              <a:rPr lang="en-US" sz="1200" dirty="0"/>
              <a:t> to a length of </a:t>
            </a:r>
            <a:r>
              <a:rPr lang="en-US" sz="1200" dirty="0" err="1"/>
              <a:t>len</a:t>
            </a:r>
            <a:r>
              <a:rPr lang="en-US" sz="1200" dirty="0"/>
              <a:t> characters.</a:t>
            </a:r>
          </a:p>
          <a:p>
            <a:pPr algn="l"/>
            <a:r>
              <a:rPr lang="en-US" sz="1200" dirty="0" smtClean="0"/>
              <a:t>	SELECT </a:t>
            </a:r>
            <a:r>
              <a:rPr lang="en-US" sz="1200" dirty="0"/>
              <a:t>RPAD('Mysql',10</a:t>
            </a:r>
            <a:r>
              <a:rPr lang="en-US" sz="1200" dirty="0" smtClean="0"/>
              <a:t>,'*'); -- Output Mysql***** </a:t>
            </a:r>
          </a:p>
          <a:p>
            <a:pPr algn="l"/>
            <a:endParaRPr lang="en-US" sz="1200" dirty="0" smtClean="0"/>
          </a:p>
          <a:p>
            <a:pPr algn="l"/>
            <a:endParaRPr lang="en-US" sz="1200" dirty="0"/>
          </a:p>
          <a:p>
            <a:pPr algn="l"/>
            <a:endParaRPr lang="en-US" sz="1200" dirty="0"/>
          </a:p>
          <a:p>
            <a:pPr algn="l"/>
            <a:endParaRPr lang="en-US" sz="1200" dirty="0"/>
          </a:p>
          <a:p>
            <a:pPr algn="l"/>
            <a:endParaRPr lang="en-US" sz="1200" dirty="0"/>
          </a:p>
          <a:p>
            <a:pPr algn="l"/>
            <a:r>
              <a:rPr lang="en-US" sz="1200" dirty="0" smtClean="0"/>
              <a:t> </a:t>
            </a:r>
            <a:endParaRPr lang="en-US" sz="1200" dirty="0"/>
          </a:p>
          <a:p>
            <a:pPr algn="l"/>
            <a:endParaRPr lang="en-US" sz="1200" dirty="0" smtClean="0"/>
          </a:p>
        </p:txBody>
      </p:sp>
    </p:spTree>
    <p:extLst>
      <p:ext uri="{BB962C8B-B14F-4D97-AF65-F5344CB8AC3E}">
        <p14:creationId xmlns:p14="http://schemas.microsoft.com/office/powerpoint/2010/main" val="31541637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4696"/>
            <a:ext cx="9144000" cy="869429"/>
          </a:xfrm>
        </p:spPr>
        <p:txBody>
          <a:bodyPr>
            <a:normAutofit fontScale="90000"/>
          </a:bodyPr>
          <a:lstStyle/>
          <a:p>
            <a:pPr lvl="1" algn="ctr" rtl="0">
              <a:lnSpc>
                <a:spcPct val="90000"/>
              </a:lnSpc>
              <a:spcBef>
                <a:spcPct val="0"/>
              </a:spcBef>
            </a:pPr>
            <a:r>
              <a:rPr lang="en-US" sz="3200" dirty="0" smtClean="0"/>
              <a:t/>
            </a:r>
            <a:br>
              <a:rPr lang="en-US" sz="3200" dirty="0" smtClean="0"/>
            </a:br>
            <a:r>
              <a:rPr lang="en-US" sz="3600" dirty="0" smtClean="0"/>
              <a:t/>
            </a:r>
            <a:br>
              <a:rPr lang="en-US" sz="3600" dirty="0" smtClean="0"/>
            </a:br>
            <a:r>
              <a:rPr lang="en-US" sz="3200" dirty="0" smtClean="0"/>
              <a:t/>
            </a:r>
            <a:br>
              <a:rPr lang="en-US" sz="3200" dirty="0" smtClean="0"/>
            </a:br>
            <a:r>
              <a:rPr lang="en-US" sz="3600" dirty="0" smtClean="0"/>
              <a:t/>
            </a:r>
            <a:br>
              <a:rPr lang="en-US" sz="3600" dirty="0" smtClean="0"/>
            </a:br>
            <a:r>
              <a:rPr lang="en-US" sz="3200" dirty="0" smtClean="0"/>
              <a:t>Date Functions</a:t>
            </a:r>
            <a:br>
              <a:rPr lang="en-US" sz="3200" dirty="0" smtClean="0"/>
            </a:br>
            <a:r>
              <a:rPr lang="en-US" sz="3200" dirty="0" smtClean="0"/>
              <a:t/>
            </a:r>
            <a:br>
              <a:rPr lang="en-US" sz="3200" dirty="0" smtClean="0"/>
            </a:br>
            <a:endParaRPr lang="en-US" dirty="0"/>
          </a:p>
        </p:txBody>
      </p:sp>
      <p:sp>
        <p:nvSpPr>
          <p:cNvPr id="3" name="Subtitle 2"/>
          <p:cNvSpPr>
            <a:spLocks noGrp="1"/>
          </p:cNvSpPr>
          <p:nvPr>
            <p:ph type="subTitle" idx="1"/>
          </p:nvPr>
        </p:nvSpPr>
        <p:spPr>
          <a:xfrm>
            <a:off x="554634" y="1081825"/>
            <a:ext cx="11637365" cy="5473521"/>
          </a:xfrm>
        </p:spPr>
        <p:txBody>
          <a:bodyPr>
            <a:noAutofit/>
          </a:bodyPr>
          <a:lstStyle/>
          <a:p>
            <a:pPr algn="l"/>
            <a:r>
              <a:rPr lang="en-US" sz="1400" b="1" dirty="0"/>
              <a:t>MySQL Date Functions</a:t>
            </a:r>
            <a:r>
              <a:rPr lang="en-US" sz="1400" dirty="0"/>
              <a:t> that allow </a:t>
            </a:r>
            <a:r>
              <a:rPr lang="en-US" sz="1400" dirty="0" smtClean="0"/>
              <a:t>us to </a:t>
            </a:r>
            <a:r>
              <a:rPr lang="en-US" sz="1400" dirty="0"/>
              <a:t>manipulate </a:t>
            </a:r>
            <a:r>
              <a:rPr lang="en-US" sz="1400" b="1" dirty="0"/>
              <a:t>date</a:t>
            </a:r>
            <a:r>
              <a:rPr lang="en-US" sz="1400" dirty="0"/>
              <a:t> and time data </a:t>
            </a:r>
            <a:r>
              <a:rPr lang="en-US" sz="1400" dirty="0" smtClean="0"/>
              <a:t>. Frequently used Date functions are </a:t>
            </a:r>
          </a:p>
          <a:p>
            <a:pPr algn="l"/>
            <a:r>
              <a:rPr lang="en-US" sz="1400" dirty="0"/>
              <a:t>ADDDATE(</a:t>
            </a:r>
            <a:r>
              <a:rPr lang="en-US" sz="1400" dirty="0" err="1"/>
              <a:t>date,INTERVAL</a:t>
            </a:r>
            <a:r>
              <a:rPr lang="en-US" sz="1400" dirty="0"/>
              <a:t> expr unit</a:t>
            </a:r>
            <a:r>
              <a:rPr lang="en-US" sz="1400" dirty="0" smtClean="0"/>
              <a:t>)</a:t>
            </a:r>
            <a:endParaRPr lang="en-US" sz="1400" dirty="0"/>
          </a:p>
          <a:p>
            <a:pPr algn="l"/>
            <a:r>
              <a:rPr lang="en-US" sz="1400" dirty="0" smtClean="0"/>
              <a:t>DATE_ADD(</a:t>
            </a:r>
            <a:r>
              <a:rPr lang="en-US" sz="1400" dirty="0" err="1"/>
              <a:t>date,INTERVAL</a:t>
            </a:r>
            <a:r>
              <a:rPr lang="en-US" sz="1400" dirty="0"/>
              <a:t> expr unit)</a:t>
            </a:r>
          </a:p>
          <a:p>
            <a:pPr algn="l"/>
            <a:r>
              <a:rPr lang="en-US" sz="1400" dirty="0"/>
              <a:t>SELECT DATE_ADD('2019-05-09', INTERVAL 31 DAY</a:t>
            </a:r>
            <a:r>
              <a:rPr lang="en-US" sz="1400" dirty="0" smtClean="0"/>
              <a:t>); </a:t>
            </a:r>
            <a:r>
              <a:rPr lang="en-US" sz="1400" dirty="0"/>
              <a:t>-- Output 2019-06-09</a:t>
            </a:r>
            <a:endParaRPr lang="en-US" sz="1400" dirty="0" smtClean="0"/>
          </a:p>
          <a:p>
            <a:pPr algn="l"/>
            <a:r>
              <a:rPr lang="en-US" sz="1400" dirty="0"/>
              <a:t>SELECT ADDDATE('1998-01-02', INTERVAL 31 DAY</a:t>
            </a:r>
            <a:r>
              <a:rPr lang="en-US" sz="1400" dirty="0" smtClean="0"/>
              <a:t>);</a:t>
            </a:r>
            <a:r>
              <a:rPr lang="en-US" sz="1400" dirty="0"/>
              <a:t> -- Output 2019-06-09 </a:t>
            </a:r>
            <a:r>
              <a:rPr lang="en-US" sz="1400" dirty="0" smtClean="0"/>
              <a:t>   SELECT </a:t>
            </a:r>
            <a:r>
              <a:rPr lang="en-US" sz="1400" dirty="0"/>
              <a:t>ADDDATE</a:t>
            </a:r>
            <a:r>
              <a:rPr lang="en-US" sz="1400" dirty="0" smtClean="0"/>
              <a:t>(‘2019-05-09', </a:t>
            </a:r>
            <a:r>
              <a:rPr lang="en-US" sz="1400" dirty="0"/>
              <a:t>31</a:t>
            </a:r>
            <a:r>
              <a:rPr lang="en-US" sz="1400" dirty="0" smtClean="0"/>
              <a:t>); It is also fine.</a:t>
            </a:r>
          </a:p>
          <a:p>
            <a:pPr algn="l"/>
            <a:r>
              <a:rPr lang="en-US" sz="1400" dirty="0" smtClean="0"/>
              <a:t>DAYNAME(date)  Returns </a:t>
            </a:r>
            <a:r>
              <a:rPr lang="en-US" sz="1400" dirty="0"/>
              <a:t>the name of the weekday for date. SELECT DAYNAME('2019-05-09'); Output : </a:t>
            </a:r>
            <a:r>
              <a:rPr lang="en-US" sz="1400" dirty="0" smtClean="0"/>
              <a:t>Thursday</a:t>
            </a:r>
          </a:p>
          <a:p>
            <a:pPr algn="l"/>
            <a:r>
              <a:rPr lang="en-US" sz="1400" dirty="0" smtClean="0"/>
              <a:t>DAYOFYEAR(date) Returns </a:t>
            </a:r>
            <a:r>
              <a:rPr lang="en-US" sz="1400" dirty="0"/>
              <a:t>the day of the year for date, in the range 1 to 366. SELECT DAYOFYEAR('2019-05-09</a:t>
            </a:r>
            <a:r>
              <a:rPr lang="en-US" sz="1400" dirty="0" smtClean="0"/>
              <a:t>'); -- Output 129</a:t>
            </a:r>
          </a:p>
          <a:p>
            <a:pPr algn="l"/>
            <a:r>
              <a:rPr lang="en-US" sz="1400" dirty="0" smtClean="0"/>
              <a:t>NOW()  Returns </a:t>
            </a:r>
            <a:r>
              <a:rPr lang="en-US" sz="1400" dirty="0"/>
              <a:t>the current date and time as a value in 'YYYY-MM-DD HH:MM</a:t>
            </a:r>
            <a:r>
              <a:rPr lang="en-US" sz="1400" dirty="0" smtClean="0"/>
              <a:t>: SS</a:t>
            </a:r>
            <a:r>
              <a:rPr lang="en-US" sz="1400" dirty="0"/>
              <a:t>' or YYYYMMDDHHMMSS </a:t>
            </a:r>
            <a:r>
              <a:rPr lang="en-US" sz="1400" dirty="0" smtClean="0"/>
              <a:t>format </a:t>
            </a:r>
            <a:r>
              <a:rPr lang="en-US" sz="1400" dirty="0"/>
              <a:t>. SELECT NOW(); </a:t>
            </a:r>
            <a:r>
              <a:rPr lang="en-US" sz="1400" dirty="0" smtClean="0"/>
              <a:t>O/P 2019-05-09 16:17:01</a:t>
            </a:r>
          </a:p>
          <a:p>
            <a:pPr algn="l"/>
            <a:r>
              <a:rPr lang="en-US" sz="1400" dirty="0" smtClean="0"/>
              <a:t>SYSDATE() Returns </a:t>
            </a:r>
            <a:r>
              <a:rPr lang="en-US" sz="1400" dirty="0"/>
              <a:t>the current date and </a:t>
            </a:r>
            <a:r>
              <a:rPr lang="en-US" sz="1400" dirty="0" smtClean="0"/>
              <a:t>time value </a:t>
            </a:r>
            <a:r>
              <a:rPr lang="en-US" sz="1400" dirty="0"/>
              <a:t>in 'YYYY-MM-DD HH:MM:SS' or YYYYMMDDHHMMSS format </a:t>
            </a:r>
            <a:r>
              <a:rPr lang="en-US" sz="1400" dirty="0" smtClean="0"/>
              <a:t>. SELECT </a:t>
            </a:r>
            <a:r>
              <a:rPr lang="en-US" sz="1400" dirty="0"/>
              <a:t>SYSDATE</a:t>
            </a:r>
            <a:r>
              <a:rPr lang="en-US" sz="1400" dirty="0" smtClean="0"/>
              <a:t>(); </a:t>
            </a:r>
            <a:r>
              <a:rPr lang="en-US" sz="1400" dirty="0"/>
              <a:t>O/P2019-05-09 </a:t>
            </a:r>
            <a:r>
              <a:rPr lang="en-US" sz="1400" dirty="0" smtClean="0"/>
              <a:t>16:17:01</a:t>
            </a:r>
            <a:endParaRPr lang="en-US" sz="1400" dirty="0"/>
          </a:p>
          <a:p>
            <a:pPr algn="l"/>
            <a:r>
              <a:rPr lang="en-US" sz="1400" dirty="0" smtClean="0"/>
              <a:t>DATE_FORMAT(date, format) Formats </a:t>
            </a:r>
            <a:r>
              <a:rPr lang="en-US" sz="1400" dirty="0"/>
              <a:t>the date value according to the format string. </a:t>
            </a:r>
            <a:endParaRPr lang="en-US" sz="1400" dirty="0" smtClean="0"/>
          </a:p>
          <a:p>
            <a:pPr algn="l"/>
            <a:r>
              <a:rPr lang="en-US" sz="1400" dirty="0" smtClean="0"/>
              <a:t>SELECT </a:t>
            </a:r>
            <a:r>
              <a:rPr lang="en-US" sz="1400" dirty="0"/>
              <a:t>DATE_FORMAT('2019-05-09 22:23:00', '%W %M %Y</a:t>
            </a:r>
            <a:r>
              <a:rPr lang="en-US" sz="1400" dirty="0" smtClean="0"/>
              <a:t>'); </a:t>
            </a:r>
            <a:r>
              <a:rPr lang="en-US" sz="1400" dirty="0"/>
              <a:t>-- Output : Thursday May </a:t>
            </a:r>
            <a:r>
              <a:rPr lang="en-US" sz="1400" dirty="0" smtClean="0"/>
              <a:t>2019  ( Week Month and Year </a:t>
            </a:r>
          </a:p>
          <a:p>
            <a:pPr algn="l"/>
            <a:r>
              <a:rPr lang="en-US" sz="1400" dirty="0" smtClean="0"/>
              <a:t>WEEKDAY(date)  Returns </a:t>
            </a:r>
            <a:r>
              <a:rPr lang="en-US" sz="1400" dirty="0"/>
              <a:t>the weekday index for date </a:t>
            </a:r>
            <a:r>
              <a:rPr lang="en-US" sz="1400" dirty="0" smtClean="0"/>
              <a:t>(0 </a:t>
            </a:r>
            <a:r>
              <a:rPr lang="en-US" sz="1400" dirty="0"/>
              <a:t>= Monday, </a:t>
            </a:r>
            <a:r>
              <a:rPr lang="en-US" sz="1400" dirty="0" smtClean="0"/>
              <a:t>1 </a:t>
            </a:r>
            <a:r>
              <a:rPr lang="en-US" sz="1400" dirty="0"/>
              <a:t>= Tuesday, </a:t>
            </a:r>
            <a:r>
              <a:rPr lang="en-US" sz="1400" dirty="0" smtClean="0"/>
              <a:t> 6 </a:t>
            </a:r>
            <a:r>
              <a:rPr lang="en-US" sz="1400" dirty="0"/>
              <a:t>= Sunday) SELECT WEEKDAY(</a:t>
            </a:r>
            <a:r>
              <a:rPr lang="en-US" sz="1400" dirty="0" smtClean="0"/>
              <a:t>'2019-05-09 </a:t>
            </a:r>
            <a:r>
              <a:rPr lang="en-US" sz="1400" dirty="0"/>
              <a:t>22:23:00</a:t>
            </a:r>
            <a:r>
              <a:rPr lang="en-US" sz="1400" dirty="0" smtClean="0"/>
              <a:t>'); -- Output : 3</a:t>
            </a:r>
          </a:p>
          <a:p>
            <a:pPr algn="l"/>
            <a:r>
              <a:rPr lang="en-US" sz="1400" dirty="0" smtClean="0"/>
              <a:t>CURTIME() Returns </a:t>
            </a:r>
            <a:r>
              <a:rPr lang="en-US" sz="1400" dirty="0"/>
              <a:t>the current time as a value in 'HH:MM:SS' or HHMMSS format . SELECT CURTIME(); O/P : </a:t>
            </a:r>
            <a:r>
              <a:rPr lang="en-US" sz="1400" dirty="0" smtClean="0"/>
              <a:t>17:42:47</a:t>
            </a:r>
          </a:p>
          <a:p>
            <a:pPr algn="l"/>
            <a:r>
              <a:rPr lang="en-US" sz="1400" dirty="0" smtClean="0"/>
              <a:t>MAKEDATE(</a:t>
            </a:r>
            <a:r>
              <a:rPr lang="en-US" sz="1400" dirty="0" err="1" smtClean="0"/>
              <a:t>year,dayofyear</a:t>
            </a:r>
            <a:r>
              <a:rPr lang="en-US" sz="1400" dirty="0" smtClean="0"/>
              <a:t>)  Returns </a:t>
            </a:r>
            <a:r>
              <a:rPr lang="en-US" sz="1400" dirty="0"/>
              <a:t>a date, given year and day-of-year values. </a:t>
            </a:r>
            <a:r>
              <a:rPr lang="en-US" sz="1400" dirty="0" err="1"/>
              <a:t>dayofyear</a:t>
            </a:r>
            <a:r>
              <a:rPr lang="en-US" sz="1400" dirty="0"/>
              <a:t> must be greater than 0 or the result is NULL</a:t>
            </a:r>
            <a:r>
              <a:rPr lang="en-US" sz="1400" dirty="0" smtClean="0"/>
              <a:t>.</a:t>
            </a:r>
          </a:p>
          <a:p>
            <a:pPr algn="l"/>
            <a:r>
              <a:rPr lang="en-US" sz="1400" dirty="0" smtClean="0"/>
              <a:t>SELECT </a:t>
            </a:r>
            <a:r>
              <a:rPr lang="en-US" sz="1400" dirty="0"/>
              <a:t>MAKEDATE(2019,25), MAKEDATE(2019,32); O / P   2019-01-25   </a:t>
            </a:r>
            <a:r>
              <a:rPr lang="en-US" sz="1400" dirty="0" smtClean="0"/>
              <a:t> 2019-02-01</a:t>
            </a:r>
            <a:endParaRPr lang="en-US" sz="1400" dirty="0"/>
          </a:p>
          <a:p>
            <a:pPr algn="l"/>
            <a:r>
              <a:rPr lang="en-US" sz="1400" dirty="0" smtClean="0"/>
              <a:t>WEEKOFYEAR(date)  Returns </a:t>
            </a:r>
            <a:r>
              <a:rPr lang="en-US" sz="1400" dirty="0"/>
              <a:t>the calendar week of the date as a number in the range from 1 to 53.  SELECT WEEKOFYEAR('2019-05-09</a:t>
            </a:r>
            <a:r>
              <a:rPr lang="en-US" sz="1400" dirty="0" smtClean="0"/>
              <a:t>'); O / P 19</a:t>
            </a:r>
            <a:endParaRPr lang="en-US" sz="1400" dirty="0"/>
          </a:p>
          <a:p>
            <a:pPr algn="l"/>
            <a:r>
              <a:rPr lang="en-US" sz="1400" dirty="0" smtClean="0"/>
              <a:t>FROM_DAYS(N)  Given </a:t>
            </a:r>
            <a:r>
              <a:rPr lang="en-US" sz="1400" dirty="0"/>
              <a:t>a day number N, returns a DATE value. SELECT FROM_DAYS(737915); O / P : 2020-05-05</a:t>
            </a:r>
          </a:p>
          <a:p>
            <a:pPr algn="l"/>
            <a:endParaRPr lang="en-US" sz="1400" dirty="0"/>
          </a:p>
          <a:p>
            <a:pPr algn="l"/>
            <a:endParaRPr lang="en-US" sz="1400" dirty="0"/>
          </a:p>
          <a:p>
            <a:pPr algn="l"/>
            <a:endParaRPr lang="en-US" sz="1400" dirty="0"/>
          </a:p>
          <a:p>
            <a:pPr algn="l"/>
            <a:endParaRPr lang="en-US" sz="1400" dirty="0"/>
          </a:p>
          <a:p>
            <a:pPr algn="l"/>
            <a:endParaRPr lang="en-US" sz="1400" dirty="0"/>
          </a:p>
          <a:p>
            <a:pPr algn="l"/>
            <a:endParaRPr lang="en-US" sz="1400" dirty="0" smtClean="0"/>
          </a:p>
          <a:p>
            <a:pPr algn="l"/>
            <a:endParaRPr lang="en-US" sz="1200" dirty="0" smtClean="0"/>
          </a:p>
          <a:p>
            <a:pPr algn="l"/>
            <a:endParaRPr lang="en-US" sz="1200" dirty="0"/>
          </a:p>
          <a:p>
            <a:pPr algn="l"/>
            <a:endParaRPr lang="en-US" sz="1200" dirty="0"/>
          </a:p>
          <a:p>
            <a:pPr algn="l"/>
            <a:endParaRPr lang="en-US" sz="1200" dirty="0"/>
          </a:p>
          <a:p>
            <a:pPr algn="l"/>
            <a:endParaRPr lang="en-US" sz="1200" dirty="0"/>
          </a:p>
          <a:p>
            <a:pPr algn="l"/>
            <a:r>
              <a:rPr lang="en-US" sz="1200" dirty="0" smtClean="0"/>
              <a:t> </a:t>
            </a:r>
            <a:endParaRPr lang="en-US" sz="1200" dirty="0"/>
          </a:p>
          <a:p>
            <a:pPr algn="l"/>
            <a:endParaRPr lang="en-US" sz="1200" dirty="0" smtClean="0"/>
          </a:p>
        </p:txBody>
      </p:sp>
    </p:spTree>
    <p:extLst>
      <p:ext uri="{BB962C8B-B14F-4D97-AF65-F5344CB8AC3E}">
        <p14:creationId xmlns:p14="http://schemas.microsoft.com/office/powerpoint/2010/main" val="40966159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0969" y="647110"/>
            <a:ext cx="9144000" cy="1155932"/>
          </a:xfrm>
        </p:spPr>
        <p:txBody>
          <a:bodyPr>
            <a:normAutofit fontScale="90000"/>
          </a:bodyPr>
          <a:lstStyle/>
          <a:p>
            <a:pPr lvl="1" algn="ctr" rtl="0">
              <a:lnSpc>
                <a:spcPct val="90000"/>
              </a:lnSpc>
              <a:spcBef>
                <a:spcPct val="0"/>
              </a:spcBef>
            </a:pPr>
            <a:r>
              <a:rPr lang="en-US" sz="3200" dirty="0" smtClean="0"/>
              <a:t/>
            </a:r>
            <a:br>
              <a:rPr lang="en-US" sz="3200" dirty="0" smtClean="0"/>
            </a:br>
            <a:r>
              <a:rPr lang="en-US" sz="3600" dirty="0" smtClean="0"/>
              <a:t/>
            </a:r>
            <a:br>
              <a:rPr lang="en-US" sz="3600" dirty="0" smtClean="0"/>
            </a:br>
            <a:r>
              <a:rPr lang="en-US" sz="3200" dirty="0" smtClean="0"/>
              <a:t/>
            </a:r>
            <a:br>
              <a:rPr lang="en-US" sz="3200" dirty="0" smtClean="0"/>
            </a:br>
            <a:r>
              <a:rPr lang="en-US" sz="3600" dirty="0" smtClean="0"/>
              <a:t/>
            </a:r>
            <a:br>
              <a:rPr lang="en-US" sz="3600" dirty="0" smtClean="0"/>
            </a:br>
            <a:r>
              <a:rPr lang="en-US" sz="2800" dirty="0"/>
              <a:t>Conversion functions</a:t>
            </a:r>
            <a:br>
              <a:rPr lang="en-US" sz="2800" dirty="0"/>
            </a:br>
            <a:r>
              <a:rPr lang="en-US" sz="3200" dirty="0" smtClean="0"/>
              <a:t/>
            </a:r>
            <a:br>
              <a:rPr lang="en-US" sz="3200" dirty="0" smtClean="0"/>
            </a:br>
            <a:r>
              <a:rPr lang="en-US" sz="3200" dirty="0" smtClean="0"/>
              <a:t/>
            </a:r>
            <a:br>
              <a:rPr lang="en-US" sz="3200" dirty="0" smtClean="0"/>
            </a:br>
            <a:endParaRPr lang="en-US" dirty="0"/>
          </a:p>
        </p:txBody>
      </p:sp>
      <p:sp>
        <p:nvSpPr>
          <p:cNvPr id="3" name="Subtitle 2"/>
          <p:cNvSpPr>
            <a:spLocks noGrp="1"/>
          </p:cNvSpPr>
          <p:nvPr>
            <p:ph type="subTitle" idx="1"/>
          </p:nvPr>
        </p:nvSpPr>
        <p:spPr>
          <a:xfrm>
            <a:off x="489398" y="978794"/>
            <a:ext cx="11462196" cy="5293218"/>
          </a:xfrm>
        </p:spPr>
        <p:txBody>
          <a:bodyPr>
            <a:noAutofit/>
          </a:bodyPr>
          <a:lstStyle/>
          <a:p>
            <a:pPr algn="l"/>
            <a:r>
              <a:rPr lang="en-US" sz="1400" dirty="0"/>
              <a:t>MySQL Conversion Functions convert a value from one data type to another. Conversions can be conducted between </a:t>
            </a:r>
            <a:r>
              <a:rPr lang="en-US" sz="1400" dirty="0" smtClean="0"/>
              <a:t>string, date</a:t>
            </a:r>
            <a:r>
              <a:rPr lang="en-US" sz="1400" dirty="0"/>
              <a:t>, and numeric type of data.</a:t>
            </a:r>
          </a:p>
          <a:p>
            <a:pPr algn="l"/>
            <a:r>
              <a:rPr lang="en-US" sz="1400" dirty="0"/>
              <a:t>There are three Conversion Functions in MySQL: CONVERT, CAST, BINARY</a:t>
            </a:r>
            <a:r>
              <a:rPr lang="en-US" sz="1400" dirty="0" smtClean="0"/>
              <a:t>.</a:t>
            </a:r>
          </a:p>
          <a:p>
            <a:pPr algn="l"/>
            <a:r>
              <a:rPr lang="en-US" sz="1400" dirty="0"/>
              <a:t>The CONVERT() function converts a value into the specified </a:t>
            </a:r>
            <a:r>
              <a:rPr lang="en-US" sz="1400" dirty="0" smtClean="0"/>
              <a:t>data type </a:t>
            </a:r>
            <a:r>
              <a:rPr lang="en-US" sz="1400" dirty="0"/>
              <a:t>or character set</a:t>
            </a:r>
            <a:r>
              <a:rPr lang="en-US" sz="1400" dirty="0" smtClean="0"/>
              <a:t>.</a:t>
            </a:r>
          </a:p>
          <a:p>
            <a:pPr algn="l"/>
            <a:r>
              <a:rPr lang="en-US" sz="1400" dirty="0" smtClean="0"/>
              <a:t>CONVERT(</a:t>
            </a:r>
            <a:r>
              <a:rPr lang="en-US" sz="1400" i="1" dirty="0" smtClean="0"/>
              <a:t>value</a:t>
            </a:r>
            <a:r>
              <a:rPr lang="en-US" sz="1400" dirty="0"/>
              <a:t>, </a:t>
            </a:r>
            <a:r>
              <a:rPr lang="en-US" sz="1400" i="1" dirty="0"/>
              <a:t>type</a:t>
            </a:r>
            <a:r>
              <a:rPr lang="en-US" sz="1400" dirty="0" smtClean="0"/>
              <a:t>) Second Parameter ‘type’ could be 1 out of 7 values.</a:t>
            </a:r>
            <a:endParaRPr lang="en-US" sz="1400" dirty="0"/>
          </a:p>
          <a:p>
            <a:pPr algn="l"/>
            <a:r>
              <a:rPr lang="en-US" sz="1400" dirty="0"/>
              <a:t>SELECT CONVERT("2019-05-19", DATE); O / P : 2019-05-19 </a:t>
            </a:r>
            <a:r>
              <a:rPr lang="en-US" sz="1400" dirty="0" smtClean="0"/>
              <a:t>		DATE</a:t>
            </a:r>
            <a:r>
              <a:rPr lang="en-US" sz="1400" dirty="0"/>
              <a:t>	</a:t>
            </a:r>
            <a:r>
              <a:rPr lang="en-US" sz="1400" dirty="0" smtClean="0"/>
              <a:t>Converts </a:t>
            </a:r>
            <a:r>
              <a:rPr lang="en-US" sz="1400" dirty="0"/>
              <a:t>value to DATE. Format: "YYYY-MM-DD"</a:t>
            </a:r>
          </a:p>
          <a:p>
            <a:pPr algn="l"/>
            <a:r>
              <a:rPr lang="en-US" sz="1400" dirty="0"/>
              <a:t>SELECT CONVERT('2019-05-10', DATETIME); O/P : 2019-05-10 00:00:00 </a:t>
            </a:r>
            <a:r>
              <a:rPr lang="en-US" sz="1400" dirty="0" smtClean="0"/>
              <a:t> 	DATETIME</a:t>
            </a:r>
            <a:r>
              <a:rPr lang="en-US" sz="1400" dirty="0"/>
              <a:t>	</a:t>
            </a:r>
            <a:r>
              <a:rPr lang="en-US" sz="1400" dirty="0" smtClean="0"/>
              <a:t>Converts </a:t>
            </a:r>
            <a:r>
              <a:rPr lang="en-US" sz="1400" dirty="0"/>
              <a:t>value to DATETIME. Format: "YYYY-MM-DD HH:MM:SS"</a:t>
            </a:r>
          </a:p>
          <a:p>
            <a:pPr algn="l"/>
            <a:r>
              <a:rPr lang="en-US" sz="1400" dirty="0"/>
              <a:t>SELECT CONVERT("</a:t>
            </a:r>
            <a:r>
              <a:rPr lang="en-US" sz="1400" dirty="0" smtClean="0"/>
              <a:t>15:08:18", </a:t>
            </a:r>
            <a:r>
              <a:rPr lang="en-US" sz="1400" dirty="0"/>
              <a:t>TIME</a:t>
            </a:r>
            <a:r>
              <a:rPr lang="en-US" sz="1400" dirty="0" smtClean="0"/>
              <a:t>); O / P : </a:t>
            </a:r>
            <a:r>
              <a:rPr lang="en-US" sz="1400" dirty="0"/>
              <a:t>15:08:18 </a:t>
            </a:r>
            <a:r>
              <a:rPr lang="en-US" sz="1400" dirty="0" smtClean="0"/>
              <a:t>		TIME</a:t>
            </a:r>
            <a:r>
              <a:rPr lang="en-US" sz="1400" dirty="0"/>
              <a:t>	</a:t>
            </a:r>
            <a:r>
              <a:rPr lang="en-US" sz="1400" dirty="0" smtClean="0"/>
              <a:t>Converts </a:t>
            </a:r>
            <a:r>
              <a:rPr lang="en-US" sz="1400" dirty="0"/>
              <a:t>value to TIME. Format: "HH:MM:SS"</a:t>
            </a:r>
          </a:p>
          <a:p>
            <a:pPr algn="l"/>
            <a:r>
              <a:rPr lang="en-US" sz="1400" dirty="0"/>
              <a:t>SELECT CONVERT('181', CHAR); </a:t>
            </a:r>
            <a:r>
              <a:rPr lang="en-US" sz="1400" dirty="0" smtClean="0"/>
              <a:t>O / P: 181			CHAR</a:t>
            </a:r>
            <a:r>
              <a:rPr lang="en-US" sz="1400" dirty="0"/>
              <a:t>	</a:t>
            </a:r>
            <a:r>
              <a:rPr lang="en-US" sz="1400" dirty="0" smtClean="0"/>
              <a:t>Converts </a:t>
            </a:r>
            <a:r>
              <a:rPr lang="en-US" sz="1400" dirty="0"/>
              <a:t>value to CHAR (a fixed length string)</a:t>
            </a:r>
          </a:p>
          <a:p>
            <a:pPr algn="l"/>
            <a:r>
              <a:rPr lang="en-US" sz="1400" dirty="0"/>
              <a:t>SELECT CONVERT(0-35, SIGNED); </a:t>
            </a:r>
            <a:r>
              <a:rPr lang="en-US" sz="1400" dirty="0" smtClean="0"/>
              <a:t>O /P : -35			SIGNED</a:t>
            </a:r>
            <a:r>
              <a:rPr lang="en-US" sz="1400" dirty="0"/>
              <a:t>	</a:t>
            </a:r>
            <a:r>
              <a:rPr lang="en-US" sz="1400" dirty="0" smtClean="0"/>
              <a:t>Converts </a:t>
            </a:r>
            <a:r>
              <a:rPr lang="en-US" sz="1400" dirty="0"/>
              <a:t>value to SIGNED (a signed 64-bit integer)</a:t>
            </a:r>
          </a:p>
          <a:p>
            <a:pPr algn="l"/>
            <a:r>
              <a:rPr lang="en-US" sz="1400" dirty="0" smtClean="0"/>
              <a:t> </a:t>
            </a:r>
            <a:r>
              <a:rPr lang="en-US" sz="1400" dirty="0"/>
              <a:t>SELECT CONVERT(0-35, UNSIGNED);	O/ P: 18446744073709551581 	UNSIGNED	</a:t>
            </a:r>
            <a:r>
              <a:rPr lang="en-US" sz="1400" dirty="0" smtClean="0"/>
              <a:t>Converts </a:t>
            </a:r>
            <a:r>
              <a:rPr lang="en-US" sz="1400" dirty="0"/>
              <a:t>value to UNSIGNED (an unsigned 64-bit integer)</a:t>
            </a:r>
          </a:p>
          <a:p>
            <a:pPr algn="l"/>
            <a:r>
              <a:rPr lang="en-US" sz="1400" dirty="0"/>
              <a:t>SELECT CONVERT('181', BINARY); </a:t>
            </a:r>
            <a:r>
              <a:rPr lang="en-US" sz="1400" dirty="0" smtClean="0"/>
              <a:t>O /P : 181			BINARY	Converts </a:t>
            </a:r>
            <a:r>
              <a:rPr lang="en-US" sz="1400" dirty="0"/>
              <a:t>value to BINARY (a binary string)</a:t>
            </a:r>
          </a:p>
          <a:p>
            <a:pPr algn="l"/>
            <a:endParaRPr lang="en-US" sz="1400" dirty="0"/>
          </a:p>
          <a:p>
            <a:pPr algn="l"/>
            <a:r>
              <a:rPr lang="en-US" sz="1400" dirty="0"/>
              <a:t>SELECT CAST('2019-05-10' AS DATETIME); O / P : 2019-05-10 </a:t>
            </a:r>
            <a:r>
              <a:rPr lang="en-US" sz="1400" dirty="0" smtClean="0"/>
              <a:t>00:00:00</a:t>
            </a:r>
          </a:p>
          <a:p>
            <a:pPr algn="l"/>
            <a:r>
              <a:rPr lang="en-US" sz="1400" dirty="0"/>
              <a:t>SELECT ENAME , CAST(SAL AS CHAR) AS SALARY_IN_CHAR FROM EMP; 0 / P : SMITH  | 800.00       </a:t>
            </a:r>
            <a:r>
              <a:rPr lang="en-US" sz="1400" dirty="0" smtClean="0"/>
              <a:t>| </a:t>
            </a:r>
            <a:r>
              <a:rPr lang="en-US" sz="1400" dirty="0"/>
              <a:t>ALLEN  | </a:t>
            </a:r>
            <a:r>
              <a:rPr lang="en-US" sz="1400" dirty="0" smtClean="0"/>
              <a:t>1600.00 ….. </a:t>
            </a:r>
          </a:p>
          <a:p>
            <a:pPr algn="l"/>
            <a:endParaRPr lang="en-US" sz="1400" dirty="0"/>
          </a:p>
          <a:p>
            <a:pPr algn="l"/>
            <a:r>
              <a:rPr lang="en-US" sz="1400" dirty="0"/>
              <a:t>SELECT BINARY('NLL') = '</a:t>
            </a:r>
            <a:r>
              <a:rPr lang="en-US" sz="1400" dirty="0" err="1"/>
              <a:t>nll</a:t>
            </a:r>
            <a:r>
              <a:rPr lang="en-US" sz="1400" dirty="0"/>
              <a:t>' AS BINARY_TEST</a:t>
            </a:r>
            <a:r>
              <a:rPr lang="en-US" sz="1400" dirty="0" smtClean="0"/>
              <a:t>; O / P : 0  -- Binary function checks  value bit by bit if any bit differs 0 will be output else result will 1</a:t>
            </a:r>
            <a:endParaRPr lang="en-US" sz="1400" dirty="0"/>
          </a:p>
          <a:p>
            <a:pPr algn="l"/>
            <a:endParaRPr lang="en-US" sz="1400" dirty="0"/>
          </a:p>
          <a:p>
            <a:pPr algn="l"/>
            <a:endParaRPr lang="en-US" sz="1400" dirty="0"/>
          </a:p>
          <a:p>
            <a:pPr algn="l"/>
            <a:endParaRPr lang="en-US" sz="1400" dirty="0" smtClean="0"/>
          </a:p>
          <a:p>
            <a:pPr algn="l"/>
            <a:endParaRPr lang="en-US" sz="1200" dirty="0" smtClean="0"/>
          </a:p>
          <a:p>
            <a:pPr algn="l"/>
            <a:endParaRPr lang="en-US" sz="1200" dirty="0"/>
          </a:p>
          <a:p>
            <a:pPr algn="l"/>
            <a:endParaRPr lang="en-US" sz="1200" dirty="0"/>
          </a:p>
          <a:p>
            <a:pPr algn="l"/>
            <a:endParaRPr lang="en-US" sz="1200" dirty="0"/>
          </a:p>
          <a:p>
            <a:pPr algn="l"/>
            <a:endParaRPr lang="en-US" sz="1200" dirty="0"/>
          </a:p>
          <a:p>
            <a:pPr algn="l"/>
            <a:r>
              <a:rPr lang="en-US" sz="1200" dirty="0" smtClean="0"/>
              <a:t> </a:t>
            </a:r>
            <a:endParaRPr lang="en-US" sz="1200" dirty="0"/>
          </a:p>
          <a:p>
            <a:pPr algn="l"/>
            <a:endParaRPr lang="en-US" sz="1200" dirty="0" smtClean="0"/>
          </a:p>
        </p:txBody>
      </p:sp>
    </p:spTree>
    <p:extLst>
      <p:ext uri="{BB962C8B-B14F-4D97-AF65-F5344CB8AC3E}">
        <p14:creationId xmlns:p14="http://schemas.microsoft.com/office/powerpoint/2010/main" val="13366400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0969" y="647110"/>
            <a:ext cx="9144000" cy="1155932"/>
          </a:xfrm>
        </p:spPr>
        <p:txBody>
          <a:bodyPr>
            <a:normAutofit fontScale="90000"/>
          </a:bodyPr>
          <a:lstStyle/>
          <a:p>
            <a:pPr lvl="1" algn="ctr" rtl="0">
              <a:lnSpc>
                <a:spcPct val="90000"/>
              </a:lnSpc>
              <a:spcBef>
                <a:spcPct val="0"/>
              </a:spcBef>
            </a:pPr>
            <a:r>
              <a:rPr lang="en-US" sz="3200" dirty="0" smtClean="0"/>
              <a:t/>
            </a:r>
            <a:br>
              <a:rPr lang="en-US" sz="3200" dirty="0" smtClean="0"/>
            </a:br>
            <a:r>
              <a:rPr lang="en-US" sz="3600" dirty="0" smtClean="0"/>
              <a:t/>
            </a:r>
            <a:br>
              <a:rPr lang="en-US" sz="3600" dirty="0" smtClean="0"/>
            </a:br>
            <a:r>
              <a:rPr lang="en-US" sz="3200" dirty="0" smtClean="0"/>
              <a:t/>
            </a:r>
            <a:br>
              <a:rPr lang="en-US" sz="3200" dirty="0" smtClean="0"/>
            </a:br>
            <a:r>
              <a:rPr lang="en-US" sz="3600" dirty="0" smtClean="0"/>
              <a:t/>
            </a:r>
            <a:br>
              <a:rPr lang="en-US" sz="3600" dirty="0" smtClean="0"/>
            </a:br>
            <a:r>
              <a:rPr lang="en-US" sz="2400" dirty="0"/>
              <a:t>Miscellaneous functions</a:t>
            </a:r>
            <a:br>
              <a:rPr lang="en-US" sz="2400" dirty="0"/>
            </a:br>
            <a:r>
              <a:rPr lang="en-US" sz="3200" dirty="0" smtClean="0"/>
              <a:t/>
            </a:r>
            <a:br>
              <a:rPr lang="en-US" sz="3200" dirty="0" smtClean="0"/>
            </a:br>
            <a:r>
              <a:rPr lang="en-US" sz="3200" dirty="0" smtClean="0"/>
              <a:t/>
            </a:r>
            <a:br>
              <a:rPr lang="en-US" sz="3200" dirty="0" smtClean="0"/>
            </a:br>
            <a:endParaRPr lang="en-US" dirty="0"/>
          </a:p>
        </p:txBody>
      </p:sp>
      <p:sp>
        <p:nvSpPr>
          <p:cNvPr id="3" name="Subtitle 2"/>
          <p:cNvSpPr>
            <a:spLocks noGrp="1"/>
          </p:cNvSpPr>
          <p:nvPr>
            <p:ph type="subTitle" idx="1"/>
          </p:nvPr>
        </p:nvSpPr>
        <p:spPr>
          <a:xfrm>
            <a:off x="489398" y="978794"/>
            <a:ext cx="11462196" cy="5293218"/>
          </a:xfrm>
        </p:spPr>
        <p:txBody>
          <a:bodyPr>
            <a:noAutofit/>
          </a:bodyPr>
          <a:lstStyle/>
          <a:p>
            <a:pPr algn="l"/>
            <a:r>
              <a:rPr lang="en-US" sz="1400" dirty="0" smtClean="0"/>
              <a:t>Mysql miscellaneous functions are used for different purpose.</a:t>
            </a:r>
          </a:p>
          <a:p>
            <a:pPr algn="l"/>
            <a:r>
              <a:rPr lang="en-US" sz="1400" dirty="0"/>
              <a:t>SELECT INET_ATON('204.15.23.255');O / P : </a:t>
            </a:r>
            <a:r>
              <a:rPr lang="en-US" sz="1400" dirty="0" smtClean="0"/>
              <a:t>3423541247    	INET_ATON</a:t>
            </a:r>
            <a:r>
              <a:rPr lang="en-US" sz="1400" dirty="0"/>
              <a:t>()	Return the numeric value of an IP address</a:t>
            </a:r>
          </a:p>
          <a:p>
            <a:pPr algn="l"/>
            <a:r>
              <a:rPr lang="en-US" sz="1400" dirty="0"/>
              <a:t>SELECT INET_NTOA(3423541247); </a:t>
            </a:r>
            <a:r>
              <a:rPr lang="en-US" sz="1400" dirty="0" smtClean="0"/>
              <a:t> O /P : 204.15.23.255	INET_NTOA</a:t>
            </a:r>
            <a:r>
              <a:rPr lang="en-US" sz="1400" dirty="0"/>
              <a:t>()	Return the IP address from a numeric value</a:t>
            </a:r>
          </a:p>
          <a:p>
            <a:pPr algn="l"/>
            <a:r>
              <a:rPr lang="en-US" sz="1400" dirty="0"/>
              <a:t>SELECT RAND(); O/P: </a:t>
            </a:r>
            <a:r>
              <a:rPr lang="en-US" sz="1400" dirty="0" smtClean="0"/>
              <a:t>0.57041182701514		RAND</a:t>
            </a:r>
            <a:r>
              <a:rPr lang="en-US" sz="1400" dirty="0"/>
              <a:t>()	</a:t>
            </a:r>
            <a:r>
              <a:rPr lang="en-US" sz="1400" dirty="0" smtClean="0"/>
              <a:t>	Return </a:t>
            </a:r>
            <a:r>
              <a:rPr lang="en-US" sz="1400" dirty="0"/>
              <a:t>a random floating-point </a:t>
            </a:r>
            <a:r>
              <a:rPr lang="en-US" sz="1400" dirty="0" smtClean="0"/>
              <a:t>value range between 0 and 1</a:t>
            </a:r>
            <a:endParaRPr lang="en-US" sz="1400" dirty="0"/>
          </a:p>
          <a:p>
            <a:pPr algn="l"/>
            <a:r>
              <a:rPr lang="en-US" sz="1400" dirty="0"/>
              <a:t>SELECT UUID; O / </a:t>
            </a:r>
            <a:r>
              <a:rPr lang="en-US" sz="1400" dirty="0" smtClean="0"/>
              <a:t>P:29491e12-c446-1037-a349-6b3be6d05f6a	UUID</a:t>
            </a:r>
            <a:r>
              <a:rPr lang="en-US" sz="1400" dirty="0"/>
              <a:t>()	</a:t>
            </a:r>
            <a:r>
              <a:rPr lang="en-US" sz="1400" dirty="0" smtClean="0"/>
              <a:t>	Return </a:t>
            </a:r>
            <a:r>
              <a:rPr lang="en-US" sz="1400" dirty="0"/>
              <a:t>a Universal Unique Identifier (UUID)</a:t>
            </a:r>
          </a:p>
          <a:p>
            <a:pPr algn="l"/>
            <a:r>
              <a:rPr lang="en-US" sz="1400" dirty="0"/>
              <a:t>UUID_SHORT()	Return an integer-valued universal identifier</a:t>
            </a:r>
          </a:p>
          <a:p>
            <a:pPr algn="l"/>
            <a:r>
              <a:rPr lang="en-US" sz="1400" dirty="0"/>
              <a:t>VALUES()	</a:t>
            </a:r>
            <a:r>
              <a:rPr lang="en-US" sz="1400" dirty="0" smtClean="0"/>
              <a:t>	Define </a:t>
            </a:r>
            <a:r>
              <a:rPr lang="en-US" sz="1400" dirty="0"/>
              <a:t>the values to be used during an </a:t>
            </a:r>
            <a:r>
              <a:rPr lang="en-US" sz="1400" dirty="0" smtClean="0"/>
              <a:t>INSERT</a:t>
            </a:r>
          </a:p>
          <a:p>
            <a:pPr algn="l"/>
            <a:r>
              <a:rPr lang="en-US" sz="1400" dirty="0"/>
              <a:t>DEFAULT()	</a:t>
            </a:r>
            <a:r>
              <a:rPr lang="en-US" sz="1400" dirty="0" smtClean="0"/>
              <a:t>	Return </a:t>
            </a:r>
            <a:r>
              <a:rPr lang="en-US" sz="1400" dirty="0"/>
              <a:t>the default value for a table </a:t>
            </a:r>
            <a:r>
              <a:rPr lang="en-US" sz="1400" dirty="0" smtClean="0"/>
              <a:t>column</a:t>
            </a:r>
          </a:p>
          <a:p>
            <a:pPr algn="l"/>
            <a:r>
              <a:rPr lang="en-US" sz="1400" dirty="0"/>
              <a:t>MASTER_POS_WAIT()	Block until the slave has read and applied all updates up to the specified position</a:t>
            </a:r>
          </a:p>
          <a:p>
            <a:pPr algn="l"/>
            <a:r>
              <a:rPr lang="en-US" sz="1400" dirty="0"/>
              <a:t>NAME_CONST()	Cause the column to have the given </a:t>
            </a:r>
            <a:r>
              <a:rPr lang="en-US" sz="1400" dirty="0" smtClean="0"/>
              <a:t>name</a:t>
            </a:r>
          </a:p>
          <a:p>
            <a:pPr algn="l"/>
            <a:r>
              <a:rPr lang="en-US" sz="1400" dirty="0"/>
              <a:t>SLEEP()		Sleep for a number of seconds</a:t>
            </a:r>
          </a:p>
          <a:p>
            <a:pPr algn="l"/>
            <a:endParaRPr lang="en-US" sz="1400" dirty="0"/>
          </a:p>
          <a:p>
            <a:pPr algn="l"/>
            <a:endParaRPr lang="en-US" sz="1400" dirty="0"/>
          </a:p>
          <a:p>
            <a:pPr algn="l"/>
            <a:endParaRPr lang="en-US" sz="1400" dirty="0"/>
          </a:p>
          <a:p>
            <a:pPr algn="l"/>
            <a:endParaRPr lang="en-US" sz="1400" dirty="0"/>
          </a:p>
          <a:p>
            <a:pPr algn="l"/>
            <a:endParaRPr lang="en-US" sz="1400" dirty="0"/>
          </a:p>
          <a:p>
            <a:pPr algn="l"/>
            <a:endParaRPr lang="en-US" sz="1400" dirty="0" smtClean="0"/>
          </a:p>
          <a:p>
            <a:pPr algn="l"/>
            <a:endParaRPr lang="en-US" sz="1200" dirty="0" smtClean="0"/>
          </a:p>
          <a:p>
            <a:pPr algn="l"/>
            <a:endParaRPr lang="en-US" sz="1200" dirty="0"/>
          </a:p>
          <a:p>
            <a:pPr algn="l"/>
            <a:endParaRPr lang="en-US" sz="1200" dirty="0"/>
          </a:p>
          <a:p>
            <a:pPr algn="l"/>
            <a:endParaRPr lang="en-US" sz="1200" dirty="0"/>
          </a:p>
          <a:p>
            <a:pPr algn="l"/>
            <a:endParaRPr lang="en-US" sz="1200" dirty="0"/>
          </a:p>
          <a:p>
            <a:pPr algn="l"/>
            <a:r>
              <a:rPr lang="en-US" sz="1200" dirty="0" smtClean="0"/>
              <a:t> </a:t>
            </a:r>
            <a:endParaRPr lang="en-US" sz="1200" dirty="0"/>
          </a:p>
          <a:p>
            <a:pPr algn="l"/>
            <a:endParaRPr lang="en-US" sz="1200" dirty="0" smtClean="0"/>
          </a:p>
        </p:txBody>
      </p:sp>
    </p:spTree>
    <p:extLst>
      <p:ext uri="{BB962C8B-B14F-4D97-AF65-F5344CB8AC3E}">
        <p14:creationId xmlns:p14="http://schemas.microsoft.com/office/powerpoint/2010/main" val="36897718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Joins in MySQL</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342900" lvl="1" indent="-342900" algn="l">
              <a:lnSpc>
                <a:spcPct val="100000"/>
              </a:lnSpc>
              <a:spcBef>
                <a:spcPts val="1000"/>
              </a:spcBef>
              <a:buFont typeface="Wingdings" panose="05000000000000000000" pitchFamily="2" charset="2"/>
              <a:buChar char="§"/>
            </a:pPr>
            <a:r>
              <a:rPr lang="en-US" dirty="0" smtClean="0"/>
              <a:t>Joins </a:t>
            </a:r>
            <a:r>
              <a:rPr lang="en-US" dirty="0"/>
              <a:t>are used to combine the data from two tables, with the result being a new, temporary table</a:t>
            </a:r>
            <a:r>
              <a:rPr lang="en-US" dirty="0" smtClean="0"/>
              <a:t>.</a:t>
            </a:r>
          </a:p>
          <a:p>
            <a:pPr marL="342900" lvl="1" indent="-342900" algn="l">
              <a:lnSpc>
                <a:spcPct val="100000"/>
              </a:lnSpc>
              <a:spcBef>
                <a:spcPts val="1000"/>
              </a:spcBef>
              <a:buFont typeface="Wingdings" panose="05000000000000000000" pitchFamily="2" charset="2"/>
              <a:buChar char="§"/>
            </a:pPr>
            <a:r>
              <a:rPr lang="en-US" dirty="0"/>
              <a:t>Joins are performed based on something called a predicate, which specifies the condition to use in order to perform a join</a:t>
            </a:r>
            <a:r>
              <a:rPr lang="en-US" dirty="0" smtClean="0"/>
              <a:t>.</a:t>
            </a:r>
          </a:p>
        </p:txBody>
      </p:sp>
    </p:spTree>
    <p:extLst>
      <p:ext uri="{BB962C8B-B14F-4D97-AF65-F5344CB8AC3E}">
        <p14:creationId xmlns:p14="http://schemas.microsoft.com/office/powerpoint/2010/main" val="1960138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Joins in MySQL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342900" lvl="1" indent="-342900" algn="l">
              <a:lnSpc>
                <a:spcPct val="100000"/>
              </a:lnSpc>
              <a:spcBef>
                <a:spcPts val="1000"/>
              </a:spcBef>
              <a:buFont typeface="Wingdings" panose="05000000000000000000" pitchFamily="2" charset="2"/>
              <a:buChar char="§"/>
            </a:pPr>
            <a:r>
              <a:rPr lang="en-US" dirty="0" smtClean="0"/>
              <a:t>Join types:</a:t>
            </a:r>
          </a:p>
          <a:p>
            <a:pPr marL="800100" lvl="2" indent="-342900" algn="l">
              <a:lnSpc>
                <a:spcPct val="100000"/>
              </a:lnSpc>
              <a:spcBef>
                <a:spcPts val="1000"/>
              </a:spcBef>
              <a:buFont typeface="Courier New" panose="02070309020205020404" pitchFamily="49" charset="0"/>
              <a:buChar char="o"/>
            </a:pPr>
            <a:r>
              <a:rPr lang="en-US" dirty="0" smtClean="0"/>
              <a:t>Outer Join:</a:t>
            </a:r>
          </a:p>
          <a:p>
            <a:pPr marL="1257300" lvl="3" indent="-342900" algn="l">
              <a:lnSpc>
                <a:spcPct val="100000"/>
              </a:lnSpc>
              <a:spcBef>
                <a:spcPts val="1000"/>
              </a:spcBef>
              <a:buFont typeface="Arial" panose="020B0604020202020204" pitchFamily="34" charset="0"/>
              <a:buChar char="•"/>
            </a:pPr>
            <a:r>
              <a:rPr lang="en-US" dirty="0" smtClean="0"/>
              <a:t>Left Outer Join</a:t>
            </a:r>
          </a:p>
          <a:p>
            <a:pPr marL="1257300" lvl="3" indent="-342900" algn="l">
              <a:lnSpc>
                <a:spcPct val="100000"/>
              </a:lnSpc>
              <a:spcBef>
                <a:spcPts val="1000"/>
              </a:spcBef>
              <a:buFont typeface="Arial" panose="020B0604020202020204" pitchFamily="34" charset="0"/>
              <a:buChar char="•"/>
            </a:pPr>
            <a:r>
              <a:rPr lang="en-US" dirty="0" smtClean="0"/>
              <a:t>Right Outer Join</a:t>
            </a:r>
          </a:p>
          <a:p>
            <a:pPr marL="800100" lvl="2" indent="-342900" algn="l">
              <a:lnSpc>
                <a:spcPct val="100000"/>
              </a:lnSpc>
              <a:spcBef>
                <a:spcPts val="1000"/>
              </a:spcBef>
              <a:buFont typeface="Courier New" panose="02070309020205020404" pitchFamily="49" charset="0"/>
              <a:buChar char="o"/>
            </a:pPr>
            <a:r>
              <a:rPr lang="en-US" dirty="0" smtClean="0"/>
              <a:t>Inner Join</a:t>
            </a:r>
          </a:p>
          <a:p>
            <a:pPr marL="800100" lvl="2" indent="-342900" algn="l">
              <a:lnSpc>
                <a:spcPct val="100000"/>
              </a:lnSpc>
              <a:spcBef>
                <a:spcPts val="1000"/>
              </a:spcBef>
              <a:buFont typeface="Courier New" panose="02070309020205020404" pitchFamily="49" charset="0"/>
              <a:buChar char="o"/>
            </a:pPr>
            <a:r>
              <a:rPr lang="en-US" dirty="0" smtClean="0"/>
              <a:t>Self Join</a:t>
            </a:r>
            <a:endParaRPr lang="en-US" dirty="0"/>
          </a:p>
        </p:txBody>
      </p:sp>
    </p:spTree>
    <p:extLst>
      <p:ext uri="{BB962C8B-B14F-4D97-AF65-F5344CB8AC3E}">
        <p14:creationId xmlns:p14="http://schemas.microsoft.com/office/powerpoint/2010/main" val="25711764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Joins in MySQL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342900" lvl="1" indent="-342900" algn="l">
              <a:lnSpc>
                <a:spcPct val="100000"/>
              </a:lnSpc>
              <a:spcBef>
                <a:spcPts val="1000"/>
              </a:spcBef>
              <a:buFont typeface="Wingdings" panose="05000000000000000000" pitchFamily="2" charset="2"/>
              <a:buChar char="§"/>
            </a:pPr>
            <a:r>
              <a:rPr lang="en-US" dirty="0" smtClean="0"/>
              <a:t>Lets take two tables to understand joins:</a:t>
            </a:r>
          </a:p>
          <a:p>
            <a:pPr marL="342900" lvl="1" indent="-342900" algn="l">
              <a:lnSpc>
                <a:spcPct val="100000"/>
              </a:lnSpc>
              <a:spcBef>
                <a:spcPts val="1000"/>
              </a:spcBef>
              <a:buFont typeface="Wingdings" panose="05000000000000000000" pitchFamily="2" charset="2"/>
              <a:buChar char="§"/>
            </a:pPr>
            <a:endParaRPr lang="en-US" dirty="0"/>
          </a:p>
        </p:txBody>
      </p:sp>
      <p:pic>
        <p:nvPicPr>
          <p:cNvPr id="6" name="Picture 5"/>
          <p:cNvPicPr>
            <a:picLocks noChangeAspect="1"/>
          </p:cNvPicPr>
          <p:nvPr/>
        </p:nvPicPr>
        <p:blipFill>
          <a:blip r:embed="rId2" cstate="print"/>
          <a:stretch>
            <a:fillRect/>
          </a:stretch>
        </p:blipFill>
        <p:spPr>
          <a:xfrm>
            <a:off x="2976699" y="2486368"/>
            <a:ext cx="5394960" cy="2422957"/>
          </a:xfrm>
          <a:prstGeom prst="rect">
            <a:avLst/>
          </a:prstGeom>
        </p:spPr>
      </p:pic>
    </p:spTree>
    <p:extLst>
      <p:ext uri="{BB962C8B-B14F-4D97-AF65-F5344CB8AC3E}">
        <p14:creationId xmlns:p14="http://schemas.microsoft.com/office/powerpoint/2010/main" val="2839226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Overview of Database Models</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fontScale="92500" lnSpcReduction="20000"/>
          </a:bodyPr>
          <a:lstStyle/>
          <a:p>
            <a:pPr algn="l"/>
            <a:r>
              <a:rPr lang="en-US" sz="2000" b="1" dirty="0" smtClean="0"/>
              <a:t>Basic Definitions:</a:t>
            </a:r>
            <a:endParaRPr lang="en-US" sz="2000" dirty="0" smtClean="0"/>
          </a:p>
          <a:p>
            <a:pPr marL="342900" indent="-342900" algn="just">
              <a:buFont typeface="Wingdings" panose="05000000000000000000" pitchFamily="2" charset="2"/>
              <a:buChar char="§"/>
            </a:pPr>
            <a:r>
              <a:rPr lang="en-US" sz="2000" b="1" dirty="0">
                <a:solidFill>
                  <a:srgbClr val="000000"/>
                </a:solidFill>
              </a:rPr>
              <a:t>Data</a:t>
            </a:r>
            <a:r>
              <a:rPr lang="en-US" sz="2000" dirty="0">
                <a:solidFill>
                  <a:srgbClr val="000000"/>
                </a:solidFill>
              </a:rPr>
              <a:t>: Known facts that can be recorded and have an implicit meaning.</a:t>
            </a:r>
          </a:p>
          <a:p>
            <a:pPr marL="342900" indent="-342900" algn="just">
              <a:buFont typeface="Wingdings" panose="05000000000000000000" pitchFamily="2" charset="2"/>
              <a:buChar char="§"/>
            </a:pPr>
            <a:r>
              <a:rPr lang="en-US" sz="2000" b="1" dirty="0" smtClean="0"/>
              <a:t>Table</a:t>
            </a:r>
            <a:r>
              <a:rPr lang="en-US" sz="2000" dirty="0" smtClean="0"/>
              <a:t>: A </a:t>
            </a:r>
            <a:r>
              <a:rPr lang="en-US" sz="2000" dirty="0"/>
              <a:t>collection of data elements </a:t>
            </a:r>
            <a:r>
              <a:rPr lang="en-US" sz="2000" dirty="0" smtClean="0"/>
              <a:t>organized </a:t>
            </a:r>
            <a:r>
              <a:rPr lang="en-US" sz="2000" dirty="0"/>
              <a:t>in terms of rows and columns</a:t>
            </a:r>
            <a:r>
              <a:rPr lang="en-US" sz="2000" dirty="0" smtClean="0"/>
              <a:t>.</a:t>
            </a:r>
          </a:p>
          <a:p>
            <a:pPr marL="342900" indent="-342900" algn="just">
              <a:buFont typeface="Wingdings" panose="05000000000000000000" pitchFamily="2" charset="2"/>
              <a:buChar char="§"/>
            </a:pPr>
            <a:r>
              <a:rPr lang="en-US" sz="2000" b="1" dirty="0" smtClean="0">
                <a:solidFill>
                  <a:srgbClr val="000000"/>
                </a:solidFill>
              </a:rPr>
              <a:t>Record/Tuple</a:t>
            </a:r>
            <a:r>
              <a:rPr lang="en-US" sz="2000" dirty="0" smtClean="0">
                <a:solidFill>
                  <a:srgbClr val="000000"/>
                </a:solidFill>
              </a:rPr>
              <a:t>: </a:t>
            </a:r>
            <a:r>
              <a:rPr lang="en-US" sz="2000" dirty="0"/>
              <a:t>A single entry in a table is called a r</a:t>
            </a:r>
            <a:r>
              <a:rPr lang="en-US" sz="2000" dirty="0" smtClean="0"/>
              <a:t>ecord or a tuple.</a:t>
            </a:r>
          </a:p>
          <a:p>
            <a:pPr marL="342900" indent="-342900" algn="just">
              <a:buFont typeface="Wingdings" panose="05000000000000000000" pitchFamily="2" charset="2"/>
              <a:buChar char="§"/>
            </a:pPr>
            <a:r>
              <a:rPr lang="en-US" sz="2000" b="1" dirty="0" smtClean="0"/>
              <a:t>Field</a:t>
            </a:r>
            <a:r>
              <a:rPr lang="en-US" sz="2000" dirty="0" smtClean="0"/>
              <a:t>: A </a:t>
            </a:r>
            <a:r>
              <a:rPr lang="en-US" sz="2000" dirty="0"/>
              <a:t>table consists of several records(row), each record can be broken into several smaller entities known </a:t>
            </a:r>
            <a:r>
              <a:rPr lang="en-US" sz="2000" dirty="0" smtClean="0"/>
              <a:t>as fields.</a:t>
            </a:r>
          </a:p>
          <a:p>
            <a:pPr marL="342900" indent="-342900" algn="just">
              <a:buFont typeface="Wingdings" panose="05000000000000000000" pitchFamily="2" charset="2"/>
              <a:buChar char="§"/>
            </a:pPr>
            <a:r>
              <a:rPr lang="en-US" sz="2000" b="1" dirty="0">
                <a:solidFill>
                  <a:srgbClr val="000000"/>
                </a:solidFill>
              </a:rPr>
              <a:t>Database</a:t>
            </a:r>
            <a:r>
              <a:rPr lang="en-US" sz="2000" dirty="0">
                <a:solidFill>
                  <a:srgbClr val="000000"/>
                </a:solidFill>
              </a:rPr>
              <a:t>: A collection of related data.</a:t>
            </a:r>
          </a:p>
          <a:p>
            <a:pPr marL="342900" indent="-342900" algn="just">
              <a:buFont typeface="Wingdings" panose="05000000000000000000" pitchFamily="2" charset="2"/>
              <a:buChar char="§"/>
            </a:pPr>
            <a:r>
              <a:rPr lang="en-US" sz="2000" b="1" dirty="0" smtClean="0">
                <a:solidFill>
                  <a:srgbClr val="000000"/>
                </a:solidFill>
              </a:rPr>
              <a:t>Database </a:t>
            </a:r>
            <a:r>
              <a:rPr lang="en-US" sz="2000" b="1" dirty="0">
                <a:solidFill>
                  <a:srgbClr val="000000"/>
                </a:solidFill>
              </a:rPr>
              <a:t>Management System (DBMS)</a:t>
            </a:r>
            <a:r>
              <a:rPr lang="en-US" sz="2000" dirty="0">
                <a:solidFill>
                  <a:srgbClr val="000000"/>
                </a:solidFill>
              </a:rPr>
              <a:t>: A software package/ system to facilitate the creation and maintenance of a computerized database.</a:t>
            </a:r>
          </a:p>
          <a:p>
            <a:pPr marL="342900" indent="-342900" algn="just">
              <a:buFont typeface="Wingdings" panose="05000000000000000000" pitchFamily="2" charset="2"/>
              <a:buChar char="§"/>
            </a:pPr>
            <a:r>
              <a:rPr lang="en-US" sz="2000" b="1" dirty="0">
                <a:solidFill>
                  <a:srgbClr val="000000"/>
                </a:solidFill>
              </a:rPr>
              <a:t>Database System</a:t>
            </a:r>
            <a:r>
              <a:rPr lang="en-US" sz="2000" dirty="0">
                <a:solidFill>
                  <a:srgbClr val="000000"/>
                </a:solidFill>
              </a:rPr>
              <a:t>: The DBMS software together with the data itself.  Sometimes, the applications are also included.</a:t>
            </a:r>
          </a:p>
          <a:p>
            <a:pPr marL="342900" indent="-342900" algn="l">
              <a:buFont typeface="Wingdings" panose="05000000000000000000" pitchFamily="2" charset="2"/>
              <a:buChar char="§"/>
            </a:pPr>
            <a:endParaRPr lang="en-US" sz="1800" dirty="0"/>
          </a:p>
        </p:txBody>
      </p:sp>
    </p:spTree>
    <p:extLst>
      <p:ext uri="{BB962C8B-B14F-4D97-AF65-F5344CB8AC3E}">
        <p14:creationId xmlns:p14="http://schemas.microsoft.com/office/powerpoint/2010/main" val="13982217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Joins in MySQL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0" lvl="1" algn="l">
              <a:lnSpc>
                <a:spcPct val="100000"/>
              </a:lnSpc>
              <a:spcBef>
                <a:spcPts val="1000"/>
              </a:spcBef>
            </a:pPr>
            <a:r>
              <a:rPr lang="en-US" b="1" dirty="0" smtClean="0"/>
              <a:t>Left Outer Join</a:t>
            </a:r>
            <a:r>
              <a:rPr lang="en-US" dirty="0" smtClean="0"/>
              <a:t>:</a:t>
            </a:r>
          </a:p>
          <a:p>
            <a:pPr marL="342900" lvl="1" indent="-342900" algn="l">
              <a:lnSpc>
                <a:spcPct val="100000"/>
              </a:lnSpc>
              <a:spcBef>
                <a:spcPts val="1000"/>
              </a:spcBef>
              <a:buFont typeface="Wingdings" panose="05000000000000000000" pitchFamily="2" charset="2"/>
              <a:buChar char="§"/>
            </a:pPr>
            <a:r>
              <a:rPr lang="en-US" dirty="0"/>
              <a:t>R</a:t>
            </a:r>
            <a:r>
              <a:rPr lang="en-US" dirty="0" smtClean="0"/>
              <a:t>etains </a:t>
            </a:r>
            <a:r>
              <a:rPr lang="en-US" dirty="0"/>
              <a:t>all of the rows of the left table, regardless of whether there is a row that matches on the right table. </a:t>
            </a:r>
            <a:endParaRPr lang="en-US" dirty="0" smtClean="0"/>
          </a:p>
          <a:p>
            <a:pPr marL="342900" lvl="1" indent="-342900" algn="l">
              <a:lnSpc>
                <a:spcPct val="100000"/>
              </a:lnSpc>
              <a:spcBef>
                <a:spcPts val="1000"/>
              </a:spcBef>
              <a:buFont typeface="Wingdings" panose="05000000000000000000" pitchFamily="2" charset="2"/>
              <a:buChar char="§"/>
            </a:pPr>
            <a:r>
              <a:rPr lang="en-US" dirty="0" smtClean="0"/>
              <a:t>Example:</a:t>
            </a:r>
          </a:p>
          <a:p>
            <a:pPr marL="457200" lvl="2" algn="l">
              <a:lnSpc>
                <a:spcPct val="100000"/>
              </a:lnSpc>
              <a:spcBef>
                <a:spcPts val="1000"/>
              </a:spcBef>
            </a:pPr>
            <a:endParaRPr lang="en-US" sz="1600" dirty="0" smtClean="0">
              <a:latin typeface="Courier New" panose="02070309020205020404" pitchFamily="49" charset="0"/>
              <a:cs typeface="Courier New" panose="02070309020205020404" pitchFamily="49" charset="0"/>
            </a:endParaRPr>
          </a:p>
          <a:p>
            <a:pPr marL="457200" lvl="2" algn="l">
              <a:lnSpc>
                <a:spcPct val="100000"/>
              </a:lnSpc>
              <a:spcBef>
                <a:spcPts val="1000"/>
              </a:spcBef>
            </a:pPr>
            <a:r>
              <a:rPr lang="en-US" sz="1600" dirty="0" smtClean="0">
                <a:latin typeface="Courier New" panose="02070309020205020404" pitchFamily="49" charset="0"/>
                <a:cs typeface="Courier New" panose="02070309020205020404" pitchFamily="49" charset="0"/>
              </a:rPr>
              <a:t>SELECT * FROM employee LEFT OUTER JOIN location </a:t>
            </a:r>
            <a:endParaRPr lang="en-US" sz="1600" dirty="0">
              <a:latin typeface="Courier New" panose="02070309020205020404" pitchFamily="49" charset="0"/>
              <a:cs typeface="Courier New" panose="02070309020205020404" pitchFamily="49" charset="0"/>
            </a:endParaRPr>
          </a:p>
          <a:p>
            <a:pPr marL="457200" lvl="2" algn="l">
              <a:lnSpc>
                <a:spcPct val="100000"/>
              </a:lnSpc>
              <a:spcBef>
                <a:spcPts val="1000"/>
              </a:spcBef>
            </a:pPr>
            <a:r>
              <a:rPr lang="en-US" sz="1600" dirty="0" smtClean="0">
                <a:latin typeface="Courier New" panose="02070309020205020404" pitchFamily="49" charset="0"/>
                <a:cs typeface="Courier New" panose="02070309020205020404" pitchFamily="49" charset="0"/>
              </a:rPr>
              <a:t>ON </a:t>
            </a:r>
            <a:r>
              <a:rPr lang="en-US" sz="1600" dirty="0" err="1">
                <a:latin typeface="Courier New" panose="02070309020205020404" pitchFamily="49" charset="0"/>
                <a:cs typeface="Courier New" panose="02070309020205020404" pitchFamily="49" charset="0"/>
              </a:rPr>
              <a:t>employee.empID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location.empID</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34749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Joins in MySQL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342900" lvl="1" indent="-342900" algn="l">
              <a:lnSpc>
                <a:spcPct val="100000"/>
              </a:lnSpc>
              <a:spcBef>
                <a:spcPts val="1000"/>
              </a:spcBef>
              <a:buFont typeface="Wingdings" panose="05000000000000000000" pitchFamily="2" charset="2"/>
              <a:buChar char="§"/>
            </a:pPr>
            <a:r>
              <a:rPr lang="en-US" b="1" dirty="0" smtClean="0"/>
              <a:t>Result</a:t>
            </a:r>
            <a:r>
              <a:rPr lang="en-US" dirty="0" smtClean="0"/>
              <a:t>:</a:t>
            </a:r>
          </a:p>
          <a:p>
            <a:pPr marL="457200" lvl="2" algn="l">
              <a:lnSpc>
                <a:spcPct val="100000"/>
              </a:lnSpc>
              <a:spcBef>
                <a:spcPts val="1000"/>
              </a:spcBef>
            </a:pPr>
            <a:endParaRPr lang="en-US" sz="1600" dirty="0" smtClean="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cstate="print"/>
          <a:stretch>
            <a:fillRect/>
          </a:stretch>
        </p:blipFill>
        <p:spPr>
          <a:xfrm>
            <a:off x="2996155" y="2628704"/>
            <a:ext cx="5669280" cy="1919344"/>
          </a:xfrm>
          <a:prstGeom prst="rect">
            <a:avLst/>
          </a:prstGeom>
        </p:spPr>
      </p:pic>
    </p:spTree>
    <p:extLst>
      <p:ext uri="{BB962C8B-B14F-4D97-AF65-F5344CB8AC3E}">
        <p14:creationId xmlns:p14="http://schemas.microsoft.com/office/powerpoint/2010/main" val="1798636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Joins in MySQL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0" lvl="1" algn="l">
              <a:lnSpc>
                <a:spcPct val="100000"/>
              </a:lnSpc>
              <a:spcBef>
                <a:spcPts val="1000"/>
              </a:spcBef>
            </a:pPr>
            <a:r>
              <a:rPr lang="en-US" b="1" dirty="0" smtClean="0"/>
              <a:t>Right Outer Join</a:t>
            </a:r>
            <a:r>
              <a:rPr lang="en-US" dirty="0" smtClean="0"/>
              <a:t>:</a:t>
            </a:r>
          </a:p>
          <a:p>
            <a:pPr marL="342900" lvl="1" indent="-342900" algn="l">
              <a:lnSpc>
                <a:spcPct val="100000"/>
              </a:lnSpc>
              <a:spcBef>
                <a:spcPts val="1000"/>
              </a:spcBef>
              <a:buFont typeface="Wingdings" panose="05000000000000000000" pitchFamily="2" charset="2"/>
              <a:buChar char="§"/>
            </a:pPr>
            <a:r>
              <a:rPr lang="en-US" dirty="0"/>
              <a:t>R</a:t>
            </a:r>
            <a:r>
              <a:rPr lang="en-US" dirty="0" smtClean="0"/>
              <a:t>etains </a:t>
            </a:r>
            <a:r>
              <a:rPr lang="en-US" dirty="0"/>
              <a:t>all of the rows of the </a:t>
            </a:r>
            <a:r>
              <a:rPr lang="en-US" dirty="0" smtClean="0"/>
              <a:t>right table</a:t>
            </a:r>
            <a:r>
              <a:rPr lang="en-US" dirty="0"/>
              <a:t>, regardless of whether there is a row that matches on the </a:t>
            </a:r>
            <a:r>
              <a:rPr lang="en-US" dirty="0" smtClean="0"/>
              <a:t>left table</a:t>
            </a:r>
            <a:r>
              <a:rPr lang="en-US" dirty="0"/>
              <a:t>. </a:t>
            </a:r>
            <a:endParaRPr lang="en-US" dirty="0" smtClean="0"/>
          </a:p>
          <a:p>
            <a:pPr marL="342900" lvl="1" indent="-342900" algn="l">
              <a:lnSpc>
                <a:spcPct val="100000"/>
              </a:lnSpc>
              <a:spcBef>
                <a:spcPts val="1000"/>
              </a:spcBef>
              <a:buFont typeface="Wingdings" panose="05000000000000000000" pitchFamily="2" charset="2"/>
              <a:buChar char="§"/>
            </a:pPr>
            <a:r>
              <a:rPr lang="en-US" dirty="0" smtClean="0"/>
              <a:t>Example:</a:t>
            </a:r>
          </a:p>
          <a:p>
            <a:pPr marL="457200" lvl="2" algn="l">
              <a:lnSpc>
                <a:spcPct val="100000"/>
              </a:lnSpc>
              <a:spcBef>
                <a:spcPts val="1000"/>
              </a:spcBef>
            </a:pPr>
            <a:endParaRPr lang="en-US" sz="1600" dirty="0" smtClean="0">
              <a:latin typeface="Courier New" panose="02070309020205020404" pitchFamily="49" charset="0"/>
              <a:cs typeface="Courier New" panose="02070309020205020404" pitchFamily="49" charset="0"/>
            </a:endParaRPr>
          </a:p>
          <a:p>
            <a:pPr marL="457200" lvl="2" algn="l">
              <a:lnSpc>
                <a:spcPct val="100000"/>
              </a:lnSpc>
              <a:spcBef>
                <a:spcPts val="1000"/>
              </a:spcBef>
            </a:pPr>
            <a:r>
              <a:rPr lang="en-US" sz="1600" dirty="0" smtClean="0">
                <a:latin typeface="Courier New" panose="02070309020205020404" pitchFamily="49" charset="0"/>
                <a:cs typeface="Courier New" panose="02070309020205020404" pitchFamily="49" charset="0"/>
              </a:rPr>
              <a:t>SELECT * FROM employee RIGHT OUTER JOIN location </a:t>
            </a:r>
            <a:endParaRPr lang="en-US" sz="1600" dirty="0">
              <a:latin typeface="Courier New" panose="02070309020205020404" pitchFamily="49" charset="0"/>
              <a:cs typeface="Courier New" panose="02070309020205020404" pitchFamily="49" charset="0"/>
            </a:endParaRPr>
          </a:p>
          <a:p>
            <a:pPr marL="457200" lvl="2" algn="l">
              <a:lnSpc>
                <a:spcPct val="100000"/>
              </a:lnSpc>
              <a:spcBef>
                <a:spcPts val="1000"/>
              </a:spcBef>
            </a:pPr>
            <a:r>
              <a:rPr lang="en-US" sz="1600" dirty="0" smtClean="0">
                <a:latin typeface="Courier New" panose="02070309020205020404" pitchFamily="49" charset="0"/>
                <a:cs typeface="Courier New" panose="02070309020205020404" pitchFamily="49" charset="0"/>
              </a:rPr>
              <a:t>ON </a:t>
            </a:r>
            <a:r>
              <a:rPr lang="en-US" sz="1600" dirty="0" err="1">
                <a:latin typeface="Courier New" panose="02070309020205020404" pitchFamily="49" charset="0"/>
                <a:cs typeface="Courier New" panose="02070309020205020404" pitchFamily="49" charset="0"/>
              </a:rPr>
              <a:t>employee.empID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location.empID</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39012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Joins in MySQL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342900" lvl="1" indent="-342900" algn="l">
              <a:lnSpc>
                <a:spcPct val="100000"/>
              </a:lnSpc>
              <a:spcBef>
                <a:spcPts val="1000"/>
              </a:spcBef>
              <a:buFont typeface="Wingdings" panose="05000000000000000000" pitchFamily="2" charset="2"/>
              <a:buChar char="§"/>
            </a:pPr>
            <a:r>
              <a:rPr lang="en-US" b="1" dirty="0" smtClean="0"/>
              <a:t>Result</a:t>
            </a:r>
            <a:r>
              <a:rPr lang="en-US" dirty="0" smtClean="0"/>
              <a:t>:</a:t>
            </a:r>
          </a:p>
          <a:p>
            <a:pPr marL="457200" lvl="2" algn="l">
              <a:lnSpc>
                <a:spcPct val="100000"/>
              </a:lnSpc>
              <a:spcBef>
                <a:spcPts val="1000"/>
              </a:spcBef>
            </a:pPr>
            <a:endParaRPr lang="en-US" sz="1600" dirty="0" smtClean="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cstate="print"/>
          <a:stretch>
            <a:fillRect/>
          </a:stretch>
        </p:blipFill>
        <p:spPr>
          <a:xfrm>
            <a:off x="3092360" y="2456630"/>
            <a:ext cx="5669280" cy="1934224"/>
          </a:xfrm>
          <a:prstGeom prst="rect">
            <a:avLst/>
          </a:prstGeom>
        </p:spPr>
      </p:pic>
    </p:spTree>
    <p:extLst>
      <p:ext uri="{BB962C8B-B14F-4D97-AF65-F5344CB8AC3E}">
        <p14:creationId xmlns:p14="http://schemas.microsoft.com/office/powerpoint/2010/main" val="17699107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Joins in MySQL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0" lvl="1" algn="l">
              <a:lnSpc>
                <a:spcPct val="100000"/>
              </a:lnSpc>
              <a:spcBef>
                <a:spcPts val="1000"/>
              </a:spcBef>
            </a:pPr>
            <a:r>
              <a:rPr lang="en-US" b="1" dirty="0" smtClean="0"/>
              <a:t>Inner Join</a:t>
            </a:r>
            <a:r>
              <a:rPr lang="en-US" dirty="0" smtClean="0"/>
              <a:t>:</a:t>
            </a:r>
          </a:p>
          <a:p>
            <a:pPr marL="342900" lvl="1" indent="-342900" algn="l">
              <a:lnSpc>
                <a:spcPct val="100000"/>
              </a:lnSpc>
              <a:spcBef>
                <a:spcPts val="1000"/>
              </a:spcBef>
              <a:buFont typeface="Wingdings" panose="05000000000000000000" pitchFamily="2" charset="2"/>
              <a:buChar char="§"/>
            </a:pPr>
            <a:r>
              <a:rPr lang="en-US" dirty="0" smtClean="0"/>
              <a:t>Returns </a:t>
            </a:r>
            <a:r>
              <a:rPr lang="en-US" dirty="0"/>
              <a:t>only the rows that actually match based on the join </a:t>
            </a:r>
            <a:r>
              <a:rPr lang="en-US" dirty="0" smtClean="0"/>
              <a:t>predicate.</a:t>
            </a:r>
            <a:r>
              <a:rPr lang="en-US" dirty="0"/>
              <a:t> </a:t>
            </a:r>
            <a:endParaRPr lang="en-US" dirty="0" smtClean="0"/>
          </a:p>
          <a:p>
            <a:pPr marL="342900" lvl="1" indent="-342900" algn="l">
              <a:lnSpc>
                <a:spcPct val="100000"/>
              </a:lnSpc>
              <a:spcBef>
                <a:spcPts val="1000"/>
              </a:spcBef>
              <a:buFont typeface="Wingdings" panose="05000000000000000000" pitchFamily="2" charset="2"/>
              <a:buChar char="§"/>
            </a:pPr>
            <a:r>
              <a:rPr lang="en-US" dirty="0" smtClean="0"/>
              <a:t>Example:</a:t>
            </a:r>
          </a:p>
          <a:p>
            <a:pPr marL="457200" lvl="2" algn="l">
              <a:lnSpc>
                <a:spcPct val="100000"/>
              </a:lnSpc>
              <a:spcBef>
                <a:spcPts val="1000"/>
              </a:spcBef>
            </a:pPr>
            <a:endParaRPr lang="en-US" sz="1600" dirty="0" smtClean="0">
              <a:latin typeface="Courier New" panose="02070309020205020404" pitchFamily="49" charset="0"/>
              <a:cs typeface="Courier New" panose="02070309020205020404" pitchFamily="49" charset="0"/>
            </a:endParaRPr>
          </a:p>
          <a:p>
            <a:pPr marL="457200" lvl="2" algn="l">
              <a:lnSpc>
                <a:spcPct val="100000"/>
              </a:lnSpc>
              <a:spcBef>
                <a:spcPts val="1000"/>
              </a:spcBef>
            </a:pPr>
            <a:r>
              <a:rPr lang="en-US" sz="1600" dirty="0" smtClean="0">
                <a:latin typeface="Courier New" panose="02070309020205020404" pitchFamily="49" charset="0"/>
                <a:cs typeface="Courier New" panose="02070309020205020404" pitchFamily="49" charset="0"/>
              </a:rPr>
              <a:t>SELECT * FROM employee INNER JOIN location ON</a:t>
            </a:r>
            <a:endParaRPr lang="en-US" sz="1600" dirty="0">
              <a:latin typeface="Courier New" panose="02070309020205020404" pitchFamily="49" charset="0"/>
              <a:cs typeface="Courier New" panose="02070309020205020404" pitchFamily="49" charset="0"/>
            </a:endParaRPr>
          </a:p>
          <a:p>
            <a:pPr marL="457200" lvl="2" algn="l">
              <a:lnSpc>
                <a:spcPct val="100000"/>
              </a:lnSpc>
              <a:spcBef>
                <a:spcPts val="1000"/>
              </a:spcBef>
            </a:pPr>
            <a:r>
              <a:rPr lang="en-US" sz="1600" dirty="0" err="1">
                <a:latin typeface="Courier New" panose="02070309020205020404" pitchFamily="49" charset="0"/>
                <a:cs typeface="Courier New" panose="02070309020205020404" pitchFamily="49" charset="0"/>
              </a:rPr>
              <a:t>employee.empID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location.empID</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7502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Joins in MySQL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342900" lvl="1" indent="-342900" algn="l">
              <a:lnSpc>
                <a:spcPct val="100000"/>
              </a:lnSpc>
              <a:spcBef>
                <a:spcPts val="1000"/>
              </a:spcBef>
              <a:buFont typeface="Wingdings" panose="05000000000000000000" pitchFamily="2" charset="2"/>
              <a:buChar char="§"/>
            </a:pPr>
            <a:r>
              <a:rPr lang="en-US" b="1" dirty="0" smtClean="0"/>
              <a:t>Result</a:t>
            </a:r>
            <a:r>
              <a:rPr lang="en-US" dirty="0" smtClean="0"/>
              <a:t>:</a:t>
            </a:r>
          </a:p>
          <a:p>
            <a:pPr marL="457200" lvl="2" algn="l">
              <a:lnSpc>
                <a:spcPct val="100000"/>
              </a:lnSpc>
              <a:spcBef>
                <a:spcPts val="1000"/>
              </a:spcBef>
            </a:pPr>
            <a:endParaRPr lang="en-US" sz="1600" dirty="0" smtClean="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cstate="print"/>
          <a:stretch>
            <a:fillRect/>
          </a:stretch>
        </p:blipFill>
        <p:spPr>
          <a:xfrm>
            <a:off x="2661285" y="2725374"/>
            <a:ext cx="5852160" cy="1663853"/>
          </a:xfrm>
          <a:prstGeom prst="rect">
            <a:avLst/>
          </a:prstGeom>
        </p:spPr>
      </p:pic>
    </p:spTree>
    <p:extLst>
      <p:ext uri="{BB962C8B-B14F-4D97-AF65-F5344CB8AC3E}">
        <p14:creationId xmlns:p14="http://schemas.microsoft.com/office/powerpoint/2010/main" val="5668501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Joins in MySQL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0" lvl="1" algn="l">
              <a:lnSpc>
                <a:spcPct val="100000"/>
              </a:lnSpc>
              <a:spcBef>
                <a:spcPts val="1000"/>
              </a:spcBef>
            </a:pPr>
            <a:r>
              <a:rPr lang="en-US" b="1" dirty="0" smtClean="0"/>
              <a:t>Self Join</a:t>
            </a:r>
            <a:r>
              <a:rPr lang="en-US" dirty="0" smtClean="0"/>
              <a:t>:</a:t>
            </a:r>
          </a:p>
          <a:p>
            <a:pPr marL="342900" indent="-342900" algn="l">
              <a:spcBef>
                <a:spcPct val="100000"/>
              </a:spcBef>
              <a:buFont typeface="Wingdings" panose="05000000000000000000" pitchFamily="2" charset="2"/>
              <a:buChar char="§"/>
            </a:pPr>
            <a:r>
              <a:rPr lang="en-US" sz="2000" dirty="0"/>
              <a:t>Uses a different alias for same table.</a:t>
            </a:r>
          </a:p>
          <a:p>
            <a:pPr marL="342900" indent="-342900" algn="l">
              <a:spcBef>
                <a:spcPct val="100000"/>
              </a:spcBef>
              <a:buFont typeface="Wingdings" panose="05000000000000000000" pitchFamily="2" charset="2"/>
              <a:buChar char="§"/>
            </a:pPr>
            <a:r>
              <a:rPr lang="en-US" sz="2000" dirty="0"/>
              <a:t>Used to compare records within one table.</a:t>
            </a:r>
          </a:p>
          <a:p>
            <a:pPr marL="342900" indent="-342900" algn="l">
              <a:spcBef>
                <a:spcPct val="100000"/>
              </a:spcBef>
              <a:buFont typeface="Wingdings" panose="05000000000000000000" pitchFamily="2" charset="2"/>
              <a:buChar char="§"/>
            </a:pPr>
            <a:r>
              <a:rPr lang="en-US" sz="2000" dirty="0"/>
              <a:t>Treats one table as two separate tables by using alias.</a:t>
            </a:r>
          </a:p>
          <a:p>
            <a:pPr marL="342900" lvl="1" indent="-342900" algn="l">
              <a:lnSpc>
                <a:spcPct val="100000"/>
              </a:lnSpc>
              <a:spcBef>
                <a:spcPts val="1000"/>
              </a:spcBef>
              <a:buFont typeface="Wingdings" panose="05000000000000000000" pitchFamily="2" charset="2"/>
              <a:buChar char="§"/>
            </a:pPr>
            <a:endParaRPr lang="en-US" dirty="0" smtClean="0"/>
          </a:p>
          <a:p>
            <a:pPr marL="457200" lvl="2" algn="l">
              <a:lnSpc>
                <a:spcPct val="100000"/>
              </a:lnSpc>
              <a:spcBef>
                <a:spcPts val="1000"/>
              </a:spcBef>
            </a:pP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52519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Joins in MySQL (Contd.)</a:t>
            </a:r>
            <a:r>
              <a:rPr lang="en-US" dirty="0" smtClean="0"/>
              <a:t/>
            </a:r>
            <a:br>
              <a:rPr lang="en-US" dirty="0" smtClean="0"/>
            </a:br>
            <a:endParaRPr lang="en-US" dirty="0"/>
          </a:p>
        </p:txBody>
      </p:sp>
      <p:sp>
        <p:nvSpPr>
          <p:cNvPr id="3" name="Subtitle 2"/>
          <p:cNvSpPr>
            <a:spLocks noGrp="1"/>
          </p:cNvSpPr>
          <p:nvPr>
            <p:ph type="subTitle" idx="1"/>
          </p:nvPr>
        </p:nvSpPr>
        <p:spPr>
          <a:xfrm>
            <a:off x="2491563" y="1748831"/>
            <a:ext cx="9144000" cy="3338848"/>
          </a:xfrm>
        </p:spPr>
        <p:txBody>
          <a:bodyPr>
            <a:normAutofit/>
          </a:bodyPr>
          <a:lstStyle/>
          <a:p>
            <a:pPr marL="342900" lvl="1" indent="-342900" algn="l">
              <a:lnSpc>
                <a:spcPct val="100000"/>
              </a:lnSpc>
              <a:spcBef>
                <a:spcPts val="1000"/>
              </a:spcBef>
              <a:buFont typeface="Wingdings" panose="05000000000000000000" pitchFamily="2" charset="2"/>
              <a:buChar char="§"/>
            </a:pPr>
            <a:r>
              <a:rPr lang="en-US" dirty="0" smtClean="0"/>
              <a:t>Example:</a:t>
            </a:r>
          </a:p>
          <a:p>
            <a:pPr marL="457200" lvl="2" algn="l">
              <a:lnSpc>
                <a:spcPct val="100000"/>
              </a:lnSpc>
              <a:spcBef>
                <a:spcPts val="1000"/>
              </a:spcBef>
            </a:pPr>
            <a:endParaRPr lang="en-US" sz="1600" dirty="0" smtClean="0">
              <a:latin typeface="Courier New" panose="02070309020205020404" pitchFamily="49" charset="0"/>
              <a:cs typeface="Courier New" panose="02070309020205020404" pitchFamily="49" charset="0"/>
            </a:endParaRPr>
          </a:p>
          <a:p>
            <a:pPr marL="457200" lvl="2" algn="l">
              <a:lnSpc>
                <a:spcPct val="100000"/>
              </a:lnSpc>
              <a:spcBef>
                <a:spcPts val="1000"/>
              </a:spcBef>
            </a:pPr>
            <a:r>
              <a:rPr lang="en-US" sz="1600" dirty="0">
                <a:latin typeface="Courier New" panose="02070309020205020404" pitchFamily="49" charset="0"/>
                <a:cs typeface="Courier New" panose="02070309020205020404" pitchFamily="49" charset="0"/>
              </a:rPr>
              <a:t>SELECT e1.employee_name</a:t>
            </a:r>
          </a:p>
          <a:p>
            <a:pPr marL="457200" lvl="2" algn="l">
              <a:lnSpc>
                <a:spcPct val="100000"/>
              </a:lnSpc>
              <a:spcBef>
                <a:spcPts val="1000"/>
              </a:spcBef>
            </a:pPr>
            <a:r>
              <a:rPr lang="en-US" sz="1600" dirty="0">
                <a:latin typeface="Courier New" panose="02070309020205020404" pitchFamily="49" charset="0"/>
                <a:cs typeface="Courier New" panose="02070309020205020404" pitchFamily="49" charset="0"/>
              </a:rPr>
              <a:t>FROM employee e1, employee e2</a:t>
            </a:r>
          </a:p>
          <a:p>
            <a:pPr marL="457200" lvl="2" algn="l">
              <a:lnSpc>
                <a:spcPct val="100000"/>
              </a:lnSpc>
              <a:spcBef>
                <a:spcPts val="1000"/>
              </a:spcBef>
            </a:pPr>
            <a:r>
              <a:rPr lang="en-US" sz="1600" dirty="0">
                <a:latin typeface="Courier New" panose="02070309020205020404" pitchFamily="49" charset="0"/>
                <a:cs typeface="Courier New" panose="02070309020205020404" pitchFamily="49" charset="0"/>
              </a:rPr>
              <a:t>WHERE e1.employee_location = e2.employee_location</a:t>
            </a:r>
          </a:p>
          <a:p>
            <a:pPr marL="457200" lvl="2" algn="l">
              <a:lnSpc>
                <a:spcPct val="100000"/>
              </a:lnSpc>
              <a:spcBef>
                <a:spcPts val="1000"/>
              </a:spcBef>
            </a:pPr>
            <a:r>
              <a:rPr lang="en-US" sz="1600" dirty="0">
                <a:latin typeface="Courier New" panose="02070309020205020404" pitchFamily="49" charset="0"/>
                <a:cs typeface="Courier New" panose="02070309020205020404" pitchFamily="49" charset="0"/>
              </a:rPr>
              <a:t>AND e2.employee_name="Joe";</a:t>
            </a:r>
          </a:p>
        </p:txBody>
      </p:sp>
    </p:spTree>
    <p:extLst>
      <p:ext uri="{BB962C8B-B14F-4D97-AF65-F5344CB8AC3E}">
        <p14:creationId xmlns:p14="http://schemas.microsoft.com/office/powerpoint/2010/main" val="42707119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Nested Queries</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342900" lvl="1" indent="-342900" algn="l">
              <a:lnSpc>
                <a:spcPct val="100000"/>
              </a:lnSpc>
              <a:spcBef>
                <a:spcPts val="1000"/>
              </a:spcBef>
              <a:buFont typeface="Wingdings" panose="05000000000000000000" pitchFamily="2" charset="2"/>
              <a:buChar char="§"/>
            </a:pPr>
            <a:r>
              <a:rPr lang="en-US" dirty="0"/>
              <a:t>A MySQL </a:t>
            </a:r>
            <a:r>
              <a:rPr lang="en-US" dirty="0" err="1"/>
              <a:t>subquery</a:t>
            </a:r>
            <a:r>
              <a:rPr lang="en-US" dirty="0"/>
              <a:t> is a query that is nested inside another </a:t>
            </a:r>
            <a:r>
              <a:rPr lang="en-US" dirty="0" smtClean="0"/>
              <a:t>query, </a:t>
            </a:r>
            <a:r>
              <a:rPr lang="en-US" dirty="0"/>
              <a:t>such as SELECT, INSERT, </a:t>
            </a:r>
            <a:r>
              <a:rPr lang="en-US" dirty="0" smtClean="0"/>
              <a:t>UPDATE or</a:t>
            </a:r>
            <a:r>
              <a:rPr lang="en-US" dirty="0"/>
              <a:t> DELETE. </a:t>
            </a:r>
            <a:endParaRPr lang="en-US" dirty="0" smtClean="0"/>
          </a:p>
          <a:p>
            <a:pPr marL="342900" lvl="1" indent="-342900" algn="l">
              <a:lnSpc>
                <a:spcPct val="100000"/>
              </a:lnSpc>
              <a:spcBef>
                <a:spcPts val="1000"/>
              </a:spcBef>
              <a:buFont typeface="Wingdings" panose="05000000000000000000" pitchFamily="2" charset="2"/>
              <a:buChar char="§"/>
            </a:pPr>
            <a:r>
              <a:rPr lang="en-US" dirty="0"/>
              <a:t> A MySQL </a:t>
            </a:r>
            <a:r>
              <a:rPr lang="en-US" dirty="0" err="1"/>
              <a:t>subquery</a:t>
            </a:r>
            <a:r>
              <a:rPr lang="en-US" dirty="0"/>
              <a:t> is also can be nested inside another </a:t>
            </a:r>
            <a:r>
              <a:rPr lang="en-US" dirty="0" err="1"/>
              <a:t>subquery</a:t>
            </a:r>
            <a:r>
              <a:rPr lang="en-US" dirty="0" smtClean="0"/>
              <a:t>.</a:t>
            </a:r>
          </a:p>
          <a:p>
            <a:pPr marL="342900" lvl="1" indent="-342900" algn="l">
              <a:lnSpc>
                <a:spcPct val="100000"/>
              </a:lnSpc>
              <a:spcBef>
                <a:spcPts val="1000"/>
              </a:spcBef>
              <a:buFont typeface="Wingdings" panose="05000000000000000000" pitchFamily="2" charset="2"/>
              <a:buChar char="§"/>
            </a:pPr>
            <a:r>
              <a:rPr lang="en-US" dirty="0"/>
              <a:t>A MySQL </a:t>
            </a:r>
            <a:r>
              <a:rPr lang="en-US" dirty="0" err="1"/>
              <a:t>subquery</a:t>
            </a:r>
            <a:r>
              <a:rPr lang="en-US" dirty="0"/>
              <a:t> is also called an inner query, while the query that contains the </a:t>
            </a:r>
            <a:r>
              <a:rPr lang="en-US" dirty="0" err="1"/>
              <a:t>subquery</a:t>
            </a:r>
            <a:r>
              <a:rPr lang="en-US" dirty="0"/>
              <a:t> is called an outer query.</a:t>
            </a:r>
            <a:endParaRPr lang="en-US" dirty="0" smtClean="0"/>
          </a:p>
          <a:p>
            <a:pPr lvl="1" algn="l"/>
            <a:endParaRPr lang="en-US" b="1" dirty="0"/>
          </a:p>
        </p:txBody>
      </p:sp>
    </p:spTree>
    <p:extLst>
      <p:ext uri="{BB962C8B-B14F-4D97-AF65-F5344CB8AC3E}">
        <p14:creationId xmlns:p14="http://schemas.microsoft.com/office/powerpoint/2010/main" val="16599885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Nested Queries</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342900" lvl="1" indent="-342900" algn="l">
              <a:lnSpc>
                <a:spcPct val="100000"/>
              </a:lnSpc>
              <a:spcBef>
                <a:spcPts val="1000"/>
              </a:spcBef>
              <a:buFont typeface="Wingdings" panose="05000000000000000000" pitchFamily="2" charset="2"/>
              <a:buChar char="§"/>
            </a:pPr>
            <a:r>
              <a:rPr lang="en-US" b="1" dirty="0" smtClean="0"/>
              <a:t>Example</a:t>
            </a:r>
            <a:r>
              <a:rPr lang="en-US" dirty="0" smtClean="0"/>
              <a:t>:</a:t>
            </a:r>
          </a:p>
          <a:p>
            <a:pPr marL="0" lvl="1" algn="l">
              <a:lnSpc>
                <a:spcPct val="100000"/>
              </a:lnSpc>
              <a:spcBef>
                <a:spcPts val="1000"/>
              </a:spcBef>
            </a:pPr>
            <a:endParaRPr lang="en-US" dirty="0" smtClean="0"/>
          </a:p>
          <a:p>
            <a:pPr lvl="1" algn="l"/>
            <a:endParaRPr lang="en-US" b="1" dirty="0"/>
          </a:p>
        </p:txBody>
      </p:sp>
      <p:pic>
        <p:nvPicPr>
          <p:cNvPr id="4" name="Picture 3"/>
          <p:cNvPicPr>
            <a:picLocks noChangeAspect="1"/>
          </p:cNvPicPr>
          <p:nvPr/>
        </p:nvPicPr>
        <p:blipFill>
          <a:blip r:embed="rId2" cstate="print"/>
          <a:stretch>
            <a:fillRect/>
          </a:stretch>
        </p:blipFill>
        <p:spPr>
          <a:xfrm>
            <a:off x="3298916" y="2722384"/>
            <a:ext cx="4754880" cy="2003839"/>
          </a:xfrm>
          <a:prstGeom prst="rect">
            <a:avLst/>
          </a:prstGeom>
        </p:spPr>
      </p:pic>
    </p:spTree>
    <p:extLst>
      <p:ext uri="{BB962C8B-B14F-4D97-AF65-F5344CB8AC3E}">
        <p14:creationId xmlns:p14="http://schemas.microsoft.com/office/powerpoint/2010/main" val="1641232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Models</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2000" b="1" dirty="0" smtClean="0"/>
              <a:t>Database Models</a:t>
            </a:r>
            <a:r>
              <a:rPr lang="en-US" sz="2000" dirty="0" smtClean="0"/>
              <a:t>:</a:t>
            </a:r>
          </a:p>
          <a:p>
            <a:pPr marL="342900" indent="-342900" algn="l">
              <a:buFont typeface="Wingdings" panose="05000000000000000000" pitchFamily="2" charset="2"/>
              <a:buChar char="§"/>
            </a:pPr>
            <a:r>
              <a:rPr lang="en-US" sz="2000" dirty="0" smtClean="0"/>
              <a:t>Define </a:t>
            </a:r>
            <a:r>
              <a:rPr lang="en-US" sz="2000" dirty="0"/>
              <a:t>how the logical structure of a database is modeled. </a:t>
            </a:r>
            <a:endParaRPr lang="en-US" sz="2000" dirty="0" smtClean="0"/>
          </a:p>
          <a:p>
            <a:pPr marL="342900" indent="-342900" algn="l">
              <a:buFont typeface="Wingdings" panose="05000000000000000000" pitchFamily="2" charset="2"/>
              <a:buChar char="§"/>
            </a:pPr>
            <a:r>
              <a:rPr lang="en-US" sz="2000" dirty="0" smtClean="0"/>
              <a:t>Are </a:t>
            </a:r>
            <a:r>
              <a:rPr lang="en-US" sz="2000" dirty="0"/>
              <a:t>fundamental entities to introduce abstraction in a DBMS. </a:t>
            </a:r>
            <a:endParaRPr lang="en-US" sz="2000" dirty="0" smtClean="0"/>
          </a:p>
          <a:p>
            <a:pPr marL="342900" indent="-342900" algn="l">
              <a:buFont typeface="Wingdings" panose="05000000000000000000" pitchFamily="2" charset="2"/>
              <a:buChar char="§"/>
            </a:pPr>
            <a:r>
              <a:rPr lang="en-US" sz="2000" dirty="0" smtClean="0"/>
              <a:t>Define </a:t>
            </a:r>
            <a:r>
              <a:rPr lang="en-US" sz="2000" dirty="0"/>
              <a:t>how </a:t>
            </a:r>
            <a:r>
              <a:rPr lang="en-US" sz="2000" dirty="0" smtClean="0"/>
              <a:t>different parts of data are </a:t>
            </a:r>
            <a:r>
              <a:rPr lang="en-US" sz="2000" dirty="0"/>
              <a:t>connected to each other and how </a:t>
            </a:r>
            <a:r>
              <a:rPr lang="en-US" sz="2000" dirty="0" smtClean="0"/>
              <a:t>these are </a:t>
            </a:r>
            <a:r>
              <a:rPr lang="en-US" sz="2000" dirty="0"/>
              <a:t>processed and stored inside the system</a:t>
            </a:r>
            <a:r>
              <a:rPr lang="en-US" sz="2000" dirty="0" smtClean="0"/>
              <a:t>.</a:t>
            </a:r>
          </a:p>
          <a:p>
            <a:pPr marL="342900" indent="-342900" algn="l">
              <a:buFont typeface="Wingdings" panose="05000000000000000000" pitchFamily="2" charset="2"/>
              <a:buChar char="§"/>
            </a:pPr>
            <a:endParaRPr lang="en-US" sz="1800" dirty="0"/>
          </a:p>
        </p:txBody>
      </p:sp>
    </p:spTree>
    <p:extLst>
      <p:ext uri="{BB962C8B-B14F-4D97-AF65-F5344CB8AC3E}">
        <p14:creationId xmlns:p14="http://schemas.microsoft.com/office/powerpoint/2010/main" val="36241248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pPr lvl="0"/>
            <a:r>
              <a:rPr lang="en-US" sz="3200" dirty="0"/>
              <a:t>Database Objects</a:t>
            </a:r>
            <a:br>
              <a:rPr lang="en-US" sz="3200" dirty="0"/>
            </a:b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2000" dirty="0"/>
              <a:t>MySQL uses many different data types broken into three categories: </a:t>
            </a:r>
            <a:endParaRPr lang="en-US" sz="2000" dirty="0" smtClean="0"/>
          </a:p>
          <a:p>
            <a:pPr marL="342900" indent="-342900" algn="l">
              <a:buFont typeface="Wingdings" panose="05000000000000000000" pitchFamily="2" charset="2"/>
              <a:buChar char="§"/>
            </a:pPr>
            <a:r>
              <a:rPr lang="en-US" sz="2000" dirty="0" smtClean="0"/>
              <a:t>Numeric</a:t>
            </a:r>
          </a:p>
          <a:p>
            <a:pPr marL="342900" indent="-342900" algn="l">
              <a:buFont typeface="Wingdings" panose="05000000000000000000" pitchFamily="2" charset="2"/>
              <a:buChar char="§"/>
            </a:pPr>
            <a:r>
              <a:rPr lang="en-US" sz="2000" dirty="0"/>
              <a:t>D</a:t>
            </a:r>
            <a:r>
              <a:rPr lang="en-US" sz="2000" dirty="0" smtClean="0"/>
              <a:t>ate </a:t>
            </a:r>
            <a:r>
              <a:rPr lang="en-US" sz="2000" dirty="0"/>
              <a:t>and </a:t>
            </a:r>
            <a:r>
              <a:rPr lang="en-US" sz="2000" dirty="0" smtClean="0"/>
              <a:t>time</a:t>
            </a:r>
          </a:p>
          <a:p>
            <a:pPr marL="342900" indent="-342900" algn="l">
              <a:buFont typeface="Wingdings" panose="05000000000000000000" pitchFamily="2" charset="2"/>
              <a:buChar char="§"/>
            </a:pPr>
            <a:r>
              <a:rPr lang="en-US" sz="2000" dirty="0" smtClean="0"/>
              <a:t>String</a:t>
            </a:r>
            <a:endParaRPr lang="en-US" sz="2000" dirty="0"/>
          </a:p>
          <a:p>
            <a:pPr algn="l"/>
            <a:r>
              <a:rPr lang="en-US" sz="2000" b="1" dirty="0"/>
              <a:t>Numeric Data </a:t>
            </a:r>
            <a:r>
              <a:rPr lang="en-US" sz="2000" b="1" dirty="0" smtClean="0"/>
              <a:t>Types</a:t>
            </a:r>
            <a:r>
              <a:rPr lang="en-US" sz="2000" dirty="0" smtClean="0"/>
              <a:t>:</a:t>
            </a:r>
          </a:p>
          <a:p>
            <a:pPr marL="342900" indent="-342900" algn="l">
              <a:buFont typeface="Wingdings" panose="05000000000000000000" pitchFamily="2" charset="2"/>
              <a:buChar char="§"/>
            </a:pPr>
            <a:r>
              <a:rPr lang="en-US" sz="2000" b="1" dirty="0" smtClean="0"/>
              <a:t>INT (4 bytes)</a:t>
            </a:r>
            <a:r>
              <a:rPr lang="en-US" sz="2000" dirty="0" smtClean="0"/>
              <a:t>: </a:t>
            </a:r>
            <a:r>
              <a:rPr lang="en-US" sz="2000" dirty="0"/>
              <a:t>A normal-sized integer that can be signed or unsigned</a:t>
            </a:r>
            <a:r>
              <a:rPr lang="en-US" sz="2000" dirty="0" smtClean="0"/>
              <a:t>.</a:t>
            </a:r>
            <a:r>
              <a:rPr lang="en-US" sz="2000" dirty="0"/>
              <a:t> You can specify a width of up to 11 digits</a:t>
            </a:r>
            <a:endParaRPr lang="en-US" sz="2000" dirty="0" smtClean="0"/>
          </a:p>
          <a:p>
            <a:pPr marL="342900" indent="-342900" algn="l">
              <a:buFont typeface="Wingdings" panose="05000000000000000000" pitchFamily="2" charset="2"/>
              <a:buChar char="§"/>
            </a:pPr>
            <a:r>
              <a:rPr lang="en-US" sz="2000" b="1" dirty="0" smtClean="0"/>
              <a:t>TINYINT (1 byte)</a:t>
            </a:r>
            <a:r>
              <a:rPr lang="en-US" sz="2000" dirty="0" smtClean="0"/>
              <a:t>: A </a:t>
            </a:r>
            <a:r>
              <a:rPr lang="en-US" sz="2000" dirty="0"/>
              <a:t>very small integer that can be signed or unsigned</a:t>
            </a:r>
            <a:r>
              <a:rPr lang="en-US" sz="2000" dirty="0" smtClean="0"/>
              <a:t>. </a:t>
            </a:r>
            <a:r>
              <a:rPr lang="en-US" sz="2000" dirty="0"/>
              <a:t>You can specify a width of up to 4 digits</a:t>
            </a:r>
            <a:r>
              <a:rPr lang="en-US" sz="2000" dirty="0" smtClean="0"/>
              <a:t>.</a:t>
            </a:r>
          </a:p>
          <a:p>
            <a:pPr algn="l"/>
            <a:endParaRPr lang="en-US" sz="2000" dirty="0"/>
          </a:p>
          <a:p>
            <a:pPr algn="l"/>
            <a:endParaRPr lang="en-US" sz="2000" dirty="0">
              <a:cs typeface="Aharoni" pitchFamily="2" charset="-79"/>
            </a:endParaRPr>
          </a:p>
          <a:p>
            <a:pPr algn="l"/>
            <a:endParaRPr lang="en-US" sz="1800" b="1" dirty="0"/>
          </a:p>
        </p:txBody>
      </p:sp>
    </p:spTree>
    <p:extLst>
      <p:ext uri="{BB962C8B-B14F-4D97-AF65-F5344CB8AC3E}">
        <p14:creationId xmlns:p14="http://schemas.microsoft.com/office/powerpoint/2010/main" val="27573002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MySQL Data Types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fontScale="92500" lnSpcReduction="10000"/>
          </a:bodyPr>
          <a:lstStyle/>
          <a:p>
            <a:pPr algn="l"/>
            <a:r>
              <a:rPr lang="en-US" sz="2000" b="1" dirty="0" smtClean="0"/>
              <a:t>Numeric </a:t>
            </a:r>
            <a:r>
              <a:rPr lang="en-US" sz="2000" b="1" dirty="0"/>
              <a:t>Data </a:t>
            </a:r>
            <a:r>
              <a:rPr lang="en-US" sz="2000" b="1" dirty="0" smtClean="0"/>
              <a:t>Types</a:t>
            </a:r>
            <a:r>
              <a:rPr lang="en-US" sz="2000" dirty="0" smtClean="0"/>
              <a:t>:</a:t>
            </a:r>
          </a:p>
          <a:p>
            <a:pPr marL="342900" indent="-342900" algn="l">
              <a:buFont typeface="Wingdings" panose="05000000000000000000" pitchFamily="2" charset="2"/>
              <a:buChar char="§"/>
            </a:pPr>
            <a:r>
              <a:rPr lang="en-US" sz="2000" b="1" dirty="0" smtClean="0"/>
              <a:t>SMALLINT (2 bytes)</a:t>
            </a:r>
            <a:r>
              <a:rPr lang="en-US" sz="2000" dirty="0" smtClean="0"/>
              <a:t>: A </a:t>
            </a:r>
            <a:r>
              <a:rPr lang="en-US" sz="2000" dirty="0"/>
              <a:t>small integer that can be signed or </a:t>
            </a:r>
            <a:r>
              <a:rPr lang="en-US" sz="2000" dirty="0" smtClean="0"/>
              <a:t>unsigned. You </a:t>
            </a:r>
            <a:r>
              <a:rPr lang="en-US" sz="2000" dirty="0"/>
              <a:t>can specify a width of up to 5 digits.</a:t>
            </a:r>
            <a:endParaRPr lang="en-US" sz="2000" dirty="0" smtClean="0"/>
          </a:p>
          <a:p>
            <a:pPr marL="342900" indent="-342900" algn="l">
              <a:buFont typeface="Wingdings" panose="05000000000000000000" pitchFamily="2" charset="2"/>
              <a:buChar char="§"/>
            </a:pPr>
            <a:r>
              <a:rPr lang="en-US" sz="2000" b="1" dirty="0" smtClean="0"/>
              <a:t>MEDIUMINT (3 </a:t>
            </a:r>
            <a:r>
              <a:rPr lang="en-US" sz="2000" b="1" dirty="0"/>
              <a:t>bytes</a:t>
            </a:r>
            <a:r>
              <a:rPr lang="en-US" sz="2000" b="1" dirty="0" smtClean="0"/>
              <a:t>)</a:t>
            </a:r>
            <a:r>
              <a:rPr lang="en-US" sz="2000" dirty="0" smtClean="0"/>
              <a:t>: A </a:t>
            </a:r>
            <a:r>
              <a:rPr lang="en-US" sz="2000" dirty="0"/>
              <a:t>medium-sized integer that can be signed or </a:t>
            </a:r>
            <a:r>
              <a:rPr lang="en-US" sz="2000" dirty="0" smtClean="0"/>
              <a:t>unsigned. </a:t>
            </a:r>
            <a:r>
              <a:rPr lang="en-US" sz="2000" dirty="0"/>
              <a:t>You can specify a width of up to 9 digits</a:t>
            </a:r>
            <a:r>
              <a:rPr lang="en-US" sz="2000" dirty="0" smtClean="0"/>
              <a:t>.</a:t>
            </a:r>
          </a:p>
          <a:p>
            <a:pPr marL="342900" indent="-342900" algn="l">
              <a:buFont typeface="Wingdings" panose="05000000000000000000" pitchFamily="2" charset="2"/>
              <a:buChar char="§"/>
            </a:pPr>
            <a:r>
              <a:rPr lang="en-US" sz="2000" b="1" dirty="0" smtClean="0"/>
              <a:t>BIGINT (8 </a:t>
            </a:r>
            <a:r>
              <a:rPr lang="en-US" sz="2000" b="1" dirty="0"/>
              <a:t>bytes)</a:t>
            </a:r>
            <a:r>
              <a:rPr lang="en-US" sz="2000" dirty="0" smtClean="0"/>
              <a:t>: A </a:t>
            </a:r>
            <a:r>
              <a:rPr lang="en-US" sz="2000" dirty="0"/>
              <a:t>large integer that can be signed or </a:t>
            </a:r>
            <a:r>
              <a:rPr lang="en-US" sz="2000" dirty="0" smtClean="0"/>
              <a:t>unsigned. </a:t>
            </a:r>
            <a:r>
              <a:rPr lang="en-US" sz="2000" dirty="0"/>
              <a:t>You can specify a width of up to 20 digits</a:t>
            </a:r>
            <a:r>
              <a:rPr lang="en-US" sz="2000" dirty="0" smtClean="0"/>
              <a:t>.</a:t>
            </a:r>
          </a:p>
          <a:p>
            <a:pPr marL="342900" indent="-342900" algn="l">
              <a:buFont typeface="Wingdings" panose="05000000000000000000" pitchFamily="2" charset="2"/>
              <a:buChar char="§"/>
            </a:pPr>
            <a:r>
              <a:rPr lang="en-US" sz="2000" b="1" dirty="0"/>
              <a:t>FLOAT(M</a:t>
            </a:r>
            <a:r>
              <a:rPr lang="en-US" sz="2000" b="1" dirty="0" smtClean="0"/>
              <a:t>, D)</a:t>
            </a:r>
            <a:r>
              <a:rPr lang="en-US" sz="2000" dirty="0" smtClean="0"/>
              <a:t>: A </a:t>
            </a:r>
            <a:r>
              <a:rPr lang="en-US" sz="2000" dirty="0"/>
              <a:t>floating-point number that cannot be unsigned. You can define the display length (M) and the number of decimals (D</a:t>
            </a:r>
            <a:r>
              <a:rPr lang="en-US" sz="2000" dirty="0" smtClean="0"/>
              <a:t>).</a:t>
            </a:r>
          </a:p>
          <a:p>
            <a:pPr marL="342900" indent="-342900" algn="l">
              <a:buFont typeface="Wingdings" panose="05000000000000000000" pitchFamily="2" charset="2"/>
              <a:buChar char="§"/>
            </a:pPr>
            <a:r>
              <a:rPr lang="en-US" sz="2000" b="1" dirty="0"/>
              <a:t>DOUBLE(M</a:t>
            </a:r>
            <a:r>
              <a:rPr lang="en-US" sz="2000" b="1" dirty="0" smtClean="0"/>
              <a:t>, D)</a:t>
            </a:r>
            <a:r>
              <a:rPr lang="en-US" sz="2000" dirty="0" smtClean="0"/>
              <a:t>:</a:t>
            </a:r>
            <a:r>
              <a:rPr lang="en-US" sz="2000" b="1" dirty="0" smtClean="0"/>
              <a:t> </a:t>
            </a:r>
            <a:r>
              <a:rPr lang="en-US" sz="2000" dirty="0" smtClean="0"/>
              <a:t>A </a:t>
            </a:r>
            <a:r>
              <a:rPr lang="en-US" sz="2000" dirty="0"/>
              <a:t>double precision floating-point number that cannot be unsigned. You can define the display length (M) and the number of decimals (D). </a:t>
            </a:r>
          </a:p>
          <a:p>
            <a:pPr algn="l"/>
            <a:endParaRPr lang="en-US" sz="2000" dirty="0">
              <a:cs typeface="Aharoni" pitchFamily="2" charset="-79"/>
            </a:endParaRPr>
          </a:p>
          <a:p>
            <a:pPr algn="l"/>
            <a:endParaRPr lang="en-US" sz="1800" b="1" dirty="0"/>
          </a:p>
        </p:txBody>
      </p:sp>
    </p:spTree>
    <p:extLst>
      <p:ext uri="{BB962C8B-B14F-4D97-AF65-F5344CB8AC3E}">
        <p14:creationId xmlns:p14="http://schemas.microsoft.com/office/powerpoint/2010/main" val="1421420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MySQL Data Types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2000" b="1" dirty="0"/>
              <a:t>Date and Time </a:t>
            </a:r>
            <a:r>
              <a:rPr lang="en-US" sz="2000" b="1" dirty="0" smtClean="0"/>
              <a:t>Types:</a:t>
            </a:r>
          </a:p>
          <a:p>
            <a:pPr marL="342900" indent="-342900" algn="l">
              <a:buFont typeface="Wingdings" panose="05000000000000000000" pitchFamily="2" charset="2"/>
              <a:buChar char="§"/>
            </a:pPr>
            <a:r>
              <a:rPr lang="en-US" sz="2000" b="1" dirty="0" smtClean="0"/>
              <a:t>DATE</a:t>
            </a:r>
            <a:r>
              <a:rPr lang="en-US" sz="2000" dirty="0" smtClean="0"/>
              <a:t>: A </a:t>
            </a:r>
            <a:r>
              <a:rPr lang="en-US" sz="2000" dirty="0"/>
              <a:t>date in YYYY-MM-DD format, between 1000-01-01 and 9999-12-31. </a:t>
            </a:r>
          </a:p>
          <a:p>
            <a:pPr marL="342900" indent="-342900" algn="l">
              <a:buFont typeface="Wingdings" panose="05000000000000000000" pitchFamily="2" charset="2"/>
              <a:buChar char="§"/>
            </a:pPr>
            <a:r>
              <a:rPr lang="en-US" sz="2000" b="1" dirty="0" smtClean="0"/>
              <a:t>DATETIME</a:t>
            </a:r>
            <a:r>
              <a:rPr lang="en-US" sz="2000" dirty="0" smtClean="0"/>
              <a:t>: </a:t>
            </a:r>
            <a:r>
              <a:rPr lang="en-US" sz="2000" dirty="0"/>
              <a:t>A date and time combination in YYYY-MM-DD HH:MM:SS format, between 1000-01-01 00:00:00 and 9999-12-31 23:59:59</a:t>
            </a:r>
            <a:r>
              <a:rPr lang="en-US" sz="2000" dirty="0" smtClean="0"/>
              <a:t>.</a:t>
            </a:r>
            <a:endParaRPr lang="en-US" sz="2000" dirty="0"/>
          </a:p>
          <a:p>
            <a:pPr marL="342900" indent="-342900" algn="l">
              <a:buFont typeface="Wingdings" panose="05000000000000000000" pitchFamily="2" charset="2"/>
              <a:buChar char="§"/>
            </a:pPr>
            <a:r>
              <a:rPr lang="en-US" sz="2000" b="1" dirty="0" smtClean="0"/>
              <a:t>TIMESTAMP</a:t>
            </a:r>
            <a:r>
              <a:rPr lang="en-US" sz="2000" dirty="0" smtClean="0"/>
              <a:t>: A </a:t>
            </a:r>
            <a:r>
              <a:rPr lang="en-US" sz="2000" dirty="0"/>
              <a:t>timestamp between midnight, January 1, </a:t>
            </a:r>
            <a:r>
              <a:rPr lang="en-US" sz="2000" dirty="0" smtClean="0"/>
              <a:t>1970, </a:t>
            </a:r>
            <a:r>
              <a:rPr lang="en-US" sz="2000" dirty="0"/>
              <a:t>and sometime in 2037. </a:t>
            </a:r>
          </a:p>
          <a:p>
            <a:pPr marL="342900" indent="-342900" algn="l">
              <a:buFont typeface="Wingdings" panose="05000000000000000000" pitchFamily="2" charset="2"/>
              <a:buChar char="§"/>
            </a:pPr>
            <a:r>
              <a:rPr lang="en-US" sz="2000" b="1" dirty="0" smtClean="0"/>
              <a:t>TIME</a:t>
            </a:r>
            <a:r>
              <a:rPr lang="en-US" sz="2000" dirty="0" smtClean="0"/>
              <a:t>: Stores </a:t>
            </a:r>
            <a:r>
              <a:rPr lang="en-US" sz="2000" dirty="0"/>
              <a:t>the time in HH:MM:SS format.</a:t>
            </a:r>
          </a:p>
          <a:p>
            <a:pPr marL="342900" indent="-342900" algn="l">
              <a:buFont typeface="Wingdings" panose="05000000000000000000" pitchFamily="2" charset="2"/>
              <a:buChar char="§"/>
            </a:pPr>
            <a:r>
              <a:rPr lang="en-US" sz="2000" b="1" dirty="0" smtClean="0"/>
              <a:t>YEAR(M)</a:t>
            </a:r>
            <a:r>
              <a:rPr lang="en-US" sz="2000" dirty="0" smtClean="0"/>
              <a:t>: </a:t>
            </a:r>
            <a:r>
              <a:rPr lang="en-US" sz="2100" dirty="0"/>
              <a:t>Stores a year in 2-digit or 4-digit format. </a:t>
            </a:r>
            <a:endParaRPr lang="en-US" sz="2100" b="1" dirty="0"/>
          </a:p>
          <a:p>
            <a:pPr algn="l"/>
            <a:endParaRPr lang="en-US" sz="1800" b="1" dirty="0"/>
          </a:p>
        </p:txBody>
      </p:sp>
    </p:spTree>
    <p:extLst>
      <p:ext uri="{BB962C8B-B14F-4D97-AF65-F5344CB8AC3E}">
        <p14:creationId xmlns:p14="http://schemas.microsoft.com/office/powerpoint/2010/main" val="8890604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MySQL Data Types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2000" b="1" dirty="0" smtClean="0"/>
              <a:t>String Types:</a:t>
            </a:r>
          </a:p>
          <a:p>
            <a:pPr marL="342900" indent="-342900" algn="l">
              <a:buFont typeface="Wingdings" panose="05000000000000000000" pitchFamily="2" charset="2"/>
              <a:buChar char="§"/>
            </a:pPr>
            <a:r>
              <a:rPr lang="en-US" sz="2000" b="1" dirty="0"/>
              <a:t>CHAR(M</a:t>
            </a:r>
            <a:r>
              <a:rPr lang="en-US" sz="2000" b="1" dirty="0" smtClean="0"/>
              <a:t>)</a:t>
            </a:r>
            <a:r>
              <a:rPr lang="en-US" sz="2000" dirty="0" smtClean="0"/>
              <a:t>: A </a:t>
            </a:r>
            <a:r>
              <a:rPr lang="en-US" sz="2000" dirty="0"/>
              <a:t>fixed-length string between 1 and 255 characters in </a:t>
            </a:r>
            <a:r>
              <a:rPr lang="en-US" sz="2000" dirty="0" smtClean="0"/>
              <a:t>length.</a:t>
            </a:r>
            <a:r>
              <a:rPr lang="en-US" sz="2000" dirty="0"/>
              <a:t> Defining a length is not required, </a:t>
            </a:r>
            <a:r>
              <a:rPr lang="en-US" sz="2000" dirty="0" smtClean="0"/>
              <a:t>default </a:t>
            </a:r>
            <a:r>
              <a:rPr lang="en-US" sz="2000" dirty="0"/>
              <a:t>is </a:t>
            </a:r>
            <a:r>
              <a:rPr lang="en-US" sz="2000" dirty="0" smtClean="0"/>
              <a:t>1.</a:t>
            </a:r>
            <a:r>
              <a:rPr lang="en-US" sz="2000" dirty="0"/>
              <a:t> </a:t>
            </a:r>
            <a:endParaRPr lang="en-US" sz="2000" dirty="0" smtClean="0"/>
          </a:p>
          <a:p>
            <a:pPr marL="342900" indent="-342900" algn="l">
              <a:buFont typeface="Wingdings" panose="05000000000000000000" pitchFamily="2" charset="2"/>
              <a:buChar char="§"/>
            </a:pPr>
            <a:r>
              <a:rPr lang="en-US" sz="2000" b="1" dirty="0"/>
              <a:t>VARCHAR(M</a:t>
            </a:r>
            <a:r>
              <a:rPr lang="en-US" sz="2000" b="1" dirty="0" smtClean="0"/>
              <a:t>)</a:t>
            </a:r>
            <a:r>
              <a:rPr lang="en-US" sz="2000" dirty="0" smtClean="0"/>
              <a:t>: A </a:t>
            </a:r>
            <a:r>
              <a:rPr lang="en-US" sz="2000" dirty="0"/>
              <a:t>variable-length string between 1 and 255 characters in </a:t>
            </a:r>
            <a:r>
              <a:rPr lang="en-US" sz="2000" dirty="0" smtClean="0"/>
              <a:t>length. </a:t>
            </a:r>
            <a:r>
              <a:rPr lang="en-US" sz="2000" dirty="0"/>
              <a:t>You must define a length when creating a VARCHAR field.</a:t>
            </a:r>
            <a:endParaRPr lang="en-US" sz="2000" dirty="0" smtClean="0"/>
          </a:p>
          <a:p>
            <a:pPr marL="342900" indent="-342900" algn="l">
              <a:buFont typeface="Wingdings" panose="05000000000000000000" pitchFamily="2" charset="2"/>
              <a:buChar char="§"/>
            </a:pPr>
            <a:r>
              <a:rPr lang="en-US" sz="2000" b="1" dirty="0"/>
              <a:t>BLOB or </a:t>
            </a:r>
            <a:r>
              <a:rPr lang="en-US" sz="2000" b="1" dirty="0" smtClean="0"/>
              <a:t>TEXT</a:t>
            </a:r>
            <a:r>
              <a:rPr lang="en-US" sz="2000" dirty="0" smtClean="0"/>
              <a:t>: A </a:t>
            </a:r>
            <a:r>
              <a:rPr lang="en-US" sz="2000" dirty="0"/>
              <a:t>field with a maximum length of 65535 characters. </a:t>
            </a:r>
            <a:r>
              <a:rPr lang="en-US" sz="2000" dirty="0" smtClean="0"/>
              <a:t>Binary </a:t>
            </a:r>
            <a:r>
              <a:rPr lang="en-US" sz="2000" dirty="0"/>
              <a:t>Large </a:t>
            </a:r>
            <a:r>
              <a:rPr lang="en-US" sz="2000" dirty="0" smtClean="0"/>
              <a:t>Objects </a:t>
            </a:r>
            <a:r>
              <a:rPr lang="en-US" sz="2000" dirty="0"/>
              <a:t>used to store large amounts of binary data, such as images or other types of files</a:t>
            </a:r>
            <a:r>
              <a:rPr lang="en-US" sz="2000" dirty="0" smtClean="0"/>
              <a:t>.</a:t>
            </a:r>
          </a:p>
          <a:p>
            <a:pPr marL="342900" indent="-342900" algn="l">
              <a:buFont typeface="Wingdings" panose="05000000000000000000" pitchFamily="2" charset="2"/>
              <a:buChar char="§"/>
            </a:pPr>
            <a:r>
              <a:rPr lang="en-US" sz="1800" b="1" dirty="0"/>
              <a:t>TINYBLOB or </a:t>
            </a:r>
            <a:r>
              <a:rPr lang="en-US" sz="1800" b="1" dirty="0" smtClean="0"/>
              <a:t>TINYTEXT</a:t>
            </a:r>
            <a:r>
              <a:rPr lang="en-US" sz="1800" dirty="0" smtClean="0"/>
              <a:t>:</a:t>
            </a:r>
            <a:r>
              <a:rPr lang="en-US" sz="1800" b="1" dirty="0" smtClean="0"/>
              <a:t> </a:t>
            </a:r>
            <a:r>
              <a:rPr lang="en-US" sz="1800" dirty="0" smtClean="0"/>
              <a:t>A </a:t>
            </a:r>
            <a:r>
              <a:rPr lang="en-US" sz="1800" dirty="0"/>
              <a:t>BLOB or TEXT column with a maximum length of 255 characters.</a:t>
            </a:r>
            <a:endParaRPr lang="en-US" sz="1800" b="1" dirty="0"/>
          </a:p>
        </p:txBody>
      </p:sp>
    </p:spTree>
    <p:extLst>
      <p:ext uri="{BB962C8B-B14F-4D97-AF65-F5344CB8AC3E}">
        <p14:creationId xmlns:p14="http://schemas.microsoft.com/office/powerpoint/2010/main" val="13436620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MySQL Data Types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2000" b="1" dirty="0" smtClean="0"/>
              <a:t>String Types:</a:t>
            </a:r>
          </a:p>
          <a:p>
            <a:pPr marL="342900" indent="-342900" algn="l">
              <a:buFont typeface="Wingdings" panose="05000000000000000000" pitchFamily="2" charset="2"/>
              <a:buChar char="§"/>
            </a:pPr>
            <a:r>
              <a:rPr lang="en-US" sz="2000" b="1" dirty="0" smtClean="0"/>
              <a:t>MEDIUMBLOB or MEDIUMTEXT</a:t>
            </a:r>
            <a:r>
              <a:rPr lang="en-US" sz="2000" dirty="0" smtClean="0"/>
              <a:t>: A BLOB or TEXT column with a maximum length of 16777215 characters.  </a:t>
            </a:r>
          </a:p>
          <a:p>
            <a:pPr marL="342900" indent="-342900" algn="l">
              <a:buFont typeface="Wingdings" panose="05000000000000000000" pitchFamily="2" charset="2"/>
              <a:buChar char="§"/>
            </a:pPr>
            <a:r>
              <a:rPr lang="en-US" sz="2000" b="1" dirty="0" smtClean="0"/>
              <a:t>LONGBLOB or LONGTEXT</a:t>
            </a:r>
            <a:r>
              <a:rPr lang="en-US" sz="2000" dirty="0" smtClean="0"/>
              <a:t>: A BLOB or TEXT column with a maximum length of 4294967295 characters. </a:t>
            </a:r>
          </a:p>
          <a:p>
            <a:pPr marL="342900" indent="-342900" algn="l">
              <a:buFont typeface="Wingdings" panose="05000000000000000000" pitchFamily="2" charset="2"/>
              <a:buChar char="§"/>
            </a:pPr>
            <a:r>
              <a:rPr lang="en-US" sz="1800" b="1" dirty="0" smtClean="0"/>
              <a:t>ENUM</a:t>
            </a:r>
            <a:r>
              <a:rPr lang="en-US" sz="1800" dirty="0" smtClean="0"/>
              <a:t>: Creates a list of items from which the value must be selected. </a:t>
            </a:r>
            <a:endParaRPr lang="en-US" sz="1800" b="1" dirty="0"/>
          </a:p>
        </p:txBody>
      </p:sp>
      <p:sp>
        <p:nvSpPr>
          <p:cNvPr id="4" name="Rectangle 3"/>
          <p:cNvSpPr/>
          <p:nvPr/>
        </p:nvSpPr>
        <p:spPr>
          <a:xfrm>
            <a:off x="4136521" y="3244334"/>
            <a:ext cx="3918958" cy="369332"/>
          </a:xfrm>
          <a:prstGeom prst="rect">
            <a:avLst/>
          </a:prstGeom>
        </p:spPr>
        <p:txBody>
          <a:bodyPr wrap="none">
            <a:spAutoFit/>
          </a:bodyPr>
          <a:lstStyle/>
          <a:p>
            <a:pPr marL="342900" marR="0" lvl="0" indent="-342900">
              <a:spcBef>
                <a:spcPts val="0"/>
              </a:spcBef>
              <a:spcAft>
                <a:spcPts val="0"/>
              </a:spcAft>
              <a:buFont typeface="Symbol" panose="05050102010706020507" pitchFamily="18" charset="2"/>
              <a:buChar char=""/>
            </a:pPr>
            <a:r>
              <a:rPr lang="en-US" dirty="0" smtClean="0">
                <a:latin typeface="Calibri" panose="020F0502020204030204" pitchFamily="34" charset="0"/>
                <a:ea typeface="Times New Roman" panose="02020603050405020304" pitchFamily="18" charset="0"/>
                <a:cs typeface="Times New Roman" panose="02020603050405020304" pitchFamily="18" charset="0"/>
              </a:rPr>
              <a:t>Introduction to DQL, DDL, DML, DCL</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5185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4000" dirty="0" smtClean="0"/>
              <a:t>Data Integrity</a:t>
            </a:r>
            <a:r>
              <a:rPr lang="en-US" dirty="0" smtClean="0"/>
              <a:t/>
            </a:r>
            <a:br>
              <a:rPr lang="en-US" dirty="0" smtClean="0"/>
            </a:br>
            <a:endParaRPr lang="en-US" dirty="0"/>
          </a:p>
        </p:txBody>
      </p:sp>
      <p:sp>
        <p:nvSpPr>
          <p:cNvPr id="3" name="Subtitle 2"/>
          <p:cNvSpPr>
            <a:spLocks noGrp="1"/>
          </p:cNvSpPr>
          <p:nvPr>
            <p:ph type="subTitle" idx="1"/>
          </p:nvPr>
        </p:nvSpPr>
        <p:spPr>
          <a:xfrm>
            <a:off x="425002" y="1532587"/>
            <a:ext cx="11281893" cy="4803820"/>
          </a:xfrm>
        </p:spPr>
        <p:txBody>
          <a:bodyPr>
            <a:normAutofit/>
          </a:bodyPr>
          <a:lstStyle/>
          <a:p>
            <a:pPr algn="l"/>
            <a:r>
              <a:rPr lang="en-US" sz="1800" dirty="0"/>
              <a:t>The term data integrity refers to the accuracy and consistency of </a:t>
            </a:r>
            <a:r>
              <a:rPr lang="en-US" sz="1800" dirty="0" smtClean="0"/>
              <a:t>data. While </a:t>
            </a:r>
            <a:r>
              <a:rPr lang="en-US" sz="1800" dirty="0"/>
              <a:t>creating databases, attention needs to be given to data integrity and how to maintain it. A good database will enforce data integrity whenever possible.</a:t>
            </a:r>
          </a:p>
          <a:p>
            <a:pPr algn="l"/>
            <a:r>
              <a:rPr lang="en-US" sz="1800" dirty="0"/>
              <a:t>For example, a user could accidentally try to enter a phone number into a date field. If the system enforces data integrity, it will prevent the user from making these mistakes</a:t>
            </a:r>
            <a:r>
              <a:rPr lang="en-US" sz="1800" dirty="0" smtClean="0"/>
              <a:t>.</a:t>
            </a:r>
          </a:p>
          <a:p>
            <a:pPr algn="l"/>
            <a:r>
              <a:rPr lang="en-US" sz="1800" dirty="0"/>
              <a:t>In database data integrity is of  4 </a:t>
            </a:r>
            <a:r>
              <a:rPr lang="en-US" sz="1800" dirty="0" smtClean="0"/>
              <a:t>types:</a:t>
            </a:r>
          </a:p>
          <a:p>
            <a:pPr marL="285750" indent="-285750" algn="l">
              <a:buFont typeface="Wingdings" panose="05000000000000000000" pitchFamily="2" charset="2"/>
              <a:buChar char="ü"/>
            </a:pPr>
            <a:r>
              <a:rPr lang="en-US" sz="1800" dirty="0" smtClean="0"/>
              <a:t>Entity integrity:  Two row must not be identical. It is achieved by PRIMARY KEY. </a:t>
            </a:r>
          </a:p>
          <a:p>
            <a:pPr marL="285750" indent="-285750" algn="l">
              <a:buFont typeface="Wingdings" panose="05000000000000000000" pitchFamily="2" charset="2"/>
              <a:buChar char="ü"/>
            </a:pPr>
            <a:r>
              <a:rPr lang="en-US" sz="1800" dirty="0" smtClean="0"/>
              <a:t>Referential integrity:  When </a:t>
            </a:r>
            <a:r>
              <a:rPr lang="en-US" sz="1800" dirty="0"/>
              <a:t>two or more tables have a relationship, we have to ensure that the foreign key value </a:t>
            </a:r>
            <a:r>
              <a:rPr lang="en-US" sz="1800" dirty="0" smtClean="0"/>
              <a:t>matches </a:t>
            </a:r>
            <a:r>
              <a:rPr lang="en-US" sz="1800" dirty="0"/>
              <a:t>the primary key value at all times</a:t>
            </a:r>
            <a:r>
              <a:rPr lang="en-US" sz="1800" dirty="0" smtClean="0"/>
              <a:t>. It is achieved through FOREIGN KEY -  PRIMARY KEY relationship.</a:t>
            </a:r>
            <a:endParaRPr lang="en-US" sz="1800" dirty="0"/>
          </a:p>
          <a:p>
            <a:pPr marL="285750" indent="-285750" algn="l">
              <a:buFont typeface="Wingdings" panose="05000000000000000000" pitchFamily="2" charset="2"/>
              <a:buChar char="ü"/>
            </a:pPr>
            <a:r>
              <a:rPr lang="en-US" sz="1800" dirty="0"/>
              <a:t>Domain </a:t>
            </a:r>
            <a:r>
              <a:rPr lang="en-US" sz="1800" dirty="0" smtClean="0"/>
              <a:t>integrity: It </a:t>
            </a:r>
            <a:r>
              <a:rPr lang="en-US" sz="1800" dirty="0"/>
              <a:t>concerns </a:t>
            </a:r>
            <a:r>
              <a:rPr lang="en-US" sz="1800" dirty="0" smtClean="0"/>
              <a:t>about validity </a:t>
            </a:r>
            <a:r>
              <a:rPr lang="en-US" sz="1800" dirty="0"/>
              <a:t>of entries for a given column. </a:t>
            </a:r>
            <a:r>
              <a:rPr lang="en-US" sz="1800" dirty="0" smtClean="0"/>
              <a:t>It is achieved by selecting appropriate DATA TYPE  </a:t>
            </a:r>
            <a:r>
              <a:rPr lang="en-US" sz="1800" dirty="0"/>
              <a:t>for a column </a:t>
            </a:r>
            <a:r>
              <a:rPr lang="en-US" sz="1800" dirty="0" smtClean="0"/>
              <a:t>and applying CONSTRAINT  on it.</a:t>
            </a:r>
            <a:endParaRPr lang="en-US" sz="1800" dirty="0"/>
          </a:p>
          <a:p>
            <a:pPr marL="285750" indent="-285750" algn="l">
              <a:buFont typeface="Wingdings" panose="05000000000000000000" pitchFamily="2" charset="2"/>
              <a:buChar char="ü"/>
            </a:pPr>
            <a:r>
              <a:rPr lang="en-US" sz="1800" dirty="0"/>
              <a:t>User-defined </a:t>
            </a:r>
            <a:r>
              <a:rPr lang="en-US" sz="1800" dirty="0" smtClean="0"/>
              <a:t>integrity: It </a:t>
            </a:r>
            <a:r>
              <a:rPr lang="en-US" sz="1800" dirty="0"/>
              <a:t>allows the user to apply business rules to the database that aren’t covered by any of the other three data integrity types</a:t>
            </a:r>
            <a:r>
              <a:rPr lang="en-US" sz="1800" dirty="0" smtClean="0"/>
              <a:t>. It is achieved through DOMAIN and BUSINESS RULE.</a:t>
            </a:r>
            <a:endParaRPr lang="en-US" sz="1800" dirty="0"/>
          </a:p>
        </p:txBody>
      </p:sp>
    </p:spTree>
    <p:extLst>
      <p:ext uri="{BB962C8B-B14F-4D97-AF65-F5344CB8AC3E}">
        <p14:creationId xmlns:p14="http://schemas.microsoft.com/office/powerpoint/2010/main" val="5872697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Working with Keys</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fontScale="92500" lnSpcReduction="20000"/>
          </a:bodyPr>
          <a:lstStyle/>
          <a:p>
            <a:pPr algn="l"/>
            <a:r>
              <a:rPr lang="en-US" sz="2000" b="1" dirty="0" smtClean="0"/>
              <a:t>PRIMARY Key Constraint:</a:t>
            </a:r>
          </a:p>
          <a:p>
            <a:pPr algn="l"/>
            <a:r>
              <a:rPr lang="en-US" sz="2000" dirty="0"/>
              <a:t>C</a:t>
            </a:r>
            <a:r>
              <a:rPr lang="en-US" sz="2000" dirty="0" smtClean="0"/>
              <a:t>an </a:t>
            </a:r>
            <a:r>
              <a:rPr lang="en-US" sz="2000" dirty="0"/>
              <a:t>be added to a table using </a:t>
            </a:r>
            <a:r>
              <a:rPr lang="en-US" sz="2000" b="1" dirty="0"/>
              <a:t>CREATE TABLE </a:t>
            </a:r>
            <a:r>
              <a:rPr lang="en-US" sz="2000" dirty="0"/>
              <a:t>statement or </a:t>
            </a:r>
            <a:r>
              <a:rPr lang="en-US" sz="2000" b="1" dirty="0"/>
              <a:t>ALTER TABLE </a:t>
            </a:r>
            <a:r>
              <a:rPr lang="en-US" sz="2000" dirty="0" smtClean="0"/>
              <a:t>statement.</a:t>
            </a:r>
          </a:p>
          <a:p>
            <a:pPr algn="l"/>
            <a:r>
              <a:rPr lang="en-US" sz="2000" dirty="0" smtClean="0"/>
              <a:t>Using </a:t>
            </a:r>
            <a:r>
              <a:rPr lang="en-US" sz="2000" b="1" dirty="0" smtClean="0"/>
              <a:t>CREATE </a:t>
            </a:r>
            <a:r>
              <a:rPr lang="en-US" sz="2000" b="1" dirty="0"/>
              <a:t>TABLE </a:t>
            </a:r>
            <a:r>
              <a:rPr lang="en-US" sz="2000" dirty="0" smtClean="0"/>
              <a:t>statement:</a:t>
            </a:r>
          </a:p>
          <a:p>
            <a:pPr algn="l"/>
            <a:r>
              <a:rPr lang="en-US" sz="2000" b="1" dirty="0" smtClean="0"/>
              <a:t>Example 1</a:t>
            </a:r>
            <a:r>
              <a:rPr lang="en-US" sz="2000" dirty="0" smtClean="0"/>
              <a:t>:</a:t>
            </a:r>
          </a:p>
          <a:p>
            <a:pPr algn="l"/>
            <a:r>
              <a:rPr lang="en-US" sz="2000" dirty="0" smtClean="0"/>
              <a:t> </a:t>
            </a:r>
            <a:r>
              <a:rPr lang="en-US" sz="1700" dirty="0">
                <a:latin typeface="Courier New" panose="02070309020205020404" pitchFamily="49" charset="0"/>
                <a:cs typeface="Courier New" panose="02070309020205020404" pitchFamily="49" charset="0"/>
              </a:rPr>
              <a:t>CREATE TABLE users(</a:t>
            </a:r>
          </a:p>
          <a:p>
            <a:pPr algn="l" fontAlgn="base"/>
            <a:r>
              <a:rPr lang="en-US" sz="1900" dirty="0"/>
              <a:t>   </a:t>
            </a:r>
            <a:r>
              <a:rPr lang="en-US" sz="1900" dirty="0" smtClean="0"/>
              <a:t>	</a:t>
            </a:r>
            <a:r>
              <a:rPr lang="en-US" sz="1700" dirty="0" err="1" smtClean="0">
                <a:latin typeface="Courier New" panose="02070309020205020404" pitchFamily="49" charset="0"/>
                <a:cs typeface="Courier New" panose="02070309020205020404" pitchFamily="49" charset="0"/>
              </a:rPr>
              <a:t>user_id</a:t>
            </a:r>
            <a:r>
              <a:rPr lang="en-US" sz="1700" dirty="0" smtClean="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INT AUTO_INCREMENT PRIMARY KEY,</a:t>
            </a:r>
          </a:p>
          <a:p>
            <a:pPr algn="l" fontAlgn="base"/>
            <a:r>
              <a:rPr lang="en-US" sz="1700" dirty="0">
                <a:latin typeface="Courier New" panose="02070309020205020404" pitchFamily="49" charset="0"/>
                <a:cs typeface="Courier New" panose="02070309020205020404" pitchFamily="49" charset="0"/>
              </a:rPr>
              <a:t>  </a:t>
            </a:r>
            <a:r>
              <a:rPr lang="en-US" sz="1700" dirty="0" smtClean="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username VARCHAR(40),</a:t>
            </a:r>
          </a:p>
          <a:p>
            <a:pPr algn="l" fontAlgn="base"/>
            <a:r>
              <a:rPr lang="en-US" sz="1700" dirty="0">
                <a:latin typeface="Courier New" panose="02070309020205020404" pitchFamily="49" charset="0"/>
                <a:cs typeface="Courier New" panose="02070309020205020404" pitchFamily="49" charset="0"/>
              </a:rPr>
              <a:t>  </a:t>
            </a:r>
            <a:r>
              <a:rPr lang="en-US" sz="1700" dirty="0" smtClean="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password VARCHAR(255),</a:t>
            </a:r>
          </a:p>
          <a:p>
            <a:pPr algn="l" fontAlgn="base"/>
            <a:r>
              <a:rPr lang="en-US" sz="1700" dirty="0">
                <a:latin typeface="Courier New" panose="02070309020205020404" pitchFamily="49" charset="0"/>
                <a:cs typeface="Courier New" panose="02070309020205020404" pitchFamily="49" charset="0"/>
              </a:rPr>
              <a:t>  </a:t>
            </a:r>
            <a:r>
              <a:rPr lang="en-US" sz="1700" dirty="0" smtClean="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email VARCHAR(255)</a:t>
            </a:r>
          </a:p>
          <a:p>
            <a:pPr algn="l" fontAlgn="base"/>
            <a:r>
              <a:rPr lang="en-US" sz="1700" dirty="0" smtClean="0">
                <a:latin typeface="Courier New" panose="02070309020205020404" pitchFamily="49" charset="0"/>
                <a:cs typeface="Courier New" panose="02070309020205020404" pitchFamily="49" charset="0"/>
              </a:rPr>
              <a:t>	);</a:t>
            </a:r>
            <a:endParaRPr lang="en-US" sz="1700" dirty="0">
              <a:latin typeface="Courier New" panose="02070309020205020404" pitchFamily="49" charset="0"/>
              <a:cs typeface="Courier New" panose="02070309020205020404" pitchFamily="49" charset="0"/>
            </a:endParaRPr>
          </a:p>
          <a:p>
            <a:pPr algn="l"/>
            <a:endParaRPr lang="en-US" sz="2000" dirty="0"/>
          </a:p>
        </p:txBody>
      </p:sp>
    </p:spTree>
    <p:extLst>
      <p:ext uri="{BB962C8B-B14F-4D97-AF65-F5344CB8AC3E}">
        <p14:creationId xmlns:p14="http://schemas.microsoft.com/office/powerpoint/2010/main" val="14466369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Working with Keys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2000" b="1" dirty="0" smtClean="0"/>
              <a:t>Example 2</a:t>
            </a:r>
            <a:r>
              <a:rPr lang="en-US" sz="2000" dirty="0" smtClean="0"/>
              <a:t>:</a:t>
            </a:r>
          </a:p>
          <a:p>
            <a:pPr algn="l" fontAlgn="base"/>
            <a:r>
              <a:rPr lang="en-US" sz="2000" dirty="0"/>
              <a:t> </a:t>
            </a:r>
            <a:r>
              <a:rPr lang="en-US" sz="1600" dirty="0">
                <a:latin typeface="Courier New" panose="02070309020205020404" pitchFamily="49" charset="0"/>
                <a:cs typeface="Courier New" panose="02070309020205020404" pitchFamily="49" charset="0"/>
              </a:rPr>
              <a:t>CREATE TABLE roles(</a:t>
            </a:r>
          </a:p>
          <a:p>
            <a:pPr algn="l" fontAlgn="base"/>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role_id</a:t>
            </a:r>
            <a:r>
              <a:rPr lang="en-US" sz="1600" dirty="0">
                <a:latin typeface="Courier New" panose="02070309020205020404" pitchFamily="49" charset="0"/>
                <a:cs typeface="Courier New" panose="02070309020205020404" pitchFamily="49" charset="0"/>
              </a:rPr>
              <a:t> INT AUTO_INCREMENT,</a:t>
            </a:r>
          </a:p>
          <a:p>
            <a:pPr algn="l" fontAlgn="base"/>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role_name</a:t>
            </a:r>
            <a:r>
              <a:rPr lang="en-US" sz="1600" dirty="0">
                <a:latin typeface="Courier New" panose="02070309020205020404" pitchFamily="49" charset="0"/>
                <a:cs typeface="Courier New" panose="02070309020205020404" pitchFamily="49" charset="0"/>
              </a:rPr>
              <a:t> VARCHAR(50),</a:t>
            </a:r>
          </a:p>
          <a:p>
            <a:pPr algn="l" fontAlgn="base"/>
            <a:r>
              <a:rPr lang="en-US" sz="1600" dirty="0">
                <a:latin typeface="Courier New" panose="02070309020205020404" pitchFamily="49" charset="0"/>
                <a:cs typeface="Courier New" panose="02070309020205020404" pitchFamily="49" charset="0"/>
              </a:rPr>
              <a:t>   PRIMARY KEY(</a:t>
            </a:r>
            <a:r>
              <a:rPr lang="en-US" sz="1600" dirty="0" err="1">
                <a:latin typeface="Courier New" panose="02070309020205020404" pitchFamily="49" charset="0"/>
                <a:cs typeface="Courier New" panose="02070309020205020404" pitchFamily="49" charset="0"/>
              </a:rPr>
              <a:t>role_id</a:t>
            </a:r>
            <a:r>
              <a:rPr lang="en-US" sz="1600" dirty="0">
                <a:latin typeface="Courier New" panose="02070309020205020404" pitchFamily="49" charset="0"/>
                <a:cs typeface="Courier New" panose="02070309020205020404" pitchFamily="49" charset="0"/>
              </a:rPr>
              <a:t>)</a:t>
            </a:r>
          </a:p>
          <a:p>
            <a:pPr algn="l" fontAlgn="base"/>
            <a:r>
              <a:rPr lang="en-US" sz="1700" dirty="0" smtClean="0">
                <a:latin typeface="Courier New" panose="02070309020205020404" pitchFamily="49" charset="0"/>
                <a:cs typeface="Courier New" panose="02070309020205020404" pitchFamily="49" charset="0"/>
              </a:rPr>
              <a:t>	);</a:t>
            </a:r>
            <a:endParaRPr lang="en-US"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129431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Autofit/>
          </a:bodyPr>
          <a:lstStyle/>
          <a:p>
            <a:r>
              <a:rPr lang="en-US" sz="3600" dirty="0" smtClean="0"/>
              <a:t>DDL Alter</a:t>
            </a:r>
            <a:br>
              <a:rPr lang="en-US" sz="3600" dirty="0" smtClean="0"/>
            </a:br>
            <a:endParaRPr lang="en-US" sz="3600"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2000" b="1" dirty="0" smtClean="0"/>
              <a:t>Using ALTER TABLE statement</a:t>
            </a:r>
            <a:r>
              <a:rPr lang="en-US" sz="2000" dirty="0" smtClean="0"/>
              <a:t>:</a:t>
            </a:r>
          </a:p>
          <a:p>
            <a:pPr marL="342900" indent="-342900" algn="l">
              <a:buFont typeface="Wingdings" panose="05000000000000000000" pitchFamily="2" charset="2"/>
              <a:buChar char="§"/>
            </a:pPr>
            <a:r>
              <a:rPr lang="en-US" sz="2000" b="1" dirty="0" smtClean="0"/>
              <a:t>Syntax</a:t>
            </a:r>
            <a:r>
              <a:rPr lang="en-US" sz="2000" dirty="0" smtClean="0"/>
              <a:t>:</a:t>
            </a:r>
          </a:p>
          <a:p>
            <a:pPr algn="l" fontAlgn="base"/>
            <a:r>
              <a:rPr lang="en-US" sz="1600" dirty="0" smtClean="0">
                <a:latin typeface="Courier New" panose="02070309020205020404" pitchFamily="49" charset="0"/>
                <a:cs typeface="Courier New" panose="02070309020205020404" pitchFamily="49" charset="0"/>
              </a:rPr>
              <a:t>	ALTER </a:t>
            </a:r>
            <a:r>
              <a:rPr lang="en-US" sz="1600" dirty="0">
                <a:latin typeface="Courier New" panose="02070309020205020404" pitchFamily="49" charset="0"/>
                <a:cs typeface="Courier New" panose="02070309020205020404" pitchFamily="49" charset="0"/>
              </a:rPr>
              <a:t>TABLE </a:t>
            </a:r>
            <a:r>
              <a:rPr lang="en-US" sz="1600" dirty="0" smtClean="0">
                <a:latin typeface="Courier New" panose="02070309020205020404" pitchFamily="49" charset="0"/>
                <a:cs typeface="Courier New" panose="02070309020205020404" pitchFamily="49" charset="0"/>
              </a:rPr>
              <a:t>&lt;</a:t>
            </a:r>
            <a:r>
              <a:rPr lang="en-US" sz="1600" dirty="0" err="1" smtClean="0">
                <a:latin typeface="Courier New" panose="02070309020205020404" pitchFamily="49" charset="0"/>
                <a:cs typeface="Courier New" panose="02070309020205020404" pitchFamily="49" charset="0"/>
              </a:rPr>
              <a:t>table_name</a:t>
            </a:r>
            <a:r>
              <a:rPr lang="en-US" sz="1600" dirty="0" smtClean="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a:p>
            <a:pPr algn="l" fontAlgn="base"/>
            <a:r>
              <a:rPr lang="en-US" sz="1600" dirty="0" smtClean="0">
                <a:latin typeface="Courier New" panose="02070309020205020404" pitchFamily="49" charset="0"/>
                <a:cs typeface="Courier New" panose="02070309020205020404" pitchFamily="49" charset="0"/>
              </a:rPr>
              <a:t>	ADD </a:t>
            </a:r>
            <a:r>
              <a:rPr lang="en-US" sz="1600" dirty="0">
                <a:latin typeface="Courier New" panose="02070309020205020404" pitchFamily="49" charset="0"/>
                <a:cs typeface="Courier New" panose="02070309020205020404" pitchFamily="49" charset="0"/>
              </a:rPr>
              <a:t>PRIMARY KEY(</a:t>
            </a:r>
            <a:r>
              <a:rPr lang="en-US" sz="1600" dirty="0" err="1">
                <a:latin typeface="Courier New" panose="02070309020205020404" pitchFamily="49" charset="0"/>
                <a:cs typeface="Courier New" panose="02070309020205020404" pitchFamily="49" charset="0"/>
              </a:rPr>
              <a:t>primary_key_column</a:t>
            </a:r>
            <a:r>
              <a:rPr lang="en-US" sz="1600" dirty="0">
                <a:latin typeface="Courier New" panose="02070309020205020404" pitchFamily="49" charset="0"/>
                <a:cs typeface="Courier New" panose="02070309020205020404" pitchFamily="49" charset="0"/>
              </a:rPr>
              <a:t>);</a:t>
            </a:r>
          </a:p>
          <a:p>
            <a:pPr marL="342900" indent="-342900" algn="l">
              <a:buFont typeface="Wingdings" panose="05000000000000000000" pitchFamily="2" charset="2"/>
              <a:buChar char="§"/>
            </a:pPr>
            <a:r>
              <a:rPr lang="en-US" sz="2000" b="1" dirty="0" smtClean="0"/>
              <a:t>Example</a:t>
            </a:r>
            <a:r>
              <a:rPr lang="en-US" sz="2000" dirty="0" smtClean="0"/>
              <a:t>:</a:t>
            </a:r>
          </a:p>
          <a:p>
            <a:pPr algn="l" fontAlgn="base"/>
            <a:r>
              <a:rPr lang="en-US" sz="1600" dirty="0" smtClean="0">
                <a:latin typeface="Courier New" panose="02070309020205020404" pitchFamily="49" charset="0"/>
                <a:cs typeface="Courier New" panose="02070309020205020404" pitchFamily="49" charset="0"/>
              </a:rPr>
              <a:t>     ALTER </a:t>
            </a:r>
            <a:r>
              <a:rPr lang="en-US" sz="1600" dirty="0">
                <a:latin typeface="Courier New" panose="02070309020205020404" pitchFamily="49" charset="0"/>
                <a:cs typeface="Courier New" panose="02070309020205020404" pitchFamily="49" charset="0"/>
              </a:rPr>
              <a:t>TABLE </a:t>
            </a:r>
            <a:r>
              <a:rPr lang="en-US" sz="1600" dirty="0" smtClean="0">
                <a:latin typeface="Courier New" panose="02070309020205020404" pitchFamily="49" charset="0"/>
                <a:cs typeface="Courier New" panose="02070309020205020404" pitchFamily="49" charset="0"/>
              </a:rPr>
              <a:t>roles</a:t>
            </a:r>
            <a:endParaRPr lang="en-US" sz="1600" dirty="0">
              <a:latin typeface="Courier New" panose="02070309020205020404" pitchFamily="49" charset="0"/>
              <a:cs typeface="Courier New" panose="02070309020205020404" pitchFamily="49" charset="0"/>
            </a:endParaRPr>
          </a:p>
          <a:p>
            <a:pPr algn="l" fontAlgn="base"/>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ADD </a:t>
            </a:r>
            <a:r>
              <a:rPr lang="en-US" sz="1600" dirty="0">
                <a:latin typeface="Courier New" panose="02070309020205020404" pitchFamily="49" charset="0"/>
                <a:cs typeface="Courier New" panose="02070309020205020404" pitchFamily="49" charset="0"/>
              </a:rPr>
              <a:t>PRIMARY </a:t>
            </a:r>
            <a:r>
              <a:rPr lang="en-US" sz="1600" dirty="0" smtClean="0">
                <a:latin typeface="Courier New" panose="02070309020205020404" pitchFamily="49" charset="0"/>
                <a:cs typeface="Courier New" panose="02070309020205020404" pitchFamily="49" charset="0"/>
              </a:rPr>
              <a:t>KEY (</a:t>
            </a:r>
            <a:r>
              <a:rPr lang="en-US" sz="1600" dirty="0" err="1" smtClean="0">
                <a:latin typeface="Courier New" panose="02070309020205020404" pitchFamily="49" charset="0"/>
                <a:cs typeface="Courier New" panose="02070309020205020404" pitchFamily="49" charset="0"/>
              </a:rPr>
              <a:t>role_id</a:t>
            </a:r>
            <a:r>
              <a:rPr lang="en-US" sz="160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algn="l"/>
            <a:endParaRPr lang="en-US" sz="2000" dirty="0"/>
          </a:p>
        </p:txBody>
      </p:sp>
    </p:spTree>
    <p:extLst>
      <p:ext uri="{BB962C8B-B14F-4D97-AF65-F5344CB8AC3E}">
        <p14:creationId xmlns:p14="http://schemas.microsoft.com/office/powerpoint/2010/main" val="29827081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918952"/>
            <a:ext cx="9144000" cy="3338848"/>
          </a:xfrm>
        </p:spPr>
        <p:txBody>
          <a:bodyPr>
            <a:normAutofit/>
          </a:bodyPr>
          <a:lstStyle/>
          <a:p>
            <a:pPr algn="l"/>
            <a:r>
              <a:rPr lang="en-US" sz="2000" b="1" dirty="0" smtClean="0"/>
              <a:t>Example of PRIMARY Key Constraint on Multiple Columns (Composite key):</a:t>
            </a:r>
            <a:endParaRPr lang="en-US" sz="2000" dirty="0" smtClean="0"/>
          </a:p>
          <a:p>
            <a:pPr lvl="1" algn="l" fontAlgn="base"/>
            <a:endParaRPr lang="en-US" sz="1600" dirty="0" smtClean="0">
              <a:latin typeface="Courier New" panose="02070309020205020404" pitchFamily="49" charset="0"/>
              <a:cs typeface="Courier New" panose="02070309020205020404" pitchFamily="49" charset="0"/>
            </a:endParaRPr>
          </a:p>
          <a:p>
            <a:pPr lvl="1" algn="l" fontAlgn="base"/>
            <a:r>
              <a:rPr lang="en-US" sz="1600" dirty="0" smtClean="0">
                <a:latin typeface="Courier New" panose="02070309020205020404" pitchFamily="49" charset="0"/>
                <a:cs typeface="Courier New" panose="02070309020205020404" pitchFamily="49" charset="0"/>
              </a:rPr>
              <a:t>CREATE </a:t>
            </a:r>
            <a:r>
              <a:rPr lang="en-US" sz="1600" dirty="0">
                <a:latin typeface="Courier New" panose="02070309020205020404" pitchFamily="49" charset="0"/>
                <a:cs typeface="Courier New" panose="02070309020205020404" pitchFamily="49" charset="0"/>
              </a:rPr>
              <a:t>TABLE Persons</a:t>
            </a:r>
          </a:p>
          <a:p>
            <a:pPr lvl="1" algn="l" fontAlgn="base"/>
            <a:r>
              <a:rPr lang="en-US" sz="1600" dirty="0">
                <a:latin typeface="Courier New" panose="02070309020205020404" pitchFamily="49" charset="0"/>
                <a:cs typeface="Courier New" panose="02070309020205020404" pitchFamily="49" charset="0"/>
              </a:rPr>
              <a:t>(</a:t>
            </a:r>
          </a:p>
          <a:p>
            <a:pPr lvl="1" algn="l" fontAlgn="base"/>
            <a:r>
              <a:rPr lang="en-US" sz="1600" dirty="0" err="1">
                <a:latin typeface="Courier New" panose="02070309020205020404" pitchFamily="49" charset="0"/>
                <a:cs typeface="Courier New" panose="02070309020205020404" pitchFamily="49" charset="0"/>
              </a:rPr>
              <a:t>P_Id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NOT NULL,</a:t>
            </a:r>
          </a:p>
          <a:p>
            <a:pPr lvl="1" algn="l" fontAlgn="base"/>
            <a:r>
              <a:rPr lang="en-US" sz="1600" dirty="0" err="1">
                <a:latin typeface="Courier New" panose="02070309020205020404" pitchFamily="49" charset="0"/>
                <a:cs typeface="Courier New" panose="02070309020205020404" pitchFamily="49" charset="0"/>
              </a:rPr>
              <a:t>LastName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varchar</a:t>
            </a:r>
            <a:r>
              <a:rPr lang="en-US" sz="1600" dirty="0">
                <a:latin typeface="Courier New" panose="02070309020205020404" pitchFamily="49" charset="0"/>
                <a:cs typeface="Courier New" panose="02070309020205020404" pitchFamily="49" charset="0"/>
              </a:rPr>
              <a:t>(255) NOT NULL,</a:t>
            </a:r>
          </a:p>
          <a:p>
            <a:pPr lvl="1" algn="l" fontAlgn="base"/>
            <a:r>
              <a:rPr lang="en-US" sz="1600" dirty="0" err="1">
                <a:latin typeface="Courier New" panose="02070309020205020404" pitchFamily="49" charset="0"/>
                <a:cs typeface="Courier New" panose="02070309020205020404" pitchFamily="49" charset="0"/>
              </a:rPr>
              <a:t>FirstName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varchar</a:t>
            </a:r>
            <a:r>
              <a:rPr lang="en-US" sz="1600" dirty="0">
                <a:latin typeface="Courier New" panose="02070309020205020404" pitchFamily="49" charset="0"/>
                <a:cs typeface="Courier New" panose="02070309020205020404" pitchFamily="49" charset="0"/>
              </a:rPr>
              <a:t>(255),</a:t>
            </a:r>
          </a:p>
          <a:p>
            <a:pPr lvl="1" algn="l" fontAlgn="base"/>
            <a:r>
              <a:rPr lang="en-US" sz="1600" dirty="0">
                <a:latin typeface="Courier New" panose="02070309020205020404" pitchFamily="49" charset="0"/>
                <a:cs typeface="Courier New" panose="02070309020205020404" pitchFamily="49" charset="0"/>
              </a:rPr>
              <a:t>Address </a:t>
            </a:r>
            <a:r>
              <a:rPr lang="en-US" sz="1600" dirty="0" err="1">
                <a:latin typeface="Courier New" panose="02070309020205020404" pitchFamily="49" charset="0"/>
                <a:cs typeface="Courier New" panose="02070309020205020404" pitchFamily="49" charset="0"/>
              </a:rPr>
              <a:t>varchar</a:t>
            </a:r>
            <a:r>
              <a:rPr lang="en-US" sz="1600" dirty="0">
                <a:latin typeface="Courier New" panose="02070309020205020404" pitchFamily="49" charset="0"/>
                <a:cs typeface="Courier New" panose="02070309020205020404" pitchFamily="49" charset="0"/>
              </a:rPr>
              <a:t>(255),</a:t>
            </a:r>
          </a:p>
          <a:p>
            <a:pPr lvl="1" algn="l" fontAlgn="base"/>
            <a:r>
              <a:rPr lang="en-US" sz="1600" dirty="0">
                <a:latin typeface="Courier New" panose="02070309020205020404" pitchFamily="49" charset="0"/>
                <a:cs typeface="Courier New" panose="02070309020205020404" pitchFamily="49" charset="0"/>
              </a:rPr>
              <a:t>City </a:t>
            </a:r>
            <a:r>
              <a:rPr lang="en-US" sz="1600" dirty="0" err="1">
                <a:latin typeface="Courier New" panose="02070309020205020404" pitchFamily="49" charset="0"/>
                <a:cs typeface="Courier New" panose="02070309020205020404" pitchFamily="49" charset="0"/>
              </a:rPr>
              <a:t>varchar</a:t>
            </a:r>
            <a:r>
              <a:rPr lang="en-US" sz="1600" dirty="0">
                <a:latin typeface="Courier New" panose="02070309020205020404" pitchFamily="49" charset="0"/>
                <a:cs typeface="Courier New" panose="02070309020205020404" pitchFamily="49" charset="0"/>
              </a:rPr>
              <a:t>(255),</a:t>
            </a:r>
          </a:p>
          <a:p>
            <a:pPr lvl="1" algn="l" fontAlgn="base"/>
            <a:r>
              <a:rPr lang="en-US" sz="1600" dirty="0">
                <a:latin typeface="Courier New" panose="02070309020205020404" pitchFamily="49" charset="0"/>
                <a:cs typeface="Courier New" panose="02070309020205020404" pitchFamily="49" charset="0"/>
              </a:rPr>
              <a:t>CONSTRAINT </a:t>
            </a:r>
            <a:r>
              <a:rPr lang="en-US" sz="1600" dirty="0" err="1">
                <a:latin typeface="Courier New" panose="02070309020205020404" pitchFamily="49" charset="0"/>
                <a:cs typeface="Courier New" panose="02070309020205020404" pitchFamily="49" charset="0"/>
              </a:rPr>
              <a:t>pk_PersonID</a:t>
            </a:r>
            <a:r>
              <a:rPr lang="en-US" sz="1600" dirty="0">
                <a:latin typeface="Courier New" panose="02070309020205020404" pitchFamily="49" charset="0"/>
                <a:cs typeface="Courier New" panose="02070309020205020404" pitchFamily="49" charset="0"/>
              </a:rPr>
              <a:t> PRIMARY KEY (</a:t>
            </a:r>
            <a:r>
              <a:rPr lang="en-US" sz="1600" dirty="0" err="1">
                <a:latin typeface="Courier New" panose="02070309020205020404" pitchFamily="49" charset="0"/>
                <a:cs typeface="Courier New" panose="02070309020205020404" pitchFamily="49" charset="0"/>
              </a:rPr>
              <a:t>P_Id,LastName</a:t>
            </a:r>
            <a:r>
              <a:rPr lang="en-US" sz="1600" dirty="0">
                <a:latin typeface="Courier New" panose="02070309020205020404" pitchFamily="49" charset="0"/>
                <a:cs typeface="Courier New" panose="02070309020205020404" pitchFamily="49" charset="0"/>
              </a:rPr>
              <a:t>)</a:t>
            </a:r>
          </a:p>
          <a:p>
            <a:pPr lvl="1" algn="l" fontAlgn="base"/>
            <a:r>
              <a:rPr lang="en-US" sz="1600" dirty="0">
                <a:latin typeface="Courier New" panose="02070309020205020404" pitchFamily="49" charset="0"/>
                <a:cs typeface="Courier New" panose="02070309020205020404" pitchFamily="49" charset="0"/>
              </a:rPr>
              <a:t>	);</a:t>
            </a:r>
          </a:p>
          <a:p>
            <a:pPr algn="l"/>
            <a:endParaRPr lang="en-US" sz="2000" dirty="0"/>
          </a:p>
        </p:txBody>
      </p:sp>
      <p:sp>
        <p:nvSpPr>
          <p:cNvPr id="5" name="TextBox 4"/>
          <p:cNvSpPr txBox="1"/>
          <p:nvPr/>
        </p:nvSpPr>
        <p:spPr>
          <a:xfrm>
            <a:off x="1524000" y="643944"/>
            <a:ext cx="8573037" cy="1200329"/>
          </a:xfrm>
          <a:prstGeom prst="rect">
            <a:avLst/>
          </a:prstGeom>
          <a:noFill/>
        </p:spPr>
        <p:txBody>
          <a:bodyPr wrap="square" rtlCol="0">
            <a:spAutoFit/>
          </a:bodyPr>
          <a:lstStyle/>
          <a:p>
            <a:pPr algn="ctr"/>
            <a:r>
              <a:rPr lang="en-US" sz="3600" dirty="0"/>
              <a:t>Composite Primary Key</a:t>
            </a:r>
            <a:br>
              <a:rPr lang="en-US" sz="3600" dirty="0"/>
            </a:br>
            <a:endParaRPr lang="en-US" sz="3600" dirty="0"/>
          </a:p>
        </p:txBody>
      </p:sp>
    </p:spTree>
    <p:extLst>
      <p:ext uri="{BB962C8B-B14F-4D97-AF65-F5344CB8AC3E}">
        <p14:creationId xmlns:p14="http://schemas.microsoft.com/office/powerpoint/2010/main" val="110805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Overview of Database Models</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2000" b="1" dirty="0" smtClean="0"/>
              <a:t>Types of Database Models</a:t>
            </a:r>
            <a:r>
              <a:rPr lang="en-US" sz="2000" dirty="0" smtClean="0"/>
              <a:t>:</a:t>
            </a:r>
          </a:p>
          <a:p>
            <a:pPr marL="285750" indent="-285750" algn="l">
              <a:buFont typeface="Wingdings" panose="05000000000000000000" pitchFamily="2" charset="2"/>
              <a:buChar char="§"/>
            </a:pPr>
            <a:r>
              <a:rPr lang="en-US" sz="1900" dirty="0" smtClean="0"/>
              <a:t>Hierarchical model</a:t>
            </a:r>
          </a:p>
          <a:p>
            <a:pPr marL="285750" indent="-285750" algn="l">
              <a:buFont typeface="Wingdings" panose="05000000000000000000" pitchFamily="2" charset="2"/>
              <a:buChar char="§"/>
            </a:pPr>
            <a:r>
              <a:rPr lang="en-US" sz="1900" dirty="0" smtClean="0"/>
              <a:t>Network model</a:t>
            </a:r>
          </a:p>
          <a:p>
            <a:pPr marL="285750" indent="-285750" algn="l">
              <a:buFont typeface="Wingdings" panose="05000000000000000000" pitchFamily="2" charset="2"/>
              <a:buChar char="§"/>
            </a:pPr>
            <a:r>
              <a:rPr lang="en-US" sz="1900" dirty="0" smtClean="0"/>
              <a:t>Relational model</a:t>
            </a:r>
          </a:p>
          <a:p>
            <a:pPr marL="285750" indent="-285750" algn="l">
              <a:buFont typeface="Wingdings" panose="05000000000000000000" pitchFamily="2" charset="2"/>
              <a:buChar char="§"/>
            </a:pPr>
            <a:r>
              <a:rPr lang="en-US" sz="1900" dirty="0" smtClean="0"/>
              <a:t>Object-oriented model</a:t>
            </a:r>
          </a:p>
          <a:p>
            <a:pPr marL="342900" indent="-342900" algn="l">
              <a:buFont typeface="Wingdings" panose="05000000000000000000" pitchFamily="2" charset="2"/>
              <a:buChar char="§"/>
            </a:pPr>
            <a:endParaRPr lang="en-US" sz="1800" dirty="0"/>
          </a:p>
        </p:txBody>
      </p:sp>
    </p:spTree>
    <p:extLst>
      <p:ext uri="{BB962C8B-B14F-4D97-AF65-F5344CB8AC3E}">
        <p14:creationId xmlns:p14="http://schemas.microsoft.com/office/powerpoint/2010/main" val="25593022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474617"/>
          </a:xfrm>
        </p:spPr>
        <p:txBody>
          <a:bodyPr>
            <a:normAutofit fontScale="90000"/>
          </a:bodyPr>
          <a:lstStyle/>
          <a:p>
            <a:r>
              <a:rPr lang="en-US" sz="3600" dirty="0" smtClean="0"/>
              <a:t>DDL Alter drop</a:t>
            </a: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2000" b="1" dirty="0" smtClean="0"/>
              <a:t>Example for dropping a PRIMARY Key Constraint:</a:t>
            </a:r>
            <a:endParaRPr lang="en-US" sz="2000" dirty="0" smtClean="0"/>
          </a:p>
          <a:p>
            <a:pPr lvl="1" algn="l" fontAlgn="base"/>
            <a:endParaRPr lang="en-US" sz="1600" dirty="0" smtClean="0">
              <a:latin typeface="Courier New" panose="02070309020205020404" pitchFamily="49" charset="0"/>
              <a:cs typeface="Courier New" panose="02070309020205020404" pitchFamily="49" charset="0"/>
            </a:endParaRPr>
          </a:p>
          <a:p>
            <a:pPr lvl="1" algn="l" fontAlgn="base"/>
            <a:r>
              <a:rPr lang="en-US" sz="1600" dirty="0">
                <a:latin typeface="Courier New" panose="02070309020205020404" pitchFamily="49" charset="0"/>
                <a:cs typeface="Courier New" panose="02070309020205020404" pitchFamily="49" charset="0"/>
              </a:rPr>
              <a:t>ALTER TABLE Persons</a:t>
            </a:r>
          </a:p>
          <a:p>
            <a:pPr lvl="1" algn="l" fontAlgn="base"/>
            <a:r>
              <a:rPr lang="en-US" sz="1600" dirty="0">
                <a:latin typeface="Courier New" panose="02070309020205020404" pitchFamily="49" charset="0"/>
                <a:cs typeface="Courier New" panose="02070309020205020404" pitchFamily="49" charset="0"/>
              </a:rPr>
              <a:t>DROP PRIMARY </a:t>
            </a:r>
            <a:r>
              <a:rPr lang="en-US" sz="1600" dirty="0" smtClean="0">
                <a:latin typeface="Courier New" panose="02070309020205020404" pitchFamily="49" charset="0"/>
                <a:cs typeface="Courier New" panose="02070309020205020404" pitchFamily="49" charset="0"/>
              </a:rPr>
              <a:t>KEY;</a:t>
            </a:r>
            <a:endParaRPr lang="en-US" sz="2000" dirty="0"/>
          </a:p>
        </p:txBody>
      </p:sp>
    </p:spTree>
    <p:extLst>
      <p:ext uri="{BB962C8B-B14F-4D97-AF65-F5344CB8AC3E}">
        <p14:creationId xmlns:p14="http://schemas.microsoft.com/office/powerpoint/2010/main" val="23186592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294313"/>
          </a:xfrm>
        </p:spPr>
        <p:txBody>
          <a:bodyPr>
            <a:normAutofit fontScale="90000"/>
          </a:bodyPr>
          <a:lstStyle/>
          <a:p>
            <a:r>
              <a:rPr lang="en-US" sz="3600" b="1" dirty="0"/>
              <a:t>FOREIGN Key </a:t>
            </a: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2000" b="1" dirty="0" smtClean="0"/>
              <a:t>FOREIGN Key Constraint:</a:t>
            </a:r>
          </a:p>
          <a:p>
            <a:pPr marL="342900" indent="-342900" algn="l">
              <a:buFont typeface="Wingdings" panose="05000000000000000000" pitchFamily="2" charset="2"/>
              <a:buChar char="§"/>
            </a:pPr>
            <a:r>
              <a:rPr lang="en-US" sz="2000" dirty="0"/>
              <a:t>Can be added to a table using </a:t>
            </a:r>
            <a:r>
              <a:rPr lang="en-US" sz="2000" b="1" dirty="0"/>
              <a:t>CREATE TABLE </a:t>
            </a:r>
            <a:r>
              <a:rPr lang="en-US" sz="2000" dirty="0"/>
              <a:t>statement or </a:t>
            </a:r>
            <a:r>
              <a:rPr lang="en-US" sz="2000" b="1" dirty="0"/>
              <a:t>ALTER TABLE </a:t>
            </a:r>
            <a:r>
              <a:rPr lang="en-US" sz="2000" dirty="0"/>
              <a:t>statement.</a:t>
            </a:r>
          </a:p>
          <a:p>
            <a:pPr marL="342900" indent="-342900" algn="l">
              <a:buFont typeface="Wingdings" panose="05000000000000000000" pitchFamily="2" charset="2"/>
              <a:buChar char="§"/>
            </a:pPr>
            <a:r>
              <a:rPr lang="en-US" sz="2000" dirty="0" smtClean="0"/>
              <a:t>Example using </a:t>
            </a:r>
            <a:r>
              <a:rPr lang="en-US" sz="2000" b="1" dirty="0"/>
              <a:t>CREATE TABLE </a:t>
            </a:r>
            <a:r>
              <a:rPr lang="en-US" sz="2000" dirty="0"/>
              <a:t>statement:</a:t>
            </a:r>
          </a:p>
          <a:p>
            <a:pPr algn="l"/>
            <a:r>
              <a:rPr lang="en-US" sz="1700" dirty="0" smtClean="0">
                <a:latin typeface="Courier New" panose="02070309020205020404" pitchFamily="49" charset="0"/>
                <a:cs typeface="Courier New" panose="02070309020205020404" pitchFamily="49" charset="0"/>
              </a:rPr>
              <a:t>	CREATE </a:t>
            </a:r>
            <a:r>
              <a:rPr lang="en-US" sz="1700" dirty="0">
                <a:latin typeface="Courier New" panose="02070309020205020404" pitchFamily="49" charset="0"/>
                <a:cs typeface="Courier New" panose="02070309020205020404" pitchFamily="49" charset="0"/>
              </a:rPr>
              <a:t>TABLE Persons(</a:t>
            </a:r>
          </a:p>
          <a:p>
            <a:pPr algn="l"/>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P_Id</a:t>
            </a:r>
            <a:r>
              <a:rPr lang="en-US" sz="1700" dirty="0">
                <a:latin typeface="Courier New" panose="02070309020205020404" pitchFamily="49" charset="0"/>
                <a:cs typeface="Courier New" panose="02070309020205020404" pitchFamily="49" charset="0"/>
              </a:rPr>
              <a:t> INT AUTO_INCREMENT PRIMARY KEY,</a:t>
            </a:r>
          </a:p>
          <a:p>
            <a:pPr algn="l"/>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LastName</a:t>
            </a:r>
            <a:r>
              <a:rPr lang="en-US" sz="1700" dirty="0">
                <a:latin typeface="Courier New" panose="02070309020205020404" pitchFamily="49" charset="0"/>
                <a:cs typeface="Courier New" panose="02070309020205020404" pitchFamily="49" charset="0"/>
              </a:rPr>
              <a:t> VARCHAR(40),</a:t>
            </a:r>
          </a:p>
          <a:p>
            <a:pPr algn="l"/>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FirstName</a:t>
            </a:r>
            <a:r>
              <a:rPr lang="en-US" sz="1700" dirty="0">
                <a:latin typeface="Courier New" panose="02070309020205020404" pitchFamily="49" charset="0"/>
                <a:cs typeface="Courier New" panose="02070309020205020404" pitchFamily="49" charset="0"/>
              </a:rPr>
              <a:t> VARCHAR(255),</a:t>
            </a:r>
          </a:p>
          <a:p>
            <a:pPr algn="l"/>
            <a:r>
              <a:rPr lang="en-US" sz="1700" dirty="0">
                <a:latin typeface="Courier New" panose="02070309020205020404" pitchFamily="49" charset="0"/>
                <a:cs typeface="Courier New" panose="02070309020205020404" pitchFamily="49" charset="0"/>
              </a:rPr>
              <a:t>  	 Address VARCHAR(255)</a:t>
            </a:r>
          </a:p>
          <a:p>
            <a:pPr algn="l"/>
            <a:r>
              <a:rPr lang="en-US" sz="1700" dirty="0">
                <a:latin typeface="Courier New" panose="02070309020205020404" pitchFamily="49" charset="0"/>
                <a:cs typeface="Courier New" panose="02070309020205020404" pitchFamily="49" charset="0"/>
              </a:rPr>
              <a:t>	);</a:t>
            </a:r>
          </a:p>
          <a:p>
            <a:pPr algn="l"/>
            <a:endParaRPr lang="en-US" sz="2000" dirty="0"/>
          </a:p>
        </p:txBody>
      </p:sp>
    </p:spTree>
    <p:extLst>
      <p:ext uri="{BB962C8B-B14F-4D97-AF65-F5344CB8AC3E}">
        <p14:creationId xmlns:p14="http://schemas.microsoft.com/office/powerpoint/2010/main" val="17280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Working </a:t>
            </a:r>
            <a:r>
              <a:rPr lang="en-US" sz="3600" dirty="0"/>
              <a:t>with Keys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algn="l"/>
            <a:r>
              <a:rPr lang="en-US" sz="1600" dirty="0">
                <a:latin typeface="Courier New" panose="02070309020205020404" pitchFamily="49" charset="0"/>
                <a:cs typeface="Courier New" panose="02070309020205020404" pitchFamily="49" charset="0"/>
              </a:rPr>
              <a:t>CREATE TABLE Orders</a:t>
            </a:r>
          </a:p>
          <a:p>
            <a:pPr algn="l"/>
            <a:r>
              <a:rPr lang="en-US" sz="1600" dirty="0">
                <a:latin typeface="Courier New" panose="02070309020205020404" pitchFamily="49" charset="0"/>
                <a:cs typeface="Courier New" panose="02070309020205020404" pitchFamily="49" charset="0"/>
              </a:rPr>
              <a:t>(</a:t>
            </a:r>
          </a:p>
          <a:p>
            <a:pPr algn="l"/>
            <a:r>
              <a:rPr lang="en-US" sz="1600" dirty="0" err="1">
                <a:latin typeface="Courier New" panose="02070309020205020404" pitchFamily="49" charset="0"/>
                <a:cs typeface="Courier New" panose="02070309020205020404" pitchFamily="49" charset="0"/>
              </a:rPr>
              <a:t>O_Id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NOT NULL,</a:t>
            </a:r>
          </a:p>
          <a:p>
            <a:pPr algn="l"/>
            <a:r>
              <a:rPr lang="en-US" sz="1600" dirty="0" err="1">
                <a:latin typeface="Courier New" panose="02070309020205020404" pitchFamily="49" charset="0"/>
                <a:cs typeface="Courier New" panose="02070309020205020404" pitchFamily="49" charset="0"/>
              </a:rPr>
              <a:t>OrderNo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NOT NULL,</a:t>
            </a:r>
          </a:p>
          <a:p>
            <a:pPr algn="l"/>
            <a:r>
              <a:rPr lang="en-US" sz="1600" dirty="0" err="1">
                <a:latin typeface="Courier New" panose="02070309020205020404" pitchFamily="49" charset="0"/>
                <a:cs typeface="Courier New" panose="02070309020205020404" pitchFamily="49" charset="0"/>
              </a:rPr>
              <a:t>P_Id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p>
          <a:p>
            <a:pPr algn="l"/>
            <a:r>
              <a:rPr lang="en-US" sz="1600" dirty="0">
                <a:latin typeface="Courier New" panose="02070309020205020404" pitchFamily="49" charset="0"/>
                <a:cs typeface="Courier New" panose="02070309020205020404" pitchFamily="49" charset="0"/>
              </a:rPr>
              <a:t>PRIMARY KEY (</a:t>
            </a:r>
            <a:r>
              <a:rPr lang="en-US" sz="1600" dirty="0" err="1">
                <a:latin typeface="Courier New" panose="02070309020205020404" pitchFamily="49" charset="0"/>
                <a:cs typeface="Courier New" panose="02070309020205020404" pitchFamily="49" charset="0"/>
              </a:rPr>
              <a:t>O_Id</a:t>
            </a:r>
            <a:r>
              <a:rPr lang="en-US" sz="1600" dirty="0">
                <a:latin typeface="Courier New" panose="02070309020205020404" pitchFamily="49" charset="0"/>
                <a:cs typeface="Courier New" panose="02070309020205020404" pitchFamily="49" charset="0"/>
              </a:rPr>
              <a:t>),</a:t>
            </a:r>
          </a:p>
          <a:p>
            <a:pPr algn="l"/>
            <a:r>
              <a:rPr lang="en-US" sz="1600" dirty="0">
                <a:latin typeface="Courier New" panose="02070309020205020404" pitchFamily="49" charset="0"/>
                <a:cs typeface="Courier New" panose="02070309020205020404" pitchFamily="49" charset="0"/>
              </a:rPr>
              <a:t>FOREIGN KEY (</a:t>
            </a:r>
            <a:r>
              <a:rPr lang="en-US" sz="1600" dirty="0" err="1">
                <a:latin typeface="Courier New" panose="02070309020205020404" pitchFamily="49" charset="0"/>
                <a:cs typeface="Courier New" panose="02070309020205020404" pitchFamily="49" charset="0"/>
              </a:rPr>
              <a:t>P_Id</a:t>
            </a:r>
            <a:r>
              <a:rPr lang="en-US" sz="1600" dirty="0">
                <a:latin typeface="Courier New" panose="02070309020205020404" pitchFamily="49" charset="0"/>
                <a:cs typeface="Courier New" panose="02070309020205020404" pitchFamily="49" charset="0"/>
              </a:rPr>
              <a:t>) REFERENCES Persons(</a:t>
            </a:r>
            <a:r>
              <a:rPr lang="en-US" sz="1600" dirty="0" err="1">
                <a:latin typeface="Courier New" panose="02070309020205020404" pitchFamily="49" charset="0"/>
                <a:cs typeface="Courier New" panose="02070309020205020404" pitchFamily="49" charset="0"/>
              </a:rPr>
              <a:t>P_Id</a:t>
            </a:r>
            <a:r>
              <a:rPr lang="en-US" sz="1600" dirty="0">
                <a:latin typeface="Courier New" panose="02070309020205020404" pitchFamily="49" charset="0"/>
                <a:cs typeface="Courier New" panose="02070309020205020404" pitchFamily="49" charset="0"/>
              </a:rPr>
              <a:t>)</a:t>
            </a:r>
          </a:p>
          <a:p>
            <a:pPr algn="l"/>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118419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DDL Alter</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342900" indent="-342900" algn="l">
              <a:buFont typeface="Wingdings" panose="05000000000000000000" pitchFamily="2" charset="2"/>
              <a:buChar char="§"/>
            </a:pPr>
            <a:r>
              <a:rPr lang="en-US" sz="2000" dirty="0" smtClean="0"/>
              <a:t>Example</a:t>
            </a:r>
            <a:r>
              <a:rPr lang="en-US" sz="2000" b="1" dirty="0" smtClean="0"/>
              <a:t> </a:t>
            </a:r>
            <a:r>
              <a:rPr lang="en-US" sz="2000" dirty="0" smtClean="0"/>
              <a:t>using </a:t>
            </a:r>
            <a:r>
              <a:rPr lang="en-US" sz="2000" b="1" dirty="0" smtClean="0"/>
              <a:t>ALTER TABLE </a:t>
            </a:r>
            <a:r>
              <a:rPr lang="en-US" sz="2000" dirty="0" smtClean="0"/>
              <a:t>statement when Persons and Orders tables are already created:</a:t>
            </a:r>
            <a:endParaRPr lang="en-US" sz="2000" dirty="0"/>
          </a:p>
          <a:p>
            <a:pPr lvl="2" algn="l"/>
            <a:r>
              <a:rPr lang="en-US" dirty="0">
                <a:latin typeface="Courier New" panose="02070309020205020404" pitchFamily="49" charset="0"/>
                <a:cs typeface="Courier New" panose="02070309020205020404" pitchFamily="49" charset="0"/>
              </a:rPr>
              <a:t>ALTER TABLE Orders</a:t>
            </a:r>
          </a:p>
          <a:p>
            <a:pPr lvl="2" algn="l"/>
            <a:r>
              <a:rPr lang="en-US" dirty="0">
                <a:latin typeface="Courier New" panose="02070309020205020404" pitchFamily="49" charset="0"/>
                <a:cs typeface="Courier New" panose="02070309020205020404" pitchFamily="49" charset="0"/>
              </a:rPr>
              <a:t>ADD CONSTRAINT </a:t>
            </a:r>
            <a:r>
              <a:rPr lang="en-US" dirty="0" err="1">
                <a:latin typeface="Courier New" panose="02070309020205020404" pitchFamily="49" charset="0"/>
                <a:cs typeface="Courier New" panose="02070309020205020404" pitchFamily="49" charset="0"/>
              </a:rPr>
              <a:t>fk_PerOrders</a:t>
            </a:r>
            <a:endParaRPr lang="en-US" dirty="0">
              <a:latin typeface="Courier New" panose="02070309020205020404" pitchFamily="49" charset="0"/>
              <a:cs typeface="Courier New" panose="02070309020205020404" pitchFamily="49" charset="0"/>
            </a:endParaRPr>
          </a:p>
          <a:p>
            <a:pPr lvl="2" algn="l"/>
            <a:r>
              <a:rPr lang="en-US" dirty="0">
                <a:latin typeface="Courier New" panose="02070309020205020404" pitchFamily="49" charset="0"/>
                <a:cs typeface="Courier New" panose="02070309020205020404" pitchFamily="49" charset="0"/>
              </a:rPr>
              <a:t>FOREIGN KEY (</a:t>
            </a:r>
            <a:r>
              <a:rPr lang="en-US" dirty="0" err="1">
                <a:latin typeface="Courier New" panose="02070309020205020404" pitchFamily="49" charset="0"/>
                <a:cs typeface="Courier New" panose="02070309020205020404" pitchFamily="49" charset="0"/>
              </a:rPr>
              <a:t>P_Id</a:t>
            </a:r>
            <a:r>
              <a:rPr lang="en-US" dirty="0">
                <a:latin typeface="Courier New" panose="02070309020205020404" pitchFamily="49" charset="0"/>
                <a:cs typeface="Courier New" panose="02070309020205020404" pitchFamily="49" charset="0"/>
              </a:rPr>
              <a:t>)</a:t>
            </a:r>
          </a:p>
          <a:p>
            <a:pPr lvl="2" algn="l"/>
            <a:r>
              <a:rPr lang="en-US" dirty="0">
                <a:latin typeface="Courier New" panose="02070309020205020404" pitchFamily="49" charset="0"/>
                <a:cs typeface="Courier New" panose="02070309020205020404" pitchFamily="49" charset="0"/>
              </a:rPr>
              <a:t>REFERENCES Persons(</a:t>
            </a:r>
            <a:r>
              <a:rPr lang="en-US" dirty="0" err="1">
                <a:latin typeface="Courier New" panose="02070309020205020404" pitchFamily="49" charset="0"/>
                <a:cs typeface="Courier New" panose="02070309020205020404" pitchFamily="49" charset="0"/>
              </a:rPr>
              <a:t>P_Id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23223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Alter Foreign Key</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342900" indent="-342900" algn="l">
              <a:buFont typeface="Wingdings" panose="05000000000000000000" pitchFamily="2" charset="2"/>
              <a:buChar char="§"/>
            </a:pPr>
            <a:r>
              <a:rPr lang="en-US" sz="2000" b="1" dirty="0" smtClean="0"/>
              <a:t>Example for dropping a FOREIGN Key Constraint:</a:t>
            </a:r>
            <a:endParaRPr lang="en-US" sz="2000" dirty="0" smtClean="0"/>
          </a:p>
          <a:p>
            <a:pPr lvl="1" algn="l" fontAlgn="base"/>
            <a:endParaRPr lang="en-US" sz="1600" dirty="0" smtClean="0">
              <a:latin typeface="Courier New" panose="02070309020205020404" pitchFamily="49" charset="0"/>
              <a:cs typeface="Courier New" panose="02070309020205020404" pitchFamily="49" charset="0"/>
            </a:endParaRPr>
          </a:p>
          <a:p>
            <a:pPr lvl="1" algn="l" fontAlgn="base"/>
            <a:r>
              <a:rPr lang="en-US" sz="1600" dirty="0">
                <a:latin typeface="Courier New" panose="02070309020205020404" pitchFamily="49" charset="0"/>
                <a:cs typeface="Courier New" panose="02070309020205020404" pitchFamily="49" charset="0"/>
              </a:rPr>
              <a:t>ALTER TABLE Orders</a:t>
            </a:r>
          </a:p>
          <a:p>
            <a:pPr lvl="1" algn="l" fontAlgn="base"/>
            <a:r>
              <a:rPr lang="en-US" sz="1600" dirty="0">
                <a:latin typeface="Courier New" panose="02070309020205020404" pitchFamily="49" charset="0"/>
                <a:cs typeface="Courier New" panose="02070309020205020404" pitchFamily="49" charset="0"/>
              </a:rPr>
              <a:t>DROP FOREIGN </a:t>
            </a:r>
            <a:r>
              <a:rPr lang="en-US" sz="1600" dirty="0" smtClean="0">
                <a:latin typeface="Courier New" panose="02070309020205020404" pitchFamily="49" charset="0"/>
                <a:cs typeface="Courier New" panose="02070309020205020404" pitchFamily="49" charset="0"/>
              </a:rPr>
              <a:t>KEY </a:t>
            </a:r>
            <a:r>
              <a:rPr lang="en-US" sz="1600" dirty="0" err="1" smtClean="0">
                <a:latin typeface="Courier New" panose="02070309020205020404" pitchFamily="49" charset="0"/>
                <a:cs typeface="Courier New" panose="02070309020205020404" pitchFamily="49" charset="0"/>
              </a:rPr>
              <a:t>fk_PerOrders</a:t>
            </a:r>
            <a:r>
              <a:rPr lang="en-US" sz="1600" dirty="0" smtClean="0">
                <a:latin typeface="Courier New" panose="02070309020205020404" pitchFamily="49" charset="0"/>
                <a:cs typeface="Courier New" panose="02070309020205020404" pitchFamily="49" charset="0"/>
              </a:rPr>
              <a:t>;</a:t>
            </a:r>
            <a:endParaRPr lang="en-US" sz="2000" dirty="0"/>
          </a:p>
        </p:txBody>
      </p:sp>
    </p:spTree>
    <p:extLst>
      <p:ext uri="{BB962C8B-B14F-4D97-AF65-F5344CB8AC3E}">
        <p14:creationId xmlns:p14="http://schemas.microsoft.com/office/powerpoint/2010/main" val="16684202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lnSpcReduction="10000"/>
          </a:bodyPr>
          <a:lstStyle/>
          <a:p>
            <a:pPr algn="l"/>
            <a:r>
              <a:rPr lang="en-US" sz="2000" b="1" dirty="0" smtClean="0"/>
              <a:t>CREATE TABLE Statement:</a:t>
            </a:r>
          </a:p>
          <a:p>
            <a:pPr marL="342900" indent="-342900" algn="l">
              <a:buFont typeface="Wingdings" panose="05000000000000000000" pitchFamily="2" charset="2"/>
              <a:buChar char="§"/>
            </a:pPr>
            <a:r>
              <a:rPr lang="en-US" sz="2000" dirty="0" smtClean="0"/>
              <a:t>Is used </a:t>
            </a:r>
            <a:r>
              <a:rPr lang="en-US" sz="2000" dirty="0"/>
              <a:t>to create tables</a:t>
            </a:r>
            <a:r>
              <a:rPr lang="en-US" sz="2000" dirty="0" smtClean="0"/>
              <a:t>.</a:t>
            </a:r>
          </a:p>
          <a:p>
            <a:pPr marL="342900" indent="-342900" algn="l">
              <a:buFont typeface="Wingdings" panose="05000000000000000000" pitchFamily="2" charset="2"/>
              <a:buChar char="§"/>
            </a:pPr>
            <a:r>
              <a:rPr lang="en-US" sz="2200" b="1" dirty="0" smtClean="0"/>
              <a:t>Syntax</a:t>
            </a:r>
            <a:r>
              <a:rPr lang="en-US" sz="2200" dirty="0" smtClean="0"/>
              <a:t>: </a:t>
            </a:r>
          </a:p>
          <a:p>
            <a:pPr lvl="1" algn="l"/>
            <a:r>
              <a:rPr lang="en-US" sz="1800" dirty="0"/>
              <a:t> </a:t>
            </a:r>
            <a:r>
              <a:rPr lang="en-US" sz="1800" dirty="0" smtClean="0"/>
              <a:t>    </a:t>
            </a:r>
            <a:r>
              <a:rPr lang="en-US" sz="1600" dirty="0" smtClean="0">
                <a:latin typeface="Courier New" panose="02070309020205020404" pitchFamily="49" charset="0"/>
                <a:cs typeface="Courier New" panose="02070309020205020404" pitchFamily="49" charset="0"/>
              </a:rPr>
              <a:t>CREATE TABLE </a:t>
            </a:r>
            <a:r>
              <a:rPr lang="en-US" sz="1600" dirty="0">
                <a:latin typeface="Courier New" panose="02070309020205020404" pitchFamily="49" charset="0"/>
                <a:cs typeface="Courier New" panose="02070309020205020404" pitchFamily="49" charset="0"/>
              </a:rPr>
              <a:t>[IF NOT EXISTS]</a:t>
            </a:r>
            <a:r>
              <a:rPr lang="en-US" sz="1600" dirty="0" smtClean="0">
                <a:latin typeface="Courier New" panose="02070309020205020404" pitchFamily="49" charset="0"/>
                <a:cs typeface="Courier New" panose="02070309020205020404" pitchFamily="49" charset="0"/>
              </a:rPr>
              <a:t> &lt;</a:t>
            </a:r>
            <a:r>
              <a:rPr lang="en-US" sz="1600" dirty="0" err="1" smtClean="0">
                <a:latin typeface="Courier New" panose="02070309020205020404" pitchFamily="49" charset="0"/>
                <a:cs typeface="Courier New" panose="02070309020205020404" pitchFamily="49" charset="0"/>
              </a:rPr>
              <a:t>table_name</a:t>
            </a:r>
            <a:r>
              <a:rPr lang="en-US" sz="1600" dirty="0" smtClean="0">
                <a:latin typeface="Courier New" panose="02070309020205020404" pitchFamily="49" charset="0"/>
                <a:cs typeface="Courier New" panose="02070309020205020404" pitchFamily="49" charset="0"/>
              </a:rPr>
              <a:t>&gt; </a:t>
            </a:r>
          </a:p>
          <a:p>
            <a:pPr lvl="1" algn="l"/>
            <a:r>
              <a:rPr lang="en-US" sz="1600" dirty="0" smtClean="0">
                <a:latin typeface="Courier New" panose="02070309020205020404" pitchFamily="49" charset="0"/>
                <a:cs typeface="Courier New" panose="02070309020205020404" pitchFamily="49" charset="0"/>
              </a:rPr>
              <a:t>      (</a:t>
            </a:r>
          </a:p>
          <a:p>
            <a:pPr lvl="1" algn="l"/>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col1_name </a:t>
            </a:r>
            <a:r>
              <a:rPr lang="en-US" sz="1600" dirty="0" err="1" smtClean="0">
                <a:latin typeface="Courier New" panose="02070309020205020404" pitchFamily="49" charset="0"/>
                <a:cs typeface="Courier New" panose="02070309020205020404" pitchFamily="49" charset="0"/>
              </a:rPr>
              <a:t>datatype</a:t>
            </a:r>
            <a:r>
              <a:rPr lang="en-US" sz="1600" dirty="0" smtClean="0">
                <a:latin typeface="Courier New" panose="02070309020205020404" pitchFamily="49" charset="0"/>
                <a:cs typeface="Courier New" panose="02070309020205020404" pitchFamily="49" charset="0"/>
              </a:rPr>
              <a:t>  [NOT NULL|NULL]  [DEFAULT value] [AUTO_INCREMENT] 	[UNIQUE] [PRIMARY KEY],</a:t>
            </a:r>
          </a:p>
          <a:p>
            <a:pPr lvl="1" algn="l"/>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col2_name </a:t>
            </a:r>
            <a:r>
              <a:rPr lang="en-US" sz="1600" dirty="0" err="1">
                <a:latin typeface="Courier New" panose="02070309020205020404" pitchFamily="49" charset="0"/>
                <a:cs typeface="Courier New" panose="02070309020205020404" pitchFamily="49" charset="0"/>
              </a:rPr>
              <a:t>datatype</a:t>
            </a:r>
            <a:r>
              <a:rPr lang="en-US" sz="1600" dirty="0">
                <a:latin typeface="Courier New" panose="02070309020205020404" pitchFamily="49" charset="0"/>
                <a:cs typeface="Courier New" panose="02070309020205020404" pitchFamily="49" charset="0"/>
              </a:rPr>
              <a:t>  [NOT NULL|NULL]  [DEFAULT value] [AUTO_INCREMENT] 	[UNIQUE] [PRIMARY KEY</a:t>
            </a:r>
            <a:r>
              <a:rPr lang="en-US" sz="1600" dirty="0" smtClean="0">
                <a:latin typeface="Courier New" panose="02070309020205020404" pitchFamily="49" charset="0"/>
                <a:cs typeface="Courier New" panose="02070309020205020404" pitchFamily="49" charset="0"/>
              </a:rPr>
              <a:t>]</a:t>
            </a:r>
          </a:p>
          <a:p>
            <a:pPr lvl="1" algn="l"/>
            <a:r>
              <a:rPr lang="en-US" sz="1600" dirty="0" smtClean="0">
                <a:latin typeface="Courier New" panose="02070309020205020404" pitchFamily="49" charset="0"/>
                <a:cs typeface="Courier New" panose="02070309020205020404" pitchFamily="49" charset="0"/>
              </a:rPr>
              <a:t>);</a:t>
            </a:r>
          </a:p>
          <a:p>
            <a:pPr lvl="1" algn="l"/>
            <a:r>
              <a:rPr lang="en-US" sz="1600" dirty="0" smtClean="0">
                <a:latin typeface="Courier New" panose="02070309020205020404" pitchFamily="49" charset="0"/>
                <a:cs typeface="Courier New" panose="02070309020205020404" pitchFamily="49" charset="0"/>
              </a:rPr>
              <a:t>Gather information about Rest Constraints Unique ,  Default , Not Null .</a:t>
            </a:r>
          </a:p>
          <a:p>
            <a:pPr marL="800100" lvl="1" indent="-342900" algn="l">
              <a:buFont typeface="Courier New" panose="02070309020205020404" pitchFamily="49" charset="0"/>
              <a:buChar char="o"/>
            </a:pPr>
            <a:endParaRPr lang="en-US" sz="1800" b="1" dirty="0" smtClean="0"/>
          </a:p>
          <a:p>
            <a:pPr marL="800100" lvl="1" indent="-342900" algn="l">
              <a:buFont typeface="Courier New" panose="02070309020205020404" pitchFamily="49" charset="0"/>
              <a:buChar char="o"/>
            </a:pPr>
            <a:endParaRPr lang="en-US" sz="1800" b="1" dirty="0"/>
          </a:p>
        </p:txBody>
      </p:sp>
      <p:sp>
        <p:nvSpPr>
          <p:cNvPr id="4" name="TextBox 3"/>
          <p:cNvSpPr txBox="1"/>
          <p:nvPr/>
        </p:nvSpPr>
        <p:spPr>
          <a:xfrm>
            <a:off x="1403797" y="631065"/>
            <a:ext cx="9427335" cy="646331"/>
          </a:xfrm>
          <a:prstGeom prst="rect">
            <a:avLst/>
          </a:prstGeom>
          <a:noFill/>
        </p:spPr>
        <p:txBody>
          <a:bodyPr wrap="square" rtlCol="0">
            <a:spAutoFit/>
          </a:bodyPr>
          <a:lstStyle/>
          <a:p>
            <a:pPr algn="ctr"/>
            <a:r>
              <a:rPr lang="en-US" sz="3600" dirty="0" smtClean="0"/>
              <a:t>DDL Create Table </a:t>
            </a:r>
            <a:endParaRPr lang="en-US" sz="3600" dirty="0"/>
          </a:p>
        </p:txBody>
      </p:sp>
    </p:spTree>
    <p:extLst>
      <p:ext uri="{BB962C8B-B14F-4D97-AF65-F5344CB8AC3E}">
        <p14:creationId xmlns:p14="http://schemas.microsoft.com/office/powerpoint/2010/main" val="27006627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dirty="0" smtClean="0"/>
              <a:t/>
            </a:r>
            <a:br>
              <a:rPr lang="en-US" dirty="0" smtClean="0"/>
            </a:br>
            <a:endParaRPr lang="en-US" dirty="0"/>
          </a:p>
        </p:txBody>
      </p:sp>
      <p:sp>
        <p:nvSpPr>
          <p:cNvPr id="3" name="Subtitle 2"/>
          <p:cNvSpPr>
            <a:spLocks noGrp="1"/>
          </p:cNvSpPr>
          <p:nvPr>
            <p:ph type="subTitle" idx="1"/>
          </p:nvPr>
        </p:nvSpPr>
        <p:spPr>
          <a:xfrm>
            <a:off x="1524000" y="1043189"/>
            <a:ext cx="9144000" cy="4214611"/>
          </a:xfrm>
        </p:spPr>
        <p:txBody>
          <a:bodyPr>
            <a:normAutofit/>
          </a:bodyPr>
          <a:lstStyle/>
          <a:p>
            <a:r>
              <a:rPr lang="en-US" sz="3600" b="1" dirty="0" smtClean="0"/>
              <a:t>Example of CREATE </a:t>
            </a:r>
            <a:r>
              <a:rPr lang="en-US" sz="3600" b="1" dirty="0"/>
              <a:t>TABLE </a:t>
            </a:r>
            <a:r>
              <a:rPr lang="en-US" sz="3600" b="1" dirty="0" smtClean="0"/>
              <a:t>Statement</a:t>
            </a:r>
            <a:r>
              <a:rPr lang="en-US" sz="2000" b="1" dirty="0" smtClean="0"/>
              <a:t>:</a:t>
            </a:r>
          </a:p>
          <a:p>
            <a:pPr algn="l"/>
            <a:r>
              <a:rPr lang="en-US" sz="1600" dirty="0" smtClean="0">
                <a:latin typeface="Courier New" panose="02070309020205020404" pitchFamily="49" charset="0"/>
                <a:cs typeface="Courier New" panose="02070309020205020404" pitchFamily="49" charset="0"/>
              </a:rPr>
              <a:t>	CREATE </a:t>
            </a:r>
            <a:r>
              <a:rPr lang="en-US" sz="1600" dirty="0">
                <a:latin typeface="Courier New" panose="02070309020205020404" pitchFamily="49" charset="0"/>
                <a:cs typeface="Courier New" panose="02070309020205020404" pitchFamily="49" charset="0"/>
              </a:rPr>
              <a:t>TABLE </a:t>
            </a:r>
            <a:r>
              <a:rPr lang="en-US" sz="1600" dirty="0" err="1" smtClean="0">
                <a:latin typeface="Courier New" panose="02070309020205020404" pitchFamily="49" charset="0"/>
                <a:cs typeface="Courier New" panose="02070309020205020404" pitchFamily="49" charset="0"/>
              </a:rPr>
              <a:t>tutorials_tbl</a:t>
            </a:r>
            <a:endParaRPr lang="en-US" sz="1600" dirty="0" smtClean="0">
              <a:latin typeface="Courier New" panose="02070309020205020404" pitchFamily="49" charset="0"/>
              <a:cs typeface="Courier New" panose="02070309020205020404" pitchFamily="49" charset="0"/>
            </a:endParaRPr>
          </a:p>
          <a:p>
            <a:pPr algn="l"/>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algn="l"/>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tutorial_id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INT NOT NULL AUTO_INCREMENT,</a:t>
            </a:r>
          </a:p>
          <a:p>
            <a:pPr algn="l"/>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tutorial_title</a:t>
            </a:r>
            <a:r>
              <a:rPr lang="en-US" sz="1600" dirty="0" smtClean="0">
                <a:latin typeface="Courier New" panose="02070309020205020404" pitchFamily="49" charset="0"/>
                <a:cs typeface="Courier New" panose="02070309020205020404" pitchFamily="49" charset="0"/>
              </a:rPr>
              <a:t> VARCHAR(30</a:t>
            </a:r>
            <a:r>
              <a:rPr lang="en-US" sz="1600" dirty="0">
                <a:latin typeface="Courier New" panose="02070309020205020404" pitchFamily="49" charset="0"/>
                <a:cs typeface="Courier New" panose="02070309020205020404" pitchFamily="49" charset="0"/>
              </a:rPr>
              <a:t>) NOT NULL,</a:t>
            </a:r>
          </a:p>
          <a:p>
            <a:pPr algn="l"/>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tutorial_author</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VARCHAR(40) NOT NULL,</a:t>
            </a:r>
          </a:p>
          <a:p>
            <a:pPr algn="l"/>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submission_date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DATE,</a:t>
            </a:r>
          </a:p>
          <a:p>
            <a:pPr algn="l"/>
            <a:r>
              <a:rPr lang="en-US" sz="1600" dirty="0" smtClean="0">
                <a:latin typeface="Courier New" panose="02070309020205020404" pitchFamily="49" charset="0"/>
                <a:cs typeface="Courier New" panose="02070309020205020404" pitchFamily="49" charset="0"/>
              </a:rPr>
              <a:t>	PRIMARY </a:t>
            </a:r>
            <a:r>
              <a:rPr lang="en-US" sz="1600" dirty="0">
                <a:latin typeface="Courier New" panose="02070309020205020404" pitchFamily="49" charset="0"/>
                <a:cs typeface="Courier New" panose="02070309020205020404" pitchFamily="49" charset="0"/>
              </a:rPr>
              <a:t>KEY ( </a:t>
            </a:r>
            <a:r>
              <a:rPr lang="en-US" sz="1600" dirty="0" err="1">
                <a:latin typeface="Courier New" panose="02070309020205020404" pitchFamily="49" charset="0"/>
                <a:cs typeface="Courier New" panose="02070309020205020404" pitchFamily="49" charset="0"/>
              </a:rPr>
              <a:t>tutorial_id</a:t>
            </a:r>
            <a:r>
              <a:rPr lang="en-US" sz="1600" dirty="0">
                <a:latin typeface="Courier New" panose="02070309020205020404" pitchFamily="49" charset="0"/>
                <a:cs typeface="Courier New" panose="02070309020205020404" pitchFamily="49" charset="0"/>
              </a:rPr>
              <a:t> )</a:t>
            </a:r>
          </a:p>
          <a:p>
            <a:pPr algn="l"/>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342900" indent="-342900" algn="l">
              <a:buFont typeface="Wingdings" panose="05000000000000000000" pitchFamily="2" charset="2"/>
              <a:buChar char="§"/>
            </a:pPr>
            <a:endParaRPr lang="en-US" sz="2000" b="1" dirty="0" smtClean="0"/>
          </a:p>
          <a:p>
            <a:pPr algn="l"/>
            <a:endParaRPr lang="en-US" sz="1800" dirty="0" smtClean="0"/>
          </a:p>
          <a:p>
            <a:pPr marL="800100" lvl="1" indent="-342900" algn="l">
              <a:buFont typeface="Courier New" panose="02070309020205020404" pitchFamily="49" charset="0"/>
              <a:buChar char="o"/>
            </a:pPr>
            <a:endParaRPr lang="en-US" sz="1800" b="1" dirty="0" smtClean="0"/>
          </a:p>
          <a:p>
            <a:pPr marL="800100" lvl="1" indent="-342900" algn="l">
              <a:buFont typeface="Courier New" panose="02070309020205020404" pitchFamily="49" charset="0"/>
              <a:buChar char="o"/>
            </a:pPr>
            <a:endParaRPr lang="en-US" sz="1800" b="1" dirty="0"/>
          </a:p>
        </p:txBody>
      </p:sp>
    </p:spTree>
    <p:extLst>
      <p:ext uri="{BB962C8B-B14F-4D97-AF65-F5344CB8AC3E}">
        <p14:creationId xmlns:p14="http://schemas.microsoft.com/office/powerpoint/2010/main" val="26773410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fontScale="92500" lnSpcReduction="20000"/>
          </a:bodyPr>
          <a:lstStyle/>
          <a:p>
            <a:pPr algn="l"/>
            <a:r>
              <a:rPr lang="en-US" sz="2200" b="1" dirty="0" smtClean="0"/>
              <a:t>ALTER TABLE Statement:</a:t>
            </a:r>
          </a:p>
          <a:p>
            <a:pPr marL="342900" indent="-342900" algn="l">
              <a:buFont typeface="Wingdings" panose="05000000000000000000" pitchFamily="2" charset="2"/>
              <a:buChar char="§"/>
            </a:pPr>
            <a:r>
              <a:rPr lang="en-US" sz="2200" dirty="0" smtClean="0"/>
              <a:t>Changes the structure of an existing table.</a:t>
            </a:r>
          </a:p>
          <a:p>
            <a:pPr marL="342900" indent="-342900" algn="l">
              <a:buFont typeface="Wingdings" panose="05000000000000000000" pitchFamily="2" charset="2"/>
              <a:buChar char="§"/>
            </a:pPr>
            <a:r>
              <a:rPr lang="en-US" sz="2200" dirty="0" smtClean="0"/>
              <a:t>Can add a column, a constraint, delete </a:t>
            </a:r>
            <a:r>
              <a:rPr lang="en-US" sz="2200" dirty="0"/>
              <a:t>a </a:t>
            </a:r>
            <a:r>
              <a:rPr lang="en-US" sz="2200" dirty="0" smtClean="0"/>
              <a:t>column, </a:t>
            </a:r>
            <a:r>
              <a:rPr lang="en-US" sz="2200" dirty="0"/>
              <a:t>rename </a:t>
            </a:r>
            <a:r>
              <a:rPr lang="en-US" sz="2200" dirty="0" smtClean="0"/>
              <a:t>a column </a:t>
            </a:r>
            <a:r>
              <a:rPr lang="en-US" sz="2200" dirty="0"/>
              <a:t>and </a:t>
            </a:r>
            <a:r>
              <a:rPr lang="en-US" sz="2200" dirty="0" smtClean="0"/>
              <a:t>a table </a:t>
            </a:r>
            <a:r>
              <a:rPr lang="en-US" sz="2200" dirty="0"/>
              <a:t>or change the type of the table. </a:t>
            </a:r>
            <a:endParaRPr lang="en-US" sz="2200" dirty="0" smtClean="0"/>
          </a:p>
          <a:p>
            <a:pPr algn="l"/>
            <a:endParaRPr lang="en-US" sz="2000" b="1" dirty="0" smtClean="0"/>
          </a:p>
          <a:p>
            <a:pPr algn="l"/>
            <a:r>
              <a:rPr lang="en-US" sz="2200" b="1" dirty="0" smtClean="0"/>
              <a:t>Renaming a Table:</a:t>
            </a:r>
          </a:p>
          <a:p>
            <a:pPr marL="342900" indent="-342900" algn="l">
              <a:buFont typeface="Wingdings" panose="05000000000000000000" pitchFamily="2" charset="2"/>
              <a:buChar char="§"/>
            </a:pPr>
            <a:r>
              <a:rPr lang="en-US" sz="2200" dirty="0" smtClean="0"/>
              <a:t>Use of </a:t>
            </a:r>
            <a:r>
              <a:rPr lang="en-US" sz="2200" b="1" dirty="0" smtClean="0"/>
              <a:t>RENAME TO </a:t>
            </a:r>
            <a:r>
              <a:rPr lang="en-US" sz="2200" dirty="0" smtClean="0"/>
              <a:t>clause.</a:t>
            </a:r>
          </a:p>
          <a:p>
            <a:pPr marL="342900" indent="-342900" algn="l">
              <a:buFont typeface="Wingdings" panose="05000000000000000000" pitchFamily="2" charset="2"/>
              <a:buChar char="§"/>
            </a:pPr>
            <a:r>
              <a:rPr lang="en-US" sz="2200" b="1" dirty="0" smtClean="0"/>
              <a:t>Example</a:t>
            </a:r>
            <a:r>
              <a:rPr lang="en-US" sz="2200" dirty="0" smtClean="0"/>
              <a:t>:</a:t>
            </a:r>
          </a:p>
          <a:p>
            <a:pPr algn="l"/>
            <a:r>
              <a:rPr lang="en-US" sz="2000" dirty="0" smtClean="0"/>
              <a:t>                     </a:t>
            </a:r>
            <a:r>
              <a:rPr lang="en-US" sz="2000" dirty="0" smtClean="0">
                <a:latin typeface="Courier New" panose="02070309020205020404" pitchFamily="49" charset="0"/>
                <a:cs typeface="Courier New" panose="02070309020205020404" pitchFamily="49" charset="0"/>
              </a:rPr>
              <a:t>ALTER </a:t>
            </a:r>
            <a:r>
              <a:rPr lang="en-US" sz="2000" dirty="0">
                <a:latin typeface="Courier New" panose="02070309020205020404" pitchFamily="49" charset="0"/>
                <a:cs typeface="Courier New" panose="02070309020205020404" pitchFamily="49" charset="0"/>
              </a:rPr>
              <a:t>TABLE Testing RENAME TO </a:t>
            </a:r>
            <a:r>
              <a:rPr lang="en-US" sz="2000" dirty="0" err="1">
                <a:latin typeface="Courier New" panose="02070309020205020404" pitchFamily="49" charset="0"/>
                <a:cs typeface="Courier New" panose="02070309020205020404" pitchFamily="49" charset="0"/>
              </a:rPr>
              <a:t>TestTable</a:t>
            </a:r>
            <a:r>
              <a:rPr lang="en-US" sz="2000" dirty="0" smtClean="0">
                <a:latin typeface="Courier New" panose="02070309020205020404" pitchFamily="49" charset="0"/>
                <a:cs typeface="Courier New" panose="02070309020205020404" pitchFamily="49" charset="0"/>
              </a:rPr>
              <a:t>;</a:t>
            </a:r>
            <a:endParaRPr lang="en-US" sz="2000" b="1" dirty="0" smtClean="0">
              <a:latin typeface="Courier New" panose="02070309020205020404" pitchFamily="49" charset="0"/>
              <a:cs typeface="Courier New" panose="02070309020205020404" pitchFamily="49" charset="0"/>
            </a:endParaRPr>
          </a:p>
          <a:p>
            <a:pPr algn="l"/>
            <a:r>
              <a:rPr lang="en-US" sz="1600" dirty="0" smtClean="0">
                <a:latin typeface="Courier New" panose="02070309020205020404" pitchFamily="49" charset="0"/>
                <a:cs typeface="Courier New" panose="02070309020205020404" pitchFamily="49" charset="0"/>
              </a:rPr>
              <a:t>	</a:t>
            </a:r>
            <a:endParaRPr lang="en-US" sz="2000" b="1" dirty="0" smtClean="0"/>
          </a:p>
          <a:p>
            <a:pPr algn="l"/>
            <a:endParaRPr lang="en-US" sz="1800" dirty="0" smtClean="0"/>
          </a:p>
          <a:p>
            <a:pPr marL="800100" lvl="1" indent="-342900" algn="l">
              <a:buFont typeface="Courier New" panose="02070309020205020404" pitchFamily="49" charset="0"/>
              <a:buChar char="o"/>
            </a:pPr>
            <a:endParaRPr lang="en-US" sz="1800" b="1" dirty="0" smtClean="0"/>
          </a:p>
          <a:p>
            <a:pPr marL="800100" lvl="1" indent="-342900" algn="l">
              <a:buFont typeface="Courier New" panose="02070309020205020404" pitchFamily="49" charset="0"/>
              <a:buChar char="o"/>
            </a:pPr>
            <a:endParaRPr lang="en-US" sz="1800" b="1" dirty="0"/>
          </a:p>
        </p:txBody>
      </p:sp>
    </p:spTree>
    <p:extLst>
      <p:ext uri="{BB962C8B-B14F-4D97-AF65-F5344CB8AC3E}">
        <p14:creationId xmlns:p14="http://schemas.microsoft.com/office/powerpoint/2010/main" val="31662555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918952"/>
            <a:ext cx="9144000" cy="3338848"/>
          </a:xfrm>
        </p:spPr>
        <p:txBody>
          <a:bodyPr>
            <a:normAutofit fontScale="92500" lnSpcReduction="20000"/>
          </a:bodyPr>
          <a:lstStyle/>
          <a:p>
            <a:pPr algn="l"/>
            <a:r>
              <a:rPr lang="en-US" sz="2200" b="1" dirty="0" smtClean="0"/>
              <a:t>Adding a Column to Table</a:t>
            </a:r>
            <a:r>
              <a:rPr lang="en-US" sz="2200" dirty="0" smtClean="0"/>
              <a:t>:</a:t>
            </a:r>
          </a:p>
          <a:p>
            <a:pPr marL="342900" indent="-342900" algn="l">
              <a:buFont typeface="Wingdings" panose="05000000000000000000" pitchFamily="2" charset="2"/>
              <a:buChar char="§"/>
            </a:pPr>
            <a:r>
              <a:rPr lang="en-US" sz="2200" dirty="0" smtClean="0"/>
              <a:t>Use of ADD clause.</a:t>
            </a:r>
          </a:p>
          <a:p>
            <a:pPr marL="342900" indent="-342900" algn="l">
              <a:buFont typeface="Wingdings" panose="05000000000000000000" pitchFamily="2" charset="2"/>
              <a:buChar char="§"/>
            </a:pPr>
            <a:r>
              <a:rPr lang="en-US" sz="2200" b="1" dirty="0" smtClean="0"/>
              <a:t>Example</a:t>
            </a:r>
            <a:r>
              <a:rPr lang="en-US" sz="2200" dirty="0" smtClean="0"/>
              <a:t>:</a:t>
            </a:r>
          </a:p>
          <a:p>
            <a:pPr algn="l"/>
            <a:r>
              <a:rPr lang="en-US" sz="1900" dirty="0" smtClean="0">
                <a:latin typeface="Courier New" panose="02070309020205020404" pitchFamily="49" charset="0"/>
                <a:cs typeface="Courier New" panose="02070309020205020404" pitchFamily="49" charset="0"/>
              </a:rPr>
              <a:t>           ALTER </a:t>
            </a:r>
            <a:r>
              <a:rPr lang="en-US" sz="1900" dirty="0">
                <a:latin typeface="Courier New" panose="02070309020205020404" pitchFamily="49" charset="0"/>
                <a:cs typeface="Courier New" panose="02070309020205020404" pitchFamily="49" charset="0"/>
              </a:rPr>
              <a:t>TABLE </a:t>
            </a:r>
            <a:r>
              <a:rPr lang="en-US" sz="1900" dirty="0" err="1">
                <a:latin typeface="Courier New" panose="02070309020205020404" pitchFamily="49" charset="0"/>
                <a:cs typeface="Courier New" panose="02070309020205020404" pitchFamily="49" charset="0"/>
              </a:rPr>
              <a:t>TestTable</a:t>
            </a:r>
            <a:r>
              <a:rPr lang="en-US" sz="1900" dirty="0">
                <a:latin typeface="Courier New" panose="02070309020205020404" pitchFamily="49" charset="0"/>
                <a:cs typeface="Courier New" panose="02070309020205020404" pitchFamily="49" charset="0"/>
              </a:rPr>
              <a:t> ADD </a:t>
            </a:r>
            <a:r>
              <a:rPr lang="en-US" sz="1900" dirty="0" err="1">
                <a:latin typeface="Courier New" panose="02070309020205020404" pitchFamily="49" charset="0"/>
                <a:cs typeface="Courier New" panose="02070309020205020404" pitchFamily="49" charset="0"/>
              </a:rPr>
              <a:t>iValues</a:t>
            </a:r>
            <a:r>
              <a:rPr lang="en-US" sz="1900" dirty="0">
                <a:latin typeface="Courier New" panose="02070309020205020404" pitchFamily="49" charset="0"/>
                <a:cs typeface="Courier New" panose="02070309020205020404" pitchFamily="49" charset="0"/>
              </a:rPr>
              <a:t> INT</a:t>
            </a:r>
            <a:r>
              <a:rPr lang="en-US" sz="1900" dirty="0" smtClean="0">
                <a:latin typeface="Courier New" panose="02070309020205020404" pitchFamily="49" charset="0"/>
                <a:cs typeface="Courier New" panose="02070309020205020404" pitchFamily="49" charset="0"/>
              </a:rPr>
              <a:t>;</a:t>
            </a:r>
          </a:p>
          <a:p>
            <a:pPr algn="l"/>
            <a:r>
              <a:rPr lang="en-US" sz="2200" b="1" dirty="0" smtClean="0"/>
              <a:t>Example for Adding </a:t>
            </a:r>
            <a:r>
              <a:rPr lang="en-US" sz="2200" b="1" dirty="0"/>
              <a:t>a </a:t>
            </a:r>
            <a:r>
              <a:rPr lang="en-US" sz="2200" b="1" dirty="0" smtClean="0"/>
              <a:t>PRIMARY KEY Constraint </a:t>
            </a:r>
            <a:r>
              <a:rPr lang="en-US" sz="2200" b="1" dirty="0"/>
              <a:t>to </a:t>
            </a:r>
            <a:r>
              <a:rPr lang="en-US" sz="2200" b="1" dirty="0" smtClean="0"/>
              <a:t>Table</a:t>
            </a:r>
            <a:r>
              <a:rPr lang="en-US" sz="2200" dirty="0" smtClean="0"/>
              <a:t>:</a:t>
            </a:r>
          </a:p>
          <a:p>
            <a:pPr algn="l"/>
            <a:r>
              <a:rPr lang="en-US" sz="1900" dirty="0" smtClean="0">
                <a:latin typeface="Courier New" panose="02070309020205020404" pitchFamily="49" charset="0"/>
                <a:cs typeface="Courier New" panose="02070309020205020404" pitchFamily="49" charset="0"/>
              </a:rPr>
              <a:t>	     ALTER </a:t>
            </a:r>
            <a:r>
              <a:rPr lang="en-US" sz="1900" dirty="0">
                <a:latin typeface="Courier New" panose="02070309020205020404" pitchFamily="49" charset="0"/>
                <a:cs typeface="Courier New" panose="02070309020205020404" pitchFamily="49" charset="0"/>
              </a:rPr>
              <a:t>TABLE </a:t>
            </a:r>
            <a:r>
              <a:rPr lang="en-US" sz="1900" dirty="0" err="1">
                <a:latin typeface="Courier New" panose="02070309020205020404" pitchFamily="49" charset="0"/>
                <a:cs typeface="Courier New" panose="02070309020205020404" pitchFamily="49" charset="0"/>
              </a:rPr>
              <a:t>TestTable</a:t>
            </a:r>
            <a:r>
              <a:rPr lang="en-US" sz="1900" dirty="0">
                <a:latin typeface="Courier New" panose="02070309020205020404" pitchFamily="49" charset="0"/>
                <a:cs typeface="Courier New" panose="02070309020205020404" pitchFamily="49" charset="0"/>
              </a:rPr>
              <a:t> ADD PRIMARY KEY (Id);</a:t>
            </a:r>
          </a:p>
          <a:p>
            <a:pPr marL="0" lvl="1" algn="l">
              <a:spcBef>
                <a:spcPts val="1000"/>
              </a:spcBef>
            </a:pPr>
            <a:r>
              <a:rPr lang="en-US" sz="2200" b="1" dirty="0" smtClean="0"/>
              <a:t>Changing </a:t>
            </a:r>
            <a:r>
              <a:rPr lang="en-US" sz="2200" b="1" dirty="0"/>
              <a:t>Column Name</a:t>
            </a:r>
            <a:r>
              <a:rPr lang="en-US" sz="2200" b="1" dirty="0" smtClean="0"/>
              <a:t>:</a:t>
            </a:r>
          </a:p>
          <a:p>
            <a:pPr marL="342900" lvl="1" indent="-342900" algn="l">
              <a:spcBef>
                <a:spcPts val="1000"/>
              </a:spcBef>
              <a:buFont typeface="Wingdings" panose="05000000000000000000" pitchFamily="2" charset="2"/>
              <a:buChar char="§"/>
            </a:pPr>
            <a:r>
              <a:rPr lang="en-US" sz="2200" dirty="0" smtClean="0"/>
              <a:t>Use of CHANGE COLUMN  clause.</a:t>
            </a:r>
          </a:p>
          <a:p>
            <a:pPr marL="342900" lvl="1" indent="-342900" algn="l">
              <a:spcBef>
                <a:spcPts val="1000"/>
              </a:spcBef>
              <a:buFont typeface="Wingdings" panose="05000000000000000000" pitchFamily="2" charset="2"/>
              <a:buChar char="§"/>
            </a:pPr>
            <a:r>
              <a:rPr lang="en-US" sz="2200" b="1" dirty="0" smtClean="0"/>
              <a:t>Example</a:t>
            </a:r>
            <a:r>
              <a:rPr lang="en-US" sz="2200" b="1" dirty="0"/>
              <a:t>: </a:t>
            </a:r>
            <a:endParaRPr lang="en-US" sz="2200" b="1" dirty="0" smtClean="0"/>
          </a:p>
          <a:p>
            <a:pPr marL="0" lvl="1" algn="l">
              <a:spcBef>
                <a:spcPts val="1000"/>
              </a:spcBef>
            </a:pPr>
            <a:r>
              <a:rPr lang="en-US" sz="1900" dirty="0" smtClean="0">
                <a:latin typeface="Courier New" panose="02070309020205020404" pitchFamily="49" charset="0"/>
                <a:cs typeface="Courier New" panose="02070309020205020404" pitchFamily="49" charset="0"/>
              </a:rPr>
              <a:t>	ALTER </a:t>
            </a:r>
            <a:r>
              <a:rPr lang="en-US" sz="1900" dirty="0">
                <a:latin typeface="Courier New" panose="02070309020205020404" pitchFamily="49" charset="0"/>
                <a:cs typeface="Courier New" panose="02070309020205020404" pitchFamily="49" charset="0"/>
              </a:rPr>
              <a:t>TABLE </a:t>
            </a:r>
            <a:r>
              <a:rPr lang="en-US" sz="1900" dirty="0" err="1">
                <a:latin typeface="Courier New" panose="02070309020205020404" pitchFamily="49" charset="0"/>
                <a:cs typeface="Courier New" panose="02070309020205020404" pitchFamily="49" charset="0"/>
              </a:rPr>
              <a:t>TestTable</a:t>
            </a:r>
            <a:r>
              <a:rPr lang="en-US" sz="1900" dirty="0">
                <a:latin typeface="Courier New" panose="02070309020205020404" pitchFamily="49" charset="0"/>
                <a:cs typeface="Courier New" panose="02070309020205020404" pitchFamily="49" charset="0"/>
              </a:rPr>
              <a:t> CHANGE COLUMN </a:t>
            </a:r>
            <a:r>
              <a:rPr lang="en-US" sz="1900" dirty="0" err="1">
                <a:latin typeface="Courier New" panose="02070309020205020404" pitchFamily="49" charset="0"/>
                <a:cs typeface="Courier New" panose="02070309020205020404" pitchFamily="49" charset="0"/>
              </a:rPr>
              <a:t>iValues</a:t>
            </a:r>
            <a:r>
              <a:rPr lang="en-US" sz="1900" dirty="0">
                <a:latin typeface="Courier New" panose="02070309020205020404" pitchFamily="49" charset="0"/>
                <a:cs typeface="Courier New" panose="02070309020205020404" pitchFamily="49" charset="0"/>
              </a:rPr>
              <a:t> iValues1 INT;</a:t>
            </a:r>
            <a:endParaRPr lang="en-US" sz="1900" dirty="0" smtClean="0">
              <a:latin typeface="Courier New" panose="02070309020205020404" pitchFamily="49" charset="0"/>
              <a:cs typeface="Courier New" panose="02070309020205020404" pitchFamily="49" charset="0"/>
            </a:endParaRPr>
          </a:p>
          <a:p>
            <a:pPr marL="0" lvl="1" algn="l">
              <a:spcBef>
                <a:spcPts val="1000"/>
              </a:spcBef>
            </a:pPr>
            <a:endParaRPr lang="en-US" sz="2200" b="1" dirty="0"/>
          </a:p>
          <a:p>
            <a:pPr marL="800100" lvl="1" indent="-342900" algn="l">
              <a:buFont typeface="Courier New" panose="02070309020205020404" pitchFamily="49" charset="0"/>
              <a:buChar char="o"/>
            </a:pPr>
            <a:endParaRPr lang="en-US" sz="1800" b="1" dirty="0"/>
          </a:p>
        </p:txBody>
      </p:sp>
    </p:spTree>
    <p:extLst>
      <p:ext uri="{BB962C8B-B14F-4D97-AF65-F5344CB8AC3E}">
        <p14:creationId xmlns:p14="http://schemas.microsoft.com/office/powerpoint/2010/main" val="32501801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918952"/>
            <a:ext cx="9144000" cy="3338848"/>
          </a:xfrm>
        </p:spPr>
        <p:txBody>
          <a:bodyPr>
            <a:normAutofit fontScale="92500" lnSpcReduction="10000"/>
          </a:bodyPr>
          <a:lstStyle/>
          <a:p>
            <a:pPr algn="l"/>
            <a:r>
              <a:rPr lang="en-US" sz="2200" b="1" dirty="0" smtClean="0"/>
              <a:t>Changing Column Data Type:</a:t>
            </a:r>
          </a:p>
          <a:p>
            <a:pPr marL="342900" indent="-342900" algn="l">
              <a:buFont typeface="Wingdings" panose="05000000000000000000" pitchFamily="2" charset="2"/>
              <a:buChar char="§"/>
            </a:pPr>
            <a:r>
              <a:rPr lang="en-US" sz="2200" dirty="0" smtClean="0"/>
              <a:t>Use of MODIFY COLUMN clause.</a:t>
            </a:r>
          </a:p>
          <a:p>
            <a:pPr marL="342900" indent="-342900" algn="l">
              <a:buFont typeface="Wingdings" panose="05000000000000000000" pitchFamily="2" charset="2"/>
              <a:buChar char="§"/>
            </a:pPr>
            <a:r>
              <a:rPr lang="en-US" sz="2200" b="1" dirty="0" smtClean="0"/>
              <a:t>Example</a:t>
            </a:r>
            <a:r>
              <a:rPr lang="en-US" sz="2200" dirty="0" smtClean="0"/>
              <a:t>:</a:t>
            </a:r>
          </a:p>
          <a:p>
            <a:pPr algn="l"/>
            <a:r>
              <a:rPr lang="en-US" sz="1900" dirty="0">
                <a:latin typeface="Courier New" panose="02070309020205020404" pitchFamily="49" charset="0"/>
                <a:cs typeface="Courier New" panose="02070309020205020404" pitchFamily="49" charset="0"/>
              </a:rPr>
              <a:t>           ALTER TABLE </a:t>
            </a:r>
            <a:r>
              <a:rPr lang="en-US" sz="1900" dirty="0" err="1">
                <a:latin typeface="Courier New" panose="02070309020205020404" pitchFamily="49" charset="0"/>
                <a:cs typeface="Courier New" panose="02070309020205020404" pitchFamily="49" charset="0"/>
              </a:rPr>
              <a:t>TestTable</a:t>
            </a:r>
            <a:r>
              <a:rPr lang="en-US" sz="1900" dirty="0">
                <a:latin typeface="Courier New" panose="02070309020205020404" pitchFamily="49" charset="0"/>
                <a:cs typeface="Courier New" panose="02070309020205020404" pitchFamily="49" charset="0"/>
              </a:rPr>
              <a:t> MODIFY COLUMN iValues1 </a:t>
            </a:r>
            <a:r>
              <a:rPr lang="en-US" sz="1900" dirty="0" smtClean="0">
                <a:latin typeface="Courier New" panose="02070309020205020404" pitchFamily="49" charset="0"/>
                <a:cs typeface="Courier New" panose="02070309020205020404" pitchFamily="49" charset="0"/>
              </a:rPr>
              <a:t>			MEDIUMINT;</a:t>
            </a:r>
          </a:p>
          <a:p>
            <a:pPr marL="0" lvl="1" algn="l">
              <a:spcBef>
                <a:spcPts val="1000"/>
              </a:spcBef>
            </a:pPr>
            <a:r>
              <a:rPr lang="en-US" sz="2200" b="1" dirty="0" smtClean="0"/>
              <a:t>Dropping a Column:</a:t>
            </a:r>
          </a:p>
          <a:p>
            <a:pPr marL="342900" lvl="1" indent="-342900" algn="l">
              <a:spcBef>
                <a:spcPts val="1000"/>
              </a:spcBef>
              <a:buFont typeface="Wingdings" panose="05000000000000000000" pitchFamily="2" charset="2"/>
              <a:buChar char="§"/>
            </a:pPr>
            <a:r>
              <a:rPr lang="en-US" sz="2200" dirty="0" smtClean="0"/>
              <a:t>Use of DROP COLUMN clause.</a:t>
            </a:r>
          </a:p>
          <a:p>
            <a:pPr marL="342900" lvl="1" indent="-342900" algn="l">
              <a:spcBef>
                <a:spcPts val="1000"/>
              </a:spcBef>
              <a:buFont typeface="Wingdings" panose="05000000000000000000" pitchFamily="2" charset="2"/>
              <a:buChar char="§"/>
            </a:pPr>
            <a:r>
              <a:rPr lang="en-US" sz="2200" b="1" dirty="0" smtClean="0"/>
              <a:t>Example</a:t>
            </a:r>
            <a:r>
              <a:rPr lang="en-US" sz="2200" b="1" dirty="0"/>
              <a:t>: </a:t>
            </a:r>
            <a:endParaRPr lang="en-US" sz="2200" b="1" dirty="0" smtClean="0"/>
          </a:p>
          <a:p>
            <a:pPr marL="0" lvl="1" algn="l">
              <a:spcBef>
                <a:spcPts val="1000"/>
              </a:spcBef>
            </a:pPr>
            <a:r>
              <a:rPr lang="en-US" sz="1900" dirty="0">
                <a:latin typeface="Courier New" panose="02070309020205020404" pitchFamily="49" charset="0"/>
                <a:cs typeface="Courier New" panose="02070309020205020404" pitchFamily="49" charset="0"/>
              </a:rPr>
              <a:t>	ALTER TABLE </a:t>
            </a:r>
            <a:r>
              <a:rPr lang="en-US" sz="1900" dirty="0" err="1">
                <a:latin typeface="Courier New" panose="02070309020205020404" pitchFamily="49" charset="0"/>
                <a:cs typeface="Courier New" panose="02070309020205020404" pitchFamily="49" charset="0"/>
              </a:rPr>
              <a:t>TestTable</a:t>
            </a:r>
            <a:r>
              <a:rPr lang="en-US" sz="1900" dirty="0">
                <a:latin typeface="Courier New" panose="02070309020205020404" pitchFamily="49" charset="0"/>
                <a:cs typeface="Courier New" panose="02070309020205020404" pitchFamily="49" charset="0"/>
              </a:rPr>
              <a:t> DROP COLUMN iValues1</a:t>
            </a:r>
            <a:r>
              <a:rPr lang="en-US" sz="1900" dirty="0" smtClean="0">
                <a:latin typeface="Courier New" panose="02070309020205020404" pitchFamily="49" charset="0"/>
                <a:cs typeface="Courier New" panose="02070309020205020404" pitchFamily="49" charset="0"/>
              </a:rPr>
              <a:t>;</a:t>
            </a:r>
            <a:endParaRPr lang="en-US" sz="2200" b="1" dirty="0"/>
          </a:p>
          <a:p>
            <a:pPr marL="800100" lvl="1" indent="-342900" algn="l">
              <a:buFont typeface="Courier New" panose="02070309020205020404" pitchFamily="49" charset="0"/>
              <a:buChar char="o"/>
            </a:pPr>
            <a:endParaRPr lang="en-US" sz="1800" b="1" dirty="0"/>
          </a:p>
        </p:txBody>
      </p:sp>
    </p:spTree>
    <p:extLst>
      <p:ext uri="{BB962C8B-B14F-4D97-AF65-F5344CB8AC3E}">
        <p14:creationId xmlns:p14="http://schemas.microsoft.com/office/powerpoint/2010/main" val="631147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Models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lstStyle/>
          <a:p>
            <a:pPr algn="l"/>
            <a:r>
              <a:rPr lang="en-US" sz="2000" b="1" dirty="0"/>
              <a:t>Hierarchical </a:t>
            </a:r>
            <a:r>
              <a:rPr lang="en-US" sz="2000" b="1" dirty="0" smtClean="0"/>
              <a:t>Model:</a:t>
            </a:r>
          </a:p>
          <a:p>
            <a:pPr marL="342900" indent="-342900" algn="l">
              <a:buFont typeface="Wingdings" panose="05000000000000000000" pitchFamily="2" charset="2"/>
              <a:buChar char="§"/>
            </a:pPr>
            <a:r>
              <a:rPr lang="en-US" sz="2000" dirty="0" smtClean="0"/>
              <a:t>The data is organized in </a:t>
            </a:r>
            <a:r>
              <a:rPr lang="en-US" sz="2000" dirty="0"/>
              <a:t>a tree structure. </a:t>
            </a:r>
            <a:endParaRPr lang="en-US" sz="2000" dirty="0" smtClean="0"/>
          </a:p>
          <a:p>
            <a:pPr marL="342900" indent="-342900" algn="l">
              <a:buFont typeface="Wingdings" panose="05000000000000000000" pitchFamily="2" charset="2"/>
              <a:buChar char="§"/>
            </a:pPr>
            <a:r>
              <a:rPr lang="en-US" sz="2000" dirty="0" smtClean="0"/>
              <a:t>There </a:t>
            </a:r>
            <a:r>
              <a:rPr lang="en-US" sz="2000" dirty="0"/>
              <a:t>is a hierarchy of parent and child data segments. </a:t>
            </a:r>
            <a:endParaRPr lang="en-US" sz="2000" dirty="0" smtClean="0"/>
          </a:p>
          <a:p>
            <a:pPr marL="342900" indent="-342900" algn="l">
              <a:buFont typeface="Wingdings" panose="05000000000000000000" pitchFamily="2" charset="2"/>
              <a:buChar char="§"/>
            </a:pPr>
            <a:r>
              <a:rPr lang="en-US" sz="2000" dirty="0" smtClean="0"/>
              <a:t>A parent can have many children, but a child can have a single parent.</a:t>
            </a:r>
          </a:p>
          <a:p>
            <a:pPr marL="342900" indent="-342900" algn="l">
              <a:buFont typeface="Wingdings" panose="05000000000000000000" pitchFamily="2" charset="2"/>
              <a:buChar char="§"/>
            </a:pPr>
            <a:r>
              <a:rPr lang="en-US" sz="2000" dirty="0"/>
              <a:t>This structure allows </a:t>
            </a:r>
            <a:r>
              <a:rPr lang="en-US" sz="2000" dirty="0" smtClean="0"/>
              <a:t>one-to-many </a:t>
            </a:r>
            <a:r>
              <a:rPr lang="en-US" sz="2000" dirty="0"/>
              <a:t>relationship between two types of data. </a:t>
            </a:r>
            <a:endParaRPr lang="en-US" sz="2000" dirty="0" smtClean="0"/>
          </a:p>
        </p:txBody>
      </p:sp>
    </p:spTree>
    <p:extLst>
      <p:ext uri="{BB962C8B-B14F-4D97-AF65-F5344CB8AC3E}">
        <p14:creationId xmlns:p14="http://schemas.microsoft.com/office/powerpoint/2010/main" val="9612491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918952"/>
            <a:ext cx="9144000" cy="3338848"/>
          </a:xfrm>
        </p:spPr>
        <p:txBody>
          <a:bodyPr>
            <a:normAutofit/>
          </a:bodyPr>
          <a:lstStyle/>
          <a:p>
            <a:pPr algn="l"/>
            <a:r>
              <a:rPr lang="en-US" sz="2000" dirty="0"/>
              <a:t> Data Manipulation Language which deals with data manipulation and includes most common SQL statements such </a:t>
            </a:r>
            <a:r>
              <a:rPr lang="en-US" sz="2000" dirty="0" smtClean="0"/>
              <a:t> </a:t>
            </a:r>
          </a:p>
          <a:p>
            <a:pPr marL="342900" indent="-342900" algn="l">
              <a:buFont typeface="Wingdings" panose="05000000000000000000" pitchFamily="2" charset="2"/>
              <a:buChar char="ü"/>
            </a:pPr>
            <a:r>
              <a:rPr lang="en-US" sz="2000" dirty="0" smtClean="0"/>
              <a:t>INSERT</a:t>
            </a:r>
          </a:p>
          <a:p>
            <a:pPr marL="342900" indent="-342900" algn="l">
              <a:buFont typeface="Wingdings" panose="05000000000000000000" pitchFamily="2" charset="2"/>
              <a:buChar char="ü"/>
            </a:pPr>
            <a:r>
              <a:rPr lang="en-US" sz="2000" dirty="0" smtClean="0"/>
              <a:t>UPDATE</a:t>
            </a:r>
          </a:p>
          <a:p>
            <a:pPr marL="342900" indent="-342900" algn="l">
              <a:buFont typeface="Wingdings" panose="05000000000000000000" pitchFamily="2" charset="2"/>
              <a:buChar char="ü"/>
            </a:pPr>
            <a:r>
              <a:rPr lang="en-US" sz="2000" dirty="0" smtClean="0"/>
              <a:t>DELETE </a:t>
            </a:r>
          </a:p>
          <a:p>
            <a:pPr algn="l"/>
            <a:r>
              <a:rPr lang="en-US" sz="2000" dirty="0" smtClean="0"/>
              <a:t>It </a:t>
            </a:r>
            <a:r>
              <a:rPr lang="en-US" sz="2000" dirty="0"/>
              <a:t>is used to store, modify, retrieve, delete and update data in a </a:t>
            </a:r>
            <a:r>
              <a:rPr lang="en-US" sz="2000" dirty="0" smtClean="0"/>
              <a:t>table.</a:t>
            </a:r>
            <a:endParaRPr lang="en-US" sz="1600" b="1" dirty="0"/>
          </a:p>
        </p:txBody>
      </p:sp>
      <p:sp>
        <p:nvSpPr>
          <p:cNvPr id="2" name="TextBox 1"/>
          <p:cNvSpPr txBox="1"/>
          <p:nvPr/>
        </p:nvSpPr>
        <p:spPr>
          <a:xfrm>
            <a:off x="2011680" y="1083212"/>
            <a:ext cx="8468751" cy="923330"/>
          </a:xfrm>
          <a:prstGeom prst="rect">
            <a:avLst/>
          </a:prstGeom>
          <a:noFill/>
        </p:spPr>
        <p:txBody>
          <a:bodyPr wrap="square" rtlCol="0">
            <a:spAutoFit/>
          </a:bodyPr>
          <a:lstStyle/>
          <a:p>
            <a:pPr lvl="0" algn="ctr"/>
            <a:r>
              <a:rPr lang="en-US" sz="3600" dirty="0"/>
              <a:t>Data Manipulation </a:t>
            </a:r>
            <a:r>
              <a:rPr lang="en-US" sz="3600" dirty="0" smtClean="0"/>
              <a:t>Language (DML)</a:t>
            </a:r>
            <a:endParaRPr lang="en-US" sz="3600" dirty="0"/>
          </a:p>
          <a:p>
            <a:endParaRPr lang="en-US" dirty="0"/>
          </a:p>
        </p:txBody>
      </p:sp>
    </p:spTree>
    <p:extLst>
      <p:ext uri="{BB962C8B-B14F-4D97-AF65-F5344CB8AC3E}">
        <p14:creationId xmlns:p14="http://schemas.microsoft.com/office/powerpoint/2010/main" val="41410689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918952"/>
            <a:ext cx="9144000" cy="3338848"/>
          </a:xfrm>
        </p:spPr>
        <p:txBody>
          <a:bodyPr>
            <a:normAutofit fontScale="92500" lnSpcReduction="10000"/>
          </a:bodyPr>
          <a:lstStyle/>
          <a:p>
            <a:r>
              <a:rPr lang="en-US" sz="3600" b="1" dirty="0" smtClean="0"/>
              <a:t>DML INSERT Statement</a:t>
            </a:r>
          </a:p>
          <a:p>
            <a:pPr marL="342900" indent="-342900" algn="l">
              <a:buFont typeface="Wingdings" panose="05000000000000000000" pitchFamily="2" charset="2"/>
              <a:buChar char="§"/>
            </a:pPr>
            <a:r>
              <a:rPr lang="en-US" sz="2200" dirty="0" smtClean="0"/>
              <a:t>Inserts records into a table.</a:t>
            </a:r>
          </a:p>
          <a:p>
            <a:pPr marL="342900" indent="-342900" algn="l">
              <a:buFont typeface="Wingdings" panose="05000000000000000000" pitchFamily="2" charset="2"/>
              <a:buChar char="§"/>
            </a:pPr>
            <a:r>
              <a:rPr lang="en-US" sz="2200" b="1" dirty="0" smtClean="0"/>
              <a:t>Syntax</a:t>
            </a:r>
            <a:r>
              <a:rPr lang="en-US" sz="2200" dirty="0" smtClean="0"/>
              <a:t>:</a:t>
            </a:r>
          </a:p>
          <a:p>
            <a:pPr algn="l"/>
            <a:r>
              <a:rPr lang="en-US" sz="19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INSERT INTO </a:t>
            </a:r>
            <a:r>
              <a:rPr lang="en-US" sz="1800" dirty="0" smtClean="0">
                <a:latin typeface="Courier New" panose="02070309020205020404" pitchFamily="49" charset="0"/>
                <a:cs typeface="Courier New" panose="02070309020205020404" pitchFamily="49" charset="0"/>
              </a:rPr>
              <a:t>&lt;</a:t>
            </a:r>
            <a:r>
              <a:rPr lang="en-US" sz="1800" dirty="0" err="1" smtClean="0">
                <a:latin typeface="Courier New" panose="02070309020205020404" pitchFamily="49" charset="0"/>
                <a:cs typeface="Courier New" panose="02070309020205020404" pitchFamily="49" charset="0"/>
              </a:rPr>
              <a:t>table_name</a:t>
            </a:r>
            <a:r>
              <a:rPr lang="en-US" sz="1800" dirty="0" smtClean="0">
                <a:latin typeface="Courier New" panose="02070309020205020404" pitchFamily="49" charset="0"/>
                <a:cs typeface="Courier New" panose="02070309020205020404" pitchFamily="49" charset="0"/>
              </a:rPr>
              <a:t>&gt; </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col1</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col2,...</a:t>
            </a:r>
            <a:r>
              <a:rPr lang="en-US" sz="1800" dirty="0" err="1" smtClean="0">
                <a:latin typeface="Courier New" panose="02070309020205020404" pitchFamily="49" charset="0"/>
                <a:cs typeface="Courier New" panose="02070309020205020404" pitchFamily="49" charset="0"/>
              </a:rPr>
              <a:t>colN</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p>
          <a:p>
            <a:pPr algn="l"/>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VALUES( </a:t>
            </a:r>
            <a:r>
              <a:rPr lang="en-US" sz="1800" dirty="0">
                <a:latin typeface="Courier New" panose="02070309020205020404" pitchFamily="49" charset="0"/>
                <a:cs typeface="Courier New" panose="02070309020205020404" pitchFamily="49" charset="0"/>
              </a:rPr>
              <a:t>value1, value2,...</a:t>
            </a:r>
            <a:r>
              <a:rPr lang="en-US" sz="1800" dirty="0" err="1">
                <a:latin typeface="Courier New" panose="02070309020205020404" pitchFamily="49" charset="0"/>
                <a:cs typeface="Courier New" panose="02070309020205020404" pitchFamily="49" charset="0"/>
              </a:rPr>
              <a:t>valueN</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marL="342900" indent="-342900" algn="l">
              <a:buFont typeface="Wingdings" panose="05000000000000000000" pitchFamily="2" charset="2"/>
              <a:buChar char="§"/>
            </a:pPr>
            <a:r>
              <a:rPr lang="en-US" sz="1900" dirty="0" smtClean="0">
                <a:latin typeface="Courier New" panose="02070309020205020404" pitchFamily="49" charset="0"/>
                <a:cs typeface="Courier New" panose="02070309020205020404" pitchFamily="49" charset="0"/>
              </a:rPr>
              <a:t> </a:t>
            </a:r>
            <a:r>
              <a:rPr lang="en-US" sz="2200" b="1" dirty="0" smtClean="0"/>
              <a:t>Example</a:t>
            </a:r>
            <a:r>
              <a:rPr lang="en-US" sz="2200" b="1" dirty="0"/>
              <a:t>: </a:t>
            </a:r>
            <a:endParaRPr lang="en-US" sz="2200" b="1" dirty="0" smtClean="0"/>
          </a:p>
          <a:p>
            <a:pPr marL="0" lvl="1" algn="l">
              <a:spcBef>
                <a:spcPts val="1000"/>
              </a:spcBef>
            </a:pPr>
            <a:r>
              <a:rPr lang="en-US" sz="19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INSERT INTO </a:t>
            </a:r>
            <a:r>
              <a:rPr lang="en-US" sz="1800" dirty="0" err="1" smtClean="0">
                <a:latin typeface="Courier New" panose="02070309020205020404" pitchFamily="49" charset="0"/>
                <a:cs typeface="Courier New" panose="02070309020205020404" pitchFamily="49" charset="0"/>
              </a:rPr>
              <a:t>tutorials_tbl</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tutorial_title</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tutorial_author</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submission_date</a:t>
            </a:r>
            <a:r>
              <a:rPr lang="en-US" sz="1800" dirty="0">
                <a:latin typeface="Courier New" panose="02070309020205020404" pitchFamily="49" charset="0"/>
                <a:cs typeface="Courier New" panose="02070309020205020404" pitchFamily="49" charset="0"/>
              </a:rPr>
              <a:t>)</a:t>
            </a:r>
          </a:p>
          <a:p>
            <a:pPr marL="0" lvl="1" algn="l">
              <a:spcBef>
                <a:spcPts val="1000"/>
              </a:spcBef>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VALUES("</a:t>
            </a:r>
            <a:r>
              <a:rPr lang="en-US" sz="1800" dirty="0">
                <a:latin typeface="Courier New" panose="02070309020205020404" pitchFamily="49" charset="0"/>
                <a:cs typeface="Courier New" panose="02070309020205020404" pitchFamily="49" charset="0"/>
              </a:rPr>
              <a:t>Learn PHP", "John </a:t>
            </a:r>
            <a:r>
              <a:rPr lang="en-US" sz="1800" dirty="0" err="1">
                <a:latin typeface="Courier New" panose="02070309020205020404" pitchFamily="49" charset="0"/>
                <a:cs typeface="Courier New" panose="02070309020205020404" pitchFamily="49" charset="0"/>
              </a:rPr>
              <a:t>Poul</a:t>
            </a:r>
            <a:r>
              <a:rPr lang="en-US" sz="1800" dirty="0">
                <a:latin typeface="Courier New" panose="02070309020205020404" pitchFamily="49" charset="0"/>
                <a:cs typeface="Courier New" panose="02070309020205020404" pitchFamily="49" charset="0"/>
              </a:rPr>
              <a:t>", NOW</a:t>
            </a:r>
            <a:r>
              <a:rPr lang="en-US" sz="1800" dirty="0" smtClean="0">
                <a:latin typeface="Courier New" panose="02070309020205020404" pitchFamily="49" charset="0"/>
                <a:cs typeface="Courier New" panose="02070309020205020404" pitchFamily="49" charset="0"/>
              </a:rPr>
              <a:t>());</a:t>
            </a:r>
            <a:endParaRPr lang="en-US" sz="1600" b="1" dirty="0"/>
          </a:p>
        </p:txBody>
      </p:sp>
    </p:spTree>
    <p:extLst>
      <p:ext uri="{BB962C8B-B14F-4D97-AF65-F5344CB8AC3E}">
        <p14:creationId xmlns:p14="http://schemas.microsoft.com/office/powerpoint/2010/main" val="7271253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918952"/>
            <a:ext cx="9144000" cy="3338848"/>
          </a:xfrm>
        </p:spPr>
        <p:txBody>
          <a:bodyPr>
            <a:normAutofit/>
          </a:bodyPr>
          <a:lstStyle/>
          <a:p>
            <a:r>
              <a:rPr lang="en-US" sz="3600" b="1" dirty="0" smtClean="0"/>
              <a:t>DML UPDATE Statement</a:t>
            </a:r>
          </a:p>
          <a:p>
            <a:pPr marL="342900" indent="-342900" algn="l">
              <a:buFont typeface="Wingdings" panose="05000000000000000000" pitchFamily="2" charset="2"/>
              <a:buChar char="§"/>
            </a:pPr>
            <a:r>
              <a:rPr lang="en-US" sz="2200" dirty="0"/>
              <a:t>Can update one or more field altogether</a:t>
            </a:r>
            <a:r>
              <a:rPr lang="en-US" sz="2200" dirty="0" smtClean="0"/>
              <a:t>.</a:t>
            </a:r>
            <a:endParaRPr lang="en-US" sz="2200" dirty="0"/>
          </a:p>
          <a:p>
            <a:pPr marL="342900" indent="-342900" algn="l">
              <a:buFont typeface="Wingdings" panose="05000000000000000000" pitchFamily="2" charset="2"/>
              <a:buChar char="§"/>
            </a:pPr>
            <a:r>
              <a:rPr lang="en-US" sz="2200" dirty="0" smtClean="0"/>
              <a:t>Can </a:t>
            </a:r>
            <a:r>
              <a:rPr lang="en-US" sz="2200" dirty="0"/>
              <a:t>specify any condition using WHERE clause</a:t>
            </a:r>
            <a:r>
              <a:rPr lang="en-US" sz="2200" dirty="0" smtClean="0"/>
              <a:t>.</a:t>
            </a:r>
            <a:endParaRPr lang="en-US" sz="2200" dirty="0"/>
          </a:p>
          <a:p>
            <a:pPr marL="342900" indent="-342900" algn="l">
              <a:buFont typeface="Wingdings" panose="05000000000000000000" pitchFamily="2" charset="2"/>
              <a:buChar char="§"/>
            </a:pPr>
            <a:r>
              <a:rPr lang="en-US" sz="2200" dirty="0"/>
              <a:t>C</a:t>
            </a:r>
            <a:r>
              <a:rPr lang="en-US" sz="2200" dirty="0" smtClean="0"/>
              <a:t>an </a:t>
            </a:r>
            <a:r>
              <a:rPr lang="en-US" sz="2200" dirty="0"/>
              <a:t>update values in a single table at a </a:t>
            </a:r>
            <a:r>
              <a:rPr lang="en-US" sz="2200" dirty="0" smtClean="0"/>
              <a:t>time. </a:t>
            </a:r>
            <a:endParaRPr lang="en-US" sz="2200" dirty="0"/>
          </a:p>
          <a:p>
            <a:pPr marL="342900" indent="-342900" algn="l">
              <a:buFont typeface="Wingdings" panose="05000000000000000000" pitchFamily="2" charset="2"/>
              <a:buChar char="§"/>
            </a:pPr>
            <a:r>
              <a:rPr lang="en-US" sz="2200" b="1" dirty="0" smtClean="0"/>
              <a:t>Syntax</a:t>
            </a:r>
            <a:r>
              <a:rPr lang="en-US" sz="2200" dirty="0" smtClean="0"/>
              <a:t>:</a:t>
            </a:r>
          </a:p>
          <a:p>
            <a:pPr algn="l"/>
            <a:r>
              <a:rPr lang="en-US" sz="1900" dirty="0">
                <a:latin typeface="Courier New" panose="02070309020205020404" pitchFamily="49" charset="0"/>
                <a:cs typeface="Courier New" panose="02070309020205020404" pitchFamily="49" charset="0"/>
              </a:rPr>
              <a:t>          </a:t>
            </a:r>
            <a:r>
              <a:rPr lang="en-US" sz="19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UPDATE &lt;</a:t>
            </a:r>
            <a:r>
              <a:rPr lang="en-US" sz="1800" dirty="0" err="1" smtClean="0">
                <a:latin typeface="Courier New" panose="02070309020205020404" pitchFamily="49" charset="0"/>
                <a:cs typeface="Courier New" panose="02070309020205020404" pitchFamily="49" charset="0"/>
              </a:rPr>
              <a:t>table_name</a:t>
            </a:r>
            <a:r>
              <a:rPr lang="en-US" sz="1800" dirty="0" smtClean="0">
                <a:latin typeface="Courier New" panose="02070309020205020404" pitchFamily="49" charset="0"/>
                <a:cs typeface="Courier New" panose="02070309020205020404" pitchFamily="49" charset="0"/>
              </a:rPr>
              <a:t>&gt; </a:t>
            </a:r>
            <a:r>
              <a:rPr lang="en-US" sz="1800" dirty="0">
                <a:latin typeface="Courier New" panose="02070309020205020404" pitchFamily="49" charset="0"/>
                <a:cs typeface="Courier New" panose="02070309020205020404" pitchFamily="49" charset="0"/>
              </a:rPr>
              <a:t>SET </a:t>
            </a:r>
            <a:r>
              <a:rPr lang="en-US" sz="1800" dirty="0" smtClean="0">
                <a:latin typeface="Courier New" panose="02070309020205020404" pitchFamily="49" charset="0"/>
                <a:cs typeface="Courier New" panose="02070309020205020404" pitchFamily="49" charset="0"/>
              </a:rPr>
              <a:t>col1=new_value1</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col2=new_value2</a:t>
            </a:r>
            <a:endParaRPr lang="en-US" sz="1800" dirty="0">
              <a:latin typeface="Courier New" panose="02070309020205020404" pitchFamily="49" charset="0"/>
              <a:cs typeface="Courier New" panose="02070309020205020404" pitchFamily="49" charset="0"/>
            </a:endParaRPr>
          </a:p>
          <a:p>
            <a:pPr algn="l"/>
            <a:r>
              <a:rPr lang="en-US" sz="1800" dirty="0" smtClean="0">
                <a:latin typeface="Courier New" panose="02070309020205020404" pitchFamily="49" charset="0"/>
                <a:cs typeface="Courier New" panose="02070309020205020404" pitchFamily="49" charset="0"/>
              </a:rPr>
              <a:t>	     [WHERE </a:t>
            </a:r>
            <a:r>
              <a:rPr lang="en-US" sz="1800" dirty="0">
                <a:latin typeface="Courier New" panose="02070309020205020404" pitchFamily="49" charset="0"/>
                <a:cs typeface="Courier New" panose="02070309020205020404" pitchFamily="49" charset="0"/>
              </a:rPr>
              <a:t>Clause</a:t>
            </a:r>
            <a:r>
              <a:rPr lang="en-US" sz="18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253563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918952"/>
            <a:ext cx="9144000" cy="3338848"/>
          </a:xfrm>
        </p:spPr>
        <p:txBody>
          <a:bodyPr>
            <a:normAutofit/>
          </a:bodyPr>
          <a:lstStyle/>
          <a:p>
            <a:r>
              <a:rPr lang="en-US" sz="3600" b="1" dirty="0" smtClean="0"/>
              <a:t>DML Update Example</a:t>
            </a:r>
          </a:p>
          <a:p>
            <a:pPr algn="l"/>
            <a:r>
              <a:rPr lang="en-US" sz="2200" b="1" dirty="0" smtClean="0"/>
              <a:t>Example 1:</a:t>
            </a:r>
          </a:p>
          <a:p>
            <a:pPr algn="l"/>
            <a:r>
              <a:rPr lang="en-US" sz="1800" dirty="0" smtClean="0">
                <a:latin typeface="Courier New" panose="02070309020205020404" pitchFamily="49" charset="0"/>
                <a:cs typeface="Courier New" panose="02070309020205020404" pitchFamily="49" charset="0"/>
              </a:rPr>
              <a:t>     UPDATE </a:t>
            </a:r>
            <a:r>
              <a:rPr lang="en-US" sz="1800" dirty="0" err="1">
                <a:latin typeface="Courier New" panose="02070309020205020404" pitchFamily="49" charset="0"/>
                <a:cs typeface="Courier New" panose="02070309020205020404" pitchFamily="49" charset="0"/>
              </a:rPr>
              <a:t>tutorials_tbl</a:t>
            </a:r>
            <a:r>
              <a:rPr lang="en-US" sz="1800" dirty="0">
                <a:latin typeface="Courier New" panose="02070309020205020404" pitchFamily="49" charset="0"/>
                <a:cs typeface="Courier New" panose="02070309020205020404" pitchFamily="49" charset="0"/>
              </a:rPr>
              <a:t> </a:t>
            </a:r>
          </a:p>
          <a:p>
            <a:pPr algn="l"/>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SET </a:t>
            </a:r>
            <a:r>
              <a:rPr lang="en-US" sz="1800" dirty="0" err="1">
                <a:latin typeface="Courier New" panose="02070309020205020404" pitchFamily="49" charset="0"/>
                <a:cs typeface="Courier New" panose="02070309020205020404" pitchFamily="49" charset="0"/>
              </a:rPr>
              <a:t>tutorial_title</a:t>
            </a:r>
            <a:r>
              <a:rPr lang="en-US" sz="1800" dirty="0">
                <a:latin typeface="Courier New" panose="02070309020205020404" pitchFamily="49" charset="0"/>
                <a:cs typeface="Courier New" panose="02070309020205020404" pitchFamily="49" charset="0"/>
              </a:rPr>
              <a:t>='Learning </a:t>
            </a:r>
            <a:r>
              <a:rPr lang="en-US" sz="1800" dirty="0" smtClean="0">
                <a:latin typeface="Courier New" panose="02070309020205020404" pitchFamily="49" charset="0"/>
                <a:cs typeface="Courier New" panose="02070309020205020404" pitchFamily="49" charset="0"/>
              </a:rPr>
              <a:t>SQL' </a:t>
            </a:r>
            <a:endParaRPr lang="en-US" sz="1800" dirty="0">
              <a:latin typeface="Courier New" panose="02070309020205020404" pitchFamily="49" charset="0"/>
              <a:cs typeface="Courier New" panose="02070309020205020404" pitchFamily="49" charset="0"/>
            </a:endParaRPr>
          </a:p>
          <a:p>
            <a:pPr algn="l"/>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WHERE </a:t>
            </a:r>
            <a:r>
              <a:rPr lang="en-US" sz="1800" dirty="0" err="1">
                <a:latin typeface="Courier New" panose="02070309020205020404" pitchFamily="49" charset="0"/>
                <a:cs typeface="Courier New" panose="02070309020205020404" pitchFamily="49" charset="0"/>
              </a:rPr>
              <a:t>tutorial_id</a:t>
            </a:r>
            <a:r>
              <a:rPr lang="en-US" sz="1800" dirty="0">
                <a:latin typeface="Courier New" panose="02070309020205020404" pitchFamily="49" charset="0"/>
                <a:cs typeface="Courier New" panose="02070309020205020404" pitchFamily="49" charset="0"/>
              </a:rPr>
              <a:t>=3</a:t>
            </a:r>
            <a:r>
              <a:rPr lang="en-US" sz="1800" dirty="0" smtClean="0">
                <a:latin typeface="Courier New" panose="02070309020205020404" pitchFamily="49" charset="0"/>
                <a:cs typeface="Courier New" panose="02070309020205020404" pitchFamily="49" charset="0"/>
              </a:rPr>
              <a:t>;</a:t>
            </a:r>
          </a:p>
          <a:p>
            <a:pPr algn="l"/>
            <a:r>
              <a:rPr lang="en-US" sz="2000" b="1" dirty="0"/>
              <a:t>Example </a:t>
            </a:r>
            <a:r>
              <a:rPr lang="en-US" sz="2000" b="1" dirty="0" smtClean="0"/>
              <a:t>2:</a:t>
            </a:r>
            <a:endParaRPr lang="en-US" sz="2000" b="1" dirty="0"/>
          </a:p>
          <a:p>
            <a:pPr algn="l"/>
            <a:r>
              <a:rPr lang="en-US" sz="1800" dirty="0" smtClean="0">
                <a:latin typeface="Courier New" panose="02070309020205020404" pitchFamily="49" charset="0"/>
                <a:cs typeface="Courier New" panose="02070309020205020404" pitchFamily="49" charset="0"/>
              </a:rPr>
              <a:t>     UPDATE </a:t>
            </a:r>
            <a:r>
              <a:rPr lang="en-US" sz="1800" dirty="0" err="1">
                <a:latin typeface="Courier New" panose="02070309020205020404" pitchFamily="49" charset="0"/>
                <a:cs typeface="Courier New" panose="02070309020205020404" pitchFamily="49" charset="0"/>
              </a:rPr>
              <a:t>tutorials_tbl</a:t>
            </a:r>
            <a:r>
              <a:rPr lang="en-US" sz="1800" dirty="0">
                <a:latin typeface="Courier New" panose="02070309020205020404" pitchFamily="49" charset="0"/>
                <a:cs typeface="Courier New" panose="02070309020205020404" pitchFamily="49" charset="0"/>
              </a:rPr>
              <a:t> </a:t>
            </a:r>
          </a:p>
          <a:p>
            <a:pPr algn="l"/>
            <a:r>
              <a:rPr lang="en-US" sz="1800" dirty="0">
                <a:latin typeface="Courier New" panose="02070309020205020404" pitchFamily="49" charset="0"/>
                <a:cs typeface="Courier New" panose="02070309020205020404" pitchFamily="49" charset="0"/>
              </a:rPr>
              <a:t>     SET </a:t>
            </a:r>
            <a:r>
              <a:rPr lang="en-US" sz="1800" dirty="0" err="1">
                <a:latin typeface="Courier New" panose="02070309020205020404" pitchFamily="49" charset="0"/>
                <a:cs typeface="Courier New" panose="02070309020205020404" pitchFamily="49" charset="0"/>
              </a:rPr>
              <a:t>tutorial_title</a:t>
            </a:r>
            <a:r>
              <a:rPr lang="en-US" sz="1800" dirty="0">
                <a:latin typeface="Courier New" panose="02070309020205020404" pitchFamily="49" charset="0"/>
                <a:cs typeface="Courier New" panose="02070309020205020404" pitchFamily="49" charset="0"/>
              </a:rPr>
              <a:t>='Learning </a:t>
            </a:r>
            <a:r>
              <a:rPr lang="en-US" sz="1800" dirty="0" smtClean="0">
                <a:latin typeface="Courier New" panose="02070309020205020404" pitchFamily="49" charset="0"/>
                <a:cs typeface="Courier New" panose="02070309020205020404" pitchFamily="49" charset="0"/>
              </a:rPr>
              <a:t>SQL‘; </a:t>
            </a:r>
            <a:endParaRPr lang="en-US" sz="1800" dirty="0">
              <a:latin typeface="Courier New" panose="02070309020205020404" pitchFamily="49" charset="0"/>
              <a:cs typeface="Courier New" panose="02070309020205020404" pitchFamily="49" charset="0"/>
            </a:endParaRPr>
          </a:p>
          <a:p>
            <a:pPr algn="l"/>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85343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918952"/>
            <a:ext cx="9144000" cy="3338848"/>
          </a:xfrm>
        </p:spPr>
        <p:txBody>
          <a:bodyPr>
            <a:normAutofit fontScale="92500" lnSpcReduction="20000"/>
          </a:bodyPr>
          <a:lstStyle/>
          <a:p>
            <a:r>
              <a:rPr lang="en-US" sz="3900" b="1" dirty="0" smtClean="0"/>
              <a:t>DML DELETE Statement</a:t>
            </a:r>
          </a:p>
          <a:p>
            <a:pPr marL="342900" indent="-342900" algn="l">
              <a:buFont typeface="Wingdings" panose="05000000000000000000" pitchFamily="2" charset="2"/>
              <a:buChar char="§"/>
            </a:pPr>
            <a:r>
              <a:rPr lang="en-US" sz="2200" dirty="0" smtClean="0"/>
              <a:t>Deletes records from a table.</a:t>
            </a:r>
            <a:endParaRPr lang="en-US" sz="2200" dirty="0"/>
          </a:p>
          <a:p>
            <a:pPr marL="342900" indent="-342900" algn="l">
              <a:buFont typeface="Wingdings" panose="05000000000000000000" pitchFamily="2" charset="2"/>
              <a:buChar char="§"/>
            </a:pPr>
            <a:r>
              <a:rPr lang="en-US" sz="2200" dirty="0" smtClean="0"/>
              <a:t>Can </a:t>
            </a:r>
            <a:r>
              <a:rPr lang="en-US" sz="2200" dirty="0"/>
              <a:t>specify any condition using WHERE clause</a:t>
            </a:r>
            <a:r>
              <a:rPr lang="en-US" sz="2200" dirty="0" smtClean="0"/>
              <a:t>.</a:t>
            </a:r>
            <a:endParaRPr lang="en-US" sz="2200" dirty="0"/>
          </a:p>
          <a:p>
            <a:pPr marL="342900" indent="-342900" algn="l">
              <a:buFont typeface="Wingdings" panose="05000000000000000000" pitchFamily="2" charset="2"/>
              <a:buChar char="§"/>
            </a:pPr>
            <a:r>
              <a:rPr lang="en-US" sz="2200" dirty="0"/>
              <a:t>C</a:t>
            </a:r>
            <a:r>
              <a:rPr lang="en-US" sz="2200" dirty="0" smtClean="0"/>
              <a:t>an delete records from </a:t>
            </a:r>
            <a:r>
              <a:rPr lang="en-US" sz="2200" dirty="0"/>
              <a:t>a single table at a </a:t>
            </a:r>
            <a:r>
              <a:rPr lang="en-US" sz="2200" dirty="0" smtClean="0"/>
              <a:t>time. </a:t>
            </a:r>
          </a:p>
          <a:p>
            <a:pPr marL="342900" indent="-342900" algn="l">
              <a:buFont typeface="Wingdings" panose="05000000000000000000" pitchFamily="2" charset="2"/>
              <a:buChar char="§"/>
            </a:pPr>
            <a:r>
              <a:rPr lang="en-US" sz="2000" dirty="0"/>
              <a:t>If </a:t>
            </a:r>
            <a:r>
              <a:rPr lang="en-US" sz="2000" dirty="0" smtClean="0"/>
              <a:t>no, </a:t>
            </a:r>
            <a:r>
              <a:rPr lang="en-US" sz="2000" dirty="0"/>
              <a:t>WHERE condition is specified, all rows will be removed. After performing a DELETE operation you need to COMMIT or ROLLBACK the transaction to make the change permanent or to undo it. </a:t>
            </a:r>
            <a:endParaRPr lang="en-US" sz="2200" dirty="0"/>
          </a:p>
          <a:p>
            <a:pPr marL="342900" indent="-342900" algn="l">
              <a:buFont typeface="Wingdings" panose="05000000000000000000" pitchFamily="2" charset="2"/>
              <a:buChar char="§"/>
            </a:pPr>
            <a:r>
              <a:rPr lang="en-US" sz="2200" b="1" dirty="0" smtClean="0"/>
              <a:t>Syntax</a:t>
            </a:r>
            <a:r>
              <a:rPr lang="en-US" sz="2200" dirty="0" smtClean="0"/>
              <a:t>:</a:t>
            </a:r>
          </a:p>
          <a:p>
            <a:pPr algn="l"/>
            <a:r>
              <a:rPr lang="en-US" sz="1900" dirty="0">
                <a:latin typeface="Courier New" panose="02070309020205020404" pitchFamily="49" charset="0"/>
                <a:cs typeface="Courier New" panose="02070309020205020404" pitchFamily="49" charset="0"/>
              </a:rPr>
              <a:t>          </a:t>
            </a:r>
            <a:r>
              <a:rPr lang="en-US" sz="19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DELETE FROM &lt;</a:t>
            </a:r>
            <a:r>
              <a:rPr lang="en-US" sz="1800" dirty="0" err="1" smtClean="0">
                <a:latin typeface="Courier New" panose="02070309020205020404" pitchFamily="49" charset="0"/>
                <a:cs typeface="Courier New" panose="02070309020205020404" pitchFamily="49" charset="0"/>
              </a:rPr>
              <a:t>table_name</a:t>
            </a:r>
            <a:r>
              <a:rPr lang="en-US" sz="1800" dirty="0" smtClean="0">
                <a:latin typeface="Courier New" panose="02070309020205020404" pitchFamily="49" charset="0"/>
                <a:cs typeface="Courier New" panose="02070309020205020404" pitchFamily="49" charset="0"/>
              </a:rPr>
              <a:t>&gt; </a:t>
            </a:r>
          </a:p>
          <a:p>
            <a:pPr algn="l"/>
            <a:r>
              <a:rPr lang="en-US" sz="1800" dirty="0" smtClean="0">
                <a:latin typeface="Courier New" panose="02070309020205020404" pitchFamily="49" charset="0"/>
                <a:cs typeface="Courier New" panose="02070309020205020404" pitchFamily="49" charset="0"/>
              </a:rPr>
              <a:t>	      [WHERE </a:t>
            </a:r>
            <a:r>
              <a:rPr lang="en-US" sz="1800" dirty="0">
                <a:latin typeface="Courier New" panose="02070309020205020404" pitchFamily="49" charset="0"/>
                <a:cs typeface="Courier New" panose="02070309020205020404" pitchFamily="49" charset="0"/>
              </a:rPr>
              <a:t>Clause</a:t>
            </a:r>
            <a:r>
              <a:rPr lang="en-US" sz="18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347154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918952"/>
            <a:ext cx="9144000" cy="3338848"/>
          </a:xfrm>
        </p:spPr>
        <p:txBody>
          <a:bodyPr>
            <a:normAutofit/>
          </a:bodyPr>
          <a:lstStyle/>
          <a:p>
            <a:r>
              <a:rPr lang="en-US" sz="3600" b="1" dirty="0" smtClean="0"/>
              <a:t>DML Delete Example</a:t>
            </a:r>
          </a:p>
          <a:p>
            <a:pPr algn="l"/>
            <a:r>
              <a:rPr lang="en-US" sz="2200" b="1" dirty="0" smtClean="0"/>
              <a:t>Example 1:</a:t>
            </a:r>
          </a:p>
          <a:p>
            <a:pPr algn="l"/>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pPr algn="l"/>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DELETE </a:t>
            </a:r>
            <a:r>
              <a:rPr lang="en-US" sz="1800" dirty="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tutorials_tbl</a:t>
            </a:r>
            <a:r>
              <a:rPr lang="en-US" sz="1800" dirty="0">
                <a:latin typeface="Courier New" panose="02070309020205020404" pitchFamily="49" charset="0"/>
                <a:cs typeface="Courier New" panose="02070309020205020404" pitchFamily="49" charset="0"/>
              </a:rPr>
              <a:t> WHERE </a:t>
            </a:r>
            <a:r>
              <a:rPr lang="en-US" sz="1800" dirty="0" err="1">
                <a:latin typeface="Courier New" panose="02070309020205020404" pitchFamily="49" charset="0"/>
                <a:cs typeface="Courier New" panose="02070309020205020404" pitchFamily="49" charset="0"/>
              </a:rPr>
              <a:t>tutorial_id</a:t>
            </a:r>
            <a:r>
              <a:rPr lang="en-US" sz="1800" dirty="0">
                <a:latin typeface="Courier New" panose="02070309020205020404" pitchFamily="49" charset="0"/>
                <a:cs typeface="Courier New" panose="02070309020205020404" pitchFamily="49" charset="0"/>
              </a:rPr>
              <a:t>=3</a:t>
            </a:r>
            <a:r>
              <a:rPr lang="en-US" sz="1800" dirty="0" smtClean="0">
                <a:latin typeface="Courier New" panose="02070309020205020404" pitchFamily="49" charset="0"/>
                <a:cs typeface="Courier New" panose="02070309020205020404" pitchFamily="49" charset="0"/>
              </a:rPr>
              <a:t>;</a:t>
            </a:r>
          </a:p>
          <a:p>
            <a:pPr algn="l"/>
            <a:endParaRPr lang="en-US" sz="1800" b="1" dirty="0">
              <a:latin typeface="Courier New" panose="02070309020205020404" pitchFamily="49" charset="0"/>
              <a:cs typeface="Courier New" panose="02070309020205020404" pitchFamily="49" charset="0"/>
            </a:endParaRPr>
          </a:p>
          <a:p>
            <a:pPr algn="l"/>
            <a:r>
              <a:rPr lang="en-US" sz="2000" b="1" dirty="0" smtClean="0"/>
              <a:t>Example 2:</a:t>
            </a:r>
            <a:endParaRPr lang="en-US" sz="2000" b="1" dirty="0"/>
          </a:p>
          <a:p>
            <a:pPr algn="l"/>
            <a:r>
              <a:rPr lang="en-US" sz="1800" dirty="0" smtClean="0">
                <a:latin typeface="Courier New" panose="02070309020205020404" pitchFamily="49" charset="0"/>
                <a:cs typeface="Courier New" panose="02070309020205020404" pitchFamily="49" charset="0"/>
              </a:rPr>
              <a:t>    </a:t>
            </a:r>
          </a:p>
          <a:p>
            <a:pPr algn="l"/>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DELETE </a:t>
            </a:r>
            <a:r>
              <a:rPr lang="en-US" sz="1800" dirty="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tutorials_tbl</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05266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6301"/>
            <a:ext cx="9144000" cy="1002651"/>
          </a:xfrm>
        </p:spPr>
        <p:txBody>
          <a:bodyPr>
            <a:normAutofit fontScale="90000"/>
          </a:bodyPr>
          <a:lstStyle/>
          <a:p>
            <a:pPr lvl="0"/>
            <a:r>
              <a:rPr lang="en-US" dirty="0" smtClean="0"/>
              <a:t/>
            </a:r>
            <a:br>
              <a:rPr lang="en-US" dirty="0" smtClean="0"/>
            </a:br>
            <a:r>
              <a:rPr lang="en-US" sz="4000" dirty="0"/>
              <a:t>Transaction Control </a:t>
            </a:r>
            <a:r>
              <a:rPr lang="en-US" sz="4000" dirty="0" smtClean="0"/>
              <a:t>Language (TCL)</a:t>
            </a:r>
            <a:r>
              <a:rPr lang="en-US" sz="4000" dirty="0"/>
              <a:t/>
            </a:r>
            <a:br>
              <a:rPr lang="en-US" sz="4000" dirty="0"/>
            </a:br>
            <a:endParaRPr lang="en-US" sz="4000" dirty="0"/>
          </a:p>
        </p:txBody>
      </p:sp>
      <p:sp>
        <p:nvSpPr>
          <p:cNvPr id="3" name="Subtitle 2"/>
          <p:cNvSpPr>
            <a:spLocks noGrp="1"/>
          </p:cNvSpPr>
          <p:nvPr>
            <p:ph type="subTitle" idx="1"/>
          </p:nvPr>
        </p:nvSpPr>
        <p:spPr>
          <a:xfrm>
            <a:off x="1524000" y="1918952"/>
            <a:ext cx="9144000" cy="3338848"/>
          </a:xfrm>
        </p:spPr>
        <p:txBody>
          <a:bodyPr>
            <a:normAutofit/>
          </a:bodyPr>
          <a:lstStyle/>
          <a:p>
            <a:pPr marL="0" lvl="1" algn="l">
              <a:lnSpc>
                <a:spcPct val="100000"/>
              </a:lnSpc>
              <a:spcBef>
                <a:spcPts val="1000"/>
              </a:spcBef>
            </a:pPr>
            <a:r>
              <a:rPr lang="en-US" b="1" dirty="0" smtClean="0"/>
              <a:t>Transaction:</a:t>
            </a:r>
          </a:p>
          <a:p>
            <a:pPr marL="342900" lvl="1" indent="-342900" algn="l">
              <a:lnSpc>
                <a:spcPct val="100000"/>
              </a:lnSpc>
              <a:spcBef>
                <a:spcPts val="1000"/>
              </a:spcBef>
              <a:buFont typeface="Wingdings" panose="05000000000000000000" pitchFamily="2" charset="2"/>
              <a:buChar char="§"/>
            </a:pPr>
            <a:r>
              <a:rPr lang="en-US" dirty="0" smtClean="0"/>
              <a:t>Is </a:t>
            </a:r>
            <a:r>
              <a:rPr lang="en-US" dirty="0"/>
              <a:t>a logical unit of work requested by a user to be applied to the database objects</a:t>
            </a:r>
            <a:r>
              <a:rPr lang="en-US" dirty="0" smtClean="0"/>
              <a:t>.</a:t>
            </a:r>
          </a:p>
          <a:p>
            <a:pPr marL="342900" lvl="1" indent="-342900" algn="l">
              <a:lnSpc>
                <a:spcPct val="100000"/>
              </a:lnSpc>
              <a:spcBef>
                <a:spcPts val="1000"/>
              </a:spcBef>
              <a:buFont typeface="Wingdings" panose="05000000000000000000" pitchFamily="2" charset="2"/>
              <a:buChar char="§"/>
            </a:pPr>
            <a:r>
              <a:rPr lang="en-US" dirty="0" smtClean="0"/>
              <a:t>Groups </a:t>
            </a:r>
            <a:r>
              <a:rPr lang="en-US" dirty="0"/>
              <a:t>one or more SQL statements into a single </a:t>
            </a:r>
            <a:r>
              <a:rPr lang="en-US" dirty="0" smtClean="0"/>
              <a:t>logical unit.</a:t>
            </a:r>
          </a:p>
          <a:p>
            <a:pPr marL="342900" lvl="1" indent="-342900" algn="l">
              <a:lnSpc>
                <a:spcPct val="100000"/>
              </a:lnSpc>
              <a:spcBef>
                <a:spcPts val="1000"/>
              </a:spcBef>
              <a:buFont typeface="Wingdings" panose="05000000000000000000" pitchFamily="2" charset="2"/>
              <a:buChar char="§"/>
            </a:pPr>
            <a:r>
              <a:rPr lang="en-US" dirty="0"/>
              <a:t>Works on tables that use transaction-safe storage engines, like </a:t>
            </a:r>
            <a:r>
              <a:rPr lang="en-US" dirty="0" err="1"/>
              <a:t>InnoDB</a:t>
            </a:r>
            <a:r>
              <a:rPr lang="en-US" dirty="0"/>
              <a:t> and BDB.</a:t>
            </a:r>
          </a:p>
          <a:p>
            <a:pPr marL="342900" lvl="1" indent="-342900" algn="l">
              <a:lnSpc>
                <a:spcPct val="100000"/>
              </a:lnSpc>
              <a:spcBef>
                <a:spcPts val="1000"/>
              </a:spcBef>
              <a:buFont typeface="Wingdings" panose="05000000000000000000" pitchFamily="2" charset="2"/>
              <a:buChar char="§"/>
            </a:pPr>
            <a:r>
              <a:rPr lang="en-US" dirty="0" smtClean="0"/>
              <a:t>Syntax for creating a </a:t>
            </a:r>
            <a:r>
              <a:rPr lang="en-US" dirty="0"/>
              <a:t>t</a:t>
            </a:r>
            <a:r>
              <a:rPr lang="en-US" dirty="0" smtClean="0"/>
              <a:t>ransaction:</a:t>
            </a:r>
          </a:p>
          <a:p>
            <a:pPr marL="914400" lvl="3" algn="l">
              <a:lnSpc>
                <a:spcPct val="100000"/>
              </a:lnSpc>
              <a:spcBef>
                <a:spcPts val="1000"/>
              </a:spcBef>
            </a:pPr>
            <a:r>
              <a:rPr lang="en-US" sz="1800" dirty="0" smtClean="0">
                <a:latin typeface="Courier New" panose="02070309020205020404" pitchFamily="49" charset="0"/>
                <a:cs typeface="Courier New" panose="02070309020205020404" pitchFamily="49" charset="0"/>
              </a:rPr>
              <a:t>START TRANSACTION;</a:t>
            </a:r>
          </a:p>
          <a:p>
            <a:pPr marL="914400" lvl="3" algn="l">
              <a:lnSpc>
                <a:spcPct val="100000"/>
              </a:lnSpc>
              <a:spcBef>
                <a:spcPts val="1000"/>
              </a:spcBef>
            </a:pPr>
            <a:r>
              <a:rPr lang="en-US" sz="1800" dirty="0" smtClean="0">
                <a:latin typeface="Courier New" panose="02070309020205020404" pitchFamily="49" charset="0"/>
                <a:cs typeface="Courier New" panose="02070309020205020404" pitchFamily="49" charset="0"/>
              </a:rPr>
              <a:t>Statements</a:t>
            </a:r>
          </a:p>
          <a:p>
            <a:pPr marL="914400" lvl="3" algn="l">
              <a:lnSpc>
                <a:spcPct val="100000"/>
              </a:lnSpc>
              <a:spcBef>
                <a:spcPts val="1000"/>
              </a:spcBef>
            </a:pPr>
            <a:r>
              <a:rPr lang="en-US" sz="1800" dirty="0" smtClean="0">
                <a:latin typeface="Courier New" panose="02070309020205020404" pitchFamily="49" charset="0"/>
                <a:cs typeface="Courier New" panose="02070309020205020404" pitchFamily="49" charset="0"/>
              </a:rPr>
              <a:t>COMMIT|ROLLBACK;</a:t>
            </a:r>
          </a:p>
          <a:p>
            <a:pPr lvl="1" algn="l"/>
            <a:endParaRPr lang="en-US" sz="1800" dirty="0">
              <a:latin typeface="Courier New" panose="02070309020205020404" pitchFamily="49" charset="0"/>
              <a:cs typeface="Courier New" panose="02070309020205020404" pitchFamily="49" charset="0"/>
            </a:endParaRPr>
          </a:p>
          <a:p>
            <a:pPr lvl="1" algn="l"/>
            <a:endParaRPr lang="en-US" sz="18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16241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fontScale="92500" lnSpcReduction="10000"/>
          </a:bodyPr>
          <a:lstStyle/>
          <a:p>
            <a:pPr marL="342900" lvl="1" indent="-342900" algn="l">
              <a:lnSpc>
                <a:spcPct val="100000"/>
              </a:lnSpc>
              <a:spcBef>
                <a:spcPts val="1000"/>
              </a:spcBef>
              <a:buFont typeface="Wingdings" panose="05000000000000000000" pitchFamily="2" charset="2"/>
              <a:buChar char="§"/>
            </a:pPr>
            <a:r>
              <a:rPr lang="en-US" dirty="0"/>
              <a:t>Running the </a:t>
            </a:r>
            <a:r>
              <a:rPr lang="en-US" b="1" dirty="0"/>
              <a:t>COMMIT</a:t>
            </a:r>
            <a:r>
              <a:rPr lang="en-US" dirty="0"/>
              <a:t> command will explicitly end the current transaction. Changes will be </a:t>
            </a:r>
            <a:r>
              <a:rPr lang="en-US" dirty="0" smtClean="0"/>
              <a:t>committed.</a:t>
            </a:r>
          </a:p>
          <a:p>
            <a:pPr marL="342900" lvl="1" indent="-342900" algn="l">
              <a:lnSpc>
                <a:spcPct val="100000"/>
              </a:lnSpc>
              <a:spcBef>
                <a:spcPts val="1000"/>
              </a:spcBef>
              <a:buFont typeface="Wingdings" panose="05000000000000000000" pitchFamily="2" charset="2"/>
              <a:buChar char="§"/>
            </a:pPr>
            <a:r>
              <a:rPr lang="en-US" dirty="0"/>
              <a:t>Running the </a:t>
            </a:r>
            <a:r>
              <a:rPr lang="en-US" b="1" dirty="0"/>
              <a:t>ROLLBACK</a:t>
            </a:r>
            <a:r>
              <a:rPr lang="en-US" dirty="0"/>
              <a:t> command will explicitly end the current transaction. Changes will be rolled back</a:t>
            </a:r>
            <a:r>
              <a:rPr lang="en-US" dirty="0" smtClean="0"/>
              <a:t>.</a:t>
            </a:r>
          </a:p>
          <a:p>
            <a:pPr marL="342900" lvl="1" indent="-342900" algn="l">
              <a:lnSpc>
                <a:spcPct val="100000"/>
              </a:lnSpc>
              <a:spcBef>
                <a:spcPts val="1000"/>
              </a:spcBef>
              <a:buFont typeface="Wingdings" panose="05000000000000000000" pitchFamily="2" charset="2"/>
              <a:buChar char="§"/>
            </a:pPr>
            <a:r>
              <a:rPr lang="en-US" b="1" dirty="0" smtClean="0"/>
              <a:t>Example</a:t>
            </a:r>
            <a:r>
              <a:rPr lang="en-US" dirty="0" smtClean="0"/>
              <a:t>:</a:t>
            </a:r>
          </a:p>
          <a:p>
            <a:pPr marL="457200" lvl="2" algn="l">
              <a:lnSpc>
                <a:spcPct val="100000"/>
              </a:lnSpc>
              <a:spcBef>
                <a:spcPts val="1000"/>
              </a:spcBef>
            </a:pPr>
            <a:r>
              <a:rPr lang="en-US" sz="1900" dirty="0">
                <a:latin typeface="Courier New" panose="02070309020205020404" pitchFamily="49" charset="0"/>
                <a:cs typeface="Courier New" panose="02070309020205020404" pitchFamily="49" charset="0"/>
              </a:rPr>
              <a:t>START </a:t>
            </a:r>
            <a:r>
              <a:rPr lang="en-US" sz="1900" dirty="0" smtClean="0">
                <a:latin typeface="Courier New" panose="02070309020205020404" pitchFamily="49" charset="0"/>
                <a:cs typeface="Courier New" panose="02070309020205020404" pitchFamily="49" charset="0"/>
              </a:rPr>
              <a:t>TRANSACTION;</a:t>
            </a:r>
            <a:endParaRPr lang="en-US" sz="1900" dirty="0">
              <a:latin typeface="Courier New" panose="02070309020205020404" pitchFamily="49" charset="0"/>
              <a:cs typeface="Courier New" panose="02070309020205020404" pitchFamily="49" charset="0"/>
            </a:endParaRPr>
          </a:p>
          <a:p>
            <a:pPr marL="457200" lvl="2" algn="l">
              <a:spcBef>
                <a:spcPts val="1000"/>
              </a:spcBef>
            </a:pPr>
            <a:r>
              <a:rPr lang="en-US" sz="1900" dirty="0">
                <a:latin typeface="Courier New" panose="02070309020205020404" pitchFamily="49" charset="0"/>
                <a:cs typeface="Courier New" panose="02070309020205020404" pitchFamily="49" charset="0"/>
              </a:rPr>
              <a:t>INSERT INTO </a:t>
            </a:r>
            <a:r>
              <a:rPr lang="en-US" sz="1900" dirty="0" err="1">
                <a:latin typeface="Courier New" panose="02070309020205020404" pitchFamily="49" charset="0"/>
                <a:cs typeface="Courier New" panose="02070309020205020404" pitchFamily="49" charset="0"/>
              </a:rPr>
              <a:t>tutorials_tbl</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tutorial_title</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tutorial_author</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submission_date</a:t>
            </a:r>
            <a:r>
              <a:rPr lang="en-US" sz="1900" dirty="0">
                <a:latin typeface="Courier New" panose="02070309020205020404" pitchFamily="49" charset="0"/>
                <a:cs typeface="Courier New" panose="02070309020205020404" pitchFamily="49" charset="0"/>
              </a:rPr>
              <a:t>)</a:t>
            </a:r>
          </a:p>
          <a:p>
            <a:pPr marL="457200" lvl="2" algn="l">
              <a:spcBef>
                <a:spcPts val="1000"/>
              </a:spcBef>
            </a:pPr>
            <a:r>
              <a:rPr lang="en-US" sz="1900" dirty="0">
                <a:latin typeface="Courier New" panose="02070309020205020404" pitchFamily="49" charset="0"/>
                <a:cs typeface="Courier New" panose="02070309020205020404" pitchFamily="49" charset="0"/>
              </a:rPr>
              <a:t>   	VALUES("Learn PHP", "John </a:t>
            </a:r>
            <a:r>
              <a:rPr lang="en-US" sz="1900" dirty="0" err="1">
                <a:latin typeface="Courier New" panose="02070309020205020404" pitchFamily="49" charset="0"/>
                <a:cs typeface="Courier New" panose="02070309020205020404" pitchFamily="49" charset="0"/>
              </a:rPr>
              <a:t>Poul</a:t>
            </a:r>
            <a:r>
              <a:rPr lang="en-US" sz="1900" dirty="0">
                <a:latin typeface="Courier New" panose="02070309020205020404" pitchFamily="49" charset="0"/>
                <a:cs typeface="Courier New" panose="02070309020205020404" pitchFamily="49" charset="0"/>
              </a:rPr>
              <a:t>", NOW</a:t>
            </a:r>
            <a:r>
              <a:rPr lang="en-US" sz="1900" dirty="0" smtClean="0">
                <a:latin typeface="Courier New" panose="02070309020205020404" pitchFamily="49" charset="0"/>
                <a:cs typeface="Courier New" panose="02070309020205020404" pitchFamily="49" charset="0"/>
              </a:rPr>
              <a:t>());</a:t>
            </a:r>
          </a:p>
          <a:p>
            <a:pPr marL="457200" lvl="2" algn="l">
              <a:spcBef>
                <a:spcPts val="1000"/>
              </a:spcBef>
            </a:pPr>
            <a:r>
              <a:rPr lang="en-US" sz="1900" dirty="0">
                <a:latin typeface="Courier New" panose="02070309020205020404" pitchFamily="49" charset="0"/>
                <a:cs typeface="Courier New" panose="02070309020205020404" pitchFamily="49" charset="0"/>
              </a:rPr>
              <a:t>COMMIT;</a:t>
            </a:r>
          </a:p>
          <a:p>
            <a:pPr marL="0" lvl="1" algn="l">
              <a:lnSpc>
                <a:spcPct val="100000"/>
              </a:lnSpc>
              <a:spcBef>
                <a:spcPts val="1000"/>
              </a:spcBef>
            </a:pPr>
            <a:endParaRPr lang="en-US" sz="1800" dirty="0" smtClean="0">
              <a:latin typeface="Courier New" panose="02070309020205020404" pitchFamily="49" charset="0"/>
              <a:cs typeface="Courier New" panose="02070309020205020404" pitchFamily="49" charset="0"/>
            </a:endParaRPr>
          </a:p>
          <a:p>
            <a:pPr lvl="1" algn="l"/>
            <a:endParaRPr lang="en-US" sz="1800" dirty="0" smtClean="0">
              <a:latin typeface="Courier New" panose="02070309020205020404" pitchFamily="49" charset="0"/>
              <a:cs typeface="Courier New" panose="02070309020205020404" pitchFamily="49" charset="0"/>
            </a:endParaRPr>
          </a:p>
        </p:txBody>
      </p:sp>
      <p:sp>
        <p:nvSpPr>
          <p:cNvPr id="4" name="TextBox 3"/>
          <p:cNvSpPr txBox="1"/>
          <p:nvPr/>
        </p:nvSpPr>
        <p:spPr>
          <a:xfrm>
            <a:off x="1635617" y="721217"/>
            <a:ext cx="8822028" cy="646331"/>
          </a:xfrm>
          <a:prstGeom prst="rect">
            <a:avLst/>
          </a:prstGeom>
          <a:noFill/>
        </p:spPr>
        <p:txBody>
          <a:bodyPr wrap="square" rtlCol="0">
            <a:spAutoFit/>
          </a:bodyPr>
          <a:lstStyle/>
          <a:p>
            <a:pPr algn="ctr"/>
            <a:r>
              <a:rPr lang="en-US" sz="3600" dirty="0" smtClean="0"/>
              <a:t>TCL</a:t>
            </a:r>
            <a:endParaRPr lang="en-US" sz="3600" dirty="0"/>
          </a:p>
        </p:txBody>
      </p:sp>
    </p:spTree>
    <p:extLst>
      <p:ext uri="{BB962C8B-B14F-4D97-AF65-F5344CB8AC3E}">
        <p14:creationId xmlns:p14="http://schemas.microsoft.com/office/powerpoint/2010/main" val="38772294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0782" y="452067"/>
            <a:ext cx="6269501" cy="45719"/>
          </a:xfrm>
        </p:spPr>
        <p:txBody>
          <a:bodyPr>
            <a:normAutofit fontScale="90000"/>
          </a:bodyPr>
          <a:lstStyle/>
          <a:p>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0" lvl="1" algn="l">
              <a:lnSpc>
                <a:spcPct val="100000"/>
              </a:lnSpc>
              <a:spcBef>
                <a:spcPts val="1000"/>
              </a:spcBef>
            </a:pPr>
            <a:r>
              <a:rPr lang="en-US" b="1" dirty="0" smtClean="0"/>
              <a:t>SAVEPOINT</a:t>
            </a:r>
            <a:r>
              <a:rPr lang="en-US" dirty="0" smtClean="0"/>
              <a:t> </a:t>
            </a:r>
            <a:r>
              <a:rPr lang="en-US" b="1" dirty="0" smtClean="0"/>
              <a:t>Statement</a:t>
            </a:r>
            <a:r>
              <a:rPr lang="en-US" dirty="0" smtClean="0"/>
              <a:t>:</a:t>
            </a:r>
          </a:p>
          <a:p>
            <a:pPr marL="342900" lvl="1" indent="-342900" algn="l">
              <a:lnSpc>
                <a:spcPct val="100000"/>
              </a:lnSpc>
              <a:spcBef>
                <a:spcPts val="1000"/>
              </a:spcBef>
              <a:buFont typeface="Wingdings" panose="05000000000000000000" pitchFamily="2" charset="2"/>
              <a:buChar char="§"/>
            </a:pPr>
            <a:r>
              <a:rPr lang="en-US" dirty="0"/>
              <a:t>S</a:t>
            </a:r>
            <a:r>
              <a:rPr lang="en-US" dirty="0" smtClean="0"/>
              <a:t>ets </a:t>
            </a:r>
            <a:r>
              <a:rPr lang="en-US" dirty="0"/>
              <a:t>a named transaction </a:t>
            </a:r>
            <a:r>
              <a:rPr lang="en-US" dirty="0" err="1"/>
              <a:t>savepoint</a:t>
            </a:r>
            <a:r>
              <a:rPr lang="en-US" dirty="0"/>
              <a:t> with a name of identifier. If the current transaction has a </a:t>
            </a:r>
            <a:r>
              <a:rPr lang="en-US" dirty="0" err="1"/>
              <a:t>savepoint</a:t>
            </a:r>
            <a:r>
              <a:rPr lang="en-US" dirty="0"/>
              <a:t> with the same name, the old </a:t>
            </a:r>
            <a:r>
              <a:rPr lang="en-US" dirty="0" err="1"/>
              <a:t>savepoint</a:t>
            </a:r>
            <a:r>
              <a:rPr lang="en-US" dirty="0"/>
              <a:t> is deleted and a new one is set</a:t>
            </a:r>
            <a:r>
              <a:rPr lang="en-US" dirty="0" smtClean="0"/>
              <a:t>.</a:t>
            </a:r>
          </a:p>
          <a:p>
            <a:pPr marL="342900" lvl="1" indent="-342900" algn="l">
              <a:lnSpc>
                <a:spcPct val="100000"/>
              </a:lnSpc>
              <a:spcBef>
                <a:spcPts val="1000"/>
              </a:spcBef>
              <a:buFont typeface="Wingdings" panose="05000000000000000000" pitchFamily="2" charset="2"/>
              <a:buChar char="§"/>
            </a:pPr>
            <a:r>
              <a:rPr lang="en-US" b="1" dirty="0" smtClean="0"/>
              <a:t>Syntax</a:t>
            </a:r>
            <a:r>
              <a:rPr lang="en-US" dirty="0" smtClean="0"/>
              <a:t>:</a:t>
            </a:r>
          </a:p>
          <a:p>
            <a:pPr marL="457200" lvl="2" algn="l">
              <a:lnSpc>
                <a:spcPct val="100000"/>
              </a:lnSpc>
              <a:spcBef>
                <a:spcPts val="1000"/>
              </a:spcBef>
            </a:pPr>
            <a:r>
              <a:rPr lang="en-US" sz="1600" dirty="0" smtClean="0">
                <a:latin typeface="Courier New" panose="02070309020205020404" pitchFamily="49" charset="0"/>
                <a:cs typeface="Courier New" panose="02070309020205020404" pitchFamily="49" charset="0"/>
              </a:rPr>
              <a:t>   SAVEPOINT identifier </a:t>
            </a:r>
            <a:endParaRPr lang="en-US" sz="1600" dirty="0">
              <a:latin typeface="Courier New" panose="02070309020205020404" pitchFamily="49" charset="0"/>
              <a:cs typeface="Courier New" panose="02070309020205020404" pitchFamily="49" charset="0"/>
            </a:endParaRPr>
          </a:p>
          <a:p>
            <a:pPr marL="342900" lvl="1" indent="-342900" algn="l">
              <a:lnSpc>
                <a:spcPct val="100000"/>
              </a:lnSpc>
              <a:spcBef>
                <a:spcPts val="1000"/>
              </a:spcBef>
              <a:buFont typeface="Wingdings" panose="05000000000000000000" pitchFamily="2" charset="2"/>
              <a:buChar char="§"/>
            </a:pPr>
            <a:endParaRPr lang="en-US" sz="1900" dirty="0" smtClean="0">
              <a:latin typeface="Courier New" panose="02070309020205020404" pitchFamily="49" charset="0"/>
              <a:cs typeface="Courier New" panose="02070309020205020404" pitchFamily="49" charset="0"/>
            </a:endParaRPr>
          </a:p>
          <a:p>
            <a:pPr marL="342900" lvl="1" indent="-342900" algn="l">
              <a:lnSpc>
                <a:spcPct val="100000"/>
              </a:lnSpc>
              <a:spcBef>
                <a:spcPts val="1000"/>
              </a:spcBef>
              <a:buFont typeface="Wingdings" panose="05000000000000000000" pitchFamily="2" charset="2"/>
              <a:buChar char="§"/>
            </a:pPr>
            <a:endParaRPr lang="en-US" sz="1900" dirty="0">
              <a:latin typeface="Courier New" panose="02070309020205020404" pitchFamily="49" charset="0"/>
              <a:cs typeface="Courier New" panose="02070309020205020404" pitchFamily="49" charset="0"/>
            </a:endParaRPr>
          </a:p>
          <a:p>
            <a:pPr marL="342900" lvl="1" indent="-342900" algn="l">
              <a:lnSpc>
                <a:spcPct val="100000"/>
              </a:lnSpc>
              <a:spcBef>
                <a:spcPts val="1000"/>
              </a:spcBef>
              <a:buFont typeface="Wingdings" panose="05000000000000000000" pitchFamily="2" charset="2"/>
              <a:buChar char="§"/>
            </a:pPr>
            <a:endParaRPr lang="en-US" sz="1900" dirty="0">
              <a:latin typeface="Courier New" panose="02070309020205020404" pitchFamily="49" charset="0"/>
              <a:cs typeface="Courier New" panose="02070309020205020404" pitchFamily="49" charset="0"/>
            </a:endParaRPr>
          </a:p>
          <a:p>
            <a:pPr marL="0" lvl="1" algn="l">
              <a:lnSpc>
                <a:spcPct val="100000"/>
              </a:lnSpc>
              <a:spcBef>
                <a:spcPts val="1000"/>
              </a:spcBef>
            </a:pPr>
            <a:endParaRPr lang="en-US" sz="1800" dirty="0" smtClean="0">
              <a:latin typeface="Courier New" panose="02070309020205020404" pitchFamily="49" charset="0"/>
              <a:cs typeface="Courier New" panose="02070309020205020404" pitchFamily="49" charset="0"/>
            </a:endParaRPr>
          </a:p>
          <a:p>
            <a:pPr lvl="1" algn="l"/>
            <a:endParaRPr lang="en-US" sz="1800" dirty="0" smtClean="0">
              <a:latin typeface="Courier New" panose="02070309020205020404" pitchFamily="49" charset="0"/>
              <a:cs typeface="Courier New" panose="02070309020205020404" pitchFamily="49" charset="0"/>
            </a:endParaRPr>
          </a:p>
        </p:txBody>
      </p:sp>
      <p:sp>
        <p:nvSpPr>
          <p:cNvPr id="7" name="Rectangle 4"/>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extBox 3"/>
          <p:cNvSpPr txBox="1"/>
          <p:nvPr/>
        </p:nvSpPr>
        <p:spPr>
          <a:xfrm>
            <a:off x="2331076" y="991673"/>
            <a:ext cx="7353837" cy="646331"/>
          </a:xfrm>
          <a:prstGeom prst="rect">
            <a:avLst/>
          </a:prstGeom>
          <a:noFill/>
        </p:spPr>
        <p:txBody>
          <a:bodyPr wrap="square" rtlCol="0">
            <a:spAutoFit/>
          </a:bodyPr>
          <a:lstStyle/>
          <a:p>
            <a:pPr algn="ctr"/>
            <a:r>
              <a:rPr lang="en-US" sz="3600" dirty="0" smtClean="0"/>
              <a:t>TCL </a:t>
            </a:r>
            <a:r>
              <a:rPr lang="en-US" sz="3600" dirty="0" err="1" smtClean="0"/>
              <a:t>Savepoint</a:t>
            </a:r>
            <a:endParaRPr lang="en-US" sz="3600" dirty="0"/>
          </a:p>
        </p:txBody>
      </p:sp>
    </p:spTree>
    <p:extLst>
      <p:ext uri="{BB962C8B-B14F-4D97-AF65-F5344CB8AC3E}">
        <p14:creationId xmlns:p14="http://schemas.microsoft.com/office/powerpoint/2010/main" val="7033941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Security and Privileges)</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normAutofit/>
          </a:bodyPr>
          <a:lstStyle/>
          <a:p>
            <a:pPr marL="0" lvl="1" algn="l">
              <a:lnSpc>
                <a:spcPct val="100000"/>
              </a:lnSpc>
              <a:spcBef>
                <a:spcPts val="1000"/>
              </a:spcBef>
            </a:pPr>
            <a:r>
              <a:rPr lang="en-US" b="1" dirty="0"/>
              <a:t>ROLLBACK TO SAVEPOINT </a:t>
            </a:r>
            <a:r>
              <a:rPr lang="en-US" b="1" dirty="0" smtClean="0"/>
              <a:t>Statement</a:t>
            </a:r>
            <a:r>
              <a:rPr lang="en-US" dirty="0" smtClean="0"/>
              <a:t>:</a:t>
            </a:r>
          </a:p>
          <a:p>
            <a:pPr marL="342900" lvl="1" indent="-342900" algn="l">
              <a:lnSpc>
                <a:spcPct val="100000"/>
              </a:lnSpc>
              <a:spcBef>
                <a:spcPts val="1000"/>
              </a:spcBef>
              <a:buFont typeface="Wingdings" panose="05000000000000000000" pitchFamily="2" charset="2"/>
              <a:buChar char="§"/>
            </a:pPr>
            <a:r>
              <a:rPr lang="en-US" dirty="0" smtClean="0"/>
              <a:t>Rolls </a:t>
            </a:r>
            <a:r>
              <a:rPr lang="en-US" dirty="0"/>
              <a:t>back a transaction to the named </a:t>
            </a:r>
            <a:r>
              <a:rPr lang="en-US" dirty="0" err="1"/>
              <a:t>savepoint</a:t>
            </a:r>
            <a:r>
              <a:rPr lang="en-US" dirty="0"/>
              <a:t> without terminating the transaction. </a:t>
            </a:r>
          </a:p>
          <a:p>
            <a:pPr marL="342900" lvl="1" indent="-342900" algn="l">
              <a:lnSpc>
                <a:spcPct val="100000"/>
              </a:lnSpc>
              <a:spcBef>
                <a:spcPts val="1000"/>
              </a:spcBef>
              <a:buFont typeface="Wingdings" panose="05000000000000000000" pitchFamily="2" charset="2"/>
              <a:buChar char="§"/>
            </a:pPr>
            <a:r>
              <a:rPr lang="en-US" b="1" dirty="0" smtClean="0"/>
              <a:t>Syntax</a:t>
            </a:r>
            <a:r>
              <a:rPr lang="en-US" dirty="0" smtClean="0"/>
              <a:t>:</a:t>
            </a:r>
          </a:p>
          <a:p>
            <a:pPr marL="457200" lvl="2" algn="l">
              <a:lnSpc>
                <a:spcPct val="100000"/>
              </a:lnSpc>
              <a:spcBef>
                <a:spcPts val="1000"/>
              </a:spcBef>
            </a:pPr>
            <a:r>
              <a:rPr lang="en-US" sz="1600" dirty="0" smtClean="0">
                <a:latin typeface="Courier New" panose="02070309020205020404" pitchFamily="49" charset="0"/>
                <a:cs typeface="Courier New" panose="02070309020205020404" pitchFamily="49" charset="0"/>
              </a:rPr>
              <a:t>  ROLLBACK TO [SAVEPOINT] identifier </a:t>
            </a:r>
            <a:endParaRPr lang="en-US" sz="1600" dirty="0">
              <a:latin typeface="Courier New" panose="02070309020205020404" pitchFamily="49" charset="0"/>
              <a:cs typeface="Courier New" panose="02070309020205020404" pitchFamily="49" charset="0"/>
            </a:endParaRPr>
          </a:p>
          <a:p>
            <a:pPr marL="342900" lvl="1" indent="-342900" algn="l">
              <a:lnSpc>
                <a:spcPct val="100000"/>
              </a:lnSpc>
              <a:spcBef>
                <a:spcPts val="1000"/>
              </a:spcBef>
              <a:buFont typeface="Wingdings" panose="05000000000000000000" pitchFamily="2" charset="2"/>
              <a:buChar char="§"/>
            </a:pPr>
            <a:endParaRPr lang="en-US" sz="1900" dirty="0" smtClean="0">
              <a:latin typeface="Courier New" panose="02070309020205020404" pitchFamily="49" charset="0"/>
              <a:cs typeface="Courier New" panose="02070309020205020404" pitchFamily="49" charset="0"/>
            </a:endParaRPr>
          </a:p>
          <a:p>
            <a:pPr marL="342900" lvl="1" indent="-342900" algn="l">
              <a:lnSpc>
                <a:spcPct val="100000"/>
              </a:lnSpc>
              <a:spcBef>
                <a:spcPts val="1000"/>
              </a:spcBef>
              <a:buFont typeface="Wingdings" panose="05000000000000000000" pitchFamily="2" charset="2"/>
              <a:buChar char="§"/>
            </a:pPr>
            <a:endParaRPr lang="en-US" sz="1900" dirty="0">
              <a:latin typeface="Courier New" panose="02070309020205020404" pitchFamily="49" charset="0"/>
              <a:cs typeface="Courier New" panose="02070309020205020404" pitchFamily="49" charset="0"/>
            </a:endParaRPr>
          </a:p>
          <a:p>
            <a:pPr marL="342900" lvl="1" indent="-342900" algn="l">
              <a:lnSpc>
                <a:spcPct val="100000"/>
              </a:lnSpc>
              <a:spcBef>
                <a:spcPts val="1000"/>
              </a:spcBef>
              <a:buFont typeface="Wingdings" panose="05000000000000000000" pitchFamily="2" charset="2"/>
              <a:buChar char="§"/>
            </a:pPr>
            <a:endParaRPr lang="en-US" sz="1900" dirty="0">
              <a:latin typeface="Courier New" panose="02070309020205020404" pitchFamily="49" charset="0"/>
              <a:cs typeface="Courier New" panose="02070309020205020404" pitchFamily="49" charset="0"/>
            </a:endParaRPr>
          </a:p>
          <a:p>
            <a:pPr marL="0" lvl="1" algn="l">
              <a:lnSpc>
                <a:spcPct val="100000"/>
              </a:lnSpc>
              <a:spcBef>
                <a:spcPts val="1000"/>
              </a:spcBef>
            </a:pPr>
            <a:endParaRPr lang="en-US" sz="1800" dirty="0" smtClean="0">
              <a:latin typeface="Courier New" panose="02070309020205020404" pitchFamily="49" charset="0"/>
              <a:cs typeface="Courier New" panose="02070309020205020404" pitchFamily="49" charset="0"/>
            </a:endParaRPr>
          </a:p>
          <a:p>
            <a:pPr lvl="1" algn="l"/>
            <a:endParaRPr lang="en-US" sz="1800" dirty="0" smtClean="0">
              <a:latin typeface="Courier New" panose="02070309020205020404" pitchFamily="49" charset="0"/>
              <a:cs typeface="Courier New" panose="02070309020205020404" pitchFamily="49" charset="0"/>
            </a:endParaRPr>
          </a:p>
        </p:txBody>
      </p:sp>
      <p:sp>
        <p:nvSpPr>
          <p:cNvPr id="7" name="Rectangle 4"/>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6979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Overview of Database Models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lstStyle/>
          <a:p>
            <a:pPr algn="l"/>
            <a:r>
              <a:rPr lang="en-US" sz="2000" b="1" dirty="0" smtClean="0"/>
              <a:t>Example of </a:t>
            </a:r>
            <a:r>
              <a:rPr lang="en-US" sz="2000" b="1" dirty="0"/>
              <a:t>Hierarchical </a:t>
            </a:r>
            <a:r>
              <a:rPr lang="en-US" sz="2000" b="1" dirty="0" smtClean="0"/>
              <a:t>Model:</a:t>
            </a:r>
          </a:p>
          <a:p>
            <a:pPr algn="l"/>
            <a:endParaRPr lang="en-US" sz="2000" b="1" dirty="0" smtClean="0"/>
          </a:p>
          <a:p>
            <a:pPr algn="l"/>
            <a:endParaRPr lang="en-US" sz="1800" b="1"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301" t="8150" r="6994" b="2939"/>
          <a:stretch/>
        </p:blipFill>
        <p:spPr>
          <a:xfrm>
            <a:off x="3417722" y="2461363"/>
            <a:ext cx="5356555" cy="2796437"/>
          </a:xfrm>
          <a:prstGeom prst="rect">
            <a:avLst/>
          </a:prstGeom>
        </p:spPr>
      </p:pic>
    </p:spTree>
    <p:extLst>
      <p:ext uri="{BB962C8B-B14F-4D97-AF65-F5344CB8AC3E}">
        <p14:creationId xmlns:p14="http://schemas.microsoft.com/office/powerpoint/2010/main" val="19285518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2758" y="633916"/>
            <a:ext cx="9144000" cy="1002651"/>
          </a:xfrm>
        </p:spPr>
        <p:txBody>
          <a:bodyPr>
            <a:noAutofit/>
          </a:bodyPr>
          <a:lstStyle/>
          <a:p>
            <a:pPr lvl="0"/>
            <a:r>
              <a:rPr lang="en-US" sz="3600" dirty="0"/>
              <a:t>PL/SQL Basics</a:t>
            </a:r>
            <a:br>
              <a:rPr lang="en-US" sz="3600" dirty="0"/>
            </a:br>
            <a:endParaRPr lang="en-US" sz="3600" dirty="0"/>
          </a:p>
        </p:txBody>
      </p:sp>
      <p:sp>
        <p:nvSpPr>
          <p:cNvPr id="3" name="Subtitle 2"/>
          <p:cNvSpPr>
            <a:spLocks noGrp="1"/>
          </p:cNvSpPr>
          <p:nvPr>
            <p:ph type="subTitle" idx="1"/>
          </p:nvPr>
        </p:nvSpPr>
        <p:spPr>
          <a:xfrm>
            <a:off x="492370" y="1636567"/>
            <a:ext cx="11244776" cy="4524051"/>
          </a:xfrm>
        </p:spPr>
        <p:txBody>
          <a:bodyPr>
            <a:normAutofit fontScale="55000" lnSpcReduction="20000"/>
          </a:bodyPr>
          <a:lstStyle/>
          <a:p>
            <a:pPr marL="0" lvl="1" algn="l">
              <a:lnSpc>
                <a:spcPct val="100000"/>
              </a:lnSpc>
              <a:spcBef>
                <a:spcPts val="1000"/>
              </a:spcBef>
            </a:pPr>
            <a:r>
              <a:rPr lang="en-US" sz="3300" b="1" dirty="0" smtClean="0"/>
              <a:t>Introduction </a:t>
            </a:r>
          </a:p>
          <a:p>
            <a:pPr marL="0" lvl="1" algn="l">
              <a:lnSpc>
                <a:spcPct val="100000"/>
              </a:lnSpc>
              <a:spcBef>
                <a:spcPts val="1000"/>
              </a:spcBef>
            </a:pPr>
            <a:r>
              <a:rPr lang="en-US" sz="2900" dirty="0" smtClean="0"/>
              <a:t>The </a:t>
            </a:r>
            <a:r>
              <a:rPr lang="en-US" sz="2900" dirty="0"/>
              <a:t>PL/SQL programming language was developed by Oracle Corporation in the late 1980s as procedural extension language for </a:t>
            </a:r>
            <a:r>
              <a:rPr lang="en-US" sz="2900" dirty="0" smtClean="0"/>
              <a:t>SQL.</a:t>
            </a:r>
            <a:endParaRPr lang="en-US" sz="2900" dirty="0"/>
          </a:p>
          <a:p>
            <a:pPr marL="0" lvl="1" algn="l">
              <a:lnSpc>
                <a:spcPct val="100000"/>
              </a:lnSpc>
              <a:spcBef>
                <a:spcPts val="1000"/>
              </a:spcBef>
            </a:pPr>
            <a:r>
              <a:rPr lang="en-US" sz="2900" dirty="0"/>
              <a:t>PL/SQL is a completely portable, high-performance transaction-processing language</a:t>
            </a:r>
            <a:r>
              <a:rPr lang="en-US" sz="2900" dirty="0" smtClean="0"/>
              <a:t>.</a:t>
            </a:r>
            <a:endParaRPr lang="en-US" sz="2900" dirty="0"/>
          </a:p>
          <a:p>
            <a:pPr marL="0" lvl="1" algn="l">
              <a:lnSpc>
                <a:spcPct val="100000"/>
              </a:lnSpc>
              <a:spcBef>
                <a:spcPts val="1000"/>
              </a:spcBef>
            </a:pPr>
            <a:r>
              <a:rPr lang="en-US" sz="2900" dirty="0"/>
              <a:t>PL/SQL provides a built-in, interpreted and OS independent programming environment</a:t>
            </a:r>
            <a:r>
              <a:rPr lang="en-US" sz="2900" dirty="0" smtClean="0"/>
              <a:t>.</a:t>
            </a:r>
            <a:endParaRPr lang="en-US" sz="2900" dirty="0"/>
          </a:p>
          <a:p>
            <a:pPr marL="0" lvl="1" algn="l">
              <a:lnSpc>
                <a:spcPct val="100000"/>
              </a:lnSpc>
              <a:spcBef>
                <a:spcPts val="1000"/>
              </a:spcBef>
            </a:pPr>
            <a:r>
              <a:rPr lang="en-US" sz="2900" dirty="0"/>
              <a:t>PL/SQL can also directly be called from the command-line SQL*Plus interface</a:t>
            </a:r>
            <a:r>
              <a:rPr lang="en-US" sz="2900" dirty="0" smtClean="0"/>
              <a:t>.</a:t>
            </a:r>
            <a:endParaRPr lang="en-US" sz="2900" dirty="0"/>
          </a:p>
          <a:p>
            <a:pPr marL="0" lvl="1" algn="l">
              <a:lnSpc>
                <a:spcPct val="100000"/>
              </a:lnSpc>
              <a:spcBef>
                <a:spcPts val="1000"/>
              </a:spcBef>
            </a:pPr>
            <a:r>
              <a:rPr lang="en-US" sz="2900" dirty="0"/>
              <a:t>Direct call can also be made from external programming language calls to database</a:t>
            </a:r>
            <a:r>
              <a:rPr lang="en-US" sz="2900" dirty="0" smtClean="0"/>
              <a:t>.</a:t>
            </a:r>
            <a:endParaRPr lang="en-US" sz="2900" dirty="0"/>
          </a:p>
          <a:p>
            <a:pPr marL="0" lvl="1" algn="l">
              <a:lnSpc>
                <a:spcPct val="100000"/>
              </a:lnSpc>
              <a:spcBef>
                <a:spcPts val="1000"/>
              </a:spcBef>
            </a:pPr>
            <a:r>
              <a:rPr lang="en-US" sz="2900" dirty="0"/>
              <a:t>PL/SQL's general syntax is based on that of ADA and Pascal programming language</a:t>
            </a:r>
            <a:r>
              <a:rPr lang="en-US" sz="2900" dirty="0" smtClean="0"/>
              <a:t>.</a:t>
            </a:r>
          </a:p>
          <a:p>
            <a:pPr marL="0" lvl="1" algn="l">
              <a:lnSpc>
                <a:spcPct val="100000"/>
              </a:lnSpc>
              <a:spcBef>
                <a:spcPts val="1000"/>
              </a:spcBef>
            </a:pPr>
            <a:r>
              <a:rPr lang="en-US" sz="2900" dirty="0">
                <a:cs typeface="Courier New" panose="02070309020205020404" pitchFamily="49" charset="0"/>
              </a:rPr>
              <a:t>PL/SQL is tightly integrated with SQL.</a:t>
            </a:r>
          </a:p>
          <a:p>
            <a:pPr marL="0" lvl="1" algn="l">
              <a:lnSpc>
                <a:spcPct val="100000"/>
              </a:lnSpc>
              <a:spcBef>
                <a:spcPts val="1000"/>
              </a:spcBef>
            </a:pPr>
            <a:r>
              <a:rPr lang="en-US" sz="2900" dirty="0">
                <a:cs typeface="Courier New" panose="02070309020205020404" pitchFamily="49" charset="0"/>
              </a:rPr>
              <a:t>It offers extensive error checking.</a:t>
            </a:r>
          </a:p>
          <a:p>
            <a:pPr marL="0" lvl="1" algn="l">
              <a:lnSpc>
                <a:spcPct val="100000"/>
              </a:lnSpc>
              <a:spcBef>
                <a:spcPts val="1000"/>
              </a:spcBef>
            </a:pPr>
            <a:r>
              <a:rPr lang="en-US" sz="2900" dirty="0">
                <a:cs typeface="Courier New" panose="02070309020205020404" pitchFamily="49" charset="0"/>
              </a:rPr>
              <a:t>It offers numerous data types.</a:t>
            </a:r>
          </a:p>
          <a:p>
            <a:pPr marL="0" lvl="1" algn="l">
              <a:lnSpc>
                <a:spcPct val="100000"/>
              </a:lnSpc>
              <a:spcBef>
                <a:spcPts val="1000"/>
              </a:spcBef>
            </a:pPr>
            <a:r>
              <a:rPr lang="en-US" sz="2900" dirty="0">
                <a:cs typeface="Courier New" panose="02070309020205020404" pitchFamily="49" charset="0"/>
              </a:rPr>
              <a:t>It offers a variety of programming structures.</a:t>
            </a:r>
          </a:p>
          <a:p>
            <a:pPr marL="0" lvl="1" algn="l">
              <a:lnSpc>
                <a:spcPct val="100000"/>
              </a:lnSpc>
              <a:spcBef>
                <a:spcPts val="1000"/>
              </a:spcBef>
            </a:pPr>
            <a:r>
              <a:rPr lang="en-US" sz="2900" dirty="0">
                <a:cs typeface="Courier New" panose="02070309020205020404" pitchFamily="49" charset="0"/>
              </a:rPr>
              <a:t>It supports structured programming through functions and procedures.</a:t>
            </a:r>
          </a:p>
          <a:p>
            <a:pPr marL="0" lvl="1" algn="l">
              <a:lnSpc>
                <a:spcPct val="100000"/>
              </a:lnSpc>
              <a:spcBef>
                <a:spcPts val="1000"/>
              </a:spcBef>
            </a:pPr>
            <a:r>
              <a:rPr lang="en-US" sz="2900" dirty="0">
                <a:cs typeface="Courier New" panose="02070309020205020404" pitchFamily="49" charset="0"/>
              </a:rPr>
              <a:t>It supports object-oriented programming.</a:t>
            </a:r>
          </a:p>
          <a:p>
            <a:pPr marL="0" lvl="1" algn="l">
              <a:lnSpc>
                <a:spcPct val="100000"/>
              </a:lnSpc>
              <a:spcBef>
                <a:spcPts val="1000"/>
              </a:spcBef>
            </a:pPr>
            <a:r>
              <a:rPr lang="en-US" sz="2900" dirty="0">
                <a:cs typeface="Courier New" panose="02070309020205020404" pitchFamily="49" charset="0"/>
              </a:rPr>
              <a:t>It supports the development of web applications and server pages.</a:t>
            </a:r>
          </a:p>
          <a:p>
            <a:pPr marL="342900" lvl="1" indent="-342900" algn="l">
              <a:lnSpc>
                <a:spcPct val="100000"/>
              </a:lnSpc>
              <a:spcBef>
                <a:spcPts val="1000"/>
              </a:spcBef>
              <a:buFont typeface="Wingdings" panose="05000000000000000000" pitchFamily="2" charset="2"/>
              <a:buChar char="§"/>
            </a:pPr>
            <a:endParaRPr lang="en-US" sz="2200" dirty="0">
              <a:latin typeface="Courier New" panose="02070309020205020404" pitchFamily="49" charset="0"/>
              <a:cs typeface="Courier New" panose="02070309020205020404" pitchFamily="49" charset="0"/>
            </a:endParaRPr>
          </a:p>
          <a:p>
            <a:pPr marL="0" lvl="1" algn="l">
              <a:lnSpc>
                <a:spcPct val="100000"/>
              </a:lnSpc>
              <a:spcBef>
                <a:spcPts val="1000"/>
              </a:spcBef>
            </a:pPr>
            <a:endParaRPr lang="en-US" sz="1800" dirty="0" smtClean="0">
              <a:latin typeface="Courier New" panose="02070309020205020404" pitchFamily="49" charset="0"/>
              <a:cs typeface="Courier New" panose="02070309020205020404" pitchFamily="49" charset="0"/>
            </a:endParaRPr>
          </a:p>
          <a:p>
            <a:pPr lvl="1" algn="l"/>
            <a:endParaRPr lang="en-US" sz="1800" dirty="0" smtClean="0">
              <a:latin typeface="Courier New" panose="02070309020205020404" pitchFamily="49" charset="0"/>
              <a:cs typeface="Courier New" panose="02070309020205020404" pitchFamily="49" charset="0"/>
            </a:endParaRPr>
          </a:p>
        </p:txBody>
      </p:sp>
      <p:sp>
        <p:nvSpPr>
          <p:cNvPr id="7" name="Rectangle 4"/>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5013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2758" y="633916"/>
            <a:ext cx="9144000" cy="1002651"/>
          </a:xfrm>
        </p:spPr>
        <p:txBody>
          <a:bodyPr>
            <a:noAutofit/>
          </a:bodyPr>
          <a:lstStyle/>
          <a:p>
            <a:pPr lvl="1" algn="ctr" rtl="0"/>
            <a:r>
              <a:rPr lang="en-US" sz="3600" dirty="0"/>
              <a:t>PL/SQL Block Structure</a:t>
            </a:r>
          </a:p>
        </p:txBody>
      </p:sp>
      <p:sp>
        <p:nvSpPr>
          <p:cNvPr id="3" name="Subtitle 2"/>
          <p:cNvSpPr>
            <a:spLocks noGrp="1"/>
          </p:cNvSpPr>
          <p:nvPr>
            <p:ph type="subTitle" idx="1"/>
          </p:nvPr>
        </p:nvSpPr>
        <p:spPr>
          <a:xfrm>
            <a:off x="492370" y="1636567"/>
            <a:ext cx="11244776" cy="4524051"/>
          </a:xfrm>
        </p:spPr>
        <p:txBody>
          <a:bodyPr>
            <a:normAutofit fontScale="55000" lnSpcReduction="20000"/>
          </a:bodyPr>
          <a:lstStyle/>
          <a:p>
            <a:pPr marL="0" lvl="1" algn="l">
              <a:lnSpc>
                <a:spcPct val="100000"/>
              </a:lnSpc>
              <a:spcBef>
                <a:spcPts val="1000"/>
              </a:spcBef>
            </a:pPr>
            <a:r>
              <a:rPr lang="en-US" sz="3300" dirty="0"/>
              <a:t>PL/SQL program units organize the code into blocks. A block without a name is known as an anonymous block. The anonymous block is the simplest unit in PL/SQL. It is called anonymous block because it is not saved in the </a:t>
            </a:r>
            <a:r>
              <a:rPr lang="en-US" sz="3300" dirty="0" smtClean="0"/>
              <a:t>database.</a:t>
            </a:r>
            <a:endParaRPr lang="en-US" sz="3300" dirty="0"/>
          </a:p>
          <a:p>
            <a:pPr marL="0" lvl="1" algn="l">
              <a:lnSpc>
                <a:spcPct val="100000"/>
              </a:lnSpc>
              <a:spcBef>
                <a:spcPts val="1000"/>
              </a:spcBef>
            </a:pPr>
            <a:r>
              <a:rPr lang="en-US" sz="3300" dirty="0"/>
              <a:t>An anonymous block is an only one-time </a:t>
            </a:r>
            <a:r>
              <a:rPr lang="en-US" sz="3300" dirty="0" smtClean="0"/>
              <a:t>use. Useful in  </a:t>
            </a:r>
            <a:r>
              <a:rPr lang="en-US" sz="3300" dirty="0"/>
              <a:t>creating test units. </a:t>
            </a:r>
            <a:r>
              <a:rPr lang="en-US" sz="3300" dirty="0" smtClean="0"/>
              <a:t>Declare and Exception are optional. Begin and End are mandatory block. </a:t>
            </a:r>
          </a:p>
          <a:p>
            <a:pPr marL="0" lvl="1" algn="l">
              <a:lnSpc>
                <a:spcPct val="100000"/>
              </a:lnSpc>
              <a:spcBef>
                <a:spcPts val="1000"/>
              </a:spcBef>
            </a:pPr>
            <a:r>
              <a:rPr lang="en-US" sz="3300" dirty="0" smtClean="0"/>
              <a:t>The </a:t>
            </a:r>
            <a:r>
              <a:rPr lang="en-US" sz="3300" dirty="0"/>
              <a:t>following illustrates anonymous block </a:t>
            </a:r>
            <a:r>
              <a:rPr lang="en-US" sz="3300" dirty="0" smtClean="0"/>
              <a:t>syntax</a:t>
            </a:r>
            <a:r>
              <a:rPr lang="en-US" sz="3300" dirty="0"/>
              <a:t> </a:t>
            </a:r>
            <a:endParaRPr lang="en-US" sz="3300" dirty="0" smtClean="0"/>
          </a:p>
          <a:p>
            <a:pPr marL="0" lvl="1" algn="l">
              <a:lnSpc>
                <a:spcPct val="100000"/>
              </a:lnSpc>
              <a:spcBef>
                <a:spcPts val="1000"/>
              </a:spcBef>
            </a:pPr>
            <a:r>
              <a:rPr lang="en-US" sz="3300" dirty="0"/>
              <a:t>[DECLARE]</a:t>
            </a:r>
          </a:p>
          <a:p>
            <a:pPr marL="0" lvl="1" algn="l">
              <a:lnSpc>
                <a:spcPct val="100000"/>
              </a:lnSpc>
              <a:spcBef>
                <a:spcPts val="1000"/>
              </a:spcBef>
            </a:pPr>
            <a:r>
              <a:rPr lang="en-US" sz="3300" dirty="0"/>
              <a:t>   Declaration statements;</a:t>
            </a:r>
          </a:p>
          <a:p>
            <a:pPr marL="0" lvl="1" algn="l">
              <a:lnSpc>
                <a:spcPct val="100000"/>
              </a:lnSpc>
              <a:spcBef>
                <a:spcPts val="1000"/>
              </a:spcBef>
            </a:pPr>
            <a:r>
              <a:rPr lang="en-US" sz="3300" dirty="0"/>
              <a:t>BEGIN</a:t>
            </a:r>
          </a:p>
          <a:p>
            <a:pPr marL="0" lvl="1" algn="l">
              <a:lnSpc>
                <a:spcPct val="100000"/>
              </a:lnSpc>
              <a:spcBef>
                <a:spcPts val="1000"/>
              </a:spcBef>
            </a:pPr>
            <a:r>
              <a:rPr lang="en-US" sz="3300" dirty="0"/>
              <a:t>   Execution </a:t>
            </a:r>
            <a:r>
              <a:rPr lang="en-US" sz="3300" dirty="0" smtClean="0"/>
              <a:t>statements;</a:t>
            </a:r>
            <a:endParaRPr lang="en-US" sz="3300" dirty="0"/>
          </a:p>
          <a:p>
            <a:pPr marL="0" lvl="1" algn="l">
              <a:lnSpc>
                <a:spcPct val="100000"/>
              </a:lnSpc>
              <a:spcBef>
                <a:spcPts val="1000"/>
              </a:spcBef>
            </a:pPr>
            <a:r>
              <a:rPr lang="en-US" sz="3300" dirty="0"/>
              <a:t>  [EXCEPTION]</a:t>
            </a:r>
          </a:p>
          <a:p>
            <a:pPr marL="0" lvl="1" algn="l">
              <a:lnSpc>
                <a:spcPct val="100000"/>
              </a:lnSpc>
              <a:spcBef>
                <a:spcPts val="1000"/>
              </a:spcBef>
            </a:pPr>
            <a:r>
              <a:rPr lang="en-US" sz="3300" dirty="0"/>
              <a:t>      Exception handling statements;</a:t>
            </a:r>
          </a:p>
          <a:p>
            <a:pPr marL="0" lvl="1" algn="l">
              <a:lnSpc>
                <a:spcPct val="100000"/>
              </a:lnSpc>
              <a:spcBef>
                <a:spcPts val="1000"/>
              </a:spcBef>
            </a:pPr>
            <a:r>
              <a:rPr lang="en-US" sz="3300" dirty="0"/>
              <a:t>END;</a:t>
            </a:r>
          </a:p>
          <a:p>
            <a:pPr marL="0" lvl="1" algn="l">
              <a:lnSpc>
                <a:spcPct val="100000"/>
              </a:lnSpc>
              <a:spcBef>
                <a:spcPts val="1000"/>
              </a:spcBef>
            </a:pPr>
            <a:r>
              <a:rPr lang="en-US" sz="3300" dirty="0"/>
              <a:t>/</a:t>
            </a:r>
          </a:p>
          <a:p>
            <a:pPr marL="0" lvl="1" algn="l">
              <a:lnSpc>
                <a:spcPct val="100000"/>
              </a:lnSpc>
              <a:spcBef>
                <a:spcPts val="1000"/>
              </a:spcBef>
            </a:pPr>
            <a:endParaRPr lang="en-US" sz="3300" dirty="0"/>
          </a:p>
          <a:p>
            <a:pPr marL="0" lvl="1" algn="l">
              <a:lnSpc>
                <a:spcPct val="100000"/>
              </a:lnSpc>
              <a:spcBef>
                <a:spcPts val="1000"/>
              </a:spcBef>
            </a:pPr>
            <a:endParaRPr lang="en-US" sz="3300" dirty="0"/>
          </a:p>
          <a:p>
            <a:pPr marL="0" lvl="1" algn="l">
              <a:lnSpc>
                <a:spcPct val="100000"/>
              </a:lnSpc>
              <a:spcBef>
                <a:spcPts val="1000"/>
              </a:spcBef>
            </a:pPr>
            <a:endParaRPr lang="en-US" sz="3300" dirty="0"/>
          </a:p>
          <a:p>
            <a:pPr marL="342900" lvl="1" indent="-342900" algn="l">
              <a:lnSpc>
                <a:spcPct val="100000"/>
              </a:lnSpc>
              <a:spcBef>
                <a:spcPts val="1000"/>
              </a:spcBef>
              <a:buFont typeface="Wingdings" panose="05000000000000000000" pitchFamily="2" charset="2"/>
              <a:buChar char="§"/>
            </a:pPr>
            <a:endParaRPr lang="en-US" sz="2200" dirty="0">
              <a:latin typeface="Courier New" panose="02070309020205020404" pitchFamily="49" charset="0"/>
              <a:cs typeface="Courier New" panose="02070309020205020404" pitchFamily="49" charset="0"/>
            </a:endParaRPr>
          </a:p>
          <a:p>
            <a:pPr marL="0" lvl="1" algn="l">
              <a:lnSpc>
                <a:spcPct val="100000"/>
              </a:lnSpc>
              <a:spcBef>
                <a:spcPts val="1000"/>
              </a:spcBef>
            </a:pPr>
            <a:endParaRPr lang="en-US" sz="1800" dirty="0" smtClean="0">
              <a:latin typeface="Courier New" panose="02070309020205020404" pitchFamily="49" charset="0"/>
              <a:cs typeface="Courier New" panose="02070309020205020404" pitchFamily="49" charset="0"/>
            </a:endParaRPr>
          </a:p>
          <a:p>
            <a:pPr lvl="1" algn="l"/>
            <a:endParaRPr lang="en-US" sz="1800" dirty="0" smtClean="0">
              <a:latin typeface="Courier New" panose="02070309020205020404" pitchFamily="49" charset="0"/>
              <a:cs typeface="Courier New" panose="02070309020205020404" pitchFamily="49" charset="0"/>
            </a:endParaRPr>
          </a:p>
        </p:txBody>
      </p:sp>
      <p:sp>
        <p:nvSpPr>
          <p:cNvPr id="7" name="Rectangle 4"/>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89184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2758" y="633916"/>
            <a:ext cx="9144000" cy="618109"/>
          </a:xfrm>
        </p:spPr>
        <p:txBody>
          <a:bodyPr>
            <a:noAutofit/>
          </a:bodyPr>
          <a:lstStyle/>
          <a:p>
            <a:pPr lvl="1" algn="ctr" rtl="0"/>
            <a:r>
              <a:rPr lang="en-US" sz="3600" dirty="0" smtClean="0"/>
              <a:t>Named block</a:t>
            </a:r>
            <a:endParaRPr lang="en-US" sz="3600" dirty="0"/>
          </a:p>
        </p:txBody>
      </p:sp>
      <p:sp>
        <p:nvSpPr>
          <p:cNvPr id="3" name="Subtitle 2"/>
          <p:cNvSpPr>
            <a:spLocks noGrp="1"/>
          </p:cNvSpPr>
          <p:nvPr>
            <p:ph type="subTitle" idx="1"/>
          </p:nvPr>
        </p:nvSpPr>
        <p:spPr>
          <a:xfrm>
            <a:off x="478302" y="1252025"/>
            <a:ext cx="11244776" cy="6053822"/>
          </a:xfrm>
        </p:spPr>
        <p:txBody>
          <a:bodyPr>
            <a:normAutofit/>
          </a:bodyPr>
          <a:lstStyle/>
          <a:p>
            <a:pPr marL="0" lvl="1" algn="l">
              <a:lnSpc>
                <a:spcPct val="100000"/>
              </a:lnSpc>
              <a:spcBef>
                <a:spcPts val="1000"/>
              </a:spcBef>
            </a:pPr>
            <a:r>
              <a:rPr lang="en-US" sz="1600" dirty="0"/>
              <a:t>Named blocks: That’s PL/SQL blocks which having header or labels are known as Named blocks. These blocks can either be subprograms like functions, procedures, packages or Triggers</a:t>
            </a:r>
            <a:r>
              <a:rPr lang="en-US" sz="1600" dirty="0" smtClean="0"/>
              <a:t>.</a:t>
            </a:r>
            <a:endParaRPr lang="en-US" sz="1600" dirty="0"/>
          </a:p>
          <a:p>
            <a:pPr marL="0" lvl="1" algn="l">
              <a:lnSpc>
                <a:spcPct val="100000"/>
              </a:lnSpc>
              <a:spcBef>
                <a:spcPts val="1000"/>
              </a:spcBef>
            </a:pPr>
            <a:r>
              <a:rPr lang="en-US" sz="1600" dirty="0"/>
              <a:t>Example: Here a code example of </a:t>
            </a:r>
            <a:r>
              <a:rPr lang="en-US" sz="1600" dirty="0" smtClean="0"/>
              <a:t>printing number 1 to 5  using procedure (Named block ).</a:t>
            </a:r>
          </a:p>
          <a:p>
            <a:pPr marL="0" lvl="1" algn="l">
              <a:lnSpc>
                <a:spcPct val="100000"/>
              </a:lnSpc>
              <a:spcBef>
                <a:spcPts val="1000"/>
              </a:spcBef>
            </a:pPr>
            <a:r>
              <a:rPr lang="en-US" sz="1600" dirty="0"/>
              <a:t>Delimiter //</a:t>
            </a:r>
          </a:p>
          <a:p>
            <a:pPr marL="0" lvl="1" algn="l">
              <a:lnSpc>
                <a:spcPct val="100000"/>
              </a:lnSpc>
              <a:spcBef>
                <a:spcPts val="1000"/>
              </a:spcBef>
            </a:pPr>
            <a:r>
              <a:rPr lang="en-US" sz="1600" dirty="0"/>
              <a:t>CREATE procedure </a:t>
            </a:r>
            <a:r>
              <a:rPr lang="en-US" sz="1600" dirty="0" err="1"/>
              <a:t>while_example</a:t>
            </a:r>
            <a:r>
              <a:rPr lang="en-US" sz="1600" dirty="0"/>
              <a:t>()</a:t>
            </a:r>
          </a:p>
          <a:p>
            <a:pPr marL="0" lvl="1" algn="l">
              <a:lnSpc>
                <a:spcPct val="100000"/>
              </a:lnSpc>
              <a:spcBef>
                <a:spcPts val="1000"/>
              </a:spcBef>
            </a:pPr>
            <a:r>
              <a:rPr lang="en-US" sz="1600" dirty="0"/>
              <a:t>BEGIN</a:t>
            </a:r>
          </a:p>
          <a:p>
            <a:pPr marL="0" lvl="1" algn="l">
              <a:lnSpc>
                <a:spcPct val="100000"/>
              </a:lnSpc>
              <a:spcBef>
                <a:spcPts val="1000"/>
              </a:spcBef>
            </a:pPr>
            <a:r>
              <a:rPr lang="en-US" sz="1600" dirty="0"/>
              <a:t>  declare </a:t>
            </a:r>
            <a:r>
              <a:rPr lang="en-US" sz="1600" dirty="0" err="1"/>
              <a:t>str</a:t>
            </a:r>
            <a:r>
              <a:rPr lang="en-US" sz="1600" dirty="0"/>
              <a:t> VARCHAR(50) default '';</a:t>
            </a:r>
          </a:p>
          <a:p>
            <a:pPr marL="0" lvl="1" algn="l">
              <a:lnSpc>
                <a:spcPct val="100000"/>
              </a:lnSpc>
              <a:spcBef>
                <a:spcPts val="1000"/>
              </a:spcBef>
            </a:pPr>
            <a:r>
              <a:rPr lang="en-US" sz="1600" dirty="0"/>
              <a:t>  declare x INT default 0;</a:t>
            </a:r>
          </a:p>
          <a:p>
            <a:pPr marL="0" lvl="1" algn="l">
              <a:lnSpc>
                <a:spcPct val="100000"/>
              </a:lnSpc>
              <a:spcBef>
                <a:spcPts val="1000"/>
              </a:spcBef>
            </a:pPr>
            <a:r>
              <a:rPr lang="en-US" sz="1600" dirty="0"/>
              <a:t>  SET x = 1;</a:t>
            </a:r>
          </a:p>
          <a:p>
            <a:pPr marL="0" lvl="1" algn="l">
              <a:lnSpc>
                <a:spcPct val="100000"/>
              </a:lnSpc>
              <a:spcBef>
                <a:spcPts val="1000"/>
              </a:spcBef>
            </a:pPr>
            <a:r>
              <a:rPr lang="en-US" sz="1600" dirty="0"/>
              <a:t>  WHILE x &lt;= 5 DO</a:t>
            </a:r>
          </a:p>
          <a:p>
            <a:pPr marL="0" lvl="1" algn="l">
              <a:lnSpc>
                <a:spcPct val="100000"/>
              </a:lnSpc>
              <a:spcBef>
                <a:spcPts val="1000"/>
              </a:spcBef>
            </a:pPr>
            <a:r>
              <a:rPr lang="en-US" sz="1600" dirty="0"/>
              <a:t>    SET </a:t>
            </a:r>
            <a:r>
              <a:rPr lang="en-US" sz="1600" dirty="0" err="1"/>
              <a:t>str</a:t>
            </a:r>
            <a:r>
              <a:rPr lang="en-US" sz="1600" dirty="0"/>
              <a:t> = CONCAT(</a:t>
            </a:r>
            <a:r>
              <a:rPr lang="en-US" sz="1600" dirty="0" err="1"/>
              <a:t>str,x</a:t>
            </a:r>
            <a:r>
              <a:rPr lang="en-US" sz="1600" dirty="0"/>
              <a:t>,',');</a:t>
            </a:r>
          </a:p>
          <a:p>
            <a:pPr marL="0" lvl="1" algn="l">
              <a:lnSpc>
                <a:spcPct val="100000"/>
              </a:lnSpc>
              <a:spcBef>
                <a:spcPts val="1000"/>
              </a:spcBef>
            </a:pPr>
            <a:r>
              <a:rPr lang="en-US" sz="1600" dirty="0"/>
              <a:t>    SET x = x + 1;</a:t>
            </a:r>
          </a:p>
          <a:p>
            <a:pPr marL="0" lvl="1" algn="l">
              <a:lnSpc>
                <a:spcPct val="100000"/>
              </a:lnSpc>
              <a:spcBef>
                <a:spcPts val="1000"/>
              </a:spcBef>
            </a:pPr>
            <a:r>
              <a:rPr lang="en-US" sz="1600" dirty="0"/>
              <a:t>  END WHILE;</a:t>
            </a:r>
          </a:p>
          <a:p>
            <a:pPr marL="0" lvl="1" algn="l">
              <a:lnSpc>
                <a:spcPct val="100000"/>
              </a:lnSpc>
              <a:spcBef>
                <a:spcPts val="1000"/>
              </a:spcBef>
            </a:pPr>
            <a:r>
              <a:rPr lang="en-US" sz="1600" dirty="0"/>
              <a:t>  select </a:t>
            </a:r>
            <a:r>
              <a:rPr lang="en-US" sz="1600" dirty="0" err="1"/>
              <a:t>str</a:t>
            </a:r>
            <a:r>
              <a:rPr lang="en-US" sz="1600" dirty="0"/>
              <a:t>;</a:t>
            </a:r>
          </a:p>
          <a:p>
            <a:pPr marL="0" lvl="1" algn="l">
              <a:lnSpc>
                <a:spcPct val="100000"/>
              </a:lnSpc>
              <a:spcBef>
                <a:spcPts val="1000"/>
              </a:spcBef>
            </a:pPr>
            <a:r>
              <a:rPr lang="en-US" sz="1600" dirty="0" smtClean="0"/>
              <a:t>END  //</a:t>
            </a:r>
            <a:endParaRPr lang="en-US" sz="1600" dirty="0"/>
          </a:p>
          <a:p>
            <a:pPr marL="0" lvl="1" algn="l">
              <a:lnSpc>
                <a:spcPct val="100000"/>
              </a:lnSpc>
              <a:spcBef>
                <a:spcPts val="1000"/>
              </a:spcBef>
            </a:pPr>
            <a:endParaRPr lang="en-US" sz="3300" dirty="0"/>
          </a:p>
          <a:p>
            <a:pPr marL="342900" lvl="1" indent="-342900" algn="l">
              <a:lnSpc>
                <a:spcPct val="100000"/>
              </a:lnSpc>
              <a:spcBef>
                <a:spcPts val="1000"/>
              </a:spcBef>
              <a:buFont typeface="Wingdings" panose="05000000000000000000" pitchFamily="2" charset="2"/>
              <a:buChar char="§"/>
            </a:pPr>
            <a:endParaRPr lang="en-US" sz="2200" dirty="0">
              <a:latin typeface="Courier New" panose="02070309020205020404" pitchFamily="49" charset="0"/>
              <a:cs typeface="Courier New" panose="02070309020205020404" pitchFamily="49" charset="0"/>
            </a:endParaRPr>
          </a:p>
          <a:p>
            <a:pPr marL="0" lvl="1" algn="l">
              <a:lnSpc>
                <a:spcPct val="100000"/>
              </a:lnSpc>
              <a:spcBef>
                <a:spcPts val="1000"/>
              </a:spcBef>
            </a:pPr>
            <a:endParaRPr lang="en-US" sz="1800" dirty="0" smtClean="0">
              <a:latin typeface="Courier New" panose="02070309020205020404" pitchFamily="49" charset="0"/>
              <a:cs typeface="Courier New" panose="02070309020205020404" pitchFamily="49" charset="0"/>
            </a:endParaRPr>
          </a:p>
          <a:p>
            <a:pPr lvl="1" algn="l"/>
            <a:endParaRPr lang="en-US" sz="1800" dirty="0" smtClean="0">
              <a:latin typeface="Courier New" panose="02070309020205020404" pitchFamily="49" charset="0"/>
              <a:cs typeface="Courier New" panose="02070309020205020404" pitchFamily="49" charset="0"/>
            </a:endParaRPr>
          </a:p>
        </p:txBody>
      </p:sp>
      <p:sp>
        <p:nvSpPr>
          <p:cNvPr id="7" name="Rectangle 4"/>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601284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2758" y="633916"/>
            <a:ext cx="9144000" cy="618109"/>
          </a:xfrm>
        </p:spPr>
        <p:txBody>
          <a:bodyPr>
            <a:noAutofit/>
          </a:bodyPr>
          <a:lstStyle/>
          <a:p>
            <a:pPr lvl="1" algn="ctr" rtl="0"/>
            <a:r>
              <a:rPr lang="en-US" sz="3600" dirty="0" smtClean="0"/>
              <a:t>Named block</a:t>
            </a:r>
            <a:endParaRPr lang="en-US" sz="3600" dirty="0"/>
          </a:p>
        </p:txBody>
      </p:sp>
      <p:sp>
        <p:nvSpPr>
          <p:cNvPr id="3" name="Subtitle 2"/>
          <p:cNvSpPr>
            <a:spLocks noGrp="1"/>
          </p:cNvSpPr>
          <p:nvPr>
            <p:ph type="subTitle" idx="1"/>
          </p:nvPr>
        </p:nvSpPr>
        <p:spPr>
          <a:xfrm>
            <a:off x="478302" y="1252025"/>
            <a:ext cx="11244776" cy="5486400"/>
          </a:xfrm>
        </p:spPr>
        <p:txBody>
          <a:bodyPr>
            <a:normAutofit lnSpcReduction="10000"/>
          </a:bodyPr>
          <a:lstStyle/>
          <a:p>
            <a:pPr marL="0" lvl="1" algn="l">
              <a:lnSpc>
                <a:spcPct val="100000"/>
              </a:lnSpc>
              <a:spcBef>
                <a:spcPts val="1000"/>
              </a:spcBef>
            </a:pPr>
            <a:r>
              <a:rPr lang="en-US" sz="1800" dirty="0"/>
              <a:t>MySQL has three different kinds of variables:</a:t>
            </a:r>
          </a:p>
          <a:p>
            <a:pPr marL="0" lvl="1" algn="l">
              <a:lnSpc>
                <a:spcPct val="100000"/>
              </a:lnSpc>
              <a:spcBef>
                <a:spcPts val="1000"/>
              </a:spcBef>
            </a:pPr>
            <a:r>
              <a:rPr lang="en-US" sz="1800" dirty="0"/>
              <a:t>Local variables</a:t>
            </a:r>
          </a:p>
          <a:p>
            <a:pPr marL="0" lvl="1" algn="l">
              <a:lnSpc>
                <a:spcPct val="100000"/>
              </a:lnSpc>
              <a:spcBef>
                <a:spcPts val="1000"/>
              </a:spcBef>
            </a:pPr>
            <a:r>
              <a:rPr lang="en-US" sz="1800" dirty="0"/>
              <a:t>Local variables are set in the scope of a statement or block of </a:t>
            </a:r>
            <a:r>
              <a:rPr lang="en-US" sz="1800" dirty="0" smtClean="0"/>
              <a:t>statement. Once </a:t>
            </a:r>
            <a:r>
              <a:rPr lang="en-US" sz="1800" dirty="0"/>
              <a:t>that statement or block of statements has completed, the variable goes out of scope</a:t>
            </a:r>
            <a:r>
              <a:rPr lang="en-US" sz="1800" dirty="0" smtClean="0"/>
              <a:t>.</a:t>
            </a:r>
            <a:endParaRPr lang="en-US" sz="1800" dirty="0"/>
          </a:p>
          <a:p>
            <a:pPr marL="0" lvl="1" algn="l">
              <a:lnSpc>
                <a:spcPct val="100000"/>
              </a:lnSpc>
              <a:spcBef>
                <a:spcPts val="1000"/>
              </a:spcBef>
            </a:pPr>
            <a:r>
              <a:rPr lang="en-US" sz="1800" dirty="0"/>
              <a:t>Session variables</a:t>
            </a:r>
          </a:p>
          <a:p>
            <a:pPr marL="0" lvl="1" algn="l">
              <a:lnSpc>
                <a:spcPct val="100000"/>
              </a:lnSpc>
              <a:spcBef>
                <a:spcPts val="1000"/>
              </a:spcBef>
            </a:pPr>
            <a:r>
              <a:rPr lang="en-US" sz="1800" dirty="0"/>
              <a:t>Session variables are set in the scope of your session with the </a:t>
            </a:r>
            <a:r>
              <a:rPr lang="en-US" sz="1800" dirty="0" err="1"/>
              <a:t>MySQL</a:t>
            </a:r>
            <a:r>
              <a:rPr lang="en-US" sz="1800" dirty="0"/>
              <a:t> </a:t>
            </a:r>
            <a:r>
              <a:rPr lang="en-US" sz="1800" dirty="0" smtClean="0"/>
              <a:t>server. A </a:t>
            </a:r>
            <a:r>
              <a:rPr lang="en-US" sz="1800" dirty="0"/>
              <a:t>session starts with a connection to the server and ends when the connection is </a:t>
            </a:r>
            <a:r>
              <a:rPr lang="en-US" sz="1800" dirty="0" smtClean="0"/>
              <a:t>closed. Variables </a:t>
            </a:r>
            <a:r>
              <a:rPr lang="en-US" sz="1800" dirty="0"/>
              <a:t>go out of scope once the connection is terminated</a:t>
            </a:r>
            <a:r>
              <a:rPr lang="en-US" sz="1800" dirty="0" smtClean="0"/>
              <a:t>.</a:t>
            </a:r>
            <a:endParaRPr lang="en-US" sz="1800" dirty="0"/>
          </a:p>
          <a:p>
            <a:pPr marL="0" lvl="1" algn="l">
              <a:lnSpc>
                <a:spcPct val="100000"/>
              </a:lnSpc>
              <a:spcBef>
                <a:spcPts val="1000"/>
              </a:spcBef>
            </a:pPr>
            <a:r>
              <a:rPr lang="en-US" sz="1800" dirty="0"/>
              <a:t>Variables created during your connection cannot be referenced from other </a:t>
            </a:r>
            <a:r>
              <a:rPr lang="en-US" sz="1800" dirty="0" smtClean="0"/>
              <a:t>sessions. To </a:t>
            </a:r>
            <a:r>
              <a:rPr lang="en-US" sz="1800" dirty="0"/>
              <a:t>declare or reference a session variable, prefix the variable name with an @ symbol</a:t>
            </a:r>
            <a:r>
              <a:rPr lang="en-US" sz="1800" dirty="0" smtClean="0"/>
              <a:t>: SET </a:t>
            </a:r>
            <a:r>
              <a:rPr lang="en-US" sz="1800" dirty="0"/>
              <a:t>@count = 100;.</a:t>
            </a:r>
          </a:p>
          <a:p>
            <a:pPr marL="0" lvl="1" algn="l">
              <a:lnSpc>
                <a:spcPct val="100000"/>
              </a:lnSpc>
              <a:spcBef>
                <a:spcPts val="1000"/>
              </a:spcBef>
            </a:pPr>
            <a:r>
              <a:rPr lang="en-US" sz="1800" dirty="0" smtClean="0"/>
              <a:t>Global </a:t>
            </a:r>
            <a:r>
              <a:rPr lang="en-US" sz="1800" dirty="0"/>
              <a:t>variables</a:t>
            </a:r>
          </a:p>
          <a:p>
            <a:pPr marL="0" lvl="1" algn="l">
              <a:lnSpc>
                <a:spcPct val="100000"/>
              </a:lnSpc>
              <a:spcBef>
                <a:spcPts val="1000"/>
              </a:spcBef>
            </a:pPr>
            <a:r>
              <a:rPr lang="en-US" sz="1800" dirty="0"/>
              <a:t>Global variables exist across connections.</a:t>
            </a:r>
          </a:p>
          <a:p>
            <a:pPr marL="0" lvl="1" algn="l">
              <a:lnSpc>
                <a:spcPct val="100000"/>
              </a:lnSpc>
              <a:spcBef>
                <a:spcPts val="1000"/>
              </a:spcBef>
            </a:pPr>
            <a:r>
              <a:rPr lang="en-US" sz="1800" dirty="0"/>
              <a:t>They are set using the GLOBAL keyword: </a:t>
            </a:r>
          </a:p>
          <a:p>
            <a:pPr marL="0" lvl="1" algn="l">
              <a:lnSpc>
                <a:spcPct val="100000"/>
              </a:lnSpc>
              <a:spcBef>
                <a:spcPts val="1000"/>
              </a:spcBef>
            </a:pPr>
            <a:r>
              <a:rPr lang="en-US" sz="1800" dirty="0"/>
              <a:t>SET GLOBAL </a:t>
            </a:r>
            <a:r>
              <a:rPr lang="en-US" sz="1800" dirty="0" err="1"/>
              <a:t>max_connections</a:t>
            </a:r>
            <a:r>
              <a:rPr lang="en-US" sz="1800" dirty="0"/>
              <a:t> = 300</a:t>
            </a:r>
            <a:r>
              <a:rPr lang="en-US" sz="1800" dirty="0" smtClean="0"/>
              <a:t>;.</a:t>
            </a:r>
            <a:endParaRPr lang="en-US" sz="1800" dirty="0"/>
          </a:p>
          <a:p>
            <a:pPr marL="0" lvl="1" algn="l">
              <a:lnSpc>
                <a:spcPct val="100000"/>
              </a:lnSpc>
              <a:spcBef>
                <a:spcPts val="1000"/>
              </a:spcBef>
            </a:pPr>
            <a:r>
              <a:rPr lang="en-US" sz="1800" dirty="0"/>
              <a:t>Using the DECLARE statement with a DEFAULT will set the value of a local variable.</a:t>
            </a:r>
          </a:p>
          <a:p>
            <a:pPr marL="0" lvl="1" algn="l">
              <a:lnSpc>
                <a:spcPct val="100000"/>
              </a:lnSpc>
              <a:spcBef>
                <a:spcPts val="1000"/>
              </a:spcBef>
            </a:pPr>
            <a:r>
              <a:rPr lang="en-US" sz="1800" dirty="0"/>
              <a:t>Values can be assigned to local, session, and global variables using the SET statement</a:t>
            </a:r>
          </a:p>
          <a:p>
            <a:pPr marL="342900" lvl="1" indent="-342900" algn="l">
              <a:lnSpc>
                <a:spcPct val="100000"/>
              </a:lnSpc>
              <a:spcBef>
                <a:spcPts val="1000"/>
              </a:spcBef>
              <a:buFont typeface="Wingdings" panose="05000000000000000000" pitchFamily="2" charset="2"/>
              <a:buChar char="§"/>
            </a:pPr>
            <a:endParaRPr lang="en-US" sz="2200" dirty="0">
              <a:latin typeface="Courier New" panose="02070309020205020404" pitchFamily="49" charset="0"/>
              <a:cs typeface="Courier New" panose="02070309020205020404" pitchFamily="49" charset="0"/>
            </a:endParaRPr>
          </a:p>
          <a:p>
            <a:pPr marL="0" lvl="1" algn="l">
              <a:lnSpc>
                <a:spcPct val="100000"/>
              </a:lnSpc>
              <a:spcBef>
                <a:spcPts val="1000"/>
              </a:spcBef>
            </a:pPr>
            <a:endParaRPr lang="en-US" sz="1800" dirty="0" smtClean="0">
              <a:latin typeface="Courier New" panose="02070309020205020404" pitchFamily="49" charset="0"/>
              <a:cs typeface="Courier New" panose="02070309020205020404" pitchFamily="49" charset="0"/>
            </a:endParaRPr>
          </a:p>
          <a:p>
            <a:pPr lvl="1" algn="l"/>
            <a:endParaRPr lang="en-US" sz="1800" dirty="0" smtClean="0">
              <a:latin typeface="Courier New" panose="02070309020205020404" pitchFamily="49" charset="0"/>
              <a:cs typeface="Courier New" panose="02070309020205020404" pitchFamily="49" charset="0"/>
            </a:endParaRPr>
          </a:p>
        </p:txBody>
      </p:sp>
      <p:sp>
        <p:nvSpPr>
          <p:cNvPr id="7" name="Rectangle 4"/>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5792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2758" y="267286"/>
            <a:ext cx="9144000" cy="675249"/>
          </a:xfrm>
        </p:spPr>
        <p:txBody>
          <a:bodyPr>
            <a:noAutofit/>
          </a:bodyPr>
          <a:lstStyle/>
          <a:p>
            <a:pPr lvl="1" algn="ctr" rtl="0"/>
            <a:r>
              <a:rPr lang="en-US" sz="3600" dirty="0"/>
              <a:t>SQL in PL/SQL</a:t>
            </a:r>
          </a:p>
        </p:txBody>
      </p:sp>
      <p:sp>
        <p:nvSpPr>
          <p:cNvPr id="3" name="Subtitle 2"/>
          <p:cNvSpPr>
            <a:spLocks noGrp="1"/>
          </p:cNvSpPr>
          <p:nvPr>
            <p:ph type="subTitle" idx="1"/>
          </p:nvPr>
        </p:nvSpPr>
        <p:spPr>
          <a:xfrm>
            <a:off x="478302" y="1252025"/>
            <a:ext cx="11244776" cy="5486400"/>
          </a:xfrm>
        </p:spPr>
        <p:txBody>
          <a:bodyPr>
            <a:normAutofit/>
          </a:bodyPr>
          <a:lstStyle/>
          <a:p>
            <a:pPr algn="l" latinLnBrk="1"/>
            <a:r>
              <a:rPr lang="en-US" sz="1800" dirty="0" smtClean="0"/>
              <a:t>SQL in PL/SQL block not working directly . We required to transfer column value to PL/SQL variable . INTO </a:t>
            </a:r>
            <a:r>
              <a:rPr lang="en-US" sz="1800" dirty="0" err="1" smtClean="0"/>
              <a:t>keywod</a:t>
            </a:r>
            <a:r>
              <a:rPr lang="en-US" sz="1800" dirty="0" smtClean="0"/>
              <a:t> help us to transfer </a:t>
            </a:r>
            <a:r>
              <a:rPr lang="en-US" sz="1800" dirty="0" err="1" smtClean="0"/>
              <a:t>sql</a:t>
            </a:r>
            <a:r>
              <a:rPr lang="en-US" sz="1800" dirty="0" smtClean="0"/>
              <a:t> column value to PL/SQL variable </a:t>
            </a:r>
          </a:p>
          <a:p>
            <a:pPr algn="l" latinLnBrk="1"/>
            <a:r>
              <a:rPr lang="en-US" sz="1800" dirty="0" smtClean="0"/>
              <a:t>DELIMITER $$</a:t>
            </a:r>
            <a:r>
              <a:rPr lang="en-US" sz="1800" dirty="0"/>
              <a:t> </a:t>
            </a:r>
          </a:p>
          <a:p>
            <a:pPr algn="l" latinLnBrk="1"/>
            <a:r>
              <a:rPr lang="en-US" sz="1800" dirty="0"/>
              <a:t>CREATE PROCEDURE </a:t>
            </a:r>
            <a:r>
              <a:rPr lang="en-US" sz="1800" dirty="0" err="1"/>
              <a:t>GetCustomerLevel</a:t>
            </a:r>
            <a:r>
              <a:rPr lang="en-US" sz="1800" dirty="0" smtClean="0"/>
              <a:t>( </a:t>
            </a:r>
            <a:r>
              <a:rPr lang="en-US" sz="1800" dirty="0"/>
              <a:t> </a:t>
            </a:r>
            <a:r>
              <a:rPr lang="en-US" sz="1800" dirty="0" err="1"/>
              <a:t>p_customerNumber</a:t>
            </a:r>
            <a:r>
              <a:rPr lang="en-US" sz="1800" dirty="0"/>
              <a:t> INT(11</a:t>
            </a:r>
            <a:r>
              <a:rPr lang="en-US" sz="1800" dirty="0" smtClean="0"/>
              <a:t>), </a:t>
            </a:r>
            <a:r>
              <a:rPr lang="en-US" sz="1800" dirty="0"/>
              <a:t> </a:t>
            </a:r>
            <a:endParaRPr lang="en-US" sz="1800" dirty="0" smtClean="0"/>
          </a:p>
          <a:p>
            <a:pPr algn="l" latinLnBrk="1"/>
            <a:r>
              <a:rPr lang="en-US" sz="1800" dirty="0" smtClean="0"/>
              <a:t>OUT </a:t>
            </a:r>
            <a:r>
              <a:rPr lang="en-US" sz="1800" dirty="0" err="1"/>
              <a:t>p_customerLevel</a:t>
            </a:r>
            <a:r>
              <a:rPr lang="en-US" sz="1800" dirty="0"/>
              <a:t>  </a:t>
            </a:r>
            <a:r>
              <a:rPr lang="en-US" sz="1800" dirty="0" err="1"/>
              <a:t>varchar</a:t>
            </a:r>
            <a:r>
              <a:rPr lang="en-US" sz="1800" dirty="0"/>
              <a:t>(10</a:t>
            </a:r>
            <a:r>
              <a:rPr lang="en-US" sz="1800" dirty="0" smtClean="0"/>
              <a:t>) </a:t>
            </a:r>
          </a:p>
          <a:p>
            <a:pPr algn="l" latinLnBrk="1"/>
            <a:r>
              <a:rPr lang="en-US" sz="1800" dirty="0" smtClean="0"/>
              <a:t>)</a:t>
            </a:r>
            <a:endParaRPr lang="en-US" sz="1800" dirty="0"/>
          </a:p>
          <a:p>
            <a:pPr algn="l" latinLnBrk="1"/>
            <a:r>
              <a:rPr lang="en-US" sz="1800" dirty="0"/>
              <a:t>BEGIN</a:t>
            </a:r>
          </a:p>
          <a:p>
            <a:pPr algn="l" latinLnBrk="1"/>
            <a:r>
              <a:rPr lang="en-US" sz="1800" dirty="0"/>
              <a:t>    DECLARE </a:t>
            </a:r>
            <a:r>
              <a:rPr lang="en-US" sz="1800" dirty="0" err="1"/>
              <a:t>creditlim</a:t>
            </a:r>
            <a:r>
              <a:rPr lang="en-US" sz="1800" dirty="0"/>
              <a:t> DOUBLE</a:t>
            </a:r>
            <a:r>
              <a:rPr lang="en-US" sz="1800" dirty="0" smtClean="0"/>
              <a:t>;</a:t>
            </a:r>
            <a:r>
              <a:rPr lang="en-US" sz="1800" dirty="0"/>
              <a:t> </a:t>
            </a:r>
          </a:p>
          <a:p>
            <a:pPr algn="l" latinLnBrk="1"/>
            <a:r>
              <a:rPr lang="en-US" sz="1800" dirty="0"/>
              <a:t>    SELECT </a:t>
            </a:r>
            <a:r>
              <a:rPr lang="en-US" sz="1800" dirty="0" err="1"/>
              <a:t>creditlimit</a:t>
            </a:r>
            <a:r>
              <a:rPr lang="en-US" sz="1800" dirty="0"/>
              <a:t> INTO </a:t>
            </a:r>
            <a:r>
              <a:rPr lang="en-US" sz="1800" dirty="0" err="1" smtClean="0"/>
              <a:t>creditlim</a:t>
            </a:r>
            <a:r>
              <a:rPr lang="en-US" sz="1800" dirty="0" smtClean="0"/>
              <a:t> </a:t>
            </a:r>
            <a:r>
              <a:rPr lang="en-US" sz="1800" dirty="0"/>
              <a:t>    FROM customers</a:t>
            </a:r>
          </a:p>
          <a:p>
            <a:pPr algn="l" latinLnBrk="1"/>
            <a:r>
              <a:rPr lang="en-US" sz="1800" dirty="0"/>
              <a:t>    WHERE </a:t>
            </a:r>
            <a:r>
              <a:rPr lang="en-US" sz="1800" dirty="0" err="1"/>
              <a:t>customerNumber</a:t>
            </a:r>
            <a:r>
              <a:rPr lang="en-US" sz="1800" dirty="0"/>
              <a:t> = </a:t>
            </a:r>
            <a:r>
              <a:rPr lang="en-US" sz="1800" dirty="0" err="1"/>
              <a:t>p_customerNumber</a:t>
            </a:r>
            <a:r>
              <a:rPr lang="en-US" sz="1800" dirty="0" smtClean="0"/>
              <a:t>;</a:t>
            </a:r>
            <a:r>
              <a:rPr lang="en-US" sz="1800" dirty="0"/>
              <a:t> </a:t>
            </a:r>
          </a:p>
          <a:p>
            <a:pPr algn="l" latinLnBrk="1"/>
            <a:r>
              <a:rPr lang="en-US" sz="1800" dirty="0"/>
              <a:t>    SELECT CUSTOMERLEVEL(</a:t>
            </a:r>
            <a:r>
              <a:rPr lang="en-US" sz="1800" dirty="0" err="1"/>
              <a:t>creditlim</a:t>
            </a:r>
            <a:r>
              <a:rPr lang="en-US" sz="1800" dirty="0"/>
              <a:t>) </a:t>
            </a:r>
          </a:p>
          <a:p>
            <a:pPr algn="l" latinLnBrk="1"/>
            <a:r>
              <a:rPr lang="en-US" sz="1800" dirty="0"/>
              <a:t>    INTO </a:t>
            </a:r>
            <a:r>
              <a:rPr lang="en-US" sz="1800" dirty="0" err="1"/>
              <a:t>p_customerLevel</a:t>
            </a:r>
            <a:r>
              <a:rPr lang="en-US" sz="1800" dirty="0" smtClean="0"/>
              <a:t>;</a:t>
            </a:r>
            <a:r>
              <a:rPr lang="en-US" sz="1800" dirty="0"/>
              <a:t> </a:t>
            </a:r>
          </a:p>
          <a:p>
            <a:pPr algn="l" latinLnBrk="1"/>
            <a:r>
              <a:rPr lang="en-US" sz="1800" dirty="0" smtClean="0"/>
              <a:t>END $$</a:t>
            </a:r>
            <a:endParaRPr lang="en-US" sz="1800" dirty="0"/>
          </a:p>
          <a:p>
            <a:pPr marL="0" lvl="1" algn="l">
              <a:lnSpc>
                <a:spcPct val="100000"/>
              </a:lnSpc>
              <a:spcBef>
                <a:spcPts val="1000"/>
              </a:spcBef>
            </a:pPr>
            <a:endParaRPr lang="en-US" sz="2200" dirty="0">
              <a:latin typeface="Courier New" panose="02070309020205020404" pitchFamily="49" charset="0"/>
              <a:cs typeface="Courier New" panose="02070309020205020404" pitchFamily="49" charset="0"/>
            </a:endParaRPr>
          </a:p>
          <a:p>
            <a:pPr marL="0" lvl="1" algn="l">
              <a:lnSpc>
                <a:spcPct val="100000"/>
              </a:lnSpc>
              <a:spcBef>
                <a:spcPts val="1000"/>
              </a:spcBef>
            </a:pPr>
            <a:endParaRPr lang="en-US" sz="1800" dirty="0" smtClean="0">
              <a:latin typeface="Courier New" panose="02070309020205020404" pitchFamily="49" charset="0"/>
              <a:cs typeface="Courier New" panose="02070309020205020404" pitchFamily="49" charset="0"/>
            </a:endParaRPr>
          </a:p>
          <a:p>
            <a:pPr lvl="1" algn="l"/>
            <a:endParaRPr lang="en-US" sz="1800" dirty="0" smtClean="0">
              <a:latin typeface="Courier New" panose="02070309020205020404" pitchFamily="49" charset="0"/>
              <a:cs typeface="Courier New" panose="02070309020205020404" pitchFamily="49" charset="0"/>
            </a:endParaRPr>
          </a:p>
        </p:txBody>
      </p:sp>
      <p:sp>
        <p:nvSpPr>
          <p:cNvPr id="7" name="Rectangle 4"/>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496038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2758" y="267286"/>
            <a:ext cx="9144000" cy="675249"/>
          </a:xfrm>
        </p:spPr>
        <p:txBody>
          <a:bodyPr>
            <a:noAutofit/>
          </a:bodyPr>
          <a:lstStyle/>
          <a:p>
            <a:pPr lvl="0"/>
            <a:r>
              <a:rPr lang="en-US" sz="3600" dirty="0"/>
              <a:t>Exception Handling</a:t>
            </a:r>
          </a:p>
        </p:txBody>
      </p:sp>
      <p:sp>
        <p:nvSpPr>
          <p:cNvPr id="3" name="Subtitle 2"/>
          <p:cNvSpPr>
            <a:spLocks noGrp="1"/>
          </p:cNvSpPr>
          <p:nvPr>
            <p:ph type="subTitle" idx="1"/>
          </p:nvPr>
        </p:nvSpPr>
        <p:spPr>
          <a:xfrm>
            <a:off x="478302" y="942535"/>
            <a:ext cx="11244776" cy="5542672"/>
          </a:xfrm>
        </p:spPr>
        <p:txBody>
          <a:bodyPr>
            <a:normAutofit fontScale="62500" lnSpcReduction="20000"/>
          </a:bodyPr>
          <a:lstStyle/>
          <a:p>
            <a:pPr algn="l"/>
            <a:r>
              <a:rPr lang="en-US" sz="2500" dirty="0"/>
              <a:t>When an error occurs inside a stored procedure, it is important to handle it appropriately, such as continuing or exiting the current code block’s execution, and issuing a meaningful error message.</a:t>
            </a:r>
          </a:p>
          <a:p>
            <a:pPr algn="l"/>
            <a:r>
              <a:rPr lang="en-US" sz="2500" dirty="0"/>
              <a:t>MySQL provides an easy way to </a:t>
            </a:r>
            <a:r>
              <a:rPr lang="en-US" sz="2500" dirty="0" smtClean="0"/>
              <a:t>define exceptions </a:t>
            </a:r>
            <a:r>
              <a:rPr lang="en-US" sz="2500" dirty="0"/>
              <a:t>to specific conditions e.g., specific error codes</a:t>
            </a:r>
            <a:r>
              <a:rPr lang="en-US" sz="2500" dirty="0" smtClean="0"/>
              <a:t>. (User define exception)</a:t>
            </a:r>
            <a:endParaRPr lang="en-US" sz="2500" dirty="0"/>
          </a:p>
          <a:p>
            <a:pPr marL="0" lvl="1" algn="l">
              <a:lnSpc>
                <a:spcPct val="100000"/>
              </a:lnSpc>
              <a:spcBef>
                <a:spcPts val="1000"/>
              </a:spcBef>
            </a:pPr>
            <a:r>
              <a:rPr lang="en-US" sz="2500" dirty="0">
                <a:cs typeface="Courier New" panose="02070309020205020404" pitchFamily="49" charset="0"/>
              </a:rPr>
              <a:t>The following stored procedure adds an order line item into an existing sales order. It issues an error message if the order number does not exist.</a:t>
            </a:r>
          </a:p>
          <a:p>
            <a:pPr marL="0" lvl="1" algn="l">
              <a:lnSpc>
                <a:spcPct val="100000"/>
              </a:lnSpc>
              <a:spcBef>
                <a:spcPts val="1000"/>
              </a:spcBef>
            </a:pPr>
            <a:r>
              <a:rPr lang="en-US" sz="2500" dirty="0" smtClean="0">
                <a:cs typeface="Courier New" panose="02070309020205020404" pitchFamily="49" charset="0"/>
              </a:rPr>
              <a:t>DELIMITER </a:t>
            </a:r>
            <a:r>
              <a:rPr lang="en-US" sz="2500" dirty="0">
                <a:cs typeface="Courier New" panose="02070309020205020404" pitchFamily="49" charset="0"/>
              </a:rPr>
              <a:t>$$ </a:t>
            </a:r>
          </a:p>
          <a:p>
            <a:pPr marL="0" lvl="1" algn="l">
              <a:lnSpc>
                <a:spcPct val="100000"/>
              </a:lnSpc>
              <a:spcBef>
                <a:spcPts val="1000"/>
              </a:spcBef>
            </a:pPr>
            <a:r>
              <a:rPr lang="en-US" sz="2500" dirty="0">
                <a:cs typeface="Courier New" panose="02070309020205020404" pitchFamily="49" charset="0"/>
              </a:rPr>
              <a:t>CREATE PROCEDURE </a:t>
            </a:r>
            <a:r>
              <a:rPr lang="en-US" sz="2500" dirty="0" err="1">
                <a:cs typeface="Courier New" panose="02070309020205020404" pitchFamily="49" charset="0"/>
              </a:rPr>
              <a:t>AddOrderItem</a:t>
            </a:r>
            <a:r>
              <a:rPr lang="en-US" sz="2500" dirty="0">
                <a:cs typeface="Courier New" panose="02070309020205020404" pitchFamily="49" charset="0"/>
              </a:rPr>
              <a:t>(in </a:t>
            </a:r>
            <a:r>
              <a:rPr lang="en-US" sz="2500" dirty="0" err="1">
                <a:cs typeface="Courier New" panose="02070309020205020404" pitchFamily="49" charset="0"/>
              </a:rPr>
              <a:t>orderNo</a:t>
            </a:r>
            <a:r>
              <a:rPr lang="en-US" sz="2500" dirty="0">
                <a:cs typeface="Courier New" panose="02070309020205020404" pitchFamily="49" charset="0"/>
              </a:rPr>
              <a:t> int</a:t>
            </a:r>
            <a:r>
              <a:rPr lang="en-US" sz="2500" dirty="0" smtClean="0">
                <a:cs typeface="Courier New" panose="02070309020205020404" pitchFamily="49" charset="0"/>
              </a:rPr>
              <a:t>,  </a:t>
            </a:r>
            <a:r>
              <a:rPr lang="en-US" sz="2500" dirty="0">
                <a:cs typeface="Courier New" panose="02070309020205020404" pitchFamily="49" charset="0"/>
              </a:rPr>
              <a:t>in </a:t>
            </a:r>
            <a:r>
              <a:rPr lang="en-US" sz="2500" dirty="0" err="1">
                <a:cs typeface="Courier New" panose="02070309020205020404" pitchFamily="49" charset="0"/>
              </a:rPr>
              <a:t>productCode</a:t>
            </a:r>
            <a:r>
              <a:rPr lang="en-US" sz="2500" dirty="0">
                <a:cs typeface="Courier New" panose="02070309020205020404" pitchFamily="49" charset="0"/>
              </a:rPr>
              <a:t> </a:t>
            </a:r>
            <a:r>
              <a:rPr lang="en-US" sz="2500" dirty="0" err="1">
                <a:cs typeface="Courier New" panose="02070309020205020404" pitchFamily="49" charset="0"/>
              </a:rPr>
              <a:t>varchar</a:t>
            </a:r>
            <a:r>
              <a:rPr lang="en-US" sz="2500" dirty="0">
                <a:cs typeface="Courier New" panose="02070309020205020404" pitchFamily="49" charset="0"/>
              </a:rPr>
              <a:t>(45), in </a:t>
            </a:r>
            <a:r>
              <a:rPr lang="en-US" sz="2500" dirty="0" err="1">
                <a:cs typeface="Courier New" panose="02070309020205020404" pitchFamily="49" charset="0"/>
              </a:rPr>
              <a:t>qty</a:t>
            </a:r>
            <a:r>
              <a:rPr lang="en-US" sz="2500" dirty="0">
                <a:cs typeface="Courier New" panose="02070309020205020404" pitchFamily="49" charset="0"/>
              </a:rPr>
              <a:t> int, in price double, </a:t>
            </a:r>
            <a:r>
              <a:rPr lang="en-US" sz="2500" dirty="0" smtClean="0">
                <a:cs typeface="Courier New" panose="02070309020205020404" pitchFamily="49" charset="0"/>
              </a:rPr>
              <a:t> </a:t>
            </a:r>
            <a:r>
              <a:rPr lang="en-US" sz="2500" dirty="0">
                <a:cs typeface="Courier New" panose="02070309020205020404" pitchFamily="49" charset="0"/>
              </a:rPr>
              <a:t>in </a:t>
            </a:r>
            <a:r>
              <a:rPr lang="en-US" sz="2500" dirty="0" err="1">
                <a:cs typeface="Courier New" panose="02070309020205020404" pitchFamily="49" charset="0"/>
              </a:rPr>
              <a:t>lineNo</a:t>
            </a:r>
            <a:r>
              <a:rPr lang="en-US" sz="2500" dirty="0">
                <a:cs typeface="Courier New" panose="02070309020205020404" pitchFamily="49" charset="0"/>
              </a:rPr>
              <a:t> int )</a:t>
            </a:r>
          </a:p>
          <a:p>
            <a:pPr marL="0" lvl="1" algn="l">
              <a:lnSpc>
                <a:spcPct val="100000"/>
              </a:lnSpc>
              <a:spcBef>
                <a:spcPts val="1000"/>
              </a:spcBef>
            </a:pPr>
            <a:r>
              <a:rPr lang="en-US" sz="2500" dirty="0">
                <a:cs typeface="Courier New" panose="02070309020205020404" pitchFamily="49" charset="0"/>
              </a:rPr>
              <a:t>BEGIN</a:t>
            </a:r>
          </a:p>
          <a:p>
            <a:pPr marL="0" lvl="1" algn="l">
              <a:lnSpc>
                <a:spcPct val="100000"/>
              </a:lnSpc>
              <a:spcBef>
                <a:spcPts val="1000"/>
              </a:spcBef>
            </a:pPr>
            <a:r>
              <a:rPr lang="en-US" sz="2500" dirty="0">
                <a:cs typeface="Courier New" panose="02070309020205020404" pitchFamily="49" charset="0"/>
              </a:rPr>
              <a:t> DECLARE C INT; </a:t>
            </a:r>
          </a:p>
          <a:p>
            <a:pPr marL="0" lvl="1" algn="l">
              <a:lnSpc>
                <a:spcPct val="100000"/>
              </a:lnSpc>
              <a:spcBef>
                <a:spcPts val="1000"/>
              </a:spcBef>
            </a:pPr>
            <a:r>
              <a:rPr lang="en-US" sz="2500" dirty="0">
                <a:cs typeface="Courier New" panose="02070309020205020404" pitchFamily="49" charset="0"/>
              </a:rPr>
              <a:t> SELECT COUNT(</a:t>
            </a:r>
            <a:r>
              <a:rPr lang="en-US" sz="2500" dirty="0" err="1">
                <a:cs typeface="Courier New" panose="02070309020205020404" pitchFamily="49" charset="0"/>
              </a:rPr>
              <a:t>orderNumber</a:t>
            </a:r>
            <a:r>
              <a:rPr lang="en-US" sz="2500" dirty="0">
                <a:cs typeface="Courier New" panose="02070309020205020404" pitchFamily="49" charset="0"/>
              </a:rPr>
              <a:t>) INTO C  FROM orders </a:t>
            </a:r>
          </a:p>
          <a:p>
            <a:pPr marL="0" lvl="1" algn="l">
              <a:lnSpc>
                <a:spcPct val="100000"/>
              </a:lnSpc>
              <a:spcBef>
                <a:spcPts val="1000"/>
              </a:spcBef>
            </a:pPr>
            <a:r>
              <a:rPr lang="en-US" sz="2500" dirty="0">
                <a:cs typeface="Courier New" panose="02070309020205020404" pitchFamily="49" charset="0"/>
              </a:rPr>
              <a:t> WHERE </a:t>
            </a:r>
            <a:r>
              <a:rPr lang="en-US" sz="2500" dirty="0" err="1">
                <a:cs typeface="Courier New" panose="02070309020205020404" pitchFamily="49" charset="0"/>
              </a:rPr>
              <a:t>orderNumber</a:t>
            </a:r>
            <a:r>
              <a:rPr lang="en-US" sz="2500" dirty="0">
                <a:cs typeface="Courier New" panose="02070309020205020404" pitchFamily="49" charset="0"/>
              </a:rPr>
              <a:t> = </a:t>
            </a:r>
            <a:r>
              <a:rPr lang="en-US" sz="2500" dirty="0" err="1">
                <a:cs typeface="Courier New" panose="02070309020205020404" pitchFamily="49" charset="0"/>
              </a:rPr>
              <a:t>orderNo</a:t>
            </a:r>
            <a:r>
              <a:rPr lang="en-US" sz="2500" dirty="0">
                <a:cs typeface="Courier New" panose="02070309020205020404" pitchFamily="49" charset="0"/>
              </a:rPr>
              <a:t>; </a:t>
            </a:r>
          </a:p>
          <a:p>
            <a:pPr marL="0" lvl="1" algn="l">
              <a:lnSpc>
                <a:spcPct val="100000"/>
              </a:lnSpc>
              <a:spcBef>
                <a:spcPts val="1000"/>
              </a:spcBef>
            </a:pPr>
            <a:r>
              <a:rPr lang="en-US" sz="2500" dirty="0">
                <a:cs typeface="Courier New" panose="02070309020205020404" pitchFamily="49" charset="0"/>
              </a:rPr>
              <a:t> -- check if </a:t>
            </a:r>
            <a:r>
              <a:rPr lang="en-US" sz="2500" dirty="0" err="1">
                <a:cs typeface="Courier New" panose="02070309020205020404" pitchFamily="49" charset="0"/>
              </a:rPr>
              <a:t>orderNumber</a:t>
            </a:r>
            <a:r>
              <a:rPr lang="en-US" sz="2500" dirty="0">
                <a:cs typeface="Courier New" panose="02070309020205020404" pitchFamily="49" charset="0"/>
              </a:rPr>
              <a:t> exists</a:t>
            </a:r>
          </a:p>
          <a:p>
            <a:pPr marL="0" lvl="1" algn="l">
              <a:lnSpc>
                <a:spcPct val="100000"/>
              </a:lnSpc>
              <a:spcBef>
                <a:spcPts val="1000"/>
              </a:spcBef>
            </a:pPr>
            <a:r>
              <a:rPr lang="en-US" sz="2500" dirty="0">
                <a:cs typeface="Courier New" panose="02070309020205020404" pitchFamily="49" charset="0"/>
              </a:rPr>
              <a:t> IF(C != 1) THEN </a:t>
            </a:r>
          </a:p>
          <a:p>
            <a:pPr marL="0" lvl="1" algn="l">
              <a:lnSpc>
                <a:spcPct val="100000"/>
              </a:lnSpc>
              <a:spcBef>
                <a:spcPts val="1000"/>
              </a:spcBef>
            </a:pPr>
            <a:r>
              <a:rPr lang="en-US" sz="2500" dirty="0">
                <a:cs typeface="Courier New" panose="02070309020205020404" pitchFamily="49" charset="0"/>
              </a:rPr>
              <a:t> SIGNAL SQLSTATE '45000'</a:t>
            </a:r>
          </a:p>
          <a:p>
            <a:pPr marL="0" lvl="1" algn="l">
              <a:lnSpc>
                <a:spcPct val="100000"/>
              </a:lnSpc>
              <a:spcBef>
                <a:spcPts val="1000"/>
              </a:spcBef>
            </a:pPr>
            <a:r>
              <a:rPr lang="en-US" sz="2500" dirty="0">
                <a:cs typeface="Courier New" panose="02070309020205020404" pitchFamily="49" charset="0"/>
              </a:rPr>
              <a:t> SET MESSAGE_TEXT = 'Order No not found in orders table';</a:t>
            </a:r>
          </a:p>
          <a:p>
            <a:pPr marL="0" lvl="1" algn="l">
              <a:lnSpc>
                <a:spcPct val="100000"/>
              </a:lnSpc>
              <a:spcBef>
                <a:spcPts val="1000"/>
              </a:spcBef>
            </a:pPr>
            <a:r>
              <a:rPr lang="en-US" sz="2500" dirty="0">
                <a:cs typeface="Courier New" panose="02070309020205020404" pitchFamily="49" charset="0"/>
              </a:rPr>
              <a:t> END IF;</a:t>
            </a:r>
          </a:p>
          <a:p>
            <a:pPr marL="0" lvl="1" algn="l">
              <a:lnSpc>
                <a:spcPct val="100000"/>
              </a:lnSpc>
              <a:spcBef>
                <a:spcPts val="1000"/>
              </a:spcBef>
            </a:pPr>
            <a:r>
              <a:rPr lang="en-US" sz="2500" dirty="0">
                <a:cs typeface="Courier New" panose="02070309020205020404" pitchFamily="49" charset="0"/>
              </a:rPr>
              <a:t> END</a:t>
            </a:r>
          </a:p>
          <a:p>
            <a:pPr marL="0" lvl="1" algn="l">
              <a:lnSpc>
                <a:spcPct val="100000"/>
              </a:lnSpc>
              <a:spcBef>
                <a:spcPts val="1000"/>
              </a:spcBef>
            </a:pPr>
            <a:endParaRPr lang="en-US" sz="1800" dirty="0" smtClean="0">
              <a:latin typeface="Courier New" panose="02070309020205020404" pitchFamily="49" charset="0"/>
              <a:cs typeface="Courier New" panose="02070309020205020404" pitchFamily="49" charset="0"/>
            </a:endParaRPr>
          </a:p>
          <a:p>
            <a:pPr lvl="1" algn="l"/>
            <a:endParaRPr lang="en-US" sz="1800" dirty="0" smtClean="0">
              <a:latin typeface="Courier New" panose="02070309020205020404" pitchFamily="49" charset="0"/>
              <a:cs typeface="Courier New" panose="02070309020205020404" pitchFamily="49" charset="0"/>
            </a:endParaRPr>
          </a:p>
        </p:txBody>
      </p:sp>
      <p:sp>
        <p:nvSpPr>
          <p:cNvPr id="7" name="Rectangle 4"/>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96493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94480"/>
            <a:ext cx="9144000" cy="696696"/>
          </a:xfrm>
        </p:spPr>
        <p:txBody>
          <a:bodyPr>
            <a:normAutofit fontScale="90000"/>
          </a:bodyPr>
          <a:lstStyle/>
          <a:p>
            <a:r>
              <a:rPr lang="en-US" sz="3600" dirty="0" smtClean="0"/>
              <a:t>Procedure , Function</a:t>
            </a:r>
            <a:r>
              <a:rPr lang="en-US" dirty="0" smtClean="0"/>
              <a:t/>
            </a:r>
            <a:br>
              <a:rPr lang="en-US" dirty="0" smtClean="0"/>
            </a:br>
            <a:endParaRPr lang="en-US" dirty="0"/>
          </a:p>
        </p:txBody>
      </p:sp>
      <p:sp>
        <p:nvSpPr>
          <p:cNvPr id="3" name="Subtitle 2"/>
          <p:cNvSpPr>
            <a:spLocks noGrp="1"/>
          </p:cNvSpPr>
          <p:nvPr>
            <p:ph type="subTitle" idx="1"/>
          </p:nvPr>
        </p:nvSpPr>
        <p:spPr>
          <a:xfrm>
            <a:off x="1055077" y="794480"/>
            <a:ext cx="10649243" cy="5718861"/>
          </a:xfrm>
        </p:spPr>
        <p:txBody>
          <a:bodyPr>
            <a:noAutofit/>
          </a:bodyPr>
          <a:lstStyle/>
          <a:p>
            <a:pPr algn="just"/>
            <a:r>
              <a:rPr lang="en-US" sz="1600" dirty="0"/>
              <a:t>Basic procedure creation and calling </a:t>
            </a:r>
            <a:r>
              <a:rPr lang="en-US" sz="1600" dirty="0" smtClean="0"/>
              <a:t>: Creating a procedure to find factorial and call it. Procedure does not return any value.</a:t>
            </a:r>
          </a:p>
          <a:p>
            <a:pPr algn="just"/>
            <a:r>
              <a:rPr lang="en-US" sz="1600" dirty="0"/>
              <a:t>DELIMITER </a:t>
            </a:r>
            <a:r>
              <a:rPr lang="en-US" sz="1600" dirty="0" smtClean="0"/>
              <a:t> //     -- Start Creating procedure with delimiter</a:t>
            </a:r>
            <a:endParaRPr lang="en-US" sz="1600" dirty="0"/>
          </a:p>
          <a:p>
            <a:pPr algn="just"/>
            <a:r>
              <a:rPr lang="en-US" sz="1600" dirty="0"/>
              <a:t>CREATE PROCEDURE fact(IN x INT</a:t>
            </a:r>
            <a:r>
              <a:rPr lang="en-US" sz="1600" dirty="0" smtClean="0"/>
              <a:t>)  -- Name of procedure with parameter </a:t>
            </a:r>
            <a:endParaRPr lang="en-US" sz="1600" dirty="0"/>
          </a:p>
          <a:p>
            <a:pPr algn="just"/>
            <a:r>
              <a:rPr lang="en-US" sz="1600" dirty="0" smtClean="0"/>
              <a:t>BEGIN  -- </a:t>
            </a:r>
            <a:r>
              <a:rPr lang="en-US" sz="1600" dirty="0"/>
              <a:t>M</a:t>
            </a:r>
            <a:r>
              <a:rPr lang="en-US" sz="1600" dirty="0" smtClean="0"/>
              <a:t>andatory Block</a:t>
            </a:r>
          </a:p>
          <a:p>
            <a:pPr algn="just"/>
            <a:r>
              <a:rPr lang="en-US" sz="1600" dirty="0" smtClean="0"/>
              <a:t>  </a:t>
            </a:r>
            <a:r>
              <a:rPr lang="en-US" sz="1600" dirty="0"/>
              <a:t>DECLARE result INT</a:t>
            </a:r>
            <a:r>
              <a:rPr lang="en-US" sz="1600" dirty="0" smtClean="0"/>
              <a:t>;  -- Variable Declaration </a:t>
            </a:r>
          </a:p>
          <a:p>
            <a:pPr algn="just"/>
            <a:r>
              <a:rPr lang="en-US" sz="1600" dirty="0" smtClean="0"/>
              <a:t>  DECLARE </a:t>
            </a:r>
            <a:r>
              <a:rPr lang="en-US" sz="1600" dirty="0" err="1" smtClean="0"/>
              <a:t>i</a:t>
            </a:r>
            <a:r>
              <a:rPr lang="en-US" sz="1600" dirty="0" smtClean="0"/>
              <a:t> INT; </a:t>
            </a:r>
            <a:r>
              <a:rPr lang="en-US" sz="1600" dirty="0"/>
              <a:t>-- Variable Declaration </a:t>
            </a:r>
            <a:endParaRPr lang="en-US" sz="1600" dirty="0" smtClean="0"/>
          </a:p>
          <a:p>
            <a:pPr algn="just"/>
            <a:r>
              <a:rPr lang="en-US" sz="1600" dirty="0" smtClean="0"/>
              <a:t>  </a:t>
            </a:r>
            <a:r>
              <a:rPr lang="en-US" sz="1600" dirty="0"/>
              <a:t>SET result = 1</a:t>
            </a:r>
            <a:r>
              <a:rPr lang="en-US" sz="1600" dirty="0" smtClean="0"/>
              <a:t>; -- Initialing variable</a:t>
            </a:r>
            <a:endParaRPr lang="en-US" sz="1600" dirty="0"/>
          </a:p>
          <a:p>
            <a:pPr algn="just"/>
            <a:r>
              <a:rPr lang="en-US" sz="1600" dirty="0"/>
              <a:t>  SET </a:t>
            </a:r>
            <a:r>
              <a:rPr lang="en-US" sz="1600" dirty="0" err="1"/>
              <a:t>i</a:t>
            </a:r>
            <a:r>
              <a:rPr lang="en-US" sz="1600" dirty="0"/>
              <a:t> = 1</a:t>
            </a:r>
            <a:r>
              <a:rPr lang="en-US" sz="1600" dirty="0" smtClean="0"/>
              <a:t>; </a:t>
            </a:r>
            <a:r>
              <a:rPr lang="en-US" sz="1600" dirty="0"/>
              <a:t>-- Initialing </a:t>
            </a:r>
            <a:r>
              <a:rPr lang="en-US" sz="1600" dirty="0" smtClean="0"/>
              <a:t>variable</a:t>
            </a:r>
            <a:endParaRPr lang="en-US" sz="1600" dirty="0"/>
          </a:p>
          <a:p>
            <a:pPr algn="just"/>
            <a:r>
              <a:rPr lang="en-US" sz="1600" dirty="0"/>
              <a:t>  WHILE </a:t>
            </a:r>
            <a:r>
              <a:rPr lang="en-US" sz="1600" dirty="0" err="1"/>
              <a:t>i</a:t>
            </a:r>
            <a:r>
              <a:rPr lang="en-US" sz="1600" dirty="0"/>
              <a:t> &lt;= x </a:t>
            </a:r>
            <a:r>
              <a:rPr lang="en-US" sz="1600" dirty="0" smtClean="0"/>
              <a:t>DO – main Logic </a:t>
            </a:r>
            <a:endParaRPr lang="en-US" sz="1600" dirty="0"/>
          </a:p>
          <a:p>
            <a:pPr algn="just"/>
            <a:r>
              <a:rPr lang="en-US" sz="1600" dirty="0"/>
              <a:t>    SET result = result * </a:t>
            </a:r>
            <a:r>
              <a:rPr lang="en-US" sz="1600" dirty="0" err="1"/>
              <a:t>i</a:t>
            </a:r>
            <a:r>
              <a:rPr lang="en-US" sz="1600" dirty="0"/>
              <a:t>;</a:t>
            </a:r>
          </a:p>
          <a:p>
            <a:pPr algn="just"/>
            <a:r>
              <a:rPr lang="en-US" sz="1600" dirty="0"/>
              <a:t>    SET </a:t>
            </a:r>
            <a:r>
              <a:rPr lang="en-US" sz="1600" dirty="0" err="1"/>
              <a:t>i</a:t>
            </a:r>
            <a:r>
              <a:rPr lang="en-US" sz="1600" dirty="0"/>
              <a:t> = </a:t>
            </a:r>
            <a:r>
              <a:rPr lang="en-US" sz="1600" dirty="0" err="1"/>
              <a:t>i</a:t>
            </a:r>
            <a:r>
              <a:rPr lang="en-US" sz="1600" dirty="0"/>
              <a:t> + 1;</a:t>
            </a:r>
          </a:p>
          <a:p>
            <a:pPr algn="just"/>
            <a:r>
              <a:rPr lang="en-US" sz="1600" dirty="0" smtClean="0"/>
              <a:t>  END WHILE;</a:t>
            </a:r>
          </a:p>
          <a:p>
            <a:pPr algn="just"/>
            <a:r>
              <a:rPr lang="en-US" sz="1600" dirty="0" smtClean="0"/>
              <a:t>  </a:t>
            </a:r>
            <a:r>
              <a:rPr lang="en-US" sz="1600" dirty="0"/>
              <a:t>SELECT x AS Number, result as Factorial</a:t>
            </a:r>
            <a:r>
              <a:rPr lang="en-US" sz="1600" dirty="0" smtClean="0"/>
              <a:t>; -- putting the result </a:t>
            </a:r>
            <a:endParaRPr lang="en-US" sz="1600" dirty="0"/>
          </a:p>
          <a:p>
            <a:pPr algn="just"/>
            <a:r>
              <a:rPr lang="en-US" sz="1600" dirty="0"/>
              <a:t>END</a:t>
            </a:r>
            <a:r>
              <a:rPr lang="en-US" sz="1600" dirty="0" smtClean="0"/>
              <a:t>; //  -- End of procedure</a:t>
            </a:r>
            <a:endParaRPr lang="en-US" sz="1600" dirty="0"/>
          </a:p>
          <a:p>
            <a:pPr algn="just"/>
            <a:r>
              <a:rPr lang="en-US" sz="1600" dirty="0" smtClean="0"/>
              <a:t>CALL fact(5) //   -- Calling procedure with input </a:t>
            </a:r>
          </a:p>
          <a:p>
            <a:pPr algn="just"/>
            <a:r>
              <a:rPr lang="en-US" sz="1600" dirty="0" smtClean="0"/>
              <a:t>CALL fact(4) // </a:t>
            </a:r>
            <a:r>
              <a:rPr lang="en-US" sz="1600" dirty="0"/>
              <a:t>-- Calling procedure</a:t>
            </a:r>
            <a:endParaRPr lang="en-US" sz="1600" dirty="0" smtClean="0"/>
          </a:p>
        </p:txBody>
      </p:sp>
    </p:spTree>
    <p:extLst>
      <p:ext uri="{BB962C8B-B14F-4D97-AF65-F5344CB8AC3E}">
        <p14:creationId xmlns:p14="http://schemas.microsoft.com/office/powerpoint/2010/main" val="27160113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94480"/>
            <a:ext cx="9144000" cy="696696"/>
          </a:xfrm>
        </p:spPr>
        <p:txBody>
          <a:bodyPr>
            <a:normAutofit fontScale="90000"/>
          </a:bodyPr>
          <a:lstStyle/>
          <a:p>
            <a:pPr lvl="0"/>
            <a:r>
              <a:rPr lang="en-US" sz="3200" dirty="0"/>
              <a:t>Trigger </a:t>
            </a:r>
            <a:r>
              <a:rPr lang="en-US" sz="3200" dirty="0" smtClean="0"/>
              <a:t>Introduction</a:t>
            </a:r>
            <a:r>
              <a:rPr lang="en-US" sz="3200" dirty="0"/>
              <a:t/>
            </a:r>
            <a:br>
              <a:rPr lang="en-US" sz="3200" dirty="0"/>
            </a:br>
            <a:endParaRPr lang="en-US" dirty="0"/>
          </a:p>
        </p:txBody>
      </p:sp>
      <p:sp>
        <p:nvSpPr>
          <p:cNvPr id="3" name="Subtitle 2"/>
          <p:cNvSpPr>
            <a:spLocks noGrp="1"/>
          </p:cNvSpPr>
          <p:nvPr>
            <p:ph type="subTitle" idx="1"/>
          </p:nvPr>
        </p:nvSpPr>
        <p:spPr>
          <a:xfrm>
            <a:off x="1055077" y="794480"/>
            <a:ext cx="10649243" cy="5718861"/>
          </a:xfrm>
        </p:spPr>
        <p:txBody>
          <a:bodyPr>
            <a:noAutofit/>
          </a:bodyPr>
          <a:lstStyle/>
          <a:p>
            <a:pPr algn="just"/>
            <a:r>
              <a:rPr lang="en-US" sz="1600" dirty="0"/>
              <a:t>A SQL trigger is a set of  SQL statements stored in the database catalog. A SQL trigger is executed or fired whenever an event associated with a table occurs e.g.,  insert, update or </a:t>
            </a:r>
            <a:r>
              <a:rPr lang="en-US" sz="1600" dirty="0" smtClean="0"/>
              <a:t>delete. A </a:t>
            </a:r>
            <a:r>
              <a:rPr lang="en-US" sz="1600" dirty="0"/>
              <a:t>SQL trigger is a special type of stored procedure. It is special because it is not called directly like a stored procedure. The main difference between a trigger and a stored procedure is that a trigger is called automatically when a data modification event is made against a table whereas a stored procedure must be called explicitly</a:t>
            </a:r>
            <a:r>
              <a:rPr lang="en-US" sz="1600" dirty="0" smtClean="0"/>
              <a:t>.</a:t>
            </a:r>
            <a:endParaRPr lang="en-US" sz="1600" dirty="0"/>
          </a:p>
          <a:p>
            <a:pPr algn="just"/>
            <a:r>
              <a:rPr lang="en-US" sz="1600" dirty="0"/>
              <a:t>It is important to understand the SQL trigger’s advantages and disadvantages so that you can use it appropriately. In the following sections, we will discuss the advantages and disadvantages of using SQL triggers</a:t>
            </a:r>
            <a:r>
              <a:rPr lang="en-US" sz="1600" dirty="0" smtClean="0"/>
              <a:t>.</a:t>
            </a:r>
            <a:endParaRPr lang="en-US" sz="1600" dirty="0"/>
          </a:p>
          <a:p>
            <a:pPr algn="just"/>
            <a:r>
              <a:rPr lang="en-US" sz="1600" b="1" dirty="0"/>
              <a:t>Advantages of using SQL triggers</a:t>
            </a:r>
          </a:p>
          <a:p>
            <a:pPr marL="285750" indent="-285750" algn="just">
              <a:buFont typeface="Wingdings" panose="05000000000000000000" pitchFamily="2" charset="2"/>
              <a:buChar char="ü"/>
            </a:pPr>
            <a:r>
              <a:rPr lang="en-US" sz="1600" dirty="0"/>
              <a:t>SQL triggers provide an alternative way to check the integrity of data.</a:t>
            </a:r>
          </a:p>
          <a:p>
            <a:pPr marL="285750" indent="-285750" algn="just">
              <a:buFont typeface="Wingdings" panose="05000000000000000000" pitchFamily="2" charset="2"/>
              <a:buChar char="ü"/>
            </a:pPr>
            <a:r>
              <a:rPr lang="en-US" sz="1600" dirty="0"/>
              <a:t>SQL triggers can catch errors in business logic in the database layer.</a:t>
            </a:r>
          </a:p>
          <a:p>
            <a:pPr marL="285750" indent="-285750" algn="just">
              <a:buFont typeface="Wingdings" panose="05000000000000000000" pitchFamily="2" charset="2"/>
              <a:buChar char="ü"/>
            </a:pPr>
            <a:r>
              <a:rPr lang="en-US" sz="1600" dirty="0"/>
              <a:t>SQL triggers provide an alternative way to run scheduled tasks. By using SQL triggers, you don’t have to wait to run the scheduled tasks because the triggers are invoked automatically before or after a change is made to the data in the tables.</a:t>
            </a:r>
          </a:p>
          <a:p>
            <a:pPr marL="285750" indent="-285750" algn="just">
              <a:buFont typeface="Wingdings" panose="05000000000000000000" pitchFamily="2" charset="2"/>
              <a:buChar char="ü"/>
            </a:pPr>
            <a:r>
              <a:rPr lang="en-US" sz="1600" dirty="0"/>
              <a:t>SQL triggers are very useful to audit the changes of data in tables.</a:t>
            </a:r>
          </a:p>
          <a:p>
            <a:pPr algn="just"/>
            <a:r>
              <a:rPr lang="en-US" sz="1600" b="1" dirty="0"/>
              <a:t>Disadvantages of using SQL triggers</a:t>
            </a:r>
          </a:p>
          <a:p>
            <a:pPr marL="285750" indent="-285750" algn="just">
              <a:buFont typeface="Wingdings" panose="05000000000000000000" pitchFamily="2" charset="2"/>
              <a:buChar char="ü"/>
            </a:pPr>
            <a:r>
              <a:rPr lang="en-US" sz="1600" dirty="0"/>
              <a:t>SQL triggers only can provide an extended validation and they cannot replace all the validations. Some simple validations have to be done in the application layer. For example, you can validate user’s inputs in the client side by using JavaScript or on the server side using server-side scripting languages such as JSP, PHP, ASP.NET, Perl.</a:t>
            </a:r>
          </a:p>
          <a:p>
            <a:pPr marL="285750" indent="-285750" algn="just">
              <a:buFont typeface="Wingdings" panose="05000000000000000000" pitchFamily="2" charset="2"/>
              <a:buChar char="ü"/>
            </a:pPr>
            <a:r>
              <a:rPr lang="en-US" sz="1600" dirty="0"/>
              <a:t>SQL triggers are invoked and executed invisible from the client applications, therefore, it is difficult to figure out what happens in the database layer.</a:t>
            </a:r>
          </a:p>
          <a:p>
            <a:pPr marL="285750" indent="-285750" algn="just">
              <a:buFont typeface="Wingdings" panose="05000000000000000000" pitchFamily="2" charset="2"/>
              <a:buChar char="ü"/>
            </a:pPr>
            <a:r>
              <a:rPr lang="en-US" sz="1600" dirty="0"/>
              <a:t>SQL triggers may increase the overhead of the database server.</a:t>
            </a:r>
            <a:endParaRPr lang="en-US" sz="1600" dirty="0" smtClean="0"/>
          </a:p>
        </p:txBody>
      </p:sp>
    </p:spTree>
    <p:extLst>
      <p:ext uri="{BB962C8B-B14F-4D97-AF65-F5344CB8AC3E}">
        <p14:creationId xmlns:p14="http://schemas.microsoft.com/office/powerpoint/2010/main" val="39942156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94479"/>
            <a:ext cx="9144000" cy="1648917"/>
          </a:xfrm>
        </p:spPr>
        <p:txBody>
          <a:bodyPr>
            <a:normAutofit/>
          </a:bodyPr>
          <a:lstStyle/>
          <a:p>
            <a:r>
              <a:rPr lang="en-US" sz="3600" dirty="0" smtClean="0"/>
              <a:t>Lab Exercise 1 Creation of tables</a:t>
            </a:r>
            <a:r>
              <a:rPr lang="en-US" dirty="0" smtClean="0"/>
              <a:t/>
            </a:r>
            <a:br>
              <a:rPr lang="en-US" dirty="0" smtClean="0"/>
            </a:br>
            <a:endParaRPr lang="en-US" dirty="0"/>
          </a:p>
        </p:txBody>
      </p:sp>
      <p:sp>
        <p:nvSpPr>
          <p:cNvPr id="3" name="Subtitle 2"/>
          <p:cNvSpPr>
            <a:spLocks noGrp="1"/>
          </p:cNvSpPr>
          <p:nvPr>
            <p:ph type="subTitle" idx="1"/>
          </p:nvPr>
        </p:nvSpPr>
        <p:spPr>
          <a:xfrm>
            <a:off x="373487" y="1506828"/>
            <a:ext cx="11449319" cy="5254580"/>
          </a:xfrm>
        </p:spPr>
        <p:txBody>
          <a:bodyPr>
            <a:noAutofit/>
          </a:bodyPr>
          <a:lstStyle/>
          <a:p>
            <a:pPr algn="just"/>
            <a:endParaRPr lang="en-US" sz="1600" dirty="0" smtClean="0"/>
          </a:p>
          <a:p>
            <a:pPr algn="just"/>
            <a:r>
              <a:rPr lang="en-US" sz="1600" b="1" dirty="0" smtClean="0"/>
              <a:t>Create </a:t>
            </a:r>
            <a:r>
              <a:rPr lang="en-US" sz="1600" b="1" dirty="0"/>
              <a:t>Table </a:t>
            </a:r>
            <a:r>
              <a:rPr lang="en-US" sz="1600" b="1" dirty="0" smtClean="0"/>
              <a:t>‘</a:t>
            </a:r>
            <a:r>
              <a:rPr lang="en-US" sz="1600" b="1" dirty="0" err="1" smtClean="0"/>
              <a:t>dept</a:t>
            </a:r>
            <a:r>
              <a:rPr lang="en-US" sz="1600" b="1" dirty="0"/>
              <a:t>' with following column and data </a:t>
            </a:r>
            <a:r>
              <a:rPr lang="en-US" sz="1600" b="1" dirty="0" smtClean="0"/>
              <a:t>type</a:t>
            </a:r>
            <a:r>
              <a:rPr lang="en-US" sz="1600" dirty="0" smtClean="0"/>
              <a:t>.</a:t>
            </a:r>
          </a:p>
          <a:p>
            <a:pPr algn="just"/>
            <a:r>
              <a:rPr lang="en-US" sz="1600" dirty="0" err="1" smtClean="0"/>
              <a:t>deptno</a:t>
            </a:r>
            <a:r>
              <a:rPr lang="en-US" sz="1600" dirty="0" smtClean="0"/>
              <a:t>   int(2)      </a:t>
            </a:r>
          </a:p>
          <a:p>
            <a:pPr algn="just"/>
            <a:r>
              <a:rPr lang="en-US" sz="1600" dirty="0" err="1" smtClean="0"/>
              <a:t>dname</a:t>
            </a:r>
            <a:r>
              <a:rPr lang="en-US" sz="1600" dirty="0" smtClean="0"/>
              <a:t>    </a:t>
            </a:r>
            <a:r>
              <a:rPr lang="en-US" sz="1600" dirty="0" err="1"/>
              <a:t>varchar</a:t>
            </a:r>
            <a:r>
              <a:rPr lang="en-US" sz="1600" dirty="0"/>
              <a:t>(14) </a:t>
            </a:r>
          </a:p>
          <a:p>
            <a:pPr algn="just"/>
            <a:r>
              <a:rPr lang="en-US" sz="1600" dirty="0" err="1"/>
              <a:t>loc</a:t>
            </a:r>
            <a:r>
              <a:rPr lang="en-US" sz="1600" dirty="0"/>
              <a:t>      </a:t>
            </a:r>
            <a:r>
              <a:rPr lang="en-US" sz="1600" dirty="0" err="1"/>
              <a:t>varchar</a:t>
            </a:r>
            <a:r>
              <a:rPr lang="en-US" sz="1600" dirty="0"/>
              <a:t>(13)</a:t>
            </a:r>
          </a:p>
          <a:p>
            <a:pPr algn="just"/>
            <a:r>
              <a:rPr lang="en-US" sz="1600" b="1" dirty="0" err="1"/>
              <a:t>deptno</a:t>
            </a:r>
            <a:r>
              <a:rPr lang="en-US" sz="1600" b="1" dirty="0"/>
              <a:t> column must be Primary Key .</a:t>
            </a:r>
          </a:p>
          <a:p>
            <a:pPr algn="just"/>
            <a:r>
              <a:rPr lang="en-US" sz="1600" b="1" dirty="0" smtClean="0"/>
              <a:t>Now Create </a:t>
            </a:r>
            <a:r>
              <a:rPr lang="en-US" sz="1600" b="1" dirty="0"/>
              <a:t>Table </a:t>
            </a:r>
            <a:r>
              <a:rPr lang="en-US" sz="1600" b="1" dirty="0" smtClean="0"/>
              <a:t>‘emp</a:t>
            </a:r>
            <a:r>
              <a:rPr lang="en-US" sz="1600" b="1" dirty="0"/>
              <a:t>' with following column and data type.</a:t>
            </a:r>
          </a:p>
          <a:p>
            <a:pPr algn="just"/>
            <a:r>
              <a:rPr lang="en-US" sz="1600" dirty="0" err="1"/>
              <a:t>empno</a:t>
            </a:r>
            <a:r>
              <a:rPr lang="en-US" sz="1600" dirty="0"/>
              <a:t>    int(4)  </a:t>
            </a:r>
          </a:p>
          <a:p>
            <a:pPr algn="just"/>
            <a:r>
              <a:rPr lang="en-US" sz="1600" dirty="0"/>
              <a:t>ename    </a:t>
            </a:r>
            <a:r>
              <a:rPr lang="en-US" sz="1600" dirty="0" err="1"/>
              <a:t>varchar</a:t>
            </a:r>
            <a:r>
              <a:rPr lang="en-US" sz="1600" dirty="0"/>
              <a:t>(10)  </a:t>
            </a:r>
          </a:p>
          <a:p>
            <a:pPr algn="just"/>
            <a:r>
              <a:rPr lang="en-US" sz="1600" dirty="0"/>
              <a:t>job      </a:t>
            </a:r>
            <a:r>
              <a:rPr lang="en-US" sz="1600" dirty="0" err="1"/>
              <a:t>varchar</a:t>
            </a:r>
            <a:r>
              <a:rPr lang="en-US" sz="1600" dirty="0"/>
              <a:t>(9)   </a:t>
            </a:r>
          </a:p>
          <a:p>
            <a:pPr algn="just"/>
            <a:r>
              <a:rPr lang="en-US" sz="1600" dirty="0" err="1"/>
              <a:t>mgr</a:t>
            </a:r>
            <a:r>
              <a:rPr lang="en-US" sz="1600" dirty="0"/>
              <a:t>      int(4) </a:t>
            </a:r>
          </a:p>
          <a:p>
            <a:pPr algn="just"/>
            <a:r>
              <a:rPr lang="en-US" sz="1600" dirty="0" err="1"/>
              <a:t>hiredate</a:t>
            </a:r>
            <a:r>
              <a:rPr lang="en-US" sz="1600" dirty="0"/>
              <a:t> date          </a:t>
            </a:r>
          </a:p>
          <a:p>
            <a:pPr algn="just"/>
            <a:r>
              <a:rPr lang="en-US" sz="1600" dirty="0" err="1"/>
              <a:t>sal</a:t>
            </a:r>
            <a:r>
              <a:rPr lang="en-US" sz="1600" dirty="0"/>
              <a:t>      decimal(7,2)  </a:t>
            </a:r>
          </a:p>
          <a:p>
            <a:pPr algn="just"/>
            <a:r>
              <a:rPr lang="en-US" sz="1600" dirty="0" err="1"/>
              <a:t>comm</a:t>
            </a:r>
            <a:r>
              <a:rPr lang="en-US" sz="1600" dirty="0"/>
              <a:t>     decimal(7,2)  </a:t>
            </a:r>
          </a:p>
          <a:p>
            <a:pPr algn="just"/>
            <a:r>
              <a:rPr lang="en-US" sz="1600" dirty="0" err="1"/>
              <a:t>deptno</a:t>
            </a:r>
            <a:r>
              <a:rPr lang="en-US" sz="1600" dirty="0"/>
              <a:t>   int(2) </a:t>
            </a:r>
            <a:r>
              <a:rPr lang="en-US" sz="1600" dirty="0" smtClean="0"/>
              <a:t>              </a:t>
            </a:r>
            <a:r>
              <a:rPr lang="en-US" sz="1600" b="1" dirty="0" err="1" smtClean="0"/>
              <a:t>empno</a:t>
            </a:r>
            <a:r>
              <a:rPr lang="en-US" sz="1600" b="1" dirty="0" smtClean="0"/>
              <a:t> </a:t>
            </a:r>
            <a:r>
              <a:rPr lang="en-US" sz="1600" b="1" dirty="0"/>
              <a:t>column must be Primary Key and </a:t>
            </a:r>
            <a:r>
              <a:rPr lang="en-US" sz="1600" b="1" dirty="0" err="1"/>
              <a:t>deptno</a:t>
            </a:r>
            <a:r>
              <a:rPr lang="en-US" sz="1600" b="1" dirty="0"/>
              <a:t> must be Foreign Key .</a:t>
            </a:r>
          </a:p>
          <a:p>
            <a:pPr algn="just"/>
            <a:endParaRPr lang="en-US" sz="1600" b="1" dirty="0" smtClean="0"/>
          </a:p>
          <a:p>
            <a:pPr algn="just"/>
            <a:endParaRPr lang="en-US" sz="1600" b="1" dirty="0"/>
          </a:p>
          <a:p>
            <a:pPr algn="just"/>
            <a:endParaRPr lang="en-US" sz="1600" b="1" dirty="0" smtClean="0"/>
          </a:p>
          <a:p>
            <a:pPr algn="just"/>
            <a:endParaRPr lang="en-US" sz="1600" b="1" dirty="0"/>
          </a:p>
          <a:p>
            <a:pPr algn="just"/>
            <a:endParaRPr lang="en-US" sz="1600" b="1" dirty="0" smtClean="0"/>
          </a:p>
          <a:p>
            <a:pPr algn="just"/>
            <a:endParaRPr lang="en-US" sz="1600" b="1" dirty="0"/>
          </a:p>
          <a:p>
            <a:pPr algn="just"/>
            <a:endParaRPr lang="en-US" sz="1600" b="1" dirty="0"/>
          </a:p>
          <a:p>
            <a:pPr algn="just"/>
            <a:r>
              <a:rPr lang="en-US" sz="1600" b="1" dirty="0" smtClean="0"/>
              <a:t>insert </a:t>
            </a:r>
            <a:r>
              <a:rPr lang="en-US" sz="1600" b="1" dirty="0"/>
              <a:t>into emp values</a:t>
            </a:r>
            <a:r>
              <a:rPr lang="en-US" sz="1600" b="1" dirty="0" smtClean="0"/>
              <a:t>( 7839</a:t>
            </a:r>
            <a:r>
              <a:rPr lang="en-US" sz="1600" b="1" dirty="0"/>
              <a:t>, 'KING', 'PRESIDENT', null,'1981-11-17', 5000, null, 10);</a:t>
            </a:r>
          </a:p>
          <a:p>
            <a:pPr algn="just"/>
            <a:r>
              <a:rPr lang="en-US" sz="1600" b="1" dirty="0"/>
              <a:t>insert into emp values( </a:t>
            </a:r>
            <a:r>
              <a:rPr lang="en-US" sz="1600" b="1" dirty="0" smtClean="0"/>
              <a:t>7698</a:t>
            </a:r>
            <a:r>
              <a:rPr lang="en-US" sz="1600" b="1" dirty="0"/>
              <a:t>, 'BLAKE', 'MANAGER', 7839,'1981-05-01',2850, null, 30);</a:t>
            </a:r>
          </a:p>
          <a:p>
            <a:pPr algn="just"/>
            <a:r>
              <a:rPr lang="en-US" sz="1600" b="1" dirty="0"/>
              <a:t>insert into emp  </a:t>
            </a:r>
            <a:r>
              <a:rPr lang="en-US" sz="1600" b="1" dirty="0" smtClean="0"/>
              <a:t>values(7782</a:t>
            </a:r>
            <a:r>
              <a:rPr lang="en-US" sz="1600" b="1" dirty="0"/>
              <a:t>, 'CLARK', 'MANAGER', 7839,'1981-06-09',2450, null, 10);</a:t>
            </a:r>
          </a:p>
          <a:p>
            <a:pPr algn="just"/>
            <a:r>
              <a:rPr lang="en-US" sz="1600" b="1" dirty="0"/>
              <a:t>insert into emp values( </a:t>
            </a:r>
            <a:r>
              <a:rPr lang="en-US" sz="1600" b="1" dirty="0" smtClean="0"/>
              <a:t>7566</a:t>
            </a:r>
            <a:r>
              <a:rPr lang="en-US" sz="1600" b="1" dirty="0"/>
              <a:t>, 'JONES', 'MANAGER', 7839,'1981-04-02',2975, null, 20);</a:t>
            </a:r>
          </a:p>
          <a:p>
            <a:pPr algn="just"/>
            <a:r>
              <a:rPr lang="en-US" sz="1600" b="1" dirty="0"/>
              <a:t>insert into emp values( </a:t>
            </a:r>
            <a:r>
              <a:rPr lang="en-US" sz="1600" b="1" dirty="0" smtClean="0"/>
              <a:t>7788</a:t>
            </a:r>
            <a:r>
              <a:rPr lang="en-US" sz="1600" b="1" dirty="0"/>
              <a:t>, 'SCOTT', 'ANALYST', 7566,'1987-07-13',3000, null, 20);</a:t>
            </a:r>
          </a:p>
          <a:p>
            <a:pPr algn="just"/>
            <a:r>
              <a:rPr lang="en-US" sz="1600" b="1" dirty="0"/>
              <a:t>insert into emp  </a:t>
            </a:r>
            <a:r>
              <a:rPr lang="en-US" sz="1600" b="1" dirty="0" smtClean="0"/>
              <a:t>values(7902</a:t>
            </a:r>
            <a:r>
              <a:rPr lang="en-US" sz="1600" b="1" dirty="0"/>
              <a:t>, 'FORD', 'ANALYST', 7566,'1981-12-03',3000, null, 20);</a:t>
            </a:r>
          </a:p>
          <a:p>
            <a:pPr algn="just"/>
            <a:r>
              <a:rPr lang="en-US" sz="1600" b="1" dirty="0"/>
              <a:t>insert into emp </a:t>
            </a:r>
            <a:r>
              <a:rPr lang="en-US" sz="1600" b="1" dirty="0" smtClean="0"/>
              <a:t>values(7369</a:t>
            </a:r>
            <a:r>
              <a:rPr lang="en-US" sz="1600" b="1" dirty="0"/>
              <a:t>, 'SMITH', 'CLERK', 7902,'1980-12-17',800, null, 20);</a:t>
            </a:r>
          </a:p>
          <a:p>
            <a:pPr algn="just"/>
            <a:r>
              <a:rPr lang="en-US" sz="1600" b="1" dirty="0"/>
              <a:t>insert into emp </a:t>
            </a:r>
            <a:r>
              <a:rPr lang="en-US" sz="1600" b="1" dirty="0" smtClean="0"/>
              <a:t>values(7499</a:t>
            </a:r>
            <a:r>
              <a:rPr lang="en-US" sz="1600" b="1" dirty="0"/>
              <a:t>, 'ALLEN', 'SALESMAN', 7698,'1981-02-20', 1600, 300, 30);</a:t>
            </a:r>
          </a:p>
          <a:p>
            <a:pPr algn="just"/>
            <a:r>
              <a:rPr lang="en-US" sz="1600" b="1" dirty="0"/>
              <a:t>insert into emp </a:t>
            </a:r>
            <a:r>
              <a:rPr lang="en-US" sz="1600" b="1" dirty="0" smtClean="0"/>
              <a:t>values(7521</a:t>
            </a:r>
            <a:r>
              <a:rPr lang="en-US" sz="1600" b="1" dirty="0"/>
              <a:t>, 'WARD', 'SALESMAN', 7698,'1981-02-22',1250, 500,30);</a:t>
            </a:r>
          </a:p>
          <a:p>
            <a:pPr algn="just"/>
            <a:r>
              <a:rPr lang="en-US" sz="1600" b="1" dirty="0"/>
              <a:t>insert into emp </a:t>
            </a:r>
            <a:r>
              <a:rPr lang="en-US" sz="1600" b="1" dirty="0" smtClean="0"/>
              <a:t>values(7654</a:t>
            </a:r>
            <a:r>
              <a:rPr lang="en-US" sz="1600" b="1" dirty="0"/>
              <a:t>, 'MARTIN', 'SALESMAN', 7698,'1981-09-28',1250, 1400, 30);</a:t>
            </a:r>
          </a:p>
          <a:p>
            <a:pPr algn="just"/>
            <a:r>
              <a:rPr lang="en-US" sz="1600" b="1" dirty="0"/>
              <a:t>insert into emp </a:t>
            </a:r>
            <a:r>
              <a:rPr lang="en-US" sz="1600" b="1" dirty="0" smtClean="0"/>
              <a:t>values(7844</a:t>
            </a:r>
            <a:r>
              <a:rPr lang="en-US" sz="1600" b="1" dirty="0"/>
              <a:t>, 'TURNER', 'SALESMAN', 7698,'1981-09-08',1500, 0, 30);</a:t>
            </a:r>
          </a:p>
          <a:p>
            <a:pPr algn="just"/>
            <a:r>
              <a:rPr lang="en-US" sz="1600" b="1" dirty="0"/>
              <a:t>insert into emp </a:t>
            </a:r>
            <a:r>
              <a:rPr lang="en-US" sz="1600" b="1" dirty="0" smtClean="0"/>
              <a:t>values(7876</a:t>
            </a:r>
            <a:r>
              <a:rPr lang="en-US" sz="1600" b="1" dirty="0"/>
              <a:t>, 'ADAMS', 'CLERK', 7788,'1987-07-13',  1100, null, 20 );</a:t>
            </a:r>
          </a:p>
          <a:p>
            <a:pPr algn="just"/>
            <a:r>
              <a:rPr lang="en-US" sz="1600" b="1" dirty="0"/>
              <a:t>insert into emp </a:t>
            </a:r>
            <a:r>
              <a:rPr lang="en-US" sz="1600" b="1" dirty="0" smtClean="0"/>
              <a:t>values(7900</a:t>
            </a:r>
            <a:r>
              <a:rPr lang="en-US" sz="1600" b="1" dirty="0"/>
              <a:t>, 'JAMES', 'CLERK', 7698, '1981-12-03',  950, null, 30 );</a:t>
            </a:r>
          </a:p>
          <a:p>
            <a:pPr algn="just"/>
            <a:r>
              <a:rPr lang="en-US" sz="1600" b="1" dirty="0"/>
              <a:t>insert into emp </a:t>
            </a:r>
            <a:r>
              <a:rPr lang="en-US" sz="1600" b="1" dirty="0" smtClean="0"/>
              <a:t>values(7934</a:t>
            </a:r>
            <a:r>
              <a:rPr lang="en-US" sz="1600" b="1" dirty="0"/>
              <a:t>, 'MILLER', 'CLERK', 7782,'1982-01-23',  1300, null, 10); </a:t>
            </a:r>
          </a:p>
          <a:p>
            <a:pPr algn="just"/>
            <a:endParaRPr lang="en-US" sz="1600" b="1" dirty="0"/>
          </a:p>
          <a:p>
            <a:pPr algn="just"/>
            <a:r>
              <a:rPr lang="en-US" sz="1600" b="1" dirty="0"/>
              <a:t>1.List the employees details who are joined in the year 1981.</a:t>
            </a:r>
          </a:p>
          <a:p>
            <a:pPr algn="just"/>
            <a:r>
              <a:rPr lang="en-US" sz="1600" b="1" dirty="0"/>
              <a:t>2.List the employees details whose name consist of characters</a:t>
            </a:r>
          </a:p>
          <a:p>
            <a:pPr algn="just"/>
            <a:r>
              <a:rPr lang="en-US" sz="1600" b="1" dirty="0"/>
              <a:t>and </a:t>
            </a:r>
            <a:r>
              <a:rPr lang="en-US" sz="1600" b="1" dirty="0" err="1"/>
              <a:t>salry</a:t>
            </a:r>
            <a:r>
              <a:rPr lang="en-US" sz="1600" b="1" dirty="0"/>
              <a:t> more than 2500.</a:t>
            </a:r>
          </a:p>
          <a:p>
            <a:pPr algn="just"/>
            <a:r>
              <a:rPr lang="en-US" sz="1600" b="1" dirty="0"/>
              <a:t>3.List the employees name and hire date who does not belong </a:t>
            </a:r>
          </a:p>
          <a:p>
            <a:pPr algn="just"/>
            <a:r>
              <a:rPr lang="en-US" sz="1600" b="1" dirty="0"/>
              <a:t>to department 30.</a:t>
            </a:r>
          </a:p>
          <a:p>
            <a:pPr algn="just"/>
            <a:r>
              <a:rPr lang="en-US" sz="1600" b="1" dirty="0"/>
              <a:t>4. Display the location and </a:t>
            </a:r>
            <a:r>
              <a:rPr lang="en-US" sz="1600" b="1" dirty="0" err="1"/>
              <a:t>hiredate</a:t>
            </a:r>
            <a:r>
              <a:rPr lang="en-US" sz="1600" b="1" dirty="0"/>
              <a:t> of SMITH.</a:t>
            </a:r>
          </a:p>
          <a:p>
            <a:pPr algn="just"/>
            <a:r>
              <a:rPr lang="en-US" sz="1600" b="1" dirty="0"/>
              <a:t>5.List the employees details who are senior to King.</a:t>
            </a:r>
          </a:p>
          <a:p>
            <a:pPr algn="just"/>
            <a:r>
              <a:rPr lang="en-US" sz="1600" b="1" dirty="0"/>
              <a:t>6.List the employees details of department 20 whose Jobs are similar to</a:t>
            </a:r>
          </a:p>
          <a:p>
            <a:pPr algn="just"/>
            <a:r>
              <a:rPr lang="en-US" sz="1600" b="1" dirty="0"/>
              <a:t>department 10.</a:t>
            </a:r>
          </a:p>
          <a:p>
            <a:pPr algn="just"/>
            <a:r>
              <a:rPr lang="en-US" sz="1600" b="1" dirty="0"/>
              <a:t>7.List the employees details whose jobs are similar to either SMITH or ALLEN.</a:t>
            </a:r>
          </a:p>
          <a:p>
            <a:pPr algn="just"/>
            <a:r>
              <a:rPr lang="en-US" sz="1600" b="1" dirty="0"/>
              <a:t>8.Find the highest paid employee details from accounting department.</a:t>
            </a:r>
          </a:p>
          <a:p>
            <a:pPr algn="just"/>
            <a:r>
              <a:rPr lang="en-US" sz="1600" b="1" dirty="0"/>
              <a:t>9.List the manager Id and number of employees working under same manager in ascending order. [Manager Id 7566 should came first]</a:t>
            </a:r>
          </a:p>
          <a:p>
            <a:pPr algn="just"/>
            <a:r>
              <a:rPr lang="en-US" sz="1600" b="1" dirty="0"/>
              <a:t>10.List the employees name who are getting </a:t>
            </a:r>
            <a:r>
              <a:rPr lang="en-US" sz="1600" b="1" dirty="0" err="1"/>
              <a:t>dept</a:t>
            </a:r>
            <a:r>
              <a:rPr lang="en-US" sz="1600" b="1" dirty="0"/>
              <a:t> wise highest salary.</a:t>
            </a:r>
          </a:p>
          <a:p>
            <a:pPr algn="just"/>
            <a:r>
              <a:rPr lang="en-US" sz="1600" b="1" dirty="0"/>
              <a:t>11. List all employees who are not eligible for earning commission .</a:t>
            </a:r>
          </a:p>
          <a:p>
            <a:pPr algn="just"/>
            <a:r>
              <a:rPr lang="en-US" sz="1600" b="1" dirty="0"/>
              <a:t>12.List those employees whose Salary is odd value.</a:t>
            </a:r>
          </a:p>
          <a:p>
            <a:pPr algn="just"/>
            <a:r>
              <a:rPr lang="en-US" sz="1600" b="1" dirty="0"/>
              <a:t>13.Increase salary by 15% to all employees who are sales person.</a:t>
            </a:r>
          </a:p>
          <a:p>
            <a:pPr algn="just"/>
            <a:r>
              <a:rPr lang="en-US" sz="1600" b="1" dirty="0"/>
              <a:t>14.Assign commission 250 to all who are earning no commission.</a:t>
            </a:r>
          </a:p>
          <a:p>
            <a:pPr algn="just"/>
            <a:r>
              <a:rPr lang="en-US" sz="1600" b="1" dirty="0"/>
              <a:t>15. Insert one employee JOHN with ID 9999 who join today as Manager , John  salary , commission is not decided yet.</a:t>
            </a:r>
          </a:p>
          <a:p>
            <a:pPr algn="just"/>
            <a:r>
              <a:rPr lang="en-US" sz="1600" b="1" dirty="0"/>
              <a:t>16. Delete Turner from emp table.</a:t>
            </a:r>
          </a:p>
          <a:p>
            <a:pPr algn="just"/>
            <a:endParaRPr lang="en-US" sz="1600" b="1" dirty="0"/>
          </a:p>
          <a:p>
            <a:pPr algn="just"/>
            <a:endParaRPr lang="en-US" sz="1600" b="1" dirty="0"/>
          </a:p>
          <a:p>
            <a:pPr algn="just"/>
            <a:endParaRPr lang="en-US" sz="1600" b="1" dirty="0"/>
          </a:p>
        </p:txBody>
      </p:sp>
      <p:sp>
        <p:nvSpPr>
          <p:cNvPr id="4" name="TextBox 3"/>
          <p:cNvSpPr txBox="1"/>
          <p:nvPr/>
        </p:nvSpPr>
        <p:spPr>
          <a:xfrm>
            <a:off x="5795492" y="1687132"/>
            <a:ext cx="5769735" cy="2031325"/>
          </a:xfrm>
          <a:prstGeom prst="rect">
            <a:avLst/>
          </a:prstGeom>
          <a:noFill/>
        </p:spPr>
        <p:txBody>
          <a:bodyPr wrap="square" rtlCol="0">
            <a:spAutoFit/>
          </a:bodyPr>
          <a:lstStyle/>
          <a:p>
            <a:endParaRPr lang="en-US" dirty="0" smtClean="0"/>
          </a:p>
          <a:p>
            <a:r>
              <a:rPr lang="en-US" dirty="0" smtClean="0"/>
              <a:t>Execute these insert commands to populate </a:t>
            </a:r>
            <a:r>
              <a:rPr lang="en-US" dirty="0" err="1" smtClean="0"/>
              <a:t>dept</a:t>
            </a:r>
            <a:r>
              <a:rPr lang="en-US" dirty="0" smtClean="0"/>
              <a:t> table.</a:t>
            </a:r>
          </a:p>
          <a:p>
            <a:r>
              <a:rPr lang="en-US" dirty="0" smtClean="0"/>
              <a:t>insert </a:t>
            </a:r>
            <a:r>
              <a:rPr lang="en-US" dirty="0"/>
              <a:t>into </a:t>
            </a:r>
            <a:r>
              <a:rPr lang="en-US" dirty="0" err="1" smtClean="0"/>
              <a:t>dept</a:t>
            </a:r>
            <a:r>
              <a:rPr lang="en-US" dirty="0" smtClean="0"/>
              <a:t> values(10</a:t>
            </a:r>
            <a:r>
              <a:rPr lang="en-US" dirty="0"/>
              <a:t>, 'ACCOUNTING', 'NEW YORK');</a:t>
            </a:r>
          </a:p>
          <a:p>
            <a:r>
              <a:rPr lang="en-US" dirty="0"/>
              <a:t>insert into </a:t>
            </a:r>
            <a:r>
              <a:rPr lang="en-US" dirty="0" err="1"/>
              <a:t>dept</a:t>
            </a:r>
            <a:r>
              <a:rPr lang="en-US" dirty="0"/>
              <a:t> values(20, 'RESEARCH', 'DALLAS');</a:t>
            </a:r>
          </a:p>
          <a:p>
            <a:r>
              <a:rPr lang="en-US" dirty="0"/>
              <a:t>insert into </a:t>
            </a:r>
            <a:r>
              <a:rPr lang="en-US" dirty="0" err="1"/>
              <a:t>dept</a:t>
            </a:r>
            <a:r>
              <a:rPr lang="en-US" dirty="0"/>
              <a:t> values(30, 'SALES', 'CHICAGO');</a:t>
            </a:r>
          </a:p>
          <a:p>
            <a:r>
              <a:rPr lang="en-US" dirty="0"/>
              <a:t>insert into </a:t>
            </a:r>
            <a:r>
              <a:rPr lang="en-US" dirty="0" err="1"/>
              <a:t>dept</a:t>
            </a:r>
            <a:r>
              <a:rPr lang="en-US" dirty="0"/>
              <a:t> values(40, 'OPERATIONS', 'BOSTON');</a:t>
            </a:r>
          </a:p>
          <a:p>
            <a:endParaRPr lang="en-US" dirty="0"/>
          </a:p>
        </p:txBody>
      </p:sp>
    </p:spTree>
    <p:extLst>
      <p:ext uri="{BB962C8B-B14F-4D97-AF65-F5344CB8AC3E}">
        <p14:creationId xmlns:p14="http://schemas.microsoft.com/office/powerpoint/2010/main" val="39072134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2125"/>
            <a:ext cx="8830614" cy="785610"/>
          </a:xfrm>
        </p:spPr>
        <p:txBody>
          <a:bodyPr>
            <a:normAutofit fontScale="90000"/>
          </a:bodyPr>
          <a:lstStyle/>
          <a:p>
            <a:r>
              <a:rPr lang="en-US" sz="3600" dirty="0" smtClean="0"/>
              <a:t>Lab Exercise</a:t>
            </a:r>
            <a:r>
              <a:rPr lang="en-US" dirty="0" smtClean="0"/>
              <a:t/>
            </a:r>
            <a:br>
              <a:rPr lang="en-US" dirty="0" smtClean="0"/>
            </a:br>
            <a:endParaRPr lang="en-US" dirty="0"/>
          </a:p>
        </p:txBody>
      </p:sp>
      <p:sp>
        <p:nvSpPr>
          <p:cNvPr id="3" name="Subtitle 2"/>
          <p:cNvSpPr>
            <a:spLocks noGrp="1"/>
          </p:cNvSpPr>
          <p:nvPr>
            <p:ph type="subTitle" idx="1"/>
          </p:nvPr>
        </p:nvSpPr>
        <p:spPr>
          <a:xfrm>
            <a:off x="373487" y="1004553"/>
            <a:ext cx="11449319" cy="5370489"/>
          </a:xfrm>
        </p:spPr>
        <p:txBody>
          <a:bodyPr>
            <a:noAutofit/>
          </a:bodyPr>
          <a:lstStyle/>
          <a:p>
            <a:pPr algn="just"/>
            <a:r>
              <a:rPr lang="en-US" sz="1600" b="1" dirty="0"/>
              <a:t>Execute these insert </a:t>
            </a:r>
            <a:r>
              <a:rPr lang="en-US" sz="1600" b="1" dirty="0" smtClean="0"/>
              <a:t>command on SQL prompt </a:t>
            </a:r>
            <a:r>
              <a:rPr lang="en-US" sz="1600" b="1" dirty="0"/>
              <a:t>to populate </a:t>
            </a:r>
            <a:r>
              <a:rPr lang="en-US" sz="1600" b="1" dirty="0" smtClean="0"/>
              <a:t>emp table</a:t>
            </a:r>
            <a:r>
              <a:rPr lang="en-US" sz="1600" b="1" dirty="0"/>
              <a:t>.</a:t>
            </a:r>
          </a:p>
          <a:p>
            <a:pPr algn="just"/>
            <a:r>
              <a:rPr lang="en-US" sz="1600" dirty="0" smtClean="0"/>
              <a:t>insert </a:t>
            </a:r>
            <a:r>
              <a:rPr lang="en-US" sz="1600" dirty="0"/>
              <a:t>into emp values</a:t>
            </a:r>
            <a:r>
              <a:rPr lang="en-US" sz="1600" dirty="0" smtClean="0"/>
              <a:t>( 7839</a:t>
            </a:r>
            <a:r>
              <a:rPr lang="en-US" sz="1600" dirty="0"/>
              <a:t>, 'KING', 'PRESIDENT', null,'1981-11-17', 5000, null, 10);</a:t>
            </a:r>
          </a:p>
          <a:p>
            <a:pPr algn="just"/>
            <a:r>
              <a:rPr lang="en-US" sz="1600" dirty="0"/>
              <a:t>insert into emp values( </a:t>
            </a:r>
            <a:r>
              <a:rPr lang="en-US" sz="1600" dirty="0" smtClean="0"/>
              <a:t>7698</a:t>
            </a:r>
            <a:r>
              <a:rPr lang="en-US" sz="1600" dirty="0"/>
              <a:t>, 'BLAKE', 'MANAGER', 7839,'1981-05-01',2850, null, 30);</a:t>
            </a:r>
          </a:p>
          <a:p>
            <a:pPr algn="just"/>
            <a:r>
              <a:rPr lang="en-US" sz="1600" dirty="0"/>
              <a:t>insert into emp  </a:t>
            </a:r>
            <a:r>
              <a:rPr lang="en-US" sz="1600" dirty="0" smtClean="0"/>
              <a:t>values(7782</a:t>
            </a:r>
            <a:r>
              <a:rPr lang="en-US" sz="1600" dirty="0"/>
              <a:t>, 'CLARK', 'MANAGER', 7839,'1981-06-09',2450, null, 10);</a:t>
            </a:r>
          </a:p>
          <a:p>
            <a:pPr algn="just"/>
            <a:r>
              <a:rPr lang="en-US" sz="1600" dirty="0"/>
              <a:t>insert into emp values( </a:t>
            </a:r>
            <a:r>
              <a:rPr lang="en-US" sz="1600" dirty="0" smtClean="0"/>
              <a:t>7566</a:t>
            </a:r>
            <a:r>
              <a:rPr lang="en-US" sz="1600" dirty="0"/>
              <a:t>, 'JONES', 'MANAGER', 7839,'1981-04-02',2975, null, 20);</a:t>
            </a:r>
          </a:p>
          <a:p>
            <a:pPr algn="just"/>
            <a:r>
              <a:rPr lang="en-US" sz="1600" dirty="0"/>
              <a:t>insert into emp values( </a:t>
            </a:r>
            <a:r>
              <a:rPr lang="en-US" sz="1600" dirty="0" smtClean="0"/>
              <a:t>7788</a:t>
            </a:r>
            <a:r>
              <a:rPr lang="en-US" sz="1600" dirty="0"/>
              <a:t>, 'SCOTT', 'ANALYST', 7566,'1987-07-13',3000, null, 20);</a:t>
            </a:r>
          </a:p>
          <a:p>
            <a:pPr algn="just"/>
            <a:r>
              <a:rPr lang="en-US" sz="1600" dirty="0"/>
              <a:t>insert into emp  </a:t>
            </a:r>
            <a:r>
              <a:rPr lang="en-US" sz="1600" dirty="0" smtClean="0"/>
              <a:t>values(7902</a:t>
            </a:r>
            <a:r>
              <a:rPr lang="en-US" sz="1600" dirty="0"/>
              <a:t>, 'FORD', 'ANALYST', 7566,'1981-12-03',3000, null, 20);</a:t>
            </a:r>
          </a:p>
          <a:p>
            <a:pPr algn="just"/>
            <a:r>
              <a:rPr lang="en-US" sz="1600" dirty="0"/>
              <a:t>insert into emp </a:t>
            </a:r>
            <a:r>
              <a:rPr lang="en-US" sz="1600" dirty="0" smtClean="0"/>
              <a:t>values(7369</a:t>
            </a:r>
            <a:r>
              <a:rPr lang="en-US" sz="1600" dirty="0"/>
              <a:t>, 'SMITH', 'CLERK', 7902,'1980-12-17',800, null, 20);</a:t>
            </a:r>
          </a:p>
          <a:p>
            <a:pPr algn="just"/>
            <a:r>
              <a:rPr lang="en-US" sz="1600" dirty="0"/>
              <a:t>insert into emp </a:t>
            </a:r>
            <a:r>
              <a:rPr lang="en-US" sz="1600" dirty="0" smtClean="0"/>
              <a:t>values(7499</a:t>
            </a:r>
            <a:r>
              <a:rPr lang="en-US" sz="1600" dirty="0"/>
              <a:t>, 'ALLEN', 'SALESMAN', 7698,'1981-02-20', 1600, 300, 30);</a:t>
            </a:r>
          </a:p>
          <a:p>
            <a:pPr algn="just"/>
            <a:r>
              <a:rPr lang="en-US" sz="1600" dirty="0"/>
              <a:t>insert into emp </a:t>
            </a:r>
            <a:r>
              <a:rPr lang="en-US" sz="1600" dirty="0" smtClean="0"/>
              <a:t>values(7521</a:t>
            </a:r>
            <a:r>
              <a:rPr lang="en-US" sz="1600" dirty="0"/>
              <a:t>, 'WARD', 'SALESMAN', 7698,'1981-02-22',1250, 500,30);</a:t>
            </a:r>
          </a:p>
          <a:p>
            <a:pPr algn="just"/>
            <a:r>
              <a:rPr lang="en-US" sz="1600" dirty="0"/>
              <a:t>insert into emp </a:t>
            </a:r>
            <a:r>
              <a:rPr lang="en-US" sz="1600" dirty="0" smtClean="0"/>
              <a:t>values(7654</a:t>
            </a:r>
            <a:r>
              <a:rPr lang="en-US" sz="1600" dirty="0"/>
              <a:t>, 'MARTIN', 'SALESMAN', 7698,'1981-09-28',1250, 1400, 30);</a:t>
            </a:r>
          </a:p>
          <a:p>
            <a:pPr algn="just"/>
            <a:r>
              <a:rPr lang="en-US" sz="1600" dirty="0"/>
              <a:t>insert into emp </a:t>
            </a:r>
            <a:r>
              <a:rPr lang="en-US" sz="1600" dirty="0" smtClean="0"/>
              <a:t>values(7844</a:t>
            </a:r>
            <a:r>
              <a:rPr lang="en-US" sz="1600" dirty="0"/>
              <a:t>, 'TURNER', 'SALESMAN', 7698,'1981-09-08',1500, 0, 30);</a:t>
            </a:r>
          </a:p>
          <a:p>
            <a:pPr algn="just"/>
            <a:r>
              <a:rPr lang="en-US" sz="1600" dirty="0"/>
              <a:t>insert into emp </a:t>
            </a:r>
            <a:r>
              <a:rPr lang="en-US" sz="1600" dirty="0" smtClean="0"/>
              <a:t>values(7876</a:t>
            </a:r>
            <a:r>
              <a:rPr lang="en-US" sz="1600" dirty="0"/>
              <a:t>, 'ADAMS', 'CLERK', 7788,'1987-07-13',  1100, null, 20 );</a:t>
            </a:r>
          </a:p>
          <a:p>
            <a:pPr algn="just"/>
            <a:r>
              <a:rPr lang="en-US" sz="1600" dirty="0"/>
              <a:t>insert into emp </a:t>
            </a:r>
            <a:r>
              <a:rPr lang="en-US" sz="1600" dirty="0" smtClean="0"/>
              <a:t>values(7900</a:t>
            </a:r>
            <a:r>
              <a:rPr lang="en-US" sz="1600" dirty="0"/>
              <a:t>, 'JAMES', 'CLERK', 7698, '1981-12-03',  950, null, 30 );</a:t>
            </a:r>
          </a:p>
          <a:p>
            <a:pPr algn="just"/>
            <a:r>
              <a:rPr lang="en-US" sz="1600" dirty="0"/>
              <a:t>insert into emp </a:t>
            </a:r>
            <a:r>
              <a:rPr lang="en-US" sz="1600" dirty="0" smtClean="0"/>
              <a:t>values(7934</a:t>
            </a:r>
            <a:r>
              <a:rPr lang="en-US" sz="1600" dirty="0"/>
              <a:t>, 'MILLER', 'CLERK', 7782,'1982-01-23',  1300, null, 10); </a:t>
            </a:r>
          </a:p>
          <a:p>
            <a:pPr algn="just"/>
            <a:endParaRPr lang="en-US" sz="1600" b="1" dirty="0"/>
          </a:p>
          <a:p>
            <a:pPr algn="just"/>
            <a:endParaRPr lang="en-US" sz="1600" b="1" dirty="0"/>
          </a:p>
          <a:p>
            <a:pPr algn="just"/>
            <a:endParaRPr lang="en-US" sz="1600" b="1" dirty="0"/>
          </a:p>
          <a:p>
            <a:pPr algn="just"/>
            <a:endParaRPr lang="en-US" sz="1600" b="1" dirty="0"/>
          </a:p>
        </p:txBody>
      </p:sp>
      <p:sp>
        <p:nvSpPr>
          <p:cNvPr id="4" name="TextBox 3"/>
          <p:cNvSpPr txBox="1"/>
          <p:nvPr/>
        </p:nvSpPr>
        <p:spPr>
          <a:xfrm>
            <a:off x="5486400" y="1687132"/>
            <a:ext cx="6078828" cy="646331"/>
          </a:xfrm>
          <a:prstGeom prst="rect">
            <a:avLst/>
          </a:prstGeom>
          <a:noFill/>
        </p:spPr>
        <p:txBody>
          <a:bodyPr wrap="square" rtlCol="0">
            <a:spAutoFit/>
          </a:bodyPr>
          <a:lstStyle/>
          <a:p>
            <a:r>
              <a:rPr lang="en-US" dirty="0" smtClean="0"/>
              <a:t>');</a:t>
            </a:r>
            <a:endParaRPr lang="en-US" dirty="0"/>
          </a:p>
          <a:p>
            <a:endParaRPr lang="en-US" dirty="0"/>
          </a:p>
        </p:txBody>
      </p:sp>
    </p:spTree>
    <p:extLst>
      <p:ext uri="{BB962C8B-B14F-4D97-AF65-F5344CB8AC3E}">
        <p14:creationId xmlns:p14="http://schemas.microsoft.com/office/powerpoint/2010/main" val="1088572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5242"/>
            <a:ext cx="9144000" cy="1002651"/>
          </a:xfrm>
        </p:spPr>
        <p:txBody>
          <a:bodyPr>
            <a:normAutofit fontScale="90000"/>
          </a:bodyPr>
          <a:lstStyle/>
          <a:p>
            <a:r>
              <a:rPr lang="en-US" sz="3600" dirty="0" smtClean="0"/>
              <a:t>Database Models (Contd.)</a:t>
            </a:r>
            <a:r>
              <a:rPr lang="en-US" dirty="0" smtClean="0"/>
              <a:t/>
            </a:r>
            <a:br>
              <a:rPr lang="en-US" dirty="0" smtClean="0"/>
            </a:br>
            <a:endParaRPr lang="en-US" dirty="0"/>
          </a:p>
        </p:txBody>
      </p:sp>
      <p:sp>
        <p:nvSpPr>
          <p:cNvPr id="3" name="Subtitle 2"/>
          <p:cNvSpPr>
            <a:spLocks noGrp="1"/>
          </p:cNvSpPr>
          <p:nvPr>
            <p:ph type="subTitle" idx="1"/>
          </p:nvPr>
        </p:nvSpPr>
        <p:spPr>
          <a:xfrm>
            <a:off x="1524000" y="1918952"/>
            <a:ext cx="9144000" cy="3338848"/>
          </a:xfrm>
        </p:spPr>
        <p:txBody>
          <a:bodyPr/>
          <a:lstStyle/>
          <a:p>
            <a:pPr algn="l"/>
            <a:r>
              <a:rPr lang="en-US" sz="2000" b="1" dirty="0" smtClean="0"/>
              <a:t>Network</a:t>
            </a:r>
            <a:r>
              <a:rPr lang="en-US" sz="2000" b="1" dirty="0"/>
              <a:t> </a:t>
            </a:r>
            <a:r>
              <a:rPr lang="en-US" sz="2000" b="1" dirty="0" smtClean="0"/>
              <a:t>Model:</a:t>
            </a:r>
          </a:p>
          <a:p>
            <a:pPr marL="342900" indent="-342900" algn="l">
              <a:buFont typeface="Wingdings" panose="05000000000000000000" pitchFamily="2" charset="2"/>
              <a:buChar char="§"/>
            </a:pPr>
            <a:r>
              <a:rPr lang="en-US" sz="2000" dirty="0" smtClean="0"/>
              <a:t>Entities </a:t>
            </a:r>
            <a:r>
              <a:rPr lang="en-US" sz="2000" dirty="0"/>
              <a:t>are </a:t>
            </a:r>
            <a:r>
              <a:rPr lang="en-US" sz="2000" dirty="0" smtClean="0"/>
              <a:t>organized </a:t>
            </a:r>
            <a:r>
              <a:rPr lang="en-US" sz="2000" dirty="0"/>
              <a:t>in a graph</a:t>
            </a:r>
            <a:r>
              <a:rPr lang="en-US" sz="2000" dirty="0" smtClean="0"/>
              <a:t>, in </a:t>
            </a:r>
            <a:r>
              <a:rPr lang="en-US" sz="2000" dirty="0"/>
              <a:t>which some entities can be accessed through </a:t>
            </a:r>
            <a:r>
              <a:rPr lang="en-US" sz="2000" dirty="0" smtClean="0"/>
              <a:t>several path.</a:t>
            </a:r>
          </a:p>
          <a:p>
            <a:pPr marL="342900" indent="-342900" algn="l">
              <a:buFont typeface="Wingdings" panose="05000000000000000000" pitchFamily="2" charset="2"/>
              <a:buChar char="§"/>
            </a:pPr>
            <a:r>
              <a:rPr lang="en-US" sz="2000" dirty="0"/>
              <a:t>A parent can have </a:t>
            </a:r>
            <a:r>
              <a:rPr lang="en-US" sz="2000" dirty="0" smtClean="0"/>
              <a:t>multiple children and a </a:t>
            </a:r>
            <a:r>
              <a:rPr lang="en-US" sz="2000" dirty="0"/>
              <a:t>child can </a:t>
            </a:r>
            <a:r>
              <a:rPr lang="en-US" sz="2000" dirty="0" smtClean="0"/>
              <a:t>also have multiple parents.</a:t>
            </a:r>
            <a:endParaRPr lang="en-US" sz="2000" dirty="0"/>
          </a:p>
          <a:p>
            <a:pPr marL="342900" indent="-342900" algn="l">
              <a:buFont typeface="Wingdings" panose="05000000000000000000" pitchFamily="2" charset="2"/>
              <a:buChar char="§"/>
            </a:pPr>
            <a:r>
              <a:rPr lang="en-US" sz="2000" dirty="0" smtClean="0"/>
              <a:t>This </a:t>
            </a:r>
            <a:r>
              <a:rPr lang="en-US" sz="2000" dirty="0"/>
              <a:t>structure allows </a:t>
            </a:r>
            <a:r>
              <a:rPr lang="en-US" sz="2000" dirty="0" smtClean="0"/>
              <a:t>many-to-many </a:t>
            </a:r>
            <a:r>
              <a:rPr lang="en-US" sz="2000" dirty="0"/>
              <a:t>relationship between two types of data. </a:t>
            </a:r>
            <a:endParaRPr lang="en-US" sz="2000" dirty="0" smtClean="0"/>
          </a:p>
          <a:p>
            <a:pPr algn="l"/>
            <a:endParaRPr lang="en-US" sz="2000" b="1" dirty="0" smtClean="0"/>
          </a:p>
          <a:p>
            <a:pPr algn="l"/>
            <a:endParaRPr lang="en-US" sz="1800" b="1" dirty="0"/>
          </a:p>
        </p:txBody>
      </p:sp>
    </p:spTree>
    <p:extLst>
      <p:ext uri="{BB962C8B-B14F-4D97-AF65-F5344CB8AC3E}">
        <p14:creationId xmlns:p14="http://schemas.microsoft.com/office/powerpoint/2010/main" val="17180477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2125"/>
            <a:ext cx="8830614" cy="785610"/>
          </a:xfrm>
        </p:spPr>
        <p:txBody>
          <a:bodyPr>
            <a:normAutofit fontScale="90000"/>
          </a:bodyPr>
          <a:lstStyle/>
          <a:p>
            <a:r>
              <a:rPr lang="en-US" sz="3600" dirty="0" smtClean="0"/>
              <a:t>Lab Exercise 2 SQL Queries</a:t>
            </a:r>
            <a:r>
              <a:rPr lang="en-US" dirty="0" smtClean="0"/>
              <a:t/>
            </a:r>
            <a:br>
              <a:rPr lang="en-US" dirty="0" smtClean="0"/>
            </a:br>
            <a:endParaRPr lang="en-US" dirty="0"/>
          </a:p>
        </p:txBody>
      </p:sp>
      <p:sp>
        <p:nvSpPr>
          <p:cNvPr id="3" name="Subtitle 2"/>
          <p:cNvSpPr>
            <a:spLocks noGrp="1"/>
          </p:cNvSpPr>
          <p:nvPr>
            <p:ph type="subTitle" idx="1"/>
          </p:nvPr>
        </p:nvSpPr>
        <p:spPr>
          <a:xfrm>
            <a:off x="373487" y="579549"/>
            <a:ext cx="11603865" cy="5988676"/>
          </a:xfrm>
        </p:spPr>
        <p:txBody>
          <a:bodyPr>
            <a:noAutofit/>
          </a:bodyPr>
          <a:lstStyle/>
          <a:p>
            <a:pPr algn="just"/>
            <a:r>
              <a:rPr lang="en-US" sz="1600" dirty="0" smtClean="0"/>
              <a:t>Solve these SQL </a:t>
            </a:r>
            <a:r>
              <a:rPr lang="en-US" sz="1600" dirty="0" smtClean="0"/>
              <a:t>queries. </a:t>
            </a:r>
            <a:endParaRPr lang="en-US" sz="1600" dirty="0" smtClean="0"/>
          </a:p>
          <a:p>
            <a:pPr marL="400050" indent="-400050" algn="just">
              <a:buFont typeface="+mj-lt"/>
              <a:buAutoNum type="romanLcPeriod"/>
            </a:pPr>
            <a:r>
              <a:rPr lang="en-US" sz="1600" dirty="0" smtClean="0"/>
              <a:t>List </a:t>
            </a:r>
            <a:r>
              <a:rPr lang="en-US" sz="1600" dirty="0"/>
              <a:t>the employees details who are joined in the year 1981.</a:t>
            </a:r>
          </a:p>
          <a:p>
            <a:pPr marL="400050" indent="-400050" algn="just">
              <a:buFont typeface="+mj-lt"/>
              <a:buAutoNum type="romanLcPeriod"/>
            </a:pPr>
            <a:r>
              <a:rPr lang="en-US" sz="1600" dirty="0" smtClean="0"/>
              <a:t>List </a:t>
            </a:r>
            <a:r>
              <a:rPr lang="en-US" sz="1600" dirty="0"/>
              <a:t>the employees details whose name consist of </a:t>
            </a:r>
            <a:r>
              <a:rPr lang="en-US" sz="1600" dirty="0" smtClean="0"/>
              <a:t>A </a:t>
            </a:r>
            <a:r>
              <a:rPr lang="en-US" sz="1600" dirty="0" smtClean="0"/>
              <a:t>and salary more than 2500.</a:t>
            </a:r>
          </a:p>
          <a:p>
            <a:pPr marL="400050" indent="-400050" algn="just">
              <a:buFont typeface="+mj-lt"/>
              <a:buAutoNum type="romanLcPeriod"/>
            </a:pPr>
            <a:r>
              <a:rPr lang="en-US" sz="1600" dirty="0" smtClean="0"/>
              <a:t>List </a:t>
            </a:r>
            <a:r>
              <a:rPr lang="en-US" sz="1600" dirty="0"/>
              <a:t>the employees name and hire date who does not belong </a:t>
            </a:r>
            <a:r>
              <a:rPr lang="en-US" sz="1600" dirty="0" smtClean="0"/>
              <a:t> to </a:t>
            </a:r>
            <a:r>
              <a:rPr lang="en-US" sz="1600" dirty="0"/>
              <a:t>department 30.</a:t>
            </a:r>
          </a:p>
          <a:p>
            <a:pPr marL="400050" indent="-400050" algn="just">
              <a:buFont typeface="+mj-lt"/>
              <a:buAutoNum type="romanLcPeriod"/>
            </a:pPr>
            <a:r>
              <a:rPr lang="en-US" sz="1600" dirty="0" smtClean="0"/>
              <a:t>Display </a:t>
            </a:r>
            <a:r>
              <a:rPr lang="en-US" sz="1600" dirty="0"/>
              <a:t>the </a:t>
            </a:r>
            <a:r>
              <a:rPr lang="en-US" sz="1600" dirty="0" smtClean="0"/>
              <a:t>work </a:t>
            </a:r>
            <a:r>
              <a:rPr lang="en-US" sz="1600" dirty="0" smtClean="0"/>
              <a:t>hire </a:t>
            </a:r>
            <a:r>
              <a:rPr lang="en-US" sz="1600" dirty="0" smtClean="0"/>
              <a:t>date of </a:t>
            </a:r>
            <a:r>
              <a:rPr lang="en-US" sz="1600" dirty="0"/>
              <a:t>SMITH.</a:t>
            </a:r>
          </a:p>
          <a:p>
            <a:pPr marL="400050" indent="-400050" algn="just">
              <a:buFont typeface="+mj-lt"/>
              <a:buAutoNum type="romanLcPeriod"/>
            </a:pPr>
            <a:r>
              <a:rPr lang="en-US" sz="1600" dirty="0" smtClean="0"/>
              <a:t>List </a:t>
            </a:r>
            <a:r>
              <a:rPr lang="en-US" sz="1600" dirty="0"/>
              <a:t>the employees details who are senior to King.</a:t>
            </a:r>
          </a:p>
          <a:p>
            <a:pPr marL="400050" indent="-400050" algn="just">
              <a:buFont typeface="+mj-lt"/>
              <a:buAutoNum type="romanLcPeriod"/>
            </a:pPr>
            <a:r>
              <a:rPr lang="en-US" sz="1600" dirty="0" smtClean="0"/>
              <a:t>List </a:t>
            </a:r>
            <a:r>
              <a:rPr lang="en-US" sz="1600" dirty="0"/>
              <a:t>the employees details of department 20 whose Jobs are similar </a:t>
            </a:r>
            <a:r>
              <a:rPr lang="en-US" sz="1600" dirty="0" smtClean="0"/>
              <a:t>to department </a:t>
            </a:r>
            <a:r>
              <a:rPr lang="en-US" sz="1600" dirty="0"/>
              <a:t>10.</a:t>
            </a:r>
          </a:p>
          <a:p>
            <a:pPr marL="400050" indent="-400050" algn="just">
              <a:buFont typeface="+mj-lt"/>
              <a:buAutoNum type="romanLcPeriod"/>
            </a:pPr>
            <a:r>
              <a:rPr lang="en-US" sz="1600" dirty="0" smtClean="0"/>
              <a:t>List </a:t>
            </a:r>
            <a:r>
              <a:rPr lang="en-US" sz="1600" dirty="0"/>
              <a:t>the employees details whose jobs are similar to either SMITH or ALLEN.</a:t>
            </a:r>
          </a:p>
          <a:p>
            <a:pPr marL="400050" indent="-400050" algn="just">
              <a:buFont typeface="+mj-lt"/>
              <a:buAutoNum type="romanLcPeriod"/>
            </a:pPr>
            <a:r>
              <a:rPr lang="en-US" sz="1600" dirty="0" smtClean="0"/>
              <a:t>Find </a:t>
            </a:r>
            <a:r>
              <a:rPr lang="en-US" sz="1600" dirty="0"/>
              <a:t>the highest paid employee details from accounting department.</a:t>
            </a:r>
          </a:p>
          <a:p>
            <a:pPr marL="400050" indent="-400050" algn="just">
              <a:buFont typeface="+mj-lt"/>
              <a:buAutoNum type="romanLcPeriod"/>
            </a:pPr>
            <a:r>
              <a:rPr lang="en-US" sz="1600" dirty="0" smtClean="0"/>
              <a:t>List </a:t>
            </a:r>
            <a:r>
              <a:rPr lang="en-US" sz="1600" dirty="0"/>
              <a:t>the manager Id and number of employees working under same manager in ascending order. [Manager Id 7566 should came first]</a:t>
            </a:r>
          </a:p>
          <a:p>
            <a:pPr marL="400050" indent="-400050" algn="just">
              <a:buFont typeface="+mj-lt"/>
              <a:buAutoNum type="romanLcPeriod"/>
            </a:pPr>
            <a:r>
              <a:rPr lang="en-US" sz="1600" dirty="0" smtClean="0"/>
              <a:t>List </a:t>
            </a:r>
            <a:r>
              <a:rPr lang="en-US" sz="1600" dirty="0"/>
              <a:t>the employees name who are getting </a:t>
            </a:r>
            <a:r>
              <a:rPr lang="en-US" sz="1600" dirty="0" smtClean="0"/>
              <a:t>department  </a:t>
            </a:r>
            <a:r>
              <a:rPr lang="en-US" sz="1600" dirty="0"/>
              <a:t>wise highest salary.</a:t>
            </a:r>
          </a:p>
          <a:p>
            <a:pPr marL="400050" indent="-400050" algn="just">
              <a:buFont typeface="+mj-lt"/>
              <a:buAutoNum type="romanLcPeriod"/>
            </a:pPr>
            <a:r>
              <a:rPr lang="en-US" sz="1600" dirty="0" smtClean="0"/>
              <a:t>List </a:t>
            </a:r>
            <a:r>
              <a:rPr lang="en-US" sz="1600" dirty="0"/>
              <a:t>all employees who are not eligible for earning commission .</a:t>
            </a:r>
          </a:p>
          <a:p>
            <a:pPr marL="400050" indent="-400050" algn="just">
              <a:buFont typeface="+mj-lt"/>
              <a:buAutoNum type="romanLcPeriod"/>
            </a:pPr>
            <a:r>
              <a:rPr lang="en-US" sz="1600" dirty="0" smtClean="0"/>
              <a:t>List </a:t>
            </a:r>
            <a:r>
              <a:rPr lang="en-US" sz="1600" dirty="0"/>
              <a:t>those employees whose Salary is odd value.</a:t>
            </a:r>
          </a:p>
          <a:p>
            <a:pPr marL="400050" indent="-400050" algn="just">
              <a:buFont typeface="+mj-lt"/>
              <a:buAutoNum type="romanLcPeriod"/>
            </a:pPr>
            <a:r>
              <a:rPr lang="en-US" sz="1600" dirty="0" smtClean="0"/>
              <a:t>Increase </a:t>
            </a:r>
            <a:r>
              <a:rPr lang="en-US" sz="1600" dirty="0"/>
              <a:t>salary by 15% to all </a:t>
            </a:r>
            <a:r>
              <a:rPr lang="en-US" sz="1600" dirty="0" smtClean="0"/>
              <a:t>sales </a:t>
            </a:r>
            <a:r>
              <a:rPr lang="en-US" sz="1600" dirty="0"/>
              <a:t>person.</a:t>
            </a:r>
          </a:p>
          <a:p>
            <a:pPr marL="400050" indent="-400050" algn="just">
              <a:buFont typeface="+mj-lt"/>
              <a:buAutoNum type="romanLcPeriod"/>
            </a:pPr>
            <a:r>
              <a:rPr lang="en-US" sz="1600" dirty="0" smtClean="0"/>
              <a:t>Assign </a:t>
            </a:r>
            <a:r>
              <a:rPr lang="en-US" sz="1600" dirty="0"/>
              <a:t>commission 250 to all who are earning no commission.</a:t>
            </a:r>
          </a:p>
          <a:p>
            <a:pPr marL="400050" indent="-400050" algn="just">
              <a:buFont typeface="+mj-lt"/>
              <a:buAutoNum type="romanLcPeriod"/>
            </a:pPr>
            <a:r>
              <a:rPr lang="en-US" sz="1600" dirty="0" smtClean="0"/>
              <a:t>Add new employee </a:t>
            </a:r>
            <a:r>
              <a:rPr lang="en-US" sz="1600" dirty="0"/>
              <a:t>JOHN with ID 9999 who join today as Manager , </a:t>
            </a:r>
            <a:r>
              <a:rPr lang="en-US" sz="1600" dirty="0" smtClean="0"/>
              <a:t>John’s  </a:t>
            </a:r>
            <a:r>
              <a:rPr lang="en-US" sz="1600" dirty="0"/>
              <a:t>salary , commission is not decided yet.</a:t>
            </a:r>
          </a:p>
          <a:p>
            <a:pPr marL="400050" indent="-400050" algn="just">
              <a:buFont typeface="+mj-lt"/>
              <a:buAutoNum type="romanLcPeriod"/>
            </a:pPr>
            <a:r>
              <a:rPr lang="en-US" sz="1600" dirty="0" smtClean="0"/>
              <a:t>Remove Turner </a:t>
            </a:r>
            <a:r>
              <a:rPr lang="en-US" sz="1600" dirty="0"/>
              <a:t>from emp table.</a:t>
            </a:r>
          </a:p>
          <a:p>
            <a:pPr algn="just"/>
            <a:endParaRPr lang="en-US" sz="1600" b="1" dirty="0"/>
          </a:p>
          <a:p>
            <a:pPr algn="just"/>
            <a:endParaRPr lang="en-US" sz="1600" b="1" dirty="0"/>
          </a:p>
          <a:p>
            <a:pPr algn="just"/>
            <a:endParaRPr lang="en-US" sz="1600" b="1" dirty="0"/>
          </a:p>
          <a:p>
            <a:pPr algn="just"/>
            <a:endParaRPr lang="en-US" sz="1600" b="1" dirty="0"/>
          </a:p>
        </p:txBody>
      </p:sp>
    </p:spTree>
    <p:extLst>
      <p:ext uri="{BB962C8B-B14F-4D97-AF65-F5344CB8AC3E}">
        <p14:creationId xmlns:p14="http://schemas.microsoft.com/office/powerpoint/2010/main" val="2747470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11047</TotalTime>
  <Words>5626</Words>
  <Application>Microsoft Office PowerPoint</Application>
  <PresentationFormat>Widescreen</PresentationFormat>
  <Paragraphs>859</Paragraphs>
  <Slides>90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90</vt:i4>
      </vt:variant>
    </vt:vector>
  </HeadingPairs>
  <TitlesOfParts>
    <vt:vector size="101" baseType="lpstr">
      <vt:lpstr>Aharoni</vt:lpstr>
      <vt:lpstr>Arial Unicode MS</vt:lpstr>
      <vt:lpstr>Monaco</vt:lpstr>
      <vt:lpstr>Arial</vt:lpstr>
      <vt:lpstr>Calibri</vt:lpstr>
      <vt:lpstr>Calibri Light</vt:lpstr>
      <vt:lpstr>Courier New</vt:lpstr>
      <vt:lpstr>Symbol</vt:lpstr>
      <vt:lpstr>Times New Roman</vt:lpstr>
      <vt:lpstr>Wingdings</vt:lpstr>
      <vt:lpstr>Office Theme</vt:lpstr>
      <vt:lpstr> </vt:lpstr>
      <vt:lpstr>Introduction to Database </vt:lpstr>
      <vt:lpstr>Characteristics of DBMS </vt:lpstr>
      <vt:lpstr>Overview of Database Models </vt:lpstr>
      <vt:lpstr>Database Models </vt:lpstr>
      <vt:lpstr>Overview of Database Models </vt:lpstr>
      <vt:lpstr>Database Models (Contd.) </vt:lpstr>
      <vt:lpstr>Overview of Database Models (Contd.) </vt:lpstr>
      <vt:lpstr>Database Models (Contd.) </vt:lpstr>
      <vt:lpstr>Database Models (Contd.) </vt:lpstr>
      <vt:lpstr>Database Models (Contd.) </vt:lpstr>
      <vt:lpstr>Database Models (Contd.) </vt:lpstr>
      <vt:lpstr>Database Models (Contd.) </vt:lpstr>
      <vt:lpstr>Database Models (Contd.) </vt:lpstr>
      <vt:lpstr>Relational DBMS  </vt:lpstr>
      <vt:lpstr>Database Keys </vt:lpstr>
      <vt:lpstr>Database Keys </vt:lpstr>
      <vt:lpstr>Database Keys (Contd.) </vt:lpstr>
      <vt:lpstr>Database Keys (Contd.) </vt:lpstr>
      <vt:lpstr>Database Keys (Contd.) </vt:lpstr>
      <vt:lpstr>Database Keys (Contd.) </vt:lpstr>
      <vt:lpstr>Database Keys (Contd.) </vt:lpstr>
      <vt:lpstr>Basic of SQL </vt:lpstr>
      <vt:lpstr>Rules for SQL Statements </vt:lpstr>
      <vt:lpstr>Standard SQL Statement Group  </vt:lpstr>
      <vt:lpstr>Data Query Language   </vt:lpstr>
      <vt:lpstr>Data Query Language cont..   </vt:lpstr>
      <vt:lpstr>Data Query Language cont..   </vt:lpstr>
      <vt:lpstr>  Aggregate (Group) Functions  </vt:lpstr>
      <vt:lpstr>    GROUP BY &amp; HAVING clause </vt:lpstr>
      <vt:lpstr>    SQL Single-row functions  </vt:lpstr>
      <vt:lpstr>    Number Functions  </vt:lpstr>
      <vt:lpstr>    Character Functions  </vt:lpstr>
      <vt:lpstr>    Date Functions  </vt:lpstr>
      <vt:lpstr>    Conversion functions   </vt:lpstr>
      <vt:lpstr>    Miscellaneous functions   </vt:lpstr>
      <vt:lpstr>Joins in MySQL </vt:lpstr>
      <vt:lpstr>Joins in MySQL (Contd.) </vt:lpstr>
      <vt:lpstr>Joins in MySQL (Contd.) </vt:lpstr>
      <vt:lpstr>Joins in MySQL (Contd.) </vt:lpstr>
      <vt:lpstr>Joins in MySQL (Contd.) </vt:lpstr>
      <vt:lpstr>Joins in MySQL (Contd.) </vt:lpstr>
      <vt:lpstr>Joins in MySQL (Contd.) </vt:lpstr>
      <vt:lpstr>Joins in MySQL (Contd.) </vt:lpstr>
      <vt:lpstr>Joins in MySQL (Contd.) </vt:lpstr>
      <vt:lpstr>Joins in MySQL (Contd.) </vt:lpstr>
      <vt:lpstr>Joins in MySQL (Contd.) </vt:lpstr>
      <vt:lpstr>Nested Queries </vt:lpstr>
      <vt:lpstr>Nested Queries </vt:lpstr>
      <vt:lpstr>Database Objects  </vt:lpstr>
      <vt:lpstr>MySQL Data Types (Contd.) </vt:lpstr>
      <vt:lpstr>MySQL Data Types (Contd.) </vt:lpstr>
      <vt:lpstr>MySQL Data Types (Contd.) </vt:lpstr>
      <vt:lpstr>MySQL Data Types (Contd.) </vt:lpstr>
      <vt:lpstr>Data Integrity </vt:lpstr>
      <vt:lpstr>Working with Keys </vt:lpstr>
      <vt:lpstr>Working with Keys (Contd.) </vt:lpstr>
      <vt:lpstr>DDL Alter </vt:lpstr>
      <vt:lpstr>PowerPoint Presentation</vt:lpstr>
      <vt:lpstr>DDL Alter drop</vt:lpstr>
      <vt:lpstr>FOREIGN Key </vt:lpstr>
      <vt:lpstr>Working with Keys (Contd.) </vt:lpstr>
      <vt:lpstr>DDL Alter </vt:lpstr>
      <vt:lpstr>Alter Foreign Key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Transaction Control Language (TCL) </vt:lpstr>
      <vt:lpstr> </vt:lpstr>
      <vt:lpstr> </vt:lpstr>
      <vt:lpstr>Database Security and Privileges) </vt:lpstr>
      <vt:lpstr>PL/SQL Basics </vt:lpstr>
      <vt:lpstr>PL/SQL Block Structure</vt:lpstr>
      <vt:lpstr>Named block</vt:lpstr>
      <vt:lpstr>Named block</vt:lpstr>
      <vt:lpstr>SQL in PL/SQL</vt:lpstr>
      <vt:lpstr>Exception Handling</vt:lpstr>
      <vt:lpstr>Procedure , Function </vt:lpstr>
      <vt:lpstr>Trigger Introduction </vt:lpstr>
      <vt:lpstr>Lab Exercise 1 Creation of tables </vt:lpstr>
      <vt:lpstr>Lab Exercise </vt:lpstr>
      <vt:lpstr>Lab Exercise 2 SQL Queries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Ravz</dc:creator>
  <cp:lastModifiedBy>Microsoft account</cp:lastModifiedBy>
  <cp:revision>422</cp:revision>
  <dcterms:created xsi:type="dcterms:W3CDTF">2015-06-27T12:20:56Z</dcterms:created>
  <dcterms:modified xsi:type="dcterms:W3CDTF">2021-12-08T10:43:08Z</dcterms:modified>
</cp:coreProperties>
</file>