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F0"/>
    <a:srgbClr val="FFE2E3"/>
    <a:srgbClr val="EFD5D7"/>
    <a:srgbClr val="B3767D"/>
    <a:srgbClr val="F39B94"/>
    <a:srgbClr val="F4B183"/>
    <a:srgbClr val="F39C98"/>
    <a:srgbClr val="D48888"/>
    <a:srgbClr val="C28086"/>
    <a:srgbClr val="F29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6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03CD-C28F-6D4F-8549-6E228DCCDA3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B0A1B-48A2-F643-9653-5690602A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0A1B-48A2-F643-9653-5690602A1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9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6F59-D577-FA43-AC56-D4CAF65691F2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245546" y="1875305"/>
            <a:ext cx="4336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8CDB0"/>
                </a:solidFill>
                <a:latin typeface="Tw Cen MT" charset="0"/>
                <a:ea typeface="Tw Cen MT" charset="0"/>
                <a:cs typeface="Tw Cen MT" charset="0"/>
              </a:rPr>
              <a:t>MetaSploit</a:t>
            </a:r>
          </a:p>
          <a:p>
            <a:endParaRPr lang="en-US" sz="4000" dirty="0">
              <a:solidFill>
                <a:srgbClr val="F8CDB0"/>
              </a:solidFill>
              <a:latin typeface="Tw Cen MT" charset="0"/>
              <a:ea typeface="Tw Cen MT" charset="0"/>
              <a:cs typeface="Tw Cen MT" charset="0"/>
            </a:endParaRPr>
          </a:p>
          <a:p>
            <a:endParaRPr lang="en-US" sz="4000" dirty="0" smtClean="0">
              <a:solidFill>
                <a:srgbClr val="F8CDB0"/>
              </a:solidFill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2400" dirty="0" smtClean="0">
                <a:solidFill>
                  <a:srgbClr val="F8CDB0"/>
                </a:solidFill>
                <a:latin typeface="Tw Cen MT" charset="0"/>
                <a:ea typeface="Tw Cen MT" charset="0"/>
                <a:cs typeface="Tw Cen MT" charset="0"/>
              </a:rPr>
              <a:t>Presented by:</a:t>
            </a:r>
          </a:p>
          <a:p>
            <a:r>
              <a:rPr lang="en-US" sz="2400" dirty="0" smtClean="0">
                <a:solidFill>
                  <a:srgbClr val="F8CDB0"/>
                </a:solidFill>
                <a:latin typeface="Tw Cen MT" charset="0"/>
                <a:ea typeface="Tw Cen MT" charset="0"/>
                <a:cs typeface="Tw Cen MT" charset="0"/>
              </a:rPr>
              <a:t>MANDEEP SARANGAL</a:t>
            </a:r>
            <a:endParaRPr lang="en-US" sz="2400" dirty="0">
              <a:solidFill>
                <a:srgbClr val="F8CDB0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-5288550" y="0"/>
            <a:ext cx="11364686" cy="6858000"/>
            <a:chOff x="498898" y="0"/>
            <a:chExt cx="11364686" cy="6858000"/>
          </a:xfrm>
          <a:solidFill>
            <a:srgbClr val="C8C7A8"/>
          </a:solidFill>
        </p:grpSpPr>
        <p:grpSp>
          <p:nvGrpSpPr>
            <p:cNvPr id="84" name="Group 83"/>
            <p:cNvGrpSpPr/>
            <p:nvPr/>
          </p:nvGrpSpPr>
          <p:grpSpPr>
            <a:xfrm>
              <a:off x="498898" y="0"/>
              <a:ext cx="11364686" cy="6858000"/>
              <a:chOff x="0" y="0"/>
              <a:chExt cx="11364686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86" name="Rectangle 85"/>
              <p:cNvSpPr/>
              <p:nvPr/>
            </p:nvSpPr>
            <p:spPr>
              <a:xfrm>
                <a:off x="0" y="0"/>
                <a:ext cx="108966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896600" y="3151414"/>
                <a:ext cx="468086" cy="555171"/>
                <a:chOff x="10896600" y="3151414"/>
                <a:chExt cx="468086" cy="555171"/>
              </a:xfrm>
              <a:grpFill/>
            </p:grpSpPr>
            <p:sp>
              <p:nvSpPr>
                <p:cNvPr id="88" name="Round Same Side Corner Rectangle 87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0972799" y="3198167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 smtClean="0">
                      <a:solidFill>
                        <a:srgbClr val="84AF9B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1</a:t>
                  </a:r>
                  <a:endParaRPr lang="en-US" sz="2600" b="1" dirty="0">
                    <a:solidFill>
                      <a:srgbClr val="84AF9B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85" name="TextBox 84"/>
            <p:cNvSpPr txBox="1"/>
            <p:nvPr/>
          </p:nvSpPr>
          <p:spPr>
            <a:xfrm>
              <a:off x="5589789" y="1033743"/>
              <a:ext cx="4245429" cy="5570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BACKGROUND</a:t>
              </a:r>
            </a:p>
            <a:p>
              <a:endParaRPr lang="en-US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In Oct 2003, DEFCON, </a:t>
              </a:r>
              <a:r>
                <a:rPr lang="en-US" b="1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Metasploit 1.0 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was released with 11 exploits by </a:t>
              </a:r>
              <a:r>
                <a:rPr lang="en-US" b="1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H.D Moore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.</a:t>
              </a:r>
            </a:p>
            <a:p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H.D. Moore created Metasploit as a portable network tool using Perl</a:t>
              </a:r>
            </a:p>
            <a:p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Was completely re-written in Ruby 2007</a:t>
              </a:r>
            </a:p>
            <a:p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I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n 2009, it was acquired </a:t>
              </a:r>
              <a:r>
                <a:rPr lang="en-US" dirty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by </a:t>
              </a:r>
              <a:r>
                <a:rPr lang="en-US" b="1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Rapid7, 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a security company that provides unified vulnerability management solutions. </a:t>
              </a:r>
            </a:p>
            <a:p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Remains open source </a:t>
              </a: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  <a:sym typeface="Wingdings"/>
                </a:rPr>
                <a:t></a:t>
              </a:r>
              <a:endParaRPr lang="en-US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sz="16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sz="16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sz="1600" b="1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-6096486" y="7694"/>
            <a:ext cx="11364686" cy="6858000"/>
            <a:chOff x="-502587" y="0"/>
            <a:chExt cx="11364686" cy="6858000"/>
          </a:xfrm>
        </p:grpSpPr>
        <p:grpSp>
          <p:nvGrpSpPr>
            <p:cNvPr id="91" name="Group 90"/>
            <p:cNvGrpSpPr/>
            <p:nvPr/>
          </p:nvGrpSpPr>
          <p:grpSpPr>
            <a:xfrm>
              <a:off x="-502587" y="0"/>
              <a:ext cx="11364686" cy="6858000"/>
              <a:chOff x="-990600" y="0"/>
              <a:chExt cx="1136468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3" name="Rectangle 92"/>
              <p:cNvSpPr/>
              <p:nvPr/>
            </p:nvSpPr>
            <p:spPr>
              <a:xfrm>
                <a:off x="-990600" y="0"/>
                <a:ext cx="10896600" cy="6858000"/>
              </a:xfrm>
              <a:prstGeom prst="rect">
                <a:avLst/>
              </a:prstGeom>
              <a:solidFill>
                <a:srgbClr val="FAC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9906000" y="2988124"/>
                <a:ext cx="468086" cy="555171"/>
                <a:chOff x="10896600" y="3151414"/>
                <a:chExt cx="468086" cy="555171"/>
              </a:xfrm>
              <a:solidFill>
                <a:srgbClr val="FACDAE"/>
              </a:solidFill>
            </p:grpSpPr>
            <p:sp>
              <p:nvSpPr>
                <p:cNvPr id="95" name="Round Same Side Corner Rectangle 94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10972799" y="3198167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C8C7A8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2</a:t>
                  </a: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4930819" y="921197"/>
              <a:ext cx="4245496" cy="40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What is MetaSploit?</a:t>
              </a:r>
            </a:p>
            <a:p>
              <a:endParaRPr lang="en-US" dirty="0">
                <a:solidFill>
                  <a:srgbClr val="C55A2C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MetaSploit is a framework that provides several tools to </a:t>
              </a:r>
              <a:r>
                <a:rPr lang="en-US" dirty="0" smtClean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test the </a:t>
              </a: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security of a system. </a:t>
              </a:r>
              <a:r>
                <a:rPr lang="en-US" dirty="0" smtClean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It also provides an environment that can be used to develop your own exploits.</a:t>
              </a:r>
              <a:endParaRPr lang="en-US" dirty="0">
                <a:solidFill>
                  <a:srgbClr val="C55A2C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endParaRPr lang="en-US" dirty="0" smtClean="0">
                <a:solidFill>
                  <a:srgbClr val="C55A2C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Types of Modules in MetaSploit 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Exploits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Auxiliary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Post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Payloads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Encoders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rgbClr val="C55A2C"/>
                  </a:solidFill>
                  <a:latin typeface="Tw Cen MT" charset="0"/>
                  <a:ea typeface="Tw Cen MT" charset="0"/>
                  <a:cs typeface="Tw Cen MT" charset="0"/>
                </a:rPr>
                <a:t>Nops</a:t>
              </a:r>
              <a:endParaRPr lang="en-US" dirty="0">
                <a:solidFill>
                  <a:srgbClr val="C55A2C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-6911272" y="0"/>
            <a:ext cx="11364686" cy="6858000"/>
            <a:chOff x="-1449643" y="0"/>
            <a:chExt cx="11364686" cy="6858000"/>
          </a:xfrm>
        </p:grpSpPr>
        <p:grpSp>
          <p:nvGrpSpPr>
            <p:cNvPr id="98" name="Group 97"/>
            <p:cNvGrpSpPr/>
            <p:nvPr/>
          </p:nvGrpSpPr>
          <p:grpSpPr>
            <a:xfrm>
              <a:off x="-1449643" y="0"/>
              <a:ext cx="11364686" cy="6858000"/>
              <a:chOff x="-1981200" y="0"/>
              <a:chExt cx="1136468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00" name="Rectangle 99"/>
              <p:cNvSpPr/>
              <p:nvPr/>
            </p:nvSpPr>
            <p:spPr>
              <a:xfrm>
                <a:off x="-1981200" y="0"/>
                <a:ext cx="10896600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8915400" y="2803062"/>
                <a:ext cx="468086" cy="555171"/>
                <a:chOff x="10896600" y="3151414"/>
                <a:chExt cx="468086" cy="555171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02" name="Round Same Side Corner Rectangle 101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972798" y="3151414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F8CCAE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3</a:t>
                  </a:r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3796824" y="1033196"/>
              <a:ext cx="4204926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How 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can we use MetaSploit?</a:t>
              </a:r>
            </a:p>
            <a:p>
              <a:endParaRPr lang="en-US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MetaSploit comes in pre-installed in Kali Linux Machine which is an environment used by the Penetration testers to check the vulnerabilities of a system. </a:t>
              </a:r>
            </a:p>
            <a:p>
              <a:pPr algn="ctr"/>
              <a:endParaRPr lang="en-US" dirty="0" smtClean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endParaRPr lang="en-US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Two most popular ways of using metasploit are 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Msfconsole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: Provides command line environment to use metasploit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Armitage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: Provides Graphic user interface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7787293" y="0"/>
            <a:ext cx="11364686" cy="6858000"/>
            <a:chOff x="-3365531" y="0"/>
            <a:chExt cx="11364686" cy="6858000"/>
          </a:xfrm>
          <a:solidFill>
            <a:srgbClr val="F39C98"/>
          </a:solidFill>
        </p:grpSpPr>
        <p:grpSp>
          <p:nvGrpSpPr>
            <p:cNvPr id="143" name="Group 142"/>
            <p:cNvGrpSpPr/>
            <p:nvPr/>
          </p:nvGrpSpPr>
          <p:grpSpPr>
            <a:xfrm>
              <a:off x="-3365531" y="0"/>
              <a:ext cx="11364686" cy="6858000"/>
              <a:chOff x="-4038601" y="0"/>
              <a:chExt cx="11364686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5" name="Rectangle 144"/>
              <p:cNvSpPr/>
              <p:nvPr/>
            </p:nvSpPr>
            <p:spPr>
              <a:xfrm>
                <a:off x="-4038601" y="0"/>
                <a:ext cx="108966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6857999" y="2588720"/>
                <a:ext cx="468086" cy="555171"/>
                <a:chOff x="10896600" y="3361614"/>
                <a:chExt cx="468086" cy="555171"/>
              </a:xfrm>
              <a:grpFill/>
            </p:grpSpPr>
            <p:sp>
              <p:nvSpPr>
                <p:cNvPr id="147" name="Round Same Side Corner Rectangle 146"/>
                <p:cNvSpPr/>
                <p:nvPr/>
              </p:nvSpPr>
              <p:spPr>
                <a:xfrm rot="5400000">
                  <a:off x="10853057" y="34051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10972799" y="3393145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F4B183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4</a:t>
                  </a:r>
                </a:p>
              </p:txBody>
            </p:sp>
          </p:grpSp>
        </p:grpSp>
        <p:sp>
          <p:nvSpPr>
            <p:cNvPr id="144" name="TextBox 143"/>
            <p:cNvSpPr txBox="1"/>
            <p:nvPr/>
          </p:nvSpPr>
          <p:spPr>
            <a:xfrm>
              <a:off x="2298205" y="783166"/>
              <a:ext cx="4321884" cy="51090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What do we need to know in order to use metasploit?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Modules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Exploit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: An attack on a system to take advantage of a vulnerability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Payload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A piece of code that runs on a vulnerable system after exploitation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Auxiliary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An exploit without payload used for scanning, fuzzing and other automated tasks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Encoders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To encrypt payloads and evade anti-viruses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Nops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Mainly used to keep the size of the payload consistent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Post : </a:t>
              </a:r>
              <a:r>
                <a:rPr lang="en-US" sz="16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To perform further attacks on the system after the system has been compromised, for instance, spying on the webcam, key logging etc.</a:t>
              </a:r>
              <a:endParaRPr lang="en-US" sz="1600" b="1" dirty="0" smtClean="0">
                <a:solidFill>
                  <a:srgbClr val="C00000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sz="1600" dirty="0">
                <a:solidFill>
                  <a:srgbClr val="C00000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-8673976" y="4878"/>
            <a:ext cx="11364686" cy="6858000"/>
            <a:chOff x="-4301700" y="0"/>
            <a:chExt cx="11364686" cy="6858000"/>
          </a:xfrm>
          <a:solidFill>
            <a:srgbClr val="D48888"/>
          </a:solidFill>
        </p:grpSpPr>
        <p:grpSp>
          <p:nvGrpSpPr>
            <p:cNvPr id="150" name="Group 149"/>
            <p:cNvGrpSpPr/>
            <p:nvPr/>
          </p:nvGrpSpPr>
          <p:grpSpPr>
            <a:xfrm>
              <a:off x="-4301700" y="0"/>
              <a:ext cx="11364686" cy="6858000"/>
              <a:chOff x="-5116286" y="0"/>
              <a:chExt cx="11364686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2" name="Rectangle 151"/>
              <p:cNvSpPr/>
              <p:nvPr/>
            </p:nvSpPr>
            <p:spPr>
              <a:xfrm>
                <a:off x="-5116286" y="0"/>
                <a:ext cx="108966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E2E3"/>
                  </a:solidFill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780314" y="2393164"/>
                <a:ext cx="468086" cy="555171"/>
                <a:chOff x="10896600" y="3351111"/>
                <a:chExt cx="468086" cy="555171"/>
              </a:xfrm>
              <a:grpFill/>
            </p:grpSpPr>
            <p:sp>
              <p:nvSpPr>
                <p:cNvPr id="154" name="Round Same Side Corner Rectangle 153"/>
                <p:cNvSpPr/>
                <p:nvPr/>
              </p:nvSpPr>
              <p:spPr>
                <a:xfrm rot="5400000">
                  <a:off x="10853057" y="3394654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0972799" y="3377591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F39C98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5</a:t>
                  </a:r>
                </a:p>
              </p:txBody>
            </p:sp>
          </p:grpSp>
        </p:grpSp>
        <p:sp>
          <p:nvSpPr>
            <p:cNvPr id="151" name="TextBox 150"/>
            <p:cNvSpPr txBox="1"/>
            <p:nvPr/>
          </p:nvSpPr>
          <p:spPr>
            <a:xfrm>
              <a:off x="455782" y="738122"/>
              <a:ext cx="5070898" cy="46474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Attack phases</a:t>
              </a:r>
            </a:p>
            <a:p>
              <a:endParaRPr lang="en-US" sz="2000" b="1" dirty="0">
                <a:solidFill>
                  <a:srgbClr val="FEF4F0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Pre-Attack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create a listener on a port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 create a malicious </a:t>
              </a:r>
              <a:r>
                <a:rPr lang="en-US" sz="1600" dirty="0" err="1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apk</a:t>
              </a: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 file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create a malicious file such as a pdf file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create a malicious extension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create a malicious executable file etc.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Attack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600" dirty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Perform different activities based on the type of payload you have used for exploiting such as taking a screenshots</a:t>
              </a: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.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Go for privilege escalation</a:t>
              </a:r>
              <a:endParaRPr lang="en-US" sz="1600" b="1" dirty="0">
                <a:solidFill>
                  <a:srgbClr val="FEF4F0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Post-Attack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Find some system information using auxiliary modules for example the network details.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1600" dirty="0" smtClean="0">
                  <a:solidFill>
                    <a:srgbClr val="FEF4F0"/>
                  </a:solidFill>
                  <a:latin typeface="Tw Cen MT" charset="0"/>
                  <a:ea typeface="Tw Cen MT" charset="0"/>
                  <a:cs typeface="Tw Cen MT" charset="0"/>
                </a:rPr>
                <a:t>Interact with registry and event log management to clean your tracks. </a:t>
              </a:r>
              <a:endParaRPr lang="en-US" sz="1600" dirty="0">
                <a:solidFill>
                  <a:srgbClr val="FEF4F0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-9577473" y="15388"/>
            <a:ext cx="11364686" cy="6858000"/>
            <a:chOff x="-4301700" y="0"/>
            <a:chExt cx="11364686" cy="6858000"/>
          </a:xfrm>
          <a:solidFill>
            <a:srgbClr val="B3767D"/>
          </a:solidFill>
        </p:grpSpPr>
        <p:grpSp>
          <p:nvGrpSpPr>
            <p:cNvPr id="158" name="Group 157"/>
            <p:cNvGrpSpPr/>
            <p:nvPr/>
          </p:nvGrpSpPr>
          <p:grpSpPr>
            <a:xfrm>
              <a:off x="-4301700" y="0"/>
              <a:ext cx="11364686" cy="6858000"/>
              <a:chOff x="-5116286" y="0"/>
              <a:chExt cx="11364686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60" name="Rectangle 159"/>
              <p:cNvSpPr/>
              <p:nvPr/>
            </p:nvSpPr>
            <p:spPr>
              <a:xfrm>
                <a:off x="-5116286" y="0"/>
                <a:ext cx="108966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5780314" y="2209225"/>
                <a:ext cx="468086" cy="555171"/>
                <a:chOff x="10896600" y="3167172"/>
                <a:chExt cx="468086" cy="555171"/>
              </a:xfrm>
              <a:grpFill/>
            </p:grpSpPr>
            <p:sp>
              <p:nvSpPr>
                <p:cNvPr id="163" name="Round Same Side Corner Rectangle 162"/>
                <p:cNvSpPr/>
                <p:nvPr/>
              </p:nvSpPr>
              <p:spPr>
                <a:xfrm rot="5400000">
                  <a:off x="10853057" y="3210715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10945601" y="3190571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D48888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6</a:t>
                  </a:r>
                </a:p>
              </p:txBody>
            </p:sp>
          </p:grpSp>
        </p:grpSp>
        <p:sp>
          <p:nvSpPr>
            <p:cNvPr id="159" name="TextBox 158"/>
            <p:cNvSpPr txBox="1"/>
            <p:nvPr/>
          </p:nvSpPr>
          <p:spPr>
            <a:xfrm>
              <a:off x="-125185" y="2017958"/>
              <a:ext cx="50708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F39C98"/>
                  </a:solidFill>
                  <a:latin typeface="Tw Cen MT" charset="0"/>
                  <a:ea typeface="Tw Cen MT" charset="0"/>
                  <a:cs typeface="Tw Cen MT" charset="0"/>
                </a:rPr>
                <a:t>Thank you</a:t>
              </a:r>
              <a:endParaRPr lang="en-US" sz="4800" dirty="0">
                <a:solidFill>
                  <a:srgbClr val="F39C98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49 0 L 0.47149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2.59259E-6 L 0.47695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8893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0.00162 L 0.50118 0.00162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5069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5069 -4.81481E-6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365</Words>
  <Application>Microsoft Macintosh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Tw Cen MT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2018-02-23T08:44:11Z</dcterms:created>
  <dcterms:modified xsi:type="dcterms:W3CDTF">2018-02-28T22:34:10Z</dcterms:modified>
</cp:coreProperties>
</file>