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DB0"/>
    <a:srgbClr val="C8C7A8"/>
    <a:srgbClr val="84A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6F59-D577-FA43-AC56-D4CAF65691F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3CAE-16C5-7D4E-BEDF-3592E37C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245546" y="1875305"/>
            <a:ext cx="4336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MetaSploit</a:t>
            </a:r>
          </a:p>
          <a:p>
            <a:endParaRPr lang="en-US" sz="4000" dirty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  <a:p>
            <a:endParaRPr lang="en-US" sz="4000" dirty="0" smtClean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24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Presented by:</a:t>
            </a:r>
          </a:p>
          <a:p>
            <a:r>
              <a:rPr lang="en-US" sz="2400" dirty="0" smtClean="0">
                <a:solidFill>
                  <a:srgbClr val="F8CDB0"/>
                </a:solidFill>
                <a:latin typeface="Tw Cen MT" charset="0"/>
                <a:ea typeface="Tw Cen MT" charset="0"/>
                <a:cs typeface="Tw Cen MT" charset="0"/>
              </a:rPr>
              <a:t>MANDEEP SARANGAL</a:t>
            </a:r>
            <a:endParaRPr lang="en-US" sz="2400" dirty="0">
              <a:solidFill>
                <a:srgbClr val="F8CDB0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-5488245" y="0"/>
            <a:ext cx="11364686" cy="6858000"/>
            <a:chOff x="498898" y="0"/>
            <a:chExt cx="11364686" cy="6858000"/>
          </a:xfrm>
          <a:solidFill>
            <a:srgbClr val="C8C7A8"/>
          </a:solidFill>
        </p:grpSpPr>
        <p:grpSp>
          <p:nvGrpSpPr>
            <p:cNvPr id="84" name="Group 83"/>
            <p:cNvGrpSpPr/>
            <p:nvPr/>
          </p:nvGrpSpPr>
          <p:grpSpPr>
            <a:xfrm>
              <a:off x="498898" y="0"/>
              <a:ext cx="11364686" cy="6858000"/>
              <a:chOff x="0" y="0"/>
              <a:chExt cx="11364686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86" name="Rectangle 85"/>
              <p:cNvSpPr/>
              <p:nvPr/>
            </p:nvSpPr>
            <p:spPr>
              <a:xfrm>
                <a:off x="0" y="0"/>
                <a:ext cx="108966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896600" y="3151414"/>
                <a:ext cx="468086" cy="555171"/>
                <a:chOff x="10896600" y="3151414"/>
                <a:chExt cx="468086" cy="555171"/>
              </a:xfrm>
              <a:grpFill/>
            </p:grpSpPr>
            <p:sp>
              <p:nvSpPr>
                <p:cNvPr id="88" name="Round Same Side Corner Rectangle 87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0972799" y="3198167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 smtClean="0">
                      <a:solidFill>
                        <a:srgbClr val="84AF9B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1</a:t>
                  </a:r>
                  <a:endParaRPr lang="en-US" sz="2600" b="1" dirty="0">
                    <a:solidFill>
                      <a:srgbClr val="84AF9B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85" name="TextBox 84"/>
            <p:cNvSpPr txBox="1"/>
            <p:nvPr/>
          </p:nvSpPr>
          <p:spPr>
            <a:xfrm>
              <a:off x="5595257" y="1142999"/>
              <a:ext cx="4245429" cy="39703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What is MetaSploit?</a:t>
              </a:r>
            </a:p>
            <a:p>
              <a:endParaRPr lang="en-US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MetaSploit is a framework that provides several tools to check the security of a system. It comes pre-installed in Kali-Linux.</a:t>
              </a:r>
            </a:p>
            <a:p>
              <a:endParaRPr lang="en-US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Types of Modules in MetaSploit 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Exploits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Auxiliary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Post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Payloads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Encoders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  <a:latin typeface="Tw Cen MT" charset="0"/>
                  <a:ea typeface="Tw Cen MT" charset="0"/>
                  <a:cs typeface="Tw Cen MT" charset="0"/>
                </a:rPr>
                <a:t>Nops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-6489730" y="0"/>
            <a:ext cx="11364686" cy="6858000"/>
            <a:chOff x="-502587" y="0"/>
            <a:chExt cx="11364686" cy="6858000"/>
          </a:xfrm>
        </p:grpSpPr>
        <p:grpSp>
          <p:nvGrpSpPr>
            <p:cNvPr id="91" name="Group 90"/>
            <p:cNvGrpSpPr/>
            <p:nvPr/>
          </p:nvGrpSpPr>
          <p:grpSpPr>
            <a:xfrm>
              <a:off x="-502587" y="0"/>
              <a:ext cx="11364686" cy="6858000"/>
              <a:chOff x="-990600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3" name="Rectangle 92"/>
              <p:cNvSpPr/>
              <p:nvPr/>
            </p:nvSpPr>
            <p:spPr>
              <a:xfrm>
                <a:off x="-990600" y="0"/>
                <a:ext cx="10896600" cy="6858000"/>
              </a:xfrm>
              <a:prstGeom prst="rect">
                <a:avLst/>
              </a:prstGeom>
              <a:solidFill>
                <a:srgbClr val="FAC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9906000" y="2988124"/>
                <a:ext cx="468086" cy="555171"/>
                <a:chOff x="10896600" y="3151414"/>
                <a:chExt cx="468086" cy="555171"/>
              </a:xfrm>
              <a:solidFill>
                <a:srgbClr val="FACDAE"/>
              </a:solidFill>
            </p:grpSpPr>
            <p:sp>
              <p:nvSpPr>
                <p:cNvPr id="95" name="Round Same Side Corner Rectangle 94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10972799" y="3198167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C8C7A8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2</a:t>
                  </a:r>
                  <a:endParaRPr lang="en-US" sz="2600" b="1" dirty="0">
                    <a:solidFill>
                      <a:srgbClr val="C8C7A8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4517571" y="947057"/>
              <a:ext cx="476794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How can we use MetaSploit?</a:t>
              </a:r>
            </a:p>
            <a:p>
              <a:endParaRPr lang="en-US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MetaSploit comes in pre-installed in Kali Linux Machine which is an environment used by the Penetration testers to check the vulnerabilities of a system. </a:t>
              </a:r>
            </a:p>
            <a:p>
              <a:endParaRPr lang="en-US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Two most popular ways of using metasploit are 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Msfconsole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: Provides command line environment to use metasploit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Armitage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: Provides Graphic user interface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-7436786" y="0"/>
            <a:ext cx="11364686" cy="6858000"/>
            <a:chOff x="-1449643" y="0"/>
            <a:chExt cx="11364686" cy="6858000"/>
          </a:xfrm>
        </p:grpSpPr>
        <p:grpSp>
          <p:nvGrpSpPr>
            <p:cNvPr id="98" name="Group 97"/>
            <p:cNvGrpSpPr/>
            <p:nvPr/>
          </p:nvGrpSpPr>
          <p:grpSpPr>
            <a:xfrm>
              <a:off x="-1449643" y="0"/>
              <a:ext cx="11364686" cy="6858000"/>
              <a:chOff x="-1981200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00" name="Rectangle 99"/>
              <p:cNvSpPr/>
              <p:nvPr/>
            </p:nvSpPr>
            <p:spPr>
              <a:xfrm>
                <a:off x="-1981200" y="0"/>
                <a:ext cx="10896600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8915400" y="2803062"/>
                <a:ext cx="468086" cy="555171"/>
                <a:chOff x="10896600" y="3151414"/>
                <a:chExt cx="468086" cy="555171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02" name="Round Same Side Corner Rectangle 101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972798" y="3151414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8CCAE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3</a:t>
                  </a:r>
                  <a:endParaRPr lang="en-US" sz="2600" b="1" dirty="0">
                    <a:solidFill>
                      <a:srgbClr val="F8CCAE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4288971" y="237852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2">
                      <a:lumMod val="75000"/>
                    </a:schemeClr>
                  </a:solidFill>
                  <a:latin typeface="Tw Cen MT" charset="0"/>
                  <a:ea typeface="Tw Cen MT" charset="0"/>
                  <a:cs typeface="Tw Cen MT" charset="0"/>
                </a:rPr>
                <a:t>Some Infographic here</a:t>
              </a:r>
              <a:endParaRPr lang="en-US" sz="3600" dirty="0">
                <a:solidFill>
                  <a:schemeClr val="accent2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-8372959" y="0"/>
            <a:ext cx="11364686" cy="6858000"/>
            <a:chOff x="-2385816" y="0"/>
            <a:chExt cx="11364686" cy="68580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-2385816" y="0"/>
              <a:ext cx="11364686" cy="6858000"/>
              <a:chOff x="-3004458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38" name="Rectangle 137"/>
              <p:cNvSpPr/>
              <p:nvPr/>
            </p:nvSpPr>
            <p:spPr>
              <a:xfrm>
                <a:off x="-3004458" y="0"/>
                <a:ext cx="1089660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7892142" y="2607114"/>
                <a:ext cx="468086" cy="555171"/>
                <a:chOff x="10896600" y="3151414"/>
                <a:chExt cx="468086" cy="555171"/>
              </a:xfrm>
              <a:solidFill>
                <a:srgbClr val="FC9D99"/>
              </a:solidFill>
            </p:grpSpPr>
            <p:sp>
              <p:nvSpPr>
                <p:cNvPr id="140" name="Round Same Side Corner Rectangle 139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10972798" y="3167390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4B183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4</a:t>
                  </a:r>
                  <a:endParaRPr lang="en-US" sz="2600" b="1" dirty="0">
                    <a:solidFill>
                      <a:srgbClr val="F4B183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54D90FC1-753F-428C-A053-ED250592A43F}"/>
                </a:ext>
              </a:extLst>
            </p:cNvPr>
            <p:cNvGrpSpPr/>
            <p:nvPr/>
          </p:nvGrpSpPr>
          <p:grpSpPr>
            <a:xfrm>
              <a:off x="3180437" y="2038652"/>
              <a:ext cx="3458040" cy="2852863"/>
              <a:chOff x="5330572" y="1501624"/>
              <a:chExt cx="4796782" cy="414135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3245EEAD-C921-4C46-8042-978B376C9EF0}"/>
                  </a:ext>
                </a:extLst>
              </p:cNvPr>
              <p:cNvSpPr txBox="1"/>
              <p:nvPr/>
            </p:nvSpPr>
            <p:spPr>
              <a:xfrm>
                <a:off x="6698150" y="2994338"/>
                <a:ext cx="2098757" cy="93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charset="0"/>
                    <a:ea typeface="Tw Cen MT" charset="0"/>
                    <a:cs typeface="Tw Cen MT" charset="0"/>
                  </a:rPr>
                  <a:t>YOUR CONTENT</a:t>
                </a: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xmlns="" id="{4DAA23D9-5BCF-44D9-A046-B365684B49FF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141358"/>
                <a:chOff x="5330572" y="1501624"/>
                <a:chExt cx="4796782" cy="4141358"/>
              </a:xfrm>
            </p:grpSpPr>
            <p:sp>
              <p:nvSpPr>
                <p:cNvPr id="109" name="Circle: Hollow 4">
                  <a:extLst>
                    <a:ext uri="{FF2B5EF4-FFF2-40B4-BE49-F238E27FC236}">
                      <a16:creationId xmlns:a16="http://schemas.microsoft.com/office/drawing/2014/main" xmlns="" id="{A017FAAF-FF88-4863-8525-D9CA8A62E522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xmlns="" id="{0BF12CF8-BAED-43AC-BCDF-1996B6C854C2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4796782" cy="4141358"/>
                  <a:chOff x="5330572" y="1501624"/>
                  <a:chExt cx="4796782" cy="4141358"/>
                </a:xfrm>
              </p:grpSpPr>
              <p:sp>
                <p:nvSpPr>
                  <p:cNvPr id="111" name="Block Arc 110">
                    <a:extLst>
                      <a:ext uri="{FF2B5EF4-FFF2-40B4-BE49-F238E27FC236}">
                        <a16:creationId xmlns:a16="http://schemas.microsoft.com/office/drawing/2014/main" xmlns="" id="{F82AF59A-BD4A-4028-AF5F-7A5D87B8602B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Block Arc 111">
                    <a:extLst>
                      <a:ext uri="{FF2B5EF4-FFF2-40B4-BE49-F238E27FC236}">
                        <a16:creationId xmlns:a16="http://schemas.microsoft.com/office/drawing/2014/main" xmlns="" id="{177D0E35-6D6C-4343-8127-E5E5351F59FE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Block Arc 112">
                    <a:extLst>
                      <a:ext uri="{FF2B5EF4-FFF2-40B4-BE49-F238E27FC236}">
                        <a16:creationId xmlns:a16="http://schemas.microsoft.com/office/drawing/2014/main" xmlns="" id="{1C8671F8-0EF6-48BF-BAA0-49DA876330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xmlns="" id="{545B7204-1D83-4C0D-BE83-62ABF3D49651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1501624"/>
                    <a:ext cx="1351985" cy="539609"/>
                    <a:chOff x="5420007" y="1501624"/>
                    <a:chExt cx="1351985" cy="539609"/>
                  </a:xfrm>
                </p:grpSpPr>
                <p:sp>
                  <p:nvSpPr>
                    <p:cNvPr id="136" name="Rectangle: Rounded Corners 31">
                      <a:extLst>
                        <a:ext uri="{FF2B5EF4-FFF2-40B4-BE49-F238E27FC236}">
                          <a16:creationId xmlns:a16="http://schemas.microsoft.com/office/drawing/2014/main" xmlns="" id="{87427D9B-EF79-49FD-A1E5-69491C0B4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xmlns="" id="{D23E27A5-2E47-4D2B-87A4-6222E7A91A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491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 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xmlns="" id="{8152BF32-AA3A-49D0-872C-2C2C8BF85EAC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1501624"/>
                    <a:ext cx="1351985" cy="539609"/>
                    <a:chOff x="5420007" y="1501624"/>
                    <a:chExt cx="1351985" cy="539609"/>
                  </a:xfrm>
                </p:grpSpPr>
                <p:sp>
                  <p:nvSpPr>
                    <p:cNvPr id="134" name="Rectangle: Rounded Corners 29">
                      <a:extLst>
                        <a:ext uri="{FF2B5EF4-FFF2-40B4-BE49-F238E27FC236}">
                          <a16:creationId xmlns:a16="http://schemas.microsoft.com/office/drawing/2014/main" xmlns="" id="{4118C2D9-1696-473A-9AA7-A50F199C5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xmlns="" id="{C945F886-6209-4FDB-B8B1-14B89C98C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491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xmlns="" id="{4A691FB7-4AB0-4A48-B8FB-DF4B2422F1B5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5103373"/>
                    <a:ext cx="1351985" cy="539609"/>
                    <a:chOff x="5420007" y="1501624"/>
                    <a:chExt cx="1351985" cy="539609"/>
                  </a:xfrm>
                </p:grpSpPr>
                <p:sp>
                  <p:nvSpPr>
                    <p:cNvPr id="132" name="Rectangle: Rounded Corners 27">
                      <a:extLst>
                        <a:ext uri="{FF2B5EF4-FFF2-40B4-BE49-F238E27FC236}">
                          <a16:creationId xmlns:a16="http://schemas.microsoft.com/office/drawing/2014/main" xmlns="" id="{90746E6F-8DB7-44AF-807D-D7D589576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xmlns="" id="{06A29855-C4C0-4870-BB9D-E3C859C8F7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491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xmlns="" id="{C6FAA41B-65FD-4E4A-BA46-DF4254052815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5103373"/>
                    <a:ext cx="1351985" cy="539609"/>
                    <a:chOff x="5420007" y="1501624"/>
                    <a:chExt cx="1351985" cy="539609"/>
                  </a:xfrm>
                </p:grpSpPr>
                <p:sp>
                  <p:nvSpPr>
                    <p:cNvPr id="130" name="Rectangle: Rounded Corners 25">
                      <a:extLst>
                        <a:ext uri="{FF2B5EF4-FFF2-40B4-BE49-F238E27FC236}">
                          <a16:creationId xmlns:a16="http://schemas.microsoft.com/office/drawing/2014/main" xmlns="" id="{EFE45DF1-6760-4326-A92D-7D1FD65C3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xmlns="" id="{A936C834-1CC0-4A8F-8EAA-4CDD26A5F2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4914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xmlns="" id="{7CEDFA43-ACD9-429B-A74A-078F50F2DEC9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xmlns="" id="{4DDAE2B7-35E6-4732-B41F-F8575DC2CED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xmlns="" id="{67EA415D-FD28-48C4-859F-8A8EC72208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xmlns="" id="{2A025B40-76E0-4515-93B7-441AF6A6833C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xmlns="" id="{03BDB849-A6F1-4243-A952-FAE59F17104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xmlns="" id="{05115A95-A8ED-42FB-BF9B-17F8CFE37F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xmlns="" id="{EF3330C0-1D7E-47B1-B06A-FCC443615695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xmlns="" id="{8DB758F0-BB49-49F9-B2CF-293C04A2A4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>
                      <a:extLst>
                        <a:ext uri="{FF2B5EF4-FFF2-40B4-BE49-F238E27FC236}">
                          <a16:creationId xmlns:a16="http://schemas.microsoft.com/office/drawing/2014/main" xmlns="" id="{F915A466-1BC6-40AD-B866-E21EA8EC47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xmlns="" id="{CD926A5C-4E1C-4EB0-8C57-DBC895CD0815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380799" cy="1585908"/>
                    <a:chOff x="9051453" y="3517465"/>
                    <a:chExt cx="380799" cy="1585908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xmlns="" id="{8E41D740-1156-42EE-BC6C-DF7BFD5EF0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xmlns="" id="{4DF03CCD-2EA1-4C85-8D26-8DAD2BCEE40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432251" y="3518100"/>
                      <a:ext cx="1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42" name="Group 141"/>
          <p:cNvGrpSpPr/>
          <p:nvPr/>
        </p:nvGrpSpPr>
        <p:grpSpPr>
          <a:xfrm>
            <a:off x="-9352674" y="0"/>
            <a:ext cx="11364686" cy="6858000"/>
            <a:chOff x="-3365531" y="0"/>
            <a:chExt cx="11364686" cy="6858000"/>
          </a:xfrm>
        </p:grpSpPr>
        <p:grpSp>
          <p:nvGrpSpPr>
            <p:cNvPr id="143" name="Group 142"/>
            <p:cNvGrpSpPr/>
            <p:nvPr/>
          </p:nvGrpSpPr>
          <p:grpSpPr>
            <a:xfrm>
              <a:off x="-3365531" y="0"/>
              <a:ext cx="11364686" cy="6858000"/>
              <a:chOff x="-4038601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45" name="Rectangle 144"/>
              <p:cNvSpPr/>
              <p:nvPr/>
            </p:nvSpPr>
            <p:spPr>
              <a:xfrm>
                <a:off x="-4038601" y="0"/>
                <a:ext cx="10896600" cy="6858000"/>
              </a:xfrm>
              <a:prstGeom prst="rect">
                <a:avLst/>
              </a:prstGeom>
              <a:solidFill>
                <a:srgbClr val="F85E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6857999" y="2378520"/>
                <a:ext cx="468086" cy="555171"/>
                <a:chOff x="10896600" y="3151414"/>
                <a:chExt cx="468086" cy="555171"/>
              </a:xfrm>
              <a:solidFill>
                <a:srgbClr val="F85E84"/>
              </a:solidFill>
            </p:grpSpPr>
            <p:sp>
              <p:nvSpPr>
                <p:cNvPr id="147" name="Round Same Side Corner Rectangle 146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0972799" y="3151414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F39C98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5</a:t>
                  </a:r>
                  <a:endParaRPr lang="en-US" sz="2600" b="1" dirty="0">
                    <a:solidFill>
                      <a:srgbClr val="F39C98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44" name="TextBox 143"/>
            <p:cNvSpPr txBox="1"/>
            <p:nvPr/>
          </p:nvSpPr>
          <p:spPr>
            <a:xfrm>
              <a:off x="1909845" y="1600200"/>
              <a:ext cx="432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C00000"/>
                  </a:solidFill>
                  <a:latin typeface="Tw Cen MT" charset="0"/>
                  <a:ea typeface="Tw Cen MT" charset="0"/>
                  <a:cs typeface="Tw Cen MT" charset="0"/>
                </a:rPr>
                <a:t>Some stuff</a:t>
              </a:r>
              <a:endParaRPr lang="en-US" sz="3200" dirty="0">
                <a:solidFill>
                  <a:srgbClr val="C00000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-10288843" y="0"/>
            <a:ext cx="11364686" cy="6858000"/>
            <a:chOff x="-4301700" y="0"/>
            <a:chExt cx="11364686" cy="68580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-4301700" y="0"/>
              <a:ext cx="11364686" cy="6858000"/>
              <a:chOff x="-5116286" y="0"/>
              <a:chExt cx="11364686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2" name="Rectangle 151"/>
              <p:cNvSpPr/>
              <p:nvPr/>
            </p:nvSpPr>
            <p:spPr>
              <a:xfrm>
                <a:off x="-5116286" y="0"/>
                <a:ext cx="10896600" cy="6858000"/>
              </a:xfrm>
              <a:prstGeom prst="rect">
                <a:avLst/>
              </a:prstGeom>
              <a:solidFill>
                <a:srgbClr val="ED3D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780314" y="2193467"/>
                <a:ext cx="468086" cy="555171"/>
                <a:chOff x="10896600" y="3151414"/>
                <a:chExt cx="468086" cy="555171"/>
              </a:xfrm>
              <a:solidFill>
                <a:srgbClr val="ED3D64"/>
              </a:solidFill>
            </p:grpSpPr>
            <p:sp>
              <p:nvSpPr>
                <p:cNvPr id="154" name="Round Same Side Corner Rectangle 153"/>
                <p:cNvSpPr/>
                <p:nvPr/>
              </p:nvSpPr>
              <p:spPr>
                <a:xfrm rot="5400000">
                  <a:off x="10853057" y="3194957"/>
                  <a:ext cx="555171" cy="46808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0972799" y="3167390"/>
                  <a:ext cx="315687" cy="49244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1" dirty="0">
                      <a:solidFill>
                        <a:srgbClr val="EE5D83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6</a:t>
                  </a:r>
                  <a:endParaRPr lang="en-US" sz="2600" b="1" dirty="0">
                    <a:solidFill>
                      <a:srgbClr val="EE5D83"/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51" name="TextBox 150"/>
            <p:cNvSpPr txBox="1"/>
            <p:nvPr/>
          </p:nvSpPr>
          <p:spPr>
            <a:xfrm>
              <a:off x="-125185" y="2017958"/>
              <a:ext cx="5070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rgbClr val="F39C98"/>
                  </a:solidFill>
                  <a:latin typeface="Tw Cen MT" charset="0"/>
                  <a:ea typeface="Tw Cen MT" charset="0"/>
                  <a:cs typeface="Tw Cen MT" charset="0"/>
                </a:rPr>
                <a:t>Thank you</a:t>
              </a:r>
              <a:endParaRPr lang="en-US" sz="4800" dirty="0">
                <a:solidFill>
                  <a:srgbClr val="F39C98"/>
                </a:solidFill>
                <a:latin typeface="Tw Cen MT" charset="0"/>
                <a:ea typeface="Tw Cen MT" charset="0"/>
                <a:cs typeface="Tw Cen M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48 0 L 0.4714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0 L 0.47696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48893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50208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 0 L 0.50794 0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5069 0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115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DAGGERSQUARE</vt:lpstr>
      <vt:lpstr>Tw Cen MT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2018-02-23T08:44:11Z</dcterms:created>
  <dcterms:modified xsi:type="dcterms:W3CDTF">2018-02-23T09:19:32Z</dcterms:modified>
</cp:coreProperties>
</file>