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767D"/>
    <a:srgbClr val="F4B183"/>
    <a:srgbClr val="F39C98"/>
    <a:srgbClr val="D48888"/>
    <a:srgbClr val="C28086"/>
    <a:srgbClr val="F29B97"/>
    <a:srgbClr val="AB7079"/>
    <a:srgbClr val="B2757C"/>
    <a:srgbClr val="C28087"/>
    <a:srgbClr val="E69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6271"/>
  </p:normalViewPr>
  <p:slideViewPr>
    <p:cSldViewPr snapToGrid="0" snapToObjects="1">
      <p:cViewPr varScale="1">
        <p:scale>
          <a:sx n="95" d="100"/>
          <a:sy n="95" d="100"/>
        </p:scale>
        <p:origin x="608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D03CD-C28F-6D4F-8549-6E228DCCDA39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B0A1B-48A2-F643-9653-5690602A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0A1B-48A2-F643-9653-5690602A16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2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9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4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7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5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1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6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96F59-D577-FA43-AC56-D4CAF65691F2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5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160"/>
          <p:cNvSpPr txBox="1"/>
          <p:nvPr/>
        </p:nvSpPr>
        <p:spPr>
          <a:xfrm>
            <a:off x="7245546" y="1875305"/>
            <a:ext cx="43368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8CDB0"/>
                </a:solidFill>
                <a:latin typeface="Tw Cen MT" charset="0"/>
                <a:ea typeface="Tw Cen MT" charset="0"/>
                <a:cs typeface="Tw Cen MT" charset="0"/>
              </a:rPr>
              <a:t>MetaSploit</a:t>
            </a:r>
          </a:p>
          <a:p>
            <a:endParaRPr lang="en-US" sz="4000" dirty="0">
              <a:solidFill>
                <a:srgbClr val="F8CDB0"/>
              </a:solidFill>
              <a:latin typeface="Tw Cen MT" charset="0"/>
              <a:ea typeface="Tw Cen MT" charset="0"/>
              <a:cs typeface="Tw Cen MT" charset="0"/>
            </a:endParaRPr>
          </a:p>
          <a:p>
            <a:endParaRPr lang="en-US" sz="4000" dirty="0" smtClean="0">
              <a:solidFill>
                <a:srgbClr val="F8CDB0"/>
              </a:solidFill>
              <a:latin typeface="Tw Cen MT" charset="0"/>
              <a:ea typeface="Tw Cen MT" charset="0"/>
              <a:cs typeface="Tw Cen MT" charset="0"/>
            </a:endParaRPr>
          </a:p>
          <a:p>
            <a:r>
              <a:rPr lang="en-US" sz="2400" dirty="0" smtClean="0">
                <a:solidFill>
                  <a:srgbClr val="F8CDB0"/>
                </a:solidFill>
                <a:latin typeface="Tw Cen MT" charset="0"/>
                <a:ea typeface="Tw Cen MT" charset="0"/>
                <a:cs typeface="Tw Cen MT" charset="0"/>
              </a:rPr>
              <a:t>Presented by:</a:t>
            </a:r>
          </a:p>
          <a:p>
            <a:r>
              <a:rPr lang="en-US" sz="2400" dirty="0" smtClean="0">
                <a:solidFill>
                  <a:srgbClr val="F8CDB0"/>
                </a:solidFill>
                <a:latin typeface="Tw Cen MT" charset="0"/>
                <a:ea typeface="Tw Cen MT" charset="0"/>
                <a:cs typeface="Tw Cen MT" charset="0"/>
              </a:rPr>
              <a:t>MANDEEP SARANGAL</a:t>
            </a:r>
            <a:endParaRPr lang="en-US" sz="2400" dirty="0">
              <a:solidFill>
                <a:srgbClr val="F8CDB0"/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-5288550" y="0"/>
            <a:ext cx="11364686" cy="6858000"/>
            <a:chOff x="498898" y="0"/>
            <a:chExt cx="11364686" cy="6858000"/>
          </a:xfrm>
          <a:solidFill>
            <a:srgbClr val="C8C7A8"/>
          </a:solidFill>
        </p:grpSpPr>
        <p:grpSp>
          <p:nvGrpSpPr>
            <p:cNvPr id="84" name="Group 83"/>
            <p:cNvGrpSpPr/>
            <p:nvPr/>
          </p:nvGrpSpPr>
          <p:grpSpPr>
            <a:xfrm>
              <a:off x="498898" y="0"/>
              <a:ext cx="11364686" cy="6858000"/>
              <a:chOff x="0" y="0"/>
              <a:chExt cx="11364686" cy="6858000"/>
            </a:xfrm>
            <a:grpFill/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86" name="Rectangle 85"/>
              <p:cNvSpPr/>
              <p:nvPr/>
            </p:nvSpPr>
            <p:spPr>
              <a:xfrm>
                <a:off x="0" y="0"/>
                <a:ext cx="108966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10896600" y="3151414"/>
                <a:ext cx="468086" cy="555171"/>
                <a:chOff x="10896600" y="3151414"/>
                <a:chExt cx="468086" cy="555171"/>
              </a:xfrm>
              <a:grpFill/>
            </p:grpSpPr>
            <p:sp>
              <p:nvSpPr>
                <p:cNvPr id="88" name="Round Same Side Corner Rectangle 87"/>
                <p:cNvSpPr/>
                <p:nvPr/>
              </p:nvSpPr>
              <p:spPr>
                <a:xfrm rot="5400000">
                  <a:off x="10853057" y="3194957"/>
                  <a:ext cx="555171" cy="46808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10972799" y="3198167"/>
                  <a:ext cx="315687" cy="49244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b="1" dirty="0" smtClean="0">
                      <a:solidFill>
                        <a:srgbClr val="84AF9B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1</a:t>
                  </a:r>
                  <a:endParaRPr lang="en-US" sz="2600" b="1" dirty="0">
                    <a:solidFill>
                      <a:srgbClr val="84AF9B"/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sp>
          <p:nvSpPr>
            <p:cNvPr id="85" name="TextBox 84"/>
            <p:cNvSpPr txBox="1"/>
            <p:nvPr/>
          </p:nvSpPr>
          <p:spPr>
            <a:xfrm>
              <a:off x="5589789" y="1033743"/>
              <a:ext cx="4245429" cy="557075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BACKGROUND</a:t>
              </a:r>
            </a:p>
            <a:p>
              <a:endParaRPr lang="en-US" sz="14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In Oct 2003, DEFCON, </a:t>
              </a:r>
              <a:r>
                <a:rPr lang="en-US" b="1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Metasploit 1.0 </a:t>
              </a:r>
              <a:r>
                <a:rPr lang="en-US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was released with 11 exploits by </a:t>
              </a:r>
              <a:r>
                <a:rPr lang="en-US" b="1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H.D Moore</a:t>
              </a:r>
              <a:r>
                <a:rPr lang="en-US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.</a:t>
              </a:r>
            </a:p>
            <a:p>
              <a:endParaRPr lang="en-US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H.D. Moore created Metasploit as a portable network tool using Perl</a:t>
              </a:r>
            </a:p>
            <a:p>
              <a:endParaRPr lang="en-US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Was completely re-written in Ruby 2007</a:t>
              </a:r>
            </a:p>
            <a:p>
              <a:endParaRPr lang="en-US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I</a:t>
              </a:r>
              <a:r>
                <a:rPr lang="en-US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n 2009, it was acquired </a:t>
              </a:r>
              <a:r>
                <a:rPr lang="en-US" dirty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by </a:t>
              </a:r>
              <a:r>
                <a:rPr lang="en-US" b="1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Rapid7, </a:t>
              </a:r>
              <a:r>
                <a:rPr lang="en-US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a security company that provides unified vulnerability management solutions. </a:t>
              </a:r>
            </a:p>
            <a:p>
              <a:endParaRPr lang="en-US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Remains open source </a:t>
              </a:r>
              <a:r>
                <a:rPr lang="en-US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  <a:sym typeface="Wingdings"/>
                </a:rPr>
                <a:t></a:t>
              </a:r>
              <a:endParaRPr lang="en-US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sz="16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sz="16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sz="1600" b="1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-6096486" y="7694"/>
            <a:ext cx="11364686" cy="6858000"/>
            <a:chOff x="-502587" y="0"/>
            <a:chExt cx="11364686" cy="6858000"/>
          </a:xfrm>
        </p:grpSpPr>
        <p:grpSp>
          <p:nvGrpSpPr>
            <p:cNvPr id="91" name="Group 90"/>
            <p:cNvGrpSpPr/>
            <p:nvPr/>
          </p:nvGrpSpPr>
          <p:grpSpPr>
            <a:xfrm>
              <a:off x="-502587" y="0"/>
              <a:ext cx="11364686" cy="6858000"/>
              <a:chOff x="-990600" y="0"/>
              <a:chExt cx="11364686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93" name="Rectangle 92"/>
              <p:cNvSpPr/>
              <p:nvPr/>
            </p:nvSpPr>
            <p:spPr>
              <a:xfrm>
                <a:off x="-990600" y="0"/>
                <a:ext cx="10896600" cy="6858000"/>
              </a:xfrm>
              <a:prstGeom prst="rect">
                <a:avLst/>
              </a:prstGeom>
              <a:solidFill>
                <a:srgbClr val="FACD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9906000" y="2988124"/>
                <a:ext cx="468086" cy="555171"/>
                <a:chOff x="10896600" y="3151414"/>
                <a:chExt cx="468086" cy="555171"/>
              </a:xfrm>
              <a:solidFill>
                <a:srgbClr val="FACDAE"/>
              </a:solidFill>
            </p:grpSpPr>
            <p:sp>
              <p:nvSpPr>
                <p:cNvPr id="95" name="Round Same Side Corner Rectangle 94"/>
                <p:cNvSpPr/>
                <p:nvPr/>
              </p:nvSpPr>
              <p:spPr>
                <a:xfrm rot="5400000">
                  <a:off x="10853057" y="3194957"/>
                  <a:ext cx="555171" cy="46808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10972799" y="3198167"/>
                  <a:ext cx="315687" cy="49244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b="1" dirty="0">
                      <a:solidFill>
                        <a:srgbClr val="C8C7A8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2</a:t>
                  </a:r>
                </a:p>
              </p:txBody>
            </p:sp>
          </p:grpSp>
        </p:grpSp>
        <p:sp>
          <p:nvSpPr>
            <p:cNvPr id="92" name="TextBox 91"/>
            <p:cNvSpPr txBox="1"/>
            <p:nvPr/>
          </p:nvSpPr>
          <p:spPr>
            <a:xfrm>
              <a:off x="4930819" y="921197"/>
              <a:ext cx="4245496" cy="40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55A2C"/>
                  </a:solidFill>
                  <a:latin typeface="Tw Cen MT" charset="0"/>
                  <a:ea typeface="Tw Cen MT" charset="0"/>
                  <a:cs typeface="Tw Cen MT" charset="0"/>
                </a:rPr>
                <a:t>What is MetaSploit?</a:t>
              </a:r>
            </a:p>
            <a:p>
              <a:endParaRPr lang="en-US" dirty="0">
                <a:solidFill>
                  <a:srgbClr val="C55A2C"/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r>
                <a:rPr lang="en-US" dirty="0">
                  <a:solidFill>
                    <a:srgbClr val="C55A2C"/>
                  </a:solidFill>
                  <a:latin typeface="Tw Cen MT" charset="0"/>
                  <a:ea typeface="Tw Cen MT" charset="0"/>
                  <a:cs typeface="Tw Cen MT" charset="0"/>
                </a:rPr>
                <a:t>MetaSploit is a framework that provides several tools to </a:t>
              </a:r>
              <a:r>
                <a:rPr lang="en-US" dirty="0" smtClean="0">
                  <a:solidFill>
                    <a:srgbClr val="C55A2C"/>
                  </a:solidFill>
                  <a:latin typeface="Tw Cen MT" charset="0"/>
                  <a:ea typeface="Tw Cen MT" charset="0"/>
                  <a:cs typeface="Tw Cen MT" charset="0"/>
                </a:rPr>
                <a:t>test the </a:t>
              </a:r>
              <a:r>
                <a:rPr lang="en-US" dirty="0">
                  <a:solidFill>
                    <a:srgbClr val="C55A2C"/>
                  </a:solidFill>
                  <a:latin typeface="Tw Cen MT" charset="0"/>
                  <a:ea typeface="Tw Cen MT" charset="0"/>
                  <a:cs typeface="Tw Cen MT" charset="0"/>
                </a:rPr>
                <a:t>security of a system. </a:t>
              </a:r>
              <a:r>
                <a:rPr lang="en-US" dirty="0" smtClean="0">
                  <a:solidFill>
                    <a:srgbClr val="C55A2C"/>
                  </a:solidFill>
                  <a:latin typeface="Tw Cen MT" charset="0"/>
                  <a:ea typeface="Tw Cen MT" charset="0"/>
                  <a:cs typeface="Tw Cen MT" charset="0"/>
                </a:rPr>
                <a:t>It also provides an environment that can be used to develop your own exploits.</a:t>
              </a:r>
              <a:endParaRPr lang="en-US" dirty="0">
                <a:solidFill>
                  <a:srgbClr val="C55A2C"/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endParaRPr lang="en-US" dirty="0" smtClean="0">
                <a:solidFill>
                  <a:srgbClr val="C55A2C"/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r>
                <a:rPr lang="en-US" dirty="0">
                  <a:solidFill>
                    <a:srgbClr val="C55A2C"/>
                  </a:solidFill>
                  <a:latin typeface="Tw Cen MT" charset="0"/>
                  <a:ea typeface="Tw Cen MT" charset="0"/>
                  <a:cs typeface="Tw Cen MT" charset="0"/>
                </a:rPr>
                <a:t>Types of Modules in MetaSploit :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>
                  <a:solidFill>
                    <a:srgbClr val="C55A2C"/>
                  </a:solidFill>
                  <a:latin typeface="Tw Cen MT" charset="0"/>
                  <a:ea typeface="Tw Cen MT" charset="0"/>
                  <a:cs typeface="Tw Cen MT" charset="0"/>
                </a:rPr>
                <a:t>Exploits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>
                  <a:solidFill>
                    <a:srgbClr val="C55A2C"/>
                  </a:solidFill>
                  <a:latin typeface="Tw Cen MT" charset="0"/>
                  <a:ea typeface="Tw Cen MT" charset="0"/>
                  <a:cs typeface="Tw Cen MT" charset="0"/>
                </a:rPr>
                <a:t>Auxiliary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>
                  <a:solidFill>
                    <a:srgbClr val="C55A2C"/>
                  </a:solidFill>
                  <a:latin typeface="Tw Cen MT" charset="0"/>
                  <a:ea typeface="Tw Cen MT" charset="0"/>
                  <a:cs typeface="Tw Cen MT" charset="0"/>
                </a:rPr>
                <a:t>Post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>
                  <a:solidFill>
                    <a:srgbClr val="C55A2C"/>
                  </a:solidFill>
                  <a:latin typeface="Tw Cen MT" charset="0"/>
                  <a:ea typeface="Tw Cen MT" charset="0"/>
                  <a:cs typeface="Tw Cen MT" charset="0"/>
                </a:rPr>
                <a:t>Payloads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>
                  <a:solidFill>
                    <a:srgbClr val="C55A2C"/>
                  </a:solidFill>
                  <a:latin typeface="Tw Cen MT" charset="0"/>
                  <a:ea typeface="Tw Cen MT" charset="0"/>
                  <a:cs typeface="Tw Cen MT" charset="0"/>
                </a:rPr>
                <a:t>Encoders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rgbClr val="C55A2C"/>
                  </a:solidFill>
                  <a:latin typeface="Tw Cen MT" charset="0"/>
                  <a:ea typeface="Tw Cen MT" charset="0"/>
                  <a:cs typeface="Tw Cen MT" charset="0"/>
                </a:rPr>
                <a:t>Nops</a:t>
              </a:r>
              <a:endParaRPr lang="en-US" dirty="0">
                <a:solidFill>
                  <a:srgbClr val="C55A2C"/>
                </a:solidFill>
                <a:latin typeface="Tw Cen MT" charset="0"/>
                <a:ea typeface="Tw Cen MT" charset="0"/>
                <a:cs typeface="Tw Cen MT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-6911272" y="0"/>
            <a:ext cx="11364686" cy="6858000"/>
            <a:chOff x="-1449643" y="0"/>
            <a:chExt cx="11364686" cy="6858000"/>
          </a:xfrm>
        </p:grpSpPr>
        <p:grpSp>
          <p:nvGrpSpPr>
            <p:cNvPr id="98" name="Group 97"/>
            <p:cNvGrpSpPr/>
            <p:nvPr/>
          </p:nvGrpSpPr>
          <p:grpSpPr>
            <a:xfrm>
              <a:off x="-1449643" y="0"/>
              <a:ext cx="11364686" cy="6858000"/>
              <a:chOff x="-1981200" y="0"/>
              <a:chExt cx="11364686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00" name="Rectangle 99"/>
              <p:cNvSpPr/>
              <p:nvPr/>
            </p:nvSpPr>
            <p:spPr>
              <a:xfrm>
                <a:off x="-1981200" y="0"/>
                <a:ext cx="10896600" cy="6858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8915400" y="2803062"/>
                <a:ext cx="468086" cy="555171"/>
                <a:chOff x="10896600" y="3151414"/>
                <a:chExt cx="468086" cy="555171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02" name="Round Same Side Corner Rectangle 101"/>
                <p:cNvSpPr/>
                <p:nvPr/>
              </p:nvSpPr>
              <p:spPr>
                <a:xfrm rot="5400000">
                  <a:off x="10853057" y="3194957"/>
                  <a:ext cx="555171" cy="46808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0972798" y="3151414"/>
                  <a:ext cx="315687" cy="49244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b="1" dirty="0">
                      <a:solidFill>
                        <a:srgbClr val="F8CCAE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3</a:t>
                  </a:r>
                </a:p>
              </p:txBody>
            </p:sp>
          </p:grpSp>
        </p:grpSp>
        <p:sp>
          <p:nvSpPr>
            <p:cNvPr id="99" name="TextBox 98"/>
            <p:cNvSpPr txBox="1"/>
            <p:nvPr/>
          </p:nvSpPr>
          <p:spPr>
            <a:xfrm>
              <a:off x="3796824" y="1033196"/>
              <a:ext cx="4204926" cy="4308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Tw Cen MT" charset="0"/>
                  <a:ea typeface="Tw Cen MT" charset="0"/>
                  <a:cs typeface="Tw Cen MT" charset="0"/>
                </a:rPr>
                <a:t>How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Tw Cen MT" charset="0"/>
                  <a:ea typeface="Tw Cen MT" charset="0"/>
                  <a:cs typeface="Tw Cen MT" charset="0"/>
                </a:rPr>
                <a:t>can we use MetaSploit?</a:t>
              </a:r>
            </a:p>
            <a:p>
              <a:endParaRPr lang="en-US" dirty="0">
                <a:solidFill>
                  <a:schemeClr val="accent2">
                    <a:lumMod val="75000"/>
                  </a:schemeClr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Tw Cen MT" charset="0"/>
                  <a:ea typeface="Tw Cen MT" charset="0"/>
                  <a:cs typeface="Tw Cen MT" charset="0"/>
                </a:rPr>
                <a:t>MetaSploit comes in pre-installed in Kali Linux Machine which is an environment used by the Penetration testers to check the vulnerabilities of a system. </a:t>
              </a:r>
            </a:p>
            <a:p>
              <a:pPr algn="ctr"/>
              <a:endParaRPr lang="en-US" dirty="0" smtClean="0">
                <a:solidFill>
                  <a:schemeClr val="accent2">
                    <a:lumMod val="75000"/>
                  </a:schemeClr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endParaRPr lang="en-US" dirty="0">
                <a:solidFill>
                  <a:schemeClr val="accent2">
                    <a:lumMod val="75000"/>
                  </a:schemeClr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Tw Cen MT" charset="0"/>
                  <a:ea typeface="Tw Cen MT" charset="0"/>
                  <a:cs typeface="Tw Cen MT" charset="0"/>
                </a:rPr>
                <a:t>Two most popular ways of using metasploit are :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Tw Cen MT" charset="0"/>
                  <a:ea typeface="Tw Cen MT" charset="0"/>
                  <a:cs typeface="Tw Cen MT" charset="0"/>
                </a:rPr>
                <a:t>Msfconsole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Tw Cen MT" charset="0"/>
                  <a:ea typeface="Tw Cen MT" charset="0"/>
                  <a:cs typeface="Tw Cen MT" charset="0"/>
                </a:rPr>
                <a:t>: Provides command line environment to use metasploit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Tw Cen MT" charset="0"/>
                  <a:ea typeface="Tw Cen MT" charset="0"/>
                  <a:cs typeface="Tw Cen MT" charset="0"/>
                </a:rPr>
                <a:t>Armitage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Tw Cen MT" charset="0"/>
                  <a:ea typeface="Tw Cen MT" charset="0"/>
                  <a:cs typeface="Tw Cen MT" charset="0"/>
                </a:rPr>
                <a:t>: Provides Graphic user interface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Tw Cen MT" charset="0"/>
                <a:ea typeface="Tw Cen MT" charset="0"/>
                <a:cs typeface="Tw Cen MT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-7787293" y="0"/>
            <a:ext cx="11364686" cy="6858000"/>
            <a:chOff x="-3365531" y="0"/>
            <a:chExt cx="11364686" cy="6858000"/>
          </a:xfrm>
          <a:solidFill>
            <a:srgbClr val="F39C98"/>
          </a:solidFill>
        </p:grpSpPr>
        <p:grpSp>
          <p:nvGrpSpPr>
            <p:cNvPr id="143" name="Group 142"/>
            <p:cNvGrpSpPr/>
            <p:nvPr/>
          </p:nvGrpSpPr>
          <p:grpSpPr>
            <a:xfrm>
              <a:off x="-3365531" y="0"/>
              <a:ext cx="11364686" cy="6858000"/>
              <a:chOff x="-4038601" y="0"/>
              <a:chExt cx="11364686" cy="6858000"/>
            </a:xfrm>
            <a:grpFill/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45" name="Rectangle 144"/>
              <p:cNvSpPr/>
              <p:nvPr/>
            </p:nvSpPr>
            <p:spPr>
              <a:xfrm>
                <a:off x="-4038601" y="0"/>
                <a:ext cx="108966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6" name="Group 145"/>
              <p:cNvGrpSpPr/>
              <p:nvPr/>
            </p:nvGrpSpPr>
            <p:grpSpPr>
              <a:xfrm>
                <a:off x="6857999" y="2588720"/>
                <a:ext cx="468086" cy="555171"/>
                <a:chOff x="10896600" y="3361614"/>
                <a:chExt cx="468086" cy="555171"/>
              </a:xfrm>
              <a:grpFill/>
            </p:grpSpPr>
            <p:sp>
              <p:nvSpPr>
                <p:cNvPr id="147" name="Round Same Side Corner Rectangle 146"/>
                <p:cNvSpPr/>
                <p:nvPr/>
              </p:nvSpPr>
              <p:spPr>
                <a:xfrm rot="5400000">
                  <a:off x="10853057" y="3405157"/>
                  <a:ext cx="555171" cy="46808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10972799" y="3393145"/>
                  <a:ext cx="315687" cy="49244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b="1" dirty="0">
                      <a:solidFill>
                        <a:srgbClr val="F4B183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4</a:t>
                  </a:r>
                </a:p>
              </p:txBody>
            </p:sp>
          </p:grpSp>
        </p:grpSp>
        <p:sp>
          <p:nvSpPr>
            <p:cNvPr id="144" name="TextBox 143"/>
            <p:cNvSpPr txBox="1"/>
            <p:nvPr/>
          </p:nvSpPr>
          <p:spPr>
            <a:xfrm>
              <a:off x="2298205" y="783166"/>
              <a:ext cx="4321884" cy="510909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  <a:latin typeface="Tw Cen MT" charset="0"/>
                  <a:ea typeface="Tw Cen MT" charset="0"/>
                  <a:cs typeface="Tw Cen MT" charset="0"/>
                </a:rPr>
                <a:t>What do we need to know in order to use metasploit?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smtClean="0">
                  <a:solidFill>
                    <a:srgbClr val="C00000"/>
                  </a:solidFill>
                  <a:latin typeface="Tw Cen MT" charset="0"/>
                  <a:ea typeface="Tw Cen MT" charset="0"/>
                  <a:cs typeface="Tw Cen MT" charset="0"/>
                </a:rPr>
                <a:t>Modules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b="1" dirty="0" smtClean="0">
                  <a:solidFill>
                    <a:srgbClr val="C00000"/>
                  </a:solidFill>
                  <a:latin typeface="Tw Cen MT" charset="0"/>
                  <a:ea typeface="Tw Cen MT" charset="0"/>
                  <a:cs typeface="Tw Cen MT" charset="0"/>
                </a:rPr>
                <a:t>Exploit </a:t>
              </a:r>
              <a:r>
                <a:rPr lang="en-US" sz="1600" dirty="0" smtClean="0">
                  <a:solidFill>
                    <a:srgbClr val="C00000"/>
                  </a:solidFill>
                  <a:latin typeface="Tw Cen MT" charset="0"/>
                  <a:ea typeface="Tw Cen MT" charset="0"/>
                  <a:cs typeface="Tw Cen MT" charset="0"/>
                </a:rPr>
                <a:t>: An attack on a system to take advantage of a vulnerability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b="1" dirty="0" smtClean="0">
                  <a:solidFill>
                    <a:srgbClr val="C00000"/>
                  </a:solidFill>
                  <a:latin typeface="Tw Cen MT" charset="0"/>
                  <a:ea typeface="Tw Cen MT" charset="0"/>
                  <a:cs typeface="Tw Cen MT" charset="0"/>
                </a:rPr>
                <a:t>Payload : </a:t>
              </a:r>
              <a:r>
                <a:rPr lang="en-US" sz="1600" dirty="0" smtClean="0">
                  <a:solidFill>
                    <a:srgbClr val="C00000"/>
                  </a:solidFill>
                  <a:latin typeface="Tw Cen MT" charset="0"/>
                  <a:ea typeface="Tw Cen MT" charset="0"/>
                  <a:cs typeface="Tw Cen MT" charset="0"/>
                </a:rPr>
                <a:t>A piece of code that runs on a vulnerable system after exploitation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b="1" dirty="0" smtClean="0">
                  <a:solidFill>
                    <a:srgbClr val="C00000"/>
                  </a:solidFill>
                  <a:latin typeface="Tw Cen MT" charset="0"/>
                  <a:ea typeface="Tw Cen MT" charset="0"/>
                  <a:cs typeface="Tw Cen MT" charset="0"/>
                </a:rPr>
                <a:t>Auxiliary : </a:t>
              </a:r>
              <a:r>
                <a:rPr lang="en-US" sz="1600" dirty="0" smtClean="0">
                  <a:solidFill>
                    <a:srgbClr val="C00000"/>
                  </a:solidFill>
                  <a:latin typeface="Tw Cen MT" charset="0"/>
                  <a:ea typeface="Tw Cen MT" charset="0"/>
                  <a:cs typeface="Tw Cen MT" charset="0"/>
                </a:rPr>
                <a:t>An exploit without payload used for scanning, fuzzing and other automated tasks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b="1" dirty="0" smtClean="0">
                  <a:solidFill>
                    <a:srgbClr val="C00000"/>
                  </a:solidFill>
                  <a:latin typeface="Tw Cen MT" charset="0"/>
                  <a:ea typeface="Tw Cen MT" charset="0"/>
                  <a:cs typeface="Tw Cen MT" charset="0"/>
                </a:rPr>
                <a:t>Encoders : </a:t>
              </a:r>
              <a:r>
                <a:rPr lang="en-US" sz="1600" dirty="0" smtClean="0">
                  <a:solidFill>
                    <a:srgbClr val="C00000"/>
                  </a:solidFill>
                  <a:latin typeface="Tw Cen MT" charset="0"/>
                  <a:ea typeface="Tw Cen MT" charset="0"/>
                  <a:cs typeface="Tw Cen MT" charset="0"/>
                </a:rPr>
                <a:t>To encrypt payloads and evade anti-viruses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b="1" dirty="0" smtClean="0">
                  <a:solidFill>
                    <a:srgbClr val="C00000"/>
                  </a:solidFill>
                  <a:latin typeface="Tw Cen MT" charset="0"/>
                  <a:ea typeface="Tw Cen MT" charset="0"/>
                  <a:cs typeface="Tw Cen MT" charset="0"/>
                </a:rPr>
                <a:t>Nops : </a:t>
              </a:r>
              <a:r>
                <a:rPr lang="en-US" sz="1600" dirty="0" smtClean="0">
                  <a:solidFill>
                    <a:srgbClr val="C00000"/>
                  </a:solidFill>
                  <a:latin typeface="Tw Cen MT" charset="0"/>
                  <a:ea typeface="Tw Cen MT" charset="0"/>
                  <a:cs typeface="Tw Cen MT" charset="0"/>
                </a:rPr>
                <a:t>Mainly used to keep the size of the payload consistent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b="1" dirty="0" smtClean="0">
                  <a:solidFill>
                    <a:srgbClr val="C00000"/>
                  </a:solidFill>
                  <a:latin typeface="Tw Cen MT" charset="0"/>
                  <a:ea typeface="Tw Cen MT" charset="0"/>
                  <a:cs typeface="Tw Cen MT" charset="0"/>
                </a:rPr>
                <a:t>Post : </a:t>
              </a:r>
              <a:r>
                <a:rPr lang="en-US" sz="1600" dirty="0" smtClean="0">
                  <a:solidFill>
                    <a:srgbClr val="C00000"/>
                  </a:solidFill>
                  <a:latin typeface="Tw Cen MT" charset="0"/>
                  <a:ea typeface="Tw Cen MT" charset="0"/>
                  <a:cs typeface="Tw Cen MT" charset="0"/>
                </a:rPr>
                <a:t>To perform further attacks on the system after the system has been compromised, for instance, spying on the webcam, key logging etc.</a:t>
              </a:r>
              <a:endParaRPr lang="en-US" sz="1600" b="1" dirty="0" smtClean="0">
                <a:solidFill>
                  <a:srgbClr val="C00000"/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sz="1600" dirty="0">
                <a:solidFill>
                  <a:srgbClr val="C00000"/>
                </a:solidFill>
                <a:latin typeface="Tw Cen MT" charset="0"/>
                <a:ea typeface="Tw Cen MT" charset="0"/>
                <a:cs typeface="Tw Cen MT" charset="0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-8663466" y="15388"/>
            <a:ext cx="11364686" cy="6858000"/>
            <a:chOff x="-4301700" y="0"/>
            <a:chExt cx="11364686" cy="6858000"/>
          </a:xfrm>
          <a:solidFill>
            <a:srgbClr val="D48888"/>
          </a:solidFill>
        </p:grpSpPr>
        <p:grpSp>
          <p:nvGrpSpPr>
            <p:cNvPr id="150" name="Group 149"/>
            <p:cNvGrpSpPr/>
            <p:nvPr/>
          </p:nvGrpSpPr>
          <p:grpSpPr>
            <a:xfrm>
              <a:off x="-4301700" y="0"/>
              <a:ext cx="11364686" cy="6858000"/>
              <a:chOff x="-5116286" y="0"/>
              <a:chExt cx="11364686" cy="6858000"/>
            </a:xfrm>
            <a:grpFill/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52" name="Rectangle 151"/>
              <p:cNvSpPr/>
              <p:nvPr/>
            </p:nvSpPr>
            <p:spPr>
              <a:xfrm>
                <a:off x="-5116286" y="0"/>
                <a:ext cx="108966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5780314" y="2393164"/>
                <a:ext cx="468086" cy="555171"/>
                <a:chOff x="10896600" y="3351111"/>
                <a:chExt cx="468086" cy="555171"/>
              </a:xfrm>
              <a:grpFill/>
            </p:grpSpPr>
            <p:sp>
              <p:nvSpPr>
                <p:cNvPr id="154" name="Round Same Side Corner Rectangle 153"/>
                <p:cNvSpPr/>
                <p:nvPr/>
              </p:nvSpPr>
              <p:spPr>
                <a:xfrm rot="5400000">
                  <a:off x="10853057" y="3394654"/>
                  <a:ext cx="555171" cy="46808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10972799" y="3377591"/>
                  <a:ext cx="315687" cy="49244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b="1" dirty="0">
                      <a:solidFill>
                        <a:srgbClr val="F39C98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5</a:t>
                  </a:r>
                </a:p>
              </p:txBody>
            </p:sp>
          </p:grpSp>
        </p:grpSp>
        <p:sp>
          <p:nvSpPr>
            <p:cNvPr id="151" name="TextBox 150"/>
            <p:cNvSpPr txBox="1"/>
            <p:nvPr/>
          </p:nvSpPr>
          <p:spPr>
            <a:xfrm>
              <a:off x="455782" y="738122"/>
              <a:ext cx="5070898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39C98"/>
                  </a:solidFill>
                  <a:latin typeface="Tw Cen MT" charset="0"/>
                  <a:ea typeface="Tw Cen MT" charset="0"/>
                  <a:cs typeface="Tw Cen MT" charset="0"/>
                </a:rPr>
                <a:t>Some popular attacks</a:t>
              </a:r>
              <a:endParaRPr lang="en-US" sz="2000" b="1" dirty="0">
                <a:solidFill>
                  <a:srgbClr val="F39C98"/>
                </a:solidFill>
                <a:latin typeface="Tw Cen MT" charset="0"/>
                <a:ea typeface="Tw Cen MT" charset="0"/>
                <a:cs typeface="Tw Cen MT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-9577473" y="15388"/>
            <a:ext cx="11364686" cy="6858000"/>
            <a:chOff x="-4301700" y="0"/>
            <a:chExt cx="11364686" cy="6858000"/>
          </a:xfrm>
          <a:solidFill>
            <a:srgbClr val="B3767D"/>
          </a:solidFill>
        </p:grpSpPr>
        <p:grpSp>
          <p:nvGrpSpPr>
            <p:cNvPr id="158" name="Group 157"/>
            <p:cNvGrpSpPr/>
            <p:nvPr/>
          </p:nvGrpSpPr>
          <p:grpSpPr>
            <a:xfrm>
              <a:off x="-4301700" y="0"/>
              <a:ext cx="11364686" cy="6858000"/>
              <a:chOff x="-5116286" y="0"/>
              <a:chExt cx="11364686" cy="6858000"/>
            </a:xfrm>
            <a:grpFill/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60" name="Rectangle 159"/>
              <p:cNvSpPr/>
              <p:nvPr/>
            </p:nvSpPr>
            <p:spPr>
              <a:xfrm>
                <a:off x="-5116286" y="0"/>
                <a:ext cx="108966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5780314" y="2209225"/>
                <a:ext cx="468086" cy="555171"/>
                <a:chOff x="10896600" y="3167172"/>
                <a:chExt cx="468086" cy="555171"/>
              </a:xfrm>
              <a:grpFill/>
            </p:grpSpPr>
            <p:sp>
              <p:nvSpPr>
                <p:cNvPr id="163" name="Round Same Side Corner Rectangle 162"/>
                <p:cNvSpPr/>
                <p:nvPr/>
              </p:nvSpPr>
              <p:spPr>
                <a:xfrm rot="5400000">
                  <a:off x="10853057" y="3210715"/>
                  <a:ext cx="555171" cy="46808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10945601" y="3190571"/>
                  <a:ext cx="315687" cy="49244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b="1" dirty="0">
                      <a:solidFill>
                        <a:srgbClr val="D48888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6</a:t>
                  </a:r>
                </a:p>
              </p:txBody>
            </p:sp>
          </p:grpSp>
        </p:grpSp>
        <p:sp>
          <p:nvSpPr>
            <p:cNvPr id="159" name="TextBox 158"/>
            <p:cNvSpPr txBox="1"/>
            <p:nvPr/>
          </p:nvSpPr>
          <p:spPr>
            <a:xfrm>
              <a:off x="-125185" y="2017958"/>
              <a:ext cx="5070898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rgbClr val="F39C98"/>
                  </a:solidFill>
                  <a:latin typeface="Tw Cen MT" charset="0"/>
                  <a:ea typeface="Tw Cen MT" charset="0"/>
                  <a:cs typeface="Tw Cen MT" charset="0"/>
                </a:rPr>
                <a:t>Thank you</a:t>
              </a:r>
              <a:endParaRPr lang="en-US" sz="4800" dirty="0">
                <a:solidFill>
                  <a:srgbClr val="F39C98"/>
                </a:solidFill>
                <a:latin typeface="Tw Cen MT" charset="0"/>
                <a:ea typeface="Tw Cen MT" charset="0"/>
                <a:cs typeface="Tw Cen M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12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49 0 L 0.47149 0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 2.59259E-6 L 0.47695 2.59259E-6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48893 0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64 0.00162 L 0.50118 0.00162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0.5069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0.5069 -4.81481E-6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282</Words>
  <Application>Microsoft Macintosh PowerPoint</Application>
  <PresentationFormat>Widescreen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Tw Cen MT</vt:lpstr>
      <vt:lpstr>Arial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2018-02-23T08:44:11Z</dcterms:created>
  <dcterms:modified xsi:type="dcterms:W3CDTF">2018-02-26T08:08:50Z</dcterms:modified>
</cp:coreProperties>
</file>