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6" r:id="rId8"/>
    <p:sldId id="277" r:id="rId9"/>
    <p:sldId id="261" r:id="rId10"/>
    <p:sldId id="262" r:id="rId11"/>
    <p:sldId id="263" r:id="rId12"/>
    <p:sldId id="264" r:id="rId13"/>
    <p:sldId id="265" r:id="rId14"/>
    <p:sldId id="266" r:id="rId15"/>
    <p:sldId id="267" r:id="rId16"/>
    <p:sldId id="269" r:id="rId17"/>
    <p:sldId id="270"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8AD223-D640-48CD-B39F-647B4790D6C7}"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348624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AD223-D640-48CD-B39F-647B4790D6C7}"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276952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AD223-D640-48CD-B39F-647B4790D6C7}"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370359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AD223-D640-48CD-B39F-647B4790D6C7}"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328001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AD223-D640-48CD-B39F-647B4790D6C7}"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61820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8AD223-D640-48CD-B39F-647B4790D6C7}"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191831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8AD223-D640-48CD-B39F-647B4790D6C7}"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28991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8AD223-D640-48CD-B39F-647B4790D6C7}"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257769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AD223-D640-48CD-B39F-647B4790D6C7}"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15956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AD223-D640-48CD-B39F-647B4790D6C7}"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170780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AD223-D640-48CD-B39F-647B4790D6C7}"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B8657-12BD-4F12-807E-769354249D97}" type="slidenum">
              <a:rPr lang="en-US" smtClean="0"/>
              <a:t>‹#›</a:t>
            </a:fld>
            <a:endParaRPr lang="en-US"/>
          </a:p>
        </p:txBody>
      </p:sp>
    </p:spTree>
    <p:extLst>
      <p:ext uri="{BB962C8B-B14F-4D97-AF65-F5344CB8AC3E}">
        <p14:creationId xmlns:p14="http://schemas.microsoft.com/office/powerpoint/2010/main" val="175534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AD223-D640-48CD-B39F-647B4790D6C7}" type="datetimeFigureOut">
              <a:rPr lang="en-US" smtClean="0"/>
              <a:t>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B8657-12BD-4F12-807E-769354249D97}" type="slidenum">
              <a:rPr lang="en-US" smtClean="0"/>
              <a:t>‹#›</a:t>
            </a:fld>
            <a:endParaRPr lang="en-US"/>
          </a:p>
        </p:txBody>
      </p:sp>
    </p:spTree>
    <p:extLst>
      <p:ext uri="{BB962C8B-B14F-4D97-AF65-F5344CB8AC3E}">
        <p14:creationId xmlns:p14="http://schemas.microsoft.com/office/powerpoint/2010/main" val="47575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vidhya.com/wp-content/uploads/2015/12/Data_Exploration_2_11.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Accuracy of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342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Feature Engineering</a:t>
            </a:r>
            <a:br>
              <a:rPr lang="en-US" b="1" dirty="0"/>
            </a:br>
            <a:endParaRPr lang="en-US" dirty="0"/>
          </a:p>
        </p:txBody>
      </p:sp>
      <p:sp>
        <p:nvSpPr>
          <p:cNvPr id="3" name="Content Placeholder 2"/>
          <p:cNvSpPr>
            <a:spLocks noGrp="1"/>
          </p:cNvSpPr>
          <p:nvPr>
            <p:ph idx="1"/>
          </p:nvPr>
        </p:nvSpPr>
        <p:spPr/>
        <p:txBody>
          <a:bodyPr/>
          <a:lstStyle/>
          <a:p>
            <a:r>
              <a:rPr lang="en-US" dirty="0"/>
              <a:t>This step helps to extract more information from existing data. New information is extracted in terms of new features. These features may have a higher ability to explain the variance in the training data. Thus, giving improved model accuracy.</a:t>
            </a:r>
          </a:p>
          <a:p>
            <a:r>
              <a:rPr lang="en-US" dirty="0"/>
              <a:t>Feature engineering is highly influenced by hypotheses generation. Good hypothesis result in good features. That’s why, I always suggest to invest quality time in hypothesis generation. Feature engineering process can be divided into two steps:</a:t>
            </a:r>
          </a:p>
          <a:p>
            <a:r>
              <a:rPr lang="en-US" dirty="0" smtClean="0"/>
              <a:t>A) Feature Transformation</a:t>
            </a:r>
          </a:p>
          <a:p>
            <a:r>
              <a:rPr lang="en-US" dirty="0" smtClean="0"/>
              <a:t>B) Feature Creation</a:t>
            </a:r>
            <a:endParaRPr lang="en-US" dirty="0"/>
          </a:p>
        </p:txBody>
      </p:sp>
    </p:spTree>
    <p:extLst>
      <p:ext uri="{BB962C8B-B14F-4D97-AF65-F5344CB8AC3E}">
        <p14:creationId xmlns:p14="http://schemas.microsoft.com/office/powerpoint/2010/main" val="118548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lstStyle/>
          <a:p>
            <a:r>
              <a:rPr lang="en-US" b="1" dirty="0" smtClean="0"/>
              <a:t>A) Feature transformation</a:t>
            </a:r>
            <a:endParaRPr lang="en-US" dirty="0"/>
          </a:p>
        </p:txBody>
      </p:sp>
      <p:sp>
        <p:nvSpPr>
          <p:cNvPr id="3" name="Content Placeholder 2"/>
          <p:cNvSpPr>
            <a:spLocks noGrp="1"/>
          </p:cNvSpPr>
          <p:nvPr>
            <p:ph idx="1"/>
          </p:nvPr>
        </p:nvSpPr>
        <p:spPr>
          <a:xfrm>
            <a:off x="838200" y="1240972"/>
            <a:ext cx="10515600" cy="4935991"/>
          </a:xfrm>
        </p:spPr>
        <p:txBody>
          <a:bodyPr/>
          <a:lstStyle/>
          <a:p>
            <a:pPr marL="0" indent="0">
              <a:buNone/>
            </a:pPr>
            <a:r>
              <a:rPr lang="en-US" dirty="0"/>
              <a:t/>
            </a:r>
            <a:br>
              <a:rPr lang="en-US" dirty="0"/>
            </a:br>
            <a:r>
              <a:rPr lang="en-US" dirty="0"/>
              <a:t>A) Changing the scale of a variable from original scale to scale between zero and one. This is known as data normalization</a:t>
            </a:r>
            <a:r>
              <a:rPr lang="en-US" dirty="0" smtClean="0"/>
              <a:t>.</a:t>
            </a:r>
          </a:p>
          <a:p>
            <a:pPr marL="0" indent="0">
              <a:buNone/>
            </a:pPr>
            <a:r>
              <a:rPr lang="en-US" dirty="0" smtClean="0"/>
              <a:t>For </a:t>
            </a:r>
            <a:r>
              <a:rPr lang="en-US" dirty="0"/>
              <a:t>example: If a data set has 1st variable in meter, 2nd in </a:t>
            </a:r>
            <a:r>
              <a:rPr lang="en-US" dirty="0" err="1"/>
              <a:t>centi</a:t>
            </a:r>
            <a:r>
              <a:rPr lang="en-US" dirty="0"/>
              <a:t>-meter and 3rd in kilo-meter, in such case, before applying any algorithm, we must normalize these variable in same scale</a:t>
            </a:r>
            <a:r>
              <a:rPr lang="en-US" dirty="0" smtClean="0"/>
              <a:t>.</a:t>
            </a:r>
          </a:p>
          <a:p>
            <a:pPr marL="0" indent="0">
              <a:buNone/>
            </a:pPr>
            <a:r>
              <a:rPr lang="en-US" dirty="0"/>
              <a:t/>
            </a:r>
            <a:br>
              <a:rPr lang="en-US" dirty="0"/>
            </a:br>
            <a:r>
              <a:rPr lang="en-US" dirty="0"/>
              <a:t>B) Some algorithms works well with normally distributed data. Therefore, we must remove skewness of variable(s). There are methods like log, square root or inverse of the values to remove skewness.</a:t>
            </a:r>
          </a:p>
        </p:txBody>
      </p:sp>
    </p:spTree>
    <p:extLst>
      <p:ext uri="{BB962C8B-B14F-4D97-AF65-F5344CB8AC3E}">
        <p14:creationId xmlns:p14="http://schemas.microsoft.com/office/powerpoint/2010/main" val="8299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 Some times, creating bins of numeric data works well, since it handles the outlier values also. Numeric data can be made discrete by grouping values into bins. This is known as data discretization.</a:t>
            </a:r>
          </a:p>
        </p:txBody>
      </p:sp>
      <p:pic>
        <p:nvPicPr>
          <p:cNvPr id="2050" name="Picture 2" descr="Transformation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9464" y="2429691"/>
            <a:ext cx="9549202" cy="39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47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Feature </a:t>
            </a:r>
            <a:r>
              <a:rPr lang="en-US" b="1" dirty="0"/>
              <a:t>Creation</a:t>
            </a:r>
            <a:endParaRPr lang="en-US" dirty="0"/>
          </a:p>
        </p:txBody>
      </p:sp>
      <p:sp>
        <p:nvSpPr>
          <p:cNvPr id="3" name="Content Placeholder 2"/>
          <p:cNvSpPr>
            <a:spLocks noGrp="1"/>
          </p:cNvSpPr>
          <p:nvPr>
            <p:ph idx="1"/>
          </p:nvPr>
        </p:nvSpPr>
        <p:spPr/>
        <p:txBody>
          <a:bodyPr>
            <a:normAutofit lnSpcReduction="10000"/>
          </a:bodyPr>
          <a:lstStyle/>
          <a:p>
            <a:r>
              <a:rPr lang="en-US" dirty="0" smtClean="0"/>
              <a:t>Deriving </a:t>
            </a:r>
            <a:r>
              <a:rPr lang="en-US" dirty="0"/>
              <a:t>new variable(s ) from existing variables is known as feature creation. </a:t>
            </a:r>
            <a:endParaRPr lang="en-US" dirty="0" smtClean="0"/>
          </a:p>
          <a:p>
            <a:r>
              <a:rPr lang="en-US" dirty="0" smtClean="0"/>
              <a:t>It </a:t>
            </a:r>
            <a:r>
              <a:rPr lang="en-US" dirty="0"/>
              <a:t>helps to unleash the hidden relationship of a data set. </a:t>
            </a:r>
            <a:endParaRPr lang="en-US" dirty="0" smtClean="0"/>
          </a:p>
          <a:p>
            <a:r>
              <a:rPr lang="en-US" dirty="0" smtClean="0"/>
              <a:t>Let’s </a:t>
            </a:r>
            <a:r>
              <a:rPr lang="en-US" dirty="0"/>
              <a:t>say, we want to predict the number of transactions in a store based on transaction dates. </a:t>
            </a:r>
            <a:endParaRPr lang="en-US" dirty="0" smtClean="0"/>
          </a:p>
          <a:p>
            <a:r>
              <a:rPr lang="en-US" dirty="0" smtClean="0"/>
              <a:t>Here </a:t>
            </a:r>
            <a:r>
              <a:rPr lang="en-US" dirty="0"/>
              <a:t>transaction dates may not have direct correlation with number of transaction, but if we look at the day of a week, it may have a higher correlation. </a:t>
            </a:r>
            <a:endParaRPr lang="en-US" dirty="0" smtClean="0"/>
          </a:p>
          <a:p>
            <a:r>
              <a:rPr lang="en-US" dirty="0" smtClean="0"/>
              <a:t>In </a:t>
            </a:r>
            <a:r>
              <a:rPr lang="en-US" dirty="0"/>
              <a:t>this case, the information about day of a week is hidden. We need to extract it to make the model better.</a:t>
            </a:r>
          </a:p>
        </p:txBody>
      </p:sp>
    </p:spTree>
    <p:extLst>
      <p:ext uri="{BB962C8B-B14F-4D97-AF65-F5344CB8AC3E}">
        <p14:creationId xmlns:p14="http://schemas.microsoft.com/office/powerpoint/2010/main" val="293934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normAutofit fontScale="90000"/>
          </a:bodyPr>
          <a:lstStyle/>
          <a:p>
            <a:r>
              <a:rPr lang="en-US" b="1" dirty="0"/>
              <a:t>4. Feature Selection</a:t>
            </a:r>
            <a:br>
              <a:rPr lang="en-US" b="1" dirty="0"/>
            </a:br>
            <a:endParaRPr lang="en-US" dirty="0"/>
          </a:p>
        </p:txBody>
      </p:sp>
      <p:sp>
        <p:nvSpPr>
          <p:cNvPr id="3" name="Content Placeholder 2"/>
          <p:cNvSpPr>
            <a:spLocks noGrp="1"/>
          </p:cNvSpPr>
          <p:nvPr>
            <p:ph idx="1"/>
          </p:nvPr>
        </p:nvSpPr>
        <p:spPr>
          <a:xfrm>
            <a:off x="979714" y="912812"/>
            <a:ext cx="9877698" cy="4351338"/>
          </a:xfrm>
        </p:spPr>
        <p:txBody>
          <a:bodyPr/>
          <a:lstStyle/>
          <a:p>
            <a:endParaRPr lang="en-US" dirty="0" smtClean="0"/>
          </a:p>
          <a:p>
            <a:r>
              <a:rPr lang="en-US" dirty="0" smtClean="0"/>
              <a:t>Feature </a:t>
            </a:r>
            <a:r>
              <a:rPr lang="en-US" dirty="0"/>
              <a:t>Selection is a process of finding out the best subset of attributes which better explains the relationship of independent variables with target variable</a:t>
            </a:r>
            <a:r>
              <a:rPr lang="en-US" dirty="0" smtClean="0"/>
              <a:t>.</a:t>
            </a:r>
          </a:p>
          <a:p>
            <a:endParaRPr lang="en-US" dirty="0" smtClean="0"/>
          </a:p>
          <a:p>
            <a:endParaRPr lang="en-US" dirty="0"/>
          </a:p>
        </p:txBody>
      </p:sp>
      <p:pic>
        <p:nvPicPr>
          <p:cNvPr id="5" name="Picture 2"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70" y="2920524"/>
            <a:ext cx="4817691" cy="320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24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b="1" dirty="0"/>
              <a:t>4. Feature Selection</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a:t>You can select the useful features based on various metrics like:</a:t>
            </a:r>
          </a:p>
          <a:p>
            <a:r>
              <a:rPr lang="en-US" b="1" dirty="0"/>
              <a:t>Domain Knowledge: </a:t>
            </a:r>
            <a:r>
              <a:rPr lang="en-US" dirty="0"/>
              <a:t>Based on domain experience, we select feature(s) which may have higher impact on target variable.</a:t>
            </a:r>
          </a:p>
          <a:p>
            <a:r>
              <a:rPr lang="en-US" b="1" dirty="0"/>
              <a:t>Visualization: </a:t>
            </a:r>
            <a:r>
              <a:rPr lang="en-US" dirty="0"/>
              <a:t>As the name suggests, it helps to visualize the relationship between variables, which makes your variable selection process easier</a:t>
            </a:r>
            <a:r>
              <a:rPr lang="en-US" dirty="0" smtClean="0"/>
              <a:t>.</a:t>
            </a:r>
          </a:p>
          <a:p>
            <a:endParaRPr lang="en-US" dirty="0"/>
          </a:p>
          <a:p>
            <a:endParaRPr lang="en-US" dirty="0"/>
          </a:p>
        </p:txBody>
      </p:sp>
      <p:pic>
        <p:nvPicPr>
          <p:cNvPr id="5" name="Picture 2" descr="box-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424" y="3581886"/>
            <a:ext cx="4624250" cy="32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18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Multiple algorithms</a:t>
            </a:r>
            <a:br>
              <a:rPr lang="en-US" b="1" dirty="0"/>
            </a:br>
            <a:endParaRPr lang="en-US" dirty="0"/>
          </a:p>
        </p:txBody>
      </p:sp>
      <p:sp>
        <p:nvSpPr>
          <p:cNvPr id="3" name="Content Placeholder 2"/>
          <p:cNvSpPr>
            <a:spLocks noGrp="1"/>
          </p:cNvSpPr>
          <p:nvPr>
            <p:ph idx="1"/>
          </p:nvPr>
        </p:nvSpPr>
        <p:spPr>
          <a:xfrm>
            <a:off x="838200" y="1355362"/>
            <a:ext cx="10515600" cy="4351338"/>
          </a:xfrm>
        </p:spPr>
        <p:txBody>
          <a:bodyPr/>
          <a:lstStyle/>
          <a:p>
            <a:r>
              <a:rPr lang="en-US" dirty="0"/>
              <a:t>Hitting at the right machine learning algorithm is the ideal approach to achieve higher accuracy. </a:t>
            </a:r>
            <a:endParaRPr lang="en-US" dirty="0" smtClean="0"/>
          </a:p>
          <a:p>
            <a:r>
              <a:rPr lang="en-US" dirty="0" smtClean="0"/>
              <a:t>This </a:t>
            </a:r>
            <a:r>
              <a:rPr lang="en-US" dirty="0"/>
              <a:t>intuition comes with experience and incessant practice. Some algorithms are better suited to a particular type of data sets than others. </a:t>
            </a:r>
            <a:endParaRPr lang="en-US" dirty="0" smtClean="0"/>
          </a:p>
          <a:p>
            <a:r>
              <a:rPr lang="en-US" dirty="0" smtClean="0"/>
              <a:t>Hence</a:t>
            </a:r>
            <a:r>
              <a:rPr lang="en-US" dirty="0"/>
              <a:t>, we should apply all relevant models and check the performance</a:t>
            </a:r>
            <a:r>
              <a:rPr lang="en-US" dirty="0" smtClean="0"/>
              <a:t>.</a:t>
            </a:r>
          </a:p>
          <a:p>
            <a:r>
              <a:rPr lang="en-US" dirty="0" smtClean="0"/>
              <a:t>USE CHEAT SHEET</a:t>
            </a:r>
            <a:endParaRPr lang="en-US" dirty="0"/>
          </a:p>
          <a:p>
            <a:endParaRPr lang="en-US" dirty="0"/>
          </a:p>
        </p:txBody>
      </p:sp>
    </p:spTree>
    <p:extLst>
      <p:ext uri="{BB962C8B-B14F-4D97-AF65-F5344CB8AC3E}">
        <p14:creationId xmlns:p14="http://schemas.microsoft.com/office/powerpoint/2010/main" val="12754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Algorithm Tuning</a:t>
            </a:r>
            <a:br>
              <a:rPr lang="en-US" b="1" dirty="0"/>
            </a:br>
            <a:endParaRPr lang="en-US" dirty="0"/>
          </a:p>
        </p:txBody>
      </p:sp>
      <p:sp>
        <p:nvSpPr>
          <p:cNvPr id="3" name="Content Placeholder 2"/>
          <p:cNvSpPr>
            <a:spLocks noGrp="1"/>
          </p:cNvSpPr>
          <p:nvPr>
            <p:ph idx="1"/>
          </p:nvPr>
        </p:nvSpPr>
        <p:spPr>
          <a:xfrm>
            <a:off x="838200" y="1280160"/>
            <a:ext cx="10515600" cy="4896803"/>
          </a:xfrm>
        </p:spPr>
        <p:txBody>
          <a:bodyPr>
            <a:normAutofit lnSpcReduction="10000"/>
          </a:bodyPr>
          <a:lstStyle/>
          <a:p>
            <a:r>
              <a:rPr lang="en-US" dirty="0"/>
              <a:t>We know that machine learning algorithms are driven by parameters. These parameters majorly influence the outcome of learning process.</a:t>
            </a:r>
          </a:p>
          <a:p>
            <a:r>
              <a:rPr lang="en-US" dirty="0"/>
              <a:t>The objective of parameter tuning is to find the optimum value for each parameter to improve the accuracy of the model. </a:t>
            </a:r>
            <a:endParaRPr lang="en-US" dirty="0" smtClean="0"/>
          </a:p>
          <a:p>
            <a:r>
              <a:rPr lang="en-US" dirty="0" smtClean="0"/>
              <a:t>To </a:t>
            </a:r>
            <a:r>
              <a:rPr lang="en-US" dirty="0"/>
              <a:t>tune these parameters, you must have a good understanding of these meaning and their individual impact on model. You can repeat this process with a number of well performing models.</a:t>
            </a:r>
          </a:p>
          <a:p>
            <a:r>
              <a:rPr lang="en-US" dirty="0"/>
              <a:t>For example: In random forest, we have various parameters like </a:t>
            </a:r>
            <a:r>
              <a:rPr lang="en-US" dirty="0" err="1"/>
              <a:t>max_features</a:t>
            </a:r>
            <a:r>
              <a:rPr lang="en-US" dirty="0"/>
              <a:t>, </a:t>
            </a:r>
            <a:r>
              <a:rPr lang="en-US" dirty="0" err="1"/>
              <a:t>number_trees</a:t>
            </a:r>
            <a:r>
              <a:rPr lang="en-US" dirty="0"/>
              <a:t>, </a:t>
            </a:r>
            <a:r>
              <a:rPr lang="en-US" dirty="0" err="1"/>
              <a:t>random_state</a:t>
            </a:r>
            <a:r>
              <a:rPr lang="en-US" dirty="0"/>
              <a:t>, </a:t>
            </a:r>
            <a:r>
              <a:rPr lang="en-US" dirty="0" err="1"/>
              <a:t>oob_score</a:t>
            </a:r>
            <a:r>
              <a:rPr lang="en-US" dirty="0"/>
              <a:t> and others. Intuitive optimization of these parameter values will result in better and more accurate models</a:t>
            </a:r>
            <a:r>
              <a:rPr lang="en-US" dirty="0" smtClean="0"/>
              <a:t>.</a:t>
            </a:r>
          </a:p>
          <a:p>
            <a:endParaRPr lang="en-US" dirty="0"/>
          </a:p>
          <a:p>
            <a:endParaRPr lang="en-US" dirty="0"/>
          </a:p>
        </p:txBody>
      </p:sp>
    </p:spTree>
    <p:extLst>
      <p:ext uri="{BB962C8B-B14F-4D97-AF65-F5344CB8AC3E}">
        <p14:creationId xmlns:p14="http://schemas.microsoft.com/office/powerpoint/2010/main" val="275949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normAutofit fontScale="90000"/>
          </a:bodyPr>
          <a:lstStyle/>
          <a:p>
            <a:r>
              <a:rPr lang="en-US" b="1" dirty="0"/>
              <a:t>7. Ensemble methods</a:t>
            </a:r>
            <a:br>
              <a:rPr lang="en-US" b="1" dirty="0"/>
            </a:br>
            <a:endParaRPr lang="en-US" dirty="0"/>
          </a:p>
        </p:txBody>
      </p:sp>
      <p:sp>
        <p:nvSpPr>
          <p:cNvPr id="3" name="Content Placeholder 2"/>
          <p:cNvSpPr>
            <a:spLocks noGrp="1"/>
          </p:cNvSpPr>
          <p:nvPr>
            <p:ph idx="1"/>
          </p:nvPr>
        </p:nvSpPr>
        <p:spPr>
          <a:xfrm>
            <a:off x="838200" y="1123406"/>
            <a:ext cx="10515600" cy="5053557"/>
          </a:xfrm>
        </p:spPr>
        <p:txBody>
          <a:bodyPr/>
          <a:lstStyle/>
          <a:p>
            <a:pPr algn="just"/>
            <a:r>
              <a:rPr lang="en-US" dirty="0"/>
              <a:t>This is the most common approach found majorly in winning solutions of Data science competitions. This technique simply combines the result of multiple weak models and produce better results. This can be achieved through many ways:</a:t>
            </a:r>
          </a:p>
          <a:p>
            <a:pPr algn="just"/>
            <a:r>
              <a:rPr lang="en-US" b="1" dirty="0"/>
              <a:t>Bagging </a:t>
            </a:r>
            <a:r>
              <a:rPr lang="en-US" dirty="0"/>
              <a:t>(Bootstrap Aggregating)</a:t>
            </a:r>
          </a:p>
          <a:p>
            <a:pPr algn="just"/>
            <a:r>
              <a:rPr lang="en-US" b="1" dirty="0" smtClean="0"/>
              <a:t>Boosting</a:t>
            </a:r>
            <a:endParaRPr lang="en-US" dirty="0"/>
          </a:p>
        </p:txBody>
      </p:sp>
    </p:spTree>
    <p:extLst>
      <p:ext uri="{BB962C8B-B14F-4D97-AF65-F5344CB8AC3E}">
        <p14:creationId xmlns:p14="http://schemas.microsoft.com/office/powerpoint/2010/main" val="228889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 Cross Validation:</a:t>
            </a:r>
            <a:endParaRPr lang="en-US" dirty="0"/>
          </a:p>
        </p:txBody>
      </p:sp>
      <p:sp>
        <p:nvSpPr>
          <p:cNvPr id="3" name="Content Placeholder 2"/>
          <p:cNvSpPr>
            <a:spLocks noGrp="1"/>
          </p:cNvSpPr>
          <p:nvPr>
            <p:ph idx="1"/>
          </p:nvPr>
        </p:nvSpPr>
        <p:spPr/>
        <p:txBody>
          <a:bodyPr/>
          <a:lstStyle/>
          <a:p>
            <a:pPr algn="just"/>
            <a:r>
              <a:rPr lang="en-US" dirty="0" smtClean="0"/>
              <a:t>Cross </a:t>
            </a:r>
            <a:r>
              <a:rPr lang="en-US" dirty="0"/>
              <a:t>Validation is one of the most important concepts in data modeling. </a:t>
            </a:r>
            <a:endParaRPr lang="en-US" dirty="0" smtClean="0"/>
          </a:p>
          <a:p>
            <a:pPr algn="just"/>
            <a:r>
              <a:rPr lang="en-US" smtClean="0"/>
              <a:t>It </a:t>
            </a:r>
            <a:r>
              <a:rPr lang="en-US" dirty="0"/>
              <a:t>says, try to leave a sample on which you do not train the model and test the model on this sample before finalizing the model.</a:t>
            </a:r>
          </a:p>
        </p:txBody>
      </p:sp>
    </p:spTree>
    <p:extLst>
      <p:ext uri="{BB962C8B-B14F-4D97-AF65-F5344CB8AC3E}">
        <p14:creationId xmlns:p14="http://schemas.microsoft.com/office/powerpoint/2010/main" val="339832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Proven Ways for improving the “Accuracy” of a Machine Learning Model</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model development cycle goes through various stages, starting from data collection to model building.</a:t>
            </a:r>
          </a:p>
          <a:p>
            <a:r>
              <a:rPr lang="en-US" dirty="0"/>
              <a:t>But, before exploring the data to understand relationships (in variables), It’s always recommended to perform </a:t>
            </a:r>
            <a:r>
              <a:rPr lang="en-US" b="1" dirty="0"/>
              <a:t>hypothesis generation</a:t>
            </a:r>
            <a:r>
              <a:rPr lang="en-US" dirty="0"/>
              <a:t>. </a:t>
            </a:r>
            <a:r>
              <a:rPr lang="en-US" dirty="0" smtClean="0"/>
              <a:t>It </a:t>
            </a:r>
            <a:r>
              <a:rPr lang="en-US" dirty="0"/>
              <a:t>is important that you spend time thinking on the given problem and gaining the domain knowledge. So, how does it help</a:t>
            </a:r>
            <a:r>
              <a:rPr lang="en-US" dirty="0" smtClean="0"/>
              <a:t>?</a:t>
            </a:r>
          </a:p>
          <a:p>
            <a:pPr marL="0" indent="0">
              <a:buNone/>
            </a:pPr>
            <a:endParaRPr lang="en-US" dirty="0"/>
          </a:p>
          <a:p>
            <a:r>
              <a:rPr lang="en-US" dirty="0"/>
              <a:t>This practice usually helps in building better features later on, which are not biased by the data available in the data-set. This is a crucial step which usually improves a model’s accuracy.</a:t>
            </a:r>
          </a:p>
          <a:p>
            <a:r>
              <a:rPr lang="en-US" dirty="0"/>
              <a:t>At this stage, you are expected to apply structured thinking to the problem i.e. a thinking process which takes into consideration all the possible aspects of a particular problem.</a:t>
            </a:r>
          </a:p>
          <a:p>
            <a:endParaRPr lang="en-US" dirty="0"/>
          </a:p>
        </p:txBody>
      </p:sp>
    </p:spTree>
    <p:extLst>
      <p:ext uri="{BB962C8B-B14F-4D97-AF65-F5344CB8AC3E}">
        <p14:creationId xmlns:p14="http://schemas.microsoft.com/office/powerpoint/2010/main" val="3640518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Add more data</a:t>
            </a:r>
            <a:br>
              <a:rPr lang="en-US" b="1" dirty="0"/>
            </a:br>
            <a:endParaRPr lang="en-US" dirty="0"/>
          </a:p>
        </p:txBody>
      </p:sp>
      <p:sp>
        <p:nvSpPr>
          <p:cNvPr id="3" name="Content Placeholder 2"/>
          <p:cNvSpPr>
            <a:spLocks noGrp="1"/>
          </p:cNvSpPr>
          <p:nvPr>
            <p:ph idx="1"/>
          </p:nvPr>
        </p:nvSpPr>
        <p:spPr/>
        <p:txBody>
          <a:bodyPr/>
          <a:lstStyle/>
          <a:p>
            <a:r>
              <a:rPr lang="en-US" dirty="0"/>
              <a:t>Having more data is always a good idea. It allows the “data to tell for itself,” instead of relying on assumptions and weak correlations. Presence of more data results in better and accurate models.</a:t>
            </a:r>
          </a:p>
          <a:p>
            <a:r>
              <a:rPr lang="en-US" dirty="0"/>
              <a:t>I understand, we don’t get an option to add more data. For example: we do not get a choice to increase the size of training data in data science competitions. But while working on a company project, I suggest you to ask for more data, if possible. This will reduce your pain of working on limited data sets.</a:t>
            </a:r>
          </a:p>
          <a:p>
            <a:endParaRPr lang="en-US" dirty="0"/>
          </a:p>
        </p:txBody>
      </p:sp>
    </p:spTree>
    <p:extLst>
      <p:ext uri="{BB962C8B-B14F-4D97-AF65-F5344CB8AC3E}">
        <p14:creationId xmlns:p14="http://schemas.microsoft.com/office/powerpoint/2010/main" val="254489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2.T</a:t>
            </a:r>
            <a:r>
              <a:rPr lang="en-US" b="1" dirty="0" smtClean="0"/>
              <a:t>reat </a:t>
            </a:r>
            <a:r>
              <a:rPr lang="en-US" b="1" dirty="0"/>
              <a:t>missing and Outlier </a:t>
            </a:r>
            <a:r>
              <a:rPr lang="en-US" b="1" dirty="0" smtClean="0"/>
              <a:t>values (Imputation)</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unwanted presence of missing and outlier values in the training data often reduces the accuracy of a model or leads to a biased model. It leads to inaccurate predictions. This is because we don’t </a:t>
            </a:r>
            <a:r>
              <a:rPr lang="en-US" dirty="0" err="1" smtClean="0"/>
              <a:t>analyse</a:t>
            </a:r>
            <a:r>
              <a:rPr lang="en-US" dirty="0" smtClean="0"/>
              <a:t> the behavior and relationship with other variables correctly. So, it is important to treat missing and outlier values well.</a:t>
            </a:r>
          </a:p>
          <a:p>
            <a:r>
              <a:rPr lang="en-US" dirty="0" smtClean="0"/>
              <a:t>Look </a:t>
            </a:r>
            <a:r>
              <a:rPr lang="en-US" dirty="0"/>
              <a:t>at the below snapshot carefully. It shows that, in presence of missing values, the chances of playing cricket by females is similar as males. But, if you look at the second table (after treatment of missing values based on salutation of name, “Miss” ), we can see that females have higher chances of playing cricket compared to males.</a:t>
            </a:r>
          </a:p>
          <a:p>
            <a:pPr marL="0" indent="0">
              <a:buNone/>
            </a:pPr>
            <a:r>
              <a:rPr lang="en-US" u="sng" dirty="0">
                <a:hlinkClick r:id="rId2"/>
              </a:rPr>
              <a:t/>
            </a:r>
            <a:br>
              <a:rPr lang="en-US" u="sng" dirty="0">
                <a:hlinkClick r:id="rId2"/>
              </a:rPr>
            </a:br>
            <a:endParaRPr lang="en-US" dirty="0"/>
          </a:p>
        </p:txBody>
      </p:sp>
    </p:spTree>
    <p:extLst>
      <p:ext uri="{BB962C8B-B14F-4D97-AF65-F5344CB8AC3E}">
        <p14:creationId xmlns:p14="http://schemas.microsoft.com/office/powerpoint/2010/main" val="326878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_Exploration_2_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718" y="0"/>
            <a:ext cx="12593692"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US" b="1" dirty="0"/>
              <a:t>What is an Outlier?</a:t>
            </a:r>
            <a:br>
              <a:rPr lang="en-US" b="1" dirty="0"/>
            </a:br>
            <a:endParaRPr lang="en-US" dirty="0"/>
          </a:p>
        </p:txBody>
      </p:sp>
      <p:sp>
        <p:nvSpPr>
          <p:cNvPr id="3" name="Content Placeholder 2"/>
          <p:cNvSpPr>
            <a:spLocks noGrp="1"/>
          </p:cNvSpPr>
          <p:nvPr>
            <p:ph idx="1"/>
          </p:nvPr>
        </p:nvSpPr>
        <p:spPr>
          <a:xfrm>
            <a:off x="838200" y="728344"/>
            <a:ext cx="10515600" cy="6092349"/>
          </a:xfrm>
        </p:spPr>
        <p:txBody>
          <a:bodyPr/>
          <a:lstStyle/>
          <a:p>
            <a:r>
              <a:rPr lang="en-US" dirty="0"/>
              <a:t> it needs close attention else it can result in wildly wrong estimations. Simply speaking, Outlier is an observation that appears far away and diverges from an overall pattern in a sample</a:t>
            </a:r>
            <a:r>
              <a:rPr lang="en-US" dirty="0" smtClean="0"/>
              <a:t>.</a:t>
            </a:r>
          </a:p>
          <a:p>
            <a:r>
              <a:rPr lang="en-US" dirty="0"/>
              <a:t>find out that the average annual income of customers is $0.8 million. But, there are two customers having annual income of $4 and $4.2 million. These two customers annual income is much higher than rest of the population. These two observations will be seen as Outliers.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149" y="4001294"/>
            <a:ext cx="4858022" cy="2819400"/>
          </a:xfrm>
          <a:prstGeom prst="rect">
            <a:avLst/>
          </a:prstGeom>
        </p:spPr>
      </p:pic>
    </p:spTree>
    <p:extLst>
      <p:ext uri="{BB962C8B-B14F-4D97-AF65-F5344CB8AC3E}">
        <p14:creationId xmlns:p14="http://schemas.microsoft.com/office/powerpoint/2010/main" val="145061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98806"/>
          </a:xfrm>
        </p:spPr>
        <p:txBody>
          <a:bodyPr>
            <a:normAutofit fontScale="90000"/>
          </a:bodyPr>
          <a:lstStyle/>
          <a:p>
            <a:r>
              <a:rPr lang="en-US" dirty="0" smtClean="0"/>
              <a:t>Outlier </a:t>
            </a:r>
            <a:r>
              <a:rPr lang="en-US" dirty="0"/>
              <a:t>can be of </a:t>
            </a:r>
            <a:r>
              <a:rPr lang="en-US" dirty="0" smtClean="0"/>
              <a:t>two types</a:t>
            </a:r>
            <a:r>
              <a:rPr lang="en-US" dirty="0"/>
              <a:t>: </a:t>
            </a:r>
            <a:r>
              <a:rPr lang="en-US" b="1" dirty="0"/>
              <a:t>Univariate</a:t>
            </a:r>
            <a:r>
              <a:rPr lang="en-US" dirty="0"/>
              <a:t> and </a:t>
            </a:r>
            <a:r>
              <a:rPr lang="en-US" b="1" dirty="0" smtClean="0"/>
              <a:t>Multivariate</a:t>
            </a:r>
            <a:br>
              <a:rPr lang="en-US" b="1" dirty="0" smtClean="0"/>
            </a:br>
            <a:r>
              <a:rPr lang="en-US" dirty="0"/>
              <a:t> </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8116"/>
          <a:stretch/>
        </p:blipFill>
        <p:spPr>
          <a:xfrm>
            <a:off x="1998614" y="1760806"/>
            <a:ext cx="5656219" cy="3428234"/>
          </a:xfrm>
        </p:spPr>
      </p:pic>
      <p:sp>
        <p:nvSpPr>
          <p:cNvPr id="5" name="Rectangle 4"/>
          <p:cNvSpPr/>
          <p:nvPr/>
        </p:nvSpPr>
        <p:spPr>
          <a:xfrm>
            <a:off x="1998614" y="5692280"/>
            <a:ext cx="7053945" cy="646331"/>
          </a:xfrm>
          <a:prstGeom prst="rect">
            <a:avLst/>
          </a:prstGeom>
        </p:spPr>
        <p:txBody>
          <a:bodyPr wrap="square">
            <a:spAutoFit/>
          </a:bodyPr>
          <a:lstStyle/>
          <a:p>
            <a:r>
              <a:rPr lang="en-US" dirty="0" smtClean="0"/>
              <a:t>Observe the two </a:t>
            </a:r>
            <a:r>
              <a:rPr lang="en-US" dirty="0"/>
              <a:t>values below and one above the average in a specific segment of weight and height.</a:t>
            </a:r>
          </a:p>
        </p:txBody>
      </p:sp>
    </p:spTree>
    <p:extLst>
      <p:ext uri="{BB962C8B-B14F-4D97-AF65-F5344CB8AC3E}">
        <p14:creationId xmlns:p14="http://schemas.microsoft.com/office/powerpoint/2010/main" val="190183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impact of Outliers on a dataset?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Outliers can drastically change the results of the data analysis and statistical modeling. There are numerous </a:t>
            </a:r>
            <a:r>
              <a:rPr lang="en-US" dirty="0" err="1"/>
              <a:t>unfavourable</a:t>
            </a:r>
            <a:r>
              <a:rPr lang="en-US" dirty="0"/>
              <a:t> impacts of outliers in the data set:</a:t>
            </a:r>
          </a:p>
          <a:p>
            <a:r>
              <a:rPr lang="en-US" dirty="0"/>
              <a:t>It increases the error variance and reduces the power of statistical tests</a:t>
            </a:r>
          </a:p>
          <a:p>
            <a:r>
              <a:rPr lang="en-US" dirty="0"/>
              <a:t>If the outliers are non-randomly distributed, they can decrease normality</a:t>
            </a:r>
          </a:p>
          <a:p>
            <a:r>
              <a:rPr lang="en-US" dirty="0"/>
              <a:t>They can bias or influence estimates that may be of substantive interest</a:t>
            </a:r>
          </a:p>
          <a:p>
            <a:r>
              <a:rPr lang="en-US" dirty="0"/>
              <a:t>They can also impact the basic assumption of Regression</a:t>
            </a:r>
          </a:p>
          <a:p>
            <a:endParaRPr lang="en-US" dirty="0"/>
          </a:p>
        </p:txBody>
      </p:sp>
    </p:spTree>
    <p:extLst>
      <p:ext uri="{BB962C8B-B14F-4D97-AF65-F5344CB8AC3E}">
        <p14:creationId xmlns:p14="http://schemas.microsoft.com/office/powerpoint/2010/main" val="322143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fontScale="90000"/>
          </a:bodyPr>
          <a:lstStyle/>
          <a:p>
            <a:r>
              <a:rPr lang="en-US" dirty="0" smtClean="0"/>
              <a:t>T</a:t>
            </a:r>
            <a:r>
              <a:rPr lang="en-US" b="1" dirty="0" smtClean="0"/>
              <a:t>reat </a:t>
            </a:r>
            <a:r>
              <a:rPr lang="en-US" b="1" dirty="0"/>
              <a:t>missing and Outlier values (Imputation)</a:t>
            </a:r>
            <a:br>
              <a:rPr lang="en-US" b="1" dirty="0"/>
            </a:br>
            <a:endParaRPr lang="en-US" dirty="0"/>
          </a:p>
        </p:txBody>
      </p:sp>
      <p:sp>
        <p:nvSpPr>
          <p:cNvPr id="3" name="Content Placeholder 2"/>
          <p:cNvSpPr>
            <a:spLocks noGrp="1"/>
          </p:cNvSpPr>
          <p:nvPr>
            <p:ph idx="1"/>
          </p:nvPr>
        </p:nvSpPr>
        <p:spPr>
          <a:xfrm>
            <a:off x="838200" y="1254034"/>
            <a:ext cx="10515600" cy="4922929"/>
          </a:xfrm>
        </p:spPr>
        <p:txBody>
          <a:bodyPr>
            <a:normAutofit/>
          </a:bodyPr>
          <a:lstStyle/>
          <a:p>
            <a:pPr marL="0" indent="0">
              <a:buNone/>
            </a:pPr>
            <a:r>
              <a:rPr lang="en-US" dirty="0" smtClean="0"/>
              <a:t>Methods to remove the </a:t>
            </a:r>
            <a:r>
              <a:rPr lang="en-US" dirty="0"/>
              <a:t>adverse effect of missing values on the accuracy of a model. </a:t>
            </a:r>
            <a:endParaRPr lang="en-US" dirty="0" smtClean="0"/>
          </a:p>
          <a:p>
            <a:r>
              <a:rPr lang="en-US" b="1" dirty="0" smtClean="0"/>
              <a:t>Missing</a:t>
            </a:r>
            <a:r>
              <a:rPr lang="en-US" b="1" dirty="0"/>
              <a:t>:</a:t>
            </a:r>
            <a:r>
              <a:rPr lang="en-US" dirty="0"/>
              <a:t> In case of continuous variables, you can impute the missing values with mean, median, mode. For categorical variables, you can treat variables as a separate class. You can also build a model to predict the missing values. </a:t>
            </a:r>
            <a:endParaRPr lang="en-US" dirty="0" smtClean="0"/>
          </a:p>
          <a:p>
            <a:r>
              <a:rPr lang="en-US" b="1" dirty="0" smtClean="0"/>
              <a:t>Outlier</a:t>
            </a:r>
            <a:r>
              <a:rPr lang="en-US" b="1" dirty="0"/>
              <a:t>:</a:t>
            </a:r>
            <a:r>
              <a:rPr lang="en-US" dirty="0"/>
              <a:t> You can delete the observations, perform transformation, binning, Imputation (Same as missing values) or you can also treat outlier values separately.  </a:t>
            </a:r>
          </a:p>
          <a:p>
            <a:endParaRPr lang="en-US" dirty="0"/>
          </a:p>
        </p:txBody>
      </p:sp>
    </p:spTree>
    <p:extLst>
      <p:ext uri="{BB962C8B-B14F-4D97-AF65-F5344CB8AC3E}">
        <p14:creationId xmlns:p14="http://schemas.microsoft.com/office/powerpoint/2010/main" val="3184437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326</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Accuracy of Models</vt:lpstr>
      <vt:lpstr>8 Proven Ways for improving the “Accuracy” of a Machine Learning Model </vt:lpstr>
      <vt:lpstr>1. Add more data </vt:lpstr>
      <vt:lpstr>2.Treat missing and Outlier values (Imputation) </vt:lpstr>
      <vt:lpstr>PowerPoint Presentation</vt:lpstr>
      <vt:lpstr>What is an Outlier? </vt:lpstr>
      <vt:lpstr>Outlier can be of two types: Univariate and Multivariate  </vt:lpstr>
      <vt:lpstr>What is the impact of Outliers on a dataset? </vt:lpstr>
      <vt:lpstr>Treat missing and Outlier values (Imputation) </vt:lpstr>
      <vt:lpstr>3. Feature Engineering </vt:lpstr>
      <vt:lpstr>A) Feature transformation</vt:lpstr>
      <vt:lpstr>C) Some times, creating bins of numeric data works well, since it handles the outlier values also. Numeric data can be made discrete by grouping values into bins. This is known as data discretization.</vt:lpstr>
      <vt:lpstr>B) Feature Creation</vt:lpstr>
      <vt:lpstr>4. Feature Selection </vt:lpstr>
      <vt:lpstr>4. Feature Selection</vt:lpstr>
      <vt:lpstr>5. Multiple algorithms </vt:lpstr>
      <vt:lpstr>6. Algorithm Tuning </vt:lpstr>
      <vt:lpstr>7. Ensemble methods </vt:lpstr>
      <vt:lpstr>8.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Accuracy of Models</dc:title>
  <dc:creator>anita pc anita</dc:creator>
  <cp:lastModifiedBy>anita pc anita</cp:lastModifiedBy>
  <cp:revision>9</cp:revision>
  <dcterms:created xsi:type="dcterms:W3CDTF">2020-01-22T17:38:05Z</dcterms:created>
  <dcterms:modified xsi:type="dcterms:W3CDTF">2020-05-10T13:30:12Z</dcterms:modified>
</cp:coreProperties>
</file>