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85" r:id="rId4"/>
    <p:sldId id="286" r:id="rId5"/>
    <p:sldId id="274" r:id="rId6"/>
    <p:sldId id="258" r:id="rId7"/>
    <p:sldId id="289" r:id="rId8"/>
    <p:sldId id="276" r:id="rId9"/>
    <p:sldId id="275" r:id="rId10"/>
    <p:sldId id="277" r:id="rId11"/>
    <p:sldId id="290" r:id="rId12"/>
    <p:sldId id="259" r:id="rId13"/>
    <p:sldId id="260" r:id="rId14"/>
    <p:sldId id="278" r:id="rId15"/>
    <p:sldId id="279" r:id="rId16"/>
    <p:sldId id="280" r:id="rId17"/>
    <p:sldId id="281" r:id="rId18"/>
    <p:sldId id="273" r:id="rId19"/>
    <p:sldId id="261" r:id="rId20"/>
    <p:sldId id="257" r:id="rId21"/>
    <p:sldId id="262" r:id="rId22"/>
    <p:sldId id="266" r:id="rId23"/>
    <p:sldId id="282" r:id="rId24"/>
    <p:sldId id="283" r:id="rId25"/>
    <p:sldId id="287" r:id="rId26"/>
    <p:sldId id="28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BA78C6-EDA9-46AB-BAD4-2CF79E966ADF}"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F3553-7AD3-4CBE-846A-65720CE394FA}" type="slidenum">
              <a:rPr lang="en-US" smtClean="0"/>
              <a:t>‹#›</a:t>
            </a:fld>
            <a:endParaRPr lang="en-US"/>
          </a:p>
        </p:txBody>
      </p:sp>
    </p:spTree>
    <p:extLst>
      <p:ext uri="{BB962C8B-B14F-4D97-AF65-F5344CB8AC3E}">
        <p14:creationId xmlns:p14="http://schemas.microsoft.com/office/powerpoint/2010/main" val="3832703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BA78C6-EDA9-46AB-BAD4-2CF79E966ADF}"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F3553-7AD3-4CBE-846A-65720CE394FA}" type="slidenum">
              <a:rPr lang="en-US" smtClean="0"/>
              <a:t>‹#›</a:t>
            </a:fld>
            <a:endParaRPr lang="en-US"/>
          </a:p>
        </p:txBody>
      </p:sp>
    </p:spTree>
    <p:extLst>
      <p:ext uri="{BB962C8B-B14F-4D97-AF65-F5344CB8AC3E}">
        <p14:creationId xmlns:p14="http://schemas.microsoft.com/office/powerpoint/2010/main" val="2400164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BA78C6-EDA9-46AB-BAD4-2CF79E966ADF}"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F3553-7AD3-4CBE-846A-65720CE394FA}" type="slidenum">
              <a:rPr lang="en-US" smtClean="0"/>
              <a:t>‹#›</a:t>
            </a:fld>
            <a:endParaRPr lang="en-US"/>
          </a:p>
        </p:txBody>
      </p:sp>
    </p:spTree>
    <p:extLst>
      <p:ext uri="{BB962C8B-B14F-4D97-AF65-F5344CB8AC3E}">
        <p14:creationId xmlns:p14="http://schemas.microsoft.com/office/powerpoint/2010/main" val="1540142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BA78C6-EDA9-46AB-BAD4-2CF79E966ADF}"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F3553-7AD3-4CBE-846A-65720CE394FA}" type="slidenum">
              <a:rPr lang="en-US" smtClean="0"/>
              <a:t>‹#›</a:t>
            </a:fld>
            <a:endParaRPr lang="en-US"/>
          </a:p>
        </p:txBody>
      </p:sp>
    </p:spTree>
    <p:extLst>
      <p:ext uri="{BB962C8B-B14F-4D97-AF65-F5344CB8AC3E}">
        <p14:creationId xmlns:p14="http://schemas.microsoft.com/office/powerpoint/2010/main" val="4094007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BA78C6-EDA9-46AB-BAD4-2CF79E966ADF}"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F3553-7AD3-4CBE-846A-65720CE394FA}" type="slidenum">
              <a:rPr lang="en-US" smtClean="0"/>
              <a:t>‹#›</a:t>
            </a:fld>
            <a:endParaRPr lang="en-US"/>
          </a:p>
        </p:txBody>
      </p:sp>
    </p:spTree>
    <p:extLst>
      <p:ext uri="{BB962C8B-B14F-4D97-AF65-F5344CB8AC3E}">
        <p14:creationId xmlns:p14="http://schemas.microsoft.com/office/powerpoint/2010/main" val="2961104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BA78C6-EDA9-46AB-BAD4-2CF79E966ADF}"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F3553-7AD3-4CBE-846A-65720CE394FA}" type="slidenum">
              <a:rPr lang="en-US" smtClean="0"/>
              <a:t>‹#›</a:t>
            </a:fld>
            <a:endParaRPr lang="en-US"/>
          </a:p>
        </p:txBody>
      </p:sp>
    </p:spTree>
    <p:extLst>
      <p:ext uri="{BB962C8B-B14F-4D97-AF65-F5344CB8AC3E}">
        <p14:creationId xmlns:p14="http://schemas.microsoft.com/office/powerpoint/2010/main" val="3681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BA78C6-EDA9-46AB-BAD4-2CF79E966ADF}"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0F3553-7AD3-4CBE-846A-65720CE394FA}" type="slidenum">
              <a:rPr lang="en-US" smtClean="0"/>
              <a:t>‹#›</a:t>
            </a:fld>
            <a:endParaRPr lang="en-US"/>
          </a:p>
        </p:txBody>
      </p:sp>
    </p:spTree>
    <p:extLst>
      <p:ext uri="{BB962C8B-B14F-4D97-AF65-F5344CB8AC3E}">
        <p14:creationId xmlns:p14="http://schemas.microsoft.com/office/powerpoint/2010/main" val="1293930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BA78C6-EDA9-46AB-BAD4-2CF79E966ADF}"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0F3553-7AD3-4CBE-846A-65720CE394FA}" type="slidenum">
              <a:rPr lang="en-US" smtClean="0"/>
              <a:t>‹#›</a:t>
            </a:fld>
            <a:endParaRPr lang="en-US"/>
          </a:p>
        </p:txBody>
      </p:sp>
    </p:spTree>
    <p:extLst>
      <p:ext uri="{BB962C8B-B14F-4D97-AF65-F5344CB8AC3E}">
        <p14:creationId xmlns:p14="http://schemas.microsoft.com/office/powerpoint/2010/main" val="1845816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BA78C6-EDA9-46AB-BAD4-2CF79E966ADF}" type="datetimeFigureOut">
              <a:rPr lang="en-US" smtClean="0"/>
              <a:t>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0F3553-7AD3-4CBE-846A-65720CE394FA}" type="slidenum">
              <a:rPr lang="en-US" smtClean="0"/>
              <a:t>‹#›</a:t>
            </a:fld>
            <a:endParaRPr lang="en-US"/>
          </a:p>
        </p:txBody>
      </p:sp>
    </p:spTree>
    <p:extLst>
      <p:ext uri="{BB962C8B-B14F-4D97-AF65-F5344CB8AC3E}">
        <p14:creationId xmlns:p14="http://schemas.microsoft.com/office/powerpoint/2010/main" val="3307083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BA78C6-EDA9-46AB-BAD4-2CF79E966ADF}"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F3553-7AD3-4CBE-846A-65720CE394FA}" type="slidenum">
              <a:rPr lang="en-US" smtClean="0"/>
              <a:t>‹#›</a:t>
            </a:fld>
            <a:endParaRPr lang="en-US"/>
          </a:p>
        </p:txBody>
      </p:sp>
    </p:spTree>
    <p:extLst>
      <p:ext uri="{BB962C8B-B14F-4D97-AF65-F5344CB8AC3E}">
        <p14:creationId xmlns:p14="http://schemas.microsoft.com/office/powerpoint/2010/main" val="87144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BA78C6-EDA9-46AB-BAD4-2CF79E966ADF}"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F3553-7AD3-4CBE-846A-65720CE394FA}" type="slidenum">
              <a:rPr lang="en-US" smtClean="0"/>
              <a:t>‹#›</a:t>
            </a:fld>
            <a:endParaRPr lang="en-US"/>
          </a:p>
        </p:txBody>
      </p:sp>
    </p:spTree>
    <p:extLst>
      <p:ext uri="{BB962C8B-B14F-4D97-AF65-F5344CB8AC3E}">
        <p14:creationId xmlns:p14="http://schemas.microsoft.com/office/powerpoint/2010/main" val="2155785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A78C6-EDA9-46AB-BAD4-2CF79E966ADF}" type="datetimeFigureOut">
              <a:rPr lang="en-US" smtClean="0"/>
              <a:t>11/8/2021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F3553-7AD3-4CBE-846A-65720CE394FA}" type="slidenum">
              <a:rPr lang="en-US" smtClean="0"/>
              <a:t>‹#›</a:t>
            </a:fld>
            <a:endParaRPr lang="en-US"/>
          </a:p>
        </p:txBody>
      </p:sp>
    </p:spTree>
    <p:extLst>
      <p:ext uri="{BB962C8B-B14F-4D97-AF65-F5344CB8AC3E}">
        <p14:creationId xmlns:p14="http://schemas.microsoft.com/office/powerpoint/2010/main" val="2279862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Fit </a:t>
            </a:r>
            <a:r>
              <a:rPr lang="en-US" smtClean="0"/>
              <a:t>and Transform</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574126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88018"/>
          </a:xfrm>
        </p:spPr>
        <p:txBody>
          <a:bodyPr>
            <a:normAutofit fontScale="90000"/>
          </a:bodyPr>
          <a:lstStyle/>
          <a:p>
            <a:pPr algn="ctr"/>
            <a:r>
              <a:rPr lang="en-US" dirty="0"/>
              <a:t>E</a:t>
            </a:r>
            <a:r>
              <a:rPr lang="en-US" dirty="0" smtClean="0"/>
              <a:t>xample of a normalization</a:t>
            </a:r>
            <a:br>
              <a:rPr lang="en-US" dirty="0" smtClean="0"/>
            </a:br>
            <a:endParaRPr lang="en-US" dirty="0"/>
          </a:p>
        </p:txBody>
      </p:sp>
      <p:sp>
        <p:nvSpPr>
          <p:cNvPr id="3" name="Content Placeholder 2"/>
          <p:cNvSpPr>
            <a:spLocks noGrp="1"/>
          </p:cNvSpPr>
          <p:nvPr>
            <p:ph idx="1"/>
          </p:nvPr>
        </p:nvSpPr>
        <p:spPr>
          <a:xfrm>
            <a:off x="694508" y="770709"/>
            <a:ext cx="10515600" cy="5967957"/>
          </a:xfrm>
        </p:spPr>
        <p:txBody>
          <a:bodyPr>
            <a:normAutofit fontScale="70000" lnSpcReduction="20000"/>
          </a:bodyPr>
          <a:lstStyle/>
          <a:p>
            <a:pPr fontAlgn="base"/>
            <a:r>
              <a:rPr lang="en-US" dirty="0"/>
              <a:t># </a:t>
            </a:r>
            <a:r>
              <a:rPr lang="en-US" dirty="0" smtClean="0"/>
              <a:t>from </a:t>
            </a:r>
            <a:r>
              <a:rPr lang="en-US" dirty="0" err="1"/>
              <a:t>numpy</a:t>
            </a:r>
            <a:r>
              <a:rPr lang="en-US" dirty="0"/>
              <a:t> import </a:t>
            </a:r>
            <a:r>
              <a:rPr lang="en-US" dirty="0" err="1"/>
              <a:t>asarray</a:t>
            </a:r>
            <a:endParaRPr lang="en-US" dirty="0"/>
          </a:p>
          <a:p>
            <a:pPr fontAlgn="base"/>
            <a:r>
              <a:rPr lang="en-US" dirty="0"/>
              <a:t>from </a:t>
            </a:r>
            <a:r>
              <a:rPr lang="en-US" dirty="0" err="1"/>
              <a:t>sklearn.preprocessing</a:t>
            </a:r>
            <a:r>
              <a:rPr lang="en-US" dirty="0"/>
              <a:t> import </a:t>
            </a:r>
            <a:r>
              <a:rPr lang="en-US" dirty="0" err="1" smtClean="0"/>
              <a:t>MinMaxScale</a:t>
            </a:r>
            <a:endParaRPr lang="en-US" dirty="0"/>
          </a:p>
          <a:p>
            <a:pPr fontAlgn="base"/>
            <a:r>
              <a:rPr lang="en-US" dirty="0"/>
              <a:t>data = </a:t>
            </a:r>
            <a:r>
              <a:rPr lang="en-US" dirty="0" err="1"/>
              <a:t>asarray</a:t>
            </a:r>
            <a:r>
              <a:rPr lang="en-US" dirty="0"/>
              <a:t>([[100, 0.001],</a:t>
            </a:r>
          </a:p>
          <a:p>
            <a:pPr fontAlgn="base"/>
            <a:r>
              <a:rPr lang="en-US" dirty="0"/>
              <a:t>[8, 0.05],</a:t>
            </a:r>
          </a:p>
          <a:p>
            <a:pPr fontAlgn="base"/>
            <a:r>
              <a:rPr lang="en-US" dirty="0"/>
              <a:t>[50, 0.005],</a:t>
            </a:r>
          </a:p>
          <a:p>
            <a:pPr fontAlgn="base"/>
            <a:r>
              <a:rPr lang="en-US" dirty="0"/>
              <a:t>[88, 0.07],</a:t>
            </a:r>
          </a:p>
          <a:p>
            <a:pPr fontAlgn="base"/>
            <a:r>
              <a:rPr lang="en-US" dirty="0"/>
              <a:t>[4, 0.1</a:t>
            </a:r>
            <a:r>
              <a:rPr lang="en-US" dirty="0" smtClean="0"/>
              <a:t>]])</a:t>
            </a:r>
            <a:endParaRPr lang="en-US" dirty="0"/>
          </a:p>
          <a:p>
            <a:pPr fontAlgn="base"/>
            <a:r>
              <a:rPr lang="en-US" dirty="0"/>
              <a:t>scaler = MinMaxScaler()</a:t>
            </a:r>
          </a:p>
          <a:p>
            <a:pPr fontAlgn="base"/>
            <a:r>
              <a:rPr lang="en-US" dirty="0"/>
              <a:t># transform data</a:t>
            </a:r>
          </a:p>
          <a:p>
            <a:pPr fontAlgn="base"/>
            <a:r>
              <a:rPr lang="en-US" dirty="0"/>
              <a:t>scaled = </a:t>
            </a:r>
            <a:r>
              <a:rPr lang="en-US" dirty="0" err="1"/>
              <a:t>scaler.fit_transform</a:t>
            </a:r>
            <a:r>
              <a:rPr lang="en-US" dirty="0"/>
              <a:t>(data)</a:t>
            </a:r>
          </a:p>
          <a:p>
            <a:pPr fontAlgn="base"/>
            <a:r>
              <a:rPr lang="en-US" dirty="0"/>
              <a:t>print(scaled</a:t>
            </a:r>
            <a:r>
              <a:rPr lang="en-US" dirty="0" smtClean="0"/>
              <a:t>)</a:t>
            </a:r>
          </a:p>
          <a:p>
            <a:pPr fontAlgn="base"/>
            <a:r>
              <a:rPr lang="en-US" dirty="0"/>
              <a:t># convert the array back to a </a:t>
            </a:r>
            <a:r>
              <a:rPr lang="en-US" dirty="0" err="1"/>
              <a:t>dataframe</a:t>
            </a:r>
            <a:endParaRPr lang="en-US" dirty="0"/>
          </a:p>
          <a:p>
            <a:pPr fontAlgn="base"/>
            <a:r>
              <a:rPr lang="en-US" dirty="0"/>
              <a:t>dataset = </a:t>
            </a:r>
            <a:r>
              <a:rPr lang="en-US" dirty="0" err="1"/>
              <a:t>DataFrame</a:t>
            </a:r>
            <a:r>
              <a:rPr lang="en-US" dirty="0"/>
              <a:t>(data)</a:t>
            </a:r>
          </a:p>
          <a:p>
            <a:pPr fontAlgn="base"/>
            <a:r>
              <a:rPr lang="en-US" dirty="0"/>
              <a:t># summarize</a:t>
            </a:r>
          </a:p>
          <a:p>
            <a:pPr fontAlgn="base"/>
            <a:r>
              <a:rPr lang="en-US" dirty="0"/>
              <a:t>print(</a:t>
            </a:r>
            <a:r>
              <a:rPr lang="en-US" dirty="0" err="1"/>
              <a:t>dataset.describe</a:t>
            </a:r>
            <a:r>
              <a:rPr lang="en-US" dirty="0"/>
              <a:t>())</a:t>
            </a:r>
          </a:p>
          <a:p>
            <a:pPr fontAlgn="base"/>
            <a:endParaRPr lang="en-US" dirty="0" smtClean="0"/>
          </a:p>
          <a:p>
            <a:pPr marL="0" indent="0" fontAlgn="base">
              <a:buNone/>
            </a:pPr>
            <a:r>
              <a:rPr lang="en-US" dirty="0" smtClean="0"/>
              <a:t>The </a:t>
            </a:r>
            <a:r>
              <a:rPr lang="en-US" dirty="0"/>
              <a:t>scaler is defined, fit on the whole dataset and then used to create a transformed version of the dataset with each column normalized independently. </a:t>
            </a:r>
          </a:p>
          <a:p>
            <a:endParaRPr lang="en-US" dirty="0"/>
          </a:p>
        </p:txBody>
      </p:sp>
    </p:spTree>
    <p:extLst>
      <p:ext uri="{BB962C8B-B14F-4D97-AF65-F5344CB8AC3E}">
        <p14:creationId xmlns:p14="http://schemas.microsoft.com/office/powerpoint/2010/main" val="2664316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721"/>
          </a:xfrm>
        </p:spPr>
        <p:txBody>
          <a:bodyPr/>
          <a:lstStyle/>
          <a:p>
            <a:pPr algn="ctr"/>
            <a:r>
              <a:rPr lang="en-US" dirty="0" smtClean="0"/>
              <a:t>Standardization</a:t>
            </a:r>
            <a:endParaRPr lang="en-US" dirty="0"/>
          </a:p>
        </p:txBody>
      </p:sp>
      <p:sp>
        <p:nvSpPr>
          <p:cNvPr id="3" name="Content Placeholder 2"/>
          <p:cNvSpPr>
            <a:spLocks noGrp="1"/>
          </p:cNvSpPr>
          <p:nvPr>
            <p:ph idx="1"/>
          </p:nvPr>
        </p:nvSpPr>
        <p:spPr>
          <a:xfrm>
            <a:off x="838200" y="1446802"/>
            <a:ext cx="10515600" cy="4351338"/>
          </a:xfrm>
        </p:spPr>
        <p:txBody>
          <a:bodyPr>
            <a:normAutofit/>
          </a:bodyPr>
          <a:lstStyle/>
          <a:p>
            <a:r>
              <a:rPr lang="en-US" dirty="0" err="1" smtClean="0"/>
              <a:t>StandardScaler</a:t>
            </a:r>
            <a:r>
              <a:rPr lang="en-US" dirty="0"/>
              <a:t>() will transform each value in the column to range about the mean 0 and standard deviation 1, </a:t>
            </a:r>
            <a:r>
              <a:rPr lang="en-US" dirty="0" err="1"/>
              <a:t>ie</a:t>
            </a:r>
            <a:r>
              <a:rPr lang="en-US" dirty="0"/>
              <a:t>, each value will be </a:t>
            </a:r>
            <a:r>
              <a:rPr lang="en-US" dirty="0" err="1"/>
              <a:t>normalised</a:t>
            </a:r>
            <a:r>
              <a:rPr lang="en-US" dirty="0"/>
              <a:t> by subtracting the mean and dividing by standard deviation. </a:t>
            </a:r>
            <a:endParaRPr lang="en-US" dirty="0" smtClean="0"/>
          </a:p>
          <a:p>
            <a:r>
              <a:rPr lang="en-US" dirty="0" smtClean="0"/>
              <a:t>Use </a:t>
            </a:r>
            <a:r>
              <a:rPr lang="en-US" dirty="0" err="1"/>
              <a:t>StandardScaler</a:t>
            </a:r>
            <a:r>
              <a:rPr lang="en-US" dirty="0"/>
              <a:t> if you know the data distribution is </a:t>
            </a:r>
            <a:r>
              <a:rPr lang="en-US" dirty="0" smtClean="0"/>
              <a:t>normal, </a:t>
            </a:r>
            <a:r>
              <a:rPr lang="en-US" dirty="0" err="1" smtClean="0"/>
              <a:t>ie</a:t>
            </a:r>
            <a:r>
              <a:rPr lang="en-US" dirty="0" smtClean="0"/>
              <a:t>, the </a:t>
            </a:r>
            <a:r>
              <a:rPr lang="en-US" dirty="0"/>
              <a:t>observations fit a Gaussian distribution (bell curve) with a well-behaved mean and standard deviation</a:t>
            </a:r>
            <a:r>
              <a:rPr lang="en-US" dirty="0" smtClean="0"/>
              <a:t>.</a:t>
            </a:r>
          </a:p>
          <a:p>
            <a:r>
              <a:rPr lang="en-US" dirty="0"/>
              <a:t>The ultimate goal to perform standardization is to bring down all the features to a common scale without distorting the differences in the range of the values.</a:t>
            </a:r>
          </a:p>
          <a:p>
            <a:endParaRPr lang="en-US" dirty="0"/>
          </a:p>
          <a:p>
            <a:endParaRPr lang="en-US" dirty="0"/>
          </a:p>
        </p:txBody>
      </p:sp>
    </p:spTree>
    <p:extLst>
      <p:ext uri="{BB962C8B-B14F-4D97-AF65-F5344CB8AC3E}">
        <p14:creationId xmlns:p14="http://schemas.microsoft.com/office/powerpoint/2010/main" val="3766973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37" y="182246"/>
            <a:ext cx="10515600" cy="627651"/>
          </a:xfrm>
        </p:spPr>
        <p:txBody>
          <a:bodyPr>
            <a:normAutofit fontScale="90000"/>
          </a:bodyPr>
          <a:lstStyle/>
          <a:p>
            <a:pPr algn="ctr"/>
            <a:r>
              <a:rPr lang="en-US" sz="4800" dirty="0">
                <a:latin typeface="+mn-lt"/>
                <a:ea typeface="+mn-ea"/>
                <a:cs typeface="+mn-cs"/>
              </a:rPr>
              <a:t>Data standardization</a:t>
            </a:r>
          </a:p>
        </p:txBody>
      </p:sp>
      <p:sp>
        <p:nvSpPr>
          <p:cNvPr id="3" name="Content Placeholder 2"/>
          <p:cNvSpPr>
            <a:spLocks noGrp="1"/>
          </p:cNvSpPr>
          <p:nvPr>
            <p:ph idx="1"/>
          </p:nvPr>
        </p:nvSpPr>
        <p:spPr>
          <a:xfrm>
            <a:off x="733696" y="809897"/>
            <a:ext cx="6921137" cy="6048103"/>
          </a:xfrm>
        </p:spPr>
        <p:txBody>
          <a:bodyPr>
            <a:normAutofit fontScale="25000" lnSpcReduction="20000"/>
          </a:bodyPr>
          <a:lstStyle/>
          <a:p>
            <a:pPr algn="just"/>
            <a:r>
              <a:rPr lang="en-US" sz="9600" dirty="0"/>
              <a:t>Data standardization is the process of rescaling the attributes so that they have mean as 0 and variance as 1.</a:t>
            </a:r>
          </a:p>
          <a:p>
            <a:pPr algn="just"/>
            <a:r>
              <a:rPr lang="en-US" sz="9600" dirty="0" smtClean="0"/>
              <a:t>The </a:t>
            </a:r>
            <a:r>
              <a:rPr lang="en-US" sz="9600" dirty="0"/>
              <a:t>ultimate goal to perform standardization is to bring down all the features to a common scale without distorting the differences in the range of the values.</a:t>
            </a:r>
          </a:p>
          <a:p>
            <a:pPr algn="just"/>
            <a:r>
              <a:rPr lang="en-US" sz="9600" dirty="0"/>
              <a:t>In </a:t>
            </a:r>
            <a:r>
              <a:rPr lang="en-US" sz="9600" dirty="0" err="1"/>
              <a:t>sklearn.preprocessing.StandardScaler</a:t>
            </a:r>
            <a:r>
              <a:rPr lang="en-US" sz="9600" dirty="0"/>
              <a:t>(), centering and scaling happens independently on each feature.</a:t>
            </a:r>
          </a:p>
          <a:p>
            <a:pPr algn="just"/>
            <a:r>
              <a:rPr lang="en-US" sz="9600" dirty="0"/>
              <a:t>Subtracting the mean from the data is called centering, whereas dividing by the standard deviation is called scaling. As such, the method is sometime called “center scaling</a:t>
            </a:r>
            <a:r>
              <a:rPr lang="en-US" sz="9600" dirty="0" smtClean="0"/>
              <a:t>“.</a:t>
            </a:r>
          </a:p>
          <a:p>
            <a:r>
              <a:rPr lang="en-US" sz="9600" dirty="0" err="1"/>
              <a:t>StandardScaler</a:t>
            </a:r>
            <a:r>
              <a:rPr lang="en-US" sz="9600" dirty="0"/>
              <a:t> results in a distribution with a standard deviation equal to 1. The variance is equal to 1 also, because variance = standard deviation squared. And 1 squared = 1.</a:t>
            </a:r>
          </a:p>
          <a:p>
            <a:r>
              <a:rPr lang="en-US" sz="9600" dirty="0" err="1"/>
              <a:t>StandardScaler</a:t>
            </a:r>
            <a:r>
              <a:rPr lang="en-US" sz="9600" dirty="0"/>
              <a:t> makes the mean of the distribution 0. About 68% of the values will lie be between -1 and 1.</a:t>
            </a:r>
          </a:p>
          <a:p>
            <a:pPr algn="just"/>
            <a:endParaRPr lang="en-US" sz="9600" dirty="0"/>
          </a:p>
          <a:p>
            <a:pPr marL="0" indent="0">
              <a:buNone/>
            </a:pPr>
            <a:r>
              <a:rPr lang="en-US" sz="8000" dirty="0"/>
              <a:t>	</a:t>
            </a:r>
          </a:p>
          <a:p>
            <a:endParaRPr lang="en-US" sz="10400" dirty="0"/>
          </a:p>
        </p:txBody>
      </p:sp>
      <p:sp>
        <p:nvSpPr>
          <p:cNvPr id="4" name="Rectangle 3"/>
          <p:cNvSpPr/>
          <p:nvPr/>
        </p:nvSpPr>
        <p:spPr>
          <a:xfrm>
            <a:off x="7837713" y="1227909"/>
            <a:ext cx="3827417" cy="4247317"/>
          </a:xfrm>
          <a:prstGeom prst="rect">
            <a:avLst/>
          </a:prstGeom>
        </p:spPr>
        <p:txBody>
          <a:bodyPr wrap="square">
            <a:spAutoFit/>
          </a:bodyPr>
          <a:lstStyle/>
          <a:p>
            <a:pPr fontAlgn="base"/>
            <a:r>
              <a:rPr lang="en-US" b="0" i="0" dirty="0" smtClean="0">
                <a:solidFill>
                  <a:srgbClr val="FF8000"/>
                </a:solidFill>
                <a:effectLst/>
                <a:latin typeface="inherit"/>
              </a:rPr>
              <a:t># Standardize the data attributes for the Iris dataset.</a:t>
            </a:r>
            <a:endParaRPr lang="en-US" b="0" i="0" dirty="0" smtClean="0">
              <a:solidFill>
                <a:srgbClr val="000000"/>
              </a:solidFill>
              <a:effectLst/>
              <a:latin typeface="Monaco"/>
            </a:endParaRPr>
          </a:p>
          <a:p>
            <a:pPr fontAlgn="base"/>
            <a:r>
              <a:rPr lang="en-US" b="0" i="0" dirty="0" smtClean="0">
                <a:solidFill>
                  <a:srgbClr val="800080"/>
                </a:solidFill>
                <a:effectLst/>
                <a:latin typeface="inherit"/>
              </a:rPr>
              <a:t>from</a:t>
            </a:r>
            <a:r>
              <a:rPr lang="en-US" b="0" i="0" dirty="0" smtClean="0">
                <a:solidFill>
                  <a:srgbClr val="006FE0"/>
                </a:solidFill>
                <a:effectLst/>
                <a:latin typeface="inherit"/>
              </a:rPr>
              <a:t> </a:t>
            </a:r>
            <a:r>
              <a:rPr lang="en-US" b="0" i="0" dirty="0" err="1" smtClean="0">
                <a:solidFill>
                  <a:srgbClr val="002D7A"/>
                </a:solidFill>
                <a:effectLst/>
                <a:latin typeface="inherit"/>
              </a:rPr>
              <a:t>sklearn</a:t>
            </a:r>
            <a:r>
              <a:rPr lang="en-US" b="0" i="0" dirty="0" err="1" smtClean="0">
                <a:solidFill>
                  <a:srgbClr val="333333"/>
                </a:solidFill>
                <a:effectLst/>
                <a:latin typeface="inherit"/>
              </a:rPr>
              <a:t>.</a:t>
            </a:r>
            <a:r>
              <a:rPr lang="en-US" b="0" i="0" dirty="0" err="1" smtClean="0">
                <a:solidFill>
                  <a:srgbClr val="004ED0"/>
                </a:solidFill>
                <a:effectLst/>
                <a:latin typeface="inherit"/>
              </a:rPr>
              <a:t>datasets</a:t>
            </a:r>
            <a:r>
              <a:rPr lang="en-US" b="0" i="0" dirty="0" smtClean="0">
                <a:solidFill>
                  <a:srgbClr val="004ED0"/>
                </a:solidFill>
                <a:effectLst/>
                <a:latin typeface="inherit"/>
              </a:rPr>
              <a:t> </a:t>
            </a:r>
            <a:r>
              <a:rPr lang="en-US" b="0" i="0" dirty="0" smtClean="0">
                <a:solidFill>
                  <a:srgbClr val="800080"/>
                </a:solidFill>
                <a:effectLst/>
                <a:latin typeface="inherit"/>
              </a:rPr>
              <a:t>import</a:t>
            </a:r>
            <a:r>
              <a:rPr lang="en-US" b="0" i="0" dirty="0" smtClean="0">
                <a:solidFill>
                  <a:srgbClr val="006FE0"/>
                </a:solidFill>
                <a:effectLst/>
                <a:latin typeface="inherit"/>
              </a:rPr>
              <a:t> </a:t>
            </a:r>
            <a:r>
              <a:rPr lang="en-US" b="0" i="0" dirty="0" err="1" smtClean="0">
                <a:solidFill>
                  <a:srgbClr val="004ED0"/>
                </a:solidFill>
                <a:effectLst/>
                <a:latin typeface="inherit"/>
              </a:rPr>
              <a:t>load_iris</a:t>
            </a:r>
            <a:endParaRPr lang="en-US" b="0" i="0" dirty="0" smtClean="0">
              <a:solidFill>
                <a:srgbClr val="000000"/>
              </a:solidFill>
              <a:effectLst/>
              <a:latin typeface="Monaco"/>
            </a:endParaRPr>
          </a:p>
          <a:p>
            <a:pPr fontAlgn="base"/>
            <a:r>
              <a:rPr lang="en-US" b="0" i="0" dirty="0" smtClean="0">
                <a:solidFill>
                  <a:srgbClr val="800080"/>
                </a:solidFill>
                <a:effectLst/>
                <a:latin typeface="inherit"/>
              </a:rPr>
              <a:t>from</a:t>
            </a:r>
            <a:r>
              <a:rPr lang="en-US" b="0" i="0" dirty="0" smtClean="0">
                <a:solidFill>
                  <a:srgbClr val="006FE0"/>
                </a:solidFill>
                <a:effectLst/>
                <a:latin typeface="inherit"/>
              </a:rPr>
              <a:t> </a:t>
            </a:r>
            <a:r>
              <a:rPr lang="en-US" b="0" i="0" dirty="0" err="1" smtClean="0">
                <a:solidFill>
                  <a:srgbClr val="004ED0"/>
                </a:solidFill>
                <a:effectLst/>
                <a:latin typeface="inherit"/>
              </a:rPr>
              <a:t>sklearn</a:t>
            </a:r>
            <a:r>
              <a:rPr lang="en-US" b="0" i="0" dirty="0" smtClean="0">
                <a:solidFill>
                  <a:srgbClr val="004ED0"/>
                </a:solidFill>
                <a:effectLst/>
                <a:latin typeface="inherit"/>
              </a:rPr>
              <a:t> </a:t>
            </a:r>
            <a:r>
              <a:rPr lang="en-US" b="0" i="0" dirty="0" smtClean="0">
                <a:solidFill>
                  <a:srgbClr val="800080"/>
                </a:solidFill>
                <a:effectLst/>
                <a:latin typeface="inherit"/>
              </a:rPr>
              <a:t>import</a:t>
            </a:r>
            <a:r>
              <a:rPr lang="en-US" b="0" i="0" dirty="0" smtClean="0">
                <a:solidFill>
                  <a:srgbClr val="006FE0"/>
                </a:solidFill>
                <a:effectLst/>
                <a:latin typeface="inherit"/>
              </a:rPr>
              <a:t> </a:t>
            </a:r>
            <a:r>
              <a:rPr lang="en-US" b="0" i="0" dirty="0" smtClean="0">
                <a:solidFill>
                  <a:srgbClr val="000000"/>
                </a:solidFill>
                <a:effectLst/>
                <a:latin typeface="inherit"/>
              </a:rPr>
              <a:t>preprocessing</a:t>
            </a:r>
            <a:endParaRPr lang="en-US" b="0" i="0" dirty="0" smtClean="0">
              <a:solidFill>
                <a:srgbClr val="000000"/>
              </a:solidFill>
              <a:effectLst/>
              <a:latin typeface="Monaco"/>
            </a:endParaRPr>
          </a:p>
          <a:p>
            <a:pPr fontAlgn="base"/>
            <a:r>
              <a:rPr lang="en-US" b="0" i="0" dirty="0" smtClean="0">
                <a:solidFill>
                  <a:srgbClr val="FF8000"/>
                </a:solidFill>
                <a:effectLst/>
                <a:latin typeface="inherit"/>
              </a:rPr>
              <a:t># load the Iris dataset</a:t>
            </a:r>
            <a:endParaRPr lang="en-US" b="0" i="0" dirty="0" smtClean="0">
              <a:solidFill>
                <a:srgbClr val="000000"/>
              </a:solidFill>
              <a:effectLst/>
              <a:latin typeface="Monaco"/>
            </a:endParaRPr>
          </a:p>
          <a:p>
            <a:pPr fontAlgn="base"/>
            <a:r>
              <a:rPr lang="en-US" b="0" i="0" dirty="0" smtClean="0">
                <a:solidFill>
                  <a:srgbClr val="002D7A"/>
                </a:solidFill>
                <a:effectLst/>
                <a:latin typeface="inherit"/>
              </a:rPr>
              <a:t>iris</a:t>
            </a:r>
            <a:r>
              <a:rPr lang="en-US" b="0" i="0" dirty="0" smtClean="0">
                <a:solidFill>
                  <a:srgbClr val="006FE0"/>
                </a:solidFill>
                <a:effectLst/>
                <a:latin typeface="inherit"/>
              </a:rPr>
              <a:t> = </a:t>
            </a:r>
            <a:r>
              <a:rPr lang="en-US" b="0" i="0" dirty="0" err="1" smtClean="0">
                <a:solidFill>
                  <a:srgbClr val="004ED0"/>
                </a:solidFill>
                <a:effectLst/>
                <a:latin typeface="inherit"/>
              </a:rPr>
              <a:t>load_iris</a:t>
            </a:r>
            <a:r>
              <a:rPr lang="en-US" b="0" i="0" dirty="0" smtClean="0">
                <a:solidFill>
                  <a:srgbClr val="333333"/>
                </a:solidFill>
                <a:effectLst/>
                <a:latin typeface="inherit"/>
              </a:rPr>
              <a:t>()</a:t>
            </a:r>
            <a:endParaRPr lang="en-US" b="0" i="0" dirty="0" smtClean="0">
              <a:solidFill>
                <a:srgbClr val="000000"/>
              </a:solidFill>
              <a:effectLst/>
              <a:latin typeface="Monaco"/>
            </a:endParaRPr>
          </a:p>
          <a:p>
            <a:pPr fontAlgn="base"/>
            <a:r>
              <a:rPr lang="en-US" b="0" i="0" dirty="0" smtClean="0">
                <a:solidFill>
                  <a:srgbClr val="800080"/>
                </a:solidFill>
                <a:effectLst/>
                <a:latin typeface="inherit"/>
              </a:rPr>
              <a:t>print</a:t>
            </a:r>
            <a:r>
              <a:rPr lang="en-US" b="0" i="0" dirty="0" smtClean="0">
                <a:solidFill>
                  <a:srgbClr val="333333"/>
                </a:solidFill>
                <a:effectLst/>
                <a:latin typeface="inherit"/>
              </a:rPr>
              <a:t>(</a:t>
            </a:r>
            <a:r>
              <a:rPr lang="en-US" b="0" i="0" dirty="0" err="1" smtClean="0">
                <a:solidFill>
                  <a:srgbClr val="002D7A"/>
                </a:solidFill>
                <a:effectLst/>
                <a:latin typeface="inherit"/>
              </a:rPr>
              <a:t>iris</a:t>
            </a:r>
            <a:r>
              <a:rPr lang="en-US" b="0" i="0" dirty="0" err="1" smtClean="0">
                <a:solidFill>
                  <a:srgbClr val="333333"/>
                </a:solidFill>
                <a:effectLst/>
                <a:latin typeface="inherit"/>
              </a:rPr>
              <a:t>.</a:t>
            </a:r>
            <a:r>
              <a:rPr lang="en-US" b="0" i="0" dirty="0" err="1" smtClean="0">
                <a:solidFill>
                  <a:srgbClr val="002D7A"/>
                </a:solidFill>
                <a:effectLst/>
                <a:latin typeface="inherit"/>
              </a:rPr>
              <a:t>data</a:t>
            </a:r>
            <a:r>
              <a:rPr lang="en-US" b="0" i="0" dirty="0" err="1" smtClean="0">
                <a:solidFill>
                  <a:srgbClr val="333333"/>
                </a:solidFill>
                <a:effectLst/>
                <a:latin typeface="inherit"/>
              </a:rPr>
              <a:t>.</a:t>
            </a:r>
            <a:r>
              <a:rPr lang="en-US" b="0" i="0" dirty="0" err="1" smtClean="0">
                <a:solidFill>
                  <a:srgbClr val="002D7A"/>
                </a:solidFill>
                <a:effectLst/>
                <a:latin typeface="inherit"/>
              </a:rPr>
              <a:t>shape</a:t>
            </a:r>
            <a:r>
              <a:rPr lang="en-US" b="0" i="0" dirty="0" smtClean="0">
                <a:solidFill>
                  <a:srgbClr val="333333"/>
                </a:solidFill>
                <a:effectLst/>
                <a:latin typeface="inherit"/>
              </a:rPr>
              <a:t>)</a:t>
            </a:r>
            <a:endParaRPr lang="en-US" b="0" i="0" dirty="0" smtClean="0">
              <a:solidFill>
                <a:srgbClr val="000000"/>
              </a:solidFill>
              <a:effectLst/>
              <a:latin typeface="Monaco"/>
            </a:endParaRPr>
          </a:p>
          <a:p>
            <a:pPr fontAlgn="base"/>
            <a:r>
              <a:rPr lang="en-US" b="0" i="0" dirty="0" smtClean="0">
                <a:solidFill>
                  <a:srgbClr val="FF8000"/>
                </a:solidFill>
                <a:effectLst/>
                <a:latin typeface="inherit"/>
              </a:rPr>
              <a:t># separate the data and target attributes</a:t>
            </a:r>
            <a:endParaRPr lang="en-US" b="0" i="0" dirty="0" smtClean="0">
              <a:solidFill>
                <a:srgbClr val="000000"/>
              </a:solidFill>
              <a:effectLst/>
              <a:latin typeface="Monaco"/>
            </a:endParaRPr>
          </a:p>
          <a:p>
            <a:pPr fontAlgn="base"/>
            <a:r>
              <a:rPr lang="en-US" b="0" i="0" dirty="0" smtClean="0">
                <a:solidFill>
                  <a:srgbClr val="002D7A"/>
                </a:solidFill>
                <a:effectLst/>
                <a:latin typeface="inherit"/>
              </a:rPr>
              <a:t>X</a:t>
            </a:r>
            <a:r>
              <a:rPr lang="en-US" b="0" i="0" dirty="0" smtClean="0">
                <a:solidFill>
                  <a:srgbClr val="006FE0"/>
                </a:solidFill>
                <a:effectLst/>
                <a:latin typeface="inherit"/>
              </a:rPr>
              <a:t> = </a:t>
            </a:r>
            <a:r>
              <a:rPr lang="en-US" b="0" i="0" dirty="0" err="1" smtClean="0">
                <a:solidFill>
                  <a:srgbClr val="002D7A"/>
                </a:solidFill>
                <a:effectLst/>
                <a:latin typeface="inherit"/>
              </a:rPr>
              <a:t>iris</a:t>
            </a:r>
            <a:r>
              <a:rPr lang="en-US" b="0" i="0" dirty="0" err="1" smtClean="0">
                <a:solidFill>
                  <a:srgbClr val="333333"/>
                </a:solidFill>
                <a:effectLst/>
                <a:latin typeface="inherit"/>
              </a:rPr>
              <a:t>.</a:t>
            </a:r>
            <a:r>
              <a:rPr lang="en-US" b="0" i="0" dirty="0" err="1" smtClean="0">
                <a:solidFill>
                  <a:srgbClr val="000000"/>
                </a:solidFill>
                <a:effectLst/>
                <a:latin typeface="inherit"/>
              </a:rPr>
              <a:t>data</a:t>
            </a:r>
            <a:endParaRPr lang="en-US" b="0" i="0" dirty="0" smtClean="0">
              <a:solidFill>
                <a:srgbClr val="000000"/>
              </a:solidFill>
              <a:effectLst/>
              <a:latin typeface="Monaco"/>
            </a:endParaRPr>
          </a:p>
          <a:p>
            <a:pPr fontAlgn="base"/>
            <a:r>
              <a:rPr lang="en-US" b="0" i="0" dirty="0" smtClean="0">
                <a:solidFill>
                  <a:srgbClr val="002D7A"/>
                </a:solidFill>
                <a:effectLst/>
                <a:latin typeface="inherit"/>
              </a:rPr>
              <a:t>y</a:t>
            </a:r>
            <a:r>
              <a:rPr lang="en-US" b="0" i="0" dirty="0" smtClean="0">
                <a:solidFill>
                  <a:srgbClr val="006FE0"/>
                </a:solidFill>
                <a:effectLst/>
                <a:latin typeface="inherit"/>
              </a:rPr>
              <a:t> = </a:t>
            </a:r>
            <a:r>
              <a:rPr lang="en-US" b="0" i="0" dirty="0" err="1" smtClean="0">
                <a:solidFill>
                  <a:srgbClr val="002D7A"/>
                </a:solidFill>
                <a:effectLst/>
                <a:latin typeface="inherit"/>
              </a:rPr>
              <a:t>iris</a:t>
            </a:r>
            <a:r>
              <a:rPr lang="en-US" b="0" i="0" dirty="0" err="1" smtClean="0">
                <a:solidFill>
                  <a:srgbClr val="333333"/>
                </a:solidFill>
                <a:effectLst/>
                <a:latin typeface="inherit"/>
              </a:rPr>
              <a:t>.</a:t>
            </a:r>
            <a:r>
              <a:rPr lang="en-US" b="0" i="0" dirty="0" err="1" smtClean="0">
                <a:solidFill>
                  <a:srgbClr val="000000"/>
                </a:solidFill>
                <a:effectLst/>
                <a:latin typeface="inherit"/>
              </a:rPr>
              <a:t>target</a:t>
            </a:r>
            <a:endParaRPr lang="en-US" b="0" i="0" dirty="0" smtClean="0">
              <a:solidFill>
                <a:srgbClr val="000000"/>
              </a:solidFill>
              <a:effectLst/>
              <a:latin typeface="Monaco"/>
            </a:endParaRPr>
          </a:p>
          <a:p>
            <a:pPr fontAlgn="base"/>
            <a:r>
              <a:rPr lang="en-US" b="0" i="0" dirty="0" smtClean="0">
                <a:solidFill>
                  <a:srgbClr val="FF8000"/>
                </a:solidFill>
                <a:effectLst/>
                <a:latin typeface="inherit"/>
              </a:rPr>
              <a:t># standardize the data attributes</a:t>
            </a:r>
            <a:endParaRPr lang="en-US" b="0" i="0" dirty="0" smtClean="0">
              <a:solidFill>
                <a:srgbClr val="000000"/>
              </a:solidFill>
              <a:effectLst/>
              <a:latin typeface="Monaco"/>
            </a:endParaRPr>
          </a:p>
          <a:p>
            <a:pPr fontAlgn="base"/>
            <a:r>
              <a:rPr lang="en-US" b="0" i="0" dirty="0" err="1" smtClean="0">
                <a:solidFill>
                  <a:srgbClr val="002D7A"/>
                </a:solidFill>
                <a:effectLst/>
                <a:latin typeface="inherit"/>
              </a:rPr>
              <a:t>standardized_X</a:t>
            </a:r>
            <a:r>
              <a:rPr lang="en-US" b="0" i="0" dirty="0" smtClean="0">
                <a:solidFill>
                  <a:srgbClr val="006FE0"/>
                </a:solidFill>
                <a:effectLst/>
                <a:latin typeface="inherit"/>
              </a:rPr>
              <a:t> = </a:t>
            </a:r>
            <a:r>
              <a:rPr lang="en-US" b="0" i="0" dirty="0" err="1" smtClean="0">
                <a:solidFill>
                  <a:srgbClr val="002D7A"/>
                </a:solidFill>
                <a:effectLst/>
                <a:latin typeface="inherit"/>
              </a:rPr>
              <a:t>preprocessing</a:t>
            </a:r>
            <a:r>
              <a:rPr lang="en-US" b="0" i="0" dirty="0" err="1" smtClean="0">
                <a:solidFill>
                  <a:srgbClr val="333333"/>
                </a:solidFill>
                <a:effectLst/>
                <a:latin typeface="inherit"/>
              </a:rPr>
              <a:t>.</a:t>
            </a:r>
            <a:r>
              <a:rPr lang="en-US" b="0" i="0" dirty="0" err="1" smtClean="0">
                <a:solidFill>
                  <a:srgbClr val="004ED0"/>
                </a:solidFill>
                <a:effectLst/>
                <a:latin typeface="inherit"/>
              </a:rPr>
              <a:t>scale</a:t>
            </a:r>
            <a:r>
              <a:rPr lang="en-US" b="0" i="0" dirty="0" smtClean="0">
                <a:solidFill>
                  <a:srgbClr val="333333"/>
                </a:solidFill>
                <a:effectLst/>
                <a:latin typeface="inherit"/>
              </a:rPr>
              <a:t>(</a:t>
            </a:r>
            <a:r>
              <a:rPr lang="en-US" b="0" i="0" dirty="0" smtClean="0">
                <a:solidFill>
                  <a:srgbClr val="002D7A"/>
                </a:solidFill>
                <a:effectLst/>
                <a:latin typeface="inherit"/>
              </a:rPr>
              <a:t>X</a:t>
            </a:r>
            <a:r>
              <a:rPr lang="en-US" b="0" i="0" dirty="0" smtClean="0">
                <a:solidFill>
                  <a:srgbClr val="333333"/>
                </a:solidFill>
                <a:effectLst/>
                <a:latin typeface="inherit"/>
              </a:rPr>
              <a:t>)</a:t>
            </a:r>
            <a:endParaRPr lang="en-US" b="0" i="0" dirty="0">
              <a:solidFill>
                <a:srgbClr val="000000"/>
              </a:solidFill>
              <a:effectLst/>
              <a:latin typeface="Monaco"/>
            </a:endParaRPr>
          </a:p>
        </p:txBody>
      </p:sp>
    </p:spTree>
    <p:extLst>
      <p:ext uri="{BB962C8B-B14F-4D97-AF65-F5344CB8AC3E}">
        <p14:creationId xmlns:p14="http://schemas.microsoft.com/office/powerpoint/2010/main" val="1759248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latin typeface="+mn-lt"/>
                <a:ea typeface="+mn-ea"/>
                <a:cs typeface="+mn-cs"/>
              </a:rPr>
              <a:t>Data standardization</a:t>
            </a:r>
          </a:p>
        </p:txBody>
      </p:sp>
      <p:sp>
        <p:nvSpPr>
          <p:cNvPr id="3" name="Content Placeholder 2"/>
          <p:cNvSpPr>
            <a:spLocks noGrp="1"/>
          </p:cNvSpPr>
          <p:nvPr>
            <p:ph idx="1"/>
          </p:nvPr>
        </p:nvSpPr>
        <p:spPr>
          <a:xfrm>
            <a:off x="1099457" y="2162765"/>
            <a:ext cx="10515600" cy="4351338"/>
          </a:xfrm>
        </p:spPr>
        <p:txBody>
          <a:bodyPr/>
          <a:lstStyle/>
          <a:p>
            <a:pPr marL="0" indent="0" algn="ctr">
              <a:buNone/>
            </a:pPr>
            <a:r>
              <a:rPr lang="en-US" b="1" dirty="0"/>
              <a:t>The magical formula which performs standardization:</a:t>
            </a:r>
            <a:endParaRPr lang="en-US" dirty="0"/>
          </a:p>
        </p:txBody>
      </p:sp>
      <p:pic>
        <p:nvPicPr>
          <p:cNvPr id="1029" name="Picture 5" descr="https://miro.medium.com/max/299/1*R6O8lOicqfK9zLQtqEMtA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2284" y="3357154"/>
            <a:ext cx="5148953" cy="1343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9186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pPr algn="ctr"/>
            <a:r>
              <a:rPr lang="en-US" dirty="0"/>
              <a:t>Data standardization</a:t>
            </a:r>
          </a:p>
        </p:txBody>
      </p:sp>
      <p:sp>
        <p:nvSpPr>
          <p:cNvPr id="3" name="Content Placeholder 2"/>
          <p:cNvSpPr>
            <a:spLocks noGrp="1"/>
          </p:cNvSpPr>
          <p:nvPr>
            <p:ph idx="1"/>
          </p:nvPr>
        </p:nvSpPr>
        <p:spPr>
          <a:xfrm>
            <a:off x="838200" y="1306286"/>
            <a:ext cx="10515600" cy="4870677"/>
          </a:xfrm>
        </p:spPr>
        <p:txBody>
          <a:bodyPr>
            <a:normAutofit fontScale="85000" lnSpcReduction="20000"/>
          </a:bodyPr>
          <a:lstStyle/>
          <a:p>
            <a:pPr marL="0" indent="0" fontAlgn="base">
              <a:buNone/>
            </a:pPr>
            <a:r>
              <a:rPr lang="en-US" dirty="0"/>
              <a:t>A value is standardized as follows:</a:t>
            </a:r>
          </a:p>
          <a:p>
            <a:pPr fontAlgn="base"/>
            <a:r>
              <a:rPr lang="en-US" dirty="0"/>
              <a:t>y = (x – mean) / </a:t>
            </a:r>
            <a:r>
              <a:rPr lang="en-US" dirty="0" err="1"/>
              <a:t>standard_deviation</a:t>
            </a:r>
            <a:endParaRPr lang="en-US" dirty="0"/>
          </a:p>
          <a:p>
            <a:pPr marL="0" indent="0" fontAlgn="base">
              <a:buNone/>
            </a:pPr>
            <a:r>
              <a:rPr lang="en-US" dirty="0"/>
              <a:t>Where the </a:t>
            </a:r>
            <a:r>
              <a:rPr lang="en-US" i="1" dirty="0"/>
              <a:t>mean</a:t>
            </a:r>
            <a:r>
              <a:rPr lang="en-US" dirty="0"/>
              <a:t> is calculated as:</a:t>
            </a:r>
          </a:p>
          <a:p>
            <a:pPr fontAlgn="base"/>
            <a:r>
              <a:rPr lang="en-US" dirty="0"/>
              <a:t>mean = sum(x) / count(x)</a:t>
            </a:r>
          </a:p>
          <a:p>
            <a:pPr marL="0" indent="0" fontAlgn="base">
              <a:buNone/>
            </a:pPr>
            <a:r>
              <a:rPr lang="en-US" dirty="0"/>
              <a:t>And the </a:t>
            </a:r>
            <a:r>
              <a:rPr lang="en-US" i="1" dirty="0" err="1"/>
              <a:t>standard_deviation</a:t>
            </a:r>
            <a:r>
              <a:rPr lang="en-US" dirty="0"/>
              <a:t> is calculated as:</a:t>
            </a:r>
          </a:p>
          <a:p>
            <a:pPr fontAlgn="base"/>
            <a:r>
              <a:rPr lang="en-US" dirty="0" err="1"/>
              <a:t>standard_deviation</a:t>
            </a:r>
            <a:r>
              <a:rPr lang="en-US" dirty="0"/>
              <a:t> = </a:t>
            </a:r>
            <a:r>
              <a:rPr lang="en-US" dirty="0" err="1"/>
              <a:t>sqrt</a:t>
            </a:r>
            <a:r>
              <a:rPr lang="en-US" dirty="0"/>
              <a:t>( sum( (x – mean)^2 ) / count(x))</a:t>
            </a:r>
          </a:p>
          <a:p>
            <a:pPr marL="0" indent="0" fontAlgn="base">
              <a:buNone/>
            </a:pPr>
            <a:r>
              <a:rPr lang="en-US" dirty="0"/>
              <a:t>We can guesstimate a mean of 10.0 and a standard deviation of about 5.0. Using these values, we can standardize the first value of 20.7 as follows:</a:t>
            </a:r>
          </a:p>
          <a:p>
            <a:pPr fontAlgn="base"/>
            <a:r>
              <a:rPr lang="en-US" dirty="0"/>
              <a:t>y = (x – mean) / </a:t>
            </a:r>
            <a:r>
              <a:rPr lang="en-US" dirty="0" err="1"/>
              <a:t>standard_deviation</a:t>
            </a:r>
            <a:endParaRPr lang="en-US" dirty="0"/>
          </a:p>
          <a:p>
            <a:pPr fontAlgn="base"/>
            <a:r>
              <a:rPr lang="en-US" dirty="0"/>
              <a:t>y = (20.7 – 10) / 5</a:t>
            </a:r>
          </a:p>
          <a:p>
            <a:pPr fontAlgn="base"/>
            <a:r>
              <a:rPr lang="en-US" dirty="0"/>
              <a:t>y = (10.7) / 5</a:t>
            </a:r>
          </a:p>
          <a:p>
            <a:pPr fontAlgn="base"/>
            <a:r>
              <a:rPr lang="en-US" dirty="0"/>
              <a:t>y = 2.14</a:t>
            </a:r>
          </a:p>
          <a:p>
            <a:endParaRPr lang="en-US" dirty="0"/>
          </a:p>
        </p:txBody>
      </p:sp>
    </p:spTree>
    <p:extLst>
      <p:ext uri="{BB962C8B-B14F-4D97-AF65-F5344CB8AC3E}">
        <p14:creationId xmlns:p14="http://schemas.microsoft.com/office/powerpoint/2010/main" val="18566648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966"/>
          </a:xfrm>
        </p:spPr>
        <p:txBody>
          <a:bodyPr>
            <a:normAutofit fontScale="90000"/>
          </a:bodyPr>
          <a:lstStyle/>
          <a:p>
            <a:pPr algn="ctr"/>
            <a:r>
              <a:rPr lang="en-US" dirty="0"/>
              <a:t>E</a:t>
            </a:r>
            <a:r>
              <a:rPr lang="en-US" dirty="0" smtClean="0"/>
              <a:t>xample of a standardization</a:t>
            </a:r>
            <a:br>
              <a:rPr lang="en-US" dirty="0" smtClean="0"/>
            </a:br>
            <a:endParaRPr lang="en-US" dirty="0"/>
          </a:p>
        </p:txBody>
      </p:sp>
      <p:sp>
        <p:nvSpPr>
          <p:cNvPr id="3" name="Content Placeholder 2"/>
          <p:cNvSpPr>
            <a:spLocks noGrp="1"/>
          </p:cNvSpPr>
          <p:nvPr>
            <p:ph idx="1"/>
          </p:nvPr>
        </p:nvSpPr>
        <p:spPr>
          <a:xfrm>
            <a:off x="838200" y="940526"/>
            <a:ext cx="10515600" cy="5236437"/>
          </a:xfrm>
        </p:spPr>
        <p:txBody>
          <a:bodyPr>
            <a:normAutofit fontScale="77500" lnSpcReduction="20000"/>
          </a:bodyPr>
          <a:lstStyle/>
          <a:p>
            <a:pPr marL="457200" lvl="1" indent="0" fontAlgn="base">
              <a:buNone/>
            </a:pPr>
            <a:r>
              <a:rPr lang="en-US" dirty="0" smtClean="0"/>
              <a:t>from </a:t>
            </a:r>
            <a:r>
              <a:rPr lang="en-US" dirty="0" err="1"/>
              <a:t>numpy</a:t>
            </a:r>
            <a:r>
              <a:rPr lang="en-US" dirty="0"/>
              <a:t> import </a:t>
            </a:r>
            <a:r>
              <a:rPr lang="en-US" dirty="0" err="1"/>
              <a:t>asarray</a:t>
            </a:r>
            <a:endParaRPr lang="en-US" dirty="0"/>
          </a:p>
          <a:p>
            <a:pPr fontAlgn="base"/>
            <a:r>
              <a:rPr lang="en-US" dirty="0"/>
              <a:t>from </a:t>
            </a:r>
            <a:r>
              <a:rPr lang="en-US" dirty="0" err="1"/>
              <a:t>sklearn.preprocessing</a:t>
            </a:r>
            <a:r>
              <a:rPr lang="en-US" dirty="0"/>
              <a:t> import </a:t>
            </a:r>
            <a:r>
              <a:rPr lang="en-US" dirty="0" err="1"/>
              <a:t>StandardScaler</a:t>
            </a:r>
            <a:endParaRPr lang="en-US" dirty="0"/>
          </a:p>
          <a:p>
            <a:pPr fontAlgn="base"/>
            <a:r>
              <a:rPr lang="en-US" dirty="0"/>
              <a:t># define data</a:t>
            </a:r>
          </a:p>
          <a:p>
            <a:pPr fontAlgn="base"/>
            <a:r>
              <a:rPr lang="en-US" dirty="0"/>
              <a:t>data = </a:t>
            </a:r>
            <a:r>
              <a:rPr lang="en-US" dirty="0" err="1"/>
              <a:t>asarray</a:t>
            </a:r>
            <a:r>
              <a:rPr lang="en-US" dirty="0"/>
              <a:t>([[100, 0.001],</a:t>
            </a:r>
          </a:p>
          <a:p>
            <a:pPr fontAlgn="base"/>
            <a:r>
              <a:rPr lang="en-US" dirty="0"/>
              <a:t>[8, 0.05],</a:t>
            </a:r>
          </a:p>
          <a:p>
            <a:pPr fontAlgn="base"/>
            <a:r>
              <a:rPr lang="en-US" dirty="0"/>
              <a:t>[50, 0.005],</a:t>
            </a:r>
          </a:p>
          <a:p>
            <a:pPr fontAlgn="base"/>
            <a:r>
              <a:rPr lang="en-US" dirty="0"/>
              <a:t>[88, 0.07],</a:t>
            </a:r>
          </a:p>
          <a:p>
            <a:pPr fontAlgn="base"/>
            <a:r>
              <a:rPr lang="en-US" dirty="0"/>
              <a:t>[4, 0.1]])</a:t>
            </a:r>
          </a:p>
          <a:p>
            <a:pPr fontAlgn="base"/>
            <a:r>
              <a:rPr lang="en-US" dirty="0"/>
              <a:t>print(data)</a:t>
            </a:r>
          </a:p>
          <a:p>
            <a:pPr fontAlgn="base"/>
            <a:r>
              <a:rPr lang="en-US" dirty="0"/>
              <a:t># define standard scaler</a:t>
            </a:r>
          </a:p>
          <a:p>
            <a:pPr fontAlgn="base"/>
            <a:r>
              <a:rPr lang="en-US" dirty="0"/>
              <a:t>scaler = </a:t>
            </a:r>
            <a:r>
              <a:rPr lang="en-US" dirty="0" err="1"/>
              <a:t>StandardScaler</a:t>
            </a:r>
            <a:r>
              <a:rPr lang="en-US" dirty="0"/>
              <a:t>()</a:t>
            </a:r>
          </a:p>
          <a:p>
            <a:pPr fontAlgn="base"/>
            <a:r>
              <a:rPr lang="en-US" dirty="0"/>
              <a:t># transform data</a:t>
            </a:r>
          </a:p>
          <a:p>
            <a:pPr fontAlgn="base"/>
            <a:r>
              <a:rPr lang="en-US" dirty="0"/>
              <a:t>scaled = </a:t>
            </a:r>
            <a:r>
              <a:rPr lang="en-US" dirty="0" err="1"/>
              <a:t>scaler.fit_transform</a:t>
            </a:r>
            <a:r>
              <a:rPr lang="en-US" dirty="0"/>
              <a:t>(data)</a:t>
            </a:r>
          </a:p>
          <a:p>
            <a:pPr fontAlgn="base"/>
            <a:r>
              <a:rPr lang="en-US" dirty="0"/>
              <a:t>print(scaled)</a:t>
            </a:r>
          </a:p>
          <a:p>
            <a:endParaRPr lang="en-US" dirty="0"/>
          </a:p>
        </p:txBody>
      </p:sp>
    </p:spTree>
    <p:extLst>
      <p:ext uri="{BB962C8B-B14F-4D97-AF65-F5344CB8AC3E}">
        <p14:creationId xmlns:p14="http://schemas.microsoft.com/office/powerpoint/2010/main" val="29900351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fontScale="25000" lnSpcReduction="20000"/>
          </a:bodyPr>
          <a:lstStyle/>
          <a:p>
            <a:pPr fontAlgn="base"/>
            <a:r>
              <a:rPr lang="en-US" sz="4800" dirty="0"/>
              <a:t># evaluate </a:t>
            </a:r>
            <a:r>
              <a:rPr lang="en-US" sz="4800" dirty="0" err="1"/>
              <a:t>knn</a:t>
            </a:r>
            <a:r>
              <a:rPr lang="en-US" sz="4800" dirty="0"/>
              <a:t> on the raw sonar dataset</a:t>
            </a:r>
          </a:p>
          <a:p>
            <a:pPr fontAlgn="base"/>
            <a:r>
              <a:rPr lang="en-US" sz="4800" dirty="0"/>
              <a:t>from </a:t>
            </a:r>
            <a:r>
              <a:rPr lang="en-US" sz="4800" dirty="0" err="1"/>
              <a:t>numpy</a:t>
            </a:r>
            <a:r>
              <a:rPr lang="en-US" sz="4800" dirty="0"/>
              <a:t> import mean</a:t>
            </a:r>
          </a:p>
          <a:p>
            <a:pPr fontAlgn="base"/>
            <a:r>
              <a:rPr lang="en-US" sz="4800" dirty="0"/>
              <a:t>from </a:t>
            </a:r>
            <a:r>
              <a:rPr lang="en-US" sz="4800" dirty="0" err="1"/>
              <a:t>numpy</a:t>
            </a:r>
            <a:r>
              <a:rPr lang="en-US" sz="4800" dirty="0"/>
              <a:t> import </a:t>
            </a:r>
            <a:r>
              <a:rPr lang="en-US" sz="4800" dirty="0" err="1"/>
              <a:t>std</a:t>
            </a:r>
            <a:endParaRPr lang="en-US" sz="4800" dirty="0"/>
          </a:p>
          <a:p>
            <a:pPr fontAlgn="base"/>
            <a:r>
              <a:rPr lang="en-US" sz="4800" dirty="0"/>
              <a:t>from pandas import </a:t>
            </a:r>
            <a:r>
              <a:rPr lang="en-US" sz="4800" dirty="0" err="1"/>
              <a:t>read_csv</a:t>
            </a:r>
            <a:endParaRPr lang="en-US" sz="4800" dirty="0"/>
          </a:p>
          <a:p>
            <a:pPr fontAlgn="base"/>
            <a:r>
              <a:rPr lang="en-US" sz="4800" dirty="0"/>
              <a:t>from </a:t>
            </a:r>
            <a:r>
              <a:rPr lang="en-US" sz="4800" dirty="0" err="1"/>
              <a:t>sklearn.model_selection</a:t>
            </a:r>
            <a:r>
              <a:rPr lang="en-US" sz="4800" dirty="0"/>
              <a:t> import </a:t>
            </a:r>
            <a:r>
              <a:rPr lang="en-US" sz="4800" dirty="0" err="1"/>
              <a:t>cross_val_score</a:t>
            </a:r>
            <a:endParaRPr lang="en-US" sz="4800" dirty="0"/>
          </a:p>
          <a:p>
            <a:pPr fontAlgn="base"/>
            <a:r>
              <a:rPr lang="en-US" sz="4800" dirty="0"/>
              <a:t>from </a:t>
            </a:r>
            <a:r>
              <a:rPr lang="en-US" sz="4800" dirty="0" err="1"/>
              <a:t>sklearn.model_selection</a:t>
            </a:r>
            <a:r>
              <a:rPr lang="en-US" sz="4800" dirty="0"/>
              <a:t> import </a:t>
            </a:r>
            <a:r>
              <a:rPr lang="en-US" sz="4800" dirty="0" err="1"/>
              <a:t>RepeatedStratifiedKFold</a:t>
            </a:r>
            <a:endParaRPr lang="en-US" sz="4800" dirty="0"/>
          </a:p>
          <a:p>
            <a:pPr fontAlgn="base"/>
            <a:r>
              <a:rPr lang="en-US" sz="4800" dirty="0"/>
              <a:t>from </a:t>
            </a:r>
            <a:r>
              <a:rPr lang="en-US" sz="4800" dirty="0" err="1"/>
              <a:t>sklearn.neighbors</a:t>
            </a:r>
            <a:r>
              <a:rPr lang="en-US" sz="4800" dirty="0"/>
              <a:t> import </a:t>
            </a:r>
            <a:r>
              <a:rPr lang="en-US" sz="4800" dirty="0" err="1"/>
              <a:t>KNeighborsClassifier</a:t>
            </a:r>
            <a:endParaRPr lang="en-US" sz="4800" dirty="0"/>
          </a:p>
          <a:p>
            <a:pPr fontAlgn="base"/>
            <a:r>
              <a:rPr lang="en-US" sz="4800" dirty="0"/>
              <a:t>from </a:t>
            </a:r>
            <a:r>
              <a:rPr lang="en-US" sz="4800" dirty="0" err="1"/>
              <a:t>sklearn.preprocessing</a:t>
            </a:r>
            <a:r>
              <a:rPr lang="en-US" sz="4800" dirty="0"/>
              <a:t> import </a:t>
            </a:r>
            <a:r>
              <a:rPr lang="en-US" sz="4800" dirty="0" err="1"/>
              <a:t>LabelEncoder</a:t>
            </a:r>
            <a:endParaRPr lang="en-US" sz="4800" dirty="0"/>
          </a:p>
          <a:p>
            <a:pPr fontAlgn="base"/>
            <a:r>
              <a:rPr lang="en-US" sz="4800" dirty="0"/>
              <a:t>from </a:t>
            </a:r>
            <a:r>
              <a:rPr lang="en-US" sz="4800" dirty="0" err="1"/>
              <a:t>matplotlib</a:t>
            </a:r>
            <a:r>
              <a:rPr lang="en-US" sz="4800" dirty="0"/>
              <a:t> import </a:t>
            </a:r>
            <a:r>
              <a:rPr lang="en-US" sz="4800" dirty="0" err="1"/>
              <a:t>pyplot</a:t>
            </a:r>
            <a:endParaRPr lang="en-US" sz="4800" dirty="0"/>
          </a:p>
          <a:p>
            <a:pPr fontAlgn="base"/>
            <a:r>
              <a:rPr lang="en-US" sz="4800" dirty="0"/>
              <a:t># load dataset</a:t>
            </a:r>
          </a:p>
          <a:p>
            <a:pPr fontAlgn="base"/>
            <a:r>
              <a:rPr lang="en-US" sz="4800" dirty="0" err="1"/>
              <a:t>url</a:t>
            </a:r>
            <a:r>
              <a:rPr lang="en-US" sz="4800" dirty="0"/>
              <a:t> = "https://raw.githubusercontent.com/</a:t>
            </a:r>
            <a:r>
              <a:rPr lang="en-US" sz="4800" dirty="0" err="1"/>
              <a:t>jbrownlee</a:t>
            </a:r>
            <a:r>
              <a:rPr lang="en-US" sz="4800" dirty="0"/>
              <a:t>/Datasets/master/sonar.csv"</a:t>
            </a:r>
          </a:p>
          <a:p>
            <a:pPr fontAlgn="base"/>
            <a:r>
              <a:rPr lang="en-US" sz="4800" dirty="0"/>
              <a:t>dataset = </a:t>
            </a:r>
            <a:r>
              <a:rPr lang="en-US" sz="4800" dirty="0" err="1"/>
              <a:t>read_csv</a:t>
            </a:r>
            <a:r>
              <a:rPr lang="en-US" sz="4800" dirty="0"/>
              <a:t>(</a:t>
            </a:r>
            <a:r>
              <a:rPr lang="en-US" sz="4800" dirty="0" err="1"/>
              <a:t>url</a:t>
            </a:r>
            <a:r>
              <a:rPr lang="en-US" sz="4800" dirty="0"/>
              <a:t>, header=None)</a:t>
            </a:r>
          </a:p>
          <a:p>
            <a:pPr fontAlgn="base"/>
            <a:r>
              <a:rPr lang="en-US" sz="4800" dirty="0"/>
              <a:t>data = </a:t>
            </a:r>
            <a:r>
              <a:rPr lang="en-US" sz="4800" dirty="0" err="1"/>
              <a:t>dataset.values</a:t>
            </a:r>
            <a:endParaRPr lang="en-US" sz="4800" dirty="0"/>
          </a:p>
          <a:p>
            <a:pPr fontAlgn="base"/>
            <a:r>
              <a:rPr lang="en-US" sz="4800" dirty="0"/>
              <a:t># separate into input and output columns</a:t>
            </a:r>
          </a:p>
          <a:p>
            <a:pPr fontAlgn="base"/>
            <a:r>
              <a:rPr lang="en-US" sz="4800" dirty="0"/>
              <a:t>X, y = data[:, :-1], data[:, -1]</a:t>
            </a:r>
          </a:p>
          <a:p>
            <a:pPr fontAlgn="base"/>
            <a:r>
              <a:rPr lang="en-US" sz="4800" dirty="0"/>
              <a:t># ensure inputs are floats and output is an integer label</a:t>
            </a:r>
          </a:p>
          <a:p>
            <a:pPr fontAlgn="base"/>
            <a:r>
              <a:rPr lang="en-US" sz="4800" dirty="0"/>
              <a:t>X = </a:t>
            </a:r>
            <a:r>
              <a:rPr lang="en-US" sz="4800" dirty="0" err="1"/>
              <a:t>X.astype</a:t>
            </a:r>
            <a:r>
              <a:rPr lang="en-US" sz="4800" dirty="0"/>
              <a:t>('float32')</a:t>
            </a:r>
          </a:p>
          <a:p>
            <a:pPr fontAlgn="base"/>
            <a:r>
              <a:rPr lang="en-US" sz="4800" dirty="0"/>
              <a:t>y = </a:t>
            </a:r>
            <a:r>
              <a:rPr lang="en-US" sz="4800" b="1" dirty="0" err="1"/>
              <a:t>LabelEncoder</a:t>
            </a:r>
            <a:r>
              <a:rPr lang="en-US" sz="4800" b="1" dirty="0"/>
              <a:t>().</a:t>
            </a:r>
            <a:r>
              <a:rPr lang="en-US" sz="4800" b="1" dirty="0" err="1"/>
              <a:t>fit_transform</a:t>
            </a:r>
            <a:r>
              <a:rPr lang="en-US" sz="4800" b="1" dirty="0"/>
              <a:t>(</a:t>
            </a:r>
            <a:r>
              <a:rPr lang="en-US" sz="4800" b="1" dirty="0" err="1"/>
              <a:t>y.astype</a:t>
            </a:r>
            <a:r>
              <a:rPr lang="en-US" sz="4800" dirty="0"/>
              <a:t>('</a:t>
            </a:r>
            <a:r>
              <a:rPr lang="en-US" sz="4800" dirty="0" err="1"/>
              <a:t>str</a:t>
            </a:r>
            <a:r>
              <a:rPr lang="en-US" sz="4800" dirty="0"/>
              <a:t>'))</a:t>
            </a:r>
          </a:p>
          <a:p>
            <a:pPr fontAlgn="base"/>
            <a:r>
              <a:rPr lang="en-US" sz="4800" dirty="0"/>
              <a:t># define and configure the model</a:t>
            </a:r>
          </a:p>
          <a:p>
            <a:pPr fontAlgn="base"/>
            <a:r>
              <a:rPr lang="en-US" sz="4800" dirty="0"/>
              <a:t>model = </a:t>
            </a:r>
            <a:r>
              <a:rPr lang="en-US" sz="4800" dirty="0" err="1"/>
              <a:t>KNeighborsClassifier</a:t>
            </a:r>
            <a:r>
              <a:rPr lang="en-US" sz="4800" dirty="0"/>
              <a:t>()</a:t>
            </a:r>
          </a:p>
          <a:p>
            <a:pPr fontAlgn="base"/>
            <a:r>
              <a:rPr lang="en-US" sz="4800" dirty="0"/>
              <a:t># evaluate the model</a:t>
            </a:r>
          </a:p>
          <a:p>
            <a:pPr fontAlgn="base"/>
            <a:r>
              <a:rPr lang="en-US" sz="4800" dirty="0"/>
              <a:t>cv = </a:t>
            </a:r>
            <a:r>
              <a:rPr lang="en-US" sz="4800" dirty="0" err="1"/>
              <a:t>RepeatedStratifiedKFold</a:t>
            </a:r>
            <a:r>
              <a:rPr lang="en-US" sz="4800" dirty="0"/>
              <a:t>(</a:t>
            </a:r>
            <a:r>
              <a:rPr lang="en-US" sz="4800" dirty="0" err="1"/>
              <a:t>n_splits</a:t>
            </a:r>
            <a:r>
              <a:rPr lang="en-US" sz="4800" dirty="0"/>
              <a:t>=10, </a:t>
            </a:r>
            <a:r>
              <a:rPr lang="en-US" sz="4800" dirty="0" err="1"/>
              <a:t>n_repeats</a:t>
            </a:r>
            <a:r>
              <a:rPr lang="en-US" sz="4800" dirty="0"/>
              <a:t>=3, </a:t>
            </a:r>
            <a:r>
              <a:rPr lang="en-US" sz="4800" dirty="0" err="1"/>
              <a:t>random_state</a:t>
            </a:r>
            <a:r>
              <a:rPr lang="en-US" sz="4800" dirty="0"/>
              <a:t>=1)</a:t>
            </a:r>
          </a:p>
          <a:p>
            <a:pPr fontAlgn="base"/>
            <a:r>
              <a:rPr lang="en-US" sz="4800" dirty="0" err="1"/>
              <a:t>n_scores</a:t>
            </a:r>
            <a:r>
              <a:rPr lang="en-US" sz="4800" dirty="0"/>
              <a:t> = </a:t>
            </a:r>
            <a:r>
              <a:rPr lang="en-US" sz="4800" dirty="0" err="1"/>
              <a:t>cross_val_score</a:t>
            </a:r>
            <a:r>
              <a:rPr lang="en-US" sz="4800" dirty="0"/>
              <a:t>(model, X, y, scoring='accuracy', cv=cv, </a:t>
            </a:r>
            <a:r>
              <a:rPr lang="en-US" sz="4800" dirty="0" err="1"/>
              <a:t>n_jobs</a:t>
            </a:r>
            <a:r>
              <a:rPr lang="en-US" sz="4800" dirty="0"/>
              <a:t>=-1, </a:t>
            </a:r>
            <a:r>
              <a:rPr lang="en-US" sz="4800" dirty="0" err="1"/>
              <a:t>error_score</a:t>
            </a:r>
            <a:r>
              <a:rPr lang="en-US" sz="4800" dirty="0"/>
              <a:t>='raise')</a:t>
            </a:r>
          </a:p>
          <a:p>
            <a:pPr fontAlgn="base"/>
            <a:r>
              <a:rPr lang="en-US" sz="4800" dirty="0"/>
              <a:t># report model performance</a:t>
            </a:r>
          </a:p>
          <a:p>
            <a:pPr fontAlgn="base"/>
            <a:r>
              <a:rPr lang="en-US" sz="4800" dirty="0"/>
              <a:t>print('Accuracy: %.3f (%.3f)' % (mean(</a:t>
            </a:r>
            <a:r>
              <a:rPr lang="en-US" sz="4800" dirty="0" err="1"/>
              <a:t>n_scores</a:t>
            </a:r>
            <a:r>
              <a:rPr lang="en-US" sz="4800" dirty="0"/>
              <a:t>), </a:t>
            </a:r>
            <a:r>
              <a:rPr lang="en-US" sz="4800" dirty="0" err="1"/>
              <a:t>std</a:t>
            </a:r>
            <a:r>
              <a:rPr lang="en-US" sz="4800" dirty="0"/>
              <a:t>(</a:t>
            </a:r>
            <a:r>
              <a:rPr lang="en-US" sz="4800" dirty="0" err="1"/>
              <a:t>n_scores</a:t>
            </a:r>
            <a:r>
              <a:rPr lang="en-US" sz="4800" dirty="0"/>
              <a:t>)))</a:t>
            </a:r>
          </a:p>
          <a:p>
            <a:endParaRPr lang="en-US" dirty="0"/>
          </a:p>
        </p:txBody>
      </p:sp>
    </p:spTree>
    <p:extLst>
      <p:ext uri="{BB962C8B-B14F-4D97-AF65-F5344CB8AC3E}">
        <p14:creationId xmlns:p14="http://schemas.microsoft.com/office/powerpoint/2010/main" val="3412030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838200" y="143691"/>
            <a:ext cx="10515600" cy="6033272"/>
          </a:xfrm>
        </p:spPr>
        <p:txBody>
          <a:bodyPr>
            <a:normAutofit fontScale="25000" lnSpcReduction="20000"/>
          </a:bodyPr>
          <a:lstStyle/>
          <a:p>
            <a:pPr fontAlgn="base"/>
            <a:r>
              <a:rPr lang="en-US" sz="4000" dirty="0"/>
              <a:t># evaluate </a:t>
            </a:r>
            <a:r>
              <a:rPr lang="en-US" sz="4000" dirty="0" err="1"/>
              <a:t>knn</a:t>
            </a:r>
            <a:r>
              <a:rPr lang="en-US" sz="4000" dirty="0"/>
              <a:t> on the sonar dataset with standard scaler transform</a:t>
            </a:r>
          </a:p>
          <a:p>
            <a:pPr fontAlgn="base"/>
            <a:r>
              <a:rPr lang="en-US" sz="4000" dirty="0"/>
              <a:t>from </a:t>
            </a:r>
            <a:r>
              <a:rPr lang="en-US" sz="4000" dirty="0" err="1"/>
              <a:t>numpy</a:t>
            </a:r>
            <a:r>
              <a:rPr lang="en-US" sz="4000" dirty="0"/>
              <a:t> import mean</a:t>
            </a:r>
          </a:p>
          <a:p>
            <a:pPr fontAlgn="base"/>
            <a:r>
              <a:rPr lang="en-US" sz="4000" dirty="0"/>
              <a:t>from </a:t>
            </a:r>
            <a:r>
              <a:rPr lang="en-US" sz="4000" dirty="0" err="1"/>
              <a:t>numpy</a:t>
            </a:r>
            <a:r>
              <a:rPr lang="en-US" sz="4000" dirty="0"/>
              <a:t> import </a:t>
            </a:r>
            <a:r>
              <a:rPr lang="en-US" sz="4000" dirty="0" err="1"/>
              <a:t>std</a:t>
            </a:r>
            <a:endParaRPr lang="en-US" sz="4000" dirty="0"/>
          </a:p>
          <a:p>
            <a:pPr fontAlgn="base"/>
            <a:r>
              <a:rPr lang="en-US" sz="4000" dirty="0"/>
              <a:t>from pandas import </a:t>
            </a:r>
            <a:r>
              <a:rPr lang="en-US" sz="4000" dirty="0" err="1"/>
              <a:t>read_csv</a:t>
            </a:r>
            <a:endParaRPr lang="en-US" sz="4000" dirty="0"/>
          </a:p>
          <a:p>
            <a:pPr fontAlgn="base"/>
            <a:r>
              <a:rPr lang="en-US" sz="4000" dirty="0"/>
              <a:t>from </a:t>
            </a:r>
            <a:r>
              <a:rPr lang="en-US" sz="4000" dirty="0" err="1"/>
              <a:t>sklearn.model_selection</a:t>
            </a:r>
            <a:r>
              <a:rPr lang="en-US" sz="4000" dirty="0"/>
              <a:t> import </a:t>
            </a:r>
            <a:r>
              <a:rPr lang="en-US" sz="4000" dirty="0" err="1"/>
              <a:t>cross_val_score</a:t>
            </a:r>
            <a:endParaRPr lang="en-US" sz="4000" dirty="0"/>
          </a:p>
          <a:p>
            <a:pPr fontAlgn="base"/>
            <a:r>
              <a:rPr lang="en-US" sz="4000" dirty="0"/>
              <a:t>from </a:t>
            </a:r>
            <a:r>
              <a:rPr lang="en-US" sz="4000" dirty="0" err="1"/>
              <a:t>sklearn.model_selection</a:t>
            </a:r>
            <a:r>
              <a:rPr lang="en-US" sz="4000" dirty="0"/>
              <a:t> import </a:t>
            </a:r>
            <a:r>
              <a:rPr lang="en-US" sz="4000" dirty="0" err="1"/>
              <a:t>RepeatedStratifiedKFold</a:t>
            </a:r>
            <a:endParaRPr lang="en-US" sz="4000" dirty="0"/>
          </a:p>
          <a:p>
            <a:pPr fontAlgn="base"/>
            <a:r>
              <a:rPr lang="en-US" sz="4000" dirty="0"/>
              <a:t>from </a:t>
            </a:r>
            <a:r>
              <a:rPr lang="en-US" sz="4000" dirty="0" err="1"/>
              <a:t>sklearn.neighbors</a:t>
            </a:r>
            <a:r>
              <a:rPr lang="en-US" sz="4000" dirty="0"/>
              <a:t> import </a:t>
            </a:r>
            <a:r>
              <a:rPr lang="en-US" sz="4000" dirty="0" err="1"/>
              <a:t>KNeighborsClassifier</a:t>
            </a:r>
            <a:endParaRPr lang="en-US" sz="4000" dirty="0"/>
          </a:p>
          <a:p>
            <a:pPr fontAlgn="base"/>
            <a:r>
              <a:rPr lang="en-US" sz="4000" dirty="0"/>
              <a:t>from </a:t>
            </a:r>
            <a:r>
              <a:rPr lang="en-US" sz="4000" dirty="0" err="1"/>
              <a:t>sklearn.preprocessing</a:t>
            </a:r>
            <a:r>
              <a:rPr lang="en-US" sz="4000" dirty="0"/>
              <a:t> import </a:t>
            </a:r>
            <a:r>
              <a:rPr lang="en-US" sz="4000" dirty="0" err="1"/>
              <a:t>LabelEncoder</a:t>
            </a:r>
            <a:endParaRPr lang="en-US" sz="4000" dirty="0"/>
          </a:p>
          <a:p>
            <a:pPr fontAlgn="base"/>
            <a:r>
              <a:rPr lang="en-US" sz="4000" dirty="0"/>
              <a:t>from </a:t>
            </a:r>
            <a:r>
              <a:rPr lang="en-US" sz="4000" dirty="0" err="1"/>
              <a:t>sklearn.preprocessing</a:t>
            </a:r>
            <a:r>
              <a:rPr lang="en-US" sz="4000" dirty="0"/>
              <a:t> import </a:t>
            </a:r>
            <a:r>
              <a:rPr lang="en-US" sz="4000" dirty="0" err="1"/>
              <a:t>StandardScaler</a:t>
            </a:r>
            <a:endParaRPr lang="en-US" sz="4000" dirty="0"/>
          </a:p>
          <a:p>
            <a:pPr fontAlgn="base"/>
            <a:r>
              <a:rPr lang="en-US" sz="4000" dirty="0"/>
              <a:t>from </a:t>
            </a:r>
            <a:r>
              <a:rPr lang="en-US" sz="4000" dirty="0" err="1"/>
              <a:t>sklearn.pipeline</a:t>
            </a:r>
            <a:r>
              <a:rPr lang="en-US" sz="4000" dirty="0"/>
              <a:t> import Pipeline</a:t>
            </a:r>
          </a:p>
          <a:p>
            <a:pPr fontAlgn="base"/>
            <a:r>
              <a:rPr lang="en-US" sz="4000" dirty="0"/>
              <a:t>from </a:t>
            </a:r>
            <a:r>
              <a:rPr lang="en-US" sz="4000" dirty="0" err="1"/>
              <a:t>matplotlib</a:t>
            </a:r>
            <a:r>
              <a:rPr lang="en-US" sz="4000" dirty="0"/>
              <a:t> import </a:t>
            </a:r>
            <a:r>
              <a:rPr lang="en-US" sz="4000" dirty="0" err="1"/>
              <a:t>pyplot</a:t>
            </a:r>
            <a:endParaRPr lang="en-US" sz="4000" dirty="0"/>
          </a:p>
          <a:p>
            <a:pPr fontAlgn="base"/>
            <a:r>
              <a:rPr lang="en-US" sz="4000" dirty="0"/>
              <a:t># load dataset</a:t>
            </a:r>
          </a:p>
          <a:p>
            <a:pPr fontAlgn="base"/>
            <a:r>
              <a:rPr lang="en-US" sz="4000" dirty="0" err="1"/>
              <a:t>url</a:t>
            </a:r>
            <a:r>
              <a:rPr lang="en-US" sz="4000" dirty="0"/>
              <a:t> = "https://raw.githubusercontent.com/</a:t>
            </a:r>
            <a:r>
              <a:rPr lang="en-US" sz="4000" dirty="0" err="1"/>
              <a:t>jbrownlee</a:t>
            </a:r>
            <a:r>
              <a:rPr lang="en-US" sz="4000" dirty="0"/>
              <a:t>/Datasets/master/sonar.csv"</a:t>
            </a:r>
          </a:p>
          <a:p>
            <a:pPr fontAlgn="base"/>
            <a:r>
              <a:rPr lang="en-US" sz="4000" dirty="0"/>
              <a:t>dataset = </a:t>
            </a:r>
            <a:r>
              <a:rPr lang="en-US" sz="4000" dirty="0" err="1"/>
              <a:t>read_csv</a:t>
            </a:r>
            <a:r>
              <a:rPr lang="en-US" sz="4000" dirty="0"/>
              <a:t>(</a:t>
            </a:r>
            <a:r>
              <a:rPr lang="en-US" sz="4000" dirty="0" err="1"/>
              <a:t>url</a:t>
            </a:r>
            <a:r>
              <a:rPr lang="en-US" sz="4000" dirty="0"/>
              <a:t>, header=None)</a:t>
            </a:r>
          </a:p>
          <a:p>
            <a:pPr fontAlgn="base"/>
            <a:r>
              <a:rPr lang="en-US" sz="4000" dirty="0"/>
              <a:t>data = </a:t>
            </a:r>
            <a:r>
              <a:rPr lang="en-US" sz="4000" dirty="0" err="1"/>
              <a:t>dataset.values</a:t>
            </a:r>
            <a:endParaRPr lang="en-US" sz="4000" dirty="0"/>
          </a:p>
          <a:p>
            <a:pPr fontAlgn="base"/>
            <a:r>
              <a:rPr lang="en-US" sz="4000" dirty="0"/>
              <a:t># separate into input and output columns</a:t>
            </a:r>
          </a:p>
          <a:p>
            <a:pPr fontAlgn="base"/>
            <a:r>
              <a:rPr lang="en-US" sz="4000" dirty="0"/>
              <a:t>X, y = data[:, :-1], data[:, -1]</a:t>
            </a:r>
          </a:p>
          <a:p>
            <a:pPr fontAlgn="base"/>
            <a:r>
              <a:rPr lang="en-US" sz="4000" dirty="0"/>
              <a:t># ensure inputs are floats and output is an integer label</a:t>
            </a:r>
          </a:p>
          <a:p>
            <a:pPr fontAlgn="base"/>
            <a:r>
              <a:rPr lang="en-US" sz="4000" dirty="0"/>
              <a:t>X = </a:t>
            </a:r>
            <a:r>
              <a:rPr lang="en-US" sz="4000" dirty="0" err="1"/>
              <a:t>X.astype</a:t>
            </a:r>
            <a:r>
              <a:rPr lang="en-US" sz="4000" dirty="0"/>
              <a:t>('float32')</a:t>
            </a:r>
          </a:p>
          <a:p>
            <a:pPr fontAlgn="base"/>
            <a:r>
              <a:rPr lang="en-US" sz="4000" dirty="0"/>
              <a:t>y = </a:t>
            </a:r>
            <a:r>
              <a:rPr lang="en-US" sz="4000" dirty="0" err="1"/>
              <a:t>LabelEncoder</a:t>
            </a:r>
            <a:r>
              <a:rPr lang="en-US" sz="4000" dirty="0"/>
              <a:t>().</a:t>
            </a:r>
            <a:r>
              <a:rPr lang="en-US" sz="4000" dirty="0" err="1"/>
              <a:t>fit_transform</a:t>
            </a:r>
            <a:r>
              <a:rPr lang="en-US" sz="4000" dirty="0"/>
              <a:t>(</a:t>
            </a:r>
            <a:r>
              <a:rPr lang="en-US" sz="4000" dirty="0" err="1"/>
              <a:t>y.astype</a:t>
            </a:r>
            <a:r>
              <a:rPr lang="en-US" sz="4000" dirty="0"/>
              <a:t>('</a:t>
            </a:r>
            <a:r>
              <a:rPr lang="en-US" sz="4000" dirty="0" err="1"/>
              <a:t>str</a:t>
            </a:r>
            <a:r>
              <a:rPr lang="en-US" sz="4000" dirty="0"/>
              <a:t>'))</a:t>
            </a:r>
          </a:p>
          <a:p>
            <a:pPr fontAlgn="base"/>
            <a:r>
              <a:rPr lang="en-US" sz="4000" dirty="0"/>
              <a:t># define the pipeline</a:t>
            </a:r>
          </a:p>
          <a:p>
            <a:pPr fontAlgn="base"/>
            <a:r>
              <a:rPr lang="en-US" sz="4000" dirty="0"/>
              <a:t>trans = </a:t>
            </a:r>
            <a:r>
              <a:rPr lang="en-US" sz="4000" dirty="0" err="1"/>
              <a:t>StandardScaler</a:t>
            </a:r>
            <a:r>
              <a:rPr lang="en-US" sz="4000" dirty="0"/>
              <a:t>()</a:t>
            </a:r>
          </a:p>
          <a:p>
            <a:pPr fontAlgn="base"/>
            <a:r>
              <a:rPr lang="en-US" sz="4000" dirty="0"/>
              <a:t>model = </a:t>
            </a:r>
            <a:r>
              <a:rPr lang="en-US" sz="4000" dirty="0" err="1"/>
              <a:t>KNeighborsClassifier</a:t>
            </a:r>
            <a:r>
              <a:rPr lang="en-US" sz="4000" dirty="0"/>
              <a:t>()</a:t>
            </a:r>
          </a:p>
          <a:p>
            <a:pPr fontAlgn="base"/>
            <a:r>
              <a:rPr lang="en-US" sz="4000" dirty="0"/>
              <a:t>pipeline = Pipeline(steps=[('t', trans), ('m', model)])</a:t>
            </a:r>
          </a:p>
          <a:p>
            <a:pPr fontAlgn="base"/>
            <a:r>
              <a:rPr lang="en-US" sz="4000" dirty="0"/>
              <a:t># evaluate the pipeline</a:t>
            </a:r>
          </a:p>
          <a:p>
            <a:pPr fontAlgn="base"/>
            <a:r>
              <a:rPr lang="en-US" sz="4000" dirty="0"/>
              <a:t>cv = </a:t>
            </a:r>
            <a:r>
              <a:rPr lang="en-US" sz="4000" dirty="0" err="1"/>
              <a:t>RepeatedStratifiedKFold</a:t>
            </a:r>
            <a:r>
              <a:rPr lang="en-US" sz="4000" dirty="0"/>
              <a:t>(</a:t>
            </a:r>
            <a:r>
              <a:rPr lang="en-US" sz="4000" dirty="0" err="1"/>
              <a:t>n_splits</a:t>
            </a:r>
            <a:r>
              <a:rPr lang="en-US" sz="4000" dirty="0"/>
              <a:t>=10, </a:t>
            </a:r>
            <a:r>
              <a:rPr lang="en-US" sz="4000" dirty="0" err="1"/>
              <a:t>n_repeats</a:t>
            </a:r>
            <a:r>
              <a:rPr lang="en-US" sz="4000" dirty="0"/>
              <a:t>=3, </a:t>
            </a:r>
            <a:r>
              <a:rPr lang="en-US" sz="4000" dirty="0" err="1"/>
              <a:t>random_state</a:t>
            </a:r>
            <a:r>
              <a:rPr lang="en-US" sz="4000" dirty="0"/>
              <a:t>=1)</a:t>
            </a:r>
          </a:p>
          <a:p>
            <a:pPr fontAlgn="base"/>
            <a:r>
              <a:rPr lang="en-US" sz="4000" dirty="0" err="1"/>
              <a:t>n_scores</a:t>
            </a:r>
            <a:r>
              <a:rPr lang="en-US" sz="4000" dirty="0"/>
              <a:t> = </a:t>
            </a:r>
            <a:r>
              <a:rPr lang="en-US" sz="4000" dirty="0" err="1"/>
              <a:t>cross_val_score</a:t>
            </a:r>
            <a:r>
              <a:rPr lang="en-US" sz="4000" dirty="0"/>
              <a:t>(pipeline, X, y, scoring='accuracy', cv=cv, </a:t>
            </a:r>
            <a:r>
              <a:rPr lang="en-US" sz="4000" dirty="0" err="1"/>
              <a:t>n_jobs</a:t>
            </a:r>
            <a:r>
              <a:rPr lang="en-US" sz="4000" dirty="0"/>
              <a:t>=-1, </a:t>
            </a:r>
            <a:r>
              <a:rPr lang="en-US" sz="4000" dirty="0" err="1"/>
              <a:t>error_score</a:t>
            </a:r>
            <a:r>
              <a:rPr lang="en-US" sz="4000" dirty="0"/>
              <a:t>='raise')</a:t>
            </a:r>
          </a:p>
          <a:p>
            <a:pPr fontAlgn="base"/>
            <a:r>
              <a:rPr lang="en-US" sz="4000" dirty="0"/>
              <a:t># report pipeline performance</a:t>
            </a:r>
          </a:p>
          <a:p>
            <a:pPr fontAlgn="base"/>
            <a:r>
              <a:rPr lang="en-US" sz="4000" dirty="0"/>
              <a:t>print('Accuracy: %.3f (%.3f)' % (mean(</a:t>
            </a:r>
            <a:r>
              <a:rPr lang="en-US" sz="4000" dirty="0" err="1"/>
              <a:t>n_scores</a:t>
            </a:r>
            <a:r>
              <a:rPr lang="en-US" sz="4000" dirty="0"/>
              <a:t>), </a:t>
            </a:r>
            <a:r>
              <a:rPr lang="en-US" sz="4000" dirty="0" err="1"/>
              <a:t>std</a:t>
            </a:r>
            <a:r>
              <a:rPr lang="en-US" sz="4000" dirty="0"/>
              <a:t>(</a:t>
            </a:r>
            <a:r>
              <a:rPr lang="en-US" sz="4000" dirty="0" err="1"/>
              <a:t>n_scores</a:t>
            </a:r>
            <a:r>
              <a:rPr lang="en-US" sz="4000" dirty="0"/>
              <a:t>)))</a:t>
            </a:r>
          </a:p>
          <a:p>
            <a:endParaRPr lang="en-US" dirty="0"/>
          </a:p>
        </p:txBody>
      </p:sp>
    </p:spTree>
    <p:extLst>
      <p:ext uri="{BB962C8B-B14F-4D97-AF65-F5344CB8AC3E}">
        <p14:creationId xmlns:p14="http://schemas.microsoft.com/office/powerpoint/2010/main" val="7763398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Which Method to use?</a:t>
            </a:r>
            <a:endParaRPr lang="en-US" dirty="0"/>
          </a:p>
        </p:txBody>
      </p:sp>
      <p:sp>
        <p:nvSpPr>
          <p:cNvPr id="3" name="Content Placeholder 2"/>
          <p:cNvSpPr>
            <a:spLocks noGrp="1"/>
          </p:cNvSpPr>
          <p:nvPr>
            <p:ph idx="1"/>
          </p:nvPr>
        </p:nvSpPr>
        <p:spPr/>
        <p:txBody>
          <a:bodyPr/>
          <a:lstStyle/>
          <a:p>
            <a:r>
              <a:rPr lang="en-US" dirty="0" smtClean="0"/>
              <a:t>It is hard to know whether rescaling your data will improve the performance of your algorithms before you apply them. </a:t>
            </a:r>
          </a:p>
          <a:p>
            <a:endParaRPr lang="en-US" dirty="0"/>
          </a:p>
          <a:p>
            <a:r>
              <a:rPr lang="en-US" dirty="0" smtClean="0"/>
              <a:t>A </a:t>
            </a:r>
            <a:r>
              <a:rPr lang="en-US" dirty="0"/>
              <a:t>good tip is to create rescaled copies of your dataset and race them against each other using your test harness and a handful of algorithms you want to spot check. This can quickly highlight the benefits (or lack there of) of rescaling your data with given models, and which rescaling method may be worthy of further investigation.</a:t>
            </a:r>
          </a:p>
        </p:txBody>
      </p:sp>
    </p:spTree>
    <p:extLst>
      <p:ext uri="{BB962C8B-B14F-4D97-AF65-F5344CB8AC3E}">
        <p14:creationId xmlns:p14="http://schemas.microsoft.com/office/powerpoint/2010/main" val="6967149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1344"/>
          </a:xfrm>
        </p:spPr>
        <p:txBody>
          <a:bodyPr>
            <a:normAutofit/>
          </a:bodyPr>
          <a:lstStyle/>
          <a:p>
            <a:pPr algn="ctr"/>
            <a:r>
              <a:rPr lang="en-US" sz="4800" dirty="0" err="1">
                <a:latin typeface="+mn-lt"/>
                <a:ea typeface="+mn-ea"/>
                <a:cs typeface="+mn-cs"/>
              </a:rPr>
              <a:t>fit_transform</a:t>
            </a:r>
            <a:r>
              <a:rPr lang="en-US" sz="4800" dirty="0">
                <a:latin typeface="+mn-lt"/>
                <a:ea typeface="+mn-ea"/>
                <a:cs typeface="+mn-cs"/>
              </a:rPr>
              <a:t>()</a:t>
            </a:r>
          </a:p>
        </p:txBody>
      </p:sp>
      <p:sp>
        <p:nvSpPr>
          <p:cNvPr id="3" name="Content Placeholder 2"/>
          <p:cNvSpPr>
            <a:spLocks noGrp="1"/>
          </p:cNvSpPr>
          <p:nvPr>
            <p:ph idx="1"/>
          </p:nvPr>
        </p:nvSpPr>
        <p:spPr>
          <a:xfrm>
            <a:off x="838200" y="1645919"/>
            <a:ext cx="10515600" cy="4531043"/>
          </a:xfrm>
        </p:spPr>
        <p:txBody>
          <a:bodyPr/>
          <a:lstStyle/>
          <a:p>
            <a:r>
              <a:rPr lang="en-US" dirty="0" err="1"/>
              <a:t>fit_transform</a:t>
            </a:r>
            <a:r>
              <a:rPr lang="en-US" dirty="0"/>
              <a:t>() is used on the training data so that we can scale the training data and also learn the scaling parameters of that data. </a:t>
            </a:r>
            <a:endParaRPr lang="en-US" dirty="0" smtClean="0"/>
          </a:p>
          <a:p>
            <a:r>
              <a:rPr lang="en-US" dirty="0" smtClean="0"/>
              <a:t>The fit method calculates the mean and variance of each of the features present in our data and learns them.</a:t>
            </a:r>
          </a:p>
          <a:p>
            <a:r>
              <a:rPr lang="en-US" dirty="0" smtClean="0"/>
              <a:t>These </a:t>
            </a:r>
            <a:r>
              <a:rPr lang="en-US" dirty="0"/>
              <a:t>learned parameters are then used to scale our test data</a:t>
            </a:r>
            <a:r>
              <a:rPr lang="en-US" dirty="0" smtClean="0"/>
              <a:t>.</a:t>
            </a:r>
          </a:p>
          <a:p>
            <a:r>
              <a:rPr lang="en-US" dirty="0" smtClean="0"/>
              <a:t>The </a:t>
            </a:r>
            <a:r>
              <a:rPr lang="en-US" dirty="0"/>
              <a:t>transform method </a:t>
            </a:r>
            <a:r>
              <a:rPr lang="en-US" dirty="0" smtClean="0"/>
              <a:t>then transforms </a:t>
            </a:r>
            <a:r>
              <a:rPr lang="en-US" dirty="0"/>
              <a:t>all the features using the respective mean and variance.</a:t>
            </a:r>
          </a:p>
        </p:txBody>
      </p:sp>
    </p:spTree>
    <p:extLst>
      <p:ext uri="{BB962C8B-B14F-4D97-AF65-F5344CB8AC3E}">
        <p14:creationId xmlns:p14="http://schemas.microsoft.com/office/powerpoint/2010/main" val="30849358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7828"/>
            <a:ext cx="10515600" cy="600891"/>
          </a:xfrm>
        </p:spPr>
        <p:txBody>
          <a:bodyPr>
            <a:normAutofit fontScale="90000"/>
          </a:bodyPr>
          <a:lstStyle/>
          <a:p>
            <a:pPr algn="ctr" fontAlgn="base"/>
            <a:r>
              <a:rPr lang="en-US" b="1" dirty="0" smtClean="0"/>
              <a:t>Data Rescaling</a:t>
            </a:r>
          </a:p>
        </p:txBody>
      </p:sp>
      <p:sp>
        <p:nvSpPr>
          <p:cNvPr id="3" name="Content Placeholder 2"/>
          <p:cNvSpPr>
            <a:spLocks noGrp="1"/>
          </p:cNvSpPr>
          <p:nvPr>
            <p:ph idx="1"/>
          </p:nvPr>
        </p:nvSpPr>
        <p:spPr>
          <a:xfrm>
            <a:off x="838200" y="1423851"/>
            <a:ext cx="10515600" cy="4753112"/>
          </a:xfrm>
        </p:spPr>
        <p:txBody>
          <a:bodyPr>
            <a:normAutofit/>
          </a:bodyPr>
          <a:lstStyle/>
          <a:p>
            <a:pPr fontAlgn="base"/>
            <a:r>
              <a:rPr lang="en-US" dirty="0" smtClean="0"/>
              <a:t>Data must be prepared before you can build models. The data preparation process can involve three steps: data selection, data preprocessing and data transformation.</a:t>
            </a:r>
          </a:p>
          <a:p>
            <a:pPr fontAlgn="base"/>
            <a:r>
              <a:rPr lang="en-US" dirty="0" smtClean="0"/>
              <a:t>Your preprocessed data may contain attributes with a mixtures of scales for various quantities such as dollars, kilograms and sales volume.</a:t>
            </a:r>
          </a:p>
          <a:p>
            <a:pPr fontAlgn="base"/>
            <a:r>
              <a:rPr lang="en-US" dirty="0" smtClean="0"/>
              <a:t>Many </a:t>
            </a:r>
            <a:r>
              <a:rPr lang="en-US" dirty="0"/>
              <a:t>machine learning algorithms perform better when numerical input variables are scaled to a standard range. Scaling the data means it helps to Normalize the data within a particular range.</a:t>
            </a:r>
            <a:endParaRPr lang="en-US" dirty="0" smtClean="0"/>
          </a:p>
          <a:p>
            <a:pPr marL="0" indent="0">
              <a:buNone/>
            </a:pPr>
            <a:endParaRPr lang="en-US" dirty="0"/>
          </a:p>
        </p:txBody>
      </p:sp>
    </p:spTree>
    <p:extLst>
      <p:ext uri="{BB962C8B-B14F-4D97-AF65-F5344CB8AC3E}">
        <p14:creationId xmlns:p14="http://schemas.microsoft.com/office/powerpoint/2010/main" val="1594941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4589"/>
          </a:xfrm>
        </p:spPr>
        <p:txBody>
          <a:bodyPr>
            <a:normAutofit fontScale="90000"/>
          </a:bodyPr>
          <a:lstStyle/>
          <a:p>
            <a:pPr algn="ctr"/>
            <a:r>
              <a:rPr lang="en-US" sz="5400" b="1" dirty="0"/>
              <a:t>transform()</a:t>
            </a:r>
            <a:endParaRPr lang="en-US" sz="5400" dirty="0"/>
          </a:p>
        </p:txBody>
      </p:sp>
      <p:sp>
        <p:nvSpPr>
          <p:cNvPr id="3" name="Content Placeholder 2"/>
          <p:cNvSpPr>
            <a:spLocks noGrp="1"/>
          </p:cNvSpPr>
          <p:nvPr>
            <p:ph idx="1"/>
          </p:nvPr>
        </p:nvSpPr>
        <p:spPr>
          <a:xfrm>
            <a:off x="929640" y="979714"/>
            <a:ext cx="10515600" cy="4351338"/>
          </a:xfrm>
        </p:spPr>
        <p:txBody>
          <a:bodyPr/>
          <a:lstStyle/>
          <a:p>
            <a:r>
              <a:rPr lang="en-US" dirty="0" smtClean="0"/>
              <a:t>Scaling is applied </a:t>
            </a:r>
            <a:r>
              <a:rPr lang="en-US" dirty="0"/>
              <a:t>to </a:t>
            </a:r>
            <a:r>
              <a:rPr lang="en-US" dirty="0" smtClean="0"/>
              <a:t>the </a:t>
            </a:r>
            <a:r>
              <a:rPr lang="en-US" dirty="0"/>
              <a:t>test data too and at the same time </a:t>
            </a:r>
            <a:r>
              <a:rPr lang="en-US" dirty="0" smtClean="0"/>
              <a:t>without any bias with </a:t>
            </a:r>
            <a:r>
              <a:rPr lang="en-US" dirty="0"/>
              <a:t>our model. </a:t>
            </a:r>
            <a:endParaRPr lang="en-US" dirty="0" smtClean="0"/>
          </a:p>
          <a:p>
            <a:r>
              <a:rPr lang="en-US" dirty="0" smtClean="0"/>
              <a:t>The transform method ensures that the test </a:t>
            </a:r>
            <a:r>
              <a:rPr lang="en-US" dirty="0"/>
              <a:t>data </a:t>
            </a:r>
            <a:r>
              <a:rPr lang="en-US" dirty="0" smtClean="0"/>
              <a:t>should be completely </a:t>
            </a:r>
            <a:r>
              <a:rPr lang="en-US" dirty="0"/>
              <a:t>new and a surprise set for our model</a:t>
            </a:r>
            <a:r>
              <a:rPr lang="en-US" dirty="0" smtClean="0"/>
              <a:t>.</a:t>
            </a:r>
          </a:p>
          <a:p>
            <a:r>
              <a:rPr lang="en-US" dirty="0" smtClean="0"/>
              <a:t>This method ensures that the </a:t>
            </a:r>
            <a:r>
              <a:rPr lang="en-US" dirty="0" err="1" smtClean="0"/>
              <a:t>the</a:t>
            </a:r>
            <a:r>
              <a:rPr lang="en-US" dirty="0" smtClean="0"/>
              <a:t> </a:t>
            </a:r>
            <a:r>
              <a:rPr lang="en-US" dirty="0"/>
              <a:t>same mean and variance as it is calculated from our training data </a:t>
            </a:r>
            <a:r>
              <a:rPr lang="en-US" dirty="0" smtClean="0"/>
              <a:t>is used to transform </a:t>
            </a:r>
            <a:r>
              <a:rPr lang="en-US" dirty="0"/>
              <a:t>our test data. </a:t>
            </a:r>
            <a:endParaRPr lang="en-US" dirty="0" smtClean="0"/>
          </a:p>
          <a:p>
            <a:r>
              <a:rPr lang="en-US" dirty="0" smtClean="0"/>
              <a:t>Thus</a:t>
            </a:r>
            <a:r>
              <a:rPr lang="en-US" dirty="0"/>
              <a:t>, the parameters learned by our model using the training data will help us to transform our test data.</a:t>
            </a:r>
          </a:p>
        </p:txBody>
      </p:sp>
    </p:spTree>
    <p:extLst>
      <p:ext uri="{BB962C8B-B14F-4D97-AF65-F5344CB8AC3E}">
        <p14:creationId xmlns:p14="http://schemas.microsoft.com/office/powerpoint/2010/main" val="1157915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04448"/>
            <a:ext cx="10515600" cy="4351338"/>
          </a:xfrm>
        </p:spPr>
        <p:txBody>
          <a:bodyPr>
            <a:normAutofit lnSpcReduction="10000"/>
          </a:bodyPr>
          <a:lstStyle/>
          <a:p>
            <a:r>
              <a:rPr lang="en-US" dirty="0" smtClean="0"/>
              <a:t>Why only transform on test data?</a:t>
            </a:r>
          </a:p>
          <a:p>
            <a:r>
              <a:rPr lang="en-US" dirty="0" smtClean="0"/>
              <a:t>If </a:t>
            </a:r>
            <a:r>
              <a:rPr lang="en-US" dirty="0"/>
              <a:t>we will use the fit method on our test data too, we will compute a new mean and variance that is a new scale for each feature and will let our model learn about our test data too. </a:t>
            </a:r>
            <a:endParaRPr lang="en-US" dirty="0" smtClean="0"/>
          </a:p>
          <a:p>
            <a:r>
              <a:rPr lang="en-US" dirty="0" smtClean="0"/>
              <a:t>Therefore we </a:t>
            </a:r>
            <a:r>
              <a:rPr lang="en-US" dirty="0"/>
              <a:t>will not get a good estimate of how our model is performing on the test (unseen) data which is the ultimate goal of building a model using machine learning algorithm.</a:t>
            </a:r>
          </a:p>
          <a:p>
            <a:r>
              <a:rPr lang="en-US" dirty="0"/>
              <a:t>This is the standard procedure to scale our data while building a machine learning model so that our model is not biased towards a particular feature of the dataset and at the same time prevents our model to learn the features/values/trends of our test data.</a:t>
            </a:r>
          </a:p>
          <a:p>
            <a:endParaRPr lang="en-US" dirty="0"/>
          </a:p>
        </p:txBody>
      </p:sp>
      <p:sp>
        <p:nvSpPr>
          <p:cNvPr id="4" name="Title 3"/>
          <p:cNvSpPr>
            <a:spLocks noGrp="1"/>
          </p:cNvSpPr>
          <p:nvPr>
            <p:ph type="title"/>
          </p:nvPr>
        </p:nvSpPr>
        <p:spPr/>
        <p:txBody>
          <a:bodyPr/>
          <a:lstStyle/>
          <a:p>
            <a:endParaRPr lang="en-US"/>
          </a:p>
        </p:txBody>
      </p:sp>
      <p:pic>
        <p:nvPicPr>
          <p:cNvPr id="5" name="Content Placeholder 3"/>
          <p:cNvPicPr>
            <a:picLocks noChangeAspect="1"/>
          </p:cNvPicPr>
          <p:nvPr/>
        </p:nvPicPr>
        <p:blipFill rotWithShape="1">
          <a:blip r:embed="rId2"/>
          <a:srcRect l="10446" t="55284" r="57506" b="31181"/>
          <a:stretch/>
        </p:blipFill>
        <p:spPr>
          <a:xfrm>
            <a:off x="981892" y="144894"/>
            <a:ext cx="10371908" cy="1802674"/>
          </a:xfrm>
          <a:prstGeom prst="rect">
            <a:avLst/>
          </a:prstGeom>
        </p:spPr>
      </p:pic>
    </p:spTree>
    <p:extLst>
      <p:ext uri="{BB962C8B-B14F-4D97-AF65-F5344CB8AC3E}">
        <p14:creationId xmlns:p14="http://schemas.microsoft.com/office/powerpoint/2010/main" val="22140790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a:t># Normalize the data attributes for the Iris dataset.</a:t>
            </a:r>
          </a:p>
          <a:p>
            <a:pPr fontAlgn="base"/>
            <a:r>
              <a:rPr lang="en-US" dirty="0"/>
              <a:t>from </a:t>
            </a:r>
            <a:r>
              <a:rPr lang="en-US" dirty="0" err="1"/>
              <a:t>sklearn.datasets</a:t>
            </a:r>
            <a:r>
              <a:rPr lang="en-US" dirty="0"/>
              <a:t> import </a:t>
            </a:r>
            <a:r>
              <a:rPr lang="en-US" dirty="0" err="1"/>
              <a:t>load_iris</a:t>
            </a:r>
            <a:endParaRPr lang="en-US" dirty="0"/>
          </a:p>
          <a:p>
            <a:pPr fontAlgn="base"/>
            <a:r>
              <a:rPr lang="en-US" dirty="0"/>
              <a:t>from </a:t>
            </a:r>
            <a:r>
              <a:rPr lang="en-US" dirty="0" err="1"/>
              <a:t>sklearn</a:t>
            </a:r>
            <a:r>
              <a:rPr lang="en-US" dirty="0"/>
              <a:t> import preprocessing</a:t>
            </a:r>
          </a:p>
          <a:p>
            <a:pPr fontAlgn="base"/>
            <a:r>
              <a:rPr lang="en-US" dirty="0"/>
              <a:t># load the iris dataset</a:t>
            </a:r>
          </a:p>
          <a:p>
            <a:pPr fontAlgn="base"/>
            <a:r>
              <a:rPr lang="en-US" dirty="0"/>
              <a:t>iris = </a:t>
            </a:r>
            <a:r>
              <a:rPr lang="en-US" dirty="0" err="1"/>
              <a:t>load_iris</a:t>
            </a:r>
            <a:r>
              <a:rPr lang="en-US" dirty="0"/>
              <a:t>()</a:t>
            </a:r>
          </a:p>
          <a:p>
            <a:pPr fontAlgn="base"/>
            <a:r>
              <a:rPr lang="en-US" dirty="0"/>
              <a:t>print(</a:t>
            </a:r>
            <a:r>
              <a:rPr lang="en-US" dirty="0" err="1"/>
              <a:t>iris.data.shape</a:t>
            </a:r>
            <a:r>
              <a:rPr lang="en-US" dirty="0"/>
              <a:t>)</a:t>
            </a:r>
          </a:p>
          <a:p>
            <a:pPr fontAlgn="base"/>
            <a:r>
              <a:rPr lang="en-US" dirty="0"/>
              <a:t># separate the data from the target attributes</a:t>
            </a:r>
          </a:p>
          <a:p>
            <a:pPr fontAlgn="base"/>
            <a:r>
              <a:rPr lang="en-US" dirty="0"/>
              <a:t>X = </a:t>
            </a:r>
            <a:r>
              <a:rPr lang="en-US" dirty="0" err="1"/>
              <a:t>iris.data</a:t>
            </a:r>
            <a:endParaRPr lang="en-US" dirty="0"/>
          </a:p>
          <a:p>
            <a:pPr fontAlgn="base"/>
            <a:r>
              <a:rPr lang="en-US" dirty="0"/>
              <a:t>y = </a:t>
            </a:r>
            <a:r>
              <a:rPr lang="en-US" dirty="0" err="1"/>
              <a:t>iris.target</a:t>
            </a:r>
            <a:endParaRPr lang="en-US" dirty="0"/>
          </a:p>
          <a:p>
            <a:pPr fontAlgn="base"/>
            <a:r>
              <a:rPr lang="en-US" dirty="0"/>
              <a:t># normalize the data attributes</a:t>
            </a:r>
          </a:p>
          <a:p>
            <a:pPr fontAlgn="base"/>
            <a:r>
              <a:rPr lang="en-US" dirty="0" err="1"/>
              <a:t>normalized_X</a:t>
            </a:r>
            <a:r>
              <a:rPr lang="en-US" dirty="0"/>
              <a:t> = </a:t>
            </a:r>
            <a:r>
              <a:rPr lang="en-US" dirty="0" err="1"/>
              <a:t>preprocessing.normalize</a:t>
            </a:r>
            <a:r>
              <a:rPr lang="en-US" dirty="0"/>
              <a:t>(X)</a:t>
            </a:r>
          </a:p>
          <a:p>
            <a:endParaRPr lang="en-US" dirty="0"/>
          </a:p>
        </p:txBody>
      </p:sp>
    </p:spTree>
    <p:extLst>
      <p:ext uri="{BB962C8B-B14F-4D97-AF65-F5344CB8AC3E}">
        <p14:creationId xmlns:p14="http://schemas.microsoft.com/office/powerpoint/2010/main" val="33075895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StandardScaler</a:t>
            </a:r>
            <a:endParaRPr lang="en-US" dirty="0"/>
          </a:p>
        </p:txBody>
      </p:sp>
      <p:sp>
        <p:nvSpPr>
          <p:cNvPr id="3" name="Content Placeholder 2"/>
          <p:cNvSpPr>
            <a:spLocks noGrp="1"/>
          </p:cNvSpPr>
          <p:nvPr>
            <p:ph idx="1"/>
          </p:nvPr>
        </p:nvSpPr>
        <p:spPr/>
        <p:txBody>
          <a:bodyPr/>
          <a:lstStyle/>
          <a:p>
            <a:r>
              <a:rPr lang="en-US" b="1" dirty="0" err="1"/>
              <a:t>StandardScaler</a:t>
            </a:r>
            <a:r>
              <a:rPr lang="en-US" dirty="0"/>
              <a:t> follows Standard Normal Distribution (SND). Therefore, it makes mean = 0 and scales the data to unit variance. </a:t>
            </a:r>
            <a:endParaRPr lang="en-US" dirty="0" smtClean="0"/>
          </a:p>
          <a:p>
            <a:r>
              <a:rPr lang="en-US" b="1" dirty="0" err="1" smtClean="0"/>
              <a:t>MinMaxScaler</a:t>
            </a:r>
            <a:r>
              <a:rPr lang="en-US" dirty="0"/>
              <a:t> scales all the data features </a:t>
            </a:r>
            <a:r>
              <a:rPr lang="en-US" b="1" dirty="0"/>
              <a:t>in the</a:t>
            </a:r>
            <a:r>
              <a:rPr lang="en-US" dirty="0"/>
              <a:t> range [0, 1] or else </a:t>
            </a:r>
            <a:r>
              <a:rPr lang="en-US" b="1" dirty="0"/>
              <a:t>in the</a:t>
            </a:r>
            <a:r>
              <a:rPr lang="en-US" dirty="0"/>
              <a:t> range [-1, 1] if there are negative values </a:t>
            </a:r>
            <a:r>
              <a:rPr lang="en-US" b="1" dirty="0"/>
              <a:t>in the</a:t>
            </a:r>
            <a:r>
              <a:rPr lang="en-US" dirty="0"/>
              <a:t> dataset. ... This range is also called an Interquartile range.</a:t>
            </a:r>
          </a:p>
        </p:txBody>
      </p:sp>
    </p:spTree>
    <p:extLst>
      <p:ext uri="{BB962C8B-B14F-4D97-AF65-F5344CB8AC3E}">
        <p14:creationId xmlns:p14="http://schemas.microsoft.com/office/powerpoint/2010/main" val="19402881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pPr algn="ctr"/>
            <a:r>
              <a:rPr lang="en-US" b="1" dirty="0" err="1"/>
              <a:t>StandardScaler</a:t>
            </a:r>
            <a:endParaRPr lang="en-US" dirty="0"/>
          </a:p>
        </p:txBody>
      </p:sp>
      <p:sp>
        <p:nvSpPr>
          <p:cNvPr id="3" name="Content Placeholder 2"/>
          <p:cNvSpPr>
            <a:spLocks noGrp="1"/>
          </p:cNvSpPr>
          <p:nvPr>
            <p:ph idx="1"/>
          </p:nvPr>
        </p:nvSpPr>
        <p:spPr>
          <a:xfrm>
            <a:off x="838200" y="1254034"/>
            <a:ext cx="10515600" cy="4922929"/>
          </a:xfrm>
        </p:spPr>
        <p:txBody>
          <a:bodyPr>
            <a:noAutofit/>
          </a:bodyPr>
          <a:lstStyle/>
          <a:p>
            <a:r>
              <a:rPr lang="en-US" dirty="0" err="1"/>
              <a:t>StandardScaler</a:t>
            </a:r>
            <a:r>
              <a:rPr lang="en-US" dirty="0"/>
              <a:t> removes the mean and scales the data to unit variance. However, the outliers have an influence when computing the empirical mean and standard deviation which shrink the range of the feature values </a:t>
            </a:r>
            <a:endParaRPr lang="en-US" dirty="0" smtClean="0"/>
          </a:p>
          <a:p>
            <a:r>
              <a:rPr lang="en-US" dirty="0" err="1" smtClean="0"/>
              <a:t>StandardScaler</a:t>
            </a:r>
            <a:r>
              <a:rPr lang="en-US" dirty="0" smtClean="0"/>
              <a:t> </a:t>
            </a:r>
            <a:r>
              <a:rPr lang="en-US" dirty="0"/>
              <a:t>therefore cannot guarantee balanced feature scales in the presence of outliers</a:t>
            </a:r>
            <a:r>
              <a:rPr lang="en-US" dirty="0" smtClean="0"/>
              <a:t>.</a:t>
            </a:r>
            <a:endParaRPr lang="en-US" dirty="0"/>
          </a:p>
          <a:p>
            <a:r>
              <a:rPr lang="en-US" dirty="0" err="1"/>
              <a:t>MinMaxScaler</a:t>
            </a:r>
            <a:r>
              <a:rPr lang="en-US" dirty="0"/>
              <a:t> rescales the data set such that all feature values are in the range [0, 1] as shown in the right panel below. However, this scaling compress all inliers in the narrow range [0, 0.005] for the transformed number of households.</a:t>
            </a:r>
          </a:p>
        </p:txBody>
      </p:sp>
    </p:spTree>
    <p:extLst>
      <p:ext uri="{BB962C8B-B14F-4D97-AF65-F5344CB8AC3E}">
        <p14:creationId xmlns:p14="http://schemas.microsoft.com/office/powerpoint/2010/main" val="1285123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iro.medium.com/max/1169/1*j70yEjkLyEwZWGWjszRQXQ.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6315" r="49462"/>
          <a:stretch/>
        </p:blipFill>
        <p:spPr bwMode="auto">
          <a:xfrm>
            <a:off x="823322" y="144271"/>
            <a:ext cx="3748678" cy="543653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iro.medium.com/max/1169/1*j70yEjkLyEwZWGWjszRQXQ.png"/>
          <p:cNvPicPr>
            <a:picLocks noChangeAspect="1" noChangeArrowheads="1"/>
          </p:cNvPicPr>
          <p:nvPr/>
        </p:nvPicPr>
        <p:blipFill rotWithShape="1">
          <a:blip r:embed="rId2">
            <a:extLst>
              <a:ext uri="{28A0092B-C50C-407E-A947-70E740481C1C}">
                <a14:useLocalDpi xmlns:a14="http://schemas.microsoft.com/office/drawing/2010/main" val="0"/>
              </a:ext>
            </a:extLst>
          </a:blip>
          <a:srcRect l="75562"/>
          <a:stretch/>
        </p:blipFill>
        <p:spPr bwMode="auto">
          <a:xfrm>
            <a:off x="6674500" y="274610"/>
            <a:ext cx="3061320" cy="51758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16989" y="5671316"/>
            <a:ext cx="7863479" cy="646331"/>
          </a:xfrm>
          <a:prstGeom prst="rect">
            <a:avLst/>
          </a:prstGeom>
        </p:spPr>
        <p:txBody>
          <a:bodyPr wrap="square">
            <a:spAutoFit/>
          </a:bodyPr>
          <a:lstStyle/>
          <a:p>
            <a:r>
              <a:rPr lang="en-US" dirty="0" smtClean="0">
                <a:solidFill>
                  <a:srgbClr val="292929"/>
                </a:solidFill>
                <a:latin typeface="charter"/>
              </a:rPr>
              <a:t>Note that the </a:t>
            </a:r>
            <a:r>
              <a:rPr lang="en-US" dirty="0">
                <a:solidFill>
                  <a:srgbClr val="292929"/>
                </a:solidFill>
                <a:latin typeface="charter"/>
              </a:rPr>
              <a:t>values are on a similar scale. Also notice that </a:t>
            </a:r>
            <a:r>
              <a:rPr lang="en-US" dirty="0" err="1">
                <a:solidFill>
                  <a:srgbClr val="292929"/>
                </a:solidFill>
                <a:latin typeface="charter"/>
              </a:rPr>
              <a:t>MinMaxScaler</a:t>
            </a:r>
            <a:r>
              <a:rPr lang="en-US" dirty="0">
                <a:solidFill>
                  <a:srgbClr val="292929"/>
                </a:solidFill>
                <a:latin typeface="charter"/>
              </a:rPr>
              <a:t> doesn’t distort the distances between the values in each feature.</a:t>
            </a:r>
            <a:endParaRPr lang="en-US" dirty="0"/>
          </a:p>
        </p:txBody>
      </p:sp>
    </p:spTree>
    <p:extLst>
      <p:ext uri="{BB962C8B-B14F-4D97-AF65-F5344CB8AC3E}">
        <p14:creationId xmlns:p14="http://schemas.microsoft.com/office/powerpoint/2010/main" val="8778819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966"/>
          </a:xfrm>
        </p:spPr>
        <p:txBody>
          <a:bodyPr>
            <a:normAutofit fontScale="90000"/>
          </a:bodyPr>
          <a:lstStyle/>
          <a:p>
            <a:pPr algn="ctr"/>
            <a:r>
              <a:rPr lang="en-US" dirty="0" smtClean="0"/>
              <a:t>Conclusion</a:t>
            </a:r>
            <a:endParaRPr lang="en-US" dirty="0"/>
          </a:p>
        </p:txBody>
      </p:sp>
      <p:sp>
        <p:nvSpPr>
          <p:cNvPr id="3" name="Content Placeholder 2"/>
          <p:cNvSpPr>
            <a:spLocks noGrp="1"/>
          </p:cNvSpPr>
          <p:nvPr>
            <p:ph idx="1"/>
          </p:nvPr>
        </p:nvSpPr>
        <p:spPr/>
        <p:txBody>
          <a:bodyPr/>
          <a:lstStyle/>
          <a:p>
            <a:r>
              <a:rPr lang="en-US" dirty="0"/>
              <a:t>Use </a:t>
            </a:r>
            <a:r>
              <a:rPr lang="en-US" dirty="0" err="1"/>
              <a:t>MinMaxScaler</a:t>
            </a:r>
            <a:r>
              <a:rPr lang="en-US" dirty="0"/>
              <a:t> as the default if you are transforming a feature. It’s non-distorting.</a:t>
            </a:r>
          </a:p>
          <a:p>
            <a:r>
              <a:rPr lang="en-US" dirty="0"/>
              <a:t>You could use </a:t>
            </a:r>
            <a:r>
              <a:rPr lang="en-US" dirty="0" err="1"/>
              <a:t>RobustScaler</a:t>
            </a:r>
            <a:r>
              <a:rPr lang="en-US" dirty="0"/>
              <a:t> if you have outliers and want to reduce their influence. However, you might be better off removing the outliers, instead.</a:t>
            </a:r>
          </a:p>
          <a:p>
            <a:r>
              <a:rPr lang="en-US" dirty="0"/>
              <a:t>Use </a:t>
            </a:r>
            <a:r>
              <a:rPr lang="en-US" dirty="0" err="1"/>
              <a:t>StandardScaler</a:t>
            </a:r>
            <a:r>
              <a:rPr lang="en-US" dirty="0"/>
              <a:t> if you need a relatively normal distribution.</a:t>
            </a:r>
          </a:p>
          <a:p>
            <a:r>
              <a:rPr lang="en-US" dirty="0"/>
              <a:t>Use Normalizer sparingly — it normalizes sample rows, not feature columns. It can use l2 or l1 normalization.</a:t>
            </a:r>
          </a:p>
          <a:p>
            <a:endParaRPr lang="en-US" dirty="0"/>
          </a:p>
        </p:txBody>
      </p:sp>
    </p:spTree>
    <p:extLst>
      <p:ext uri="{BB962C8B-B14F-4D97-AF65-F5344CB8AC3E}">
        <p14:creationId xmlns:p14="http://schemas.microsoft.com/office/powerpoint/2010/main" val="2454242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Scikit</a:t>
            </a:r>
            <a:r>
              <a:rPr lang="en-US" dirty="0" smtClean="0"/>
              <a:t> Learn Methods for Scaling</a:t>
            </a:r>
            <a:endParaRPr lang="en-US" dirty="0"/>
          </a:p>
        </p:txBody>
      </p:sp>
      <p:sp>
        <p:nvSpPr>
          <p:cNvPr id="3" name="Content Placeholder 2"/>
          <p:cNvSpPr>
            <a:spLocks noGrp="1"/>
          </p:cNvSpPr>
          <p:nvPr>
            <p:ph idx="1"/>
          </p:nvPr>
        </p:nvSpPr>
        <p:spPr/>
        <p:txBody>
          <a:bodyPr/>
          <a:lstStyle/>
          <a:p>
            <a:pPr algn="just"/>
            <a:r>
              <a:rPr lang="en-US" i="1" dirty="0" err="1"/>
              <a:t>MinMaxScaler</a:t>
            </a:r>
            <a:r>
              <a:rPr lang="en-US" dirty="0"/>
              <a:t>, </a:t>
            </a:r>
            <a:r>
              <a:rPr lang="en-US" i="1" dirty="0" err="1"/>
              <a:t>RobustScaler</a:t>
            </a:r>
            <a:r>
              <a:rPr lang="en-US" dirty="0"/>
              <a:t>, </a:t>
            </a:r>
            <a:r>
              <a:rPr lang="en-US" i="1" dirty="0" err="1"/>
              <a:t>StandardScaler</a:t>
            </a:r>
            <a:r>
              <a:rPr lang="en-US" dirty="0"/>
              <a:t>, and </a:t>
            </a:r>
            <a:r>
              <a:rPr lang="en-US" i="1" dirty="0"/>
              <a:t>Normalizer</a:t>
            </a:r>
            <a:r>
              <a:rPr lang="en-US" dirty="0"/>
              <a:t> are </a:t>
            </a:r>
            <a:r>
              <a:rPr lang="en-US" u="sng" dirty="0" err="1" smtClean="0"/>
              <a:t>Scikit</a:t>
            </a:r>
            <a:r>
              <a:rPr lang="en-US" u="sng" dirty="0" smtClean="0"/>
              <a:t> Learn</a:t>
            </a:r>
            <a:r>
              <a:rPr lang="en-US" dirty="0"/>
              <a:t> methods to preprocess data for machine learning. </a:t>
            </a:r>
            <a:endParaRPr lang="en-US" dirty="0" smtClean="0"/>
          </a:p>
          <a:p>
            <a:pPr algn="just"/>
            <a:endParaRPr lang="en-US" dirty="0" smtClean="0"/>
          </a:p>
          <a:p>
            <a:pPr algn="just"/>
            <a:r>
              <a:rPr lang="en-US" dirty="0" smtClean="0"/>
              <a:t>Which </a:t>
            </a:r>
            <a:r>
              <a:rPr lang="en-US" dirty="0"/>
              <a:t>method you need, if any, depends on your model type and your feature values.</a:t>
            </a:r>
          </a:p>
        </p:txBody>
      </p:sp>
    </p:spTree>
    <p:extLst>
      <p:ext uri="{BB962C8B-B14F-4D97-AF65-F5344CB8AC3E}">
        <p14:creationId xmlns:p14="http://schemas.microsoft.com/office/powerpoint/2010/main" val="3347089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Scale, Standardize, or Normalize?</a:t>
            </a:r>
            <a:br>
              <a:rPr lang="en-US" dirty="0"/>
            </a:br>
            <a:endParaRPr lang="en-US" dirty="0"/>
          </a:p>
        </p:txBody>
      </p:sp>
      <p:sp>
        <p:nvSpPr>
          <p:cNvPr id="3" name="Content Placeholder 2"/>
          <p:cNvSpPr>
            <a:spLocks noGrp="1"/>
          </p:cNvSpPr>
          <p:nvPr>
            <p:ph idx="1"/>
          </p:nvPr>
        </p:nvSpPr>
        <p:spPr>
          <a:xfrm>
            <a:off x="838200" y="1371600"/>
            <a:ext cx="10515600" cy="4805363"/>
          </a:xfrm>
        </p:spPr>
        <p:txBody>
          <a:bodyPr>
            <a:normAutofit/>
          </a:bodyPr>
          <a:lstStyle/>
          <a:p>
            <a:pPr marL="0" indent="0">
              <a:buNone/>
            </a:pPr>
            <a:r>
              <a:rPr lang="en-US" dirty="0"/>
              <a:t>Many machine learning algorithms perform better or converge faster when features are on a relatively similar scale and/or close to normally distributed. Examples of such algorithm families include:</a:t>
            </a:r>
          </a:p>
          <a:p>
            <a:pPr lvl="1"/>
            <a:r>
              <a:rPr lang="en-US" dirty="0"/>
              <a:t>linear and logistic regression</a:t>
            </a:r>
          </a:p>
          <a:p>
            <a:pPr lvl="1"/>
            <a:r>
              <a:rPr lang="en-US" dirty="0"/>
              <a:t>nearest neighbors</a:t>
            </a:r>
          </a:p>
          <a:p>
            <a:pPr lvl="1"/>
            <a:r>
              <a:rPr lang="en-US" dirty="0"/>
              <a:t>neural networks</a:t>
            </a:r>
          </a:p>
          <a:p>
            <a:pPr lvl="1"/>
            <a:r>
              <a:rPr lang="en-US" dirty="0"/>
              <a:t>support vector machines with radial bias kernel functions</a:t>
            </a:r>
          </a:p>
          <a:p>
            <a:pPr lvl="1"/>
            <a:r>
              <a:rPr lang="en-US" dirty="0"/>
              <a:t>principal components analysis</a:t>
            </a:r>
          </a:p>
          <a:p>
            <a:pPr lvl="1"/>
            <a:r>
              <a:rPr lang="en-US" dirty="0"/>
              <a:t>linear discriminant analysis</a:t>
            </a:r>
          </a:p>
          <a:p>
            <a:pPr marL="0" indent="0">
              <a:buNone/>
            </a:pPr>
            <a:r>
              <a:rPr lang="en-US" dirty="0"/>
              <a:t>Scaling and standardizing can help features arrive in more digestible form for these algorithms.</a:t>
            </a:r>
          </a:p>
          <a:p>
            <a:endParaRPr lang="en-US" dirty="0"/>
          </a:p>
        </p:txBody>
      </p:sp>
    </p:spTree>
    <p:extLst>
      <p:ext uri="{BB962C8B-B14F-4D97-AF65-F5344CB8AC3E}">
        <p14:creationId xmlns:p14="http://schemas.microsoft.com/office/powerpoint/2010/main" val="4267584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721"/>
          </a:xfrm>
        </p:spPr>
        <p:txBody>
          <a:bodyPr>
            <a:normAutofit fontScale="90000"/>
          </a:bodyPr>
          <a:lstStyle/>
          <a:p>
            <a:pPr algn="ctr"/>
            <a:r>
              <a:rPr lang="en-US" b="1" dirty="0"/>
              <a:t>Data Normalization</a:t>
            </a:r>
            <a:br>
              <a:rPr lang="en-US" b="1" dirty="0"/>
            </a:br>
            <a:endParaRPr lang="en-US" dirty="0"/>
          </a:p>
        </p:txBody>
      </p:sp>
      <p:sp>
        <p:nvSpPr>
          <p:cNvPr id="3" name="Content Placeholder 2"/>
          <p:cNvSpPr>
            <a:spLocks noGrp="1"/>
          </p:cNvSpPr>
          <p:nvPr>
            <p:ph idx="1"/>
          </p:nvPr>
        </p:nvSpPr>
        <p:spPr>
          <a:xfrm>
            <a:off x="838200" y="789985"/>
            <a:ext cx="5993674" cy="5911261"/>
          </a:xfrm>
        </p:spPr>
        <p:txBody>
          <a:bodyPr>
            <a:normAutofit fontScale="92500"/>
          </a:bodyPr>
          <a:lstStyle/>
          <a:p>
            <a:pPr fontAlgn="base"/>
            <a:r>
              <a:rPr lang="en-US" dirty="0"/>
              <a:t>Normalization refers to rescaling real valued numeric attributes into the range 0 and 1.</a:t>
            </a:r>
          </a:p>
          <a:p>
            <a:pPr fontAlgn="base"/>
            <a:r>
              <a:rPr lang="en-US" dirty="0"/>
              <a:t>Normalization requires that you know or are able to accurately estimate the minimum and maximum observable values. </a:t>
            </a:r>
            <a:endParaRPr lang="en-US" dirty="0" smtClean="0"/>
          </a:p>
          <a:p>
            <a:pPr fontAlgn="base"/>
            <a:r>
              <a:rPr lang="en-US" dirty="0" smtClean="0"/>
              <a:t>It </a:t>
            </a:r>
            <a:r>
              <a:rPr lang="en-US" dirty="0"/>
              <a:t>is useful to scale the input attributes for a model that relies on the magnitude of values, such as distance measures used in k-nearest neighbors and in the preparation of coefficients in regression.</a:t>
            </a:r>
          </a:p>
          <a:p>
            <a:pPr fontAlgn="base"/>
            <a:r>
              <a:rPr lang="en-US" dirty="0" smtClean="0"/>
              <a:t>The example demonstrates data normalization of the Iris flowers dataset.</a:t>
            </a:r>
          </a:p>
          <a:p>
            <a:endParaRPr lang="en-US" dirty="0"/>
          </a:p>
        </p:txBody>
      </p:sp>
      <p:sp>
        <p:nvSpPr>
          <p:cNvPr id="4" name="Rectangle 3"/>
          <p:cNvSpPr/>
          <p:nvPr/>
        </p:nvSpPr>
        <p:spPr>
          <a:xfrm>
            <a:off x="7166065" y="953467"/>
            <a:ext cx="4316186" cy="3970318"/>
          </a:xfrm>
          <a:prstGeom prst="rect">
            <a:avLst/>
          </a:prstGeom>
        </p:spPr>
        <p:txBody>
          <a:bodyPr wrap="square">
            <a:spAutoFit/>
          </a:bodyPr>
          <a:lstStyle/>
          <a:p>
            <a:pPr fontAlgn="base"/>
            <a:r>
              <a:rPr lang="en-US" b="0" i="0" dirty="0" smtClean="0">
                <a:solidFill>
                  <a:srgbClr val="FF8000"/>
                </a:solidFill>
                <a:effectLst/>
                <a:latin typeface="inherit"/>
              </a:rPr>
              <a:t># Normalize the data attributes for the Iris dataset.</a:t>
            </a:r>
            <a:endParaRPr lang="en-US" b="0" i="0" dirty="0" smtClean="0">
              <a:solidFill>
                <a:srgbClr val="000000"/>
              </a:solidFill>
              <a:effectLst/>
              <a:latin typeface="Monaco"/>
            </a:endParaRPr>
          </a:p>
          <a:p>
            <a:pPr fontAlgn="base"/>
            <a:r>
              <a:rPr lang="en-US" b="0" i="0" dirty="0" smtClean="0">
                <a:solidFill>
                  <a:srgbClr val="800080"/>
                </a:solidFill>
                <a:effectLst/>
                <a:latin typeface="inherit"/>
              </a:rPr>
              <a:t>from</a:t>
            </a:r>
            <a:r>
              <a:rPr lang="en-US" b="0" i="0" dirty="0" smtClean="0">
                <a:solidFill>
                  <a:srgbClr val="006FE0"/>
                </a:solidFill>
                <a:effectLst/>
                <a:latin typeface="inherit"/>
              </a:rPr>
              <a:t> </a:t>
            </a:r>
            <a:r>
              <a:rPr lang="en-US" b="0" i="0" dirty="0" err="1" smtClean="0">
                <a:solidFill>
                  <a:srgbClr val="002D7A"/>
                </a:solidFill>
                <a:effectLst/>
                <a:latin typeface="inherit"/>
              </a:rPr>
              <a:t>sklearn</a:t>
            </a:r>
            <a:r>
              <a:rPr lang="en-US" b="0" i="0" dirty="0" err="1" smtClean="0">
                <a:solidFill>
                  <a:srgbClr val="333333"/>
                </a:solidFill>
                <a:effectLst/>
                <a:latin typeface="inherit"/>
              </a:rPr>
              <a:t>.</a:t>
            </a:r>
            <a:r>
              <a:rPr lang="en-US" b="0" i="0" dirty="0" err="1" smtClean="0">
                <a:solidFill>
                  <a:srgbClr val="004ED0"/>
                </a:solidFill>
                <a:effectLst/>
                <a:latin typeface="inherit"/>
              </a:rPr>
              <a:t>datasets</a:t>
            </a:r>
            <a:r>
              <a:rPr lang="en-US" b="0" i="0" dirty="0" smtClean="0">
                <a:solidFill>
                  <a:srgbClr val="004ED0"/>
                </a:solidFill>
                <a:effectLst/>
                <a:latin typeface="inherit"/>
              </a:rPr>
              <a:t> </a:t>
            </a:r>
            <a:r>
              <a:rPr lang="en-US" b="0" i="0" dirty="0" smtClean="0">
                <a:solidFill>
                  <a:srgbClr val="800080"/>
                </a:solidFill>
                <a:effectLst/>
                <a:latin typeface="inherit"/>
              </a:rPr>
              <a:t>import</a:t>
            </a:r>
            <a:r>
              <a:rPr lang="en-US" b="0" i="0" dirty="0" smtClean="0">
                <a:solidFill>
                  <a:srgbClr val="006FE0"/>
                </a:solidFill>
                <a:effectLst/>
                <a:latin typeface="inherit"/>
              </a:rPr>
              <a:t> </a:t>
            </a:r>
            <a:r>
              <a:rPr lang="en-US" b="0" i="0" dirty="0" err="1" smtClean="0">
                <a:solidFill>
                  <a:srgbClr val="004ED0"/>
                </a:solidFill>
                <a:effectLst/>
                <a:latin typeface="inherit"/>
              </a:rPr>
              <a:t>load_iris</a:t>
            </a:r>
            <a:endParaRPr lang="en-US" b="0" i="0" dirty="0" smtClean="0">
              <a:solidFill>
                <a:srgbClr val="000000"/>
              </a:solidFill>
              <a:effectLst/>
              <a:latin typeface="Monaco"/>
            </a:endParaRPr>
          </a:p>
          <a:p>
            <a:pPr fontAlgn="base"/>
            <a:r>
              <a:rPr lang="en-US" b="0" i="0" dirty="0" smtClean="0">
                <a:solidFill>
                  <a:srgbClr val="800080"/>
                </a:solidFill>
                <a:effectLst/>
                <a:latin typeface="inherit"/>
              </a:rPr>
              <a:t>from</a:t>
            </a:r>
            <a:r>
              <a:rPr lang="en-US" b="0" i="0" dirty="0" smtClean="0">
                <a:solidFill>
                  <a:srgbClr val="006FE0"/>
                </a:solidFill>
                <a:effectLst/>
                <a:latin typeface="inherit"/>
              </a:rPr>
              <a:t> </a:t>
            </a:r>
            <a:r>
              <a:rPr lang="en-US" b="0" i="0" dirty="0" err="1" smtClean="0">
                <a:solidFill>
                  <a:srgbClr val="004ED0"/>
                </a:solidFill>
                <a:effectLst/>
                <a:latin typeface="inherit"/>
              </a:rPr>
              <a:t>sklearn</a:t>
            </a:r>
            <a:r>
              <a:rPr lang="en-US" b="0" i="0" dirty="0" smtClean="0">
                <a:solidFill>
                  <a:srgbClr val="004ED0"/>
                </a:solidFill>
                <a:effectLst/>
                <a:latin typeface="inherit"/>
              </a:rPr>
              <a:t> </a:t>
            </a:r>
            <a:r>
              <a:rPr lang="en-US" b="0" i="0" dirty="0" smtClean="0">
                <a:solidFill>
                  <a:srgbClr val="800080"/>
                </a:solidFill>
                <a:effectLst/>
                <a:latin typeface="inherit"/>
              </a:rPr>
              <a:t>import</a:t>
            </a:r>
            <a:r>
              <a:rPr lang="en-US" b="0" i="0" dirty="0" smtClean="0">
                <a:solidFill>
                  <a:srgbClr val="006FE0"/>
                </a:solidFill>
                <a:effectLst/>
                <a:latin typeface="inherit"/>
              </a:rPr>
              <a:t> </a:t>
            </a:r>
            <a:r>
              <a:rPr lang="en-US" b="0" i="0" dirty="0" smtClean="0">
                <a:solidFill>
                  <a:srgbClr val="000000"/>
                </a:solidFill>
                <a:effectLst/>
                <a:latin typeface="inherit"/>
              </a:rPr>
              <a:t>preprocessing</a:t>
            </a:r>
            <a:endParaRPr lang="en-US" b="0" i="0" dirty="0" smtClean="0">
              <a:solidFill>
                <a:srgbClr val="000000"/>
              </a:solidFill>
              <a:effectLst/>
              <a:latin typeface="Monaco"/>
            </a:endParaRPr>
          </a:p>
          <a:p>
            <a:pPr fontAlgn="base"/>
            <a:r>
              <a:rPr lang="en-US" b="0" i="0" dirty="0" smtClean="0">
                <a:solidFill>
                  <a:srgbClr val="FF8000"/>
                </a:solidFill>
                <a:effectLst/>
                <a:latin typeface="inherit"/>
              </a:rPr>
              <a:t># load the iris dataset</a:t>
            </a:r>
            <a:endParaRPr lang="en-US" b="0" i="0" dirty="0" smtClean="0">
              <a:solidFill>
                <a:srgbClr val="000000"/>
              </a:solidFill>
              <a:effectLst/>
              <a:latin typeface="Monaco"/>
            </a:endParaRPr>
          </a:p>
          <a:p>
            <a:pPr fontAlgn="base"/>
            <a:r>
              <a:rPr lang="en-US" b="0" i="0" dirty="0" smtClean="0">
                <a:solidFill>
                  <a:srgbClr val="002D7A"/>
                </a:solidFill>
                <a:effectLst/>
                <a:latin typeface="inherit"/>
              </a:rPr>
              <a:t>iris</a:t>
            </a:r>
            <a:r>
              <a:rPr lang="en-US" b="0" i="0" dirty="0" smtClean="0">
                <a:solidFill>
                  <a:srgbClr val="006FE0"/>
                </a:solidFill>
                <a:effectLst/>
                <a:latin typeface="inherit"/>
              </a:rPr>
              <a:t> = </a:t>
            </a:r>
            <a:r>
              <a:rPr lang="en-US" b="0" i="0" dirty="0" err="1" smtClean="0">
                <a:solidFill>
                  <a:srgbClr val="004ED0"/>
                </a:solidFill>
                <a:effectLst/>
                <a:latin typeface="inherit"/>
              </a:rPr>
              <a:t>load_iris</a:t>
            </a:r>
            <a:r>
              <a:rPr lang="en-US" b="0" i="0" dirty="0" smtClean="0">
                <a:solidFill>
                  <a:srgbClr val="333333"/>
                </a:solidFill>
                <a:effectLst/>
                <a:latin typeface="inherit"/>
              </a:rPr>
              <a:t>()</a:t>
            </a:r>
            <a:endParaRPr lang="en-US" b="0" i="0" dirty="0" smtClean="0">
              <a:solidFill>
                <a:srgbClr val="000000"/>
              </a:solidFill>
              <a:effectLst/>
              <a:latin typeface="Monaco"/>
            </a:endParaRPr>
          </a:p>
          <a:p>
            <a:pPr fontAlgn="base"/>
            <a:r>
              <a:rPr lang="en-US" b="0" i="0" dirty="0" smtClean="0">
                <a:solidFill>
                  <a:srgbClr val="800080"/>
                </a:solidFill>
                <a:effectLst/>
                <a:latin typeface="inherit"/>
              </a:rPr>
              <a:t>print</a:t>
            </a:r>
            <a:r>
              <a:rPr lang="en-US" b="0" i="0" dirty="0" smtClean="0">
                <a:solidFill>
                  <a:srgbClr val="333333"/>
                </a:solidFill>
                <a:effectLst/>
                <a:latin typeface="inherit"/>
              </a:rPr>
              <a:t>(</a:t>
            </a:r>
            <a:r>
              <a:rPr lang="en-US" b="0" i="0" dirty="0" err="1" smtClean="0">
                <a:solidFill>
                  <a:srgbClr val="002D7A"/>
                </a:solidFill>
                <a:effectLst/>
                <a:latin typeface="inherit"/>
              </a:rPr>
              <a:t>iris</a:t>
            </a:r>
            <a:r>
              <a:rPr lang="en-US" b="0" i="0" dirty="0" err="1" smtClean="0">
                <a:solidFill>
                  <a:srgbClr val="333333"/>
                </a:solidFill>
                <a:effectLst/>
                <a:latin typeface="inherit"/>
              </a:rPr>
              <a:t>.</a:t>
            </a:r>
            <a:r>
              <a:rPr lang="en-US" b="0" i="0" dirty="0" err="1" smtClean="0">
                <a:solidFill>
                  <a:srgbClr val="002D7A"/>
                </a:solidFill>
                <a:effectLst/>
                <a:latin typeface="inherit"/>
              </a:rPr>
              <a:t>data</a:t>
            </a:r>
            <a:r>
              <a:rPr lang="en-US" b="0" i="0" dirty="0" err="1" smtClean="0">
                <a:solidFill>
                  <a:srgbClr val="333333"/>
                </a:solidFill>
                <a:effectLst/>
                <a:latin typeface="inherit"/>
              </a:rPr>
              <a:t>.</a:t>
            </a:r>
            <a:r>
              <a:rPr lang="en-US" b="0" i="0" dirty="0" err="1" smtClean="0">
                <a:solidFill>
                  <a:srgbClr val="002D7A"/>
                </a:solidFill>
                <a:effectLst/>
                <a:latin typeface="inherit"/>
              </a:rPr>
              <a:t>shape</a:t>
            </a:r>
            <a:r>
              <a:rPr lang="en-US" b="0" i="0" dirty="0" smtClean="0">
                <a:solidFill>
                  <a:srgbClr val="333333"/>
                </a:solidFill>
                <a:effectLst/>
                <a:latin typeface="inherit"/>
              </a:rPr>
              <a:t>)</a:t>
            </a:r>
            <a:endParaRPr lang="en-US" b="0" i="0" dirty="0" smtClean="0">
              <a:solidFill>
                <a:srgbClr val="000000"/>
              </a:solidFill>
              <a:effectLst/>
              <a:latin typeface="Monaco"/>
            </a:endParaRPr>
          </a:p>
          <a:p>
            <a:pPr fontAlgn="base"/>
            <a:r>
              <a:rPr lang="en-US" b="0" i="0" dirty="0" smtClean="0">
                <a:solidFill>
                  <a:srgbClr val="FF8000"/>
                </a:solidFill>
                <a:effectLst/>
                <a:latin typeface="inherit"/>
              </a:rPr>
              <a:t># separate the data from the target attributes</a:t>
            </a:r>
            <a:endParaRPr lang="en-US" b="0" i="0" dirty="0" smtClean="0">
              <a:solidFill>
                <a:srgbClr val="000000"/>
              </a:solidFill>
              <a:effectLst/>
              <a:latin typeface="Monaco"/>
            </a:endParaRPr>
          </a:p>
          <a:p>
            <a:pPr fontAlgn="base"/>
            <a:r>
              <a:rPr lang="en-US" b="0" i="0" dirty="0" smtClean="0">
                <a:solidFill>
                  <a:srgbClr val="002D7A"/>
                </a:solidFill>
                <a:effectLst/>
                <a:latin typeface="inherit"/>
              </a:rPr>
              <a:t>X</a:t>
            </a:r>
            <a:r>
              <a:rPr lang="en-US" b="0" i="0" dirty="0" smtClean="0">
                <a:solidFill>
                  <a:srgbClr val="006FE0"/>
                </a:solidFill>
                <a:effectLst/>
                <a:latin typeface="inherit"/>
              </a:rPr>
              <a:t> = </a:t>
            </a:r>
            <a:r>
              <a:rPr lang="en-US" b="0" i="0" dirty="0" err="1" smtClean="0">
                <a:solidFill>
                  <a:srgbClr val="002D7A"/>
                </a:solidFill>
                <a:effectLst/>
                <a:latin typeface="inherit"/>
              </a:rPr>
              <a:t>iris</a:t>
            </a:r>
            <a:r>
              <a:rPr lang="en-US" b="0" i="0" dirty="0" err="1" smtClean="0">
                <a:solidFill>
                  <a:srgbClr val="333333"/>
                </a:solidFill>
                <a:effectLst/>
                <a:latin typeface="inherit"/>
              </a:rPr>
              <a:t>.</a:t>
            </a:r>
            <a:r>
              <a:rPr lang="en-US" b="0" i="0" dirty="0" err="1" smtClean="0">
                <a:solidFill>
                  <a:srgbClr val="000000"/>
                </a:solidFill>
                <a:effectLst/>
                <a:latin typeface="inherit"/>
              </a:rPr>
              <a:t>data</a:t>
            </a:r>
            <a:endParaRPr lang="en-US" b="0" i="0" dirty="0" smtClean="0">
              <a:solidFill>
                <a:srgbClr val="000000"/>
              </a:solidFill>
              <a:effectLst/>
              <a:latin typeface="Monaco"/>
            </a:endParaRPr>
          </a:p>
          <a:p>
            <a:pPr fontAlgn="base"/>
            <a:r>
              <a:rPr lang="en-US" b="0" i="0" dirty="0" smtClean="0">
                <a:solidFill>
                  <a:srgbClr val="002D7A"/>
                </a:solidFill>
                <a:effectLst/>
                <a:latin typeface="inherit"/>
              </a:rPr>
              <a:t>y</a:t>
            </a:r>
            <a:r>
              <a:rPr lang="en-US" b="0" i="0" dirty="0" smtClean="0">
                <a:solidFill>
                  <a:srgbClr val="006FE0"/>
                </a:solidFill>
                <a:effectLst/>
                <a:latin typeface="inherit"/>
              </a:rPr>
              <a:t> = </a:t>
            </a:r>
            <a:r>
              <a:rPr lang="en-US" b="0" i="0" dirty="0" err="1" smtClean="0">
                <a:solidFill>
                  <a:srgbClr val="002D7A"/>
                </a:solidFill>
                <a:effectLst/>
                <a:latin typeface="inherit"/>
              </a:rPr>
              <a:t>iris</a:t>
            </a:r>
            <a:r>
              <a:rPr lang="en-US" b="0" i="0" dirty="0" err="1" smtClean="0">
                <a:solidFill>
                  <a:srgbClr val="333333"/>
                </a:solidFill>
                <a:effectLst/>
                <a:latin typeface="inherit"/>
              </a:rPr>
              <a:t>.</a:t>
            </a:r>
            <a:r>
              <a:rPr lang="en-US" b="0" i="0" dirty="0" err="1" smtClean="0">
                <a:solidFill>
                  <a:srgbClr val="000000"/>
                </a:solidFill>
                <a:effectLst/>
                <a:latin typeface="inherit"/>
              </a:rPr>
              <a:t>target</a:t>
            </a:r>
            <a:endParaRPr lang="en-US" b="0" i="0" dirty="0" smtClean="0">
              <a:solidFill>
                <a:srgbClr val="000000"/>
              </a:solidFill>
              <a:effectLst/>
              <a:latin typeface="Monaco"/>
            </a:endParaRPr>
          </a:p>
          <a:p>
            <a:pPr fontAlgn="base"/>
            <a:r>
              <a:rPr lang="en-US" b="0" i="0" dirty="0" smtClean="0">
                <a:solidFill>
                  <a:srgbClr val="FF8000"/>
                </a:solidFill>
                <a:effectLst/>
                <a:latin typeface="inherit"/>
              </a:rPr>
              <a:t># normalize the data attributes</a:t>
            </a:r>
            <a:endParaRPr lang="en-US" b="0" i="0" dirty="0" smtClean="0">
              <a:solidFill>
                <a:srgbClr val="000000"/>
              </a:solidFill>
              <a:effectLst/>
              <a:latin typeface="Monaco"/>
            </a:endParaRPr>
          </a:p>
          <a:p>
            <a:pPr fontAlgn="base"/>
            <a:r>
              <a:rPr lang="en-US" b="0" i="0" dirty="0" err="1" smtClean="0">
                <a:solidFill>
                  <a:srgbClr val="002D7A"/>
                </a:solidFill>
                <a:effectLst/>
                <a:latin typeface="inherit"/>
              </a:rPr>
              <a:t>normalized_X</a:t>
            </a:r>
            <a:r>
              <a:rPr lang="en-US" b="0" i="0" dirty="0" smtClean="0">
                <a:solidFill>
                  <a:srgbClr val="006FE0"/>
                </a:solidFill>
                <a:effectLst/>
                <a:latin typeface="inherit"/>
              </a:rPr>
              <a:t> = </a:t>
            </a:r>
            <a:r>
              <a:rPr lang="en-US" b="0" i="0" dirty="0" err="1" smtClean="0">
                <a:solidFill>
                  <a:srgbClr val="002D7A"/>
                </a:solidFill>
                <a:effectLst/>
                <a:latin typeface="inherit"/>
              </a:rPr>
              <a:t>preprocessing</a:t>
            </a:r>
            <a:r>
              <a:rPr lang="en-US" b="0" i="0" dirty="0" err="1" smtClean="0">
                <a:solidFill>
                  <a:srgbClr val="333333"/>
                </a:solidFill>
                <a:effectLst/>
                <a:latin typeface="inherit"/>
              </a:rPr>
              <a:t>.</a:t>
            </a:r>
            <a:r>
              <a:rPr lang="en-US" b="0" i="0" dirty="0" err="1" smtClean="0">
                <a:solidFill>
                  <a:srgbClr val="004ED0"/>
                </a:solidFill>
                <a:effectLst/>
                <a:latin typeface="inherit"/>
              </a:rPr>
              <a:t>normalize</a:t>
            </a:r>
            <a:r>
              <a:rPr lang="en-US" b="0" i="0" dirty="0" smtClean="0">
                <a:solidFill>
                  <a:srgbClr val="333333"/>
                </a:solidFill>
                <a:effectLst/>
                <a:latin typeface="inherit"/>
              </a:rPr>
              <a:t>(</a:t>
            </a:r>
            <a:r>
              <a:rPr lang="en-US" b="0" i="0" dirty="0" smtClean="0">
                <a:solidFill>
                  <a:srgbClr val="002D7A"/>
                </a:solidFill>
                <a:effectLst/>
                <a:latin typeface="inherit"/>
              </a:rPr>
              <a:t>X</a:t>
            </a:r>
            <a:r>
              <a:rPr lang="en-US" b="0" i="0" dirty="0" smtClean="0">
                <a:solidFill>
                  <a:srgbClr val="333333"/>
                </a:solidFill>
                <a:effectLst/>
                <a:latin typeface="inherit"/>
              </a:rPr>
              <a:t>)</a:t>
            </a:r>
            <a:endParaRPr lang="en-US" b="0" i="0" dirty="0">
              <a:solidFill>
                <a:srgbClr val="000000"/>
              </a:solidFill>
              <a:effectLst/>
              <a:latin typeface="Monaco"/>
            </a:endParaRPr>
          </a:p>
        </p:txBody>
      </p:sp>
    </p:spTree>
    <p:extLst>
      <p:ext uri="{BB962C8B-B14F-4D97-AF65-F5344CB8AC3E}">
        <p14:creationId xmlns:p14="http://schemas.microsoft.com/office/powerpoint/2010/main" val="1423966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6841"/>
          </a:xfrm>
        </p:spPr>
        <p:txBody>
          <a:bodyPr>
            <a:normAutofit fontScale="90000"/>
          </a:bodyPr>
          <a:lstStyle/>
          <a:p>
            <a:pPr algn="ctr"/>
            <a:r>
              <a:rPr lang="en-US" dirty="0" err="1" smtClean="0"/>
              <a:t>Scikit</a:t>
            </a:r>
            <a:r>
              <a:rPr lang="en-US" dirty="0" smtClean="0"/>
              <a:t>-learn Methods</a:t>
            </a:r>
            <a:endParaRPr lang="en-US" dirty="0"/>
          </a:p>
        </p:txBody>
      </p:sp>
      <p:sp>
        <p:nvSpPr>
          <p:cNvPr id="3" name="Content Placeholder 2"/>
          <p:cNvSpPr>
            <a:spLocks noGrp="1"/>
          </p:cNvSpPr>
          <p:nvPr>
            <p:ph idx="1"/>
          </p:nvPr>
        </p:nvSpPr>
        <p:spPr>
          <a:xfrm>
            <a:off x="838200" y="1280161"/>
            <a:ext cx="10515600" cy="5172890"/>
          </a:xfrm>
        </p:spPr>
        <p:txBody>
          <a:bodyPr>
            <a:normAutofit fontScale="92500"/>
          </a:bodyPr>
          <a:lstStyle/>
          <a:p>
            <a:pPr algn="just"/>
            <a:r>
              <a:rPr lang="en-US" dirty="0" smtClean="0"/>
              <a:t>Two popular data scaling methods are normalization and standardization.</a:t>
            </a:r>
          </a:p>
          <a:p>
            <a:pPr algn="just"/>
            <a:r>
              <a:rPr lang="en-US" dirty="0" smtClean="0"/>
              <a:t>The following methods are in</a:t>
            </a:r>
            <a:r>
              <a:rPr lang="en-US" dirty="0"/>
              <a:t> </a:t>
            </a:r>
            <a:r>
              <a:rPr lang="en-US" b="1" dirty="0" err="1" smtClean="0"/>
              <a:t>sklearn.preprocessing</a:t>
            </a:r>
            <a:endParaRPr lang="en-US" b="1" dirty="0" smtClean="0"/>
          </a:p>
          <a:p>
            <a:pPr marL="0" indent="0">
              <a:buNone/>
            </a:pPr>
            <a:endParaRPr lang="en-US" dirty="0" smtClean="0"/>
          </a:p>
          <a:p>
            <a:pPr lvl="1"/>
            <a:r>
              <a:rPr lang="en-US" b="1" dirty="0" err="1" smtClean="0"/>
              <a:t>MinMaxScalar</a:t>
            </a:r>
            <a:r>
              <a:rPr lang="en-US" b="1" dirty="0" smtClean="0"/>
              <a:t> for           </a:t>
            </a:r>
            <a:r>
              <a:rPr lang="en-US" b="1" dirty="0" err="1" smtClean="0"/>
              <a:t>Normalisation</a:t>
            </a:r>
            <a:endParaRPr lang="en-US" b="1" dirty="0" smtClean="0"/>
          </a:p>
          <a:p>
            <a:pPr lvl="1"/>
            <a:r>
              <a:rPr lang="en-US" b="1" dirty="0" err="1" smtClean="0"/>
              <a:t>StandardScalar</a:t>
            </a:r>
            <a:r>
              <a:rPr lang="en-US" b="1" dirty="0" smtClean="0"/>
              <a:t> for          Standardization</a:t>
            </a:r>
          </a:p>
          <a:p>
            <a:pPr lvl="1"/>
            <a:endParaRPr lang="en-US" b="1" dirty="0"/>
          </a:p>
          <a:p>
            <a:pPr fontAlgn="base"/>
            <a:r>
              <a:rPr lang="en-US" dirty="0" err="1" smtClean="0"/>
              <a:t>MinMaxScaler</a:t>
            </a:r>
            <a:r>
              <a:rPr lang="en-US" dirty="0" smtClean="0"/>
              <a:t> is </a:t>
            </a:r>
            <a:r>
              <a:rPr lang="en-US" dirty="0"/>
              <a:t>also known as Normalization and it transform all the values in range between (0 to 1) </a:t>
            </a:r>
            <a:endParaRPr lang="en-US" dirty="0" smtClean="0"/>
          </a:p>
          <a:p>
            <a:pPr marL="0" indent="0" fontAlgn="base">
              <a:buNone/>
            </a:pPr>
            <a:r>
              <a:rPr lang="en-US" dirty="0"/>
              <a:t> </a:t>
            </a:r>
            <a:r>
              <a:rPr lang="en-US" dirty="0" smtClean="0"/>
              <a:t>               	x </a:t>
            </a:r>
            <a:r>
              <a:rPr lang="en-US" dirty="0"/>
              <a:t>= [(value - min)/(Max- Min)]</a:t>
            </a:r>
          </a:p>
          <a:p>
            <a:pPr fontAlgn="base"/>
            <a:r>
              <a:rPr lang="en-US" dirty="0" err="1"/>
              <a:t>StandardScaler</a:t>
            </a:r>
            <a:r>
              <a:rPr lang="en-US" dirty="0"/>
              <a:t> comes under Standardization and its value ranges between (-3 to +3) </a:t>
            </a:r>
            <a:endParaRPr lang="en-US" dirty="0" smtClean="0"/>
          </a:p>
          <a:p>
            <a:pPr marL="0" indent="0" fontAlgn="base">
              <a:buNone/>
            </a:pPr>
            <a:r>
              <a:rPr lang="en-US" dirty="0" smtClean="0"/>
              <a:t>		z </a:t>
            </a:r>
            <a:r>
              <a:rPr lang="en-US" dirty="0"/>
              <a:t>= [(x - </a:t>
            </a:r>
            <a:r>
              <a:rPr lang="en-US" dirty="0" err="1"/>
              <a:t>x.mean</a:t>
            </a:r>
            <a:r>
              <a:rPr lang="en-US" dirty="0"/>
              <a:t>)/</a:t>
            </a:r>
            <a:r>
              <a:rPr lang="en-US" dirty="0" err="1"/>
              <a:t>Std_deviation</a:t>
            </a:r>
            <a:r>
              <a:rPr lang="en-US" dirty="0"/>
              <a:t>]</a:t>
            </a:r>
          </a:p>
          <a:p>
            <a:pPr marL="0" indent="0" fontAlgn="base">
              <a:buNone/>
            </a:pPr>
            <a:endParaRPr lang="en-US" dirty="0"/>
          </a:p>
          <a:p>
            <a:pPr lvl="1"/>
            <a:endParaRPr lang="en-US" b="1" dirty="0" smtClean="0"/>
          </a:p>
          <a:p>
            <a:pPr lvl="1"/>
            <a:endParaRPr lang="en-US" b="1" dirty="0" smtClean="0"/>
          </a:p>
          <a:p>
            <a:pPr lvl="1"/>
            <a:endParaRPr lang="en-US" b="1" dirty="0"/>
          </a:p>
          <a:p>
            <a:pPr marL="0" indent="0">
              <a:buNone/>
            </a:pPr>
            <a:endParaRPr lang="en-US" dirty="0"/>
          </a:p>
        </p:txBody>
      </p:sp>
    </p:spTree>
    <p:extLst>
      <p:ext uri="{BB962C8B-B14F-4D97-AF65-F5344CB8AC3E}">
        <p14:creationId xmlns:p14="http://schemas.microsoft.com/office/powerpoint/2010/main" val="2504729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fontScale="90000"/>
          </a:bodyPr>
          <a:lstStyle/>
          <a:p>
            <a:pPr algn="ctr"/>
            <a:r>
              <a:rPr lang="en-US" dirty="0" err="1"/>
              <a:t>MinMaxScaler</a:t>
            </a: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err="1"/>
              <a:t>MinMaxScaler</a:t>
            </a:r>
            <a:r>
              <a:rPr lang="en-US" dirty="0"/>
              <a:t> transforms each value in the column proportionally within the range [0,1]. </a:t>
            </a:r>
          </a:p>
          <a:p>
            <a:r>
              <a:rPr lang="en-US" dirty="0"/>
              <a:t>This must be the first scaler choice to transform a feature, as it will preserve the shape of the dataset (no distortion). </a:t>
            </a:r>
          </a:p>
          <a:p>
            <a:r>
              <a:rPr lang="en-US" dirty="0" err="1"/>
              <a:t>MinMaxScaler</a:t>
            </a:r>
            <a:r>
              <a:rPr lang="en-US" dirty="0"/>
              <a:t> doesn’t reduce the importance of outliers.</a:t>
            </a:r>
          </a:p>
          <a:p>
            <a:r>
              <a:rPr lang="en-US" dirty="0" err="1"/>
              <a:t>MinMaxScaler</a:t>
            </a:r>
            <a:r>
              <a:rPr lang="en-US" dirty="0"/>
              <a:t> is a good place to start unless you know you want your feature to have a normal distribution or want outliers to have reduced influence.</a:t>
            </a:r>
          </a:p>
          <a:p>
            <a:endParaRPr lang="en-US" dirty="0"/>
          </a:p>
        </p:txBody>
      </p:sp>
    </p:spTree>
    <p:extLst>
      <p:ext uri="{BB962C8B-B14F-4D97-AF65-F5344CB8AC3E}">
        <p14:creationId xmlns:p14="http://schemas.microsoft.com/office/powerpoint/2010/main" val="1718196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639446"/>
            <a:ext cx="10515600" cy="588464"/>
          </a:xfrm>
        </p:spPr>
        <p:txBody>
          <a:bodyPr>
            <a:normAutofit fontScale="90000"/>
          </a:bodyPr>
          <a:lstStyle/>
          <a:p>
            <a:pPr algn="ctr"/>
            <a:r>
              <a:rPr lang="en-US" b="1" dirty="0" smtClean="0"/>
              <a:t>Data Normalization Using </a:t>
            </a:r>
            <a:r>
              <a:rPr lang="en-US" b="1" dirty="0" err="1" smtClean="0"/>
              <a:t>MinMaxScaler</a:t>
            </a:r>
            <a:r>
              <a:rPr lang="en-US" b="1" dirty="0" smtClean="0"/>
              <a:t/>
            </a:r>
            <a:br>
              <a:rPr lang="en-US" b="1" dirty="0" smtClean="0"/>
            </a:br>
            <a:endParaRPr lang="en-US" dirty="0"/>
          </a:p>
        </p:txBody>
      </p:sp>
      <p:sp>
        <p:nvSpPr>
          <p:cNvPr id="3" name="Content Placeholder 2"/>
          <p:cNvSpPr>
            <a:spLocks noGrp="1"/>
          </p:cNvSpPr>
          <p:nvPr>
            <p:ph idx="1"/>
          </p:nvPr>
        </p:nvSpPr>
        <p:spPr>
          <a:xfrm>
            <a:off x="838200" y="1463040"/>
            <a:ext cx="10515600" cy="4713923"/>
          </a:xfrm>
        </p:spPr>
        <p:txBody>
          <a:bodyPr>
            <a:normAutofit/>
          </a:bodyPr>
          <a:lstStyle/>
          <a:p>
            <a:pPr fontAlgn="base"/>
            <a:r>
              <a:rPr lang="en-US" b="1" dirty="0" smtClean="0"/>
              <a:t>Fit </a:t>
            </a:r>
            <a:r>
              <a:rPr lang="en-US" b="1" dirty="0"/>
              <a:t>the scaler using available training data</a:t>
            </a:r>
            <a:r>
              <a:rPr lang="en-US" dirty="0"/>
              <a:t>. For normalization, this means the training data will be used to estimate the minimum and maximum observable values. This is done by calling the </a:t>
            </a:r>
            <a:r>
              <a:rPr lang="en-US" i="1" dirty="0"/>
              <a:t>fit()</a:t>
            </a:r>
            <a:r>
              <a:rPr lang="en-US" dirty="0"/>
              <a:t> function.</a:t>
            </a:r>
          </a:p>
          <a:p>
            <a:pPr fontAlgn="base"/>
            <a:r>
              <a:rPr lang="en-US" b="1" dirty="0"/>
              <a:t>Apply the scale to training data</a:t>
            </a:r>
            <a:r>
              <a:rPr lang="en-US" dirty="0"/>
              <a:t>. This means you can use the normalized data to train your model. This is done by calling the </a:t>
            </a:r>
            <a:r>
              <a:rPr lang="en-US" i="1" dirty="0"/>
              <a:t>transform()</a:t>
            </a:r>
            <a:r>
              <a:rPr lang="en-US" dirty="0"/>
              <a:t> function.</a:t>
            </a:r>
          </a:p>
          <a:p>
            <a:pPr fontAlgn="base"/>
            <a:r>
              <a:rPr lang="en-US" b="1" dirty="0"/>
              <a:t>Apply the scale to data going forward</a:t>
            </a:r>
            <a:r>
              <a:rPr lang="en-US" dirty="0"/>
              <a:t>. This means you can prepare new data in the future on which you want to make predictions.</a:t>
            </a:r>
          </a:p>
          <a:p>
            <a:endParaRPr lang="en-US" dirty="0"/>
          </a:p>
        </p:txBody>
      </p:sp>
    </p:spTree>
    <p:extLst>
      <p:ext uri="{BB962C8B-B14F-4D97-AF65-F5344CB8AC3E}">
        <p14:creationId xmlns:p14="http://schemas.microsoft.com/office/powerpoint/2010/main" val="1566087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8817"/>
            <a:ext cx="10515600" cy="562338"/>
          </a:xfrm>
        </p:spPr>
        <p:txBody>
          <a:bodyPr>
            <a:normAutofit fontScale="90000"/>
          </a:bodyPr>
          <a:lstStyle/>
          <a:p>
            <a:pPr algn="ctr"/>
            <a:r>
              <a:rPr lang="en-US" b="1" dirty="0" smtClean="0"/>
              <a:t>Data Normalization</a:t>
            </a:r>
            <a:br>
              <a:rPr lang="en-US" b="1" dirty="0" smtClean="0"/>
            </a:br>
            <a:endParaRPr lang="en-US" dirty="0"/>
          </a:p>
        </p:txBody>
      </p:sp>
      <p:sp>
        <p:nvSpPr>
          <p:cNvPr id="3" name="Content Placeholder 2"/>
          <p:cNvSpPr>
            <a:spLocks noGrp="1"/>
          </p:cNvSpPr>
          <p:nvPr>
            <p:ph idx="1"/>
          </p:nvPr>
        </p:nvSpPr>
        <p:spPr>
          <a:xfrm>
            <a:off x="838200" y="1293223"/>
            <a:ext cx="10515600" cy="4883740"/>
          </a:xfrm>
        </p:spPr>
        <p:txBody>
          <a:bodyPr>
            <a:normAutofit fontScale="92500" lnSpcReduction="10000"/>
          </a:bodyPr>
          <a:lstStyle/>
          <a:p>
            <a:pPr fontAlgn="base"/>
            <a:r>
              <a:rPr lang="en-US" dirty="0"/>
              <a:t>A value is normalized as follows:</a:t>
            </a:r>
          </a:p>
          <a:p>
            <a:pPr fontAlgn="base"/>
            <a:r>
              <a:rPr lang="en-US" dirty="0"/>
              <a:t>y = (x – min) / (max – min)</a:t>
            </a:r>
          </a:p>
          <a:p>
            <a:pPr fontAlgn="base"/>
            <a:r>
              <a:rPr lang="en-US" dirty="0"/>
              <a:t>Where the minimum and maximum values pertain to the value x being normalized.</a:t>
            </a:r>
          </a:p>
          <a:p>
            <a:pPr fontAlgn="base"/>
            <a:r>
              <a:rPr lang="en-US" dirty="0"/>
              <a:t>For example, for a dataset, we could guesstimate the min and max observable values as 30 and -10. We can then normalize any value, like 18.8, as follows:</a:t>
            </a:r>
          </a:p>
          <a:p>
            <a:pPr fontAlgn="base"/>
            <a:r>
              <a:rPr lang="en-US" dirty="0"/>
              <a:t>y = (x – min) / (max – min)</a:t>
            </a:r>
          </a:p>
          <a:p>
            <a:pPr fontAlgn="base"/>
            <a:r>
              <a:rPr lang="en-US" dirty="0"/>
              <a:t>y = (18.8 – (-10)) / (30 – (-10))</a:t>
            </a:r>
          </a:p>
          <a:p>
            <a:pPr fontAlgn="base"/>
            <a:r>
              <a:rPr lang="en-US" dirty="0"/>
              <a:t>y = 28.8 / 40</a:t>
            </a:r>
          </a:p>
          <a:p>
            <a:pPr fontAlgn="base"/>
            <a:r>
              <a:rPr lang="en-US" dirty="0"/>
              <a:t>y = 0.72</a:t>
            </a:r>
          </a:p>
          <a:p>
            <a:endParaRPr lang="en-US" dirty="0"/>
          </a:p>
        </p:txBody>
      </p:sp>
    </p:spTree>
    <p:extLst>
      <p:ext uri="{BB962C8B-B14F-4D97-AF65-F5344CB8AC3E}">
        <p14:creationId xmlns:p14="http://schemas.microsoft.com/office/powerpoint/2010/main" val="3438027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9644</TotalTime>
  <Words>2390</Words>
  <Application>Microsoft Office PowerPoint</Application>
  <PresentationFormat>Widescreen</PresentationFormat>
  <Paragraphs>234</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charter</vt:lpstr>
      <vt:lpstr>inherit</vt:lpstr>
      <vt:lpstr>Monaco</vt:lpstr>
      <vt:lpstr>Office Theme</vt:lpstr>
      <vt:lpstr>Fit and Transform</vt:lpstr>
      <vt:lpstr>Data Rescaling</vt:lpstr>
      <vt:lpstr>Scikit Learn Methods for Scaling</vt:lpstr>
      <vt:lpstr>Why Scale, Standardize, or Normalize? </vt:lpstr>
      <vt:lpstr>Data Normalization </vt:lpstr>
      <vt:lpstr>Scikit-learn Methods</vt:lpstr>
      <vt:lpstr>MinMaxScaler</vt:lpstr>
      <vt:lpstr>Data Normalization Using MinMaxScaler </vt:lpstr>
      <vt:lpstr>Data Normalization </vt:lpstr>
      <vt:lpstr>Example of a normalization </vt:lpstr>
      <vt:lpstr>Standardization</vt:lpstr>
      <vt:lpstr>Data standardization</vt:lpstr>
      <vt:lpstr>Data standardization</vt:lpstr>
      <vt:lpstr>Data standardization</vt:lpstr>
      <vt:lpstr>Example of a standardization </vt:lpstr>
      <vt:lpstr>PowerPoint Presentation</vt:lpstr>
      <vt:lpstr>PowerPoint Presentation</vt:lpstr>
      <vt:lpstr>Which Method to use?</vt:lpstr>
      <vt:lpstr>fit_transform()</vt:lpstr>
      <vt:lpstr>transform()</vt:lpstr>
      <vt:lpstr>PowerPoint Presentation</vt:lpstr>
      <vt:lpstr>Example</vt:lpstr>
      <vt:lpstr>StandardScaler</vt:lpstr>
      <vt:lpstr>StandardScaler</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 and Transform</dc:title>
  <dc:creator>anita pc anita</dc:creator>
  <cp:lastModifiedBy>anita pc anita</cp:lastModifiedBy>
  <cp:revision>25</cp:revision>
  <dcterms:created xsi:type="dcterms:W3CDTF">2021-04-19T07:28:14Z</dcterms:created>
  <dcterms:modified xsi:type="dcterms:W3CDTF">2021-11-09T11:25:04Z</dcterms:modified>
</cp:coreProperties>
</file>