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3" r:id="rId9"/>
    <p:sldId id="262" r:id="rId10"/>
    <p:sldId id="263" r:id="rId11"/>
    <p:sldId id="264" r:id="rId12"/>
    <p:sldId id="265" r:id="rId13"/>
    <p:sldId id="271" r:id="rId14"/>
    <p:sldId id="274" r:id="rId15"/>
    <p:sldId id="275" r:id="rId16"/>
    <p:sldId id="276" r:id="rId17"/>
    <p:sldId id="279" r:id="rId18"/>
    <p:sldId id="280" r:id="rId19"/>
    <p:sldId id="281" r:id="rId20"/>
    <p:sldId id="277" r:id="rId21"/>
    <p:sldId id="282" r:id="rId22"/>
    <p:sldId id="278" r:id="rId23"/>
    <p:sldId id="267"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919221-4C9F-464E-8265-435961C77E0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39088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9221-4C9F-464E-8265-435961C77E0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87854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9221-4C9F-464E-8265-435961C77E0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363807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19221-4C9F-464E-8265-435961C77E0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241773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919221-4C9F-464E-8265-435961C77E06}"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290162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919221-4C9F-464E-8265-435961C77E06}"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33076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19221-4C9F-464E-8265-435961C77E06}"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194134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19221-4C9F-464E-8265-435961C77E06}"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167187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9221-4C9F-464E-8265-435961C77E06}"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311499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919221-4C9F-464E-8265-435961C77E06}"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27418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919221-4C9F-464E-8265-435961C77E06}"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E37FE-150A-4748-8BE5-C637A8F04A4F}" type="slidenum">
              <a:rPr lang="en-US" smtClean="0"/>
              <a:t>‹#›</a:t>
            </a:fld>
            <a:endParaRPr lang="en-US"/>
          </a:p>
        </p:txBody>
      </p:sp>
    </p:spTree>
    <p:extLst>
      <p:ext uri="{BB962C8B-B14F-4D97-AF65-F5344CB8AC3E}">
        <p14:creationId xmlns:p14="http://schemas.microsoft.com/office/powerpoint/2010/main" val="123419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19221-4C9F-464E-8265-435961C77E06}"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E37FE-150A-4748-8BE5-C637A8F04A4F}" type="slidenum">
              <a:rPr lang="en-US" smtClean="0"/>
              <a:t>‹#›</a:t>
            </a:fld>
            <a:endParaRPr lang="en-US"/>
          </a:p>
        </p:txBody>
      </p:sp>
    </p:spTree>
    <p:extLst>
      <p:ext uri="{BB962C8B-B14F-4D97-AF65-F5344CB8AC3E}">
        <p14:creationId xmlns:p14="http://schemas.microsoft.com/office/powerpoint/2010/main" val="1478387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Overfitting and </a:t>
            </a:r>
            <a:r>
              <a:rPr lang="en-US" dirty="0" err="1" smtClean="0"/>
              <a:t>Underfitting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851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Underfitting</a:t>
            </a:r>
            <a:endParaRPr lang="en-US" dirty="0"/>
          </a:p>
        </p:txBody>
      </p:sp>
      <p:sp>
        <p:nvSpPr>
          <p:cNvPr id="3" name="Content Placeholder 2"/>
          <p:cNvSpPr>
            <a:spLocks noGrp="1"/>
          </p:cNvSpPr>
          <p:nvPr>
            <p:ph idx="1"/>
          </p:nvPr>
        </p:nvSpPr>
        <p:spPr/>
        <p:txBody>
          <a:bodyPr/>
          <a:lstStyle/>
          <a:p>
            <a:pPr lvl="0"/>
            <a:r>
              <a:rPr lang="en-US" dirty="0" smtClean="0"/>
              <a:t>Typically, we can reduce error from bias but might increase error from variance as a result, or vice versa</a:t>
            </a:r>
            <a:endParaRPr kumimoji="0" lang="en-US" altLang="en-US" sz="44800" b="0" i="0" u="none" strike="noStrike" cap="none" normalizeH="0" baseline="0" dirty="0" smtClean="0">
              <a:ln>
                <a:noFill/>
              </a:ln>
              <a:solidFill>
                <a:srgbClr val="A1A1A1"/>
              </a:solidFill>
              <a:effectLst/>
              <a:latin typeface="Arial" panose="020B0604020202020204" pitchFamily="34" charset="0"/>
              <a:cs typeface="Arial" panose="020B0604020202020204" pitchFamily="34" charset="0"/>
            </a:endParaRPr>
          </a:p>
          <a:p>
            <a:endParaRPr lang="en-US" dirty="0"/>
          </a:p>
        </p:txBody>
      </p:sp>
      <p:pic>
        <p:nvPicPr>
          <p:cNvPr id="2052" name="Picture 4" descr="Bias Variance Trade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215" y="2638697"/>
            <a:ext cx="5153569" cy="309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839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fontScale="90000"/>
          </a:bodyPr>
          <a:lstStyle/>
          <a:p>
            <a:r>
              <a:rPr lang="en-US" b="1" dirty="0" smtClean="0"/>
              <a:t/>
            </a:r>
            <a:br>
              <a:rPr lang="en-US" b="1" dirty="0" smtClean="0"/>
            </a:br>
            <a:r>
              <a:rPr lang="en-US" b="1" dirty="0" smtClean="0"/>
              <a:t>How </a:t>
            </a:r>
            <a:r>
              <a:rPr lang="en-US" b="1" dirty="0"/>
              <a:t>to Detect Overfitting</a:t>
            </a:r>
            <a:br>
              <a:rPr lang="en-US" b="1" dirty="0"/>
            </a:br>
            <a:endParaRPr lang="en-US" dirty="0"/>
          </a:p>
        </p:txBody>
      </p:sp>
      <p:pic>
        <p:nvPicPr>
          <p:cNvPr id="3074" name="Picture 2" descr="Train-Test Spl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402" y="2524537"/>
            <a:ext cx="8589735" cy="28181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1160922"/>
            <a:ext cx="10026650" cy="1200329"/>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Arial" panose="020B0604020202020204" pitchFamily="34" charset="0"/>
                <a:cs typeface="Arial" panose="020B0604020202020204" pitchFamily="34" charset="0"/>
              </a:rPr>
              <a:t>A key challenge with overfitting, and with machine learning in general, is that we can’t know how well our model will perform on new data until we actually test it.</a:t>
            </a:r>
            <a:endParaRPr kumimoji="0" lang="en-US" altLang="en-US" sz="1400" b="0" i="0" u="none" strike="noStrike" cap="none" normalizeH="0" baseline="0" dirty="0" smtClean="0">
              <a:ln>
                <a:noFill/>
              </a:ln>
              <a:solidFill>
                <a:schemeClr val="tx1"/>
              </a:solidFill>
              <a:effectLst/>
            </a:endParaRPr>
          </a:p>
          <a:p>
            <a:pPr lvl="0" eaLnBrk="0" fontAlgn="base" hangingPunct="0">
              <a:spcBef>
                <a:spcPct val="0"/>
              </a:spcBef>
              <a:spcAft>
                <a:spcPct val="0"/>
              </a:spcAft>
            </a:pPr>
            <a:endParaRPr lang="en-US" altLang="en-US" dirty="0" smtClean="0">
              <a:solidFill>
                <a:srgbClr val="333333"/>
              </a:solidFill>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dirty="0" smtClean="0">
                <a:solidFill>
                  <a:srgbClr val="333333"/>
                </a:solidFill>
                <a:latin typeface="Arial" panose="020B0604020202020204" pitchFamily="34" charset="0"/>
                <a:cs typeface="Arial" panose="020B0604020202020204" pitchFamily="34" charset="0"/>
              </a:rPr>
              <a:t>To </a:t>
            </a:r>
            <a:r>
              <a:rPr lang="en-US" altLang="en-US" dirty="0">
                <a:solidFill>
                  <a:srgbClr val="333333"/>
                </a:solidFill>
                <a:latin typeface="Arial" panose="020B0604020202020204" pitchFamily="34" charset="0"/>
                <a:cs typeface="Arial" panose="020B0604020202020204" pitchFamily="34" charset="0"/>
              </a:rPr>
              <a:t>address this, we can split our initial dataset into separate </a:t>
            </a:r>
            <a:r>
              <a:rPr lang="en-US" altLang="en-US" i="1" dirty="0">
                <a:solidFill>
                  <a:srgbClr val="333333"/>
                </a:solidFill>
                <a:latin typeface="inherit"/>
                <a:cs typeface="Arial" panose="020B0604020202020204" pitchFamily="34" charset="0"/>
              </a:rPr>
              <a:t>training</a:t>
            </a:r>
            <a:r>
              <a:rPr lang="en-US" altLang="en-US" dirty="0">
                <a:solidFill>
                  <a:srgbClr val="333333"/>
                </a:solidFill>
                <a:latin typeface="Arial" panose="020B0604020202020204" pitchFamily="34" charset="0"/>
                <a:cs typeface="Arial" panose="020B0604020202020204" pitchFamily="34" charset="0"/>
              </a:rPr>
              <a:t> and </a:t>
            </a:r>
            <a:r>
              <a:rPr lang="en-US" altLang="en-US" i="1" dirty="0">
                <a:solidFill>
                  <a:srgbClr val="333333"/>
                </a:solidFill>
                <a:latin typeface="inherit"/>
                <a:cs typeface="Arial" panose="020B0604020202020204" pitchFamily="34" charset="0"/>
              </a:rPr>
              <a:t>test</a:t>
            </a:r>
            <a:r>
              <a:rPr lang="en-US" altLang="en-US" dirty="0">
                <a:solidFill>
                  <a:srgbClr val="333333"/>
                </a:solidFill>
                <a:latin typeface="Arial" panose="020B0604020202020204" pitchFamily="34" charset="0"/>
                <a:cs typeface="Arial" panose="020B0604020202020204" pitchFamily="34" charset="0"/>
              </a:rPr>
              <a:t> subsets.</a:t>
            </a:r>
            <a:endParaRPr kumimoji="0" lang="en-US" altLang="en-US" sz="1400" b="0" i="0" u="none" strike="noStrike" cap="none" normalizeH="0" baseline="0" dirty="0" smtClean="0">
              <a:ln>
                <a:noFill/>
              </a:ln>
              <a:solidFill>
                <a:schemeClr val="tx1"/>
              </a:solidFill>
              <a:effectLst/>
            </a:endParaRPr>
          </a:p>
        </p:txBody>
      </p:sp>
      <p:sp>
        <p:nvSpPr>
          <p:cNvPr id="6" name="Rectangle 5"/>
          <p:cNvSpPr/>
          <p:nvPr/>
        </p:nvSpPr>
        <p:spPr>
          <a:xfrm>
            <a:off x="1021080" y="5656499"/>
            <a:ext cx="10332720" cy="646331"/>
          </a:xfrm>
          <a:prstGeom prst="rect">
            <a:avLst/>
          </a:prstGeom>
        </p:spPr>
        <p:txBody>
          <a:bodyPr wrap="square">
            <a:spAutoFit/>
          </a:bodyPr>
          <a:lstStyle/>
          <a:p>
            <a:r>
              <a:rPr lang="en-US" b="1" i="0" dirty="0" smtClean="0">
                <a:solidFill>
                  <a:srgbClr val="333333"/>
                </a:solidFill>
                <a:effectLst/>
                <a:latin typeface="Arial" panose="020B0604020202020204" pitchFamily="34" charset="0"/>
              </a:rPr>
              <a:t>If our model does much better on the training set than on the test set, then we’re likely overfitting.</a:t>
            </a:r>
            <a:endParaRPr lang="en-US" dirty="0"/>
          </a:p>
        </p:txBody>
      </p:sp>
    </p:spTree>
    <p:extLst>
      <p:ext uri="{BB962C8B-B14F-4D97-AF65-F5344CB8AC3E}">
        <p14:creationId xmlns:p14="http://schemas.microsoft.com/office/powerpoint/2010/main" val="396502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Cross-validation</a:t>
            </a:r>
            <a:br>
              <a:rPr lang="en-US" b="1" dirty="0"/>
            </a:br>
            <a:endParaRPr lang="en-US" dirty="0"/>
          </a:p>
        </p:txBody>
      </p:sp>
      <p:sp>
        <p:nvSpPr>
          <p:cNvPr id="3" name="Content Placeholder 2"/>
          <p:cNvSpPr>
            <a:spLocks noGrp="1"/>
          </p:cNvSpPr>
          <p:nvPr>
            <p:ph idx="1"/>
          </p:nvPr>
        </p:nvSpPr>
        <p:spPr/>
        <p:txBody>
          <a:bodyPr/>
          <a:lstStyle/>
          <a:p>
            <a:pPr fontAlgn="base"/>
            <a:r>
              <a:rPr lang="en-US" dirty="0"/>
              <a:t>Cross-validation is a powerful preventative measure against overfitting.</a:t>
            </a:r>
          </a:p>
          <a:p>
            <a:pPr fontAlgn="base"/>
            <a:r>
              <a:rPr lang="en-US" dirty="0"/>
              <a:t>The idea is clever: Use your initial training data to generate multiple mini train-test splits. Use these splits to tune your model.</a:t>
            </a:r>
          </a:p>
          <a:p>
            <a:endParaRPr lang="en-US" dirty="0"/>
          </a:p>
        </p:txBody>
      </p:sp>
    </p:spTree>
    <p:extLst>
      <p:ext uri="{BB962C8B-B14F-4D97-AF65-F5344CB8AC3E}">
        <p14:creationId xmlns:p14="http://schemas.microsoft.com/office/powerpoint/2010/main" val="3634377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852"/>
          </a:xfrm>
        </p:spPr>
        <p:txBody>
          <a:bodyPr>
            <a:normAutofit fontScale="90000"/>
          </a:bodyPr>
          <a:lstStyle/>
          <a:p>
            <a:pPr algn="ctr"/>
            <a:r>
              <a:rPr lang="en-US" i="1" dirty="0"/>
              <a:t>K-Fold Cross-Validation</a:t>
            </a:r>
            <a:r>
              <a:rPr lang="en-US" b="1" dirty="0"/>
              <a:t/>
            </a:r>
            <a:br>
              <a:rPr lang="en-US" b="1" dirty="0"/>
            </a:br>
            <a:endParaRPr lang="en-US" dirty="0"/>
          </a:p>
        </p:txBody>
      </p:sp>
      <p:pic>
        <p:nvPicPr>
          <p:cNvPr id="5122" name="Picture 2" descr="K-Fold Cross-Valid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325" y="1864429"/>
            <a:ext cx="8007350" cy="3073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94856" y="5352281"/>
            <a:ext cx="8055429" cy="923330"/>
          </a:xfrm>
          <a:prstGeom prst="rect">
            <a:avLst/>
          </a:prstGeom>
        </p:spPr>
        <p:txBody>
          <a:bodyPr wrap="square">
            <a:spAutoFit/>
          </a:bodyPr>
          <a:lstStyle/>
          <a:p>
            <a:r>
              <a:rPr lang="en-US" b="0" i="0" dirty="0" smtClean="0">
                <a:solidFill>
                  <a:srgbClr val="333333"/>
                </a:solidFill>
                <a:effectLst/>
                <a:latin typeface="Arial" panose="020B0604020202020204" pitchFamily="34" charset="0"/>
              </a:rPr>
              <a:t>Cross-validation allows you to tune </a:t>
            </a:r>
            <a:r>
              <a:rPr lang="en-US" b="0" i="0" dirty="0" err="1" smtClean="0">
                <a:solidFill>
                  <a:srgbClr val="333333"/>
                </a:solidFill>
                <a:effectLst/>
                <a:latin typeface="Arial" panose="020B0604020202020204" pitchFamily="34" charset="0"/>
              </a:rPr>
              <a:t>hyperparameters</a:t>
            </a:r>
            <a:r>
              <a:rPr lang="en-US" b="0" i="0" dirty="0" smtClean="0">
                <a:solidFill>
                  <a:srgbClr val="333333"/>
                </a:solidFill>
                <a:effectLst/>
                <a:latin typeface="Arial" panose="020B0604020202020204" pitchFamily="34" charset="0"/>
              </a:rPr>
              <a:t> with only your original training set. This allows you to keep your test set as a truly unseen dataset for selecting your final model.</a:t>
            </a:r>
            <a:endParaRPr lang="en-US" dirty="0"/>
          </a:p>
        </p:txBody>
      </p:sp>
    </p:spTree>
    <p:extLst>
      <p:ext uri="{BB962C8B-B14F-4D97-AF65-F5344CB8AC3E}">
        <p14:creationId xmlns:p14="http://schemas.microsoft.com/office/powerpoint/2010/main" val="84976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fontScale="90000"/>
          </a:bodyPr>
          <a:lstStyle/>
          <a:p>
            <a:pPr algn="ctr"/>
            <a:r>
              <a:rPr lang="en-US" b="1" dirty="0"/>
              <a:t>Cross Validation</a:t>
            </a:r>
            <a:br>
              <a:rPr lang="en-US" b="1" dirty="0"/>
            </a:br>
            <a:endParaRPr lang="en-US" dirty="0"/>
          </a:p>
        </p:txBody>
      </p:sp>
      <p:sp>
        <p:nvSpPr>
          <p:cNvPr id="3" name="Content Placeholder 2"/>
          <p:cNvSpPr>
            <a:spLocks noGrp="1"/>
          </p:cNvSpPr>
          <p:nvPr>
            <p:ph idx="1"/>
          </p:nvPr>
        </p:nvSpPr>
        <p:spPr>
          <a:xfrm>
            <a:off x="838200" y="862150"/>
            <a:ext cx="10515600" cy="5314813"/>
          </a:xfrm>
        </p:spPr>
        <p:txBody>
          <a:bodyPr/>
          <a:lstStyle/>
          <a:p>
            <a:r>
              <a:rPr lang="en-US" dirty="0"/>
              <a:t>Meaning, we split our data into k subsets, and train on k-1 one of those subset. What we do is to hold the last subset for test. We’re able to do it for each of the subsets</a:t>
            </a:r>
            <a:r>
              <a:rPr lang="en-US" dirty="0" smtClean="0"/>
              <a:t>.</a:t>
            </a:r>
          </a:p>
          <a:p>
            <a:endParaRPr lang="en-US" dirty="0"/>
          </a:p>
        </p:txBody>
      </p:sp>
      <p:pic>
        <p:nvPicPr>
          <p:cNvPr id="4" name="Picture 3" descr="https://cdn-images-1.medium.com/max/1600/1*4G__SV580CxFj78o9yUXuQ.png"/>
          <p:cNvPicPr/>
          <p:nvPr/>
        </p:nvPicPr>
        <p:blipFill>
          <a:blip r:embed="rId2">
            <a:extLst>
              <a:ext uri="{28A0092B-C50C-407E-A947-70E740481C1C}">
                <a14:useLocalDpi xmlns:a14="http://schemas.microsoft.com/office/drawing/2010/main" val="0"/>
              </a:ext>
            </a:extLst>
          </a:blip>
          <a:srcRect/>
          <a:stretch>
            <a:fillRect/>
          </a:stretch>
        </p:blipFill>
        <p:spPr bwMode="auto">
          <a:xfrm>
            <a:off x="1476104" y="2246811"/>
            <a:ext cx="9134746" cy="3762103"/>
          </a:xfrm>
          <a:prstGeom prst="rect">
            <a:avLst/>
          </a:prstGeom>
          <a:noFill/>
          <a:ln>
            <a:noFill/>
          </a:ln>
        </p:spPr>
      </p:pic>
    </p:spTree>
    <p:extLst>
      <p:ext uri="{BB962C8B-B14F-4D97-AF65-F5344CB8AC3E}">
        <p14:creationId xmlns:p14="http://schemas.microsoft.com/office/powerpoint/2010/main" val="760355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fontScale="90000"/>
          </a:bodyPr>
          <a:lstStyle/>
          <a:p>
            <a:pPr algn="ctr"/>
            <a:r>
              <a:rPr lang="en-US" b="1" dirty="0"/>
              <a:t>Cross Validation</a:t>
            </a:r>
            <a:br>
              <a:rPr lang="en-US" b="1" dirty="0"/>
            </a:br>
            <a:endParaRPr lang="en-US" dirty="0"/>
          </a:p>
        </p:txBody>
      </p:sp>
      <p:sp>
        <p:nvSpPr>
          <p:cNvPr id="3" name="Content Placeholder 2"/>
          <p:cNvSpPr>
            <a:spLocks noGrp="1"/>
          </p:cNvSpPr>
          <p:nvPr>
            <p:ph idx="1"/>
          </p:nvPr>
        </p:nvSpPr>
        <p:spPr>
          <a:xfrm>
            <a:off x="838200" y="1136470"/>
            <a:ext cx="10515600" cy="5040493"/>
          </a:xfrm>
        </p:spPr>
        <p:txBody>
          <a:bodyPr/>
          <a:lstStyle/>
          <a:p>
            <a:r>
              <a:rPr lang="en-US" dirty="0"/>
              <a:t>There are a bunch of cross validation </a:t>
            </a:r>
            <a:r>
              <a:rPr lang="en-US" dirty="0" smtClean="0"/>
              <a:t>methods:</a:t>
            </a:r>
          </a:p>
          <a:p>
            <a:r>
              <a:rPr lang="en-US" b="1" dirty="0" smtClean="0"/>
              <a:t>K-Folds </a:t>
            </a:r>
            <a:r>
              <a:rPr lang="en-US" b="1" dirty="0"/>
              <a:t>Cross Validation</a:t>
            </a:r>
            <a:r>
              <a:rPr lang="en-US" dirty="0"/>
              <a:t> </a:t>
            </a:r>
            <a:endParaRPr lang="en-US" dirty="0" smtClean="0"/>
          </a:p>
          <a:p>
            <a:r>
              <a:rPr lang="en-US" b="1" dirty="0" smtClean="0"/>
              <a:t>Leave </a:t>
            </a:r>
            <a:r>
              <a:rPr lang="en-US" b="1" dirty="0"/>
              <a:t>One Out Cross Validation</a:t>
            </a:r>
            <a:r>
              <a:rPr lang="en-US" dirty="0"/>
              <a:t> (LOOCV</a:t>
            </a:r>
            <a:r>
              <a:rPr lang="en-US" dirty="0" smtClean="0"/>
              <a:t>).</a:t>
            </a:r>
          </a:p>
          <a:p>
            <a:pPr marL="0" indent="0">
              <a:buNone/>
            </a:pPr>
            <a:r>
              <a:rPr lang="en-US" dirty="0"/>
              <a:t>In K-Folds Cross Validation we split our data into k different subsets (or folds). </a:t>
            </a:r>
            <a:endParaRPr lang="en-US" dirty="0" smtClean="0"/>
          </a:p>
          <a:p>
            <a:pPr marL="0" indent="0">
              <a:buNone/>
            </a:pPr>
            <a:r>
              <a:rPr lang="en-US" dirty="0" smtClean="0"/>
              <a:t>We </a:t>
            </a:r>
            <a:r>
              <a:rPr lang="en-US" dirty="0"/>
              <a:t>use k-1 subsets to train our data and leave the last subset (or the last fold) as test data. </a:t>
            </a:r>
            <a:endParaRPr lang="en-US" dirty="0" smtClean="0"/>
          </a:p>
          <a:p>
            <a:pPr marL="0" indent="0">
              <a:buNone/>
            </a:pPr>
            <a:r>
              <a:rPr lang="en-US" dirty="0" smtClean="0"/>
              <a:t>We </a:t>
            </a:r>
            <a:r>
              <a:rPr lang="en-US" dirty="0"/>
              <a:t>then average the model against each of the folds and then finalize our model. </a:t>
            </a:r>
            <a:endParaRPr lang="en-US" dirty="0" smtClean="0"/>
          </a:p>
          <a:p>
            <a:pPr marL="0" indent="0">
              <a:buNone/>
            </a:pPr>
            <a:r>
              <a:rPr lang="en-US" dirty="0" smtClean="0"/>
              <a:t>After </a:t>
            </a:r>
            <a:r>
              <a:rPr lang="en-US" dirty="0"/>
              <a:t>that we test it against the test set.</a:t>
            </a:r>
          </a:p>
        </p:txBody>
      </p:sp>
    </p:spTree>
    <p:extLst>
      <p:ext uri="{BB962C8B-B14F-4D97-AF65-F5344CB8AC3E}">
        <p14:creationId xmlns:p14="http://schemas.microsoft.com/office/powerpoint/2010/main" val="1344090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pPr algn="ctr"/>
            <a:r>
              <a:rPr lang="en-US" dirty="0" smtClean="0"/>
              <a:t>Cross Validation</a:t>
            </a:r>
            <a:endParaRPr lang="en-US" dirty="0"/>
          </a:p>
        </p:txBody>
      </p:sp>
      <p:pic>
        <p:nvPicPr>
          <p:cNvPr id="4" name="Content Placeholder 3" descr="https://cdn-images-1.medium.com/max/1600/1*J2B_bcbd1-s1kpWOu_FZr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494" y="1825625"/>
            <a:ext cx="8963012" cy="4351338"/>
          </a:xfrm>
          <a:prstGeom prst="rect">
            <a:avLst/>
          </a:prstGeom>
          <a:noFill/>
          <a:ln>
            <a:noFill/>
          </a:ln>
        </p:spPr>
      </p:pic>
    </p:spTree>
    <p:extLst>
      <p:ext uri="{BB962C8B-B14F-4D97-AF65-F5344CB8AC3E}">
        <p14:creationId xmlns:p14="http://schemas.microsoft.com/office/powerpoint/2010/main" val="1719863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385"/>
          </a:xfrm>
        </p:spPr>
        <p:txBody>
          <a:bodyPr>
            <a:normAutofit fontScale="90000"/>
          </a:bodyPr>
          <a:lstStyle/>
          <a:p>
            <a:pPr algn="ctr"/>
            <a:r>
              <a:rPr lang="en-US" dirty="0" smtClean="0"/>
              <a:t>Cross Validation</a:t>
            </a:r>
            <a:endParaRPr lang="en-US" dirty="0"/>
          </a:p>
        </p:txBody>
      </p:sp>
      <p:sp>
        <p:nvSpPr>
          <p:cNvPr id="3" name="Content Placeholder 2"/>
          <p:cNvSpPr>
            <a:spLocks noGrp="1"/>
          </p:cNvSpPr>
          <p:nvPr>
            <p:ph idx="1"/>
          </p:nvPr>
        </p:nvSpPr>
        <p:spPr>
          <a:xfrm>
            <a:off x="1280160" y="1003602"/>
            <a:ext cx="10073640" cy="5094514"/>
          </a:xfrm>
        </p:spPr>
        <p:txBody>
          <a:bodyPr>
            <a:normAutofit/>
          </a:bodyPr>
          <a:lstStyle/>
          <a:p>
            <a:pPr marL="0" indent="0">
              <a:buNone/>
            </a:pPr>
            <a:r>
              <a:rPr lang="en-US" sz="3200" dirty="0" smtClean="0"/>
              <a:t>from </a:t>
            </a:r>
            <a:r>
              <a:rPr lang="en-US" sz="3200" dirty="0" err="1" smtClean="0"/>
              <a:t>sklearn.cross_validation</a:t>
            </a:r>
            <a:r>
              <a:rPr lang="en-US" sz="3200" dirty="0" smtClean="0"/>
              <a:t> </a:t>
            </a:r>
            <a:r>
              <a:rPr lang="en-US" sz="3200" dirty="0"/>
              <a:t>import </a:t>
            </a:r>
            <a:r>
              <a:rPr lang="en-US" sz="3200" dirty="0" err="1"/>
              <a:t>cross_val_score</a:t>
            </a:r>
            <a:endParaRPr lang="en-US" sz="1800" dirty="0"/>
          </a:p>
        </p:txBody>
      </p:sp>
      <p:sp>
        <p:nvSpPr>
          <p:cNvPr id="5" name="Rectangle 4"/>
          <p:cNvSpPr/>
          <p:nvPr/>
        </p:nvSpPr>
        <p:spPr>
          <a:xfrm>
            <a:off x="1280160" y="1598665"/>
            <a:ext cx="9248504" cy="3785652"/>
          </a:xfrm>
          <a:prstGeom prst="rect">
            <a:avLst/>
          </a:prstGeom>
        </p:spPr>
        <p:txBody>
          <a:bodyPr wrap="square">
            <a:spAutoFit/>
          </a:bodyPr>
          <a:lstStyle/>
          <a:p>
            <a:r>
              <a:rPr lang="en-US" sz="2400" dirty="0"/>
              <a:t># 10-fold (cv=10) cross-validation with K=5 (</a:t>
            </a:r>
            <a:r>
              <a:rPr lang="en-US" sz="2400" dirty="0" err="1"/>
              <a:t>n_neighbors</a:t>
            </a:r>
            <a:r>
              <a:rPr lang="en-US" sz="2400" dirty="0"/>
              <a:t>=5) for KNN (the </a:t>
            </a:r>
            <a:r>
              <a:rPr lang="en-US" sz="2400" dirty="0" err="1"/>
              <a:t>n_neighbors</a:t>
            </a:r>
            <a:r>
              <a:rPr lang="en-US" sz="2400" dirty="0"/>
              <a:t> parameter)</a:t>
            </a:r>
          </a:p>
          <a:p>
            <a:endParaRPr lang="en-US" sz="2400" dirty="0"/>
          </a:p>
          <a:p>
            <a:r>
              <a:rPr lang="en-US" sz="2400" dirty="0"/>
              <a:t># instantiate model</a:t>
            </a:r>
          </a:p>
          <a:p>
            <a:r>
              <a:rPr lang="en-US" sz="2400" dirty="0" err="1"/>
              <a:t>knn</a:t>
            </a:r>
            <a:r>
              <a:rPr lang="en-US" sz="2400" dirty="0"/>
              <a:t> = </a:t>
            </a:r>
            <a:r>
              <a:rPr lang="en-US" sz="2400" dirty="0" err="1"/>
              <a:t>KNeighborsClassifier</a:t>
            </a:r>
            <a:r>
              <a:rPr lang="en-US" sz="2400" dirty="0"/>
              <a:t>(</a:t>
            </a:r>
            <a:r>
              <a:rPr lang="en-US" sz="2400" dirty="0" err="1"/>
              <a:t>n_neighbors</a:t>
            </a:r>
            <a:r>
              <a:rPr lang="en-US" sz="2400" dirty="0"/>
              <a:t>=5)</a:t>
            </a:r>
          </a:p>
          <a:p>
            <a:r>
              <a:rPr lang="en-US" sz="2400" dirty="0" smtClean="0"/>
              <a:t># </a:t>
            </a:r>
            <a:r>
              <a:rPr lang="en-US" sz="2400" dirty="0" err="1"/>
              <a:t>cross_val_score</a:t>
            </a:r>
            <a:r>
              <a:rPr lang="en-US" sz="2400" dirty="0"/>
              <a:t> takes care of splitting X and y into the 10 folds that's why we pass X and y entirely </a:t>
            </a:r>
          </a:p>
          <a:p>
            <a:r>
              <a:rPr lang="en-US" sz="2400" dirty="0"/>
              <a:t>#instead of </a:t>
            </a:r>
            <a:r>
              <a:rPr lang="en-US" sz="2400" dirty="0" err="1"/>
              <a:t>X_train</a:t>
            </a:r>
            <a:r>
              <a:rPr lang="en-US" sz="2400" dirty="0"/>
              <a:t> and </a:t>
            </a:r>
            <a:r>
              <a:rPr lang="en-US" sz="2400" dirty="0" err="1"/>
              <a:t>y_train</a:t>
            </a:r>
            <a:endParaRPr lang="en-US" sz="2400" dirty="0"/>
          </a:p>
          <a:p>
            <a:r>
              <a:rPr lang="en-US" sz="2400" dirty="0"/>
              <a:t>scores = </a:t>
            </a:r>
            <a:r>
              <a:rPr lang="en-US" sz="2400" dirty="0" err="1"/>
              <a:t>cross_val_score</a:t>
            </a:r>
            <a:r>
              <a:rPr lang="en-US" sz="2400" dirty="0"/>
              <a:t>(</a:t>
            </a:r>
            <a:r>
              <a:rPr lang="en-US" sz="2400" dirty="0" err="1"/>
              <a:t>knn</a:t>
            </a:r>
            <a:r>
              <a:rPr lang="en-US" sz="2400" dirty="0"/>
              <a:t>, X, y, cv=10, scoring='accuracy')</a:t>
            </a:r>
          </a:p>
          <a:p>
            <a:r>
              <a:rPr lang="en-US" sz="2400" dirty="0"/>
              <a:t>print(scores)</a:t>
            </a:r>
          </a:p>
        </p:txBody>
      </p:sp>
      <p:sp>
        <p:nvSpPr>
          <p:cNvPr id="6" name="Rectangle 5"/>
          <p:cNvSpPr/>
          <p:nvPr/>
        </p:nvSpPr>
        <p:spPr>
          <a:xfrm>
            <a:off x="1471748" y="5267119"/>
            <a:ext cx="9248504" cy="369332"/>
          </a:xfrm>
          <a:prstGeom prst="rect">
            <a:avLst/>
          </a:prstGeom>
        </p:spPr>
        <p:txBody>
          <a:bodyPr wrap="square">
            <a:spAutoFit/>
          </a:bodyPr>
          <a:lstStyle/>
          <a:p>
            <a:r>
              <a:rPr lang="en-US" dirty="0" smtClean="0">
                <a:solidFill>
                  <a:srgbClr val="000000"/>
                </a:solidFill>
                <a:latin typeface="Courier New" panose="02070309020205020404" pitchFamily="49" charset="0"/>
              </a:rPr>
              <a:t>[1. 0.93333333 1. 1. 0.86666667 0.93333333 0.93333333 1. 1. 1. ]</a:t>
            </a:r>
            <a:endParaRPr lang="en-US" dirty="0"/>
          </a:p>
        </p:txBody>
      </p:sp>
      <p:sp>
        <p:nvSpPr>
          <p:cNvPr id="7" name="Rectangle 6"/>
          <p:cNvSpPr/>
          <p:nvPr/>
        </p:nvSpPr>
        <p:spPr>
          <a:xfrm>
            <a:off x="1471748" y="5851630"/>
            <a:ext cx="8203473" cy="830997"/>
          </a:xfrm>
          <a:prstGeom prst="rect">
            <a:avLst/>
          </a:prstGeom>
        </p:spPr>
        <p:txBody>
          <a:bodyPr wrap="square">
            <a:spAutoFit/>
          </a:bodyPr>
          <a:lstStyle/>
          <a:p>
            <a:r>
              <a:rPr lang="en-US" sz="2400" dirty="0"/>
              <a:t>print(</a:t>
            </a:r>
            <a:r>
              <a:rPr lang="en-US" sz="2400" dirty="0" err="1"/>
              <a:t>scores.mean</a:t>
            </a:r>
            <a:r>
              <a:rPr lang="en-US" sz="2400" dirty="0"/>
              <a:t>())</a:t>
            </a:r>
          </a:p>
          <a:p>
            <a:r>
              <a:rPr lang="en-US" sz="2400" dirty="0"/>
              <a:t>0.9666666666666668</a:t>
            </a:r>
          </a:p>
        </p:txBody>
      </p:sp>
    </p:spTree>
    <p:extLst>
      <p:ext uri="{BB962C8B-B14F-4D97-AF65-F5344CB8AC3E}">
        <p14:creationId xmlns:p14="http://schemas.microsoft.com/office/powerpoint/2010/main" val="88411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p:nvPr/>
        </p:nvPicPr>
        <p:blipFill rotWithShape="1">
          <a:blip r:embed="rId2"/>
          <a:srcRect l="9132" t="19491" r="9977" b="16456"/>
          <a:stretch/>
        </p:blipFill>
        <p:spPr bwMode="auto">
          <a:xfrm>
            <a:off x="391886" y="13064"/>
            <a:ext cx="10961914" cy="66489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957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value of K  vs Cross Val. Accuracy</a:t>
            </a:r>
            <a:endParaRPr lang="en-US" dirty="0"/>
          </a:p>
        </p:txBody>
      </p:sp>
      <p:pic>
        <p:nvPicPr>
          <p:cNvPr id="4" name="Content Placeholder 3"/>
          <p:cNvPicPr>
            <a:picLocks noGrp="1"/>
          </p:cNvPicPr>
          <p:nvPr>
            <p:ph idx="1"/>
          </p:nvPr>
        </p:nvPicPr>
        <p:blipFill rotWithShape="1">
          <a:blip r:embed="rId2"/>
          <a:srcRect l="1179" t="21570" r="19495" b="18515"/>
          <a:stretch/>
        </p:blipFill>
        <p:spPr bwMode="auto">
          <a:xfrm>
            <a:off x="992777" y="1397726"/>
            <a:ext cx="11678194" cy="54602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28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Did you know that there’s one mistake…</a:t>
            </a:r>
          </a:p>
          <a:p>
            <a:pPr fontAlgn="base"/>
            <a:r>
              <a:rPr lang="en-US" dirty="0"/>
              <a:t>…that thousands of data science beginners unknowingly commit?</a:t>
            </a:r>
          </a:p>
          <a:p>
            <a:pPr fontAlgn="base"/>
            <a:r>
              <a:rPr lang="en-US" dirty="0"/>
              <a:t>And that this mistake can single-handedly ruin your machine learning model?</a:t>
            </a:r>
          </a:p>
          <a:p>
            <a:r>
              <a:rPr lang="en-US" dirty="0"/>
              <a:t>No, that’s not an exaggeration. We’re talking about one of the trickiest obstacles in applied machine learning: </a:t>
            </a:r>
            <a:r>
              <a:rPr lang="en-US" i="1" dirty="0"/>
              <a:t>overfitting</a:t>
            </a:r>
            <a:r>
              <a:rPr lang="en-US" dirty="0"/>
              <a:t>.</a:t>
            </a:r>
          </a:p>
        </p:txBody>
      </p:sp>
    </p:spTree>
    <p:extLst>
      <p:ext uri="{BB962C8B-B14F-4D97-AF65-F5344CB8AC3E}">
        <p14:creationId xmlns:p14="http://schemas.microsoft.com/office/powerpoint/2010/main" val="1976734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fontScale="90000"/>
          </a:bodyPr>
          <a:lstStyle/>
          <a:p>
            <a:pPr algn="ctr"/>
            <a:r>
              <a:rPr lang="en-US" b="1" dirty="0"/>
              <a:t>The Purpose of k-fold Cross Validation</a:t>
            </a:r>
            <a:br>
              <a:rPr lang="en-US" b="1" dirty="0"/>
            </a:br>
            <a:endParaRPr lang="en-US" dirty="0"/>
          </a:p>
        </p:txBody>
      </p:sp>
      <p:sp>
        <p:nvSpPr>
          <p:cNvPr id="3" name="Content Placeholder 2"/>
          <p:cNvSpPr>
            <a:spLocks noGrp="1"/>
          </p:cNvSpPr>
          <p:nvPr>
            <p:ph idx="1"/>
          </p:nvPr>
        </p:nvSpPr>
        <p:spPr>
          <a:xfrm>
            <a:off x="838200" y="966651"/>
            <a:ext cx="10515600" cy="5486400"/>
          </a:xfrm>
        </p:spPr>
        <p:txBody>
          <a:bodyPr>
            <a:normAutofit fontScale="92500"/>
          </a:bodyPr>
          <a:lstStyle/>
          <a:p>
            <a:pPr marL="0" indent="0" fontAlgn="base">
              <a:buNone/>
            </a:pPr>
            <a:r>
              <a:rPr lang="en-US" dirty="0"/>
              <a:t>Cross-validation systematically creates and evaluates multiple models on multiple subsets of the dataset.</a:t>
            </a:r>
          </a:p>
          <a:p>
            <a:pPr algn="just" fontAlgn="base"/>
            <a:r>
              <a:rPr lang="en-US" dirty="0"/>
              <a:t>This, in turn, provides a population of performance measures.</a:t>
            </a:r>
          </a:p>
          <a:p>
            <a:pPr algn="just" fontAlgn="base"/>
            <a:r>
              <a:rPr lang="en-US" dirty="0"/>
              <a:t>We can calculate the mean of these measures to get an idea of how well the procedure performs on average.</a:t>
            </a:r>
          </a:p>
          <a:p>
            <a:pPr algn="just" fontAlgn="base"/>
            <a:r>
              <a:rPr lang="en-US" dirty="0"/>
              <a:t>We can calculate the standard deviation of these measures to get an idea of how much the skill of the procedure is expected to vary in practice.</a:t>
            </a:r>
          </a:p>
          <a:p>
            <a:pPr algn="just" fontAlgn="base"/>
            <a:r>
              <a:rPr lang="en-US" dirty="0" smtClean="0"/>
              <a:t>Also</a:t>
            </a:r>
            <a:r>
              <a:rPr lang="en-US" dirty="0"/>
              <a:t>, this information is invaluable as you can use the mean and spread to give a confidence interval on the expected performance on a machine learning procedure in practice.</a:t>
            </a:r>
          </a:p>
          <a:p>
            <a:pPr algn="just" fontAlgn="base"/>
            <a:r>
              <a:rPr lang="en-US" dirty="0"/>
              <a:t>Both train-test splits and k-fold cross validation are examples of resampling methods. Resampling methods are statistical procedures for sampling a dataset and estimating an unknown quantity.</a:t>
            </a:r>
          </a:p>
          <a:p>
            <a:pPr algn="just" fontAlgn="base"/>
            <a:endParaRPr lang="en-US" dirty="0"/>
          </a:p>
          <a:p>
            <a:pPr marL="0" indent="0">
              <a:buNone/>
            </a:pPr>
            <a:endParaRPr lang="en-US" dirty="0"/>
          </a:p>
        </p:txBody>
      </p:sp>
    </p:spTree>
    <p:extLst>
      <p:ext uri="{BB962C8B-B14F-4D97-AF65-F5344CB8AC3E}">
        <p14:creationId xmlns:p14="http://schemas.microsoft.com/office/powerpoint/2010/main" val="3688275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Tests </a:t>
            </a:r>
            <a:r>
              <a:rPr lang="en-US" dirty="0"/>
              <a:t>how well your model is trained upon a given data and test it on unseen data. </a:t>
            </a:r>
            <a:endParaRPr lang="en-US" dirty="0" smtClean="0"/>
          </a:p>
          <a:p>
            <a:r>
              <a:rPr lang="en-US" dirty="0" smtClean="0"/>
              <a:t>But </a:t>
            </a:r>
            <a:r>
              <a:rPr lang="en-US" dirty="0"/>
              <a:t>if you use all your data for training, you will have none left for testing. </a:t>
            </a:r>
            <a:endParaRPr lang="en-US" dirty="0" smtClean="0"/>
          </a:p>
          <a:p>
            <a:r>
              <a:rPr lang="en-US" dirty="0" smtClean="0"/>
              <a:t>Suppose </a:t>
            </a:r>
            <a:r>
              <a:rPr lang="en-US" dirty="0"/>
              <a:t>you use 80-20 split in your data, there is a probability, that if you use the 20 you used as </a:t>
            </a:r>
            <a:r>
              <a:rPr lang="en-US" dirty="0" smtClean="0"/>
              <a:t>test, </a:t>
            </a:r>
            <a:r>
              <a:rPr lang="en-US" dirty="0"/>
              <a:t>in train, and some other 20 from the 80 as </a:t>
            </a:r>
            <a:r>
              <a:rPr lang="en-US" dirty="0" smtClean="0"/>
              <a:t>test, </a:t>
            </a:r>
            <a:r>
              <a:rPr lang="en-US" dirty="0"/>
              <a:t>your model can fit in a better way</a:t>
            </a:r>
            <a:r>
              <a:rPr lang="en-US"/>
              <a:t>. </a:t>
            </a:r>
            <a:endParaRPr lang="en-US" smtClean="0"/>
          </a:p>
          <a:p>
            <a:r>
              <a:rPr lang="en-US" smtClean="0"/>
              <a:t>So</a:t>
            </a:r>
            <a:r>
              <a:rPr lang="en-US" dirty="0"/>
              <a:t>, for this purpose we use K-fold cross validation to make sure that each and every data point comes to test at-least once.</a:t>
            </a:r>
          </a:p>
        </p:txBody>
      </p:sp>
    </p:spTree>
    <p:extLst>
      <p:ext uri="{BB962C8B-B14F-4D97-AF65-F5344CB8AC3E}">
        <p14:creationId xmlns:p14="http://schemas.microsoft.com/office/powerpoint/2010/main" val="3811634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pPr algn="ctr"/>
            <a:r>
              <a:rPr lang="en-US" b="1" dirty="0"/>
              <a:t>The Purpose of k-fold Cross Validation</a:t>
            </a:r>
            <a:br>
              <a:rPr lang="en-US" b="1" dirty="0"/>
            </a:br>
            <a:endParaRPr lang="en-US" dirty="0"/>
          </a:p>
        </p:txBody>
      </p:sp>
      <p:sp>
        <p:nvSpPr>
          <p:cNvPr id="3" name="Content Placeholder 2"/>
          <p:cNvSpPr>
            <a:spLocks noGrp="1"/>
          </p:cNvSpPr>
          <p:nvPr>
            <p:ph idx="1"/>
          </p:nvPr>
        </p:nvSpPr>
        <p:spPr>
          <a:xfrm>
            <a:off x="838200" y="914400"/>
            <a:ext cx="10515600" cy="5262563"/>
          </a:xfrm>
        </p:spPr>
        <p:txBody>
          <a:bodyPr>
            <a:normAutofit lnSpcReduction="10000"/>
          </a:bodyPr>
          <a:lstStyle/>
          <a:p>
            <a:pPr algn="just" fontAlgn="base"/>
            <a:r>
              <a:rPr lang="en-US" dirty="0" smtClean="0"/>
              <a:t>In </a:t>
            </a:r>
            <a:r>
              <a:rPr lang="en-US" dirty="0"/>
              <a:t>the case of applied machine learning, we are interested in estimating the skill of a machine learning procedure on unseen data. More specifically, the skill of the predictions made by a machine learning procedure.</a:t>
            </a:r>
          </a:p>
          <a:p>
            <a:pPr algn="just" fontAlgn="base"/>
            <a:r>
              <a:rPr lang="en-US" dirty="0"/>
              <a:t>Once we have the estimated skill, we are finished with the resampling method.</a:t>
            </a:r>
          </a:p>
          <a:p>
            <a:pPr algn="just" fontAlgn="base"/>
            <a:r>
              <a:rPr lang="en-US" dirty="0"/>
              <a:t>If you are using a train-test split, that means you can discard the split datasets and the trained model.</a:t>
            </a:r>
          </a:p>
          <a:p>
            <a:pPr algn="just" fontAlgn="base"/>
            <a:r>
              <a:rPr lang="en-US" dirty="0"/>
              <a:t>If you are using k-fold cross-validation, that means you can throw away all of the trained models.</a:t>
            </a:r>
          </a:p>
          <a:p>
            <a:pPr algn="just" fontAlgn="base"/>
            <a:r>
              <a:rPr lang="en-US" dirty="0"/>
              <a:t>They have served their purpose and are no longer needed.</a:t>
            </a:r>
          </a:p>
          <a:p>
            <a:pPr algn="just" fontAlgn="base"/>
            <a:r>
              <a:rPr lang="en-US" dirty="0"/>
              <a:t>You are now ready to finalize your model.</a:t>
            </a:r>
          </a:p>
          <a:p>
            <a:endParaRPr lang="en-US" dirty="0"/>
          </a:p>
        </p:txBody>
      </p:sp>
    </p:spTree>
    <p:extLst>
      <p:ext uri="{BB962C8B-B14F-4D97-AF65-F5344CB8AC3E}">
        <p14:creationId xmlns:p14="http://schemas.microsoft.com/office/powerpoint/2010/main" val="2475867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b="1" dirty="0" smtClean="0"/>
              <a:t>Train with more data?</a:t>
            </a:r>
            <a:br>
              <a:rPr lang="en-US" b="1" dirty="0" smtClean="0"/>
            </a:br>
            <a:endParaRPr lang="en-US" dirty="0"/>
          </a:p>
        </p:txBody>
      </p:sp>
      <p:sp>
        <p:nvSpPr>
          <p:cNvPr id="3" name="Content Placeholder 2"/>
          <p:cNvSpPr>
            <a:spLocks noGrp="1"/>
          </p:cNvSpPr>
          <p:nvPr>
            <p:ph idx="1"/>
          </p:nvPr>
        </p:nvSpPr>
        <p:spPr>
          <a:xfrm>
            <a:off x="838200" y="1149531"/>
            <a:ext cx="10515600" cy="5027432"/>
          </a:xfrm>
        </p:spPr>
        <p:txBody>
          <a:bodyPr>
            <a:normAutofit fontScale="92500" lnSpcReduction="20000"/>
          </a:bodyPr>
          <a:lstStyle/>
          <a:p>
            <a:pPr fontAlgn="base"/>
            <a:r>
              <a:rPr lang="en-US" b="0" i="0" dirty="0" smtClean="0">
                <a:solidFill>
                  <a:srgbClr val="333333"/>
                </a:solidFill>
                <a:effectLst/>
                <a:latin typeface="Arial" panose="020B0604020202020204" pitchFamily="34" charset="0"/>
              </a:rPr>
              <a:t>It won’t work every time, but training with more data can help algorithms detect the signal better. </a:t>
            </a:r>
            <a:endParaRPr lang="en-US" dirty="0" smtClean="0">
              <a:solidFill>
                <a:srgbClr val="333333"/>
              </a:solidFill>
              <a:latin typeface="Arial" panose="020B0604020202020204" pitchFamily="34" charset="0"/>
            </a:endParaRPr>
          </a:p>
          <a:p>
            <a:pPr fontAlgn="base"/>
            <a:r>
              <a:rPr lang="en-US" b="0" i="0" dirty="0" smtClean="0">
                <a:solidFill>
                  <a:srgbClr val="333333"/>
                </a:solidFill>
                <a:effectLst/>
                <a:latin typeface="Arial" panose="020B0604020202020204" pitchFamily="34" charset="0"/>
              </a:rPr>
              <a:t>In an example of modeling height vs. age in children, it’s clear that sampling more schools will help your model.</a:t>
            </a:r>
          </a:p>
          <a:p>
            <a:pPr fontAlgn="base"/>
            <a:r>
              <a:rPr lang="en-US" b="0" i="0" dirty="0" smtClean="0">
                <a:solidFill>
                  <a:srgbClr val="333333"/>
                </a:solidFill>
                <a:effectLst/>
                <a:latin typeface="Arial" panose="020B0604020202020204" pitchFamily="34" charset="0"/>
              </a:rPr>
              <a:t>Of course, that’s not always the case. If we just add more noisy data, this technique won’t help. That’s why you should always ensure your data is clean and relevant </a:t>
            </a:r>
          </a:p>
          <a:p>
            <a:pPr fontAlgn="base"/>
            <a:r>
              <a:rPr lang="en-US" b="1" dirty="0" smtClean="0"/>
              <a:t>Solution</a:t>
            </a:r>
          </a:p>
          <a:p>
            <a:pPr lvl="1" fontAlgn="base"/>
            <a:r>
              <a:rPr lang="en-US" b="1" dirty="0" smtClean="0"/>
              <a:t>Remove features: low </a:t>
            </a:r>
            <a:r>
              <a:rPr lang="en-US" dirty="0" smtClean="0"/>
              <a:t>important features removed to improve accuracy</a:t>
            </a:r>
            <a:endParaRPr lang="en-US" b="1" dirty="0" smtClean="0"/>
          </a:p>
          <a:p>
            <a:pPr lvl="1" fontAlgn="base"/>
            <a:r>
              <a:rPr lang="en-US" b="1" dirty="0"/>
              <a:t>Early </a:t>
            </a:r>
            <a:r>
              <a:rPr lang="en-US" b="1" dirty="0" smtClean="0"/>
              <a:t>stopping : </a:t>
            </a:r>
            <a:r>
              <a:rPr lang="en-US" b="1" dirty="0"/>
              <a:t>Early stopping</a:t>
            </a:r>
            <a:r>
              <a:rPr lang="en-US" dirty="0"/>
              <a:t> is designed to monitor the generalization error of one model and </a:t>
            </a:r>
            <a:r>
              <a:rPr lang="en-US" b="1" dirty="0"/>
              <a:t>stop</a:t>
            </a:r>
            <a:r>
              <a:rPr lang="en-US" dirty="0"/>
              <a:t> training when generalization error begins to degrade</a:t>
            </a:r>
            <a:endParaRPr lang="en-US" b="1" dirty="0"/>
          </a:p>
          <a:p>
            <a:pPr lvl="1" fontAlgn="base"/>
            <a:r>
              <a:rPr lang="en-US" b="1" dirty="0" smtClean="0"/>
              <a:t>Regularization : </a:t>
            </a:r>
            <a:r>
              <a:rPr lang="en-US" dirty="0"/>
              <a:t> techniques that help the machine to learn more than just memorize. </a:t>
            </a:r>
            <a:endParaRPr lang="en-US" b="1" dirty="0" smtClean="0"/>
          </a:p>
          <a:p>
            <a:pPr lvl="1" fontAlgn="base"/>
            <a:r>
              <a:rPr lang="en-US" b="1" dirty="0" err="1" smtClean="0"/>
              <a:t>Ensembling</a:t>
            </a:r>
            <a:r>
              <a:rPr lang="en-US" b="1" smtClean="0"/>
              <a:t>: </a:t>
            </a:r>
            <a:r>
              <a:rPr lang="en-US"/>
              <a:t>combine several </a:t>
            </a:r>
            <a:r>
              <a:rPr lang="en-US" b="1"/>
              <a:t>machine learning</a:t>
            </a:r>
            <a:r>
              <a:rPr lang="en-US"/>
              <a:t> techniques into one predictive model in order to decrease variance (bagging), bias (boosting), or improve predictions (stacking).</a:t>
            </a:r>
            <a:endParaRPr lang="en-US" b="1" dirty="0"/>
          </a:p>
          <a:p>
            <a:endParaRPr lang="en-US" dirty="0"/>
          </a:p>
        </p:txBody>
      </p:sp>
    </p:spTree>
    <p:extLst>
      <p:ext uri="{BB962C8B-B14F-4D97-AF65-F5344CB8AC3E}">
        <p14:creationId xmlns:p14="http://schemas.microsoft.com/office/powerpoint/2010/main" val="2166501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371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Let’s say we want to predict if a student will land a job interview based on her resume.</a:t>
            </a:r>
          </a:p>
          <a:p>
            <a:pPr fontAlgn="base"/>
            <a:r>
              <a:rPr lang="en-US" dirty="0"/>
              <a:t>Now, assume we train a model from a dataset of 10,000 resumes and their outcomes.</a:t>
            </a:r>
          </a:p>
          <a:p>
            <a:pPr fontAlgn="base"/>
            <a:r>
              <a:rPr lang="en-US" dirty="0"/>
              <a:t>Next, we try the model out on the original dataset, and it predicts outcomes with 99% accuracy… wow!</a:t>
            </a:r>
          </a:p>
          <a:p>
            <a:pPr fontAlgn="base"/>
            <a:r>
              <a:rPr lang="en-US" dirty="0"/>
              <a:t>But now comes the bad news.</a:t>
            </a:r>
          </a:p>
          <a:p>
            <a:pPr fontAlgn="base"/>
            <a:r>
              <a:rPr lang="en-US" dirty="0"/>
              <a:t>When we run the model on a new (“unseen”) dataset of resumes, we only get 50% accuracy… uh-oh!</a:t>
            </a:r>
          </a:p>
          <a:p>
            <a:pPr fontAlgn="base"/>
            <a:r>
              <a:rPr lang="en-US" b="1" dirty="0"/>
              <a:t>Our model doesn’t </a:t>
            </a:r>
            <a:r>
              <a:rPr lang="en-US" b="1" i="1" dirty="0"/>
              <a:t>generalize</a:t>
            </a:r>
            <a:r>
              <a:rPr lang="en-US" b="1" dirty="0"/>
              <a:t> well from our training data to unseen data.</a:t>
            </a:r>
            <a:endParaRPr lang="en-US" dirty="0"/>
          </a:p>
          <a:p>
            <a:pPr fontAlgn="base"/>
            <a:r>
              <a:rPr lang="en-US" dirty="0"/>
              <a:t>This is known as overfitting, and it’s a common problem in machine learning and data science.</a:t>
            </a:r>
          </a:p>
          <a:p>
            <a:endParaRPr lang="en-US" dirty="0"/>
          </a:p>
        </p:txBody>
      </p:sp>
    </p:spTree>
    <p:extLst>
      <p:ext uri="{BB962C8B-B14F-4D97-AF65-F5344CB8AC3E}">
        <p14:creationId xmlns:p14="http://schemas.microsoft.com/office/powerpoint/2010/main" val="116148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Signal vs. Noise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In predictive modeling, you can think of the “signal” as the true underlying pattern that you wish to learn from the data.</a:t>
            </a:r>
          </a:p>
          <a:p>
            <a:pPr fontAlgn="base"/>
            <a:r>
              <a:rPr lang="en-US" dirty="0"/>
              <a:t>“Noise,” on the other hand, refers to the irrelevant information or randomness in a dataset.</a:t>
            </a:r>
          </a:p>
          <a:p>
            <a:pPr fontAlgn="base"/>
            <a:r>
              <a:rPr lang="en-US" dirty="0"/>
              <a:t>For example, let’s say you’re modeling height vs. age in children. If you sample a large portion of the population, you’d find a pretty clear relationship:</a:t>
            </a:r>
          </a:p>
          <a:p>
            <a:pPr fontAlgn="base"/>
            <a:r>
              <a:rPr lang="en-US" dirty="0"/>
              <a:t>This is the signal.</a:t>
            </a:r>
          </a:p>
          <a:p>
            <a:pPr fontAlgn="base"/>
            <a:r>
              <a:rPr lang="en-US" dirty="0"/>
              <a:t>However, if you could only sample one local school, the relationship might be muddier. It would be affected by outliers (e.g. kid whose dad is an NBA player) and randomness (e.g. kids who hit puberty at different ages).</a:t>
            </a:r>
          </a:p>
          <a:p>
            <a:endParaRPr lang="en-US" dirty="0"/>
          </a:p>
        </p:txBody>
      </p:sp>
    </p:spTree>
    <p:extLst>
      <p:ext uri="{BB962C8B-B14F-4D97-AF65-F5344CB8AC3E}">
        <p14:creationId xmlns:p14="http://schemas.microsoft.com/office/powerpoint/2010/main" val="2592045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Noise interferes with signal.</a:t>
            </a:r>
            <a:endParaRPr lang="en-US" dirty="0"/>
          </a:p>
        </p:txBody>
      </p:sp>
      <p:sp>
        <p:nvSpPr>
          <p:cNvPr id="3" name="Content Placeholder 2"/>
          <p:cNvSpPr>
            <a:spLocks noGrp="1"/>
          </p:cNvSpPr>
          <p:nvPr>
            <p:ph idx="1"/>
          </p:nvPr>
        </p:nvSpPr>
        <p:spPr/>
        <p:txBody>
          <a:bodyPr/>
          <a:lstStyle/>
          <a:p>
            <a:pPr fontAlgn="base"/>
            <a:r>
              <a:rPr lang="en-US" dirty="0"/>
              <a:t>Here’s where machine learning comes in. A well functioning ML algorithm will separate the signal from the noise.</a:t>
            </a:r>
          </a:p>
          <a:p>
            <a:pPr fontAlgn="base"/>
            <a:r>
              <a:rPr lang="en-US" dirty="0"/>
              <a:t>If the algorithm is too complex or flexible (e.g. it has too many input features or it’s not properly regularized), it can end up “memorizing the noise” instead of finding the signal.</a:t>
            </a:r>
          </a:p>
          <a:p>
            <a:pPr fontAlgn="base"/>
            <a:r>
              <a:rPr lang="en-US" dirty="0"/>
              <a:t>This </a:t>
            </a:r>
            <a:r>
              <a:rPr lang="en-US" dirty="0" err="1"/>
              <a:t>overfit</a:t>
            </a:r>
            <a:r>
              <a:rPr lang="en-US" dirty="0"/>
              <a:t> model will then make predictions based on that noise. It will perform unusually well on its training data… yet very poorly on new, unseen data.</a:t>
            </a:r>
          </a:p>
          <a:p>
            <a:endParaRPr lang="en-US" dirty="0"/>
          </a:p>
        </p:txBody>
      </p:sp>
    </p:spTree>
    <p:extLst>
      <p:ext uri="{BB962C8B-B14F-4D97-AF65-F5344CB8AC3E}">
        <p14:creationId xmlns:p14="http://schemas.microsoft.com/office/powerpoint/2010/main" val="205964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Goodness of Fit</a:t>
            </a:r>
            <a:br>
              <a:rPr lang="en-US" b="1" dirty="0"/>
            </a:br>
            <a:endParaRPr lang="en-US" dirty="0"/>
          </a:p>
        </p:txBody>
      </p:sp>
      <p:pic>
        <p:nvPicPr>
          <p:cNvPr id="1026" name="Picture 2" descr="Overfit Lin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5063" y="3195756"/>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0" y="1282081"/>
            <a:ext cx="9829800" cy="1200329"/>
          </a:xfrm>
          <a:prstGeom prst="rect">
            <a:avLst/>
          </a:prstGeom>
        </p:spPr>
        <p:txBody>
          <a:bodyPr wrap="square">
            <a:spAutoFit/>
          </a:bodyPr>
          <a:lstStyle/>
          <a:p>
            <a:r>
              <a:rPr lang="en-US" dirty="0"/>
              <a:t>In statistics, </a:t>
            </a:r>
            <a:r>
              <a:rPr lang="en-US" i="1" dirty="0"/>
              <a:t>goodness of fit</a:t>
            </a:r>
            <a:r>
              <a:rPr lang="en-US" dirty="0"/>
              <a:t> refers to how closely a model’s predicted values match the observed (true) values</a:t>
            </a:r>
            <a:r>
              <a:rPr lang="en-US" dirty="0" smtClean="0"/>
              <a:t>.</a:t>
            </a:r>
          </a:p>
          <a:p>
            <a:r>
              <a:rPr lang="en-US" b="0" i="0" dirty="0" smtClean="0">
                <a:solidFill>
                  <a:srgbClr val="333333"/>
                </a:solidFill>
                <a:effectLst/>
                <a:latin typeface="Arial" panose="020B0604020202020204" pitchFamily="34" charset="0"/>
              </a:rPr>
              <a:t>A model that has learned the noise instead of the signal is considered “</a:t>
            </a:r>
            <a:r>
              <a:rPr lang="en-US" b="0" i="0" dirty="0" err="1" smtClean="0">
                <a:solidFill>
                  <a:srgbClr val="333333"/>
                </a:solidFill>
                <a:effectLst/>
                <a:latin typeface="Arial" panose="020B0604020202020204" pitchFamily="34" charset="0"/>
              </a:rPr>
              <a:t>overfit</a:t>
            </a:r>
            <a:r>
              <a:rPr lang="en-US" b="0" i="0" dirty="0" smtClean="0">
                <a:solidFill>
                  <a:srgbClr val="333333"/>
                </a:solidFill>
                <a:effectLst/>
                <a:latin typeface="Arial" panose="020B0604020202020204" pitchFamily="34" charset="0"/>
              </a:rPr>
              <a:t>” because it fits the training dataset but has poor fit with new datasets.</a:t>
            </a:r>
            <a:endParaRPr lang="en-US" dirty="0"/>
          </a:p>
        </p:txBody>
      </p:sp>
      <p:sp>
        <p:nvSpPr>
          <p:cNvPr id="5" name="Rectangle 4"/>
          <p:cNvSpPr/>
          <p:nvPr/>
        </p:nvSpPr>
        <p:spPr>
          <a:xfrm>
            <a:off x="3228054" y="6560033"/>
            <a:ext cx="5944897" cy="369332"/>
          </a:xfrm>
          <a:prstGeom prst="rect">
            <a:avLst/>
          </a:prstGeom>
        </p:spPr>
        <p:txBody>
          <a:bodyPr wrap="none">
            <a:spAutoFit/>
          </a:bodyPr>
          <a:lstStyle/>
          <a:p>
            <a:r>
              <a:rPr lang="en-US" i="1" dirty="0" smtClean="0"/>
              <a:t>While the black line fits the data well, the green line is </a:t>
            </a:r>
            <a:r>
              <a:rPr lang="en-US" i="1" dirty="0" err="1" smtClean="0"/>
              <a:t>overfit</a:t>
            </a:r>
            <a:r>
              <a:rPr lang="en-US" i="1" dirty="0" smtClean="0"/>
              <a:t>.</a:t>
            </a:r>
            <a:endParaRPr lang="en-US" dirty="0"/>
          </a:p>
        </p:txBody>
      </p:sp>
    </p:spTree>
    <p:extLst>
      <p:ext uri="{BB962C8B-B14F-4D97-AF65-F5344CB8AC3E}">
        <p14:creationId xmlns:p14="http://schemas.microsoft.com/office/powerpoint/2010/main" val="2489425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480"/>
          </a:xfrm>
        </p:spPr>
        <p:txBody>
          <a:bodyPr>
            <a:normAutofit fontScale="90000"/>
          </a:bodyPr>
          <a:lstStyle/>
          <a:p>
            <a:pPr algn="ctr"/>
            <a:r>
              <a:rPr lang="en-US" b="1" dirty="0"/>
              <a:t>Overfitting</a:t>
            </a:r>
            <a:br>
              <a:rPr lang="en-US" b="1" dirty="0"/>
            </a:br>
            <a:r>
              <a:rPr lang="en-US" dirty="0"/>
              <a:t/>
            </a:r>
            <a:br>
              <a:rPr lang="en-US" dirty="0"/>
            </a:br>
            <a:endParaRPr lang="en-US" dirty="0"/>
          </a:p>
        </p:txBody>
      </p:sp>
      <p:sp>
        <p:nvSpPr>
          <p:cNvPr id="3" name="Content Placeholder 2"/>
          <p:cNvSpPr>
            <a:spLocks noGrp="1"/>
          </p:cNvSpPr>
          <p:nvPr>
            <p:ph idx="1"/>
          </p:nvPr>
        </p:nvSpPr>
        <p:spPr>
          <a:xfrm>
            <a:off x="838200" y="1136470"/>
            <a:ext cx="10515600" cy="5040493"/>
          </a:xfrm>
        </p:spPr>
        <p:txBody>
          <a:bodyPr>
            <a:normAutofit lnSpcReduction="10000"/>
          </a:bodyPr>
          <a:lstStyle/>
          <a:p>
            <a:pPr algn="just"/>
            <a:r>
              <a:rPr lang="en-US" dirty="0"/>
              <a:t>Overfitting means that model we trained has trained “too well” and is now, well, fit too closely to the training dataset. </a:t>
            </a:r>
            <a:endParaRPr lang="en-US" dirty="0" smtClean="0"/>
          </a:p>
          <a:p>
            <a:pPr algn="just"/>
            <a:r>
              <a:rPr lang="en-US" dirty="0" smtClean="0"/>
              <a:t>This </a:t>
            </a:r>
            <a:r>
              <a:rPr lang="en-US" dirty="0"/>
              <a:t>usually happens when the model is too complex (i.e. too many features/variables compared to the number of observations). </a:t>
            </a:r>
            <a:endParaRPr lang="en-US" dirty="0" smtClean="0"/>
          </a:p>
          <a:p>
            <a:pPr algn="just"/>
            <a:r>
              <a:rPr lang="en-US" dirty="0" smtClean="0"/>
              <a:t>This </a:t>
            </a:r>
            <a:r>
              <a:rPr lang="en-US" dirty="0"/>
              <a:t>model will be very accurate on the training data but will probably be very not accurate on untrained or new data. It is because this model is not generalized (or not AS generalized), meaning you can generalize the results and can’t make any inferences on other data, which is, ultimately, what you are trying to do. </a:t>
            </a:r>
            <a:endParaRPr lang="en-US" dirty="0" smtClean="0"/>
          </a:p>
          <a:p>
            <a:pPr algn="just"/>
            <a:r>
              <a:rPr lang="en-US" dirty="0" smtClean="0"/>
              <a:t>Basically</a:t>
            </a:r>
            <a:r>
              <a:rPr lang="en-US" dirty="0"/>
              <a:t>, when this happens, the model learns or describes the “noise” in the training data instead of the actual relationships between variables in the data. This noise, obviously, isn’t part in of any new dataset, and cannot be applied to it.</a:t>
            </a:r>
          </a:p>
        </p:txBody>
      </p:sp>
    </p:spTree>
    <p:extLst>
      <p:ext uri="{BB962C8B-B14F-4D97-AF65-F5344CB8AC3E}">
        <p14:creationId xmlns:p14="http://schemas.microsoft.com/office/powerpoint/2010/main" val="3648734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pPr algn="ctr"/>
            <a:r>
              <a:rPr lang="en-US" b="1" dirty="0" err="1"/>
              <a:t>Underfitting</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838200" y="666206"/>
            <a:ext cx="11205754" cy="5956663"/>
          </a:xfrm>
        </p:spPr>
        <p:txBody>
          <a:bodyPr/>
          <a:lstStyle/>
          <a:p>
            <a:pPr algn="just"/>
            <a:r>
              <a:rPr lang="en-US" sz="2400" dirty="0"/>
              <a:t>In contrast to overfitting, when a model is </a:t>
            </a:r>
            <a:r>
              <a:rPr lang="en-US" sz="2400" dirty="0" err="1"/>
              <a:t>underfitted</a:t>
            </a:r>
            <a:r>
              <a:rPr lang="en-US" sz="2400" dirty="0"/>
              <a:t>, it means that the model does not fit the training data and therefore misses the trends in the data. </a:t>
            </a:r>
            <a:endParaRPr lang="en-US" sz="2400" dirty="0" smtClean="0"/>
          </a:p>
          <a:p>
            <a:pPr algn="just"/>
            <a:r>
              <a:rPr lang="en-US" sz="2400" dirty="0" smtClean="0"/>
              <a:t>It </a:t>
            </a:r>
            <a:r>
              <a:rPr lang="en-US" sz="2400" dirty="0"/>
              <a:t>also means the model cannot be generalized to new data. </a:t>
            </a:r>
            <a:r>
              <a:rPr lang="en-US" sz="2400" dirty="0" smtClean="0"/>
              <a:t>This </a:t>
            </a:r>
            <a:r>
              <a:rPr lang="en-US" sz="2400" dirty="0"/>
              <a:t>is usually the result of a very simple model </a:t>
            </a:r>
            <a:r>
              <a:rPr lang="en-US" sz="2400" dirty="0" smtClean="0"/>
              <a:t>which has not </a:t>
            </a:r>
            <a:r>
              <a:rPr lang="en-US" sz="2400" dirty="0"/>
              <a:t>enough predictors/independent </a:t>
            </a:r>
            <a:r>
              <a:rPr lang="en-US" sz="2400" dirty="0" smtClean="0"/>
              <a:t>variables. </a:t>
            </a:r>
          </a:p>
          <a:p>
            <a:pPr algn="just"/>
            <a:r>
              <a:rPr lang="en-US" sz="2400" dirty="0" smtClean="0"/>
              <a:t>It could also happen when, for example, we fit a linear model (like linear regression) to data that is not linear. This model will have poor predictive ability (on training data and can’t be generalized to other data). </a:t>
            </a:r>
          </a:p>
          <a:p>
            <a:pPr algn="just"/>
            <a:r>
              <a:rPr lang="en-US" sz="2400" dirty="0"/>
              <a:t>Train/test split and cross validation are two rather important concepts in data science and data analysis </a:t>
            </a:r>
            <a:r>
              <a:rPr lang="en-US" sz="2400" dirty="0" smtClean="0"/>
              <a:t>used </a:t>
            </a:r>
            <a:r>
              <a:rPr lang="en-US" sz="2400" dirty="0"/>
              <a:t>as tools to prevent (or at least minimize) </a:t>
            </a:r>
            <a:r>
              <a:rPr lang="en-US" sz="2400" dirty="0" smtClean="0"/>
              <a:t>overfitting and </a:t>
            </a:r>
            <a:r>
              <a:rPr lang="en-US" sz="2400" dirty="0" err="1" smtClean="0"/>
              <a:t>underfitting</a:t>
            </a:r>
            <a:r>
              <a:rPr lang="en-US" sz="2400" dirty="0" smtClean="0"/>
              <a:t>.</a:t>
            </a:r>
            <a:endParaRPr lang="en-US" sz="2400" dirty="0"/>
          </a:p>
          <a:p>
            <a:pPr algn="just"/>
            <a:r>
              <a:rPr lang="en-US" sz="2400" dirty="0" smtClean="0"/>
              <a:t>But the tools help </a:t>
            </a:r>
            <a:r>
              <a:rPr lang="en-US" sz="2400" dirty="0"/>
              <a:t>to avoid overfitting more than </a:t>
            </a:r>
            <a:r>
              <a:rPr lang="en-US" sz="2400" dirty="0" err="1" smtClean="0"/>
              <a:t>underfitting</a:t>
            </a:r>
            <a:r>
              <a:rPr lang="en-US" sz="2400" dirty="0" smtClean="0"/>
              <a:t>.</a:t>
            </a:r>
            <a:endParaRPr lang="en-US"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185" y="4820193"/>
            <a:ext cx="7160888" cy="2037807"/>
          </a:xfrm>
          <a:prstGeom prst="rect">
            <a:avLst/>
          </a:prstGeom>
        </p:spPr>
      </p:pic>
    </p:spTree>
    <p:extLst>
      <p:ext uri="{BB962C8B-B14F-4D97-AF65-F5344CB8AC3E}">
        <p14:creationId xmlns:p14="http://schemas.microsoft.com/office/powerpoint/2010/main" val="1933870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Underfitting</a:t>
            </a:r>
            <a:endParaRPr lang="en-US" dirty="0"/>
          </a:p>
        </p:txBody>
      </p:sp>
      <p:sp>
        <p:nvSpPr>
          <p:cNvPr id="3" name="Content Placeholder 2"/>
          <p:cNvSpPr>
            <a:spLocks noGrp="1"/>
          </p:cNvSpPr>
          <p:nvPr>
            <p:ph idx="1"/>
          </p:nvPr>
        </p:nvSpPr>
        <p:spPr/>
        <p:txBody>
          <a:bodyPr/>
          <a:lstStyle/>
          <a:p>
            <a:pPr fontAlgn="base"/>
            <a:r>
              <a:rPr lang="en-US" dirty="0" err="1"/>
              <a:t>Underfitting</a:t>
            </a:r>
            <a:r>
              <a:rPr lang="en-US" dirty="0"/>
              <a:t> occurs when a model is too simple – informed by too few features or regularized too much – which makes it inflexible in learning from the dataset.</a:t>
            </a:r>
          </a:p>
          <a:p>
            <a:pPr fontAlgn="base"/>
            <a:r>
              <a:rPr lang="en-US" dirty="0"/>
              <a:t>Simple learners tend to have less variance in their predictions but more bias towards wrong </a:t>
            </a:r>
            <a:r>
              <a:rPr lang="en-US" dirty="0" smtClean="0"/>
              <a:t>outcomes.</a:t>
            </a:r>
            <a:endParaRPr lang="en-US" dirty="0"/>
          </a:p>
          <a:p>
            <a:pPr fontAlgn="base"/>
            <a:r>
              <a:rPr lang="en-US" dirty="0"/>
              <a:t>On the other hand, complex learners tend to have more variance in their predictions.</a:t>
            </a:r>
          </a:p>
          <a:p>
            <a:pPr fontAlgn="base"/>
            <a:r>
              <a:rPr lang="en-US" b="1" dirty="0"/>
              <a:t>Both bias and variance are forms of prediction error in machine learning.</a:t>
            </a:r>
            <a:endParaRPr lang="en-US" dirty="0"/>
          </a:p>
          <a:p>
            <a:endParaRPr lang="en-US" dirty="0"/>
          </a:p>
        </p:txBody>
      </p:sp>
    </p:spTree>
    <p:extLst>
      <p:ext uri="{BB962C8B-B14F-4D97-AF65-F5344CB8AC3E}">
        <p14:creationId xmlns:p14="http://schemas.microsoft.com/office/powerpoint/2010/main" val="1457594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8372</TotalTime>
  <Words>1827</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inherit</vt:lpstr>
      <vt:lpstr>Office Theme</vt:lpstr>
      <vt:lpstr>Overfitting and Underfitting</vt:lpstr>
      <vt:lpstr>PowerPoint Presentation</vt:lpstr>
      <vt:lpstr>Example</vt:lpstr>
      <vt:lpstr>Signal vs. Noise </vt:lpstr>
      <vt:lpstr>Noise interferes with signal.</vt:lpstr>
      <vt:lpstr>Goodness of Fit </vt:lpstr>
      <vt:lpstr>Overfitting  </vt:lpstr>
      <vt:lpstr>Underfitting  </vt:lpstr>
      <vt:lpstr>Underfitting</vt:lpstr>
      <vt:lpstr>Underfitting</vt:lpstr>
      <vt:lpstr> How to Detect Overfitting </vt:lpstr>
      <vt:lpstr>Cross-validation </vt:lpstr>
      <vt:lpstr>K-Fold Cross-Validation </vt:lpstr>
      <vt:lpstr>Cross Validation </vt:lpstr>
      <vt:lpstr>Cross Validation </vt:lpstr>
      <vt:lpstr>Cross Validation</vt:lpstr>
      <vt:lpstr>Cross Validation</vt:lpstr>
      <vt:lpstr>PowerPoint Presentation</vt:lpstr>
      <vt:lpstr>Plotting the value of K  vs Cross Val. Accuracy</vt:lpstr>
      <vt:lpstr>The Purpose of k-fold Cross Validation </vt:lpstr>
      <vt:lpstr>PowerPoint Presentation</vt:lpstr>
      <vt:lpstr>The Purpose of k-fold Cross Validation </vt:lpstr>
      <vt:lpstr>Train with more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dc:title>
  <dc:creator>anita pc anita</dc:creator>
  <cp:lastModifiedBy>anita pc anita</cp:lastModifiedBy>
  <cp:revision>16</cp:revision>
  <dcterms:created xsi:type="dcterms:W3CDTF">2020-01-21T05:19:16Z</dcterms:created>
  <dcterms:modified xsi:type="dcterms:W3CDTF">2021-04-08T05:58:07Z</dcterms:modified>
</cp:coreProperties>
</file>