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350" r:id="rId3"/>
    <p:sldId id="358" r:id="rId4"/>
    <p:sldId id="351" r:id="rId5"/>
    <p:sldId id="352" r:id="rId6"/>
    <p:sldId id="353" r:id="rId7"/>
    <p:sldId id="354" r:id="rId8"/>
    <p:sldId id="355" r:id="rId9"/>
    <p:sldId id="359" r:id="rId10"/>
    <p:sldId id="360" r:id="rId11"/>
    <p:sldId id="361" r:id="rId12"/>
    <p:sldId id="362" r:id="rId13"/>
    <p:sldId id="363" r:id="rId14"/>
    <p:sldId id="356" r:id="rId15"/>
    <p:sldId id="357" r:id="rId16"/>
    <p:sldId id="364" r:id="rId17"/>
    <p:sldId id="365" r:id="rId18"/>
    <p:sldId id="366" r:id="rId19"/>
    <p:sldId id="367" r:id="rId20"/>
  </p:sldIdLst>
  <p:sldSz cx="9144000" cy="6858000" type="screen4x3"/>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E5C58F8-6C13-4563-8F42-4C3CD5DD1C79}">
          <p14:sldIdLst>
            <p14:sldId id="256"/>
            <p14:sldId id="350"/>
            <p14:sldId id="358"/>
            <p14:sldId id="351"/>
            <p14:sldId id="352"/>
            <p14:sldId id="353"/>
            <p14:sldId id="354"/>
          </p14:sldIdLst>
        </p14:section>
        <p14:section name="Inferential Statistics for OL" id="{CE27EA00-1AC1-4ED8-ACA0-FF42C4FC47B4}">
          <p14:sldIdLst>
            <p14:sldId id="355"/>
            <p14:sldId id="359"/>
            <p14:sldId id="360"/>
            <p14:sldId id="361"/>
            <p14:sldId id="362"/>
            <p14:sldId id="363"/>
            <p14:sldId id="356"/>
            <p14:sldId id="357"/>
            <p14:sldId id="364"/>
            <p14:sldId id="365"/>
            <p14:sldId id="366"/>
          </p14:sldIdLst>
        </p14:section>
        <p14:section name="Inferential Statistics for HL" id="{2796106C-D534-44BD-B709-2E530BDAC021}">
          <p14:sldIdLst>
            <p14:sldId id="36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000099"/>
    <a:srgbClr val="FFCC66"/>
    <a:srgbClr val="CCFFCC"/>
    <a:srgbClr val="99CC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576" autoAdjust="0"/>
    <p:restoredTop sz="92895" autoAdjust="0"/>
  </p:normalViewPr>
  <p:slideViewPr>
    <p:cSldViewPr>
      <p:cViewPr varScale="1">
        <p:scale>
          <a:sx n="73" d="100"/>
          <a:sy n="73" d="100"/>
        </p:scale>
        <p:origin x="966" y="120"/>
      </p:cViewPr>
      <p:guideLst>
        <p:guide orient="horz" pos="2160"/>
        <p:guide pos="2880"/>
      </p:guideLst>
    </p:cSldViewPr>
  </p:slideViewPr>
  <p:notesTextViewPr>
    <p:cViewPr>
      <p:scale>
        <a:sx n="1" d="1"/>
        <a:sy n="1" d="1"/>
      </p:scale>
      <p:origin x="0" y="0"/>
    </p:cViewPr>
  </p:notesTextViewPr>
  <p:sorterViewPr>
    <p:cViewPr>
      <p:scale>
        <a:sx n="80" d="100"/>
        <a:sy n="80" d="100"/>
      </p:scale>
      <p:origin x="0" y="613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15D739-EA25-48D3-ADDC-5AF44D329ABF}" type="datetimeFigureOut">
              <a:rPr lang="en-IE" smtClean="0"/>
              <a:t>22/02/2021</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7953CC-F7F5-4DDC-A151-ED7C2FF5486E}" type="slidenum">
              <a:rPr lang="en-IE" smtClean="0"/>
              <a:t>‹#›</a:t>
            </a:fld>
            <a:endParaRPr lang="en-IE"/>
          </a:p>
        </p:txBody>
      </p:sp>
    </p:spTree>
    <p:extLst>
      <p:ext uri="{BB962C8B-B14F-4D97-AF65-F5344CB8AC3E}">
        <p14:creationId xmlns:p14="http://schemas.microsoft.com/office/powerpoint/2010/main" val="3564350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8032" y="404664"/>
            <a:ext cx="7772400" cy="1470025"/>
          </a:xfr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r="100000" b="100000"/>
            </a:path>
            <a:tileRect l="-100000" t="-100000"/>
          </a:gradFill>
        </p:spPr>
        <p:txBody>
          <a:bodyPr/>
          <a:lstStyle>
            <a:lvl1pPr>
              <a:defRPr>
                <a:solidFill>
                  <a:schemeClr val="bg1"/>
                </a:solidFill>
              </a:defRPr>
            </a:lvl1pPr>
          </a:lstStyle>
          <a:p>
            <a:r>
              <a:rPr lang="en-US" dirty="0" smtClean="0"/>
              <a:t>Click to edit Master title style</a:t>
            </a:r>
            <a:endParaRPr lang="en-IE" dirty="0"/>
          </a:p>
        </p:txBody>
      </p:sp>
      <p:sp>
        <p:nvSpPr>
          <p:cNvPr id="3" name="Subtitle 2"/>
          <p:cNvSpPr>
            <a:spLocks noGrp="1"/>
          </p:cNvSpPr>
          <p:nvPr>
            <p:ph type="subTitle" idx="1"/>
          </p:nvPr>
        </p:nvSpPr>
        <p:spPr>
          <a:xfrm>
            <a:off x="683568" y="5157192"/>
            <a:ext cx="7776864" cy="1152128"/>
          </a:xfr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r="100000" b="100000"/>
            </a:path>
            <a:tileRect l="-100000" t="-100000"/>
          </a:gradFill>
        </p:spPr>
        <p:txBody>
          <a:bodyPr anchor="ct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IE" dirty="0"/>
          </a:p>
        </p:txBody>
      </p:sp>
      <p:sp>
        <p:nvSpPr>
          <p:cNvPr id="4" name="Date Placeholder 3"/>
          <p:cNvSpPr>
            <a:spLocks noGrp="1"/>
          </p:cNvSpPr>
          <p:nvPr>
            <p:ph type="dt" sz="half" idx="10"/>
          </p:nvPr>
        </p:nvSpPr>
        <p:spPr/>
        <p:txBody>
          <a:bodyPr/>
          <a:lstStyle/>
          <a:p>
            <a:fld id="{A7BDB4AF-F595-4F98-A216-F583653A0F47}" type="datetimeFigureOut">
              <a:rPr lang="en-IE" smtClean="0"/>
              <a:t>22/02/2021</a:t>
            </a:fld>
            <a:endParaRPr lang="en-IE"/>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E0B6872A-FB9F-4AB1-AD04-EE64637CCF92}" type="slidenum">
              <a:rPr lang="en-IE" smtClean="0"/>
              <a:t>‹#›</a:t>
            </a:fld>
            <a:endParaRPr lang="en-IE"/>
          </a:p>
        </p:txBody>
      </p:sp>
      <p:pic>
        <p:nvPicPr>
          <p:cNvPr id="1026" name="Picture 2" descr="http://nowgrenada.com/wp-content/uploads/2015/01/canstockphoto7351376-landingpage.jpg"/>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86000" y="1844824"/>
            <a:ext cx="457200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560586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BDB4AF-F595-4F98-A216-F583653A0F47}" type="datetimeFigureOut">
              <a:rPr lang="en-IE" smtClean="0"/>
              <a:t>22/02/2021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0B6872A-FB9F-4AB1-AD04-EE64637CCF92}" type="slidenum">
              <a:rPr lang="en-IE" smtClean="0"/>
              <a:t>‹#›</a:t>
            </a:fld>
            <a:endParaRPr lang="en-IE"/>
          </a:p>
        </p:txBody>
      </p:sp>
    </p:spTree>
    <p:extLst>
      <p:ext uri="{BB962C8B-B14F-4D97-AF65-F5344CB8AC3E}">
        <p14:creationId xmlns:p14="http://schemas.microsoft.com/office/powerpoint/2010/main" val="2004573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A7BDB4AF-F595-4F98-A216-F583653A0F47}" type="datetimeFigureOut">
              <a:rPr lang="en-IE" smtClean="0"/>
              <a:t>22/02/2021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0B6872A-FB9F-4AB1-AD04-EE64637CCF92}" type="slidenum">
              <a:rPr lang="en-IE" smtClean="0"/>
              <a:t>‹#›</a:t>
            </a:fld>
            <a:endParaRPr lang="en-IE"/>
          </a:p>
        </p:txBody>
      </p:sp>
    </p:spTree>
    <p:extLst>
      <p:ext uri="{BB962C8B-B14F-4D97-AF65-F5344CB8AC3E}">
        <p14:creationId xmlns:p14="http://schemas.microsoft.com/office/powerpoint/2010/main" val="3294164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A7BDB4AF-F595-4F98-A216-F583653A0F47}" type="datetimeFigureOut">
              <a:rPr lang="en-IE" smtClean="0"/>
              <a:t>22/02/2021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0B6872A-FB9F-4AB1-AD04-EE64637CCF92}" type="slidenum">
              <a:rPr lang="en-IE" smtClean="0"/>
              <a:t>‹#›</a:t>
            </a:fld>
            <a:endParaRPr lang="en-IE"/>
          </a:p>
        </p:txBody>
      </p:sp>
    </p:spTree>
    <p:extLst>
      <p:ext uri="{BB962C8B-B14F-4D97-AF65-F5344CB8AC3E}">
        <p14:creationId xmlns:p14="http://schemas.microsoft.com/office/powerpoint/2010/main" val="643177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395536" y="332656"/>
            <a:ext cx="8352928" cy="6120680"/>
          </a:xfrm>
          <a:prstGeom prst="rect">
            <a:avLst/>
          </a:prstGeom>
          <a:gradFill flip="none" rotWithShape="1">
            <a:gsLst>
              <a:gs pos="0">
                <a:srgbClr val="3333CC">
                  <a:shade val="30000"/>
                  <a:satMod val="115000"/>
                </a:srgbClr>
              </a:gs>
              <a:gs pos="50000">
                <a:srgbClr val="3333CC">
                  <a:shade val="67500"/>
                  <a:satMod val="115000"/>
                </a:srgbClr>
              </a:gs>
              <a:gs pos="100000">
                <a:srgbClr val="3333CC">
                  <a:shade val="100000"/>
                  <a:satMod val="115000"/>
                </a:srgbClr>
              </a:gs>
            </a:gsLst>
            <a:path path="circle">
              <a:fillToRect r="100000" b="100000"/>
            </a:path>
            <a:tileRect l="-100000" t="-100000"/>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p:cNvSpPr/>
          <p:nvPr userDrawn="1"/>
        </p:nvSpPr>
        <p:spPr>
          <a:xfrm>
            <a:off x="467544" y="404996"/>
            <a:ext cx="8208912" cy="5976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p:cNvSpPr>
            <a:spLocks noGrp="1"/>
          </p:cNvSpPr>
          <p:nvPr>
            <p:ph type="ctrTitle"/>
          </p:nvPr>
        </p:nvSpPr>
        <p:spPr>
          <a:xfrm>
            <a:off x="467544" y="2693988"/>
            <a:ext cx="8208912" cy="1470025"/>
          </a:xfr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r="100000" b="100000"/>
            </a:path>
            <a:tileRect l="-100000" t="-100000"/>
          </a:gradFill>
        </p:spPr>
        <p:txBody>
          <a:bodyPr/>
          <a:lstStyle>
            <a:lvl1pPr>
              <a:defRPr>
                <a:solidFill>
                  <a:schemeClr val="bg1"/>
                </a:solidFill>
              </a:defRPr>
            </a:lvl1pPr>
          </a:lstStyle>
          <a:p>
            <a:r>
              <a:rPr lang="en-US" dirty="0" smtClean="0"/>
              <a:t>Click to edit Master title style</a:t>
            </a:r>
            <a:endParaRPr lang="en-IE" dirty="0"/>
          </a:p>
        </p:txBody>
      </p:sp>
      <p:sp>
        <p:nvSpPr>
          <p:cNvPr id="4" name="Date Placeholder 3"/>
          <p:cNvSpPr>
            <a:spLocks noGrp="1"/>
          </p:cNvSpPr>
          <p:nvPr>
            <p:ph type="dt" sz="half" idx="10"/>
          </p:nvPr>
        </p:nvSpPr>
        <p:spPr/>
        <p:txBody>
          <a:bodyPr/>
          <a:lstStyle/>
          <a:p>
            <a:fld id="{A7BDB4AF-F595-4F98-A216-F583653A0F47}" type="datetimeFigureOut">
              <a:rPr lang="en-IE" smtClean="0"/>
              <a:t>22/02/2021</a:t>
            </a:fld>
            <a:endParaRPr lang="en-IE"/>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E0B6872A-FB9F-4AB1-AD04-EE64637CCF92}" type="slidenum">
              <a:rPr lang="en-IE" smtClean="0"/>
              <a:t>‹#›</a:t>
            </a:fld>
            <a:endParaRPr lang="en-IE"/>
          </a:p>
        </p:txBody>
      </p:sp>
      <p:pic>
        <p:nvPicPr>
          <p:cNvPr id="8" name="Picture 2" descr="http://nowgrenada.com/wp-content/uploads/2015/01/canstockphoto7351376-landingpage.jpg"/>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56176" y="548680"/>
            <a:ext cx="2188286" cy="1586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2921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3500000" scaled="1"/>
            <a:tileRect/>
          </a:gradFill>
        </p:spPr>
        <p:txBody>
          <a:bodyPr/>
          <a:lstStyle>
            <a:lvl1pPr>
              <a:defRPr>
                <a:solidFill>
                  <a:schemeClr val="bg1"/>
                </a:solidFill>
              </a:defRPr>
            </a:lvl1pPr>
          </a:lstStyle>
          <a:p>
            <a:r>
              <a:rPr lang="en-US" dirty="0" smtClean="0"/>
              <a:t>Click to edit Master title style</a:t>
            </a:r>
            <a:endParaRPr lang="en-IE" dirty="0"/>
          </a:p>
        </p:txBody>
      </p:sp>
      <p:sp>
        <p:nvSpPr>
          <p:cNvPr id="3" name="Content Placeholder 2"/>
          <p:cNvSpPr>
            <a:spLocks noGrp="1"/>
          </p:cNvSpPr>
          <p:nvPr>
            <p:ph idx="1"/>
          </p:nvPr>
        </p:nvSpPr>
        <p:spPr>
          <a:xfrm>
            <a:off x="457200" y="1600200"/>
            <a:ext cx="8229600" cy="4997152"/>
          </a:xfr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8900000" scaled="1"/>
            <a:tileRect/>
          </a:grad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E" dirty="0"/>
          </a:p>
        </p:txBody>
      </p:sp>
      <p:sp>
        <p:nvSpPr>
          <p:cNvPr id="7" name="AutoShape 2" descr="http://upload.wikimedia.org/wikipedia/commons/3/36/Two_red_dice_01.svg"/>
          <p:cNvSpPr>
            <a:spLocks noChangeAspect="1" noChangeArrowheads="1"/>
          </p:cNvSpPr>
          <p:nvPr userDrawn="1"/>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sp>
        <p:nvSpPr>
          <p:cNvPr id="8" name="AutoShape 4" descr="http://upload.wikimedia.org/wikipedia/commons/3/36/Two_red_dice_01.svg"/>
          <p:cNvSpPr>
            <a:spLocks noChangeAspect="1" noChangeArrowheads="1"/>
          </p:cNvSpPr>
          <p:nvPr userDrawn="1"/>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sp>
        <p:nvSpPr>
          <p:cNvPr id="9" name="AutoShape 6" descr="http://upload.wikimedia.org/wikipedia/commons/3/36/Two_red_dice_01.svg"/>
          <p:cNvSpPr>
            <a:spLocks noChangeAspect="1" noChangeArrowheads="1"/>
          </p:cNvSpPr>
          <p:nvPr userDrawn="1"/>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spTree>
    <p:extLst>
      <p:ext uri="{BB962C8B-B14F-4D97-AF65-F5344CB8AC3E}">
        <p14:creationId xmlns:p14="http://schemas.microsoft.com/office/powerpoint/2010/main" val="31937137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BDB4AF-F595-4F98-A216-F583653A0F47}" type="datetimeFigureOut">
              <a:rPr lang="en-IE" smtClean="0"/>
              <a:t>22/02/2021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0B6872A-FB9F-4AB1-AD04-EE64637CCF92}" type="slidenum">
              <a:rPr lang="en-IE" smtClean="0"/>
              <a:t>‹#›</a:t>
            </a:fld>
            <a:endParaRPr lang="en-IE"/>
          </a:p>
        </p:txBody>
      </p:sp>
    </p:spTree>
    <p:extLst>
      <p:ext uri="{BB962C8B-B14F-4D97-AF65-F5344CB8AC3E}">
        <p14:creationId xmlns:p14="http://schemas.microsoft.com/office/powerpoint/2010/main" val="20326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r="100000" b="100000"/>
            </a:path>
            <a:tileRect l="-100000" t="-100000"/>
          </a:gradFill>
        </p:spPr>
        <p:txBody>
          <a:bodyPr/>
          <a:lstStyle>
            <a:lvl1pPr>
              <a:defRPr>
                <a:solidFill>
                  <a:schemeClr val="bg1"/>
                </a:solidFill>
              </a:defRPr>
            </a:lvl1pPr>
          </a:lstStyle>
          <a:p>
            <a:r>
              <a:rPr lang="en-US" dirty="0" smtClean="0"/>
              <a:t>Click to edit Master title style</a:t>
            </a:r>
            <a:endParaRPr lang="en-IE" dirty="0"/>
          </a:p>
        </p:txBody>
      </p:sp>
      <p:sp>
        <p:nvSpPr>
          <p:cNvPr id="3" name="Content Placeholder 2"/>
          <p:cNvSpPr>
            <a:spLocks noGrp="1"/>
          </p:cNvSpPr>
          <p:nvPr>
            <p:ph sz="half" idx="1"/>
          </p:nvPr>
        </p:nvSpPr>
        <p:spPr>
          <a:xfrm>
            <a:off x="457200" y="1600200"/>
            <a:ext cx="4038600" cy="4997152"/>
          </a:xfr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8900000" scaled="1"/>
            <a:tileRect/>
          </a:gradFill>
        </p:spPr>
        <p:txBody>
          <a:bodyPr/>
          <a:lstStyle>
            <a:lvl1pPr marL="342900" indent="-342900">
              <a:buFont typeface="Courier New" panose="02070309020205020404" pitchFamily="49" charset="0"/>
              <a:buChar char="o"/>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E" dirty="0"/>
          </a:p>
        </p:txBody>
      </p:sp>
      <p:sp>
        <p:nvSpPr>
          <p:cNvPr id="4" name="Content Placeholder 3"/>
          <p:cNvSpPr>
            <a:spLocks noGrp="1"/>
          </p:cNvSpPr>
          <p:nvPr>
            <p:ph sz="half" idx="2"/>
          </p:nvPr>
        </p:nvSpPr>
        <p:spPr>
          <a:xfrm>
            <a:off x="4648200" y="1600200"/>
            <a:ext cx="4038600" cy="4997152"/>
          </a:xfr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8100000" scaled="1"/>
            <a:tileRect/>
          </a:gradFill>
        </p:spPr>
        <p:txBody>
          <a:bodyPr/>
          <a:lstStyle>
            <a:lvl1pPr marL="342900" indent="-342900">
              <a:buFont typeface="Courier New" panose="02070309020205020404" pitchFamily="49" charset="0"/>
              <a:buChar char="o"/>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E" dirty="0"/>
          </a:p>
        </p:txBody>
      </p:sp>
    </p:spTree>
    <p:extLst>
      <p:ext uri="{BB962C8B-B14F-4D97-AF65-F5344CB8AC3E}">
        <p14:creationId xmlns:p14="http://schemas.microsoft.com/office/powerpoint/2010/main" val="370386421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A7BDB4AF-F595-4F98-A216-F583653A0F47}" type="datetimeFigureOut">
              <a:rPr lang="en-IE" smtClean="0"/>
              <a:t>22/02/2021</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E0B6872A-FB9F-4AB1-AD04-EE64637CCF92}" type="slidenum">
              <a:rPr lang="en-IE" smtClean="0"/>
              <a:t>‹#›</a:t>
            </a:fld>
            <a:endParaRPr lang="en-IE"/>
          </a:p>
        </p:txBody>
      </p:sp>
    </p:spTree>
    <p:extLst>
      <p:ext uri="{BB962C8B-B14F-4D97-AF65-F5344CB8AC3E}">
        <p14:creationId xmlns:p14="http://schemas.microsoft.com/office/powerpoint/2010/main" val="2932601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A7BDB4AF-F595-4F98-A216-F583653A0F47}" type="datetimeFigureOut">
              <a:rPr lang="en-IE" smtClean="0"/>
              <a:t>22/02/2021</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E0B6872A-FB9F-4AB1-AD04-EE64637CCF92}" type="slidenum">
              <a:rPr lang="en-IE" smtClean="0"/>
              <a:t>‹#›</a:t>
            </a:fld>
            <a:endParaRPr lang="en-IE"/>
          </a:p>
        </p:txBody>
      </p:sp>
    </p:spTree>
    <p:extLst>
      <p:ext uri="{BB962C8B-B14F-4D97-AF65-F5344CB8AC3E}">
        <p14:creationId xmlns:p14="http://schemas.microsoft.com/office/powerpoint/2010/main" val="3769253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BDB4AF-F595-4F98-A216-F583653A0F47}" type="datetimeFigureOut">
              <a:rPr lang="en-IE" smtClean="0"/>
              <a:t>22/02/2021</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E0B6872A-FB9F-4AB1-AD04-EE64637CCF92}" type="slidenum">
              <a:rPr lang="en-IE" smtClean="0"/>
              <a:t>‹#›</a:t>
            </a:fld>
            <a:endParaRPr lang="en-IE"/>
          </a:p>
        </p:txBody>
      </p:sp>
    </p:spTree>
    <p:extLst>
      <p:ext uri="{BB962C8B-B14F-4D97-AF65-F5344CB8AC3E}">
        <p14:creationId xmlns:p14="http://schemas.microsoft.com/office/powerpoint/2010/main" val="1600079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BDB4AF-F595-4F98-A216-F583653A0F47}" type="datetimeFigureOut">
              <a:rPr lang="en-IE" smtClean="0"/>
              <a:t>22/02/2021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0B6872A-FB9F-4AB1-AD04-EE64637CCF92}" type="slidenum">
              <a:rPr lang="en-IE" smtClean="0"/>
              <a:t>‹#›</a:t>
            </a:fld>
            <a:endParaRPr lang="en-IE"/>
          </a:p>
        </p:txBody>
      </p:sp>
    </p:spTree>
    <p:extLst>
      <p:ext uri="{BB962C8B-B14F-4D97-AF65-F5344CB8AC3E}">
        <p14:creationId xmlns:p14="http://schemas.microsoft.com/office/powerpoint/2010/main" val="3445148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IE"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E"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BDB4AF-F595-4F98-A216-F583653A0F47}" type="datetimeFigureOut">
              <a:rPr lang="en-IE" smtClean="0"/>
              <a:t>22/02/2021</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B6872A-FB9F-4AB1-AD04-EE64637CCF92}" type="slidenum">
              <a:rPr lang="en-IE" smtClean="0"/>
              <a:t>‹#›</a:t>
            </a:fld>
            <a:endParaRPr lang="en-IE"/>
          </a:p>
        </p:txBody>
      </p:sp>
      <p:sp>
        <p:nvSpPr>
          <p:cNvPr id="7" name="Rectangle 6">
            <a:hlinkClick r:id="rId14" action="ppaction://hlinksldjump"/>
          </p:cNvPr>
          <p:cNvSpPr/>
          <p:nvPr userDrawn="1"/>
        </p:nvSpPr>
        <p:spPr>
          <a:xfrm>
            <a:off x="8748464" y="0"/>
            <a:ext cx="395536"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Home</a:t>
            </a:r>
            <a:endParaRPr lang="en-IE" sz="1200" dirty="0"/>
          </a:p>
        </p:txBody>
      </p:sp>
    </p:spTree>
    <p:extLst>
      <p:ext uri="{BB962C8B-B14F-4D97-AF65-F5344CB8AC3E}">
        <p14:creationId xmlns:p14="http://schemas.microsoft.com/office/powerpoint/2010/main" val="2111069927"/>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Century" panose="02040604050505020304"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Century" panose="02040604050505020304"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Century" panose="02040604050505020304"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Century" panose="02040604050505020304"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panose="02040604050505020304"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panose="02040604050505020304"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PIL—The Python Imaging </a:t>
            </a:r>
            <a:r>
              <a:rPr lang="en-US" dirty="0" smtClean="0"/>
              <a:t>Library</a:t>
            </a:r>
            <a:endParaRPr lang="en-IE" dirty="0"/>
          </a:p>
        </p:txBody>
      </p:sp>
    </p:spTree>
    <p:extLst>
      <p:ext uri="{BB962C8B-B14F-4D97-AF65-F5344CB8AC3E}">
        <p14:creationId xmlns:p14="http://schemas.microsoft.com/office/powerpoint/2010/main" val="37764760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Slicing Images</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a:t>im</a:t>
            </a:r>
            <a:r>
              <a:rPr lang="en-US" dirty="0"/>
              <a:t>[</a:t>
            </a:r>
            <a:r>
              <a:rPr lang="en-US" dirty="0" err="1"/>
              <a:t>i</a:t>
            </a:r>
            <a:r>
              <a:rPr lang="en-US" dirty="0"/>
              <a:t>,:] = </a:t>
            </a:r>
            <a:r>
              <a:rPr lang="en-US" dirty="0" err="1"/>
              <a:t>im</a:t>
            </a:r>
            <a:r>
              <a:rPr lang="en-US" dirty="0"/>
              <a:t>[j,:]     # set the values of row </a:t>
            </a:r>
            <a:r>
              <a:rPr lang="en-US" dirty="0" err="1"/>
              <a:t>i</a:t>
            </a:r>
            <a:r>
              <a:rPr lang="en-US" dirty="0"/>
              <a:t> with values from row j</a:t>
            </a:r>
          </a:p>
          <a:p>
            <a:r>
              <a:rPr lang="en-US" dirty="0" err="1"/>
              <a:t>im</a:t>
            </a:r>
            <a:r>
              <a:rPr lang="en-US" dirty="0"/>
              <a:t>[:,</a:t>
            </a:r>
            <a:r>
              <a:rPr lang="en-US" dirty="0" err="1"/>
              <a:t>i</a:t>
            </a:r>
            <a:r>
              <a:rPr lang="en-US" dirty="0"/>
              <a:t>] = 100         # set all values in column </a:t>
            </a:r>
            <a:r>
              <a:rPr lang="en-US" dirty="0" err="1"/>
              <a:t>i</a:t>
            </a:r>
            <a:r>
              <a:rPr lang="en-US" dirty="0"/>
              <a:t> to 100</a:t>
            </a:r>
          </a:p>
          <a:p>
            <a:r>
              <a:rPr lang="en-US" dirty="0" err="1"/>
              <a:t>im</a:t>
            </a:r>
            <a:r>
              <a:rPr lang="en-US" dirty="0"/>
              <a:t>[:100,:50].sum()    # the sum of the values of the first 100 rows and 50 columns</a:t>
            </a:r>
          </a:p>
          <a:p>
            <a:r>
              <a:rPr lang="en-US" dirty="0" err="1"/>
              <a:t>im</a:t>
            </a:r>
            <a:r>
              <a:rPr lang="en-US" dirty="0"/>
              <a:t>[50:100,50:100]     # rows 50-100, columns 50-100 (100th not included)</a:t>
            </a:r>
          </a:p>
          <a:p>
            <a:r>
              <a:rPr lang="en-US" dirty="0" err="1"/>
              <a:t>im</a:t>
            </a:r>
            <a:r>
              <a:rPr lang="en-US" dirty="0"/>
              <a:t>[</a:t>
            </a:r>
            <a:r>
              <a:rPr lang="en-US" dirty="0" err="1"/>
              <a:t>i</a:t>
            </a:r>
            <a:r>
              <a:rPr lang="en-US" dirty="0"/>
              <a:t>].mean()          # average of row </a:t>
            </a:r>
            <a:r>
              <a:rPr lang="en-US" dirty="0" err="1"/>
              <a:t>i</a:t>
            </a:r>
            <a:endParaRPr lang="en-US" dirty="0"/>
          </a:p>
          <a:p>
            <a:r>
              <a:rPr lang="en-US" dirty="0" err="1"/>
              <a:t>im</a:t>
            </a:r>
            <a:r>
              <a:rPr lang="en-US" dirty="0"/>
              <a:t>[:,-1]              # last column</a:t>
            </a:r>
          </a:p>
          <a:p>
            <a:r>
              <a:rPr lang="en-US" dirty="0" err="1"/>
              <a:t>im</a:t>
            </a:r>
            <a:r>
              <a:rPr lang="en-US" dirty="0"/>
              <a:t>[-2,:] (or </a:t>
            </a:r>
            <a:r>
              <a:rPr lang="en-US" dirty="0" err="1"/>
              <a:t>im</a:t>
            </a:r>
            <a:r>
              <a:rPr lang="en-US" dirty="0"/>
              <a:t>[-2])  # second to last row</a:t>
            </a:r>
          </a:p>
        </p:txBody>
      </p:sp>
    </p:spTree>
    <p:extLst>
      <p:ext uri="{BB962C8B-B14F-4D97-AF65-F5344CB8AC3E}">
        <p14:creationId xmlns:p14="http://schemas.microsoft.com/office/powerpoint/2010/main" val="2906152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Graylevel</a:t>
            </a:r>
            <a:r>
              <a:rPr lang="en-US" dirty="0"/>
              <a:t> Transforms</a:t>
            </a:r>
            <a:br>
              <a:rPr lang="en-US" dirty="0"/>
            </a:br>
            <a:endParaRPr lang="en-US" dirty="0"/>
          </a:p>
        </p:txBody>
      </p:sp>
      <p:sp>
        <p:nvSpPr>
          <p:cNvPr id="3" name="Content Placeholder 2"/>
          <p:cNvSpPr>
            <a:spLocks noGrp="1"/>
          </p:cNvSpPr>
          <p:nvPr>
            <p:ph idx="1"/>
          </p:nvPr>
        </p:nvSpPr>
        <p:spPr/>
        <p:txBody>
          <a:bodyPr/>
          <a:lstStyle/>
          <a:p>
            <a:r>
              <a:rPr lang="en-US" dirty="0"/>
              <a:t>After reading images to </a:t>
            </a:r>
            <a:r>
              <a:rPr lang="en-US" dirty="0" err="1"/>
              <a:t>NumPy</a:t>
            </a:r>
            <a:r>
              <a:rPr lang="en-US" dirty="0"/>
              <a:t> arrays, we can perform any mathematical operation we like on them. </a:t>
            </a:r>
            <a:endParaRPr lang="en-US" dirty="0" smtClean="0"/>
          </a:p>
          <a:p>
            <a:r>
              <a:rPr lang="en-US" dirty="0" smtClean="0"/>
              <a:t>A </a:t>
            </a:r>
            <a:r>
              <a:rPr lang="en-US" dirty="0"/>
              <a:t>simple example of this is to transform the </a:t>
            </a:r>
            <a:r>
              <a:rPr lang="en-US" dirty="0" err="1"/>
              <a:t>graylevels</a:t>
            </a:r>
            <a:r>
              <a:rPr lang="en-US" dirty="0"/>
              <a:t> of an image</a:t>
            </a:r>
            <a:r>
              <a:rPr lang="en-US" dirty="0" smtClean="0"/>
              <a:t>.</a:t>
            </a:r>
          </a:p>
          <a:p>
            <a:r>
              <a:rPr lang="en-US" dirty="0" smtClean="0"/>
              <a:t>Take </a:t>
            </a:r>
            <a:r>
              <a:rPr lang="en-US" dirty="0"/>
              <a:t>any function f that maps the interval 0 . . . 255 </a:t>
            </a:r>
            <a:r>
              <a:rPr lang="en-US" dirty="0" smtClean="0"/>
              <a:t> </a:t>
            </a:r>
            <a:r>
              <a:rPr lang="en-US" dirty="0"/>
              <a:t>to itself (meaning that the output has the same range as the input). </a:t>
            </a:r>
          </a:p>
        </p:txBody>
      </p:sp>
    </p:spTree>
    <p:extLst>
      <p:ext uri="{BB962C8B-B14F-4D97-AF65-F5344CB8AC3E}">
        <p14:creationId xmlns:p14="http://schemas.microsoft.com/office/powerpoint/2010/main" val="37047273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85000" lnSpcReduction="10000"/>
          </a:bodyPr>
          <a:lstStyle/>
          <a:p>
            <a:r>
              <a:rPr lang="en-US" dirty="0"/>
              <a:t>from PIL import Image</a:t>
            </a:r>
          </a:p>
          <a:p>
            <a:r>
              <a:rPr lang="en-US" dirty="0"/>
              <a:t>from </a:t>
            </a:r>
            <a:r>
              <a:rPr lang="en-US" dirty="0" err="1"/>
              <a:t>numpy</a:t>
            </a:r>
            <a:r>
              <a:rPr lang="en-US" dirty="0"/>
              <a:t> import *</a:t>
            </a:r>
          </a:p>
          <a:p>
            <a:endParaRPr lang="en-US" dirty="0"/>
          </a:p>
          <a:p>
            <a:r>
              <a:rPr lang="en-US" dirty="0" err="1"/>
              <a:t>im</a:t>
            </a:r>
            <a:r>
              <a:rPr lang="en-US" dirty="0"/>
              <a:t> = array(</a:t>
            </a:r>
            <a:r>
              <a:rPr lang="en-US" dirty="0" err="1"/>
              <a:t>Image.open</a:t>
            </a:r>
            <a:r>
              <a:rPr lang="en-US" dirty="0"/>
              <a:t>('empire.jpg').convert('L'))</a:t>
            </a:r>
          </a:p>
          <a:p>
            <a:endParaRPr lang="en-US" dirty="0"/>
          </a:p>
          <a:p>
            <a:r>
              <a:rPr lang="en-US" dirty="0"/>
              <a:t>im2 = 255 - </a:t>
            </a:r>
            <a:r>
              <a:rPr lang="en-US" dirty="0" err="1"/>
              <a:t>im</a:t>
            </a:r>
            <a:r>
              <a:rPr lang="en-US" dirty="0"/>
              <a:t> # invert image</a:t>
            </a:r>
          </a:p>
          <a:p>
            <a:endParaRPr lang="en-US" dirty="0"/>
          </a:p>
          <a:p>
            <a:r>
              <a:rPr lang="en-US" dirty="0"/>
              <a:t>im3 = (100.0/255) * </a:t>
            </a:r>
            <a:r>
              <a:rPr lang="en-US" dirty="0" err="1"/>
              <a:t>im</a:t>
            </a:r>
            <a:r>
              <a:rPr lang="en-US" dirty="0"/>
              <a:t> + 100 # clamp to interval 100...200</a:t>
            </a:r>
          </a:p>
          <a:p>
            <a:endParaRPr lang="en-US" dirty="0"/>
          </a:p>
          <a:p>
            <a:r>
              <a:rPr lang="en-US" dirty="0"/>
              <a:t>im4 = 255.0 * (</a:t>
            </a:r>
            <a:r>
              <a:rPr lang="en-US" dirty="0" err="1"/>
              <a:t>im</a:t>
            </a:r>
            <a:r>
              <a:rPr lang="en-US" dirty="0"/>
              <a:t>/255.0)**2 # squared</a:t>
            </a:r>
          </a:p>
          <a:p>
            <a:endParaRPr lang="en-US" dirty="0"/>
          </a:p>
        </p:txBody>
      </p:sp>
    </p:spTree>
    <p:extLst>
      <p:ext uri="{BB962C8B-B14F-4D97-AF65-F5344CB8AC3E}">
        <p14:creationId xmlns:p14="http://schemas.microsoft.com/office/powerpoint/2010/main" val="25244600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The first example inverts the </a:t>
            </a:r>
            <a:r>
              <a:rPr lang="en-US" dirty="0" err="1"/>
              <a:t>graylevels</a:t>
            </a:r>
            <a:r>
              <a:rPr lang="en-US" dirty="0"/>
              <a:t> of the image, the second one clamps the intensities to the interval 100 . . . 200, and the third applies a quadratic function, which lowers the values of the darker pixels. </a:t>
            </a:r>
            <a:endParaRPr lang="en-US" dirty="0"/>
          </a:p>
        </p:txBody>
      </p:sp>
    </p:spTree>
    <p:extLst>
      <p:ext uri="{BB962C8B-B14F-4D97-AF65-F5344CB8AC3E}">
        <p14:creationId xmlns:p14="http://schemas.microsoft.com/office/powerpoint/2010/main" val="12281434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Cropping</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smtClean="0"/>
              <a:t>PIL.Image.crop</a:t>
            </a:r>
            <a:r>
              <a:rPr lang="en-US" dirty="0"/>
              <a:t>() method is used to crop a rectangular portion of any image.</a:t>
            </a:r>
          </a:p>
          <a:p>
            <a:endParaRPr lang="en-US" dirty="0"/>
          </a:p>
          <a:p>
            <a:r>
              <a:rPr lang="en-US" dirty="0"/>
              <a:t>Syntax: </a:t>
            </a:r>
            <a:r>
              <a:rPr lang="en-US" dirty="0" err="1"/>
              <a:t>PIL.Image.crop</a:t>
            </a:r>
            <a:r>
              <a:rPr lang="en-US" dirty="0"/>
              <a:t>(box = None)</a:t>
            </a:r>
          </a:p>
          <a:p>
            <a:endParaRPr lang="en-US" dirty="0"/>
          </a:p>
          <a:p>
            <a:r>
              <a:rPr lang="en-US" dirty="0"/>
              <a:t>Parameters:</a:t>
            </a:r>
          </a:p>
          <a:p>
            <a:r>
              <a:rPr lang="en-US" dirty="0"/>
              <a:t>box – a 4-tuple defining the left, upper, right, and lower pixel coordinate.</a:t>
            </a:r>
          </a:p>
          <a:p>
            <a:endParaRPr lang="en-US" dirty="0"/>
          </a:p>
          <a:p>
            <a:r>
              <a:rPr lang="en-US" dirty="0"/>
              <a:t>Return type: Image (Returns a rectangular region as (left, upper, right, lower)-tuple).</a:t>
            </a:r>
          </a:p>
          <a:p>
            <a:endParaRPr lang="en-US" dirty="0"/>
          </a:p>
          <a:p>
            <a:r>
              <a:rPr lang="en-US" dirty="0"/>
              <a:t>Return: An Image object.</a:t>
            </a:r>
          </a:p>
        </p:txBody>
      </p:sp>
    </p:spTree>
    <p:extLst>
      <p:ext uri="{BB962C8B-B14F-4D97-AF65-F5344CB8AC3E}">
        <p14:creationId xmlns:p14="http://schemas.microsoft.com/office/powerpoint/2010/main" val="33229055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Resize and Rotate</a:t>
            </a:r>
            <a:br>
              <a:rPr lang="en-US" dirty="0"/>
            </a:br>
            <a:endParaRPr lang="en-US" dirty="0"/>
          </a:p>
        </p:txBody>
      </p:sp>
      <p:sp>
        <p:nvSpPr>
          <p:cNvPr id="3" name="Content Placeholder 2"/>
          <p:cNvSpPr>
            <a:spLocks noGrp="1"/>
          </p:cNvSpPr>
          <p:nvPr>
            <p:ph idx="1"/>
          </p:nvPr>
        </p:nvSpPr>
        <p:spPr/>
        <p:txBody>
          <a:bodyPr/>
          <a:lstStyle/>
          <a:p>
            <a:r>
              <a:rPr lang="en-US" dirty="0"/>
              <a:t>To resize an image, call resize() with a tuple giving the new size:</a:t>
            </a:r>
          </a:p>
          <a:p>
            <a:endParaRPr lang="en-US" dirty="0"/>
          </a:p>
          <a:p>
            <a:r>
              <a:rPr lang="en-US" dirty="0"/>
              <a:t>out = </a:t>
            </a:r>
            <a:r>
              <a:rPr lang="en-US" dirty="0" err="1"/>
              <a:t>pil_im.resize</a:t>
            </a:r>
            <a:r>
              <a:rPr lang="en-US" dirty="0"/>
              <a:t>((128,128))</a:t>
            </a:r>
          </a:p>
          <a:p>
            <a:r>
              <a:rPr lang="en-US" dirty="0"/>
              <a:t>To rotate an image, use counterclockwise angles and rotate() like this:</a:t>
            </a:r>
          </a:p>
          <a:p>
            <a:endParaRPr lang="en-US" dirty="0"/>
          </a:p>
          <a:p>
            <a:r>
              <a:rPr lang="en-US" dirty="0"/>
              <a:t>out = </a:t>
            </a:r>
            <a:r>
              <a:rPr lang="en-US" dirty="0" err="1"/>
              <a:t>pil_im.rotate</a:t>
            </a:r>
            <a:r>
              <a:rPr lang="en-US" dirty="0"/>
              <a:t>(45)</a:t>
            </a:r>
          </a:p>
        </p:txBody>
      </p:sp>
    </p:spTree>
    <p:extLst>
      <p:ext uri="{BB962C8B-B14F-4D97-AF65-F5344CB8AC3E}">
        <p14:creationId xmlns:p14="http://schemas.microsoft.com/office/powerpoint/2010/main" val="21106631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Averaging Images</a:t>
            </a:r>
            <a:br>
              <a:rPr lang="en-US" dirty="0"/>
            </a:br>
            <a:endParaRPr lang="en-US" dirty="0"/>
          </a:p>
        </p:txBody>
      </p:sp>
      <p:sp>
        <p:nvSpPr>
          <p:cNvPr id="3" name="Content Placeholder 2"/>
          <p:cNvSpPr>
            <a:spLocks noGrp="1"/>
          </p:cNvSpPr>
          <p:nvPr>
            <p:ph idx="1"/>
          </p:nvPr>
        </p:nvSpPr>
        <p:spPr/>
        <p:txBody>
          <a:bodyPr/>
          <a:lstStyle/>
          <a:p>
            <a:r>
              <a:rPr lang="en-US" dirty="0"/>
              <a:t>Averaging images is a simple way of reducing image noise and is also often used for artistic effects. </a:t>
            </a:r>
            <a:endParaRPr lang="en-US" dirty="0" smtClean="0"/>
          </a:p>
          <a:p>
            <a:r>
              <a:rPr lang="en-US" dirty="0" smtClean="0"/>
              <a:t>Computing </a:t>
            </a:r>
            <a:r>
              <a:rPr lang="en-US" dirty="0"/>
              <a:t>an average image from a list of images is not difficult. Assuming the images all have the same size, we can compute the average of all those images by simply summing them up and dividing with the number of images.</a:t>
            </a:r>
            <a:endParaRPr lang="en-US" dirty="0"/>
          </a:p>
        </p:txBody>
      </p:sp>
    </p:spTree>
    <p:extLst>
      <p:ext uri="{BB962C8B-B14F-4D97-AF65-F5344CB8AC3E}">
        <p14:creationId xmlns:p14="http://schemas.microsoft.com/office/powerpoint/2010/main" val="38142860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62500" lnSpcReduction="20000"/>
          </a:bodyPr>
          <a:lstStyle/>
          <a:p>
            <a:r>
              <a:rPr lang="en-US" dirty="0" err="1"/>
              <a:t>def</a:t>
            </a:r>
            <a:r>
              <a:rPr lang="en-US" dirty="0"/>
              <a:t> </a:t>
            </a:r>
            <a:r>
              <a:rPr lang="en-US" dirty="0" err="1"/>
              <a:t>compute_average</a:t>
            </a:r>
            <a:r>
              <a:rPr lang="en-US" dirty="0"/>
              <a:t>(</a:t>
            </a:r>
            <a:r>
              <a:rPr lang="en-US" dirty="0" err="1"/>
              <a:t>imlist</a:t>
            </a:r>
            <a:r>
              <a:rPr lang="en-US" dirty="0"/>
              <a:t>):</a:t>
            </a:r>
          </a:p>
          <a:p>
            <a:r>
              <a:rPr lang="en-US" dirty="0"/>
              <a:t>  """  Compute the average of a list of images. """</a:t>
            </a:r>
          </a:p>
          <a:p>
            <a:endParaRPr lang="en-US" dirty="0"/>
          </a:p>
          <a:p>
            <a:r>
              <a:rPr lang="en-US" dirty="0"/>
              <a:t>  # open first image and make into array of type float</a:t>
            </a:r>
          </a:p>
          <a:p>
            <a:r>
              <a:rPr lang="en-US" dirty="0"/>
              <a:t>  </a:t>
            </a:r>
            <a:r>
              <a:rPr lang="en-US" dirty="0" err="1"/>
              <a:t>averageim</a:t>
            </a:r>
            <a:r>
              <a:rPr lang="en-US" dirty="0"/>
              <a:t> = array(</a:t>
            </a:r>
            <a:r>
              <a:rPr lang="en-US" dirty="0" err="1"/>
              <a:t>Image.open</a:t>
            </a:r>
            <a:r>
              <a:rPr lang="en-US" dirty="0"/>
              <a:t>(</a:t>
            </a:r>
            <a:r>
              <a:rPr lang="en-US" dirty="0" err="1"/>
              <a:t>imlist</a:t>
            </a:r>
            <a:r>
              <a:rPr lang="en-US" dirty="0"/>
              <a:t>[0]), 'f')</a:t>
            </a:r>
          </a:p>
          <a:p>
            <a:endParaRPr lang="en-US" dirty="0"/>
          </a:p>
          <a:p>
            <a:r>
              <a:rPr lang="en-US" dirty="0"/>
              <a:t>  for </a:t>
            </a:r>
            <a:r>
              <a:rPr lang="en-US" dirty="0" err="1"/>
              <a:t>imname</a:t>
            </a:r>
            <a:r>
              <a:rPr lang="en-US" dirty="0"/>
              <a:t> in </a:t>
            </a:r>
            <a:r>
              <a:rPr lang="en-US" dirty="0" err="1"/>
              <a:t>imlist</a:t>
            </a:r>
            <a:r>
              <a:rPr lang="en-US" dirty="0"/>
              <a:t>[1:]:</a:t>
            </a:r>
          </a:p>
          <a:p>
            <a:r>
              <a:rPr lang="en-US" dirty="0"/>
              <a:t>    try:</a:t>
            </a:r>
          </a:p>
          <a:p>
            <a:r>
              <a:rPr lang="en-US" dirty="0"/>
              <a:t>      </a:t>
            </a:r>
            <a:r>
              <a:rPr lang="en-US" dirty="0" err="1"/>
              <a:t>averageim</a:t>
            </a:r>
            <a:r>
              <a:rPr lang="en-US" dirty="0"/>
              <a:t> += array(</a:t>
            </a:r>
            <a:r>
              <a:rPr lang="en-US" dirty="0" err="1"/>
              <a:t>Image.open</a:t>
            </a:r>
            <a:r>
              <a:rPr lang="en-US" dirty="0"/>
              <a:t>(</a:t>
            </a:r>
            <a:r>
              <a:rPr lang="en-US" dirty="0" err="1"/>
              <a:t>imname</a:t>
            </a:r>
            <a:r>
              <a:rPr lang="en-US" dirty="0"/>
              <a:t>))</a:t>
            </a:r>
          </a:p>
          <a:p>
            <a:r>
              <a:rPr lang="en-US" dirty="0"/>
              <a:t>    except:</a:t>
            </a:r>
          </a:p>
          <a:p>
            <a:r>
              <a:rPr lang="en-US" dirty="0"/>
              <a:t>      print </a:t>
            </a:r>
            <a:r>
              <a:rPr lang="en-US" dirty="0" err="1"/>
              <a:t>imname</a:t>
            </a:r>
            <a:r>
              <a:rPr lang="en-US" dirty="0"/>
              <a:t> + '...skipped'</a:t>
            </a:r>
          </a:p>
          <a:p>
            <a:r>
              <a:rPr lang="en-US" dirty="0"/>
              <a:t>  </a:t>
            </a:r>
            <a:r>
              <a:rPr lang="en-US" dirty="0" err="1"/>
              <a:t>averageim</a:t>
            </a:r>
            <a:r>
              <a:rPr lang="en-US" dirty="0"/>
              <a:t> /= </a:t>
            </a:r>
            <a:r>
              <a:rPr lang="en-US" dirty="0" err="1"/>
              <a:t>len</a:t>
            </a:r>
            <a:r>
              <a:rPr lang="en-US" dirty="0"/>
              <a:t>(</a:t>
            </a:r>
            <a:r>
              <a:rPr lang="en-US" dirty="0" err="1"/>
              <a:t>imlist</a:t>
            </a:r>
            <a:r>
              <a:rPr lang="en-US" dirty="0"/>
              <a:t>)</a:t>
            </a:r>
          </a:p>
          <a:p>
            <a:endParaRPr lang="en-US" dirty="0"/>
          </a:p>
          <a:p>
            <a:r>
              <a:rPr lang="en-US" dirty="0"/>
              <a:t>  # return average as uint8</a:t>
            </a:r>
          </a:p>
          <a:p>
            <a:r>
              <a:rPr lang="en-US" dirty="0"/>
              <a:t>  return array(</a:t>
            </a:r>
            <a:r>
              <a:rPr lang="en-US" dirty="0" err="1"/>
              <a:t>averageim</a:t>
            </a:r>
            <a:r>
              <a:rPr lang="en-US" dirty="0"/>
              <a:t>, 'uint8')</a:t>
            </a:r>
          </a:p>
          <a:p>
            <a:endParaRPr lang="en-US" dirty="0"/>
          </a:p>
        </p:txBody>
      </p:sp>
    </p:spTree>
    <p:extLst>
      <p:ext uri="{BB962C8B-B14F-4D97-AF65-F5344CB8AC3E}">
        <p14:creationId xmlns:p14="http://schemas.microsoft.com/office/powerpoint/2010/main" val="11884022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2051720" y="2067450"/>
            <a:ext cx="4572000" cy="923330"/>
          </a:xfrm>
          <a:prstGeom prst="rect">
            <a:avLst/>
          </a:prstGeom>
        </p:spPr>
        <p:txBody>
          <a:bodyPr>
            <a:spAutoFit/>
          </a:bodyPr>
          <a:lstStyle/>
          <a:p>
            <a:r>
              <a:rPr lang="en-US" dirty="0"/>
              <a:t>https://www.oreilly.com/library/view/programming-computer-vision/9781449341916/ch01.html</a:t>
            </a:r>
          </a:p>
        </p:txBody>
      </p:sp>
      <p:sp>
        <p:nvSpPr>
          <p:cNvPr id="5" name="Rectangle 4"/>
          <p:cNvSpPr/>
          <p:nvPr/>
        </p:nvSpPr>
        <p:spPr>
          <a:xfrm>
            <a:off x="2015979" y="3238469"/>
            <a:ext cx="4572000" cy="646331"/>
          </a:xfrm>
          <a:prstGeom prst="rect">
            <a:avLst/>
          </a:prstGeom>
        </p:spPr>
        <p:txBody>
          <a:bodyPr>
            <a:spAutoFit/>
          </a:bodyPr>
          <a:lstStyle/>
          <a:p>
            <a:r>
              <a:rPr lang="en-US" dirty="0"/>
              <a:t>https://www.degeneratestate.org/posts/2016/Oct/23/image-processing-with-numpy/</a:t>
            </a:r>
          </a:p>
        </p:txBody>
      </p:sp>
      <p:sp>
        <p:nvSpPr>
          <p:cNvPr id="6" name="Rectangle 5"/>
          <p:cNvSpPr/>
          <p:nvPr/>
        </p:nvSpPr>
        <p:spPr>
          <a:xfrm>
            <a:off x="2051720" y="4115393"/>
            <a:ext cx="4572000" cy="646331"/>
          </a:xfrm>
          <a:prstGeom prst="rect">
            <a:avLst/>
          </a:prstGeom>
        </p:spPr>
        <p:txBody>
          <a:bodyPr>
            <a:spAutoFit/>
          </a:bodyPr>
          <a:lstStyle/>
          <a:p>
            <a:r>
              <a:rPr lang="en-US" dirty="0"/>
              <a:t>https://www.pluralsight.com/guides/importing-image-data-into-numpy-arrays</a:t>
            </a:r>
          </a:p>
        </p:txBody>
      </p:sp>
      <p:sp>
        <p:nvSpPr>
          <p:cNvPr id="7" name="Rectangle 6"/>
          <p:cNvSpPr/>
          <p:nvPr/>
        </p:nvSpPr>
        <p:spPr>
          <a:xfrm>
            <a:off x="2051720" y="5040570"/>
            <a:ext cx="4572000" cy="646331"/>
          </a:xfrm>
          <a:prstGeom prst="rect">
            <a:avLst/>
          </a:prstGeom>
        </p:spPr>
        <p:txBody>
          <a:bodyPr>
            <a:spAutoFit/>
          </a:bodyPr>
          <a:lstStyle/>
          <a:p>
            <a:r>
              <a:rPr lang="en-US" dirty="0"/>
              <a:t>https://lionbridge.ai/articles/tips-for-using-numpy-for-image-processing/</a:t>
            </a:r>
          </a:p>
        </p:txBody>
      </p:sp>
      <p:sp>
        <p:nvSpPr>
          <p:cNvPr id="8" name="Rectangle 7"/>
          <p:cNvSpPr/>
          <p:nvPr/>
        </p:nvSpPr>
        <p:spPr>
          <a:xfrm>
            <a:off x="2000320" y="5743152"/>
            <a:ext cx="4572000" cy="646331"/>
          </a:xfrm>
          <a:prstGeom prst="rect">
            <a:avLst/>
          </a:prstGeom>
        </p:spPr>
        <p:txBody>
          <a:bodyPr>
            <a:spAutoFit/>
          </a:bodyPr>
          <a:lstStyle/>
          <a:p>
            <a:r>
              <a:rPr lang="en-US" dirty="0"/>
              <a:t>https://www.kdnuggets.com/2018/07/basic-image-data-analysis-numpy-opencv-p1.html</a:t>
            </a:r>
          </a:p>
        </p:txBody>
      </p:sp>
    </p:spTree>
    <p:extLst>
      <p:ext uri="{BB962C8B-B14F-4D97-AF65-F5344CB8AC3E}">
        <p14:creationId xmlns:p14="http://schemas.microsoft.com/office/powerpoint/2010/main" val="1617254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1563170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PIL</a:t>
            </a:r>
            <a:endParaRPr lang="en-US" dirty="0"/>
          </a:p>
        </p:txBody>
      </p:sp>
      <p:sp>
        <p:nvSpPr>
          <p:cNvPr id="3" name="Content Placeholder 2"/>
          <p:cNvSpPr>
            <a:spLocks noGrp="1"/>
          </p:cNvSpPr>
          <p:nvPr>
            <p:ph idx="1"/>
          </p:nvPr>
        </p:nvSpPr>
        <p:spPr/>
        <p:txBody>
          <a:bodyPr>
            <a:normAutofit lnSpcReduction="10000"/>
          </a:bodyPr>
          <a:lstStyle/>
          <a:p>
            <a:r>
              <a:rPr lang="en-US" dirty="0"/>
              <a:t>The </a:t>
            </a:r>
            <a:r>
              <a:rPr lang="en-US" i="1" dirty="0"/>
              <a:t>Python Imaging Library</a:t>
            </a:r>
            <a:r>
              <a:rPr lang="en-US" dirty="0"/>
              <a:t> (</a:t>
            </a:r>
            <a:r>
              <a:rPr lang="en-US" i="1" dirty="0"/>
              <a:t>PIL</a:t>
            </a:r>
            <a:r>
              <a:rPr lang="en-US" dirty="0"/>
              <a:t>) provides general image handling and lots of useful basic image operations like resizing, cropping, rotating, color conversion and much more</a:t>
            </a:r>
            <a:r>
              <a:rPr lang="en-US" dirty="0" smtClean="0"/>
              <a:t>.</a:t>
            </a:r>
          </a:p>
          <a:p>
            <a:endParaRPr lang="en-US" dirty="0"/>
          </a:p>
          <a:p>
            <a:r>
              <a:rPr lang="en-US" dirty="0"/>
              <a:t>With PIL, you can read images from most formats and write to the most common ones. The most important module is </a:t>
            </a:r>
            <a:r>
              <a:rPr lang="en-US" dirty="0" smtClean="0"/>
              <a:t>the Image module.</a:t>
            </a:r>
          </a:p>
          <a:p>
            <a:endParaRPr lang="en-US" dirty="0"/>
          </a:p>
          <a:p>
            <a:endParaRPr lang="en-US" dirty="0"/>
          </a:p>
        </p:txBody>
      </p:sp>
    </p:spTree>
    <p:extLst>
      <p:ext uri="{BB962C8B-B14F-4D97-AF65-F5344CB8AC3E}">
        <p14:creationId xmlns:p14="http://schemas.microsoft.com/office/powerpoint/2010/main" val="405716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NumPy</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err="1"/>
              <a:t>NumPy</a:t>
            </a:r>
            <a:r>
              <a:rPr lang="en-US" dirty="0"/>
              <a:t> contains a number of useful concepts such as array objects (for representing vectors, matrices, images and much more) and linear algebra functions</a:t>
            </a:r>
            <a:r>
              <a:rPr lang="en-US" dirty="0" smtClean="0"/>
              <a:t>.</a:t>
            </a:r>
          </a:p>
          <a:p>
            <a:r>
              <a:rPr lang="en-US" dirty="0" smtClean="0"/>
              <a:t>The </a:t>
            </a:r>
            <a:r>
              <a:rPr lang="en-US" dirty="0"/>
              <a:t>array object lets you do important operations such as matrix multiplication, transposition, solving equation systems, vector multiplication, and normalization, which are needed to do things like aligning images, warping images, modeling variations, classifying images, grouping images, and so on.</a:t>
            </a:r>
            <a:endParaRPr lang="en-US" dirty="0"/>
          </a:p>
        </p:txBody>
      </p:sp>
    </p:spTree>
    <p:extLst>
      <p:ext uri="{BB962C8B-B14F-4D97-AF65-F5344CB8AC3E}">
        <p14:creationId xmlns:p14="http://schemas.microsoft.com/office/powerpoint/2010/main" val="10371888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an Image</a:t>
            </a:r>
            <a:endParaRPr lang="en-US" dirty="0"/>
          </a:p>
        </p:txBody>
      </p:sp>
      <p:sp>
        <p:nvSpPr>
          <p:cNvPr id="3" name="Content Placeholder 2"/>
          <p:cNvSpPr>
            <a:spLocks noGrp="1"/>
          </p:cNvSpPr>
          <p:nvPr>
            <p:ph idx="1"/>
          </p:nvPr>
        </p:nvSpPr>
        <p:spPr/>
        <p:txBody>
          <a:bodyPr/>
          <a:lstStyle/>
          <a:p>
            <a:r>
              <a:rPr lang="en-US" dirty="0"/>
              <a:t>from PIL import Image</a:t>
            </a:r>
          </a:p>
          <a:p>
            <a:endParaRPr lang="en-US" dirty="0"/>
          </a:p>
          <a:p>
            <a:r>
              <a:rPr lang="en-US" dirty="0" err="1" smtClean="0"/>
              <a:t>pil_im</a:t>
            </a:r>
            <a:r>
              <a:rPr lang="en-US" dirty="0" smtClean="0"/>
              <a:t>=</a:t>
            </a:r>
            <a:r>
              <a:rPr lang="en-US" dirty="0" err="1" smtClean="0"/>
              <a:t>Image.open</a:t>
            </a:r>
            <a:r>
              <a:rPr lang="en-US" dirty="0" smtClean="0"/>
              <a:t>()</a:t>
            </a:r>
          </a:p>
          <a:p>
            <a:endParaRPr lang="en-US" dirty="0"/>
          </a:p>
          <a:p>
            <a:r>
              <a:rPr lang="en-US" dirty="0"/>
              <a:t>The return value, </a:t>
            </a:r>
            <a:r>
              <a:rPr lang="en-US" i="1" dirty="0" err="1"/>
              <a:t>pil_im</a:t>
            </a:r>
            <a:r>
              <a:rPr lang="en-US" dirty="0"/>
              <a:t>, is a PIL image </a:t>
            </a:r>
            <a:r>
              <a:rPr lang="en-US" dirty="0" err="1"/>
              <a:t>object.</a:t>
            </a:r>
            <a:r>
              <a:rPr lang="en-US" dirty="0" err="1" smtClean="0"/>
              <a:t>m</a:t>
            </a:r>
            <a:r>
              <a:rPr lang="en-US" dirty="0" smtClean="0"/>
              <a:t> </a:t>
            </a:r>
            <a:r>
              <a:rPr lang="en-US" dirty="0"/>
              <a:t>= </a:t>
            </a:r>
            <a:r>
              <a:rPr lang="en-US" dirty="0" err="1"/>
              <a:t>Image.open</a:t>
            </a:r>
            <a:r>
              <a:rPr lang="en-US" dirty="0"/>
              <a:t>('empire.jpg')</a:t>
            </a:r>
          </a:p>
        </p:txBody>
      </p:sp>
    </p:spTree>
    <p:extLst>
      <p:ext uri="{BB962C8B-B14F-4D97-AF65-F5344CB8AC3E}">
        <p14:creationId xmlns:p14="http://schemas.microsoft.com/office/powerpoint/2010/main" val="26295945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Color conversions </a:t>
            </a:r>
            <a:r>
              <a:rPr lang="en-US" dirty="0" smtClean="0"/>
              <a:t>	</a:t>
            </a:r>
            <a:endParaRPr lang="en-US" dirty="0"/>
          </a:p>
        </p:txBody>
      </p:sp>
      <p:sp>
        <p:nvSpPr>
          <p:cNvPr id="5" name="Content Placeholder 4"/>
          <p:cNvSpPr>
            <a:spLocks noGrp="1"/>
          </p:cNvSpPr>
          <p:nvPr>
            <p:ph idx="1"/>
          </p:nvPr>
        </p:nvSpPr>
        <p:spPr>
          <a:xfrm>
            <a:off x="564704" y="1646238"/>
            <a:ext cx="8229600" cy="4997152"/>
          </a:xfrm>
        </p:spPr>
        <p:txBody>
          <a:bodyPr/>
          <a:lstStyle/>
          <a:p>
            <a:r>
              <a:rPr lang="en-US" dirty="0"/>
              <a:t>Color conversions are done using the convert() method. To read an image and convert it to grayscale, just add convert('L</a:t>
            </a:r>
            <a:r>
              <a:rPr lang="en-US" dirty="0" smtClean="0"/>
              <a:t>')</a:t>
            </a:r>
          </a:p>
          <a:p>
            <a:endParaRPr lang="en-US" dirty="0"/>
          </a:p>
          <a:p>
            <a:endParaRPr lang="en-US" dirty="0"/>
          </a:p>
        </p:txBody>
      </p:sp>
      <p:sp>
        <p:nvSpPr>
          <p:cNvPr id="7" name="Rectangle 3"/>
          <p:cNvSpPr>
            <a:spLocks noChangeArrowheads="1"/>
          </p:cNvSpPr>
          <p:nvPr/>
        </p:nvSpPr>
        <p:spPr bwMode="auto">
          <a:xfrm>
            <a:off x="899592" y="4330081"/>
            <a:ext cx="7560840" cy="671262"/>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380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3D3B49"/>
                </a:solidFill>
                <a:effectLst/>
                <a:latin typeface="Droid Sans Mono"/>
              </a:rPr>
              <a:t>pil_im</a:t>
            </a:r>
            <a:r>
              <a:rPr kumimoji="0" lang="en-US" altLang="en-US" sz="2800" b="0" i="0" u="none" strike="noStrike" cap="none" normalizeH="0" baseline="0" dirty="0" smtClean="0">
                <a:ln>
                  <a:noFill/>
                </a:ln>
                <a:solidFill>
                  <a:srgbClr val="3D3B49"/>
                </a:solidFill>
                <a:effectLst/>
                <a:latin typeface="Droid Sans Mono"/>
              </a:rPr>
              <a:t> = </a:t>
            </a:r>
            <a:r>
              <a:rPr kumimoji="0" lang="en-US" altLang="en-US" sz="2800" b="0" i="0" u="none" strike="noStrike" cap="none" normalizeH="0" baseline="0" dirty="0" err="1" smtClean="0">
                <a:ln>
                  <a:noFill/>
                </a:ln>
                <a:solidFill>
                  <a:srgbClr val="3D3B49"/>
                </a:solidFill>
                <a:effectLst/>
                <a:latin typeface="Droid Sans Mono"/>
              </a:rPr>
              <a:t>Image.open</a:t>
            </a:r>
            <a:r>
              <a:rPr kumimoji="0" lang="en-US" altLang="en-US" sz="2800" b="0" i="0" u="none" strike="noStrike" cap="none" normalizeH="0" baseline="0" dirty="0" smtClean="0">
                <a:ln>
                  <a:noFill/>
                </a:ln>
                <a:solidFill>
                  <a:srgbClr val="3D3B49"/>
                </a:solidFill>
                <a:effectLst/>
                <a:latin typeface="Droid Sans Mono"/>
              </a:rPr>
              <a:t>('empire.jpg').convert('L')</a:t>
            </a:r>
            <a:r>
              <a:rPr kumimoji="0" lang="en-US" altLang="en-US" sz="1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515258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rmAutofit fontScale="90000"/>
          </a:bodyPr>
          <a:lstStyle/>
          <a:p>
            <a:r>
              <a:rPr lang="en-US" dirty="0"/>
              <a:t>Convert Images to Another Format</a:t>
            </a:r>
            <a:br>
              <a:rPr lang="en-US" dirty="0"/>
            </a:br>
            <a:endParaRPr lang="en-US" dirty="0"/>
          </a:p>
        </p:txBody>
      </p:sp>
      <p:sp>
        <p:nvSpPr>
          <p:cNvPr id="3" name="Content Placeholder 2"/>
          <p:cNvSpPr>
            <a:spLocks noGrp="1"/>
          </p:cNvSpPr>
          <p:nvPr>
            <p:ph idx="1"/>
          </p:nvPr>
        </p:nvSpPr>
        <p:spPr/>
        <p:txBody>
          <a:bodyPr/>
          <a:lstStyle/>
          <a:p>
            <a:r>
              <a:rPr lang="en-US" dirty="0"/>
              <a:t>Using the save() method, PIL can save images in most image file formats</a:t>
            </a:r>
            <a:r>
              <a:rPr lang="en-US" dirty="0" smtClean="0"/>
              <a:t>.</a:t>
            </a:r>
          </a:p>
          <a:p>
            <a:endParaRPr lang="en-US" dirty="0"/>
          </a:p>
        </p:txBody>
      </p:sp>
    </p:spTree>
    <p:extLst>
      <p:ext uri="{BB962C8B-B14F-4D97-AF65-F5344CB8AC3E}">
        <p14:creationId xmlns:p14="http://schemas.microsoft.com/office/powerpoint/2010/main" val="15453972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from PIL import Image</a:t>
            </a:r>
          </a:p>
          <a:p>
            <a:pPr marL="0" indent="0">
              <a:buNone/>
            </a:pPr>
            <a:r>
              <a:rPr lang="en-US" dirty="0"/>
              <a:t>import </a:t>
            </a:r>
            <a:r>
              <a:rPr lang="en-US" dirty="0" err="1"/>
              <a:t>os</a:t>
            </a:r>
            <a:endParaRPr lang="en-US" dirty="0"/>
          </a:p>
          <a:p>
            <a:pPr marL="0" indent="0">
              <a:buNone/>
            </a:pPr>
            <a:r>
              <a:rPr lang="en-US" dirty="0" err="1"/>
              <a:t>filelist</a:t>
            </a:r>
            <a:r>
              <a:rPr lang="en-US" dirty="0"/>
              <a:t>=</a:t>
            </a:r>
            <a:r>
              <a:rPr lang="en-US" dirty="0" err="1"/>
              <a:t>get_imlist</a:t>
            </a:r>
            <a:r>
              <a:rPr lang="en-US" dirty="0"/>
              <a:t>("c:\\users\\admin")</a:t>
            </a:r>
          </a:p>
          <a:p>
            <a:pPr marL="0" indent="0">
              <a:buNone/>
            </a:pPr>
            <a:endParaRPr lang="en-US" dirty="0"/>
          </a:p>
          <a:p>
            <a:pPr marL="0" indent="0">
              <a:buNone/>
            </a:pPr>
            <a:r>
              <a:rPr lang="en-US" dirty="0"/>
              <a:t>for </a:t>
            </a:r>
            <a:r>
              <a:rPr lang="en-US" dirty="0" err="1"/>
              <a:t>infile</a:t>
            </a:r>
            <a:r>
              <a:rPr lang="en-US" dirty="0"/>
              <a:t> in </a:t>
            </a:r>
            <a:r>
              <a:rPr lang="en-US" dirty="0" err="1"/>
              <a:t>filelist</a:t>
            </a:r>
            <a:r>
              <a:rPr lang="en-US" dirty="0"/>
              <a:t>:</a:t>
            </a:r>
          </a:p>
          <a:p>
            <a:pPr marL="0" indent="0">
              <a:buNone/>
            </a:pPr>
            <a:r>
              <a:rPr lang="en-US" dirty="0"/>
              <a:t>  </a:t>
            </a:r>
          </a:p>
          <a:p>
            <a:pPr marL="0" indent="0">
              <a:buNone/>
            </a:pPr>
            <a:r>
              <a:rPr lang="en-US" dirty="0"/>
              <a:t>  </a:t>
            </a:r>
            <a:r>
              <a:rPr lang="en-US" dirty="0" err="1"/>
              <a:t>outfile</a:t>
            </a:r>
            <a:r>
              <a:rPr lang="en-US" dirty="0"/>
              <a:t> = </a:t>
            </a:r>
            <a:r>
              <a:rPr lang="en-US" dirty="0" err="1"/>
              <a:t>os.path.splitext</a:t>
            </a:r>
            <a:r>
              <a:rPr lang="en-US" dirty="0"/>
              <a:t>(</a:t>
            </a:r>
            <a:r>
              <a:rPr lang="en-US" dirty="0" err="1"/>
              <a:t>infile</a:t>
            </a:r>
            <a:r>
              <a:rPr lang="en-US" dirty="0"/>
              <a:t>)[0] + ".jpg"</a:t>
            </a:r>
          </a:p>
          <a:p>
            <a:pPr marL="0" indent="0">
              <a:buNone/>
            </a:pPr>
            <a:r>
              <a:rPr lang="en-US" dirty="0"/>
              <a:t>  print(</a:t>
            </a:r>
            <a:r>
              <a:rPr lang="en-US" dirty="0" err="1"/>
              <a:t>outfile</a:t>
            </a:r>
            <a:r>
              <a:rPr lang="en-US" dirty="0"/>
              <a:t>)</a:t>
            </a:r>
          </a:p>
          <a:p>
            <a:pPr marL="0" indent="0">
              <a:buNone/>
            </a:pPr>
            <a:r>
              <a:rPr lang="en-US" dirty="0"/>
              <a:t>  if </a:t>
            </a:r>
            <a:r>
              <a:rPr lang="en-US" dirty="0" err="1"/>
              <a:t>infile</a:t>
            </a:r>
            <a:r>
              <a:rPr lang="en-US" dirty="0"/>
              <a:t> != </a:t>
            </a:r>
            <a:r>
              <a:rPr lang="en-US" dirty="0" err="1"/>
              <a:t>outfile</a:t>
            </a:r>
            <a:r>
              <a:rPr lang="en-US" dirty="0"/>
              <a:t>:</a:t>
            </a:r>
          </a:p>
          <a:p>
            <a:pPr marL="0" indent="0">
              <a:buNone/>
            </a:pPr>
            <a:r>
              <a:rPr lang="en-US" dirty="0"/>
              <a:t>    try:</a:t>
            </a:r>
          </a:p>
          <a:p>
            <a:pPr marL="0" indent="0">
              <a:buNone/>
            </a:pPr>
            <a:r>
              <a:rPr lang="en-US" dirty="0"/>
              <a:t>      </a:t>
            </a:r>
            <a:r>
              <a:rPr lang="en-US" dirty="0" err="1"/>
              <a:t>Image.open</a:t>
            </a:r>
            <a:r>
              <a:rPr lang="en-US" dirty="0"/>
              <a:t>(</a:t>
            </a:r>
            <a:r>
              <a:rPr lang="en-US" dirty="0" err="1"/>
              <a:t>infile</a:t>
            </a:r>
            <a:r>
              <a:rPr lang="en-US" dirty="0"/>
              <a:t>).save(</a:t>
            </a:r>
            <a:r>
              <a:rPr lang="en-US" dirty="0" err="1"/>
              <a:t>outfile</a:t>
            </a:r>
            <a:r>
              <a:rPr lang="en-US" dirty="0"/>
              <a:t>)</a:t>
            </a:r>
          </a:p>
          <a:p>
            <a:pPr marL="0" indent="0">
              <a:buNone/>
            </a:pPr>
            <a:r>
              <a:rPr lang="en-US" dirty="0"/>
              <a:t>    except </a:t>
            </a:r>
            <a:r>
              <a:rPr lang="en-US" dirty="0" err="1"/>
              <a:t>IOError</a:t>
            </a:r>
            <a:r>
              <a:rPr lang="en-US" dirty="0"/>
              <a:t>:</a:t>
            </a:r>
          </a:p>
          <a:p>
            <a:pPr marL="0" indent="0">
              <a:buNone/>
            </a:pPr>
            <a:r>
              <a:rPr lang="en-US" dirty="0"/>
              <a:t>      print ("cannot convert", </a:t>
            </a:r>
            <a:r>
              <a:rPr lang="en-US" dirty="0" err="1"/>
              <a:t>infile</a:t>
            </a:r>
            <a:r>
              <a:rPr lang="en-US" dirty="0"/>
              <a:t>)</a:t>
            </a:r>
          </a:p>
        </p:txBody>
      </p:sp>
    </p:spTree>
    <p:extLst>
      <p:ext uri="{BB962C8B-B14F-4D97-AF65-F5344CB8AC3E}">
        <p14:creationId xmlns:p14="http://schemas.microsoft.com/office/powerpoint/2010/main" val="3097154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r>
              <a:rPr lang="en-US" dirty="0"/>
              <a:t>import </a:t>
            </a:r>
            <a:r>
              <a:rPr lang="en-US" dirty="0" err="1"/>
              <a:t>os</a:t>
            </a:r>
            <a:endParaRPr lang="en-US" dirty="0"/>
          </a:p>
          <a:p>
            <a:endParaRPr lang="en-US" dirty="0"/>
          </a:p>
          <a:p>
            <a:r>
              <a:rPr lang="en-US" dirty="0" err="1"/>
              <a:t>def</a:t>
            </a:r>
            <a:r>
              <a:rPr lang="en-US" dirty="0"/>
              <a:t> </a:t>
            </a:r>
            <a:r>
              <a:rPr lang="en-US" dirty="0" err="1"/>
              <a:t>get_imlist</a:t>
            </a:r>
            <a:r>
              <a:rPr lang="en-US" dirty="0"/>
              <a:t>(path):</a:t>
            </a:r>
          </a:p>
          <a:p>
            <a:r>
              <a:rPr lang="en-US" dirty="0"/>
              <a:t>  """  Returns a list of filenames for</a:t>
            </a:r>
          </a:p>
          <a:p>
            <a:r>
              <a:rPr lang="en-US" dirty="0"/>
              <a:t>    all jpg images in a directory. """</a:t>
            </a:r>
          </a:p>
          <a:p>
            <a:endParaRPr lang="en-US" dirty="0"/>
          </a:p>
          <a:p>
            <a:r>
              <a:rPr lang="en-US" dirty="0"/>
              <a:t>  return [</a:t>
            </a:r>
            <a:r>
              <a:rPr lang="en-US" dirty="0" err="1"/>
              <a:t>os.path.join</a:t>
            </a:r>
            <a:r>
              <a:rPr lang="en-US" dirty="0"/>
              <a:t>(</a:t>
            </a:r>
            <a:r>
              <a:rPr lang="en-US" dirty="0" err="1"/>
              <a:t>path,f</a:t>
            </a:r>
            <a:r>
              <a:rPr lang="en-US" dirty="0"/>
              <a:t>) for f in </a:t>
            </a:r>
            <a:r>
              <a:rPr lang="en-US" dirty="0" err="1"/>
              <a:t>os.listdir</a:t>
            </a:r>
            <a:r>
              <a:rPr lang="en-US" dirty="0"/>
              <a:t>(path) if </a:t>
            </a:r>
            <a:r>
              <a:rPr lang="en-US" dirty="0" err="1"/>
              <a:t>f.endswith</a:t>
            </a:r>
            <a:r>
              <a:rPr lang="en-US" dirty="0"/>
              <a:t>('.jpg')]</a:t>
            </a:r>
          </a:p>
        </p:txBody>
      </p:sp>
    </p:spTree>
    <p:extLst>
      <p:ext uri="{BB962C8B-B14F-4D97-AF65-F5344CB8AC3E}">
        <p14:creationId xmlns:p14="http://schemas.microsoft.com/office/powerpoint/2010/main" val="782465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Slicing Images</a:t>
            </a:r>
            <a:endParaRPr lang="en-US" dirty="0"/>
          </a:p>
        </p:txBody>
      </p:sp>
      <p:sp>
        <p:nvSpPr>
          <p:cNvPr id="3" name="Content Placeholder 2"/>
          <p:cNvSpPr>
            <a:spLocks noGrp="1"/>
          </p:cNvSpPr>
          <p:nvPr>
            <p:ph idx="1"/>
          </p:nvPr>
        </p:nvSpPr>
        <p:spPr/>
        <p:txBody>
          <a:bodyPr/>
          <a:lstStyle/>
          <a:p>
            <a:r>
              <a:rPr lang="en-US" dirty="0"/>
              <a:t>Multiple elements can be accessed using array slicing. </a:t>
            </a:r>
            <a:r>
              <a:rPr lang="en-US" i="1" dirty="0"/>
              <a:t>Slicing</a:t>
            </a:r>
            <a:r>
              <a:rPr lang="en-US" dirty="0"/>
              <a:t> returns a view into the array specified by intervals. Here are some examples for a grayscale image</a:t>
            </a:r>
            <a:r>
              <a:rPr lang="en-US" dirty="0" smtClean="0"/>
              <a:t>:</a:t>
            </a:r>
          </a:p>
          <a:p>
            <a:endParaRPr lang="en-US" dirty="0"/>
          </a:p>
        </p:txBody>
      </p:sp>
    </p:spTree>
    <p:extLst>
      <p:ext uri="{BB962C8B-B14F-4D97-AF65-F5344CB8AC3E}">
        <p14:creationId xmlns:p14="http://schemas.microsoft.com/office/powerpoint/2010/main" val="196603627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3ecb8b4e8cf1c65f5585f315fc6cb4149ad763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22153</TotalTime>
  <Words>897</Words>
  <Application>Microsoft Office PowerPoint</Application>
  <PresentationFormat>On-screen Show (4:3)</PresentationFormat>
  <Paragraphs>111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vt:lpstr>
      <vt:lpstr>Courier New</vt:lpstr>
      <vt:lpstr>Droid Sans Mono</vt:lpstr>
      <vt:lpstr>Office Theme</vt:lpstr>
      <vt:lpstr>PIL—The Python Imaging Library</vt:lpstr>
      <vt:lpstr>PIL</vt:lpstr>
      <vt:lpstr>NumPy </vt:lpstr>
      <vt:lpstr>Read an Image</vt:lpstr>
      <vt:lpstr>Color conversions  </vt:lpstr>
      <vt:lpstr>Convert Images to Another Format </vt:lpstr>
      <vt:lpstr>Example</vt:lpstr>
      <vt:lpstr>Example</vt:lpstr>
      <vt:lpstr>Slicing Images</vt:lpstr>
      <vt:lpstr>Slicing Images</vt:lpstr>
      <vt:lpstr>Graylevel Transforms </vt:lpstr>
      <vt:lpstr>Example</vt:lpstr>
      <vt:lpstr>Example</vt:lpstr>
      <vt:lpstr>Cropping</vt:lpstr>
      <vt:lpstr>Resize and Rotate </vt:lpstr>
      <vt:lpstr>Averaging Images </vt:lpstr>
      <vt:lpstr>Example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sgammell</dc:creator>
  <cp:lastModifiedBy>anita pc anita</cp:lastModifiedBy>
  <cp:revision>291</cp:revision>
  <dcterms:created xsi:type="dcterms:W3CDTF">2015-02-17T11:09:33Z</dcterms:created>
  <dcterms:modified xsi:type="dcterms:W3CDTF">2021-02-26T04:56:18Z</dcterms:modified>
</cp:coreProperties>
</file>