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74" r:id="rId4"/>
    <p:sldId id="275" r:id="rId5"/>
    <p:sldId id="257" r:id="rId6"/>
    <p:sldId id="258" r:id="rId7"/>
    <p:sldId id="263" r:id="rId8"/>
    <p:sldId id="264" r:id="rId9"/>
    <p:sldId id="259" r:id="rId10"/>
    <p:sldId id="260" r:id="rId11"/>
    <p:sldId id="276" r:id="rId12"/>
    <p:sldId id="261" r:id="rId13"/>
    <p:sldId id="265" r:id="rId14"/>
    <p:sldId id="266" r:id="rId15"/>
    <p:sldId id="267" r:id="rId16"/>
    <p:sldId id="268" r:id="rId17"/>
    <p:sldId id="269" r:id="rId18"/>
    <p:sldId id="270" r:id="rId19"/>
    <p:sldId id="271"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70A7C9-0D64-49D3-B8AC-1DE2AFFCEBE0}"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72152-990D-4BE7-9596-26A1E47D41A8}" type="slidenum">
              <a:rPr lang="en-US" smtClean="0"/>
              <a:t>‹#›</a:t>
            </a:fld>
            <a:endParaRPr lang="en-US"/>
          </a:p>
        </p:txBody>
      </p:sp>
    </p:spTree>
    <p:extLst>
      <p:ext uri="{BB962C8B-B14F-4D97-AF65-F5344CB8AC3E}">
        <p14:creationId xmlns:p14="http://schemas.microsoft.com/office/powerpoint/2010/main" val="12699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70A7C9-0D64-49D3-B8AC-1DE2AFFCEBE0}"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72152-990D-4BE7-9596-26A1E47D41A8}" type="slidenum">
              <a:rPr lang="en-US" smtClean="0"/>
              <a:t>‹#›</a:t>
            </a:fld>
            <a:endParaRPr lang="en-US"/>
          </a:p>
        </p:txBody>
      </p:sp>
    </p:spTree>
    <p:extLst>
      <p:ext uri="{BB962C8B-B14F-4D97-AF65-F5344CB8AC3E}">
        <p14:creationId xmlns:p14="http://schemas.microsoft.com/office/powerpoint/2010/main" val="3316076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70A7C9-0D64-49D3-B8AC-1DE2AFFCEBE0}"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72152-990D-4BE7-9596-26A1E47D41A8}" type="slidenum">
              <a:rPr lang="en-US" smtClean="0"/>
              <a:t>‹#›</a:t>
            </a:fld>
            <a:endParaRPr lang="en-US"/>
          </a:p>
        </p:txBody>
      </p:sp>
    </p:spTree>
    <p:extLst>
      <p:ext uri="{BB962C8B-B14F-4D97-AF65-F5344CB8AC3E}">
        <p14:creationId xmlns:p14="http://schemas.microsoft.com/office/powerpoint/2010/main" val="4077860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70A7C9-0D64-49D3-B8AC-1DE2AFFCEBE0}"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72152-990D-4BE7-9596-26A1E47D41A8}" type="slidenum">
              <a:rPr lang="en-US" smtClean="0"/>
              <a:t>‹#›</a:t>
            </a:fld>
            <a:endParaRPr lang="en-US"/>
          </a:p>
        </p:txBody>
      </p:sp>
    </p:spTree>
    <p:extLst>
      <p:ext uri="{BB962C8B-B14F-4D97-AF65-F5344CB8AC3E}">
        <p14:creationId xmlns:p14="http://schemas.microsoft.com/office/powerpoint/2010/main" val="2782020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70A7C9-0D64-49D3-B8AC-1DE2AFFCEBE0}"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72152-990D-4BE7-9596-26A1E47D41A8}" type="slidenum">
              <a:rPr lang="en-US" smtClean="0"/>
              <a:t>‹#›</a:t>
            </a:fld>
            <a:endParaRPr lang="en-US"/>
          </a:p>
        </p:txBody>
      </p:sp>
    </p:spTree>
    <p:extLst>
      <p:ext uri="{BB962C8B-B14F-4D97-AF65-F5344CB8AC3E}">
        <p14:creationId xmlns:p14="http://schemas.microsoft.com/office/powerpoint/2010/main" val="1114304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70A7C9-0D64-49D3-B8AC-1DE2AFFCEBE0}" type="datetimeFigureOut">
              <a:rPr lang="en-US" smtClean="0"/>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472152-990D-4BE7-9596-26A1E47D41A8}" type="slidenum">
              <a:rPr lang="en-US" smtClean="0"/>
              <a:t>‹#›</a:t>
            </a:fld>
            <a:endParaRPr lang="en-US"/>
          </a:p>
        </p:txBody>
      </p:sp>
    </p:spTree>
    <p:extLst>
      <p:ext uri="{BB962C8B-B14F-4D97-AF65-F5344CB8AC3E}">
        <p14:creationId xmlns:p14="http://schemas.microsoft.com/office/powerpoint/2010/main" val="3536876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70A7C9-0D64-49D3-B8AC-1DE2AFFCEBE0}" type="datetimeFigureOut">
              <a:rPr lang="en-US" smtClean="0"/>
              <a:t>2/11/2022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472152-990D-4BE7-9596-26A1E47D41A8}" type="slidenum">
              <a:rPr lang="en-US" smtClean="0"/>
              <a:t>‹#›</a:t>
            </a:fld>
            <a:endParaRPr lang="en-US"/>
          </a:p>
        </p:txBody>
      </p:sp>
    </p:spTree>
    <p:extLst>
      <p:ext uri="{BB962C8B-B14F-4D97-AF65-F5344CB8AC3E}">
        <p14:creationId xmlns:p14="http://schemas.microsoft.com/office/powerpoint/2010/main" val="3261451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70A7C9-0D64-49D3-B8AC-1DE2AFFCEBE0}" type="datetimeFigureOut">
              <a:rPr lang="en-US" smtClean="0"/>
              <a:t>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472152-990D-4BE7-9596-26A1E47D41A8}" type="slidenum">
              <a:rPr lang="en-US" smtClean="0"/>
              <a:t>‹#›</a:t>
            </a:fld>
            <a:endParaRPr lang="en-US"/>
          </a:p>
        </p:txBody>
      </p:sp>
    </p:spTree>
    <p:extLst>
      <p:ext uri="{BB962C8B-B14F-4D97-AF65-F5344CB8AC3E}">
        <p14:creationId xmlns:p14="http://schemas.microsoft.com/office/powerpoint/2010/main" val="13970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70A7C9-0D64-49D3-B8AC-1DE2AFFCEBE0}" type="datetimeFigureOut">
              <a:rPr lang="en-US" smtClean="0"/>
              <a:t>2/11/2022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472152-990D-4BE7-9596-26A1E47D41A8}" type="slidenum">
              <a:rPr lang="en-US" smtClean="0"/>
              <a:t>‹#›</a:t>
            </a:fld>
            <a:endParaRPr lang="en-US"/>
          </a:p>
        </p:txBody>
      </p:sp>
    </p:spTree>
    <p:extLst>
      <p:ext uri="{BB962C8B-B14F-4D97-AF65-F5344CB8AC3E}">
        <p14:creationId xmlns:p14="http://schemas.microsoft.com/office/powerpoint/2010/main" val="2413060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770A7C9-0D64-49D3-B8AC-1DE2AFFCEBE0}" type="datetimeFigureOut">
              <a:rPr lang="en-US" smtClean="0"/>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472152-990D-4BE7-9596-26A1E47D41A8}" type="slidenum">
              <a:rPr lang="en-US" smtClean="0"/>
              <a:t>‹#›</a:t>
            </a:fld>
            <a:endParaRPr lang="en-US"/>
          </a:p>
        </p:txBody>
      </p:sp>
    </p:spTree>
    <p:extLst>
      <p:ext uri="{BB962C8B-B14F-4D97-AF65-F5344CB8AC3E}">
        <p14:creationId xmlns:p14="http://schemas.microsoft.com/office/powerpoint/2010/main" val="428626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770A7C9-0D64-49D3-B8AC-1DE2AFFCEBE0}" type="datetimeFigureOut">
              <a:rPr lang="en-US" smtClean="0"/>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472152-990D-4BE7-9596-26A1E47D41A8}" type="slidenum">
              <a:rPr lang="en-US" smtClean="0"/>
              <a:t>‹#›</a:t>
            </a:fld>
            <a:endParaRPr lang="en-US"/>
          </a:p>
        </p:txBody>
      </p:sp>
    </p:spTree>
    <p:extLst>
      <p:ext uri="{BB962C8B-B14F-4D97-AF65-F5344CB8AC3E}">
        <p14:creationId xmlns:p14="http://schemas.microsoft.com/office/powerpoint/2010/main" val="4232746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0A7C9-0D64-49D3-B8AC-1DE2AFFCEBE0}" type="datetimeFigureOut">
              <a:rPr lang="en-US" smtClean="0"/>
              <a:t>2/11/2022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472152-990D-4BE7-9596-26A1E47D41A8}" type="slidenum">
              <a:rPr lang="en-US" smtClean="0"/>
              <a:t>‹#›</a:t>
            </a:fld>
            <a:endParaRPr lang="en-US"/>
          </a:p>
        </p:txBody>
      </p:sp>
    </p:spTree>
    <p:extLst>
      <p:ext uri="{BB962C8B-B14F-4D97-AF65-F5344CB8AC3E}">
        <p14:creationId xmlns:p14="http://schemas.microsoft.com/office/powerpoint/2010/main" val="3650170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CSV Files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05183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Writing to a CSV file</a:t>
            </a:r>
            <a:endParaRPr lang="en-US" dirty="0"/>
          </a:p>
        </p:txBody>
      </p:sp>
      <p:sp>
        <p:nvSpPr>
          <p:cNvPr id="3" name="Content Placeholder 2"/>
          <p:cNvSpPr>
            <a:spLocks noGrp="1"/>
          </p:cNvSpPr>
          <p:nvPr>
            <p:ph idx="1"/>
          </p:nvPr>
        </p:nvSpPr>
        <p:spPr/>
        <p:txBody>
          <a:bodyPr/>
          <a:lstStyle/>
          <a:p>
            <a:r>
              <a:rPr lang="en-US" dirty="0" smtClean="0"/>
              <a:t>with open(filename, 'w') as </a:t>
            </a:r>
            <a:r>
              <a:rPr lang="en-US" dirty="0" err="1" smtClean="0"/>
              <a:t>csvfile</a:t>
            </a:r>
            <a:r>
              <a:rPr lang="en-US" dirty="0" smtClean="0"/>
              <a:t>:</a:t>
            </a:r>
          </a:p>
          <a:p>
            <a:r>
              <a:rPr lang="en-US" dirty="0" smtClean="0"/>
              <a:t>    </a:t>
            </a:r>
            <a:r>
              <a:rPr lang="en-US" dirty="0" err="1" smtClean="0"/>
              <a:t>csvwriter</a:t>
            </a:r>
            <a:r>
              <a:rPr lang="en-US" dirty="0" smtClean="0"/>
              <a:t> = </a:t>
            </a:r>
            <a:r>
              <a:rPr lang="en-US" dirty="0" err="1" smtClean="0"/>
              <a:t>csv.writer</a:t>
            </a:r>
            <a:r>
              <a:rPr lang="en-US" dirty="0" smtClean="0"/>
              <a:t>(</a:t>
            </a:r>
            <a:r>
              <a:rPr lang="en-US" dirty="0" err="1" smtClean="0"/>
              <a:t>csvfile</a:t>
            </a:r>
            <a:r>
              <a:rPr lang="en-US" dirty="0" smtClean="0"/>
              <a:t>)</a:t>
            </a:r>
          </a:p>
          <a:p>
            <a:r>
              <a:rPr lang="en-US" dirty="0" smtClean="0"/>
              <a:t>Here, we first open the CSV file in WRITE mode. The file object is named as </a:t>
            </a:r>
            <a:r>
              <a:rPr lang="en-US" dirty="0" err="1" smtClean="0"/>
              <a:t>csvfile</a:t>
            </a:r>
            <a:r>
              <a:rPr lang="en-US" dirty="0" smtClean="0"/>
              <a:t>. The file object is converted to </a:t>
            </a:r>
            <a:r>
              <a:rPr lang="en-US" dirty="0" err="1" smtClean="0"/>
              <a:t>csv.writer</a:t>
            </a:r>
            <a:r>
              <a:rPr lang="en-US" dirty="0" smtClean="0"/>
              <a:t> object. We save the </a:t>
            </a:r>
            <a:r>
              <a:rPr lang="en-US" dirty="0" err="1" smtClean="0"/>
              <a:t>csv.writer</a:t>
            </a:r>
            <a:r>
              <a:rPr lang="en-US" dirty="0" smtClean="0"/>
              <a:t> object as </a:t>
            </a:r>
            <a:r>
              <a:rPr lang="en-US" dirty="0" err="1" smtClean="0"/>
              <a:t>csvwriter</a:t>
            </a:r>
            <a:r>
              <a:rPr lang="en-US" dirty="0" smtClean="0"/>
              <a:t>.</a:t>
            </a:r>
            <a:endParaRPr lang="en-US" dirty="0"/>
          </a:p>
        </p:txBody>
      </p:sp>
    </p:spTree>
    <p:extLst>
      <p:ext uri="{BB962C8B-B14F-4D97-AF65-F5344CB8AC3E}">
        <p14:creationId xmlns:p14="http://schemas.microsoft.com/office/powerpoint/2010/main" val="2669131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with open('employee_file.csv', mode='w') as </a:t>
            </a:r>
            <a:r>
              <a:rPr lang="en-US" dirty="0" err="1" smtClean="0"/>
              <a:t>employee_file</a:t>
            </a:r>
            <a:r>
              <a:rPr lang="en-US" dirty="0" smtClean="0"/>
              <a:t>:</a:t>
            </a:r>
          </a:p>
          <a:p>
            <a:r>
              <a:rPr lang="en-US" dirty="0" smtClean="0"/>
              <a:t>    </a:t>
            </a:r>
            <a:r>
              <a:rPr lang="en-US" dirty="0" err="1" smtClean="0"/>
              <a:t>employee_writer</a:t>
            </a:r>
            <a:r>
              <a:rPr lang="en-US" dirty="0" smtClean="0"/>
              <a:t> = </a:t>
            </a:r>
            <a:r>
              <a:rPr lang="en-US" dirty="0" err="1" smtClean="0"/>
              <a:t>csv.writer</a:t>
            </a:r>
            <a:r>
              <a:rPr lang="en-US" dirty="0" smtClean="0"/>
              <a:t>(</a:t>
            </a:r>
            <a:r>
              <a:rPr lang="en-US" dirty="0" err="1" smtClean="0"/>
              <a:t>employee_file</a:t>
            </a:r>
            <a:r>
              <a:rPr lang="en-US" dirty="0" smtClean="0"/>
              <a:t>, delimiter=',', </a:t>
            </a:r>
            <a:r>
              <a:rPr lang="en-US" dirty="0" err="1" smtClean="0"/>
              <a:t>quotechar</a:t>
            </a:r>
            <a:r>
              <a:rPr lang="en-US" dirty="0" smtClean="0"/>
              <a:t>='"', quoting=</a:t>
            </a:r>
            <a:r>
              <a:rPr lang="en-US" dirty="0" err="1" smtClean="0"/>
              <a:t>csv.QUOTE_MINIMAL</a:t>
            </a:r>
            <a:r>
              <a:rPr lang="en-US" dirty="0" smtClean="0"/>
              <a:t>)</a:t>
            </a:r>
          </a:p>
          <a:p>
            <a:endParaRPr lang="en-US" dirty="0" smtClean="0"/>
          </a:p>
          <a:p>
            <a:r>
              <a:rPr lang="en-US" dirty="0" smtClean="0"/>
              <a:t>    </a:t>
            </a:r>
            <a:r>
              <a:rPr lang="en-US" dirty="0" err="1" smtClean="0"/>
              <a:t>employee_writer.writerow</a:t>
            </a:r>
            <a:r>
              <a:rPr lang="en-US" dirty="0" smtClean="0"/>
              <a:t>(['John Smith', 'Accounting', 'November'])</a:t>
            </a:r>
          </a:p>
          <a:p>
            <a:r>
              <a:rPr lang="en-US" dirty="0" smtClean="0"/>
              <a:t>    </a:t>
            </a:r>
            <a:r>
              <a:rPr lang="en-US" dirty="0" err="1" smtClean="0"/>
              <a:t>employee_writer.writerow</a:t>
            </a:r>
            <a:r>
              <a:rPr lang="en-US" smtClean="0"/>
              <a:t>(['Erica Meyers', 'IT', 'March'])</a:t>
            </a:r>
            <a:endParaRPr lang="en-US"/>
          </a:p>
        </p:txBody>
      </p:sp>
      <p:sp>
        <p:nvSpPr>
          <p:cNvPr id="4" name="Rectangle 1"/>
          <p:cNvSpPr>
            <a:spLocks noGrp="1" noChangeArrowheads="1"/>
          </p:cNvSpPr>
          <p:nvPr>
            <p:ph type="title"/>
          </p:nvPr>
        </p:nvSpPr>
        <p:spPr bwMode="auto">
          <a:xfrm>
            <a:off x="838200" y="381579"/>
            <a:ext cx="7725320"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smtClean="0">
                <a:ln>
                  <a:noFill/>
                </a:ln>
                <a:solidFill>
                  <a:srgbClr val="222222"/>
                </a:solidFill>
                <a:effectLst/>
                <a:latin typeface="source sans pro"/>
              </a:rPr>
              <a:t>Writing CSV Files With </a:t>
            </a:r>
            <a:r>
              <a:rPr kumimoji="0" lang="en-US" altLang="en-US" sz="6000" b="0" i="0" u="none" strike="noStrike" cap="none" normalizeH="0" baseline="0" dirty="0" smtClean="0">
                <a:ln>
                  <a:noFill/>
                </a:ln>
                <a:solidFill>
                  <a:srgbClr val="222222"/>
                </a:solidFill>
                <a:effectLst/>
                <a:latin typeface="SFMono-Regular"/>
              </a:rPr>
              <a:t>csv</a:t>
            </a:r>
            <a:endParaRPr kumimoji="0" lang="en-US" altLang="en-US" sz="4800" b="0" i="0" u="none" strike="noStrike" cap="none" normalizeH="0" baseline="0" dirty="0" smtClean="0">
              <a:ln>
                <a:noFill/>
              </a:ln>
              <a:solidFill>
                <a:srgbClr val="222222"/>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3098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Writing to a CSV file</a:t>
            </a:r>
            <a:endParaRPr lang="en-US" dirty="0"/>
          </a:p>
        </p:txBody>
      </p:sp>
      <p:sp>
        <p:nvSpPr>
          <p:cNvPr id="3" name="Content Placeholder 2"/>
          <p:cNvSpPr>
            <a:spLocks noGrp="1"/>
          </p:cNvSpPr>
          <p:nvPr>
            <p:ph idx="1"/>
          </p:nvPr>
        </p:nvSpPr>
        <p:spPr/>
        <p:txBody>
          <a:bodyPr/>
          <a:lstStyle/>
          <a:p>
            <a:r>
              <a:rPr lang="en-US" dirty="0" err="1" smtClean="0"/>
              <a:t>csvwriter.writerow</a:t>
            </a:r>
            <a:r>
              <a:rPr lang="en-US" dirty="0" smtClean="0"/>
              <a:t>(fields)</a:t>
            </a:r>
          </a:p>
          <a:p>
            <a:r>
              <a:rPr lang="en-US" dirty="0" smtClean="0"/>
              <a:t>Now we use </a:t>
            </a:r>
            <a:r>
              <a:rPr lang="en-US" dirty="0" err="1" smtClean="0"/>
              <a:t>writerow</a:t>
            </a:r>
            <a:r>
              <a:rPr lang="en-US" dirty="0" smtClean="0"/>
              <a:t> method to write the first row which is nothing but the field names.</a:t>
            </a:r>
          </a:p>
          <a:p>
            <a:endParaRPr lang="en-US" dirty="0" smtClean="0"/>
          </a:p>
          <a:p>
            <a:r>
              <a:rPr lang="en-US" dirty="0" smtClean="0"/>
              <a:t> </a:t>
            </a:r>
            <a:r>
              <a:rPr lang="en-US" dirty="0" err="1" smtClean="0"/>
              <a:t>csvwriter.writerows</a:t>
            </a:r>
            <a:r>
              <a:rPr lang="en-US" dirty="0" smtClean="0"/>
              <a:t>(rows)</a:t>
            </a:r>
          </a:p>
          <a:p>
            <a:r>
              <a:rPr lang="en-US" dirty="0" smtClean="0"/>
              <a:t>We use </a:t>
            </a:r>
            <a:r>
              <a:rPr lang="en-US" dirty="0" err="1" smtClean="0"/>
              <a:t>writerows</a:t>
            </a:r>
            <a:r>
              <a:rPr lang="en-US" dirty="0" smtClean="0"/>
              <a:t> method to write multiple rows at once.</a:t>
            </a:r>
            <a:endParaRPr lang="en-US" dirty="0"/>
          </a:p>
        </p:txBody>
      </p:sp>
    </p:spTree>
    <p:extLst>
      <p:ext uri="{BB962C8B-B14F-4D97-AF65-F5344CB8AC3E}">
        <p14:creationId xmlns:p14="http://schemas.microsoft.com/office/powerpoint/2010/main" val="3416160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Writing a dictionary to a CSV file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with open(filename, 'w') as </a:t>
            </a:r>
            <a:r>
              <a:rPr lang="en-US" dirty="0" err="1" smtClean="0"/>
              <a:t>csvfile</a:t>
            </a:r>
            <a:r>
              <a:rPr lang="en-US" dirty="0" smtClean="0"/>
              <a:t>:</a:t>
            </a:r>
          </a:p>
          <a:p>
            <a:pPr marL="0" indent="0">
              <a:buNone/>
            </a:pPr>
            <a:r>
              <a:rPr lang="en-US" dirty="0" smtClean="0"/>
              <a:t>    </a:t>
            </a:r>
            <a:r>
              <a:rPr lang="en-US" dirty="0"/>
              <a:t># creating a csv </a:t>
            </a:r>
            <a:r>
              <a:rPr lang="en-US" dirty="0" err="1"/>
              <a:t>dict</a:t>
            </a:r>
            <a:r>
              <a:rPr lang="en-US" dirty="0"/>
              <a:t> writer </a:t>
            </a:r>
            <a:r>
              <a:rPr lang="en-US" dirty="0" smtClean="0"/>
              <a:t>object</a:t>
            </a:r>
          </a:p>
          <a:p>
            <a:pPr marL="0" indent="0">
              <a:buNone/>
            </a:pPr>
            <a:r>
              <a:rPr lang="en-US" dirty="0"/>
              <a:t> </a:t>
            </a:r>
            <a:r>
              <a:rPr lang="en-US" dirty="0" smtClean="0"/>
              <a:t>   writer = </a:t>
            </a:r>
            <a:r>
              <a:rPr lang="en-US" dirty="0" err="1" smtClean="0"/>
              <a:t>csv.DictWriter</a:t>
            </a:r>
            <a:r>
              <a:rPr lang="en-US" dirty="0" smtClean="0"/>
              <a:t>(</a:t>
            </a:r>
            <a:r>
              <a:rPr lang="en-US" dirty="0" err="1" smtClean="0"/>
              <a:t>csvfile</a:t>
            </a:r>
            <a:r>
              <a:rPr lang="en-US" dirty="0" smtClean="0"/>
              <a:t>, fieldnames = fields)</a:t>
            </a:r>
          </a:p>
          <a:p>
            <a:pPr marL="0" indent="0">
              <a:buNone/>
            </a:pPr>
            <a:r>
              <a:rPr lang="en-US" dirty="0" smtClean="0"/>
              <a:t>Here, the file object (</a:t>
            </a:r>
            <a:r>
              <a:rPr lang="en-US" dirty="0" err="1" smtClean="0"/>
              <a:t>csvfile</a:t>
            </a:r>
            <a:r>
              <a:rPr lang="en-US" dirty="0" smtClean="0"/>
              <a:t>) is converted to a </a:t>
            </a:r>
            <a:r>
              <a:rPr lang="en-US" dirty="0" err="1" smtClean="0"/>
              <a:t>DictWriter</a:t>
            </a:r>
            <a:r>
              <a:rPr lang="en-US" dirty="0" smtClean="0"/>
              <a:t> object.</a:t>
            </a:r>
          </a:p>
          <a:p>
            <a:pPr marL="0" indent="0">
              <a:buNone/>
            </a:pPr>
            <a:r>
              <a:rPr lang="en-US" dirty="0" smtClean="0"/>
              <a:t>Here, we specify the fieldnames as an argument.</a:t>
            </a:r>
          </a:p>
          <a:p>
            <a:pPr marL="0" indent="0">
              <a:buNone/>
            </a:pPr>
            <a:endParaRPr lang="en-US" dirty="0" smtClean="0"/>
          </a:p>
          <a:p>
            <a:pPr marL="0" indent="0">
              <a:buNone/>
            </a:pPr>
            <a:r>
              <a:rPr lang="en-US" dirty="0"/>
              <a:t># writing headers (field names</a:t>
            </a:r>
            <a:r>
              <a:rPr lang="en-US" dirty="0" smtClean="0"/>
              <a:t>)</a:t>
            </a:r>
          </a:p>
          <a:p>
            <a:pPr marL="0" indent="0">
              <a:buNone/>
            </a:pPr>
            <a:r>
              <a:rPr lang="en-US" dirty="0" smtClean="0"/>
              <a:t> </a:t>
            </a:r>
            <a:r>
              <a:rPr lang="en-US" dirty="0" err="1" smtClean="0"/>
              <a:t>writer.writeheader</a:t>
            </a:r>
            <a:r>
              <a:rPr lang="en-US" dirty="0" smtClean="0"/>
              <a:t>()</a:t>
            </a:r>
          </a:p>
          <a:p>
            <a:pPr marL="0" indent="0">
              <a:buNone/>
            </a:pPr>
            <a:r>
              <a:rPr lang="en-US" dirty="0" err="1" smtClean="0"/>
              <a:t>writeheader</a:t>
            </a:r>
            <a:r>
              <a:rPr lang="en-US" dirty="0" smtClean="0"/>
              <a:t> method simply writes the first row of your csv file using the pre-specified fieldnames.</a:t>
            </a:r>
            <a:endParaRPr lang="en-US" dirty="0"/>
          </a:p>
        </p:txBody>
      </p:sp>
    </p:spTree>
    <p:extLst>
      <p:ext uri="{BB962C8B-B14F-4D97-AF65-F5344CB8AC3E}">
        <p14:creationId xmlns:p14="http://schemas.microsoft.com/office/powerpoint/2010/main" val="2662350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58029431"/>
              </p:ext>
            </p:extLst>
          </p:nvPr>
        </p:nvGraphicFramePr>
        <p:xfrm>
          <a:off x="809897" y="143691"/>
          <a:ext cx="10116525" cy="7074279"/>
        </p:xfrm>
        <a:graphic>
          <a:graphicData uri="http://schemas.openxmlformats.org/drawingml/2006/table">
            <a:tbl>
              <a:tblPr/>
              <a:tblGrid>
                <a:gridCol w="10116525">
                  <a:extLst>
                    <a:ext uri="{9D8B030D-6E8A-4147-A177-3AD203B41FA5}">
                      <a16:colId xmlns:a16="http://schemas.microsoft.com/office/drawing/2014/main" val="1254504780"/>
                    </a:ext>
                  </a:extLst>
                </a:gridCol>
              </a:tblGrid>
              <a:tr h="7074279">
                <a:tc>
                  <a:txBody>
                    <a:bodyPr/>
                    <a:lstStyle/>
                    <a:p>
                      <a:pPr algn="l" rtl="0" fontAlgn="base"/>
                      <a:r>
                        <a:rPr lang="en-US" sz="1600" b="0" i="0" dirty="0">
                          <a:effectLst/>
                          <a:latin typeface="Consolas" panose="020B0609020204030204" pitchFamily="49" charset="0"/>
                        </a:rPr>
                        <a:t># importing the csv module</a:t>
                      </a:r>
                    </a:p>
                    <a:p>
                      <a:pPr algn="l" rtl="0" fontAlgn="base"/>
                      <a:r>
                        <a:rPr lang="en-US" sz="1600" b="0" i="0" dirty="0">
                          <a:effectLst/>
                          <a:latin typeface="Consolas" panose="020B0609020204030204" pitchFamily="49" charset="0"/>
                        </a:rPr>
                        <a:t>import csv</a:t>
                      </a:r>
                    </a:p>
                    <a:p>
                      <a:pPr algn="l" rtl="0" fontAlgn="base"/>
                      <a:r>
                        <a:rPr lang="en-US" sz="1600" b="0" i="0" dirty="0">
                          <a:effectLst/>
                          <a:latin typeface="Consolas" panose="020B0609020204030204" pitchFamily="49" charset="0"/>
                        </a:rPr>
                        <a:t>  </a:t>
                      </a:r>
                    </a:p>
                    <a:p>
                      <a:pPr algn="l" rtl="0" fontAlgn="base"/>
                      <a:r>
                        <a:rPr lang="en-US" sz="1600" b="0" i="0" dirty="0">
                          <a:effectLst/>
                          <a:latin typeface="Consolas" panose="020B0609020204030204" pitchFamily="49" charset="0"/>
                        </a:rPr>
                        <a:t># my data rows as dictionary objects</a:t>
                      </a:r>
                    </a:p>
                    <a:p>
                      <a:pPr algn="l" rtl="0" fontAlgn="base"/>
                      <a:r>
                        <a:rPr lang="en-US" sz="1600" b="0" i="0" dirty="0" err="1">
                          <a:effectLst/>
                          <a:latin typeface="Consolas" panose="020B0609020204030204" pitchFamily="49" charset="0"/>
                        </a:rPr>
                        <a:t>mydict</a:t>
                      </a:r>
                      <a:r>
                        <a:rPr lang="en-US" sz="1600" b="0" i="0" dirty="0">
                          <a:effectLst/>
                          <a:latin typeface="Consolas" panose="020B0609020204030204" pitchFamily="49" charset="0"/>
                        </a:rPr>
                        <a:t> =[{'branch': 'COE', '</a:t>
                      </a:r>
                      <a:r>
                        <a:rPr lang="en-US" sz="1600" b="0" i="0" dirty="0" err="1">
                          <a:effectLst/>
                          <a:latin typeface="Consolas" panose="020B0609020204030204" pitchFamily="49" charset="0"/>
                        </a:rPr>
                        <a:t>cgpa</a:t>
                      </a:r>
                      <a:r>
                        <a:rPr lang="en-US" sz="1600" b="0" i="0" dirty="0">
                          <a:effectLst/>
                          <a:latin typeface="Consolas" panose="020B0609020204030204" pitchFamily="49" charset="0"/>
                        </a:rPr>
                        <a:t>': '9.0', 'name': 'Nikhil', 'year': '2'},</a:t>
                      </a:r>
                    </a:p>
                    <a:p>
                      <a:pPr algn="l" rtl="0" fontAlgn="base"/>
                      <a:r>
                        <a:rPr lang="en-US" sz="1600" b="0" i="0" dirty="0">
                          <a:effectLst/>
                          <a:latin typeface="Consolas" panose="020B0609020204030204" pitchFamily="49" charset="0"/>
                        </a:rPr>
                        <a:t>         {'branch': 'COE', '</a:t>
                      </a:r>
                      <a:r>
                        <a:rPr lang="en-US" sz="1600" b="0" i="0" dirty="0" err="1">
                          <a:effectLst/>
                          <a:latin typeface="Consolas" panose="020B0609020204030204" pitchFamily="49" charset="0"/>
                        </a:rPr>
                        <a:t>cgpa</a:t>
                      </a:r>
                      <a:r>
                        <a:rPr lang="en-US" sz="1600" b="0" i="0" dirty="0">
                          <a:effectLst/>
                          <a:latin typeface="Consolas" panose="020B0609020204030204" pitchFamily="49" charset="0"/>
                        </a:rPr>
                        <a:t>': '9.1', 'name': '</a:t>
                      </a:r>
                      <a:r>
                        <a:rPr lang="en-US" sz="1600" b="0" i="0" dirty="0" err="1">
                          <a:effectLst/>
                          <a:latin typeface="Consolas" panose="020B0609020204030204" pitchFamily="49" charset="0"/>
                        </a:rPr>
                        <a:t>Sanchit</a:t>
                      </a:r>
                      <a:r>
                        <a:rPr lang="en-US" sz="1600" b="0" i="0" dirty="0">
                          <a:effectLst/>
                          <a:latin typeface="Consolas" panose="020B0609020204030204" pitchFamily="49" charset="0"/>
                        </a:rPr>
                        <a:t>', 'year': '2'},</a:t>
                      </a:r>
                    </a:p>
                    <a:p>
                      <a:pPr algn="l" rtl="0" fontAlgn="base"/>
                      <a:r>
                        <a:rPr lang="en-US" sz="1600" b="0" i="0" dirty="0">
                          <a:effectLst/>
                          <a:latin typeface="Consolas" panose="020B0609020204030204" pitchFamily="49" charset="0"/>
                        </a:rPr>
                        <a:t>         {'branch': 'IT', '</a:t>
                      </a:r>
                      <a:r>
                        <a:rPr lang="en-US" sz="1600" b="0" i="0" dirty="0" err="1">
                          <a:effectLst/>
                          <a:latin typeface="Consolas" panose="020B0609020204030204" pitchFamily="49" charset="0"/>
                        </a:rPr>
                        <a:t>cgpa</a:t>
                      </a:r>
                      <a:r>
                        <a:rPr lang="en-US" sz="1600" b="0" i="0" dirty="0">
                          <a:effectLst/>
                          <a:latin typeface="Consolas" panose="020B0609020204030204" pitchFamily="49" charset="0"/>
                        </a:rPr>
                        <a:t>': '9.3', 'name': 'Aditya', 'year': '2'},</a:t>
                      </a:r>
                    </a:p>
                    <a:p>
                      <a:pPr algn="l" rtl="0" fontAlgn="base"/>
                      <a:r>
                        <a:rPr lang="en-US" sz="1600" b="0" i="0" dirty="0">
                          <a:effectLst/>
                          <a:latin typeface="Consolas" panose="020B0609020204030204" pitchFamily="49" charset="0"/>
                        </a:rPr>
                        <a:t>         {'branch': 'SE', '</a:t>
                      </a:r>
                      <a:r>
                        <a:rPr lang="en-US" sz="1600" b="0" i="0" dirty="0" err="1">
                          <a:effectLst/>
                          <a:latin typeface="Consolas" panose="020B0609020204030204" pitchFamily="49" charset="0"/>
                        </a:rPr>
                        <a:t>cgpa</a:t>
                      </a:r>
                      <a:r>
                        <a:rPr lang="en-US" sz="1600" b="0" i="0" dirty="0">
                          <a:effectLst/>
                          <a:latin typeface="Consolas" panose="020B0609020204030204" pitchFamily="49" charset="0"/>
                        </a:rPr>
                        <a:t>': '9.5', 'name': '</a:t>
                      </a:r>
                      <a:r>
                        <a:rPr lang="en-US" sz="1600" b="0" i="0" dirty="0" err="1">
                          <a:effectLst/>
                          <a:latin typeface="Consolas" panose="020B0609020204030204" pitchFamily="49" charset="0"/>
                        </a:rPr>
                        <a:t>Sagar</a:t>
                      </a:r>
                      <a:r>
                        <a:rPr lang="en-US" sz="1600" b="0" i="0" dirty="0">
                          <a:effectLst/>
                          <a:latin typeface="Consolas" panose="020B0609020204030204" pitchFamily="49" charset="0"/>
                        </a:rPr>
                        <a:t>', 'year': '1'},</a:t>
                      </a:r>
                    </a:p>
                    <a:p>
                      <a:pPr algn="l" rtl="0" fontAlgn="base"/>
                      <a:r>
                        <a:rPr lang="en-US" sz="1600" b="0" i="0" dirty="0">
                          <a:effectLst/>
                          <a:latin typeface="Consolas" panose="020B0609020204030204" pitchFamily="49" charset="0"/>
                        </a:rPr>
                        <a:t>         {'branch': 'MCE', '</a:t>
                      </a:r>
                      <a:r>
                        <a:rPr lang="en-US" sz="1600" b="0" i="0" dirty="0" err="1">
                          <a:effectLst/>
                          <a:latin typeface="Consolas" panose="020B0609020204030204" pitchFamily="49" charset="0"/>
                        </a:rPr>
                        <a:t>cgpa</a:t>
                      </a:r>
                      <a:r>
                        <a:rPr lang="en-US" sz="1600" b="0" i="0" dirty="0">
                          <a:effectLst/>
                          <a:latin typeface="Consolas" panose="020B0609020204030204" pitchFamily="49" charset="0"/>
                        </a:rPr>
                        <a:t>': '7.8', 'name': '</a:t>
                      </a:r>
                      <a:r>
                        <a:rPr lang="en-US" sz="1600" b="0" i="0" dirty="0" err="1">
                          <a:effectLst/>
                          <a:latin typeface="Consolas" panose="020B0609020204030204" pitchFamily="49" charset="0"/>
                        </a:rPr>
                        <a:t>Prateek</a:t>
                      </a:r>
                      <a:r>
                        <a:rPr lang="en-US" sz="1600" b="0" i="0" dirty="0">
                          <a:effectLst/>
                          <a:latin typeface="Consolas" panose="020B0609020204030204" pitchFamily="49" charset="0"/>
                        </a:rPr>
                        <a:t>', 'year': '3'},</a:t>
                      </a:r>
                    </a:p>
                    <a:p>
                      <a:pPr algn="l" rtl="0" fontAlgn="base"/>
                      <a:r>
                        <a:rPr lang="en-US" sz="1600" b="0" i="0" dirty="0">
                          <a:effectLst/>
                          <a:latin typeface="Consolas" panose="020B0609020204030204" pitchFamily="49" charset="0"/>
                        </a:rPr>
                        <a:t>         {'branch': 'EP', '</a:t>
                      </a:r>
                      <a:r>
                        <a:rPr lang="en-US" sz="1600" b="0" i="0" dirty="0" err="1">
                          <a:effectLst/>
                          <a:latin typeface="Consolas" panose="020B0609020204030204" pitchFamily="49" charset="0"/>
                        </a:rPr>
                        <a:t>cgpa</a:t>
                      </a:r>
                      <a:r>
                        <a:rPr lang="en-US" sz="1600" b="0" i="0" dirty="0">
                          <a:effectLst/>
                          <a:latin typeface="Consolas" panose="020B0609020204030204" pitchFamily="49" charset="0"/>
                        </a:rPr>
                        <a:t>': '9.1', 'name': '</a:t>
                      </a:r>
                      <a:r>
                        <a:rPr lang="en-US" sz="1600" b="0" i="0" dirty="0" err="1">
                          <a:effectLst/>
                          <a:latin typeface="Consolas" panose="020B0609020204030204" pitchFamily="49" charset="0"/>
                        </a:rPr>
                        <a:t>Sahil</a:t>
                      </a:r>
                      <a:r>
                        <a:rPr lang="en-US" sz="1600" b="0" i="0" dirty="0">
                          <a:effectLst/>
                          <a:latin typeface="Consolas" panose="020B0609020204030204" pitchFamily="49" charset="0"/>
                        </a:rPr>
                        <a:t>', 'year': '2'}]</a:t>
                      </a:r>
                    </a:p>
                    <a:p>
                      <a:pPr algn="l" rtl="0" fontAlgn="base"/>
                      <a:r>
                        <a:rPr lang="en-US" sz="1600" b="0" i="0" dirty="0">
                          <a:effectLst/>
                          <a:latin typeface="Consolas" panose="020B0609020204030204" pitchFamily="49" charset="0"/>
                        </a:rPr>
                        <a:t>  </a:t>
                      </a:r>
                    </a:p>
                    <a:p>
                      <a:pPr algn="l" rtl="0" fontAlgn="base"/>
                      <a:r>
                        <a:rPr lang="en-US" sz="1600" b="0" i="0" dirty="0">
                          <a:effectLst/>
                          <a:latin typeface="Consolas" panose="020B0609020204030204" pitchFamily="49" charset="0"/>
                        </a:rPr>
                        <a:t># field names</a:t>
                      </a:r>
                    </a:p>
                    <a:p>
                      <a:pPr algn="l" rtl="0" fontAlgn="base"/>
                      <a:r>
                        <a:rPr lang="en-US" sz="1600" b="0" i="0" dirty="0">
                          <a:effectLst/>
                          <a:latin typeface="Consolas" panose="020B0609020204030204" pitchFamily="49" charset="0"/>
                        </a:rPr>
                        <a:t>fields = ['name', 'branch', 'year', '</a:t>
                      </a:r>
                      <a:r>
                        <a:rPr lang="en-US" sz="1600" b="0" i="0" dirty="0" err="1">
                          <a:effectLst/>
                          <a:latin typeface="Consolas" panose="020B0609020204030204" pitchFamily="49" charset="0"/>
                        </a:rPr>
                        <a:t>cgpa</a:t>
                      </a:r>
                      <a:r>
                        <a:rPr lang="en-US" sz="1600" b="0" i="0" dirty="0">
                          <a:effectLst/>
                          <a:latin typeface="Consolas" panose="020B0609020204030204" pitchFamily="49" charset="0"/>
                        </a:rPr>
                        <a:t>']</a:t>
                      </a:r>
                    </a:p>
                    <a:p>
                      <a:pPr algn="l" rtl="0" fontAlgn="base"/>
                      <a:r>
                        <a:rPr lang="en-US" sz="1600" b="0" i="0" dirty="0">
                          <a:effectLst/>
                          <a:latin typeface="Consolas" panose="020B0609020204030204" pitchFamily="49" charset="0"/>
                        </a:rPr>
                        <a:t>  </a:t>
                      </a:r>
                    </a:p>
                    <a:p>
                      <a:pPr algn="l" rtl="0" fontAlgn="base"/>
                      <a:r>
                        <a:rPr lang="en-US" sz="1600" b="0" i="0" dirty="0">
                          <a:effectLst/>
                          <a:latin typeface="Consolas" panose="020B0609020204030204" pitchFamily="49" charset="0"/>
                        </a:rPr>
                        <a:t># name of csv file</a:t>
                      </a:r>
                    </a:p>
                    <a:p>
                      <a:pPr algn="l" rtl="0" fontAlgn="base"/>
                      <a:r>
                        <a:rPr lang="en-US" sz="1600" b="0" i="0" dirty="0">
                          <a:effectLst/>
                          <a:latin typeface="Consolas" panose="020B0609020204030204" pitchFamily="49" charset="0"/>
                        </a:rPr>
                        <a:t>filename = "university_records.csv"</a:t>
                      </a:r>
                    </a:p>
                    <a:p>
                      <a:pPr algn="l" rtl="0" fontAlgn="base"/>
                      <a:r>
                        <a:rPr lang="en-US" sz="1600" b="0" i="0" dirty="0">
                          <a:effectLst/>
                          <a:latin typeface="Consolas" panose="020B0609020204030204" pitchFamily="49" charset="0"/>
                        </a:rPr>
                        <a:t>  </a:t>
                      </a:r>
                    </a:p>
                    <a:p>
                      <a:pPr algn="l" rtl="0" fontAlgn="base"/>
                      <a:r>
                        <a:rPr lang="en-US" sz="1600" b="0" i="0" dirty="0">
                          <a:effectLst/>
                          <a:latin typeface="Consolas" panose="020B0609020204030204" pitchFamily="49" charset="0"/>
                        </a:rPr>
                        <a:t># writing to csv file</a:t>
                      </a:r>
                    </a:p>
                    <a:p>
                      <a:pPr algn="l" rtl="0" fontAlgn="base"/>
                      <a:r>
                        <a:rPr lang="en-US" sz="1600" b="0" i="0" dirty="0">
                          <a:effectLst/>
                          <a:latin typeface="Consolas" panose="020B0609020204030204" pitchFamily="49" charset="0"/>
                        </a:rPr>
                        <a:t>with open(filename, 'w') as </a:t>
                      </a:r>
                      <a:r>
                        <a:rPr lang="en-US" sz="1600" b="0" i="0" dirty="0" err="1">
                          <a:effectLst/>
                          <a:latin typeface="Consolas" panose="020B0609020204030204" pitchFamily="49" charset="0"/>
                        </a:rPr>
                        <a:t>csvfile</a:t>
                      </a:r>
                      <a:r>
                        <a:rPr lang="en-US" sz="1600" b="0" i="0" dirty="0">
                          <a:effectLst/>
                          <a:latin typeface="Consolas" panose="020B0609020204030204" pitchFamily="49" charset="0"/>
                        </a:rPr>
                        <a:t>:</a:t>
                      </a:r>
                    </a:p>
                    <a:p>
                      <a:pPr algn="l" rtl="0" fontAlgn="base"/>
                      <a:r>
                        <a:rPr lang="en-US" sz="1600" b="0" i="0" dirty="0">
                          <a:effectLst/>
                          <a:latin typeface="Consolas" panose="020B0609020204030204" pitchFamily="49" charset="0"/>
                        </a:rPr>
                        <a:t>    # creating a csv </a:t>
                      </a:r>
                      <a:r>
                        <a:rPr lang="en-US" sz="1600" b="0" i="0" dirty="0" err="1">
                          <a:effectLst/>
                          <a:latin typeface="Consolas" panose="020B0609020204030204" pitchFamily="49" charset="0"/>
                        </a:rPr>
                        <a:t>dict</a:t>
                      </a:r>
                      <a:r>
                        <a:rPr lang="en-US" sz="1600" b="0" i="0" dirty="0">
                          <a:effectLst/>
                          <a:latin typeface="Consolas" panose="020B0609020204030204" pitchFamily="49" charset="0"/>
                        </a:rPr>
                        <a:t> writer object</a:t>
                      </a:r>
                    </a:p>
                    <a:p>
                      <a:pPr algn="l" rtl="0" fontAlgn="base"/>
                      <a:r>
                        <a:rPr lang="en-US" sz="1600" b="0" i="0" dirty="0">
                          <a:effectLst/>
                          <a:latin typeface="Consolas" panose="020B0609020204030204" pitchFamily="49" charset="0"/>
                        </a:rPr>
                        <a:t>    writer = </a:t>
                      </a:r>
                      <a:r>
                        <a:rPr lang="en-US" sz="1600" b="0" i="0" dirty="0" err="1">
                          <a:effectLst/>
                          <a:latin typeface="Consolas" panose="020B0609020204030204" pitchFamily="49" charset="0"/>
                        </a:rPr>
                        <a:t>csv.DictWriter</a:t>
                      </a:r>
                      <a:r>
                        <a:rPr lang="en-US" sz="1600" b="0" i="0" dirty="0">
                          <a:effectLst/>
                          <a:latin typeface="Consolas" panose="020B0609020204030204" pitchFamily="49" charset="0"/>
                        </a:rPr>
                        <a:t>(</a:t>
                      </a:r>
                      <a:r>
                        <a:rPr lang="en-US" sz="1600" b="0" i="0" dirty="0" err="1">
                          <a:effectLst/>
                          <a:latin typeface="Consolas" panose="020B0609020204030204" pitchFamily="49" charset="0"/>
                        </a:rPr>
                        <a:t>csvfile</a:t>
                      </a:r>
                      <a:r>
                        <a:rPr lang="en-US" sz="1600" b="0" i="0" dirty="0">
                          <a:effectLst/>
                          <a:latin typeface="Consolas" panose="020B0609020204030204" pitchFamily="49" charset="0"/>
                        </a:rPr>
                        <a:t>, fieldnames = fields)</a:t>
                      </a:r>
                    </a:p>
                    <a:p>
                      <a:pPr algn="l" rtl="0" fontAlgn="base"/>
                      <a:r>
                        <a:rPr lang="en-US" sz="1600" b="0" i="0" dirty="0">
                          <a:effectLst/>
                          <a:latin typeface="Consolas" panose="020B0609020204030204" pitchFamily="49" charset="0"/>
                        </a:rPr>
                        <a:t>      </a:t>
                      </a:r>
                    </a:p>
                    <a:p>
                      <a:pPr algn="l" rtl="0" fontAlgn="base"/>
                      <a:r>
                        <a:rPr lang="en-US" sz="1600" b="0" i="0" dirty="0">
                          <a:effectLst/>
                          <a:latin typeface="Consolas" panose="020B0609020204030204" pitchFamily="49" charset="0"/>
                        </a:rPr>
                        <a:t>    # writing headers (field names)</a:t>
                      </a:r>
                    </a:p>
                    <a:p>
                      <a:pPr algn="l" rtl="0" fontAlgn="base"/>
                      <a:r>
                        <a:rPr lang="en-US" sz="1600" b="0" i="0" dirty="0">
                          <a:effectLst/>
                          <a:latin typeface="Consolas" panose="020B0609020204030204" pitchFamily="49" charset="0"/>
                        </a:rPr>
                        <a:t>    </a:t>
                      </a:r>
                      <a:r>
                        <a:rPr lang="en-US" sz="1600" b="0" i="0" dirty="0" err="1">
                          <a:effectLst/>
                          <a:latin typeface="Consolas" panose="020B0609020204030204" pitchFamily="49" charset="0"/>
                        </a:rPr>
                        <a:t>writer.writeheader</a:t>
                      </a:r>
                      <a:r>
                        <a:rPr lang="en-US" sz="1600" b="0" i="0" dirty="0">
                          <a:effectLst/>
                          <a:latin typeface="Consolas" panose="020B0609020204030204" pitchFamily="49" charset="0"/>
                        </a:rPr>
                        <a:t>()</a:t>
                      </a:r>
                    </a:p>
                    <a:p>
                      <a:pPr algn="l" rtl="0" fontAlgn="base"/>
                      <a:r>
                        <a:rPr lang="en-US" sz="1600" b="0" i="0" dirty="0">
                          <a:effectLst/>
                          <a:latin typeface="Consolas" panose="020B0609020204030204" pitchFamily="49" charset="0"/>
                        </a:rPr>
                        <a:t>      </a:t>
                      </a:r>
                    </a:p>
                    <a:p>
                      <a:pPr algn="l" rtl="0" fontAlgn="base"/>
                      <a:r>
                        <a:rPr lang="en-US" sz="1600" b="0" i="0" dirty="0">
                          <a:effectLst/>
                          <a:latin typeface="Consolas" panose="020B0609020204030204" pitchFamily="49" charset="0"/>
                        </a:rPr>
                        <a:t>    # writing data rows</a:t>
                      </a:r>
                    </a:p>
                    <a:p>
                      <a:pPr algn="l" rtl="0" fontAlgn="base"/>
                      <a:r>
                        <a:rPr lang="en-US" sz="1600" b="0" i="0" dirty="0">
                          <a:effectLst/>
                          <a:latin typeface="Consolas" panose="020B0609020204030204" pitchFamily="49" charset="0"/>
                        </a:rPr>
                        <a:t>    </a:t>
                      </a:r>
                      <a:r>
                        <a:rPr lang="en-US" sz="1600" b="0" i="0" dirty="0" err="1">
                          <a:effectLst/>
                          <a:latin typeface="Consolas" panose="020B0609020204030204" pitchFamily="49" charset="0"/>
                        </a:rPr>
                        <a:t>writer.writerows</a:t>
                      </a:r>
                      <a:r>
                        <a:rPr lang="en-US" sz="1600" b="0" i="0" dirty="0">
                          <a:effectLst/>
                          <a:latin typeface="Consolas" panose="020B0609020204030204" pitchFamily="49" charset="0"/>
                        </a:rPr>
                        <a:t>(</a:t>
                      </a:r>
                      <a:r>
                        <a:rPr lang="en-US" sz="1600" b="0" i="0" dirty="0" err="1">
                          <a:effectLst/>
                          <a:latin typeface="Consolas" panose="020B0609020204030204" pitchFamily="49" charset="0"/>
                        </a:rPr>
                        <a:t>mydict</a:t>
                      </a:r>
                      <a:r>
                        <a:rPr lang="en-US" sz="1600" b="0" i="0" dirty="0">
                          <a:effectLst/>
                          <a:latin typeface="Consolas" panose="020B0609020204030204" pitchFamily="49" charset="0"/>
                        </a:rPr>
                        <a:t>)</a:t>
                      </a:r>
                    </a:p>
                  </a:txBody>
                  <a:tcPr marL="63246" marR="63246" marT="88545" marB="88545" anchor="ctr">
                    <a:lnL>
                      <a:noFill/>
                    </a:lnL>
                    <a:lnR>
                      <a:noFill/>
                    </a:lnR>
                    <a:lnT>
                      <a:noFill/>
                    </a:lnT>
                    <a:lnB>
                      <a:noFill/>
                    </a:lnB>
                  </a:tcPr>
                </a:tc>
                <a:extLst>
                  <a:ext uri="{0D108BD9-81ED-4DB2-BD59-A6C34878D82A}">
                    <a16:rowId xmlns:a16="http://schemas.microsoft.com/office/drawing/2014/main" val="3463758761"/>
                  </a:ext>
                </a:extLst>
              </a:tr>
            </a:tbl>
          </a:graphicData>
        </a:graphic>
      </p:graphicFrame>
      <p:sp>
        <p:nvSpPr>
          <p:cNvPr id="5" name="Rectangle 1"/>
          <p:cNvSpPr>
            <a:spLocks noChangeArrowheads="1"/>
          </p:cNvSpPr>
          <p:nvPr/>
        </p:nvSpPr>
        <p:spPr bwMode="auto">
          <a:xfrm>
            <a:off x="0" y="0"/>
            <a:ext cx="357188"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73239"/>
                </a:solidFill>
                <a:effectLst/>
                <a:latin typeface="urw-din"/>
              </a:rPr>
              <a:t/>
            </a:r>
            <a:br>
              <a:rPr kumimoji="0" lang="en-US" altLang="en-US" sz="1200" b="0" i="0" u="none" strike="noStrike" cap="none" normalizeH="0" baseline="0" smtClean="0">
                <a:ln>
                  <a:noFill/>
                </a:ln>
                <a:solidFill>
                  <a:srgbClr val="273239"/>
                </a:solidFill>
                <a:effectLst/>
                <a:latin typeface="urw-din"/>
              </a:rPr>
            </a:b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4051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dirty="0" smtClean="0"/>
              <a:t>Rather than deal with a list of individual String elements, you can read CSV data directly into a dictionary</a:t>
            </a:r>
          </a:p>
          <a:p>
            <a:endParaRPr lang="en-US" dirty="0" smtClean="0"/>
          </a:p>
          <a:p>
            <a:r>
              <a:rPr lang="en-US" dirty="0" smtClean="0"/>
              <a:t>import csv</a:t>
            </a:r>
          </a:p>
          <a:p>
            <a:endParaRPr lang="en-US" dirty="0" smtClean="0"/>
          </a:p>
          <a:p>
            <a:r>
              <a:rPr lang="en-US" dirty="0" smtClean="0"/>
              <a:t>with open('employee_birthday.txt', mode='r') as </a:t>
            </a:r>
            <a:r>
              <a:rPr lang="en-US" dirty="0" err="1" smtClean="0"/>
              <a:t>csv_file</a:t>
            </a:r>
            <a:r>
              <a:rPr lang="en-US" dirty="0" smtClean="0"/>
              <a:t>:</a:t>
            </a:r>
          </a:p>
          <a:p>
            <a:r>
              <a:rPr lang="en-US" dirty="0" smtClean="0"/>
              <a:t>    </a:t>
            </a:r>
            <a:r>
              <a:rPr lang="en-US" dirty="0" err="1" smtClean="0"/>
              <a:t>csv_reader</a:t>
            </a:r>
            <a:r>
              <a:rPr lang="en-US" dirty="0" smtClean="0"/>
              <a:t> = </a:t>
            </a:r>
            <a:r>
              <a:rPr lang="en-US" dirty="0" err="1" smtClean="0"/>
              <a:t>csv.DictReader</a:t>
            </a:r>
            <a:r>
              <a:rPr lang="en-US" dirty="0" smtClean="0"/>
              <a:t>(</a:t>
            </a:r>
            <a:r>
              <a:rPr lang="en-US" dirty="0" err="1" smtClean="0"/>
              <a:t>csv_file</a:t>
            </a:r>
            <a:r>
              <a:rPr lang="en-US" dirty="0" smtClean="0"/>
              <a:t>)</a:t>
            </a:r>
          </a:p>
          <a:p>
            <a:r>
              <a:rPr lang="en-US" dirty="0" smtClean="0"/>
              <a:t>    </a:t>
            </a:r>
            <a:r>
              <a:rPr lang="en-US" dirty="0" err="1" smtClean="0"/>
              <a:t>line_count</a:t>
            </a:r>
            <a:r>
              <a:rPr lang="en-US" dirty="0" smtClean="0"/>
              <a:t> = 0</a:t>
            </a:r>
          </a:p>
          <a:p>
            <a:r>
              <a:rPr lang="en-US" dirty="0" smtClean="0"/>
              <a:t>    for row in </a:t>
            </a:r>
            <a:r>
              <a:rPr lang="en-US" dirty="0" err="1" smtClean="0"/>
              <a:t>csv_reader</a:t>
            </a:r>
            <a:r>
              <a:rPr lang="en-US" dirty="0" smtClean="0"/>
              <a:t>:</a:t>
            </a:r>
          </a:p>
          <a:p>
            <a:r>
              <a:rPr lang="en-US" dirty="0" smtClean="0"/>
              <a:t>        if </a:t>
            </a:r>
            <a:r>
              <a:rPr lang="en-US" dirty="0" err="1" smtClean="0"/>
              <a:t>line_count</a:t>
            </a:r>
            <a:r>
              <a:rPr lang="en-US" dirty="0" smtClean="0"/>
              <a:t> == 0:</a:t>
            </a:r>
          </a:p>
          <a:p>
            <a:r>
              <a:rPr lang="en-US" dirty="0" smtClean="0"/>
              <a:t>            print(</a:t>
            </a:r>
            <a:r>
              <a:rPr lang="en-US" dirty="0" err="1" smtClean="0"/>
              <a:t>f'Column</a:t>
            </a:r>
            <a:r>
              <a:rPr lang="en-US" dirty="0" smtClean="0"/>
              <a:t> names are {", ".join(row)}')</a:t>
            </a:r>
          </a:p>
          <a:p>
            <a:r>
              <a:rPr lang="en-US" dirty="0" smtClean="0"/>
              <a:t>            </a:t>
            </a:r>
            <a:r>
              <a:rPr lang="en-US" dirty="0" err="1" smtClean="0"/>
              <a:t>line_count</a:t>
            </a:r>
            <a:r>
              <a:rPr lang="en-US" dirty="0" smtClean="0"/>
              <a:t> += 1</a:t>
            </a:r>
          </a:p>
          <a:p>
            <a:r>
              <a:rPr lang="en-US" dirty="0" smtClean="0"/>
              <a:t>        print(f'\t{row["name"]} works in the {row["department"]} department, and was born in {row["birthday month"]}.')</a:t>
            </a:r>
          </a:p>
          <a:p>
            <a:r>
              <a:rPr lang="en-US" dirty="0" smtClean="0"/>
              <a:t>        </a:t>
            </a:r>
            <a:r>
              <a:rPr lang="en-US" dirty="0" err="1" smtClean="0"/>
              <a:t>line_count</a:t>
            </a:r>
            <a:r>
              <a:rPr lang="en-US" dirty="0" smtClean="0"/>
              <a:t> += 1</a:t>
            </a:r>
          </a:p>
          <a:p>
            <a:r>
              <a:rPr lang="en-US" dirty="0" smtClean="0"/>
              <a:t>    print(</a:t>
            </a:r>
            <a:r>
              <a:rPr lang="en-US" dirty="0" err="1" smtClean="0"/>
              <a:t>f'Processed</a:t>
            </a:r>
            <a:r>
              <a:rPr lang="en-US" dirty="0" smtClean="0"/>
              <a:t> {</a:t>
            </a:r>
            <a:r>
              <a:rPr lang="en-US" dirty="0" err="1" smtClean="0"/>
              <a:t>line_count</a:t>
            </a:r>
            <a:r>
              <a:rPr lang="en-US" dirty="0" smtClean="0"/>
              <a:t>} lines.')</a:t>
            </a:r>
            <a:endParaRPr lang="en-US" dirty="0"/>
          </a:p>
        </p:txBody>
      </p:sp>
      <p:sp>
        <p:nvSpPr>
          <p:cNvPr id="4" name="Rectangle 1"/>
          <p:cNvSpPr>
            <a:spLocks noGrp="1" noChangeArrowheads="1"/>
          </p:cNvSpPr>
          <p:nvPr>
            <p:ph type="title"/>
          </p:nvPr>
        </p:nvSpPr>
        <p:spPr bwMode="auto">
          <a:xfrm>
            <a:off x="838200" y="504689"/>
            <a:ext cx="9571851" cy="10464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222222"/>
                </a:solidFill>
                <a:effectLst/>
                <a:latin typeface="source sans pro"/>
              </a:rPr>
              <a:t>Reading CSV Files Into a Dictionary With </a:t>
            </a:r>
            <a:r>
              <a:rPr kumimoji="0" lang="en-US" altLang="en-US" b="0" i="0" u="none" strike="noStrike" cap="none" normalizeH="0" baseline="0" dirty="0" smtClean="0">
                <a:ln>
                  <a:noFill/>
                </a:ln>
                <a:solidFill>
                  <a:srgbClr val="222222"/>
                </a:solidFill>
                <a:effectLst/>
                <a:latin typeface="SFMono-Regular"/>
              </a:rPr>
              <a:t>csv</a:t>
            </a:r>
            <a:endParaRPr kumimoji="0" lang="en-US" altLang="en-US" sz="3600" b="0" i="0" u="none" strike="noStrike" cap="none" normalizeH="0" baseline="0" dirty="0" smtClean="0">
              <a:ln>
                <a:noFill/>
              </a:ln>
              <a:solidFill>
                <a:srgbClr val="222222"/>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9057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64357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24414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89937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96549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csv files?</a:t>
            </a:r>
            <a:endParaRPr lang="en-US" dirty="0"/>
          </a:p>
        </p:txBody>
      </p:sp>
      <p:sp>
        <p:nvSpPr>
          <p:cNvPr id="3" name="Content Placeholder 2"/>
          <p:cNvSpPr>
            <a:spLocks noGrp="1"/>
          </p:cNvSpPr>
          <p:nvPr>
            <p:ph idx="1"/>
          </p:nvPr>
        </p:nvSpPr>
        <p:spPr/>
        <p:txBody>
          <a:bodyPr/>
          <a:lstStyle/>
          <a:p>
            <a:r>
              <a:rPr lang="en-US" b="1" dirty="0" smtClean="0"/>
              <a:t>CSV</a:t>
            </a:r>
            <a:r>
              <a:rPr lang="en-US" dirty="0"/>
              <a:t> </a:t>
            </a:r>
            <a:r>
              <a:rPr lang="en-US" dirty="0" smtClean="0"/>
              <a:t>(Comma Separated Values) is </a:t>
            </a:r>
            <a:r>
              <a:rPr lang="en-US" dirty="0"/>
              <a:t>a simple </a:t>
            </a:r>
            <a:r>
              <a:rPr lang="en-US" b="1" dirty="0"/>
              <a:t>file</a:t>
            </a:r>
            <a:r>
              <a:rPr lang="en-US" dirty="0"/>
              <a:t> </a:t>
            </a:r>
            <a:r>
              <a:rPr lang="en-US" b="1" dirty="0"/>
              <a:t>format</a:t>
            </a:r>
            <a:r>
              <a:rPr lang="en-US" dirty="0"/>
              <a:t> used to store tabular data, such as a spreadsheet or database. </a:t>
            </a:r>
            <a:endParaRPr lang="en-US" dirty="0" smtClean="0"/>
          </a:p>
          <a:p>
            <a:r>
              <a:rPr lang="en-US" dirty="0" smtClean="0"/>
              <a:t>A </a:t>
            </a:r>
            <a:r>
              <a:rPr lang="en-US" dirty="0"/>
              <a:t>CSV file stores tabular data (numbers and text) in plain text. Each line of the file is a data record. Each record consists of one or more fields, separated by commas. </a:t>
            </a:r>
            <a:endParaRPr lang="en-US" dirty="0" smtClean="0"/>
          </a:p>
          <a:p>
            <a:r>
              <a:rPr lang="en-US" dirty="0" smtClean="0"/>
              <a:t>The </a:t>
            </a:r>
            <a:r>
              <a:rPr lang="en-US" dirty="0"/>
              <a:t>use of the comma as a field separator is the source of the name for this file format.</a:t>
            </a:r>
          </a:p>
        </p:txBody>
      </p:sp>
    </p:spTree>
    <p:extLst>
      <p:ext uri="{BB962C8B-B14F-4D97-AF65-F5344CB8AC3E}">
        <p14:creationId xmlns:p14="http://schemas.microsoft.com/office/powerpoint/2010/main" val="3927929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00223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95056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 CSV Files Come From?</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CSV files are normally created by programs that handle large amounts of data. They are a convenient way to export data from spreadsheets and databases as well as import or use it in other programs. For example, you might export the results of a data mining program to a CSV file and then import that into a spreadsheet to analyze the data, generate graphs for a presentation, or prepare a report for publication</a:t>
            </a:r>
            <a:r>
              <a:rPr lang="en-US" dirty="0" smtClean="0"/>
              <a:t>.</a:t>
            </a:r>
          </a:p>
          <a:p>
            <a:endParaRPr lang="en-US" dirty="0"/>
          </a:p>
          <a:p>
            <a:r>
              <a:rPr lang="en-US" dirty="0"/>
              <a:t>CSV files are very easy to work with programmatically. Any language that supports text file input and string manipulation (like Python) can work with CSV files directly.</a:t>
            </a:r>
          </a:p>
        </p:txBody>
      </p:sp>
    </p:spTree>
    <p:extLst>
      <p:ext uri="{BB962C8B-B14F-4D97-AF65-F5344CB8AC3E}">
        <p14:creationId xmlns:p14="http://schemas.microsoft.com/office/powerpoint/2010/main" val="4234696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Python’s Built-in CSV Library</a:t>
            </a:r>
            <a:br>
              <a:rPr lang="en-US" b="1" dirty="0"/>
            </a:br>
            <a:endParaRPr lang="en-US" dirty="0"/>
          </a:p>
        </p:txBody>
      </p:sp>
      <p:sp>
        <p:nvSpPr>
          <p:cNvPr id="3" name="Content Placeholder 2"/>
          <p:cNvSpPr>
            <a:spLocks noGrp="1"/>
          </p:cNvSpPr>
          <p:nvPr>
            <p:ph idx="1"/>
          </p:nvPr>
        </p:nvSpPr>
        <p:spPr/>
        <p:txBody>
          <a:bodyPr/>
          <a:lstStyle/>
          <a:p>
            <a:r>
              <a:rPr lang="en-US" dirty="0" smtClean="0"/>
              <a:t>The csv library provides functionality to both read from and write to CSV files. Designed to work out of the box with Excel-generated CSV files, it is easily adapted to work with a variety of CSV formats. </a:t>
            </a:r>
          </a:p>
          <a:p>
            <a:r>
              <a:rPr lang="en-US" dirty="0" smtClean="0"/>
              <a:t>The csv library contains objects and other code to read, write, and process data from and to CSV files.</a:t>
            </a:r>
            <a:endParaRPr lang="en-US" dirty="0"/>
          </a:p>
        </p:txBody>
      </p:sp>
    </p:spTree>
    <p:extLst>
      <p:ext uri="{BB962C8B-B14F-4D97-AF65-F5344CB8AC3E}">
        <p14:creationId xmlns:p14="http://schemas.microsoft.com/office/powerpoint/2010/main" val="1943220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Reading a </a:t>
            </a:r>
            <a:r>
              <a:rPr lang="en-US" b="1" dirty="0"/>
              <a:t>CSV file</a:t>
            </a:r>
            <a:endParaRPr lang="en-US" dirty="0"/>
          </a:p>
        </p:txBody>
      </p:sp>
      <p:sp>
        <p:nvSpPr>
          <p:cNvPr id="3" name="Content Placeholder 2"/>
          <p:cNvSpPr>
            <a:spLocks noGrp="1"/>
          </p:cNvSpPr>
          <p:nvPr>
            <p:ph idx="1"/>
          </p:nvPr>
        </p:nvSpPr>
        <p:spPr/>
        <p:txBody>
          <a:bodyPr/>
          <a:lstStyle/>
          <a:p>
            <a:r>
              <a:rPr lang="en-US" dirty="0" smtClean="0"/>
              <a:t>with open(filename, 'r') as </a:t>
            </a:r>
            <a:r>
              <a:rPr lang="en-US" dirty="0" err="1" smtClean="0"/>
              <a:t>csvfile</a:t>
            </a:r>
            <a:r>
              <a:rPr lang="en-US" dirty="0" smtClean="0"/>
              <a:t>:</a:t>
            </a:r>
          </a:p>
          <a:p>
            <a:r>
              <a:rPr lang="en-US" dirty="0" smtClean="0"/>
              <a:t>    </a:t>
            </a:r>
            <a:r>
              <a:rPr lang="en-US" dirty="0" err="1" smtClean="0"/>
              <a:t>csvreader</a:t>
            </a:r>
            <a:r>
              <a:rPr lang="en-US" dirty="0" smtClean="0"/>
              <a:t> = </a:t>
            </a:r>
            <a:r>
              <a:rPr lang="en-US" dirty="0" err="1" smtClean="0"/>
              <a:t>csv.reader</a:t>
            </a:r>
            <a:r>
              <a:rPr lang="en-US" dirty="0" smtClean="0"/>
              <a:t>(</a:t>
            </a:r>
            <a:r>
              <a:rPr lang="en-US" dirty="0" err="1" smtClean="0"/>
              <a:t>csvfile</a:t>
            </a:r>
            <a:r>
              <a:rPr lang="en-US" dirty="0" smtClean="0"/>
              <a:t>)</a:t>
            </a:r>
          </a:p>
          <a:p>
            <a:r>
              <a:rPr lang="en-US" dirty="0" smtClean="0"/>
              <a:t>Here, we first open the CSV file in READ mode. The file object is named as </a:t>
            </a:r>
            <a:r>
              <a:rPr lang="en-US" dirty="0" err="1" smtClean="0"/>
              <a:t>csvfile</a:t>
            </a:r>
            <a:r>
              <a:rPr lang="en-US" dirty="0" smtClean="0"/>
              <a:t>. The file object is converted to </a:t>
            </a:r>
            <a:r>
              <a:rPr lang="en-US" dirty="0" err="1" smtClean="0"/>
              <a:t>csv.reader</a:t>
            </a:r>
            <a:r>
              <a:rPr lang="en-US" dirty="0" smtClean="0"/>
              <a:t> object. We save the </a:t>
            </a:r>
            <a:r>
              <a:rPr lang="en-US" dirty="0" err="1" smtClean="0"/>
              <a:t>csv.reader</a:t>
            </a:r>
            <a:r>
              <a:rPr lang="en-US" dirty="0" smtClean="0"/>
              <a:t> object as </a:t>
            </a:r>
            <a:r>
              <a:rPr lang="en-US" dirty="0" err="1" smtClean="0"/>
              <a:t>csvreader</a:t>
            </a:r>
            <a:r>
              <a:rPr lang="en-US" dirty="0" smtClean="0"/>
              <a:t>.</a:t>
            </a:r>
            <a:endParaRPr lang="en-US" dirty="0"/>
          </a:p>
        </p:txBody>
      </p:sp>
    </p:spTree>
    <p:extLst>
      <p:ext uri="{BB962C8B-B14F-4D97-AF65-F5344CB8AC3E}">
        <p14:creationId xmlns:p14="http://schemas.microsoft.com/office/powerpoint/2010/main" val="3394472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Reading a CSV file</a:t>
            </a:r>
            <a:endParaRPr lang="en-US" dirty="0"/>
          </a:p>
        </p:txBody>
      </p:sp>
      <p:sp>
        <p:nvSpPr>
          <p:cNvPr id="3" name="Content Placeholder 2"/>
          <p:cNvSpPr>
            <a:spLocks noGrp="1"/>
          </p:cNvSpPr>
          <p:nvPr>
            <p:ph idx="1"/>
          </p:nvPr>
        </p:nvSpPr>
        <p:spPr/>
        <p:txBody>
          <a:bodyPr/>
          <a:lstStyle/>
          <a:p>
            <a:r>
              <a:rPr lang="en-US" dirty="0" smtClean="0"/>
              <a:t>fields = </a:t>
            </a:r>
            <a:r>
              <a:rPr lang="en-US" dirty="0" err="1" smtClean="0"/>
              <a:t>csvreader.next</a:t>
            </a:r>
            <a:r>
              <a:rPr lang="en-US" dirty="0" smtClean="0"/>
              <a:t>()</a:t>
            </a:r>
          </a:p>
          <a:p>
            <a:r>
              <a:rPr lang="en-US" dirty="0" err="1" smtClean="0"/>
              <a:t>csvreader</a:t>
            </a:r>
            <a:r>
              <a:rPr lang="en-US" dirty="0" smtClean="0"/>
              <a:t> is an </a:t>
            </a:r>
            <a:r>
              <a:rPr lang="en-US" dirty="0" err="1" smtClean="0"/>
              <a:t>iterable</a:t>
            </a:r>
            <a:r>
              <a:rPr lang="en-US" dirty="0" smtClean="0"/>
              <a:t> object. Hence, .next() method returns the current row and advances the iterator to the next row. Since the first row of our csv file contains the headers (or field names), we save them in a list called fields.</a:t>
            </a:r>
            <a:endParaRPr lang="en-US" dirty="0"/>
          </a:p>
        </p:txBody>
      </p:sp>
    </p:spTree>
    <p:extLst>
      <p:ext uri="{BB962C8B-B14F-4D97-AF65-F5344CB8AC3E}">
        <p14:creationId xmlns:p14="http://schemas.microsoft.com/office/powerpoint/2010/main" val="1444373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5577"/>
            <a:ext cx="10515600" cy="6126480"/>
          </a:xfrm>
        </p:spPr>
        <p:txBody>
          <a:bodyPr>
            <a:noAutofit/>
          </a:bodyPr>
          <a:lstStyle/>
          <a:p>
            <a:pPr marL="0" indent="0">
              <a:buNone/>
            </a:pPr>
            <a:r>
              <a:rPr lang="en-US" sz="2000" dirty="0" smtClean="0"/>
              <a:t># importing csv module</a:t>
            </a:r>
          </a:p>
          <a:p>
            <a:r>
              <a:rPr lang="en-US" sz="2000" dirty="0" smtClean="0"/>
              <a:t>import csv</a:t>
            </a:r>
          </a:p>
          <a:p>
            <a:r>
              <a:rPr lang="en-US" sz="2000" dirty="0" smtClean="0"/>
              <a:t>  </a:t>
            </a:r>
          </a:p>
          <a:p>
            <a:pPr marL="0" indent="0">
              <a:buNone/>
            </a:pPr>
            <a:r>
              <a:rPr lang="en-US" sz="2000" dirty="0" smtClean="0"/>
              <a:t># csv file name</a:t>
            </a:r>
          </a:p>
          <a:p>
            <a:r>
              <a:rPr lang="en-US" sz="2000" dirty="0" smtClean="0"/>
              <a:t>filename = "US_births_1994-2003_CDC_NCHS.csv" </a:t>
            </a:r>
            <a:endParaRPr lang="en-US" sz="2000" dirty="0"/>
          </a:p>
          <a:p>
            <a:pPr marL="0" indent="0">
              <a:buNone/>
            </a:pPr>
            <a:r>
              <a:rPr lang="en-US" sz="2000" dirty="0" smtClean="0"/>
              <a:t># initializing the titles and rows list</a:t>
            </a:r>
          </a:p>
          <a:p>
            <a:r>
              <a:rPr lang="en-US" sz="2000" dirty="0" smtClean="0"/>
              <a:t>fields = []</a:t>
            </a:r>
          </a:p>
          <a:p>
            <a:r>
              <a:rPr lang="en-US" sz="2000" dirty="0" smtClean="0"/>
              <a:t>rows = []</a:t>
            </a:r>
          </a:p>
          <a:p>
            <a:pPr marL="0" indent="0">
              <a:buNone/>
            </a:pPr>
            <a:r>
              <a:rPr lang="en-US" sz="2000" dirty="0" smtClean="0"/>
              <a:t># reading csv file</a:t>
            </a:r>
          </a:p>
          <a:p>
            <a:r>
              <a:rPr lang="en-US" sz="2000" dirty="0" smtClean="0"/>
              <a:t>with open(filename, 'r') as </a:t>
            </a:r>
            <a:r>
              <a:rPr lang="en-US" sz="2000" dirty="0" err="1" smtClean="0"/>
              <a:t>csvfile</a:t>
            </a:r>
            <a:r>
              <a:rPr lang="en-US" sz="2000" dirty="0" smtClean="0"/>
              <a:t>:</a:t>
            </a:r>
          </a:p>
          <a:p>
            <a:r>
              <a:rPr lang="en-US" sz="2000" dirty="0" smtClean="0"/>
              <a:t>    # creating a csv reader object</a:t>
            </a:r>
          </a:p>
          <a:p>
            <a:r>
              <a:rPr lang="en-US" sz="2000" dirty="0" smtClean="0"/>
              <a:t>    </a:t>
            </a:r>
            <a:r>
              <a:rPr lang="en-US" sz="2000" dirty="0" err="1" smtClean="0"/>
              <a:t>csvreader</a:t>
            </a:r>
            <a:r>
              <a:rPr lang="en-US" sz="2000" dirty="0" smtClean="0"/>
              <a:t> = </a:t>
            </a:r>
            <a:r>
              <a:rPr lang="en-US" sz="2000" dirty="0" err="1" smtClean="0"/>
              <a:t>csv.reader</a:t>
            </a:r>
            <a:r>
              <a:rPr lang="en-US" sz="2000" dirty="0" smtClean="0"/>
              <a:t>(</a:t>
            </a:r>
            <a:r>
              <a:rPr lang="en-US" sz="2000" dirty="0" err="1" smtClean="0"/>
              <a:t>csvfile</a:t>
            </a:r>
            <a:r>
              <a:rPr lang="en-US" sz="2000" dirty="0" smtClean="0"/>
              <a:t>)</a:t>
            </a:r>
          </a:p>
          <a:p>
            <a:pPr marL="0" indent="0">
              <a:buNone/>
            </a:pPr>
            <a:endParaRPr lang="en-US" sz="2000" dirty="0" smtClean="0"/>
          </a:p>
        </p:txBody>
      </p:sp>
    </p:spTree>
    <p:extLst>
      <p:ext uri="{BB962C8B-B14F-4D97-AF65-F5344CB8AC3E}">
        <p14:creationId xmlns:p14="http://schemas.microsoft.com/office/powerpoint/2010/main" val="2600003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Reading a CSV file</a:t>
            </a:r>
            <a:endParaRPr lang="en-US" dirty="0"/>
          </a:p>
        </p:txBody>
      </p:sp>
      <p:sp>
        <p:nvSpPr>
          <p:cNvPr id="3" name="Content Placeholder 2"/>
          <p:cNvSpPr>
            <a:spLocks noGrp="1"/>
          </p:cNvSpPr>
          <p:nvPr>
            <p:ph idx="1"/>
          </p:nvPr>
        </p:nvSpPr>
        <p:spPr/>
        <p:txBody>
          <a:bodyPr>
            <a:normAutofit fontScale="62500" lnSpcReduction="20000"/>
          </a:bodyPr>
          <a:lstStyle/>
          <a:p>
            <a:r>
              <a:rPr lang="en-US" dirty="0"/>
              <a:t># extracting field names through first row</a:t>
            </a:r>
          </a:p>
          <a:p>
            <a:r>
              <a:rPr lang="en-US" dirty="0"/>
              <a:t>    fields = next(</a:t>
            </a:r>
            <a:r>
              <a:rPr lang="en-US" dirty="0" err="1"/>
              <a:t>csvreader</a:t>
            </a:r>
            <a:r>
              <a:rPr lang="en-US" dirty="0"/>
              <a:t>)</a:t>
            </a:r>
          </a:p>
          <a:p>
            <a:r>
              <a:rPr lang="en-US" dirty="0"/>
              <a:t>  </a:t>
            </a:r>
          </a:p>
          <a:p>
            <a:r>
              <a:rPr lang="en-US" dirty="0"/>
              <a:t>    # extracting each data row one by one</a:t>
            </a:r>
          </a:p>
          <a:p>
            <a:r>
              <a:rPr lang="en-US" dirty="0"/>
              <a:t>    for row in </a:t>
            </a:r>
            <a:r>
              <a:rPr lang="en-US" dirty="0" err="1"/>
              <a:t>csvreader</a:t>
            </a:r>
            <a:r>
              <a:rPr lang="en-US" dirty="0"/>
              <a:t>:</a:t>
            </a:r>
          </a:p>
          <a:p>
            <a:r>
              <a:rPr lang="en-US" dirty="0"/>
              <a:t>        </a:t>
            </a:r>
            <a:r>
              <a:rPr lang="en-US" dirty="0" err="1"/>
              <a:t>rows.append</a:t>
            </a:r>
            <a:r>
              <a:rPr lang="en-US" dirty="0"/>
              <a:t>(row)</a:t>
            </a:r>
          </a:p>
          <a:p>
            <a:r>
              <a:rPr lang="en-US" dirty="0"/>
              <a:t>  </a:t>
            </a:r>
          </a:p>
          <a:p>
            <a:r>
              <a:rPr lang="en-US" dirty="0"/>
              <a:t>    # get total number of rows</a:t>
            </a:r>
          </a:p>
          <a:p>
            <a:r>
              <a:rPr lang="en-US" dirty="0"/>
              <a:t>    print("Total no. of rows: %d"%(</a:t>
            </a:r>
            <a:r>
              <a:rPr lang="en-US" dirty="0" err="1"/>
              <a:t>csvreader.line_num</a:t>
            </a:r>
            <a:r>
              <a:rPr lang="en-US" dirty="0"/>
              <a:t>))</a:t>
            </a:r>
          </a:p>
          <a:p>
            <a:r>
              <a:rPr lang="en-US" dirty="0"/>
              <a:t>  </a:t>
            </a:r>
          </a:p>
          <a:p>
            <a:r>
              <a:rPr lang="en-US" dirty="0"/>
              <a:t># printing the field names</a:t>
            </a:r>
          </a:p>
          <a:p>
            <a:r>
              <a:rPr lang="en-US" dirty="0"/>
              <a:t>print('Field names are:' + ', '.join(field for field in fields))</a:t>
            </a:r>
          </a:p>
          <a:p>
            <a:r>
              <a:rPr lang="en-US" dirty="0"/>
              <a:t> </a:t>
            </a:r>
          </a:p>
          <a:p>
            <a:endParaRPr lang="en-US" dirty="0"/>
          </a:p>
        </p:txBody>
      </p:sp>
    </p:spTree>
    <p:extLst>
      <p:ext uri="{BB962C8B-B14F-4D97-AF65-F5344CB8AC3E}">
        <p14:creationId xmlns:p14="http://schemas.microsoft.com/office/powerpoint/2010/main" val="1899355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Reading a CSV file</a:t>
            </a:r>
            <a:endParaRPr lang="en-US" dirty="0"/>
          </a:p>
        </p:txBody>
      </p:sp>
      <p:sp>
        <p:nvSpPr>
          <p:cNvPr id="3" name="Content Placeholder 2"/>
          <p:cNvSpPr>
            <a:spLocks noGrp="1"/>
          </p:cNvSpPr>
          <p:nvPr>
            <p:ph idx="1"/>
          </p:nvPr>
        </p:nvSpPr>
        <p:spPr/>
        <p:txBody>
          <a:bodyPr/>
          <a:lstStyle/>
          <a:p>
            <a:endParaRPr lang="en-US" dirty="0"/>
          </a:p>
          <a:p>
            <a:r>
              <a:rPr lang="en-US" dirty="0" smtClean="0"/>
              <a:t>print("Total no. of rows: %d"%(</a:t>
            </a:r>
            <a:r>
              <a:rPr lang="en-US" dirty="0" err="1" smtClean="0"/>
              <a:t>csvreader.line_num</a:t>
            </a:r>
            <a:r>
              <a:rPr lang="en-US" dirty="0" smtClean="0"/>
              <a:t>))</a:t>
            </a:r>
          </a:p>
          <a:p>
            <a:r>
              <a:rPr lang="en-US" dirty="0" err="1" smtClean="0"/>
              <a:t>csvreader.line_num</a:t>
            </a:r>
            <a:r>
              <a:rPr lang="en-US" dirty="0" smtClean="0"/>
              <a:t> is nothing but a counter which returns the number of rows which have been iterated.</a:t>
            </a:r>
            <a:endParaRPr lang="en-US" dirty="0"/>
          </a:p>
        </p:txBody>
      </p:sp>
    </p:spTree>
    <p:extLst>
      <p:ext uri="{BB962C8B-B14F-4D97-AF65-F5344CB8AC3E}">
        <p14:creationId xmlns:p14="http://schemas.microsoft.com/office/powerpoint/2010/main" val="3508462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1172</Words>
  <Application>Microsoft Office PowerPoint</Application>
  <PresentationFormat>Widescreen</PresentationFormat>
  <Paragraphs>118</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Consolas</vt:lpstr>
      <vt:lpstr>SFMono-Regular</vt:lpstr>
      <vt:lpstr>source sans pro</vt:lpstr>
      <vt:lpstr>urw-din</vt:lpstr>
      <vt:lpstr>Office Theme</vt:lpstr>
      <vt:lpstr>CSV Files</vt:lpstr>
      <vt:lpstr>What are csv files?</vt:lpstr>
      <vt:lpstr>Where Do CSV Files Come From? </vt:lpstr>
      <vt:lpstr>Python’s Built-in CSV Library </vt:lpstr>
      <vt:lpstr>Reading a CSV file</vt:lpstr>
      <vt:lpstr>Reading a CSV file</vt:lpstr>
      <vt:lpstr>PowerPoint Presentation</vt:lpstr>
      <vt:lpstr>Reading a CSV file</vt:lpstr>
      <vt:lpstr>Reading a CSV file</vt:lpstr>
      <vt:lpstr>Writing to a CSV file</vt:lpstr>
      <vt:lpstr>Writing CSV Files With csv </vt:lpstr>
      <vt:lpstr>Writing to a CSV file</vt:lpstr>
      <vt:lpstr>Writing a dictionary to a CSV file</vt:lpstr>
      <vt:lpstr>PowerPoint Presentation</vt:lpstr>
      <vt:lpstr>Reading CSV Files Into a Dictionary With csv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CSV Files</dc:title>
  <dc:creator>admin</dc:creator>
  <cp:lastModifiedBy>admin</cp:lastModifiedBy>
  <cp:revision>2</cp:revision>
  <dcterms:created xsi:type="dcterms:W3CDTF">2022-02-11T03:56:52Z</dcterms:created>
  <dcterms:modified xsi:type="dcterms:W3CDTF">2022-02-11T04:39:46Z</dcterms:modified>
</cp:coreProperties>
</file>