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E31DCE-50D3-4EF2-8FEB-546C678E15F1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97977E-F85A-41BE-AC6B-BB63CB7B9B6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2867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357166"/>
            <a:ext cx="11239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71604" y="1500174"/>
            <a:ext cx="5786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Introduction to Communication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ngineering(01CT0303)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2571744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Conceptualization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3429000"/>
            <a:ext cx="635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Image frequency and how RF Bandwidth reject image frequency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4572008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Prepared by:</a:t>
            </a:r>
          </a:p>
          <a:p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Mandeep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Dangar</a:t>
            </a:r>
            <a:endParaRPr lang="en-IN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91900133017</a:t>
            </a:r>
          </a:p>
          <a:p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B.Tech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(SEM-3)</a:t>
            </a:r>
            <a:endParaRPr lang="en-IN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0694" y="4572008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Guided by: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Prof.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Chandrasinh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Parmar</a:t>
            </a:r>
            <a:endParaRPr lang="en-IN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Head of department(ICT)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image frequency?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image frequency is an undesired input frequency which is demodulated by </a:t>
            </a:r>
            <a:r>
              <a:rPr lang="en-US" dirty="0" smtClean="0"/>
              <a:t>super heterodyne </a:t>
            </a:r>
            <a:r>
              <a:rPr lang="en-US" dirty="0" smtClean="0"/>
              <a:t>receivers along with the desired incoming signal. This results in two stations being received at the same time, thus producing interference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Block diagram of superheterodyne receiver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414" y="3429000"/>
            <a:ext cx="1143008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RF AMPLIFIER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050" y="3429000"/>
            <a:ext cx="114300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MIXER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050" y="4929198"/>
            <a:ext cx="114300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LOCAL</a:t>
            </a:r>
            <a:br>
              <a:rPr lang="en-IN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IN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OSCILLATOR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7686" y="3429000"/>
            <a:ext cx="1143008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</a:p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AMPLIFIER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7884" y="3429000"/>
            <a:ext cx="1143008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DETECTOR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8082" y="3429000"/>
            <a:ext cx="1143008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POWER/</a:t>
            </a:r>
          </a:p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AUDIO</a:t>
            </a:r>
          </a:p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AMPLIFIER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357422" y="3857628"/>
            <a:ext cx="42862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6" idx="2"/>
          </p:cNvCxnSpPr>
          <p:nvPr/>
        </p:nvCxnSpPr>
        <p:spPr>
          <a:xfrm rot="5400000" flipH="1" flipV="1">
            <a:off x="3033554" y="4610256"/>
            <a:ext cx="648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8" idx="1"/>
          </p:cNvCxnSpPr>
          <p:nvPr/>
        </p:nvCxnSpPr>
        <p:spPr>
          <a:xfrm>
            <a:off x="3929058" y="3857628"/>
            <a:ext cx="42862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9" idx="1"/>
          </p:cNvCxnSpPr>
          <p:nvPr/>
        </p:nvCxnSpPr>
        <p:spPr>
          <a:xfrm>
            <a:off x="5500694" y="3857628"/>
            <a:ext cx="3571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0" idx="1"/>
          </p:cNvCxnSpPr>
          <p:nvPr/>
        </p:nvCxnSpPr>
        <p:spPr>
          <a:xfrm>
            <a:off x="7000892" y="3857628"/>
            <a:ext cx="3571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5786" y="3857628"/>
            <a:ext cx="42862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50001" y="3321843"/>
            <a:ext cx="107157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034" y="2786058"/>
            <a:ext cx="57150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42844" y="2143116"/>
            <a:ext cx="1357290" cy="5715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ANTENNA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understand concept of Image frequency we need to remove RF amplifier and then analyze the process of demodulating of super heterodyne receiver.</a:t>
            </a:r>
          </a:p>
          <a:p>
            <a:r>
              <a:rPr lang="en-IN" dirty="0" smtClean="0"/>
              <a:t>By removing RF amplifier our antenna received signal will be processed by mixer and all the frequency of AM (550KHz to 1720 KHz) will be available at mixer.</a:t>
            </a:r>
          </a:p>
          <a:p>
            <a:r>
              <a:rPr lang="en-IN" dirty="0" smtClean="0"/>
              <a:t>Now, we will understand concept of image frequency by one example.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frequency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Suppose we want to listen 600 KHz frequency (</a:t>
            </a:r>
            <a:r>
              <a:rPr lang="en-IN" dirty="0" err="1" smtClean="0"/>
              <a:t>f</a:t>
            </a:r>
            <a:r>
              <a:rPr lang="en-IN" sz="1800" dirty="0" err="1" smtClean="0"/>
              <a:t>s</a:t>
            </a:r>
            <a:r>
              <a:rPr lang="en-IN" dirty="0" smtClean="0"/>
              <a:t>)of AM band.</a:t>
            </a:r>
          </a:p>
          <a:p>
            <a:r>
              <a:rPr lang="en-IN" dirty="0" smtClean="0"/>
              <a:t>In this case we are supposing our IF frequency of 450 KHz.</a:t>
            </a:r>
          </a:p>
          <a:p>
            <a:r>
              <a:rPr lang="en-IN" dirty="0" smtClean="0"/>
              <a:t>Local oscillator frequency(</a:t>
            </a:r>
            <a:r>
              <a:rPr lang="en-IN" dirty="0" err="1" smtClean="0"/>
              <a:t>f</a:t>
            </a:r>
            <a:r>
              <a:rPr lang="en-IN" sz="1800" dirty="0" err="1" smtClean="0"/>
              <a:t>o</a:t>
            </a:r>
            <a:r>
              <a:rPr lang="en-IN" dirty="0" smtClean="0"/>
              <a:t>).</a:t>
            </a:r>
          </a:p>
          <a:p>
            <a:r>
              <a:rPr lang="en-IN" dirty="0" smtClean="0"/>
              <a:t>Our mixer output will give us </a:t>
            </a:r>
            <a:r>
              <a:rPr lang="en-IN" dirty="0" err="1" smtClean="0"/>
              <a:t>f</a:t>
            </a:r>
            <a:r>
              <a:rPr lang="en-IN" sz="2000" dirty="0" err="1" smtClean="0"/>
              <a:t>o</a:t>
            </a:r>
            <a:r>
              <a:rPr lang="en-IN" dirty="0" smtClean="0"/>
              <a:t>, </a:t>
            </a:r>
            <a:r>
              <a:rPr lang="en-IN" dirty="0" err="1" smtClean="0"/>
              <a:t>f</a:t>
            </a:r>
            <a:r>
              <a:rPr lang="en-IN" sz="2000" dirty="0" err="1" smtClean="0"/>
              <a:t>s</a:t>
            </a:r>
            <a:r>
              <a:rPr lang="en-IN" dirty="0" smtClean="0"/>
              <a:t>, f</a:t>
            </a:r>
            <a:r>
              <a:rPr lang="en-IN" sz="2000" dirty="0" smtClean="0"/>
              <a:t>0</a:t>
            </a:r>
            <a:r>
              <a:rPr lang="en-IN" dirty="0" smtClean="0"/>
              <a:t>-f</a:t>
            </a:r>
            <a:r>
              <a:rPr lang="en-IN" sz="2000" dirty="0" smtClean="0"/>
              <a:t>s</a:t>
            </a:r>
            <a:r>
              <a:rPr lang="en-IN" dirty="0" smtClean="0"/>
              <a:t>, </a:t>
            </a:r>
            <a:r>
              <a:rPr lang="en-IN" dirty="0" err="1" smtClean="0"/>
              <a:t>f</a:t>
            </a:r>
            <a:r>
              <a:rPr lang="en-IN" sz="2000" dirty="0" err="1" smtClean="0"/>
              <a:t>o</a:t>
            </a:r>
            <a:r>
              <a:rPr lang="en-IN" dirty="0" err="1" smtClean="0"/>
              <a:t>+f</a:t>
            </a:r>
            <a:r>
              <a:rPr lang="en-IN" sz="2000" dirty="0" err="1" smtClean="0"/>
              <a:t>s</a:t>
            </a:r>
            <a:r>
              <a:rPr lang="en-IN" dirty="0" smtClean="0"/>
              <a:t> 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IF will allows f</a:t>
            </a:r>
            <a:r>
              <a:rPr lang="en-IN" sz="2000" dirty="0" smtClean="0"/>
              <a:t>0</a:t>
            </a:r>
            <a:r>
              <a:rPr lang="en-IN" dirty="0" smtClean="0"/>
              <a:t>-f</a:t>
            </a:r>
            <a:r>
              <a:rPr lang="en-IN" sz="2000" dirty="0" smtClean="0"/>
              <a:t>s</a:t>
            </a:r>
            <a:r>
              <a:rPr lang="en-IN" dirty="0" smtClean="0"/>
              <a:t> which have value of 450 KHz to pass through it.</a:t>
            </a:r>
          </a:p>
          <a:p>
            <a:r>
              <a:rPr lang="en-IN" dirty="0" smtClean="0"/>
              <a:t>So, to hear 600 KHz we need to tune local oscillator to 1050KHz.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240" y="1071546"/>
            <a:ext cx="114300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MIXER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3240" y="2571744"/>
            <a:ext cx="114300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LOCAL</a:t>
            </a:r>
            <a:br>
              <a:rPr lang="en-IN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IN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OSCILLATOR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4876" y="1071546"/>
            <a:ext cx="1143008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</a:p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AMPLIFIER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5074" y="1071546"/>
            <a:ext cx="1143008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DETECTOR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5272" y="1071546"/>
            <a:ext cx="1143008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POWER/</a:t>
            </a:r>
          </a:p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AUDIO</a:t>
            </a:r>
          </a:p>
          <a:p>
            <a:pPr algn="ctr"/>
            <a:r>
              <a:rPr lang="en-IN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AMPLIFIER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3" idx="0"/>
            <a:endCxn id="2" idx="2"/>
          </p:cNvCxnSpPr>
          <p:nvPr/>
        </p:nvCxnSpPr>
        <p:spPr>
          <a:xfrm rot="5400000" flipH="1" flipV="1">
            <a:off x="3390744" y="2252802"/>
            <a:ext cx="648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  <a:endCxn id="4" idx="1"/>
          </p:cNvCxnSpPr>
          <p:nvPr/>
        </p:nvCxnSpPr>
        <p:spPr>
          <a:xfrm>
            <a:off x="4286248" y="1500174"/>
            <a:ext cx="42862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5857884" y="1500174"/>
            <a:ext cx="3571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358082" y="1500174"/>
            <a:ext cx="3571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7158" y="1643050"/>
            <a:ext cx="228601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-142908" y="1142984"/>
            <a:ext cx="100013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143902" y="1142190"/>
            <a:ext cx="100013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714488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550		      1750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034" y="214290"/>
            <a:ext cx="2357486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Frequency available at mixer input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3571876"/>
            <a:ext cx="1285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/>
                </a:solidFill>
              </a:rPr>
              <a:t>Local oscillator frequency (1050 KHz)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868" y="142852"/>
            <a:ext cx="464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Explanation of image frequency for 600 KHz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3174" y="1357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f</a:t>
            </a:r>
            <a:r>
              <a:rPr lang="en-IN" sz="1400" dirty="0" err="1" smtClean="0"/>
              <a:t>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14546" y="1500174"/>
            <a:ext cx="2286016" cy="1143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2714620"/>
            <a:ext cx="3071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 the end of mixer we will get,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=1050Khz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Fs=600KHz</a:t>
            </a: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fo-fs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=450KHz</a:t>
            </a: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fo+fs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=1500KHz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596" y="4786322"/>
            <a:ext cx="42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But we have also 1500 KHz at input of mixer and it will give output of mixer for </a:t>
            </a:r>
          </a:p>
          <a:p>
            <a:r>
              <a:rPr lang="en-IN" dirty="0" err="1" smtClean="0">
                <a:solidFill>
                  <a:srgbClr val="7030A0"/>
                </a:solidFill>
              </a:rPr>
              <a:t>fs-fo</a:t>
            </a:r>
            <a:r>
              <a:rPr lang="en-IN" dirty="0" smtClean="0">
                <a:solidFill>
                  <a:srgbClr val="7030A0"/>
                </a:solidFill>
              </a:rPr>
              <a:t>=450KHz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And this will gives us undesired output which we don’t want to listen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86380" y="3214686"/>
            <a:ext cx="35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And this undesired frequency of 1500 KHz is called Image frequency for 600 KHz.</a:t>
            </a: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And equation for Image frequency is = desired frequency + 2*(IF)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7" grpId="0"/>
      <p:bldP spid="27" grpId="1"/>
      <p:bldP spid="33" grpId="0"/>
      <p:bldP spid="33" grpId="1"/>
      <p:bldP spid="34" grpId="0"/>
      <p:bldP spid="34" grpId="1"/>
      <p:bldP spid="36" grpId="0"/>
      <p:bldP spid="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RF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RF amplifier helps us to overcome Image frequency.</a:t>
            </a:r>
          </a:p>
          <a:p>
            <a:r>
              <a:rPr lang="en-IN" dirty="0" smtClean="0"/>
              <a:t>For that RF bandwidth should be &lt;2*(IF)</a:t>
            </a:r>
          </a:p>
          <a:p>
            <a:r>
              <a:rPr lang="en-IN" dirty="0" smtClean="0"/>
              <a:t>Because we will get </a:t>
            </a:r>
            <a:r>
              <a:rPr lang="en-IN" dirty="0" smtClean="0"/>
              <a:t>image frequency </a:t>
            </a:r>
            <a:r>
              <a:rPr lang="en-IN" dirty="0" smtClean="0"/>
              <a:t>when our bandwidth allows frequencies which are twice of IF amplifier. </a:t>
            </a:r>
          </a:p>
          <a:p>
            <a:r>
              <a:rPr lang="en-IN" dirty="0" smtClean="0"/>
              <a:t>Hence RF bandwidth will not allow image frequency in input and we will get desired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984999">
            <a:off x="-20290" y="2636775"/>
            <a:ext cx="9141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6100</TotalTime>
  <Words>406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What is image frequency?</vt:lpstr>
      <vt:lpstr>Block diagram of superheterodyne receiver</vt:lpstr>
      <vt:lpstr>Image frequency</vt:lpstr>
      <vt:lpstr>Image frequency example</vt:lpstr>
      <vt:lpstr>Slide 6</vt:lpstr>
      <vt:lpstr>Need of RF amplifier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MANDEEP</dc:creator>
  <cp:lastModifiedBy>MANDEEP</cp:lastModifiedBy>
  <cp:revision>5</cp:revision>
  <dcterms:created xsi:type="dcterms:W3CDTF">2020-11-27T03:49:57Z</dcterms:created>
  <dcterms:modified xsi:type="dcterms:W3CDTF">2020-12-11T11:54:20Z</dcterms:modified>
</cp:coreProperties>
</file>