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78" r:id="rId4"/>
    <p:sldId id="279" r:id="rId5"/>
    <p:sldId id="277" r:id="rId6"/>
    <p:sldId id="257" r:id="rId7"/>
    <p:sldId id="275" r:id="rId8"/>
    <p:sldId id="280" r:id="rId9"/>
    <p:sldId id="264" r:id="rId10"/>
    <p:sldId id="273" r:id="rId11"/>
    <p:sldId id="274" r:id="rId12"/>
    <p:sldId id="281" r:id="rId13"/>
    <p:sldId id="269" r:id="rId14"/>
    <p:sldId id="282" r:id="rId15"/>
    <p:sldId id="286" r:id="rId16"/>
    <p:sldId id="261" r:id="rId17"/>
    <p:sldId id="283" r:id="rId18"/>
    <p:sldId id="287" r:id="rId19"/>
    <p:sldId id="284" r:id="rId20"/>
    <p:sldId id="285" r:id="rId21"/>
    <p:sldId id="26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roject Title" id="{009B587C-5881-4131-ACE9-066C74D2D023}">
          <p14:sldIdLst>
            <p14:sldId id="256"/>
            <p14:sldId id="276"/>
          </p14:sldIdLst>
        </p14:section>
        <p14:section name="Reference Paper" id="{DB568E35-350E-481B-B65B-BFA6EFD0563D}">
          <p14:sldIdLst>
            <p14:sldId id="278"/>
          </p14:sldIdLst>
        </p14:section>
        <p14:section name="Brief Introduction" id="{394026A5-8943-43AA-873B-50CD5A633BFA}">
          <p14:sldIdLst>
            <p14:sldId id="279"/>
            <p14:sldId id="277"/>
            <p14:sldId id="257"/>
          </p14:sldIdLst>
        </p14:section>
        <p14:section name="Goal of Project" id="{91DAFFBF-A977-4A4F-8B4A-285A9EA051DC}">
          <p14:sldIdLst>
            <p14:sldId id="275"/>
            <p14:sldId id="280"/>
          </p14:sldIdLst>
        </p14:section>
        <p14:section name="Project Architecture" id="{4CDC996E-F57D-45C1-B078-D6869AEE48E4}">
          <p14:sldIdLst>
            <p14:sldId id="264"/>
            <p14:sldId id="273"/>
            <p14:sldId id="274"/>
            <p14:sldId id="281"/>
            <p14:sldId id="269"/>
            <p14:sldId id="282"/>
          </p14:sldIdLst>
        </p14:section>
        <p14:section name="Software Requirements" id="{1543020A-9035-4D59-A248-48021B79213A}">
          <p14:sldIdLst>
            <p14:sldId id="286"/>
          </p14:sldIdLst>
        </p14:section>
        <p14:section name="Results" id="{F2631F24-07B8-439B-A689-E9E413DF150E}">
          <p14:sldIdLst>
            <p14:sldId id="261"/>
            <p14:sldId id="283"/>
          </p14:sldIdLst>
        </p14:section>
        <p14:section name="Learning Outcomes" id="{C85099F7-7D6E-4BBD-81E7-9369113DE695}">
          <p14:sldIdLst>
            <p14:sldId id="287"/>
          </p14:sldIdLst>
        </p14:section>
        <p14:section name="Summary" id="{FF8D6C49-247F-4508-888A-3185124D2ADD}">
          <p14:sldIdLst>
            <p14:sldId id="284"/>
            <p14:sldId id="28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8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5" d="100"/>
          <a:sy n="145" d="100"/>
        </p:scale>
        <p:origin x="-39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6AED-D4AA-7B43-977D-59BA1D662A17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B4F6-DA37-034D-9CAD-2ECBC4DC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2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0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2348880"/>
            <a:ext cx="5257800" cy="1583432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293096"/>
            <a:ext cx="5257800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48744"/>
            <a:ext cx="395536" cy="264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C32F648-ECF9-CE40-9A71-3D176A633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548744"/>
            <a:ext cx="395536" cy="264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C32F648-ECF9-CE40-9A71-3D176A6334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3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>
          <a:xfrm>
            <a:off x="1691680" y="1981200"/>
            <a:ext cx="5394920" cy="1951112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Baskerville Old Face" pitchFamily="18" charset="0"/>
              </a:rPr>
              <a:t>Comp-6321 Project Presentation</a:t>
            </a:r>
            <a:br>
              <a:rPr lang="en-US" b="1" dirty="0" smtClean="0">
                <a:latin typeface="Baskerville Old Face" pitchFamily="18" charset="0"/>
              </a:rPr>
            </a:br>
            <a:r>
              <a:rPr lang="en-US" b="1" dirty="0" smtClean="0">
                <a:latin typeface="Baskerville Old Face" pitchFamily="18" charset="0"/>
              </a:rPr>
              <a:t>	</a:t>
            </a:r>
            <a:br>
              <a:rPr lang="en-US" b="1" dirty="0" smtClean="0">
                <a:latin typeface="Baskerville Old Face" pitchFamily="18" charset="0"/>
              </a:rPr>
            </a:br>
            <a:r>
              <a:rPr lang="en-US" b="1" dirty="0" smtClean="0">
                <a:latin typeface="Baskerville Old Face" pitchFamily="18" charset="0"/>
              </a:rPr>
              <a:t>Analyzing Suspicious URLs</a:t>
            </a:r>
            <a:br>
              <a:rPr lang="en-US" b="1" dirty="0" smtClean="0">
                <a:latin typeface="Baskerville Old Face" pitchFamily="18" charset="0"/>
              </a:rPr>
            </a:br>
            <a:r>
              <a:rPr lang="en-US" b="1" dirty="0" smtClean="0">
                <a:latin typeface="Baskerville Old Face" pitchFamily="18" charset="0"/>
              </a:rPr>
              <a:t>using Machine Learning Algorithms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>
          <a:xfrm>
            <a:off x="3733800" y="5181600"/>
            <a:ext cx="5257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	        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Mandeep Kaur</a:t>
            </a:r>
          </a:p>
          <a:p>
            <a:pPr eaLnBrk="1" hangingPunct="1"/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		        Std. ID- 40059801</a:t>
            </a:r>
          </a:p>
          <a:p>
            <a:pPr eaLnBrk="1" hangingPunct="1"/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Baskerville Old Face" pitchFamily="18" charset="0"/>
              </a:rPr>
              <a:t>		        k_ndeep@encs.concordia.ca</a:t>
            </a:r>
            <a:endParaRPr lang="en-US" sz="1900" dirty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Dataset contains URLs with labels 0 and 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Label 1 – malicious URL (from Phish Tank and Spam)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Label 0 – Benign URL (from Yahoo Web Directory)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56" y="3276600"/>
            <a:ext cx="6897063" cy="2524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8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Algorithms used: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4236"/>
            <a:ext cx="7772400" cy="41148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Logistic Regression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Easy to understand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Implicit feature selection</a:t>
            </a:r>
          </a:p>
          <a:p>
            <a:pPr marL="457200" indent="-457200">
              <a:buAutoNum type="arabicParenR" startAt="2"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Support Vector Machine (Linear SVM)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Well suited for high dimensional data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Fast computation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High accuracy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10" y="1981200"/>
            <a:ext cx="5257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5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4152"/>
            <a:ext cx="74676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18802" y="762000"/>
            <a:ext cx="1513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1285220"/>
            <a:ext cx="3657600" cy="4539957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Times" pitchFamily="-32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42" y="5266499"/>
            <a:ext cx="280716" cy="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5029200"/>
            <a:ext cx="1219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1400" dirty="0">
                <a:solidFill>
                  <a:srgbClr val="0000FF"/>
                </a:solidFill>
                <a:latin typeface="Verdana" pitchFamily="3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069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91400" cy="5486400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Lexical Features</a:t>
            </a:r>
          </a:p>
          <a:p>
            <a:pPr algn="ctr"/>
            <a:endParaRPr lang="en-US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property that malicious URLs tend to look different from benign URLs, such as,</a:t>
            </a:r>
          </a:p>
          <a:p>
            <a:pPr marL="1028700" lvl="1"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Length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URL</a:t>
            </a:r>
          </a:p>
          <a:p>
            <a:pPr marL="1028700" lvl="1" algn="just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Domain length</a:t>
            </a:r>
          </a:p>
          <a:p>
            <a:pPr marL="1028700" lvl="1" algn="just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Number of dots</a:t>
            </a:r>
          </a:p>
          <a:p>
            <a:pPr marL="1028700" lvl="1"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Tokens in URL host name </a:t>
            </a:r>
          </a:p>
          <a:p>
            <a:pPr marL="514350" lvl="1" indent="0" algn="just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and path </a:t>
            </a:r>
          </a:p>
          <a:p>
            <a:pPr marL="1028700" lvl="1" algn="just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Average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oken count and </a:t>
            </a:r>
          </a:p>
          <a:p>
            <a:pPr marL="514350" lvl="1" indent="0" algn="just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many more.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60696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Host Based Features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They describe properties of website host and allows us to approximate ‘where’ malicious sited are hosted, ‘who’ own them and ‘how’ they are managed.</a:t>
            </a:r>
            <a:endParaRPr lang="en-US" sz="2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685800" lvl="1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WHOIS – Registration date, Registrar, Registrant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IP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Prefix,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Autonomous System Number (ASN)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685800" lvl="1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Connection speed</a:t>
            </a: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Software Specifications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Operating System – Windows 10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Python 3.6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IntelliJ IDEA 2018.1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Libraries used – skLearn , pandas, numpy </a:t>
            </a:r>
          </a:p>
          <a:p>
            <a:pPr marL="0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038144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657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200">
                <a:solidFill>
                  <a:schemeClr val="tx1"/>
                </a:solidFill>
                <a:latin typeface="Arial"/>
                <a:ea typeface="ＭＳ Ｐゴシック" pitchFamily="-3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Arial"/>
                <a:ea typeface="ＭＳ Ｐゴシック" pitchFamily="-3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Arial"/>
                <a:ea typeface="ＭＳ Ｐゴシック" pitchFamily="-3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Arial"/>
                <a:ea typeface="ＭＳ Ｐゴシック" pitchFamily="-3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32" charset="-128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Code tested on: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Python Shell 3.6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IntelliJ IDEA 2018.1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Windows Command Prompt (version 10.0.1) </a:t>
            </a:r>
          </a:p>
          <a:p>
            <a:pPr marL="0" indent="0">
              <a:buFont typeface="Wingdings" charset="0"/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charset="0"/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1451" y="609600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Experiment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198" y="1447800"/>
            <a:ext cx="668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Representation of the features set data collected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from URLs.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0"/>
          <a:stretch/>
        </p:blipFill>
        <p:spPr>
          <a:xfrm>
            <a:off x="0" y="2362200"/>
            <a:ext cx="9144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1451" y="609600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Experiment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447800"/>
            <a:ext cx="6400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Calibri" pitchFamily="34" charset="0"/>
              </a:rPr>
              <a:t>Graph representation showing performance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    comparison of both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classifiers.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Logistic = 84.16 and Linear SVM = 78.46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25" y="2667000"/>
            <a:ext cx="428684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Supervised and unsupervised learning.</a:t>
            </a:r>
          </a:p>
          <a:p>
            <a:r>
              <a:rPr lang="en-US" dirty="0" smtClean="0"/>
              <a:t>Importance of feature vectors for a classifier to perform well.</a:t>
            </a:r>
          </a:p>
          <a:p>
            <a:r>
              <a:rPr lang="en-US" dirty="0" smtClean="0"/>
              <a:t>Importance of machine learning for real world problems.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Logistic regression performed better than Linear SVM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with accuracy i.e.,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96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%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with test size = 25%.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More features = Better accuracy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From cross validation, it is analyzed that accuracy depends on test size of the dataset i.e., accuracy varies with the increase or decrease in the test size.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07661"/>
              </p:ext>
            </p:extLst>
          </p:nvPr>
        </p:nvGraphicFramePr>
        <p:xfrm>
          <a:off x="1219200" y="3810000"/>
          <a:ext cx="6096000" cy="254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1900" dirty="0" smtClean="0"/>
                        <a:t>Test Size</a:t>
                      </a:r>
                    </a:p>
                    <a:p>
                      <a:pPr algn="ctr"/>
                      <a:r>
                        <a:rPr lang="en-US" sz="1900" dirty="0" smtClean="0"/>
                        <a:t>(%)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Accuracy(%)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Perceptron</a:t>
                      </a:r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1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Outline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Reference Paper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Goal of Project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Project Architecture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Software Requirements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Results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Learning Outcomes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Summary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high accuracy by adding more feature vectors other than lexical and host.</a:t>
            </a:r>
          </a:p>
          <a:p>
            <a:r>
              <a:rPr lang="en-US" dirty="0" smtClean="0"/>
              <a:t>Implement online algorithm to compare present results and achieving better learning model.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676400"/>
            <a:ext cx="222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Thank you 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5257800" cy="1583432"/>
          </a:xfrm>
        </p:spPr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Research Paper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248400" cy="1828800"/>
          </a:xfrm>
        </p:spPr>
        <p:txBody>
          <a:bodyPr/>
          <a:lstStyle/>
          <a:p>
            <a:pPr algn="just"/>
            <a:r>
              <a:rPr lang="en-US" dirty="0">
                <a:latin typeface="Bell MT" pitchFamily="18" charset="0"/>
                <a:cs typeface="Calibri" pitchFamily="34" charset="0"/>
              </a:rPr>
              <a:t>Justin Ma, Lawrence K. Saul, Stefan Savage, and Geoffrey M. Voelker, Identifying suspicious URLs: an application of large-scale online learning, in Proceedings of the 26th Annual International Conference on Machine Learning, New York, NY, USA, 2009, ICML 09, pp. 681688,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Suspicious/Malicious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URLS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Malicious URLs are serious threat to cyber security.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They host unsolicited content and attack unsuspected users, making them victims of various types of scams: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Theft of money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Identity theft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Malware Identification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t="14122" r="18657" b="10333"/>
          <a:stretch/>
        </p:blipFill>
        <p:spPr>
          <a:xfrm>
            <a:off x="4495800" y="3276600"/>
            <a:ext cx="3632030" cy="30175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3" y="152400"/>
            <a:ext cx="7772400" cy="586204"/>
          </a:xfrm>
        </p:spPr>
        <p:txBody>
          <a:bodyPr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Few Examples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2" y="4315998"/>
            <a:ext cx="365760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29" y="4295526"/>
            <a:ext cx="3657600" cy="183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4" descr="C:\Users\dell pc\AppData\Local\Microsoft\Windows\INetCache\IE\3489VKL9\internet_search[1]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ell pc\AppData\Local\Microsoft\Windows\INetCache\IE\4O8ACBHY\31229519675_f1bf6f8521_b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29" y="970378"/>
            <a:ext cx="4396752" cy="26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ell pc\AppData\Local\Microsoft\Windows\INetCache\IE\3489VKL9\Outlook-Phishing-Protection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" y="747702"/>
            <a:ext cx="4514306" cy="29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89" y="2438400"/>
            <a:ext cx="3657600" cy="123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29466" y="6153503"/>
            <a:ext cx="331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Phished Websites: Which one is real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3740807"/>
            <a:ext cx="1666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Trojan downloads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2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 of a URL: Uniform Resource Locator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14954"/>
            <a:ext cx="7772400" cy="279009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aim of this project is to detect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malicious websites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by doing analysis of existing datasets containing suspicious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and benign URLs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using well known Machine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learning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algorithms.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Focus  is on achieving better accuracy to improve the model.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32F648-ECF9-CE40-9A71-3D176A63340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t="3663" r="8156" b="8228"/>
          <a:stretch/>
        </p:blipFill>
        <p:spPr bwMode="auto">
          <a:xfrm>
            <a:off x="304800" y="1663889"/>
            <a:ext cx="8393373" cy="427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916631"/>
            <a:ext cx="668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Live URL Classification System (Research Paper)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5496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798" y="707323"/>
            <a:ext cx="7772400" cy="5334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URL Classification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odel (Implemented Project Model)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44" y="1143001"/>
            <a:ext cx="6107234" cy="2903915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6590" r="5457" b="11133"/>
          <a:stretch/>
        </p:blipFill>
        <p:spPr bwMode="auto">
          <a:xfrm>
            <a:off x="1526344" y="3886200"/>
            <a:ext cx="6107234" cy="256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08" y="6448701"/>
            <a:ext cx="280716" cy="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28" y="6257121"/>
            <a:ext cx="590550" cy="24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676062" y="5958969"/>
            <a:ext cx="9120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1400" dirty="0">
                <a:solidFill>
                  <a:srgbClr val="0000FF"/>
                </a:solidFill>
                <a:latin typeface="Verdana" pitchFamily="32" charset="0"/>
              </a:rPr>
              <a:t>Label</a:t>
            </a:r>
            <a:endParaRPr lang="en-US" sz="1600" dirty="0">
              <a:solidFill>
                <a:srgbClr val="0000FF"/>
              </a:solidFill>
              <a:latin typeface="Verdana" pitchFamily="32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171666" y="6211402"/>
            <a:ext cx="1219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1400" dirty="0">
                <a:solidFill>
                  <a:srgbClr val="0000FF"/>
                </a:solidFill>
                <a:latin typeface="Verdana" pitchFamily="32" charset="0"/>
              </a:rPr>
              <a:t>Example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29400" y="5964132"/>
            <a:ext cx="13716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1400" dirty="0">
                <a:solidFill>
                  <a:srgbClr val="0000FF"/>
                </a:solidFill>
                <a:latin typeface="Verdana" pitchFamily="32" charset="0"/>
              </a:rPr>
              <a:t>Hypothesis</a:t>
            </a:r>
            <a:endParaRPr lang="en-US" sz="2400" dirty="0">
              <a:solidFill>
                <a:srgbClr val="0000FF"/>
              </a:solidFill>
              <a:latin typeface="Verdana" pitchFamily="3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26344" y="6228239"/>
                <a:ext cx="10938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44" y="6228239"/>
                <a:ext cx="1093889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83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59801_ProjectPPt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40059801_ProjectPPt</Template>
  <TotalTime>891</TotalTime>
  <Words>575</Words>
  <Application>Microsoft Office PowerPoint</Application>
  <PresentationFormat>On-screen Show (4:3)</PresentationFormat>
  <Paragraphs>142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40059801_ProjectPPt</vt:lpstr>
      <vt:lpstr>Comp-6321 Project Presentation   Analyzing Suspicious URLs using Machine Learning Algorithms</vt:lpstr>
      <vt:lpstr> Project Outline</vt:lpstr>
      <vt:lpstr>Research Paper</vt:lpstr>
      <vt:lpstr> Suspicious/Malicious URLS</vt:lpstr>
      <vt:lpstr>Few Examples</vt:lpstr>
      <vt:lpstr> Example of a URL: Uniform Resource Locator </vt:lpstr>
      <vt:lpstr> Objective</vt:lpstr>
      <vt:lpstr>PowerPoint Presentation</vt:lpstr>
      <vt:lpstr>URL Classification Model (Implemented Project Model)</vt:lpstr>
      <vt:lpstr> Dataset</vt:lpstr>
      <vt:lpstr>Algorithms used:</vt:lpstr>
      <vt:lpstr>PowerPoint Presentation</vt:lpstr>
      <vt:lpstr>PowerPoint Presentation</vt:lpstr>
      <vt:lpstr>Host Based Features</vt:lpstr>
      <vt:lpstr> Software Specifications</vt:lpstr>
      <vt:lpstr>PowerPoint Presentation</vt:lpstr>
      <vt:lpstr>PowerPoint Presentation</vt:lpstr>
      <vt:lpstr> Learning Outcomes</vt:lpstr>
      <vt:lpstr>Conclusion</vt:lpstr>
      <vt:lpstr>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Comp-6321 Project     on Analyzing Suspicious URLs using Machine Learning Algorithms</dc:title>
  <dc:creator>dell pc</dc:creator>
  <cp:lastModifiedBy>dell pc</cp:lastModifiedBy>
  <cp:revision>41</cp:revision>
  <dcterms:created xsi:type="dcterms:W3CDTF">2018-08-14T21:39:00Z</dcterms:created>
  <dcterms:modified xsi:type="dcterms:W3CDTF">2018-08-17T04:04:32Z</dcterms:modified>
</cp:coreProperties>
</file>