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77" r:id="rId12"/>
    <p:sldId id="264" r:id="rId13"/>
    <p:sldId id="265" r:id="rId14"/>
    <p:sldId id="278" r:id="rId15"/>
    <p:sldId id="267" r:id="rId16"/>
    <p:sldId id="268" r:id="rId17"/>
    <p:sldId id="269" r:id="rId18"/>
    <p:sldId id="270" r:id="rId19"/>
    <p:sldId id="271" r:id="rId20"/>
    <p:sldId id="279" r:id="rId21"/>
    <p:sldId id="280" r:id="rId22"/>
    <p:sldId id="272" r:id="rId23"/>
    <p:sldId id="273" r:id="rId24"/>
    <p:sldId id="281" r:id="rId25"/>
    <p:sldId id="274" r:id="rId26"/>
    <p:sldId id="275" r:id="rId27"/>
  </p:sldIdLst>
  <p:sldSz cx="12192000" cy="6858000"/>
  <p:notesSz cx="6858000" cy="1857375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91480" autoAdjust="0"/>
  </p:normalViewPr>
  <p:slideViewPr>
    <p:cSldViewPr snapToGrid="0">
      <p:cViewPr varScale="1">
        <p:scale>
          <a:sx n="101" d="100"/>
          <a:sy n="101" d="100"/>
        </p:scale>
        <p:origin x="72" y="156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9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94EA2-7EDF-4D08-165A-2F3E16873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FE37D-6119-0216-DBAD-63405B903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7FCCED-065D-202C-F2A0-E3881FD39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5325C-FD31-2B29-D967-8444579932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39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1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47C087-8D72-712C-9CBB-42665DD396BA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74E7B3E-3EA6-D32D-8DDD-32CD66FCE3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9" name="Graphic 8" hidden="1">
              <a:extLst>
                <a:ext uri="{FF2B5EF4-FFF2-40B4-BE49-F238E27FC236}">
                  <a16:creationId xmlns:a16="http://schemas.microsoft.com/office/drawing/2014/main" id="{FF5376D9-4917-222E-DD9A-777FAB8A5C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0" name="Graphic 9" hidden="1">
              <a:extLst>
                <a:ext uri="{FF2B5EF4-FFF2-40B4-BE49-F238E27FC236}">
                  <a16:creationId xmlns:a16="http://schemas.microsoft.com/office/drawing/2014/main" id="{CC6C2B67-F9CA-57F7-6421-32C4615A18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1C68CE21-97D5-53D1-F630-0C4446656B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F43E582D-1A34-062B-C235-289D382B4C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6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9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5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6986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01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6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92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15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83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2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8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8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9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4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4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Relationship Id="rId27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7237A2DB-48FB-FFBE-5F08-F018E060C0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>
            <a:alphaModFix amt="5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C3D173-90B3-0899-339C-E2662BB8AC0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431C04-49CA-1B43-385B-92D0DCC4AF2D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A0B81-BDD3-232F-4567-4CDC4683DE1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13660-F909-4804-9C7B-0CFC5C125DCE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EBFD2A-0022-AF2C-49BA-3B9B634CE0E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F3BAD4-9961-C431-694C-52D149347946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45B18E-3EB5-813F-12DC-DFB8E8564F4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74DF7-A28B-252E-5357-3BC9466E5599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8879FD-8C9F-A351-0E7F-725E769A4536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E84E67-8845-0C38-8530-D30B49B06D71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C66154-2B07-2D10-375F-3ECE4021F7DC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ECE82-0A11-03EE-2D0A-98B9CDB6FDF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37CBD0-B04A-8C07-AB45-D1C435AD6D98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FBFC56-7D44-950E-5DA2-D14C8EF6CD4C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C0A122-0769-6F37-E07B-1A7018A75907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491F67-8884-E038-4D8B-A8B456C17B6F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3570BA-5F6E-6154-B06F-3EF450487100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AE8B7F-24F3-DC42-B877-46DB15582D60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BE07BF-71D6-09C7-3D59-6D2101F24606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BB348C-E254-1ECA-1233-A89A63AEFCA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3D02E9-6FC4-8910-A64F-876851E2F8EE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443303-9A5A-EAC0-AD8B-F4282961CE40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7C3FF-9E25-9006-DDD3-A5A647059871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73DE8B-C920-196F-B93A-DAEEB2DD06EA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66E26C-6368-DA03-75CD-41E4EA961C2A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D5A80B-DF95-2639-4D04-D8CEA1CC49C2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892234-129D-DC3C-A02B-4C595DFB6D30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F545E6-6196-615D-E416-19E1050656E5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DFCD8B-A318-24AE-E61A-5468AA98DA5F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7A2C32-E45F-FE5E-B423-95CA078383A4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1A183D-51B3-19CE-854D-177EBD59E18E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977200-7A40-97CB-8DCA-C490171E883F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3B187D-1338-12E3-0D67-2EE5534FBB21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CA11FB-EFB8-B140-86AD-64F7B1697A12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E33FDDE-14C4-9F88-C230-A48E015B649A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79BB4367-1CD9-AF86-3F00-3D5B30AE0C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44" name="Graphic 43" hidden="1">
              <a:extLst>
                <a:ext uri="{FF2B5EF4-FFF2-40B4-BE49-F238E27FC236}">
                  <a16:creationId xmlns:a16="http://schemas.microsoft.com/office/drawing/2014/main" id="{92ACB93F-294A-8D9C-CE8A-17FBE2FCCA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45" name="Graphic 44" hidden="1">
              <a:extLst>
                <a:ext uri="{FF2B5EF4-FFF2-40B4-BE49-F238E27FC236}">
                  <a16:creationId xmlns:a16="http://schemas.microsoft.com/office/drawing/2014/main" id="{DF7977C1-6760-21A6-DA8A-3AF7BEA07C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46" name="Graphic 45" hidden="1">
              <a:extLst>
                <a:ext uri="{FF2B5EF4-FFF2-40B4-BE49-F238E27FC236}">
                  <a16:creationId xmlns:a16="http://schemas.microsoft.com/office/drawing/2014/main" id="{6CA03DED-2798-BB15-6095-15C7C35B11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D71C5E93-F000-7DD2-54CC-3110EE856A2E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48" name="Rectangle 47" hidden="1">
            <a:extLst>
              <a:ext uri="{FF2B5EF4-FFF2-40B4-BE49-F238E27FC236}">
                <a16:creationId xmlns:a16="http://schemas.microsoft.com/office/drawing/2014/main" id="{82D7CC01-D456-6473-F05C-647FF721A89A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51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6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customXml" Target="../ink/ink2.xml"/><Relationship Id="rId5" Type="http://schemas.openxmlformats.org/officeDocument/2006/relationships/image" Target="../media/image100.png"/><Relationship Id="rId10" Type="http://schemas.openxmlformats.org/officeDocument/2006/relationships/image" Target="../media/image10.png"/><Relationship Id="rId9" Type="http://schemas.openxmlformats.org/officeDocument/2006/relationships/customXml" Target="../ink/ink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047" y="755047"/>
            <a:ext cx="6175953" cy="1681161"/>
          </a:xfrm>
          <a:noFill/>
        </p:spPr>
        <p:txBody>
          <a:bodyPr anchor="t">
            <a:noAutofit/>
          </a:bodyPr>
          <a:lstStyle/>
          <a:p>
            <a:pPr algn="l"/>
            <a:r>
              <a:rPr lang="en-US" sz="44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Usage: Current, Future &amp; Demographics</a:t>
            </a:r>
            <a:b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002" y="3228955"/>
            <a:ext cx="5982044" cy="623698"/>
          </a:xfrm>
          <a:noFill/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 Survey Dashboard Summary (Cognos)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11149"/>
            <a:ext cx="5623841" cy="562292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CA88A3-8AAE-EE1D-F3B3-1B51B46167C1}"/>
              </a:ext>
            </a:extLst>
          </p:cNvPr>
          <p:cNvSpPr txBox="1"/>
          <p:nvPr/>
        </p:nvSpPr>
        <p:spPr>
          <a:xfrm>
            <a:off x="377246" y="4814888"/>
            <a:ext cx="467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Prepared by: Mandeep Kour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Date: 13-Sep-2025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1078" y="155575"/>
            <a:ext cx="13094153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DATABASES have worked with  - FINDINGS &amp; IMPLICATIONS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4A79AD-7B5C-3D28-42E9-13054BBFE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96018"/>
              </p:ext>
            </p:extLst>
          </p:nvPr>
        </p:nvGraphicFramePr>
        <p:xfrm>
          <a:off x="838199" y="1690688"/>
          <a:ext cx="10515600" cy="34137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79319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660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Finding</a:t>
                      </a:r>
                      <a:endParaRPr lang="en-IN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Implication</a:t>
                      </a:r>
                      <a:endParaRPr lang="en-IN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945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PostgreSQL is the top current DB (~994).</a:t>
                      </a:r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Keep Postgres as a primary platform; invest in tuning, extensions, and managed Postgres.</a:t>
                      </a:r>
                      <a:endParaRPr lang="en-US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314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Microsoft SQL Server is widely used (~689).</a:t>
                      </a:r>
                      <a:endParaRPr lang="en-US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Maintain strong MS SQL support; plan integration/migration paths where desired.</a:t>
                      </a:r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793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MySQL has broad current usage (~395).</a:t>
                      </a:r>
                      <a:endParaRPr lang="en-US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Continue MySQL ops/readiness; not the main growth engine but still core.</a:t>
                      </a:r>
                      <a:endParaRPr lang="en-US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461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MongoDB appears but behind the top RDBMS.</a:t>
                      </a:r>
                      <a:endParaRPr lang="en-US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Use MongoDB selectively for document use-cases; avoid defaulting to it.</a:t>
                      </a:r>
                      <a:endParaRPr lang="en-US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197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0"/>
                        <a:t>PostgreSQL+Redis / PostgreSQL+SQLite combos are present (303 / 349).</a:t>
                      </a:r>
                      <a:endParaRPr lang="pt-BR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/>
                        <a:t>Encourage polyglot patterns (Postgres core + Redis cache/queues; SQLite for edge/offline).</a:t>
                      </a:r>
                      <a:endParaRPr lang="en-IN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967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MariaDB shows up mainly in combos, not leading.</a:t>
                      </a:r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Limit new MariaDB starts; standardize on Postgres/MySQL for relational.</a:t>
                      </a:r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0707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040BF-37C0-9D56-DF8A-B35FF572A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D8E4-4F66-0CDE-3E80-B536CB7D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8200" y="212725"/>
            <a:ext cx="13657489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DATABASES want to work with - FINDINGS &amp; IMPLICATIONS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EC4BF6-D985-71AB-CCF0-090640D42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47971"/>
              </p:ext>
            </p:extLst>
          </p:nvPr>
        </p:nvGraphicFramePr>
        <p:xfrm>
          <a:off x="989838" y="1847850"/>
          <a:ext cx="10212324" cy="435133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106162">
                  <a:extLst>
                    <a:ext uri="{9D8B030D-6E8A-4147-A177-3AD203B41FA5}">
                      <a16:colId xmlns:a16="http://schemas.microsoft.com/office/drawing/2014/main" val="3416927296"/>
                    </a:ext>
                  </a:extLst>
                </a:gridCol>
                <a:gridCol w="5106162">
                  <a:extLst>
                    <a:ext uri="{9D8B030D-6E8A-4147-A177-3AD203B41FA5}">
                      <a16:colId xmlns:a16="http://schemas.microsoft.com/office/drawing/2014/main" val="3442706254"/>
                    </a:ext>
                  </a:extLst>
                </a:gridCol>
              </a:tblGrid>
              <a:tr h="3552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Finding</a:t>
                      </a:r>
                      <a:endParaRPr lang="en-IN" sz="1400" b="1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Implication</a:t>
                      </a:r>
                      <a:endParaRPr lang="en-IN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876281807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dirty="0"/>
                        <a:t>PostgreSQL dominates future interest (~1,265).</a:t>
                      </a:r>
                      <a:endParaRPr lang="en-IN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Prioritize Postgres training, migrations, and new builds on Postgres.</a:t>
                      </a:r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1018460604"/>
                  </a:ext>
                </a:extLst>
              </a:tr>
              <a:tr h="8880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/>
                        <a:t>PostgreSQL+SQLite (~567) and PostgreSQL+Redis (~446) are popular future combos.</a:t>
                      </a:r>
                      <a:endParaRPr lang="en-IN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Plan architectures with Postgres core plus SQLite (edge) and Redis (cache/streaming).</a:t>
                      </a:r>
                      <a:endParaRPr lang="en-US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1532043620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Microsoft SQL Server still has strong interest (~622).</a:t>
                      </a:r>
                      <a:endParaRPr lang="en-US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Continue MS SQL capability for enterprise workloads; support hybrid landscapes.</a:t>
                      </a:r>
                      <a:endParaRPr lang="en-US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4131923965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b="0"/>
                        <a:t>MySQL interest remains (solo ~342; combo ~195).</a:t>
                      </a:r>
                      <a:endParaRPr lang="fr-FR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Keep MySQL competency; use where it fits legacy or specific ecosystems.</a:t>
                      </a:r>
                      <a:endParaRPr lang="en-US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42842649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MongoDB interest is moderate (~251).</a:t>
                      </a:r>
                      <a:endParaRPr lang="en-US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Apply for document-heavy schemas; avoid one-size-fits-all adoption.</a:t>
                      </a:r>
                      <a:endParaRPr lang="en-US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381847130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SQLite also appears standalone (~223).</a:t>
                      </a:r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Enable local/embedded/offline apps; add tooling/pipelines for sync patterns.</a:t>
                      </a:r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172911323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26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573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TAB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FB03-F857-3EC0-249E-AE03F3915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329257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A2F50-7AB0-EA5A-9B10-C7C46E6AC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666750"/>
            <a:ext cx="11134725" cy="59213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08D6E05-A795-9440-FD1F-D09555D1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573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TAB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0BF9-AB8D-4916-3BC9-E2E92E087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38AE8-5B4D-2098-2F56-20475D4D7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60" y="650783"/>
            <a:ext cx="10949739" cy="55564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CBF0904-5E7F-093E-62DA-49E0DC2E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573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TAB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1A98-8DF3-E66E-19C4-7D7642551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1409A-2E83-0739-7CC4-A4F15E244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14" y="742950"/>
            <a:ext cx="11061771" cy="57249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70" y="0"/>
            <a:ext cx="10353761" cy="1326321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30356" y="147636"/>
            <a:ext cx="1325563" cy="1325563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350" y="852487"/>
            <a:ext cx="11101950" cy="585787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29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Technology Usage</a:t>
            </a:r>
            <a:endParaRPr lang="en-IN" sz="2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Languages: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JS/TS web stack leads (e.g., </a:t>
            </a:r>
            <a:r>
              <a:rPr lang="en-IN" sz="29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HTML/CSS; JavaScript; TypeScript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Strong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.NET full-stack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combos (</a:t>
            </a:r>
            <a:r>
              <a:rPr lang="en-IN" sz="29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C#; TypeScript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also rank high;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PHP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appears but behind leaders.</a:t>
            </a:r>
          </a:p>
          <a:p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Databases: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top RDBMS;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Server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remain widely used; polyglot mixes (</a:t>
            </a:r>
            <a:r>
              <a:rPr lang="en-IN" sz="2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Postgres+Redis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/SQLite) are present.</a:t>
            </a:r>
          </a:p>
          <a:p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Platforms: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most prominent, followed by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Azure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(and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Cloud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frameworks: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Big bubbles for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with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 Core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pack.</a:t>
            </a:r>
          </a:p>
          <a:p>
            <a:pPr marL="0" indent="0">
              <a:buNone/>
            </a:pP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Technology Trend</a:t>
            </a:r>
            <a:endParaRPr lang="en-IN" sz="2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Languages (desire):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Momentum continues for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JS/TS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C#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interest rises.</a:t>
            </a:r>
          </a:p>
          <a:p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Databases (desire):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Clear tilt to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(dominant), with </a:t>
            </a:r>
            <a:r>
              <a:rPr lang="en-IN" sz="2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Postgres+SQLite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Postgres+Redis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popular combos.</a:t>
            </a:r>
          </a:p>
          <a:p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Platforms (desire):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still the #1 target;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Cloud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follow.</a:t>
            </a:r>
          </a:p>
          <a:p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frameworks (desire):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Interest clusters around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 Core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Demographics</a:t>
            </a:r>
            <a:endParaRPr lang="en-IN" sz="2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Age: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Largest cohorts are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25–34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35–44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18–24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seniors and minors are small shares.</a:t>
            </a:r>
          </a:p>
          <a:p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Country: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Broad global distribution with strong concentrations in North America, Europe, and South Asia.</a:t>
            </a:r>
          </a:p>
          <a:p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Education: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Bachelor’s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largest group, followed by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Master’s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other levels are smaller.</a:t>
            </a:r>
          </a:p>
          <a:p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× Education: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Bachelor’s-level respondents dominate the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25–34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35–44</a:t>
            </a:r>
            <a:r>
              <a:rPr lang="en-IN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-92075"/>
            <a:ext cx="11982449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sz="3600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urrent</a:t>
            </a:r>
            <a:r>
              <a:rPr lang="en-IN" sz="36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Technology Usage - Findings &amp; Implications</a:t>
            </a:r>
            <a:endParaRPr lang="en-US" sz="3600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649AE4-6343-03F3-6454-9FF925E46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56148"/>
              </p:ext>
            </p:extLst>
          </p:nvPr>
        </p:nvGraphicFramePr>
        <p:xfrm>
          <a:off x="1381124" y="1409701"/>
          <a:ext cx="9429750" cy="441362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02960">
                  <a:extLst>
                    <a:ext uri="{9D8B030D-6E8A-4147-A177-3AD203B41FA5}">
                      <a16:colId xmlns:a16="http://schemas.microsoft.com/office/drawing/2014/main" val="302235567"/>
                    </a:ext>
                  </a:extLst>
                </a:gridCol>
                <a:gridCol w="3888240">
                  <a:extLst>
                    <a:ext uri="{9D8B030D-6E8A-4147-A177-3AD203B41FA5}">
                      <a16:colId xmlns:a16="http://schemas.microsoft.com/office/drawing/2014/main" val="4279502868"/>
                    </a:ext>
                  </a:extLst>
                </a:gridCol>
                <a:gridCol w="3638550">
                  <a:extLst>
                    <a:ext uri="{9D8B030D-6E8A-4147-A177-3AD203B41FA5}">
                      <a16:colId xmlns:a16="http://schemas.microsoft.com/office/drawing/2014/main" val="1455214889"/>
                    </a:ext>
                  </a:extLst>
                </a:gridCol>
              </a:tblGrid>
              <a:tr h="2637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Area</a:t>
                      </a:r>
                      <a:endParaRPr lang="en-IN" sz="1400" b="1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Key Finding</a:t>
                      </a:r>
                      <a:endParaRPr lang="en-IN" sz="1400" b="1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Implication</a:t>
                      </a:r>
                      <a:endParaRPr lang="en-IN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4092183510"/>
                  </a:ext>
                </a:extLst>
              </a:tr>
              <a:tr h="8570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Languages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JS/TS web stack</a:t>
                      </a:r>
                      <a:r>
                        <a:rPr lang="en-US" sz="1400" dirty="0"/>
                        <a:t> leads; </a:t>
                      </a:r>
                      <a:r>
                        <a:rPr lang="en-US" sz="1400" b="1" dirty="0"/>
                        <a:t>C#/.NET full-stack</a:t>
                      </a:r>
                      <a:r>
                        <a:rPr lang="en-US" sz="1400" dirty="0"/>
                        <a:t> very strong; </a:t>
                      </a:r>
                      <a:r>
                        <a:rPr lang="en-US" sz="1400" b="1" dirty="0"/>
                        <a:t>PHP</a:t>
                      </a:r>
                      <a:r>
                        <a:rPr lang="en-US" sz="1400" dirty="0"/>
                        <a:t> appears but lower.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Keep </a:t>
                      </a:r>
                      <a:r>
                        <a:rPr lang="en-US" sz="1400" b="1" dirty="0"/>
                        <a:t>JS/TS</a:t>
                      </a:r>
                      <a:r>
                        <a:rPr lang="en-US" sz="1400" dirty="0"/>
                        <a:t> and </a:t>
                      </a:r>
                      <a:r>
                        <a:rPr lang="en-US" sz="1400" b="1" dirty="0"/>
                        <a:t>C#/.NET</a:t>
                      </a:r>
                      <a:r>
                        <a:rPr lang="en-US" sz="1400" dirty="0"/>
                        <a:t> as primary stacks; put PHP in maintenance &amp; plan modernization.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1078034538"/>
                  </a:ext>
                </a:extLst>
              </a:tr>
              <a:tr h="10548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Databases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PostgreSQL</a:t>
                      </a:r>
                      <a:r>
                        <a:rPr lang="en-IN" sz="1400" dirty="0"/>
                        <a:t> tops usage; </a:t>
                      </a:r>
                      <a:r>
                        <a:rPr lang="en-IN" sz="1400" b="1" dirty="0"/>
                        <a:t>SQL Server</a:t>
                      </a:r>
                      <a:r>
                        <a:rPr lang="en-IN" sz="1400" dirty="0"/>
                        <a:t> and </a:t>
                      </a:r>
                      <a:r>
                        <a:rPr lang="en-IN" sz="1400" b="1" dirty="0"/>
                        <a:t>MySQL</a:t>
                      </a:r>
                      <a:r>
                        <a:rPr lang="en-IN" sz="1400" dirty="0"/>
                        <a:t> widely used; polyglot mixes (</a:t>
                      </a:r>
                      <a:r>
                        <a:rPr lang="en-IN" sz="1400" dirty="0" err="1"/>
                        <a:t>Postgres+Redis</a:t>
                      </a:r>
                      <a:r>
                        <a:rPr lang="en-IN" sz="1400" dirty="0"/>
                        <a:t>/SQLite) present.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Invest in </a:t>
                      </a:r>
                      <a:r>
                        <a:rPr lang="en-US" sz="1400" b="1"/>
                        <a:t>PostgreSQL</a:t>
                      </a:r>
                      <a:r>
                        <a:rPr lang="en-US" sz="1400"/>
                        <a:t> excellence; maintain SQL Server/MySQL; use </a:t>
                      </a:r>
                      <a:r>
                        <a:rPr lang="en-US" sz="1400" b="1"/>
                        <a:t>Redis/SQLite</a:t>
                      </a:r>
                      <a:r>
                        <a:rPr lang="en-US" sz="1400"/>
                        <a:t> tactically.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1114163583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Platforms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AWS</a:t>
                      </a:r>
                      <a:r>
                        <a:rPr lang="en-US" sz="1400"/>
                        <a:t> dominates with </a:t>
                      </a:r>
                      <a:r>
                        <a:rPr lang="en-US" sz="1400" b="1"/>
                        <a:t>Azure</a:t>
                      </a:r>
                      <a:r>
                        <a:rPr lang="en-US" sz="1400"/>
                        <a:t> next; </a:t>
                      </a:r>
                      <a:r>
                        <a:rPr lang="en-US" sz="1400" b="1"/>
                        <a:t>GCP</a:t>
                      </a:r>
                      <a:r>
                        <a:rPr lang="en-US" sz="1400"/>
                        <a:t> visible.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Keep </a:t>
                      </a:r>
                      <a:r>
                        <a:rPr lang="en-US" sz="1400" b="1" dirty="0"/>
                        <a:t>AWS-first</a:t>
                      </a:r>
                      <a:r>
                        <a:rPr lang="en-US" sz="1400" dirty="0"/>
                        <a:t> standards; ensure Azure/GCP depth for partner/customer needs.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4178328833"/>
                  </a:ext>
                </a:extLst>
              </a:tr>
              <a:tr h="8570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Web Frameworks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Big bubbles for </a:t>
                      </a:r>
                      <a:r>
                        <a:rPr lang="en-US" sz="1400" b="1" dirty="0"/>
                        <a:t>Spring Boot</a:t>
                      </a:r>
                      <a:r>
                        <a:rPr lang="en-US" sz="1400" dirty="0"/>
                        <a:t> and </a:t>
                      </a:r>
                      <a:r>
                        <a:rPr lang="en-US" sz="1400" b="1" dirty="0"/>
                        <a:t>React</a:t>
                      </a:r>
                      <a:r>
                        <a:rPr lang="en-US" sz="1400" dirty="0"/>
                        <a:t>; </a:t>
                      </a:r>
                      <a:r>
                        <a:rPr lang="en-US" sz="1400" b="1" dirty="0"/>
                        <a:t>ASP.NET Core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Node.js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 err="1"/>
                        <a:t>FastAPI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Express</a:t>
                      </a:r>
                      <a:r>
                        <a:rPr lang="en-US" sz="1400" dirty="0"/>
                        <a:t> active.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Resource squads across </a:t>
                      </a:r>
                      <a:r>
                        <a:rPr lang="en-US" sz="1400" b="1"/>
                        <a:t>Java/Spring</a:t>
                      </a:r>
                      <a:r>
                        <a:rPr lang="en-US" sz="1400"/>
                        <a:t>, </a:t>
                      </a:r>
                      <a:r>
                        <a:rPr lang="en-US" sz="1400" b="1"/>
                        <a:t>React/Node</a:t>
                      </a:r>
                      <a:r>
                        <a:rPr lang="en-US" sz="1400"/>
                        <a:t>, </a:t>
                      </a:r>
                      <a:r>
                        <a:rPr lang="en-US" sz="1400" b="1"/>
                        <a:t>ASP.NET Core</a:t>
                      </a:r>
                      <a:r>
                        <a:rPr lang="en-US" sz="1400"/>
                        <a:t>; enable </a:t>
                      </a:r>
                      <a:r>
                        <a:rPr lang="en-US" sz="1400" b="1"/>
                        <a:t>FastAPI/Express</a:t>
                      </a:r>
                      <a:r>
                        <a:rPr lang="en-US" sz="1400"/>
                        <a:t> for services.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952348493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Skills Pattern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SQL</a:t>
                      </a:r>
                      <a:r>
                        <a:rPr lang="en-US" sz="1400"/>
                        <a:t> appears across stacks; multi-tech </a:t>
                      </a:r>
                      <a:r>
                        <a:rPr lang="en-US" sz="1400" b="1"/>
                        <a:t>combos &gt; single languages</a:t>
                      </a:r>
                      <a:r>
                        <a:rPr lang="en-US" sz="1400"/>
                        <a:t>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Make </a:t>
                      </a:r>
                      <a:r>
                        <a:rPr lang="en-US" sz="1400" b="1" dirty="0"/>
                        <a:t>SQL</a:t>
                      </a:r>
                      <a:r>
                        <a:rPr lang="en-US" sz="1400" dirty="0"/>
                        <a:t> baseline; hire/train </a:t>
                      </a:r>
                      <a:r>
                        <a:rPr lang="en-US" sz="1400" b="1" dirty="0"/>
                        <a:t>T-shaped</a:t>
                      </a:r>
                      <a:r>
                        <a:rPr lang="en-US" sz="1400" dirty="0"/>
                        <a:t> polyglot developers.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8911530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D1EFF-D0C1-EB80-9B06-C9CD71737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982F-2780-C667-FA33-BCE079BC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9058" y="138547"/>
            <a:ext cx="12411074" cy="1325563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Technology Trend - Findings &amp; Implications</a:t>
            </a:r>
            <a:br>
              <a:rPr lang="en-IN" sz="3200" dirty="0"/>
            </a:b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020C22-FD76-1680-BE43-23BB98E4E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307419"/>
              </p:ext>
            </p:extLst>
          </p:nvPr>
        </p:nvGraphicFramePr>
        <p:xfrm>
          <a:off x="1420680" y="1652588"/>
          <a:ext cx="9350640" cy="43755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59241">
                  <a:extLst>
                    <a:ext uri="{9D8B030D-6E8A-4147-A177-3AD203B41FA5}">
                      <a16:colId xmlns:a16="http://schemas.microsoft.com/office/drawing/2014/main" val="47007795"/>
                    </a:ext>
                  </a:extLst>
                </a:gridCol>
                <a:gridCol w="3638550">
                  <a:extLst>
                    <a:ext uri="{9D8B030D-6E8A-4147-A177-3AD203B41FA5}">
                      <a16:colId xmlns:a16="http://schemas.microsoft.com/office/drawing/2014/main" val="4245162027"/>
                    </a:ext>
                  </a:extLst>
                </a:gridCol>
                <a:gridCol w="3752849">
                  <a:extLst>
                    <a:ext uri="{9D8B030D-6E8A-4147-A177-3AD203B41FA5}">
                      <a16:colId xmlns:a16="http://schemas.microsoft.com/office/drawing/2014/main" val="374994380"/>
                    </a:ext>
                  </a:extLst>
                </a:gridCol>
              </a:tblGrid>
              <a:tr h="252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en-IN" sz="14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</a:rPr>
                        <a:t>Key Finding</a:t>
                      </a:r>
                      <a:endParaRPr lang="en-IN" sz="14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Implication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513276131"/>
                  </a:ext>
                </a:extLst>
              </a:tr>
              <a:tr h="819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Languages (Desire)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JS/TS</a:t>
                      </a:r>
                      <a:r>
                        <a:rPr lang="en-US" sz="1400"/>
                        <a:t> and </a:t>
                      </a:r>
                      <a:r>
                        <a:rPr lang="en-US" sz="1400" b="1"/>
                        <a:t>C#</a:t>
                      </a:r>
                      <a:r>
                        <a:rPr lang="en-US" sz="1400"/>
                        <a:t> remain top; </a:t>
                      </a:r>
                      <a:r>
                        <a:rPr lang="en-US" sz="1400" b="1"/>
                        <a:t>Python</a:t>
                      </a:r>
                      <a:r>
                        <a:rPr lang="en-US" sz="1400"/>
                        <a:t> interest rises; standalone </a:t>
                      </a:r>
                      <a:r>
                        <a:rPr lang="en-US" sz="1400" b="1"/>
                        <a:t>C#</a:t>
                      </a:r>
                      <a:r>
                        <a:rPr lang="en-US" sz="1400"/>
                        <a:t> demand increases.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Expand learning paths &amp; roles in </a:t>
                      </a:r>
                      <a:r>
                        <a:rPr lang="en-US" sz="1400" b="1"/>
                        <a:t>TS/React/Node</a:t>
                      </a:r>
                      <a:r>
                        <a:rPr lang="en-US" sz="1400"/>
                        <a:t>, </a:t>
                      </a:r>
                      <a:r>
                        <a:rPr lang="en-US" sz="1400" b="1"/>
                        <a:t>C#/.NET</a:t>
                      </a:r>
                      <a:r>
                        <a:rPr lang="en-US" sz="1400"/>
                        <a:t>, and </a:t>
                      </a:r>
                      <a:r>
                        <a:rPr lang="en-US" sz="1400" b="1"/>
                        <a:t>Python</a:t>
                      </a:r>
                      <a:r>
                        <a:rPr lang="en-US" sz="1400"/>
                        <a:t> (APIs/data/automation).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572213639"/>
                  </a:ext>
                </a:extLst>
              </a:tr>
              <a:tr h="10090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Databases (Desire)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PostgreSQL</a:t>
                      </a:r>
                      <a:r>
                        <a:rPr lang="en-IN" sz="1400" dirty="0"/>
                        <a:t> is the clear target; combos </a:t>
                      </a:r>
                      <a:r>
                        <a:rPr lang="en-IN" sz="1400" b="1" dirty="0" err="1"/>
                        <a:t>Postgres+SQLite</a:t>
                      </a:r>
                      <a:r>
                        <a:rPr lang="en-IN" sz="1400" dirty="0"/>
                        <a:t> and </a:t>
                      </a:r>
                      <a:r>
                        <a:rPr lang="en-IN" sz="1400" b="1" dirty="0" err="1"/>
                        <a:t>Postgres+Redis</a:t>
                      </a:r>
                      <a:r>
                        <a:rPr lang="en-IN" sz="1400" dirty="0"/>
                        <a:t> popular; MS SQL still strong; MySQL/Mongo moderate.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Default </a:t>
                      </a:r>
                      <a:r>
                        <a:rPr lang="en-US" sz="1400" b="1"/>
                        <a:t>new builds to Postgres</a:t>
                      </a:r>
                      <a:r>
                        <a:rPr lang="en-US" sz="1400"/>
                        <a:t>; architect </a:t>
                      </a:r>
                      <a:r>
                        <a:rPr lang="en-US" sz="1400" b="1"/>
                        <a:t>SQLite (edge/offline)</a:t>
                      </a:r>
                      <a:r>
                        <a:rPr lang="en-US" sz="1400"/>
                        <a:t> and </a:t>
                      </a:r>
                      <a:r>
                        <a:rPr lang="en-US" sz="1400" b="1"/>
                        <a:t>Redis (cache/streams)</a:t>
                      </a:r>
                      <a:r>
                        <a:rPr lang="en-US" sz="1400"/>
                        <a:t>; keep MS SQL/MySQL competency.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2417511632"/>
                  </a:ext>
                </a:extLst>
              </a:tr>
              <a:tr h="819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Platforms (Desire)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AWS</a:t>
                      </a:r>
                      <a:r>
                        <a:rPr lang="en-US" sz="1400"/>
                        <a:t> remains #1; </a:t>
                      </a:r>
                      <a:r>
                        <a:rPr lang="en-US" sz="1400" b="1"/>
                        <a:t>Azure</a:t>
                      </a:r>
                      <a:r>
                        <a:rPr lang="en-US" sz="1400"/>
                        <a:t> and </a:t>
                      </a:r>
                      <a:r>
                        <a:rPr lang="en-US" sz="1400" b="1"/>
                        <a:t>GCP</a:t>
                      </a:r>
                      <a:r>
                        <a:rPr lang="en-US" sz="1400"/>
                        <a:t> follow.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Prioritize </a:t>
                      </a:r>
                      <a:r>
                        <a:rPr lang="en-US" sz="1400" b="1"/>
                        <a:t>AWS certifications/patterns</a:t>
                      </a:r>
                      <a:r>
                        <a:rPr lang="en-US" sz="1400"/>
                        <a:t>; curate Azure/GCP upskilling as secondary.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545642534"/>
                  </a:ext>
                </a:extLst>
              </a:tr>
              <a:tr h="6306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Web Frameworks (Desire)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Interest clusters around </a:t>
                      </a:r>
                      <a:r>
                        <a:rPr lang="en-US" sz="1400" b="1"/>
                        <a:t>React</a:t>
                      </a:r>
                      <a:r>
                        <a:rPr lang="en-US" sz="1400"/>
                        <a:t>, </a:t>
                      </a:r>
                      <a:r>
                        <a:rPr lang="en-US" sz="1400" b="1"/>
                        <a:t>Spring Boot</a:t>
                      </a:r>
                      <a:r>
                        <a:rPr lang="en-US" sz="1400"/>
                        <a:t>, </a:t>
                      </a:r>
                      <a:r>
                        <a:rPr lang="en-US" sz="1400" b="1"/>
                        <a:t>ASP.NET Core</a:t>
                      </a:r>
                      <a:r>
                        <a:rPr lang="en-US" sz="1400"/>
                        <a:t>, </a:t>
                      </a:r>
                      <a:r>
                        <a:rPr lang="en-US" sz="1400" b="1"/>
                        <a:t>FastAPI</a:t>
                      </a:r>
                      <a:r>
                        <a:rPr lang="en-US" sz="1400"/>
                        <a:t>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Focus enablement/hiring on these frameworks; standardize toolchains.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1006607918"/>
                  </a:ext>
                </a:extLst>
              </a:tr>
              <a:tr h="819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Overall Direction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Continuity from current → future with a decisive </a:t>
                      </a:r>
                      <a:r>
                        <a:rPr lang="en-US" sz="1400" b="1"/>
                        <a:t>tilt to PostgreSQL</a:t>
                      </a:r>
                      <a:r>
                        <a:rPr lang="en-US" sz="1400"/>
                        <a:t> and steady </a:t>
                      </a:r>
                      <a:r>
                        <a:rPr lang="en-US" sz="1400" b="1"/>
                        <a:t>AWS / JS/TS / C#</a:t>
                      </a:r>
                      <a:r>
                        <a:rPr lang="en-US" sz="1400"/>
                        <a:t>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Concentrate investments on </a:t>
                      </a:r>
                      <a:r>
                        <a:rPr lang="en-US" sz="1400" b="1" dirty="0"/>
                        <a:t>PostgreSQL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AWS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JS/TS + C#</a:t>
                      </a:r>
                      <a:r>
                        <a:rPr lang="en-US" sz="1400" dirty="0"/>
                        <a:t>; grow </a:t>
                      </a:r>
                      <a:r>
                        <a:rPr lang="en-US" sz="1400" b="1" dirty="0"/>
                        <a:t>Python</a:t>
                      </a:r>
                      <a:r>
                        <a:rPr lang="en-US" sz="1400" dirty="0"/>
                        <a:t>; support polyglot stacks.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388857342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7169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64BDA-B6B6-B751-D18A-B9B6D7599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8992-8561-488D-9E0B-F37D4B06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153194"/>
            <a:ext cx="12049124" cy="1325563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6"/>
                </a:solidFill>
              </a:rPr>
              <a:t>Demographics - Findings &amp; Implications</a:t>
            </a:r>
            <a:endParaRPr lang="en-US" sz="3600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3788E8-D3A2-8DC2-31B0-4D559458C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436489"/>
              </p:ext>
            </p:extLst>
          </p:nvPr>
        </p:nvGraphicFramePr>
        <p:xfrm>
          <a:off x="1117077" y="1566863"/>
          <a:ext cx="9957846" cy="435133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19282">
                  <a:extLst>
                    <a:ext uri="{9D8B030D-6E8A-4147-A177-3AD203B41FA5}">
                      <a16:colId xmlns:a16="http://schemas.microsoft.com/office/drawing/2014/main" val="1315308615"/>
                    </a:ext>
                  </a:extLst>
                </a:gridCol>
                <a:gridCol w="3319282">
                  <a:extLst>
                    <a:ext uri="{9D8B030D-6E8A-4147-A177-3AD203B41FA5}">
                      <a16:colId xmlns:a16="http://schemas.microsoft.com/office/drawing/2014/main" val="1568209746"/>
                    </a:ext>
                  </a:extLst>
                </a:gridCol>
                <a:gridCol w="3319282">
                  <a:extLst>
                    <a:ext uri="{9D8B030D-6E8A-4147-A177-3AD203B41FA5}">
                      <a16:colId xmlns:a16="http://schemas.microsoft.com/office/drawing/2014/main" val="1053735651"/>
                    </a:ext>
                  </a:extLst>
                </a:gridCol>
              </a:tblGrid>
              <a:tr h="3223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</a:rPr>
                        <a:t>Metric</a:t>
                      </a:r>
                      <a:endParaRPr lang="en-IN" sz="14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</a:rPr>
                        <a:t>Key Finding</a:t>
                      </a:r>
                      <a:endParaRPr lang="en-IN" sz="14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Implication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2139559205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Age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Largest cohorts: </a:t>
                      </a:r>
                      <a:r>
                        <a:rPr lang="en-US" sz="1400" b="1" dirty="0"/>
                        <a:t>25–34</a:t>
                      </a:r>
                      <a:r>
                        <a:rPr lang="en-US" sz="1400" dirty="0"/>
                        <a:t>, then </a:t>
                      </a:r>
                      <a:r>
                        <a:rPr lang="en-US" sz="1400" b="1" dirty="0"/>
                        <a:t>35–44</a:t>
                      </a:r>
                      <a:r>
                        <a:rPr lang="en-US" sz="1400" dirty="0"/>
                        <a:t>, then </a:t>
                      </a:r>
                      <a:r>
                        <a:rPr lang="en-US" sz="1400" b="1" dirty="0"/>
                        <a:t>18–24</a:t>
                      </a:r>
                      <a:r>
                        <a:rPr lang="en-US" sz="1400" dirty="0"/>
                        <a:t>.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Aim upskilling and career paths at </a:t>
                      </a:r>
                      <a:r>
                        <a:rPr lang="en-US" sz="1400" b="1"/>
                        <a:t>early–mid career</a:t>
                      </a:r>
                      <a:r>
                        <a:rPr lang="en-US" sz="1400"/>
                        <a:t> talent.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651730349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Country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Broad global spread with strong NA, Europe, South Asia presence.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Schedule programs across </a:t>
                      </a:r>
                      <a:r>
                        <a:rPr lang="en-US" sz="1400" b="1"/>
                        <a:t>time zones</a:t>
                      </a:r>
                      <a:r>
                        <a:rPr lang="en-US" sz="1400"/>
                        <a:t>; localize examples where useful.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563100990"/>
                  </a:ext>
                </a:extLst>
              </a:tr>
              <a:tr h="10475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Education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Bachelor’s</a:t>
                      </a:r>
                      <a:r>
                        <a:rPr lang="en-US" sz="1400"/>
                        <a:t> is the largest group, followed by </a:t>
                      </a:r>
                      <a:r>
                        <a:rPr lang="en-US" sz="1400" b="1"/>
                        <a:t>Master’s</a:t>
                      </a:r>
                      <a:r>
                        <a:rPr lang="en-US" sz="1400"/>
                        <a:t>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Tailor curriculum depth and prerequisites to </a:t>
                      </a:r>
                      <a:r>
                        <a:rPr lang="en-US" sz="1400" b="1"/>
                        <a:t>Bachelor’s/Master’s</a:t>
                      </a:r>
                      <a:r>
                        <a:rPr lang="en-US" sz="1400"/>
                        <a:t> audiences.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3374941412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Age × Education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Bachelor’s dominates within </a:t>
                      </a:r>
                      <a:r>
                        <a:rPr lang="en-US" sz="1400" b="1"/>
                        <a:t>25–34</a:t>
                      </a:r>
                      <a:r>
                        <a:rPr lang="en-US" sz="1400"/>
                        <a:t> and </a:t>
                      </a:r>
                      <a:r>
                        <a:rPr lang="en-US" sz="1400" b="1"/>
                        <a:t>35–44</a:t>
                      </a:r>
                      <a:r>
                        <a:rPr lang="en-US" sz="1400"/>
                        <a:t> groups.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Target certifications/advanced tracks to these cohorts for maximum impact.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96470866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Workforce Planning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Demographic base supports scalable training and cross-stack growth.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Build </a:t>
                      </a:r>
                      <a:r>
                        <a:rPr lang="en-US" sz="1400" b="1" dirty="0"/>
                        <a:t>pipeline programs</a:t>
                      </a:r>
                      <a:r>
                        <a:rPr lang="en-US" sz="1400" dirty="0"/>
                        <a:t>, mentorship, and rotations to develop </a:t>
                      </a:r>
                      <a:r>
                        <a:rPr lang="en-US" sz="1400" b="1" dirty="0"/>
                        <a:t>full-stack</a:t>
                      </a:r>
                      <a:r>
                        <a:rPr lang="en-US" sz="1400" dirty="0"/>
                        <a:t> capability.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257748602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6912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11"/>
            <a:ext cx="10353761" cy="1326321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107792" y="222571"/>
            <a:ext cx="882007" cy="882007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838200" y="1386832"/>
            <a:ext cx="10975113" cy="525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we are now (Current Usage):</a:t>
            </a:r>
            <a:b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JS/TS web stack and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C#/.NET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dominate;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leading DB with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Server/MySQL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still significant;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most-used platform; frameworks cluster around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 Core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FastAPI</a:t>
            </a:r>
            <a:endParaRPr lang="en-US" alt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we’re heading (Future Trend):</a:t>
            </a:r>
            <a:b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Continued preference for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JS/TS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C#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with rising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interest.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clear target DB (often paired with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Redis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SQLite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remains the top aspiration;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Azure/GCP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follow. Framework interest centers on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 Core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FastAPI</a:t>
            </a:r>
            <a:endParaRPr lang="en-US" alt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we’re building for (Demographics):</a:t>
            </a:r>
            <a:b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Largest cohorts are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25–34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35–44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Bachelor’s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then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Master’s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degrees; respondents span North America, Europe, and South Asia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Implications:</a:t>
            </a:r>
            <a:endParaRPr lang="en-US" alt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 new builds on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keep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Server/MySQL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well supported.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AWS-first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patterns; maintain depth in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Azure/GCP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Prioritize skills and hiring in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TypeScript/React/Node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C#/.NET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make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baseline skill.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Encourage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polyglot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designs (Postgres core +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Redis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cache/streams;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SQLite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edge/offline)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60–90 days (actions):</a:t>
            </a:r>
            <a:b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Launch focused upskilling: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 + Postgres + TS/React + C# + SQL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Identify 2–3 services to migrate/pilot on </a:t>
            </a:r>
            <a:r>
              <a:rPr lang="en-US" alt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Postgres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(with Redis/SQLite where useful).</a:t>
            </a:r>
            <a:b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Align hiring </a:t>
            </a:r>
            <a:r>
              <a:rPr lang="en-US" altLang="en-US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reqs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target stacks; add a Python track for data/APIs.</a:t>
            </a:r>
            <a:b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Define success metrics: time-to-first-commit on new stack, defect rate, perf gains, migration milestones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1734419" y="130052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pPr algn="ctr"/>
            <a:r>
              <a:rPr lang="en-US" sz="3600" dirty="0">
                <a:solidFill>
                  <a:schemeClr val="accent6"/>
                </a:solidFill>
              </a:rPr>
              <a:t>OUTLINE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798238" y="1371600"/>
            <a:ext cx="6464762" cy="5222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  <a:p>
            <a:pPr>
              <a:lnSpc>
                <a:spcPct val="10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  <a:p>
            <a:pPr>
              <a:lnSpc>
                <a:spcPct val="10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— Programming Language Trends: Current, Next Year, Findings &amp; Implications</a:t>
            </a:r>
          </a:p>
          <a:p>
            <a:pPr>
              <a:lnSpc>
                <a:spcPct val="10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— Database Trends: Current, Next Year, Findings &amp; Implications</a:t>
            </a:r>
          </a:p>
          <a:p>
            <a:pPr>
              <a:lnSpc>
                <a:spcPct val="10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Postings Visualization</a:t>
            </a:r>
          </a:p>
          <a:p>
            <a:pPr>
              <a:lnSpc>
                <a:spcPct val="10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Frameworks- Current &amp; Future</a:t>
            </a:r>
          </a:p>
          <a:p>
            <a:pPr>
              <a:lnSpc>
                <a:spcPct val="10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Dashboard: Current Technology Usage</a:t>
            </a:r>
          </a:p>
          <a:p>
            <a:pPr>
              <a:lnSpc>
                <a:spcPct val="10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Dashboard: Future Technology Trend</a:t>
            </a:r>
          </a:p>
          <a:p>
            <a:pPr>
              <a:lnSpc>
                <a:spcPct val="10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Dashboard: Demographics</a:t>
            </a:r>
          </a:p>
          <a:p>
            <a:pPr>
              <a:lnSpc>
                <a:spcPct val="10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Insights</a:t>
            </a:r>
          </a:p>
          <a:p>
            <a:pPr>
              <a:lnSpc>
                <a:spcPct val="10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Findings &amp; Implications</a:t>
            </a:r>
          </a:p>
          <a:p>
            <a:pPr>
              <a:lnSpc>
                <a:spcPct val="10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>
              <a:lnSpc>
                <a:spcPct val="10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Appendix</a:t>
            </a:r>
          </a:p>
          <a:p>
            <a:pPr>
              <a:lnSpc>
                <a:spcPct val="100000"/>
              </a:lnSpc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4126" y="1371600"/>
            <a:ext cx="4123456" cy="41234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2" y="0"/>
            <a:ext cx="10353761" cy="1326321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APPENDIX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89957" y="758"/>
            <a:ext cx="1325563" cy="1325563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641952" y="1138238"/>
            <a:ext cx="109880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3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&amp; Prep</a:t>
            </a:r>
            <a:endParaRPr lang="en-IN" sz="43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survey_data_updated.csv (</a:t>
            </a:r>
            <a:r>
              <a:rPr lang="en-IN" sz="43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18,845 rows</a:t>
            </a:r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43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114 columns</a:t>
            </a:r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Multi-select tech fields are </a:t>
            </a:r>
            <a:r>
              <a:rPr lang="en-IN" sz="43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semicolon-delimited (;)</a:t>
            </a:r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split to rows, </a:t>
            </a:r>
            <a:r>
              <a:rPr lang="en-IN" sz="43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trim</a:t>
            </a:r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IN" sz="43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values.</a:t>
            </a:r>
          </a:p>
          <a:p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Removed null/blank tokens before ranking </a:t>
            </a:r>
            <a:r>
              <a:rPr lang="en-IN" sz="43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</a:t>
            </a:r>
          </a:p>
          <a:p>
            <a:pPr marL="0" indent="0">
              <a:buNone/>
            </a:pPr>
            <a:endParaRPr lang="en-IN" sz="43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43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Columns used</a:t>
            </a:r>
            <a:endParaRPr lang="en-IN" sz="43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usage: </a:t>
            </a:r>
            <a:r>
              <a:rPr lang="en-IN" sz="43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LanguageHaveWorkedWith</a:t>
            </a:r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43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DatabaseHaveWorkedWith</a:t>
            </a:r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43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PlatformHaveWorkedWith</a:t>
            </a:r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43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WebframeHaveWorkedWith</a:t>
            </a:r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trend: </a:t>
            </a:r>
            <a:r>
              <a:rPr lang="en-IN" sz="43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LanguageWantToWorkWith</a:t>
            </a:r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43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DatabaseWantToWorkWith</a:t>
            </a:r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43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PlatformWantToWorkWith</a:t>
            </a:r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43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WebframeWantToWorkWith</a:t>
            </a:r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Demographics: Age, Country, </a:t>
            </a:r>
            <a:r>
              <a:rPr lang="en-IN" sz="43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EdLevel</a:t>
            </a:r>
            <a:endParaRPr lang="en-IN" sz="43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43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43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structure (Cognos, 3 tabs, 2×2 each)</a:t>
            </a:r>
            <a:endParaRPr lang="en-IN" sz="43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43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Technology Usage:</a:t>
            </a:r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Bar (Languages), Column (Databases), Word Cloud (Platforms), Hierarchy Bubble (</a:t>
            </a:r>
            <a:r>
              <a:rPr lang="en-IN" sz="43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Webframes</a:t>
            </a:r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IN" sz="43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Technology Trend:</a:t>
            </a:r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Bar (Languages Want), Column (Databases Want), </a:t>
            </a:r>
            <a:r>
              <a:rPr lang="en-IN" sz="43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Treemap</a:t>
            </a:r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(Platforms Want), Hierarchy Bubble (</a:t>
            </a:r>
            <a:r>
              <a:rPr lang="en-IN" sz="43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Webframes</a:t>
            </a:r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Want).</a:t>
            </a:r>
          </a:p>
          <a:p>
            <a:r>
              <a:rPr lang="en-IN" sz="43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Demographics:</a:t>
            </a:r>
            <a:r>
              <a:rPr lang="en-IN" sz="4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Pie (Age), Map (Country), Line (Education distribution), Stacked Bar (Age × Education).</a:t>
            </a:r>
          </a:p>
          <a:p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3684D-0506-EE2E-9B7B-4DF4BCFEF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8A6D8308-EFB8-9F81-6E3D-013D31C56A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085182" y="758"/>
            <a:ext cx="1325563" cy="1325563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1E17125-126D-168D-FE43-6C8546405DA4}"/>
              </a:ext>
            </a:extLst>
          </p:cNvPr>
          <p:cNvSpPr txBox="1">
            <a:spLocks/>
          </p:cNvSpPr>
          <p:nvPr/>
        </p:nvSpPr>
        <p:spPr>
          <a:xfrm>
            <a:off x="765777" y="1253331"/>
            <a:ext cx="109880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 (for grading/linking)</a:t>
            </a:r>
            <a:endParaRPr lang="en-I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→ </a:t>
            </a: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(Landscape) → </a:t>
            </a: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 as PDF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(Next steps optional) upload to GitHub → share </a:t>
            </a: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read-only link</a:t>
            </a:r>
          </a:p>
          <a:p>
            <a:pPr marL="0" indent="0">
              <a:buNone/>
            </a:pPr>
            <a:endParaRPr lang="en-I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 / Notes</a:t>
            </a:r>
            <a:endParaRPr lang="en-I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Self-reported survey; </a:t>
            </a: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frequency ≠ proficiency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“Combos” (e.g., HTML/CSS; JavaScript; TypeScript) reflect multi-select responses, not strict stacks.</a:t>
            </a:r>
          </a:p>
          <a:p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Top-10 truncation hides long-tail technologies.</a:t>
            </a:r>
          </a:p>
          <a:p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 names must match Cognos map expectations</a:t>
            </a:r>
          </a:p>
          <a:p>
            <a:pPr marL="0" indent="0">
              <a:buNone/>
            </a:pPr>
            <a:endParaRPr lang="en-I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Glossary</a:t>
            </a:r>
            <a:endParaRPr lang="en-I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HaveWorkedWith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current usage; </a:t>
            </a:r>
            <a:r>
              <a:rPr lang="en-IN" sz="14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WantToWorkWith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future intent.</a:t>
            </a:r>
          </a:p>
          <a:p>
            <a:r>
              <a:rPr lang="en-I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Hierarchy Bubble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bubble size by count; </a:t>
            </a:r>
            <a:r>
              <a:rPr lang="en-IN" sz="14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Treemap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area by count with hierarchical grouping.</a:t>
            </a:r>
          </a:p>
          <a:p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41FF2B-0EE5-4424-3C51-BC94D7FCD828}"/>
              </a:ext>
            </a:extLst>
          </p:cNvPr>
          <p:cNvSpPr txBox="1">
            <a:spLocks/>
          </p:cNvSpPr>
          <p:nvPr/>
        </p:nvSpPr>
        <p:spPr>
          <a:xfrm>
            <a:off x="641952" y="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APPENDIX</a:t>
            </a:r>
            <a:endParaRPr lang="en-US" sz="3600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8994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11" y="7648"/>
            <a:ext cx="11167977" cy="132556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JOB POSTINGS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A60D6C-C690-0076-9828-0E47AC5D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2873"/>
            <a:ext cx="5981700" cy="395224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914400" y="2191385"/>
            <a:ext cx="5095875" cy="3952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Total postings analyzed: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32,080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Share by tech: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R:</a:t>
            </a:r>
            <a:r>
              <a:rPr lang="en-US" dirty="0">
                <a:solidFill>
                  <a:schemeClr val="tx1"/>
                </a:solidFill>
              </a:rPr>
              <a:t> 26,733 (</a:t>
            </a:r>
            <a:r>
              <a:rPr lang="en-US" b="1" dirty="0">
                <a:solidFill>
                  <a:schemeClr val="tx1"/>
                </a:solidFill>
              </a:rPr>
              <a:t>83.3%</a:t>
            </a:r>
            <a:r>
              <a:rPr lang="en-US" dirty="0">
                <a:solidFill>
                  <a:schemeClr val="tx1"/>
                </a:solidFill>
              </a:rPr>
              <a:t>) → </a:t>
            </a:r>
            <a:r>
              <a:rPr lang="en-US" i="1" dirty="0">
                <a:solidFill>
                  <a:schemeClr val="tx1"/>
                </a:solidFill>
              </a:rPr>
              <a:t>suspiciously high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SQL:</a:t>
            </a:r>
            <a:r>
              <a:rPr lang="en-US" dirty="0">
                <a:solidFill>
                  <a:schemeClr val="tx1"/>
                </a:solidFill>
              </a:rPr>
              <a:t> 3,231 (</a:t>
            </a:r>
            <a:r>
              <a:rPr lang="en-US" b="1" dirty="0">
                <a:solidFill>
                  <a:schemeClr val="tx1"/>
                </a:solidFill>
              </a:rPr>
              <a:t>10.1%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Python:</a:t>
            </a:r>
            <a:r>
              <a:rPr lang="en-US" dirty="0">
                <a:solidFill>
                  <a:schemeClr val="tx1"/>
                </a:solidFill>
              </a:rPr>
              <a:t> 1,188 (</a:t>
            </a:r>
            <a:r>
              <a:rPr lang="en-US" b="1" dirty="0">
                <a:solidFill>
                  <a:schemeClr val="tx1"/>
                </a:solidFill>
              </a:rPr>
              <a:t>3.7%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Excel:</a:t>
            </a:r>
            <a:r>
              <a:rPr lang="en-US" dirty="0">
                <a:solidFill>
                  <a:schemeClr val="tx1"/>
                </a:solidFill>
              </a:rPr>
              <a:t> 748 (</a:t>
            </a:r>
            <a:r>
              <a:rPr lang="en-US" b="1" dirty="0">
                <a:solidFill>
                  <a:schemeClr val="tx1"/>
                </a:solidFill>
              </a:rPr>
              <a:t>2.3%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Spark:</a:t>
            </a:r>
            <a:r>
              <a:rPr lang="en-US" dirty="0">
                <a:solidFill>
                  <a:schemeClr val="tx1"/>
                </a:solidFill>
              </a:rPr>
              <a:t> 106 (</a:t>
            </a:r>
            <a:r>
              <a:rPr lang="en-US" b="1" dirty="0">
                <a:solidFill>
                  <a:schemeClr val="tx1"/>
                </a:solidFill>
              </a:rPr>
              <a:t>0.3%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Tableau:</a:t>
            </a:r>
            <a:r>
              <a:rPr lang="en-US" dirty="0">
                <a:solidFill>
                  <a:schemeClr val="tx1"/>
                </a:solidFill>
              </a:rPr>
              <a:t> 74 (</a:t>
            </a:r>
            <a:r>
              <a:rPr lang="en-US" b="1" dirty="0">
                <a:solidFill>
                  <a:schemeClr val="tx1"/>
                </a:solidFill>
              </a:rPr>
              <a:t>0.2%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Key findings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bar for </a:t>
            </a:r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dwarfs everything else; this is </a:t>
            </a:r>
            <a:r>
              <a:rPr lang="en-US" b="1" dirty="0">
                <a:solidFill>
                  <a:schemeClr val="tx1"/>
                </a:solidFill>
              </a:rPr>
              <a:t>very likely a query artifact</a:t>
            </a:r>
            <a:r>
              <a:rPr lang="en-US" dirty="0">
                <a:solidFill>
                  <a:schemeClr val="tx1"/>
                </a:solidFill>
              </a:rPr>
              <a:t> (single-letter term “r” matching unrelated text).</a:t>
            </a:r>
          </a:p>
          <a:p>
            <a:r>
              <a:rPr lang="en-US" dirty="0">
                <a:solidFill>
                  <a:schemeClr val="tx1"/>
                </a:solidFill>
              </a:rPr>
              <a:t>Ignoring the R anomaly, the demand picture is: </a:t>
            </a:r>
            <a:r>
              <a:rPr lang="en-US" b="1" dirty="0">
                <a:solidFill>
                  <a:schemeClr val="tx1"/>
                </a:solidFill>
              </a:rPr>
              <a:t>SQL &gt; Python &gt; Excel &gt; Spark &gt; Tableau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Even without R, </a:t>
            </a:r>
            <a:r>
              <a:rPr lang="en-US" b="1" dirty="0">
                <a:solidFill>
                  <a:schemeClr val="tx1"/>
                </a:solidFill>
              </a:rPr>
              <a:t>SQL</a:t>
            </a:r>
            <a:r>
              <a:rPr lang="en-US" dirty="0">
                <a:solidFill>
                  <a:schemeClr val="tx1"/>
                </a:solidFill>
              </a:rPr>
              <a:t> clearly leads—consistent with data roles where SQL is foundational.</a:t>
            </a:r>
          </a:p>
          <a:p>
            <a:r>
              <a:rPr lang="en-US" b="1" dirty="0">
                <a:solidFill>
                  <a:schemeClr val="tx1"/>
                </a:solidFill>
              </a:rPr>
              <a:t>Python</a:t>
            </a:r>
            <a:r>
              <a:rPr lang="en-US" dirty="0">
                <a:solidFill>
                  <a:schemeClr val="tx1"/>
                </a:solidFill>
              </a:rPr>
              <a:t> shows solid demand; </a:t>
            </a:r>
            <a:r>
              <a:rPr lang="en-US" b="1" dirty="0">
                <a:solidFill>
                  <a:schemeClr val="tx1"/>
                </a:solidFill>
              </a:rPr>
              <a:t>Excel</a:t>
            </a:r>
            <a:r>
              <a:rPr lang="en-US" dirty="0">
                <a:solidFill>
                  <a:schemeClr val="tx1"/>
                </a:solidFill>
              </a:rPr>
              <a:t> remains relevant; </a:t>
            </a:r>
            <a:r>
              <a:rPr lang="en-US" b="1" dirty="0">
                <a:solidFill>
                  <a:schemeClr val="tx1"/>
                </a:solidFill>
              </a:rPr>
              <a:t>Spark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Tableau</a:t>
            </a:r>
            <a:r>
              <a:rPr lang="en-US" dirty="0">
                <a:solidFill>
                  <a:schemeClr val="tx1"/>
                </a:solidFill>
              </a:rPr>
              <a:t> are comparatively niche in this snapshot.</a:t>
            </a:r>
          </a:p>
          <a:p>
            <a:pPr marL="0" indent="0">
              <a:buFont typeface="Arial"/>
              <a:buNone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92142-EA27-983F-6AD8-176F32C2E3E9}"/>
              </a:ext>
            </a:extLst>
          </p:cNvPr>
          <p:cNvSpPr txBox="1"/>
          <p:nvPr/>
        </p:nvSpPr>
        <p:spPr>
          <a:xfrm>
            <a:off x="726323" y="1140566"/>
            <a:ext cx="10739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Module 1, you have collected the job postings data using web scraping in a file named “popular-languages.csv”. Present that data using a bar chart here. Order the bar chart in descending order of salary</a:t>
            </a:r>
            <a:endParaRPr lang="en-IN" sz="14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132398"/>
            <a:ext cx="11044152" cy="132556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 LANGUAGES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538248" y="1205866"/>
            <a:ext cx="10525371" cy="504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Module 1, you have collected the job postings data using web scraping in a file named “</a:t>
            </a:r>
            <a:r>
              <a:rPr lang="en-I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popular-languages.csv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”. Present that data using a bar chart here. Order the bar chart in descending order of salary.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0D28C-4B2C-ED57-1CFE-D2A855639661}"/>
              </a:ext>
            </a:extLst>
          </p:cNvPr>
          <p:cNvSpPr txBox="1"/>
          <p:nvPr/>
        </p:nvSpPr>
        <p:spPr>
          <a:xfrm>
            <a:off x="447675" y="1962151"/>
            <a:ext cx="55054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pay: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Swift ($130.8k)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leads—Apple/iOS specialization commands a premium.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tier (~$111–114k):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Python, C++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cluster just below Swift → strong demand across data/ML (Python), systems/fintech (C++), and web (JS).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 tier (~$94–101k):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($101k)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then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($94k)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solid enterprise/server-side roles; Go is strong but below Python/JS in this sample.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science niche: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($92k)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trails Python, reflecting broader industry use of Python for DS/ML.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Enterprise stack: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C# ($88.7k)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sits mid-low versus Java in this set.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Entry/commodity web &amp; core skill: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PHP ($84.7k)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($84.8k)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lowest—valuable, but typically not the main driver of comp when listed alone.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Spread: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gap between top and bottom ≈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$46k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(~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54%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over the lowest), so language choice can materially affect salary bands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C52916-5B9C-DAAB-3022-03EBD4FD3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1831438"/>
            <a:ext cx="5724525" cy="36543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11362824" cy="132556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180301" y="2036933"/>
            <a:ext cx="7154450" cy="5192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Stacks: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JS/TS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C#/.NET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lead current and future language interest; </a:t>
            </a:r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remains highly attractive.</a:t>
            </a:r>
          </a:p>
          <a:p>
            <a:pPr lvl="0"/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Databases: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dominates future demand; </a:t>
            </a:r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Server/MySQL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remain significant today; polyglot pairs (</a:t>
            </a:r>
            <a:r>
              <a:rPr lang="en-IN" sz="15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Postgres+Redis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/SQLite) appear.</a:t>
            </a:r>
          </a:p>
          <a:p>
            <a:pPr lvl="0"/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Platforms: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most used and most desired; </a:t>
            </a:r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GCP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follow.</a:t>
            </a:r>
          </a:p>
          <a:p>
            <a:pPr lvl="0"/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Frameworks: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Strong signals for </a:t>
            </a:r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 Core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5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Demographics: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Largest cohorts </a:t>
            </a:r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25–34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35–44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education led by </a:t>
            </a:r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Bachelor’s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Master’s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Implication: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Invest training and hiring in </a:t>
            </a:r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 + PostgreSQL + JS/TS + C# + Python</a:t>
            </a:r>
            <a:r>
              <a:rPr lang="en-IN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maintain SQL as a baseline skill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11031454" cy="132556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27926" y="2578100"/>
            <a:ext cx="662105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Summarize current usage and future interest in languages, databases, platforms, and frameworks; profile respondent demographics.</a:t>
            </a:r>
          </a:p>
          <a:p>
            <a:pPr lvl="0"/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Audience: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Hiring managers, practice leads, and L&amp;D teams planning skills, staffing, and training.</a:t>
            </a:r>
          </a:p>
          <a:p>
            <a:pPr lvl="0"/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Value: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Aligns talent strategy with market interest; informs stack choices for upcoming projects and upskilling.</a:t>
            </a:r>
          </a:p>
          <a:p>
            <a:pPr marL="0" indent="0">
              <a:buNone/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10962272" cy="132556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3981622" y="1525852"/>
            <a:ext cx="6467303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Sources:</a:t>
            </a:r>
            <a:endParaRPr lang="en-I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 survey (survey_data_updated.csv) </a:t>
            </a:r>
            <a:r>
              <a:rPr lang="en-IN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analyzed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Cognos Analytics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postings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(job-postings.xlsx) via API/web queries; </a:t>
            </a: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 languages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salaries (popular-languages.csv/HTML).</a:t>
            </a:r>
          </a:p>
          <a:p>
            <a:pPr marL="0" lvl="0" indent="0">
              <a:buNone/>
            </a:pP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Collection/Wrangling:</a:t>
            </a:r>
            <a:endParaRPr lang="en-I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multi-select tech fields on </a:t>
            </a: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‘;’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trim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drop blanks; compute </a:t>
            </a: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Top-10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counts.</a:t>
            </a:r>
          </a:p>
          <a:p>
            <a:pPr lvl="0"/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Parsed salary strings ($, commas, </a:t>
            </a:r>
            <a:r>
              <a:rPr lang="en-I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ranges) to numeric; validated outliers (e.g., “R” false positives) with strict matching.</a:t>
            </a:r>
          </a:p>
          <a:p>
            <a:pPr lvl="0"/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3 dashboards (2×2 panels) with value labels and clear titles.</a:t>
            </a:r>
          </a:p>
          <a:p>
            <a:pPr marL="0" lvl="0" indent="0">
              <a:buNone/>
            </a:pP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Tools:</a:t>
            </a:r>
          </a:p>
          <a:p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Cognos (dashboards), Python/pandas &amp; Matplotlib (cleaning + plots).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 </a:t>
            </a:r>
          </a:p>
          <a:p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30" y="152585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7175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7191" y="1469466"/>
            <a:ext cx="3224784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Current Year (worked with)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5783" y="1469465"/>
            <a:ext cx="3629026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Next Year (want to work with)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FFFC1-1400-E12E-9BB1-9B326A85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14" y="2118752"/>
            <a:ext cx="5820587" cy="38430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C2B272-73EB-ED9F-B8DC-3F6D6946F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99" y="2118751"/>
            <a:ext cx="5820587" cy="38430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013" y="55444"/>
            <a:ext cx="12392025" cy="13263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PROGRAMMING LANGUAGES Worked with TRENDS - FINDINGS &amp; IMPLICATIONS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0592235-97B1-D689-4CCB-AE1C0BBC9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89915"/>
              </p:ext>
            </p:extLst>
          </p:nvPr>
        </p:nvGraphicFramePr>
        <p:xfrm>
          <a:off x="1036138" y="1788059"/>
          <a:ext cx="10317662" cy="43513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58831">
                  <a:extLst>
                    <a:ext uri="{9D8B030D-6E8A-4147-A177-3AD203B41FA5}">
                      <a16:colId xmlns:a16="http://schemas.microsoft.com/office/drawing/2014/main" val="3362748882"/>
                    </a:ext>
                  </a:extLst>
                </a:gridCol>
                <a:gridCol w="5158831">
                  <a:extLst>
                    <a:ext uri="{9D8B030D-6E8A-4147-A177-3AD203B41FA5}">
                      <a16:colId xmlns:a16="http://schemas.microsoft.com/office/drawing/2014/main" val="449984931"/>
                    </a:ext>
                  </a:extLst>
                </a:gridCol>
              </a:tblGrid>
              <a:tr h="2950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Finding</a:t>
                      </a:r>
                      <a:endParaRPr lang="en-IN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Implication</a:t>
                      </a:r>
                      <a:endParaRPr lang="en-IN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287334142"/>
                  </a:ext>
                </a:extLst>
              </a:tr>
              <a:tr h="516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dirty="0"/>
                        <a:t>JS/TS web stack dominates (e.g., HTML/CSS; JavaScript; TypeScript).</a:t>
                      </a:r>
                      <a:endParaRPr lang="en-IN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Keep JS/TS as core; prioritize hiring/training and standards around TS-based front-ends.</a:t>
                      </a:r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805370465"/>
                  </a:ext>
                </a:extLst>
              </a:tr>
              <a:tr h="7375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Enterprise .NET full-stack combos are very strong (C#; HTML/CSS; JavaScript; SQL; TypeScript).</a:t>
                      </a:r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Continue investing in C#/.NET APIs paired with TS front-ends; staff cross-functional squads.</a:t>
                      </a:r>
                      <a:endParaRPr lang="en-US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780398837"/>
                  </a:ext>
                </a:extLst>
              </a:tr>
              <a:tr h="516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PHP appears in popular current combos (…JavaScript; PHP; SQL).</a:t>
                      </a:r>
                      <a:endParaRPr lang="en-US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/>
                        <a:t>Plan maintenance for PHP apps; begin modernization/migration paths.</a:t>
                      </a:r>
                      <a:endParaRPr lang="en-IN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327945014"/>
                  </a:ext>
                </a:extLst>
              </a:tr>
              <a:tr h="7375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Python shows in mixed stacks (…JavaScript; Python; SQL; TypeScript) rather than standalone.</a:t>
                      </a:r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Support Python for data/automation/back-end services, but expect it mainly alongside JS/TS.</a:t>
                      </a:r>
                      <a:endParaRPr lang="en-US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022981327"/>
                  </a:ext>
                </a:extLst>
              </a:tr>
              <a:tr h="516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SQL present across many combos.</a:t>
                      </a:r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Keep SQL/data-modeling as a baseline competency for all devs.</a:t>
                      </a:r>
                      <a:endParaRPr lang="en-US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934371382"/>
                  </a:ext>
                </a:extLst>
              </a:tr>
              <a:tr h="516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PowerShell appears in a long current combo only.</a:t>
                      </a:r>
                      <a:endParaRPr lang="en-US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Likely legacy/ops usage; shift automation to more portable tools where possible.</a:t>
                      </a:r>
                      <a:endParaRPr lang="en-US" sz="14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369385043"/>
                  </a:ext>
                </a:extLst>
              </a:tr>
              <a:tr h="516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dirty="0"/>
                        <a:t>Multi-tech combos &gt; single languages.</a:t>
                      </a:r>
                      <a:endParaRPr lang="en-IN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Hire and train for T-shaped, polyglot developers comfortable across front-end, back-end, and DB.</a:t>
                      </a:r>
                      <a:endParaRPr lang="en-US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64285427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1B688-BFFB-D55F-9C10-ABFA8E4A9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C225-8850-4CC2-7FCB-95223E44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075" y="66675"/>
            <a:ext cx="13211175" cy="13263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PROGRAMMING LANGUAGES want to work with TRENDS - FINDINGS &amp;</a:t>
            </a:r>
            <a:b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DEE165-2135-AF30-D797-03DEFE362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08248"/>
              </p:ext>
            </p:extLst>
          </p:nvPr>
        </p:nvGraphicFramePr>
        <p:xfrm>
          <a:off x="989838" y="1847850"/>
          <a:ext cx="10212324" cy="435133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106162">
                  <a:extLst>
                    <a:ext uri="{9D8B030D-6E8A-4147-A177-3AD203B41FA5}">
                      <a16:colId xmlns:a16="http://schemas.microsoft.com/office/drawing/2014/main" val="2602802880"/>
                    </a:ext>
                  </a:extLst>
                </a:gridCol>
                <a:gridCol w="5106162">
                  <a:extLst>
                    <a:ext uri="{9D8B030D-6E8A-4147-A177-3AD203B41FA5}">
                      <a16:colId xmlns:a16="http://schemas.microsoft.com/office/drawing/2014/main" val="300409957"/>
                    </a:ext>
                  </a:extLst>
                </a:gridCol>
              </a:tblGrid>
              <a:tr h="3552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Finding</a:t>
                      </a:r>
                      <a:endParaRPr lang="en-IN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Implication</a:t>
                      </a:r>
                      <a:endParaRPr lang="en-IN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417531240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JS/TS web stack remains a top desire (HTML/CSS; JavaScript; TypeScript).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Continue deepening TS/JS capability (frameworks, testing, performance).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38413879"/>
                  </a:ext>
                </a:extLst>
              </a:tr>
              <a:tr h="8880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.NET</a:t>
                      </a:r>
                      <a:r>
                        <a:rPr lang="en-US" sz="1400"/>
                        <a:t> remains highly desired (C#; HTML/CSS; JavaScript; SQL; TypeScript) and </a:t>
                      </a:r>
                      <a:r>
                        <a:rPr lang="en-US" sz="1400" b="1"/>
                        <a:t>standalone C#</a:t>
                      </a:r>
                      <a:r>
                        <a:rPr lang="en-US" sz="1400"/>
                        <a:t> interest rises.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Expand .NET hiring/training; create back-end C# growth paths.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687464686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Python</a:t>
                      </a:r>
                      <a:r>
                        <a:rPr lang="en-US" sz="1400"/>
                        <a:t> appears as a clear standalone interest.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Add/scale Python learning tracks (APIs, data, automation); seed Python projects.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62243108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PHP</a:t>
                      </a:r>
                      <a:r>
                        <a:rPr lang="en-US" sz="1400" dirty="0"/>
                        <a:t> combos drop in desirability compared to current.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De-emphasize new PHP builds; offer reskilling from PHP to JS/TS, C#, or Python.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189781122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SQL</a:t>
                      </a:r>
                      <a:r>
                        <a:rPr lang="en-US" sz="1400"/>
                        <a:t> still pervasive in desired combos.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Reinforce SQL fundamentals and query optimization training.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079797868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Desire continues to favor </a:t>
                      </a:r>
                      <a:r>
                        <a:rPr lang="en-US" sz="1400" b="1" dirty="0"/>
                        <a:t>polyglot stacks</a:t>
                      </a:r>
                      <a:r>
                        <a:rPr lang="en-US" sz="1400" dirty="0"/>
                        <a:t> (combos common).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Structure roadmaps and curricula for cross-stack fluency; encourage full-stack rotations.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1775942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3495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8" y="-14797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EFD-B801-5996-879A-7A13CF75507C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databases for the current year goes here 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288C39-3E30-44CF-06C3-D46763CC8E0C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databases for the next year goes here.&gt;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97E01-39AB-5262-7974-DEDA243F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74" y="1620612"/>
            <a:ext cx="5896798" cy="42848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982685-6669-F370-F8F2-2D3B3E021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669" y="1620612"/>
            <a:ext cx="5953956" cy="42848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222</TotalTime>
  <Words>2932</Words>
  <Application>Microsoft Office PowerPoint</Application>
  <PresentationFormat>Widescreen</PresentationFormat>
  <Paragraphs>261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Bookman Old Style</vt:lpstr>
      <vt:lpstr>Calibri</vt:lpstr>
      <vt:lpstr>IBM Plex Mono</vt:lpstr>
      <vt:lpstr>IBM Plex Sans</vt:lpstr>
      <vt:lpstr>Rockwell</vt:lpstr>
      <vt:lpstr>Damask</vt:lpstr>
      <vt:lpstr>Technology Usage: Current, Future &amp; Demographics   </vt:lpstr>
      <vt:lpstr>PowerPoint Presentation</vt:lpstr>
      <vt:lpstr>EXECUTIVE SUMMARY</vt:lpstr>
      <vt:lpstr>INTRODUCTION</vt:lpstr>
      <vt:lpstr>METHODOLOGY</vt:lpstr>
      <vt:lpstr>PROGRAMMING LANGUAGE TRENDS</vt:lpstr>
      <vt:lpstr>Top 10 PROGRAMMING LANGUAGES Worked with TRENDS - FINDINGS &amp; IMPLICATIONS</vt:lpstr>
      <vt:lpstr>Top 10 PROGRAMMING LANGUAGES want to work with TRENDS - FINDINGS &amp; IMPLICATIONS</vt:lpstr>
      <vt:lpstr>DATABASE TRENDS</vt:lpstr>
      <vt:lpstr>Top 10 DATABASES have worked with  - FINDINGS &amp; IMPLICATIONS</vt:lpstr>
      <vt:lpstr>Top 10 DATABASES want to work with - FINDINGS &amp; IMPLICATIONS</vt:lpstr>
      <vt:lpstr>DASHBOARD TAB 1</vt:lpstr>
      <vt:lpstr>DASHBOARD TAB 2</vt:lpstr>
      <vt:lpstr>DASHBOARD TAB 3</vt:lpstr>
      <vt:lpstr>DISCUSSION</vt:lpstr>
      <vt:lpstr>Current Technology Usage - Findings &amp; Implications</vt:lpstr>
      <vt:lpstr>Future Technology Trend - Findings &amp; Implications </vt:lpstr>
      <vt:lpstr>Demographics - Findings &amp; Implications</vt:lpstr>
      <vt:lpstr>CONCLUSION</vt:lpstr>
      <vt:lpstr>APPENDIX</vt:lpstr>
      <vt:lpstr>PowerPoint Presentation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Mandeep Kour</cp:lastModifiedBy>
  <cp:revision>10</cp:revision>
  <dcterms:created xsi:type="dcterms:W3CDTF">2024-10-30T05:40:03Z</dcterms:created>
  <dcterms:modified xsi:type="dcterms:W3CDTF">2025-09-14T03:01:34Z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