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Roaming\Microsoft\Excel\Data%20sc%20assig%202%20(1)%20(version%202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Roaming\Microsoft\Excel\Data%20sc%20assig%202%20(1)%20(version%202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Roaming\Microsoft\Excel\Data%20sc%20assig%202%20(1)%20(version%202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sc assig 2 (1) (version 2).xlsb]Sheet2!PivotTable3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84" b="1" i="0" u="none" strike="noStrike" kern="2700" cap="all" spc="100" baseline="0"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</a:rPr>
              <a:t>Analysis</a:t>
            </a:r>
            <a:r>
              <a:rPr lang="en-US" baseline="0" dirty="0" smtClean="0">
                <a:solidFill>
                  <a:schemeClr val="bg1"/>
                </a:solidFill>
              </a:rPr>
              <a:t> of profit statement for first month</a:t>
            </a:r>
            <a:endParaRPr 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5616568258355251"/>
          <c:y val="2.5821597835052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84" b="1" i="0" u="none" strike="noStrike" kern="2700" cap="all" spc="100" baseline="0">
              <a:solidFill>
                <a:sysClr val="windowText" lastClr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20" b="1" i="0" u="none" strike="noStrike" kern="27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Sheet2!$AG$7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Sheet2!$AF$8:$AF$13</c:f>
              <c:strCache>
                <c:ptCount val="5"/>
                <c:pt idx="0">
                  <c:v>Biriyani</c:v>
                </c:pt>
                <c:pt idx="1">
                  <c:v>Chicken kabab</c:v>
                </c:pt>
                <c:pt idx="2">
                  <c:v>Egg bhujiya</c:v>
                </c:pt>
                <c:pt idx="3">
                  <c:v>Maggie</c:v>
                </c:pt>
                <c:pt idx="4">
                  <c:v>Omalet</c:v>
                </c:pt>
              </c:strCache>
            </c:strRef>
          </c:cat>
          <c:val>
            <c:numRef>
              <c:f>Sheet2!$AG$8:$AG$13</c:f>
              <c:numCache>
                <c:formatCode>General</c:formatCode>
                <c:ptCount val="5"/>
                <c:pt idx="0">
                  <c:v>3890</c:v>
                </c:pt>
                <c:pt idx="1">
                  <c:v>5550</c:v>
                </c:pt>
                <c:pt idx="2">
                  <c:v>3230</c:v>
                </c:pt>
                <c:pt idx="3">
                  <c:v>3780</c:v>
                </c:pt>
                <c:pt idx="4">
                  <c:v>4650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B-45A7-87A5-8F37A8EE8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684565936"/>
        <c:axId val="1684567600"/>
      </c:barChart>
      <c:catAx>
        <c:axId val="1684565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320" b="1" i="0" u="none" strike="noStrike" kern="2700" cap="all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567600"/>
        <c:crosses val="autoZero"/>
        <c:auto val="1"/>
        <c:lblAlgn val="ctr"/>
        <c:lblOffset val="100"/>
        <c:noMultiLvlLbl val="0"/>
      </c:catAx>
      <c:valAx>
        <c:axId val="1684567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20" b="1" i="0" u="none" strike="noStrike" kern="2700" cap="all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56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2700" cap="all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320" b="1" i="0" kern="2700" cap="all" baseline="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sc assig 2 (1) (version 2).xlsb]Sheet2!PivotTable1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52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PROFIT STATEMENT OF SECOND MONTHl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52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1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Sheet2!$AG$16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Sheet2!$AF$17:$AF$26</c:f>
              <c:strCache>
                <c:ptCount val="9"/>
                <c:pt idx="0">
                  <c:v>Biryani</c:v>
                </c:pt>
                <c:pt idx="1">
                  <c:v>Chicken kabab</c:v>
                </c:pt>
                <c:pt idx="2">
                  <c:v>Egg bhujiya</c:v>
                </c:pt>
                <c:pt idx="3">
                  <c:v>Kadhai panaeer</c:v>
                </c:pt>
                <c:pt idx="4">
                  <c:v>Maggie</c:v>
                </c:pt>
                <c:pt idx="5">
                  <c:v>Omalet</c:v>
                </c:pt>
                <c:pt idx="6">
                  <c:v>Paneer tikka</c:v>
                </c:pt>
                <c:pt idx="7">
                  <c:v>Tanduri veg Biriyani</c:v>
                </c:pt>
                <c:pt idx="8">
                  <c:v>(blank)</c:v>
                </c:pt>
              </c:strCache>
            </c:strRef>
          </c:cat>
          <c:val>
            <c:numRef>
              <c:f>Sheet2!$AG$17:$AG$26</c:f>
              <c:numCache>
                <c:formatCode>General</c:formatCode>
                <c:ptCount val="9"/>
                <c:pt idx="0">
                  <c:v>13440</c:v>
                </c:pt>
                <c:pt idx="1">
                  <c:v>2830</c:v>
                </c:pt>
                <c:pt idx="2">
                  <c:v>3360</c:v>
                </c:pt>
                <c:pt idx="3">
                  <c:v>1610</c:v>
                </c:pt>
                <c:pt idx="4">
                  <c:v>1410</c:v>
                </c:pt>
                <c:pt idx="5">
                  <c:v>3030</c:v>
                </c:pt>
                <c:pt idx="6">
                  <c:v>3280</c:v>
                </c:pt>
                <c:pt idx="7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E-4174-BAF1-14E3BBBA2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65171696"/>
        <c:axId val="1665173360"/>
      </c:barChart>
      <c:catAx>
        <c:axId val="1665171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1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173360"/>
        <c:crosses val="autoZero"/>
        <c:auto val="1"/>
        <c:lblAlgn val="ctr"/>
        <c:lblOffset val="100"/>
        <c:noMultiLvlLbl val="0"/>
      </c:catAx>
      <c:valAx>
        <c:axId val="1665173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1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17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1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10" b="1" i="0" baseline="0"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sc assig 2 (1) (version 2).xlsb]Sheet2!PivotTable2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Sheet2!$AJ$7</c:f>
              <c:strCache>
                <c:ptCount val="1"/>
                <c:pt idx="0">
                  <c:v>Profit earned at 3rd month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Sheet2!$AI$8:$AI$13</c:f>
              <c:strCache>
                <c:ptCount val="5"/>
                <c:pt idx="0">
                  <c:v>Biriyani</c:v>
                </c:pt>
                <c:pt idx="1">
                  <c:v>Chicken kabab</c:v>
                </c:pt>
                <c:pt idx="2">
                  <c:v>Egg bhujiya</c:v>
                </c:pt>
                <c:pt idx="3">
                  <c:v>Maggie</c:v>
                </c:pt>
                <c:pt idx="4">
                  <c:v>Omalet</c:v>
                </c:pt>
              </c:strCache>
            </c:strRef>
          </c:cat>
          <c:val>
            <c:numRef>
              <c:f>Sheet2!$AJ$8:$AJ$13</c:f>
              <c:numCache>
                <c:formatCode>General</c:formatCode>
                <c:ptCount val="5"/>
                <c:pt idx="0">
                  <c:v>3890</c:v>
                </c:pt>
                <c:pt idx="1">
                  <c:v>5550</c:v>
                </c:pt>
                <c:pt idx="2">
                  <c:v>3230</c:v>
                </c:pt>
                <c:pt idx="3">
                  <c:v>3780</c:v>
                </c:pt>
                <c:pt idx="4">
                  <c:v>4650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E1-44C5-9CF1-61ED56725888}"/>
            </c:ext>
          </c:extLst>
        </c:ser>
        <c:ser>
          <c:idx val="1"/>
          <c:order val="1"/>
          <c:tx>
            <c:strRef>
              <c:f>Sheet2!$AK$7</c:f>
              <c:strCache>
                <c:ptCount val="1"/>
                <c:pt idx="0">
                  <c:v>Profit earned at 4th month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Sheet2!$AI$8:$AI$13</c:f>
              <c:strCache>
                <c:ptCount val="5"/>
                <c:pt idx="0">
                  <c:v>Biriyani</c:v>
                </c:pt>
                <c:pt idx="1">
                  <c:v>Chicken kabab</c:v>
                </c:pt>
                <c:pt idx="2">
                  <c:v>Egg bhujiya</c:v>
                </c:pt>
                <c:pt idx="3">
                  <c:v>Maggie</c:v>
                </c:pt>
                <c:pt idx="4">
                  <c:v>Omalet</c:v>
                </c:pt>
              </c:strCache>
            </c:strRef>
          </c:cat>
          <c:val>
            <c:numRef>
              <c:f>Sheet2!$AK$8:$AK$13</c:f>
              <c:numCache>
                <c:formatCode>General</c:formatCode>
                <c:ptCount val="5"/>
                <c:pt idx="0">
                  <c:v>1910</c:v>
                </c:pt>
                <c:pt idx="1">
                  <c:v>2760</c:v>
                </c:pt>
                <c:pt idx="2">
                  <c:v>1560</c:v>
                </c:pt>
                <c:pt idx="3">
                  <c:v>1440</c:v>
                </c:pt>
                <c:pt idx="4">
                  <c:v>3120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E1-44C5-9CF1-61ED56725888}"/>
            </c:ext>
          </c:extLst>
        </c:ser>
        <c:ser>
          <c:idx val="2"/>
          <c:order val="2"/>
          <c:tx>
            <c:strRef>
              <c:f>Sheet2!$AL$7</c:f>
              <c:strCache>
                <c:ptCount val="1"/>
                <c:pt idx="0">
                  <c:v>Profit earned at 5th month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Sheet2!$AI$8:$AI$13</c:f>
              <c:strCache>
                <c:ptCount val="5"/>
                <c:pt idx="0">
                  <c:v>Biriyani</c:v>
                </c:pt>
                <c:pt idx="1">
                  <c:v>Chicken kabab</c:v>
                </c:pt>
                <c:pt idx="2">
                  <c:v>Egg bhujiya</c:v>
                </c:pt>
                <c:pt idx="3">
                  <c:v>Maggie</c:v>
                </c:pt>
                <c:pt idx="4">
                  <c:v>Omalet</c:v>
                </c:pt>
              </c:strCache>
            </c:strRef>
          </c:cat>
          <c:val>
            <c:numRef>
              <c:f>Sheet2!$AL$8:$AL$13</c:f>
              <c:numCache>
                <c:formatCode>General</c:formatCode>
                <c:ptCount val="5"/>
                <c:pt idx="0">
                  <c:v>120</c:v>
                </c:pt>
                <c:pt idx="1">
                  <c:v>220</c:v>
                </c:pt>
                <c:pt idx="2">
                  <c:v>60</c:v>
                </c:pt>
                <c:pt idx="3">
                  <c:v>260</c:v>
                </c:pt>
                <c:pt idx="4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E1-44C5-9CF1-61ED56725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556926512"/>
        <c:axId val="1556929840"/>
        <c:axId val="0"/>
      </c:bar3DChart>
      <c:catAx>
        <c:axId val="155692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6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929840"/>
        <c:crosses val="autoZero"/>
        <c:auto val="1"/>
        <c:lblAlgn val="ctr"/>
        <c:lblOffset val="100"/>
        <c:noMultiLvlLbl val="0"/>
      </c:catAx>
      <c:valAx>
        <c:axId val="155692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6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92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160" b="1" i="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6DD2A-B448-4E6D-9F77-CEE87530303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3900-F928-46E5-B806-45BD1D4A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3900-F928-46E5-B806-45BD1D4AAF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4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6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5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E52806-471A-4BBE-8869-2AE5F9C6CFD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77F35B-4B78-4809-9874-152EB770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2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8" y="1964267"/>
            <a:ext cx="10799907" cy="2421464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 design thinking approach   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Mandeep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92727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Agenda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016923"/>
            <a:ext cx="7726679" cy="35377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Case study.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Problem  statement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Objective and methodology.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Solution Description.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Impact.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71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Case study 1 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7733"/>
            <a:ext cx="9166860" cy="5268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b="1" dirty="0"/>
              <a:t>A man has took a shop in Rent near BTM Layout,Bangalore,not in the main road but as a local shop. The rent of the shop is 14000 per month. The man took the shop to sell fast food like -Biryani, Maggie, Egg Bhujia, Omlets, Chicken Kabab etc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A . In </a:t>
            </a:r>
            <a:r>
              <a:rPr lang="en-US" sz="2000" b="1" dirty="0"/>
              <a:t>the first 3 months he make a profit of around 100000, with a sales of around 300000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B . In </a:t>
            </a:r>
            <a:r>
              <a:rPr lang="en-US" sz="2000" b="1" dirty="0"/>
              <a:t>the 1stmonth he was selling veg food also, but he stopped after the 2ndmonth as it stock was not getting out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C . After </a:t>
            </a:r>
            <a:r>
              <a:rPr lang="en-US" sz="2000" b="1" dirty="0"/>
              <a:t>4 –5 months down the line the man is making a huge loss in his investment. He has a due of 2 months to pay the rent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D . The </a:t>
            </a:r>
            <a:r>
              <a:rPr lang="en-US" sz="2000" b="1" dirty="0"/>
              <a:t>sale has drastically gone down and he is thinking to close the shop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E . The </a:t>
            </a:r>
            <a:r>
              <a:rPr lang="en-US" sz="2000" b="1" dirty="0"/>
              <a:t>Man is very lazy in working hard and also very poor in any other investment.</a:t>
            </a:r>
          </a:p>
        </p:txBody>
      </p:sp>
    </p:spTree>
    <p:extLst>
      <p:ext uri="{BB962C8B-B14F-4D97-AF65-F5344CB8AC3E}">
        <p14:creationId xmlns:p14="http://schemas.microsoft.com/office/powerpoint/2010/main" val="28478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Problem statement 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Understanding the demands and supply of stalk and help in improving the profit generation.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The shopkeeper is not able to achieve his goal.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What he needs to change in his menu.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Why his business earning loss. Reason .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712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Objective and methodology 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Which product’s demand is at highest range.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Optimizing why the demand of products is decreasing.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What should be removed or added to meet the desired goal.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Analyzing the profit and loss of the business. 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094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Solution description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The people  who live near  BTM layout Bangalore,  like south </a:t>
            </a:r>
            <a:r>
              <a:rPr lang="en-US" sz="2400" b="1" dirty="0" smtClean="0"/>
              <a:t>Indian </a:t>
            </a:r>
            <a:r>
              <a:rPr lang="en-US" sz="2400" b="1" dirty="0"/>
              <a:t>food more, than any other food item</a:t>
            </a:r>
            <a:r>
              <a:rPr lang="en-US" sz="2400" b="1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/>
              <a:t> Offer deals and discounts to the regular and new customers to attract more customers to the business.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/>
              <a:t>Register the business to google and </a:t>
            </a:r>
            <a:r>
              <a:rPr lang="en-US" sz="2400" b="1" dirty="0" err="1" smtClean="0"/>
              <a:t>Zomato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Swiggi</a:t>
            </a:r>
            <a:r>
              <a:rPr lang="en-US" sz="2400" b="1" dirty="0" smtClean="0"/>
              <a:t> to grow your business online.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/>
              <a:t>Analyzing the profit possibilities after implementation of these solutions.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15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6" y="0"/>
            <a:ext cx="3680885" cy="1371600"/>
          </a:xfrm>
        </p:spPr>
        <p:txBody>
          <a:bodyPr/>
          <a:lstStyle/>
          <a:p>
            <a:r>
              <a:rPr lang="en-US" sz="3200" b="1" dirty="0" smtClean="0">
                <a:latin typeface="Arial Black" panose="020B0A04020102020204" pitchFamily="34" charset="0"/>
              </a:rPr>
              <a:t>Impact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Profit </a:t>
            </a: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analysis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546" y="1634837"/>
            <a:ext cx="3680885" cy="3903132"/>
          </a:xfrm>
        </p:spPr>
        <p:txBody>
          <a:bodyPr/>
          <a:lstStyle/>
          <a:p>
            <a:r>
              <a:rPr lang="en-US" sz="2000" b="1" dirty="0" smtClean="0"/>
              <a:t>At first month the sales profit of chicken kabab and omelet was at highest range.</a:t>
            </a:r>
          </a:p>
          <a:p>
            <a:r>
              <a:rPr lang="en-US" sz="2000" b="1" dirty="0" smtClean="0"/>
              <a:t>At second month the sales profit started fluctuating, biriyani was at peak this time and rest of the item’s did not gained  much profit. </a:t>
            </a:r>
          </a:p>
          <a:p>
            <a:r>
              <a:rPr lang="en-US" sz="2000" b="1" dirty="0" smtClean="0"/>
              <a:t>The idea of adding vegetarian items to the menu didn't worked out much as expected. 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928217"/>
              </p:ext>
            </p:extLst>
          </p:nvPr>
        </p:nvGraphicFramePr>
        <p:xfrm>
          <a:off x="4648200" y="372149"/>
          <a:ext cx="6169025" cy="2951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529408"/>
              </p:ext>
            </p:extLst>
          </p:nvPr>
        </p:nvGraphicFramePr>
        <p:xfrm>
          <a:off x="4648200" y="3449782"/>
          <a:ext cx="6169025" cy="3297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45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57" y="290945"/>
            <a:ext cx="3680885" cy="845127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Profit analysis of next 3 months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757" y="1260764"/>
            <a:ext cx="4098443" cy="5444835"/>
          </a:xfrm>
        </p:spPr>
        <p:txBody>
          <a:bodyPr>
            <a:normAutofit fontScale="47500" lnSpcReduction="20000"/>
          </a:bodyPr>
          <a:lstStyle/>
          <a:p>
            <a:r>
              <a:rPr lang="en-US" sz="3600" b="1" dirty="0" smtClean="0"/>
              <a:t>In Third month the sales profit were constant but in Fourth month profit declined by a certain gap.</a:t>
            </a:r>
          </a:p>
          <a:p>
            <a:r>
              <a:rPr lang="en-US" sz="3600" b="1" dirty="0" smtClean="0"/>
              <a:t>And at last the sales profit fell down completely.</a:t>
            </a:r>
          </a:p>
          <a:p>
            <a:endParaRPr lang="en-US" sz="3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200" b="1" dirty="0" smtClean="0">
                <a:solidFill>
                  <a:schemeClr val="bg1"/>
                </a:solidFill>
              </a:rPr>
              <a:t>Prediction of decline in the sales profit of business.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 smtClean="0"/>
              <a:t>Not being able to satisfy the customer’s need.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 smtClean="0"/>
              <a:t>Limited options for food items, no new recipe introduced after second month.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 smtClean="0"/>
              <a:t>Poor customer services, limitation of active approach to the customers.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 smtClean="0"/>
              <a:t>Following old tradition to run the business.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 smtClean="0"/>
              <a:t>No offers, campaigns and discounts introduced for customer attraction.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400581"/>
              </p:ext>
            </p:extLst>
          </p:nvPr>
        </p:nvGraphicFramePr>
        <p:xfrm>
          <a:off x="4648200" y="609600"/>
          <a:ext cx="7072745" cy="4336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01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1318</TotalTime>
  <Words>525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Celestial</vt:lpstr>
      <vt:lpstr>A design thinking approach   </vt:lpstr>
      <vt:lpstr>Agenda</vt:lpstr>
      <vt:lpstr>Case study 1 </vt:lpstr>
      <vt:lpstr>Problem statement </vt:lpstr>
      <vt:lpstr>Objective and methodology </vt:lpstr>
      <vt:lpstr>Solution description</vt:lpstr>
      <vt:lpstr>Impact  Profit analysis</vt:lpstr>
      <vt:lpstr>Profit analysis of next 3 months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design thinking approach</dc:title>
  <dc:creator>dell</dc:creator>
  <cp:lastModifiedBy>dell</cp:lastModifiedBy>
  <cp:revision>32</cp:revision>
  <dcterms:created xsi:type="dcterms:W3CDTF">2021-07-30T19:59:35Z</dcterms:created>
  <dcterms:modified xsi:type="dcterms:W3CDTF">2021-08-04T13:45:22Z</dcterms:modified>
</cp:coreProperties>
</file>