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469" y="2404534"/>
            <a:ext cx="8137534" cy="1646302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FOOD SURVEY ANALYSIS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MANDEEP KAUR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AGENDA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69" y="1384663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Introduction.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Problem Statement and data source.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Objective and Methodology.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Solution Description.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/>
              <a:t>Impact.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61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776" y="719425"/>
            <a:ext cx="4649751" cy="164630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776" y="2535541"/>
            <a:ext cx="7766936" cy="1096899"/>
          </a:xfrm>
        </p:spPr>
        <p:txBody>
          <a:bodyPr/>
          <a:lstStyle/>
          <a:p>
            <a:pPr algn="l"/>
            <a:r>
              <a:rPr lang="en-US" dirty="0" smtClean="0"/>
              <a:t>Online survey of around 100 people to analyze most </a:t>
            </a:r>
            <a:r>
              <a:rPr lang="en-US" dirty="0"/>
              <a:t>frequent </a:t>
            </a:r>
            <a:r>
              <a:rPr lang="en-US" dirty="0" smtClean="0"/>
              <a:t>food which </a:t>
            </a:r>
            <a:r>
              <a:rPr lang="en-US" dirty="0"/>
              <a:t>is being eaten by the people during this COVID-19 pandemic. 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8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Problem statement and data sources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4829"/>
            <a:ext cx="8596668" cy="3880773"/>
          </a:xfrm>
        </p:spPr>
        <p:txBody>
          <a:bodyPr/>
          <a:lstStyle/>
          <a:p>
            <a:r>
              <a:rPr lang="en-US" dirty="0" smtClean="0"/>
              <a:t>Understanding the pattern of food intake and preparing visual analysis of different groups and items.</a:t>
            </a:r>
          </a:p>
          <a:p>
            <a:r>
              <a:rPr lang="en-US" dirty="0" smtClean="0"/>
              <a:t>What is the impact of unhealthy food intake and how many people are being affected by its usage.</a:t>
            </a:r>
          </a:p>
          <a:p>
            <a:r>
              <a:rPr lang="en-US" dirty="0" smtClean="0"/>
              <a:t>What type of food establishment has mostly affected them.</a:t>
            </a:r>
          </a:p>
          <a:p>
            <a:r>
              <a:rPr lang="en-US" dirty="0" smtClean="0"/>
              <a:t>How can we cure this problem.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Data is collected from google survey. </a:t>
            </a:r>
            <a:r>
              <a:rPr lang="en-US" dirty="0"/>
              <a:t>S</a:t>
            </a:r>
            <a:r>
              <a:rPr lang="en-US" dirty="0" smtClean="0"/>
              <a:t>urvey of around 100 people of year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6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Objective and methodology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326"/>
            <a:ext cx="8596668" cy="3880773"/>
          </a:xfrm>
        </p:spPr>
        <p:txBody>
          <a:bodyPr/>
          <a:lstStyle/>
          <a:p>
            <a:r>
              <a:rPr lang="en-US" dirty="0" smtClean="0"/>
              <a:t>Understanding the pattern of food intake (healthy and unhealthy) and analyzing there health reports through the survey.</a:t>
            </a:r>
          </a:p>
          <a:p>
            <a:r>
              <a:rPr lang="en-US" dirty="0" smtClean="0"/>
              <a:t>How many people intake unhealthy food and how many people are able to keep themselves fit.</a:t>
            </a:r>
          </a:p>
          <a:p>
            <a:r>
              <a:rPr lang="en-US" dirty="0" smtClean="0"/>
              <a:t>What kind of food is mostly being preferred by them and what are the impacts of those food items on human body. </a:t>
            </a:r>
          </a:p>
          <a:p>
            <a:r>
              <a:rPr lang="en-US" dirty="0" smtClean="0"/>
              <a:t>How many people are trying to keep themselves healthy and how many of them are facing health related problems like obesity and diabetes. </a:t>
            </a:r>
          </a:p>
          <a:p>
            <a:r>
              <a:rPr lang="en-US" dirty="0" smtClean="0"/>
              <a:t>Which food business establishment is growing rapidly during </a:t>
            </a:r>
            <a:r>
              <a:rPr lang="en-US" dirty="0" err="1" smtClean="0"/>
              <a:t>covid</a:t>
            </a:r>
            <a:r>
              <a:rPr lang="en-US" dirty="0" smtClean="0"/>
              <a:t> 19 pandemic.</a:t>
            </a:r>
          </a:p>
        </p:txBody>
      </p:sp>
    </p:spTree>
    <p:extLst>
      <p:ext uri="{BB962C8B-B14F-4D97-AF65-F5344CB8AC3E}">
        <p14:creationId xmlns:p14="http://schemas.microsoft.com/office/powerpoint/2010/main" val="309271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Solution description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AutoShape 1" descr="data:image/png;base64,iVBORw0KGgoAAAANSUhEUgAAAeMAAAEiCAYAAADKw7opAAAAAXNSR0IArs4c6QAAIABJREFUeF7tnQWYFlX7xm+WbpbuhqVDUkAFBKQEsUVUTAywKEURBBO7E+Oz+zP5bP8WBo10N9Ldu/s/z7zMMvvu2zVnZu5zXXuhuzPnPOf3nJl7Tj0nH5hIgARIgARIgARsJZBPSl+yZEm2rVawcBIgARIgARLwMIEcMW7YsKGHMbDqJEACJEACJGAPgaVLl4JibA97lkoCJEACJEACBgGKMRsCCZAACZAACdhMgGJsswNYPAmQAAmQAAlQjNkGSIAESIAESMBmAhRjmx3A4kmABEiABEiAYsw2QAIkQAIkQAI2E6AY2+wAFk8CJEACJEACFGO2ARIgARIgARKwmQDF2GYHsHgSIAESIAESoBizDZAACZAACZCAzQQoxjY7gMWTAAmQAAmQAMWYbYAESIAESIAEbCZAMbbZASyeBEiABEiABCjGbAMkQAIkQAIkYDMBirHNDmDxJEACJEACJEAxPt4GVqxYgSFDhmDBggV45ZVXcO655+ZqHR9++CGuuOIKNG3aFG+++Sbq1auHnTt34vLLL8enn34asCXdd999uP3223P9Te4ZNmwYPvjgA+P3d999N+644w7kz58/13XB7Pnjjz/Qq1cv7N27N2TrveWWW/DAAw/gs88+y2O3eeOhQ4dw22234YknnsBNN91kXC/5DxgwwLjkqaeewmWXXZZTzv79+yH5vvTSSxg4cCBeffVVpKen57Hjyy+/xEUXXZTLxrJly+L00083bOnWrRsKFy5s3GdyDVSfNm3a4N1330X9+vVzyti+fTveeecd/Pe//8Vff/1llJGRkYFTTjnFyLtDhw5IS0vLuX7t2rW49NJL8X//93+57DzttNMMH4ud5cqVM/5m9eeDDz6IMWPG5Kmb6RfhFCiJvRdccEHYN0uk7WDdunVGG/v+++8hDJ955hkj/3z5jJNPjTRlyhSMHTsW1vYWjGvHjh3Rr18/o63XqlUrVz6BjI4ln3DPkpQjz8wll1xi+K9ly5Z4++230aRJkzwmmHWz/sFsS9dddx3Ej6a/I3ker732WqNcaaOhUqdOnQyb/v7776DPj9wv7es///kPPv74Y8yePdvwUaB27l/W008/jREjRuT6tfijR48euPLKK3O140AMzBvFl2+88Uau59C0SepottPWrVsbz91VV12FRo0a5fJ7NM9rJL6N9pkO+7B45AKK8XFHL1myxHjJzZ071xDbiy++OFcTeOutt4wXmLw43nvvPUMARBjkuq+//jpgcwkkxr/99hv69OmTI1Rdu3aF5F21atVceQSzJ1oxFtH3t9ss6ODBg4a4vvDCC8YHwmOPPQYRaPNjQURZhLdixYrGLSJ+Z511FjZt2oSXX37ZeGkESiarYM/QzTffbAhH0aJFjbqLfYGSvxhPnz4d8gIWHwVL48aNg/wUL17cuMTKMdA9nTt3xmuvvWYIvtWfkyZNwvjx4/PcEi6/SMU4lnYgxgRqL5MnT8Zdd90Fq83hfCCicc899+Dqq69GgQIFgvKMJZ9wz5K13ZkFP//880a7809m3YIZ+OKLLxoCIx8nkTyP0Yrxr7/+GvD5yc7OxieffIJbb70Va9asCWie3CvtK1AKVa+SJUti4sSJxgeyfKSHutYqxpHYJHnLsyccTL+H87H1eQ3nW6lrNM900IbnwT9QjI87PVwjCyfGwV7e1jaVmZlp9ITl4ZKvYhG3P//80+glmL1R8/pw9pjXmQ/qGWecYTwEZi/P/Hsgu82/BRJjEchvvvnG6DVKr+Wjjz7C2WefjcOHDxs9xSeffNKw1SrS/s9NoDLXr1+P0aNHGz3dKlWqGD3b9u3b5zy41o+cQM/hsmXLjB6N8JJrpbfQvXt342W1atUq3HnnnUaPWZL1YyoQR6m3vPzlRSrpkUceMT5KduzYkfNxFYkYB/poi+QdEks7yMrKQrVq1fC///0vz4dQKDG2cj1y5AjmzJljtL8vvvgC8mKWXpWMcgRLgXwZLp9wbVdGn8477zyUL18ezZo1w3PPPWe0N/nAK126dC5TzLqZH4tFihSBtIUbb7zR+Ai2ilEkH1P+9ZSPoi5duhi/DiSewZ6fGTNmGDaLEMtI1b333ouTTjoJ4qdFixbh0UcfNT4uZCQilBibz618HAkXqdePP/5o9IylPdepUydHjIM942b+UhfpHPjbJH+fNWuWMQInz7Y8f/Icnnrqqcat0Tyv4XwbLL9InguvX0MxPt4CwjWyRIix9ChlyFQeFslPXuYibvIAiriYQ7diUjh7zIabDDHes2eP8bEgw2+DBg3C1KlTIcOlF154ofGiCSdCwV5g3377rfHisgpmqI8Fs47yxS+99pEjRxovEilfhNiaNmzYYIi1vMhMm2UIPRjHjRs3Gi+un376KWdU4MCBAykR41jagdRVphTkI6FBgwa5PoYiFWOT1+bNm43epAxPWlkFehmG8k+wfMK1XWlPUr5M4fTv3z9nSsj8QLPa4S/G8rEoyfy9HWJs/TBt3LixIWwtWrSISkuCPbcySiW9VuvHQbhnXK612iQfYCLkYps1zZs3L+cZtr5zonlew/mWYhxVM8h1McU4hWJsipGIhsz9yXyuDNFav4JN70TS6K0vpUT2jCVfmaOUF7Uk6R1Lj1SGbcO9vEM9jFJfsxdmjgZEIsa7d+82Xt4yF2Wyk16dNYlgy6iD/IhYybXyggzGUT6IBg8ejN9//93oFct8uYwEmNMOyewZx9IOpK7ycSRCJh9w5oiFtQ0EGqYONuJgCqJ83Hz++eeQKYFoxViuD5RPqLYrjG+44QajRy69NJnLFJ9Kj98cobDOhwcS4+XLl2P48OFGz1g+YmWEQ0ZIUtUztradQB/SkbyOgwmsfHRKfax+iUSMrTbJR47c478ORT42ZehbRiCs0x3BnsFAz2sk76VInulIGHntGopxADEO1QginTP2X1hh/XKVISwRgFANO5JGH40Yh2vY5jCg2fOQxVrywpP51N69exuLm0SQrSIQLE//h7Fhw4aQF6jUWXpj1o+PUPNL5vyr3Cu98pkzZxq9qUAvGlOszAVn5pBjII7S8xcfiHCbHxsyFB/JyzzUnPH1119vCIoMpQZLsbYDyU/WKsiHiczby9Cq9KKk9x9tz1jysg7Piij27NkzJjEOlE+otmuuO5DhV1kgVbNmTWOIVz70pJ2JSMvwtZlCzZfKx8eoUaOMtQeSQs0ZB1ro5M8h0mFq67qNYHPd4Z43f4EVPwobmZ+V58z60RuMgXyQiu9kKDwSm6wfrNb3WDTPayTvpUie6XB8vPh3inGKxFjmNWXlrqx0NHsi1jnboUOHQlZYBlp4FGpYONxXc7jFGWaj9xdj+f3PP/9siKAMq0qSeT5TAEI9LKHKlBeIvMCEhfSAInlwrS+AUHPz1rwCiXEgm0VApXcl3FMhxrG2A1OMa9eubczdy0p2WUAkK3fjFeNQ7StcL8cqxmY+wV7Y1ukGczSiUKFCxoeBLGqUZNYpEjGWa6SnJ2Lu7z9/XydSjAPVOVrxCPWRIauqX3/9dWOluKRIxDhSm8y8AolxoDr4P68U42g9Hfn1FOMAYhzLaupwC7jMl5r/QhXz99ahVTEpkkZvfVATPUwteVs/FiJZ7GM2u0ACK6vPxUbZfiTDx+ZQZLiXvT+LeHrGpn3m9hP5IOjbt2/OXH20Yhxu7jzQYxhrOzDFWDiavUvhKR9w0ssPtpo62DB1uIVL/r6MJp9gbXfbtm05Q9LWRYvW3/v7N9AwtYzaSK9a1hBYFxlG4j9/n4TjEKh9Wu+Jt2dstUeG7OWjQXYpyEeX/wdJqAVckdgUrmdstSXY8xrJeymSZzpyifLOlRTjFIixdcg3VNMyh691EWOxI5YHK5p7Irl269atxvzud999F3TOWFYoy1Dn/fffb8x/mvuTI3l5mD6J5GUeTX7+vo6nHVjF2Bzqlm1rsuhJ5k6jFWNzoZD/R6C/zeH8EyifYIzMdQih9sib+3uld2j92PQfubG2iWjm/BMhxosXL8b555+P+fPn56w3kB5+NCnciJY1r0iutdoU7IPVOl9vHSkI52OrLZG0/2jyi4aZ26+lGKdAjM2tHLISOVSKZBWw//3hHtRQD0awrU3WMmJ5sKK5J5JrZSuNrCSWxS3BVq9aXxLWRTWRvDxSJcbxtAOrGMt/m71jWdhmilakC7isq6D9p0eiEeNg+QRibt3OFe6lGmhxmr8YWz+cTPHZtWtX2AV4iRBj64LCYCuXw9Ux3HMbrRhbbZLgHjL3LlvhrMk67WRdLBfJM2jmE8nzFE1+4Th56e8U4xSIsdl7kOg6siJWVkpak3VFqrm9I5JGb+05JGOYWvKP5cGK5p5Ir7W+SKz7OsVG2XcqL2SZb5QeleRpBluIlKPkk+yecTztwF+Mzd6xLPYx922HE+NA+4Nl1bm53SzQiy+Qf8LlE4i5dStZoIAx5nYvGf2wfkwFGqaWj0iZIrBrmFo4WSOI+bfH1atXG3unZR/vmWeeGVBPEi3G1mdV/lumYCSoiyyUkw8h2Rcti91kOFsWUIpYy6hItM94JM9TpM+0l4Q2krpSjBMkxoFgy/CZiIQsEpKXXrDhI2uPSR5S2ZwvjjEjgvnnbR1iCvdQO6VnHIifdXvHsWPHjIVfEl0r2DCnCLEM9csIgzknHcnLwyw71Gpcc+hbXmzB/CL5WKcarHWy9lxiaQf+Yiz/b42IJv8fbQQuCXcqC/Ss4UP9/RBuAaDMv/vnE4i5uU0m2LC4tedsnZ8OtdBJbA22AC/Y8yhb2KxDyrHMGUve0h5lpEbsC9YeAwXzMe0K99xa7Q/FwDqsL9MgEl1LfoIlYSsfCieffHLOJdGIZ6jdBOZ76auvvgoaVS/cVrpIRMut11CMj3s2XMzVWGJTixhLuEHZRymraCUPGULyT9a5RDPms0SDkj3IgWIgW8XYjFsbLFZ0ILvN8gPFpvbflhPq/mAPhWzBkZe8rAaVkQDZvhIshYpj6//gygIUmRuTnpUE95BYwJLMeMsSUMW/LHNblDR0CYQg7IKlULGNTTEWkQ/mF8k3mBibdkTbDuQDQVgWLFgwJya6ab9VEOR3Ek9bwoVKCsRVhLNdu3ZGwBTJM5RfzDJiySfQsyRz+fIhJc+DiJi5a8DqC+ucspR7zjnn5MTdtl4XLP5zuNjU1hXcZn7yQWOu5J42bZoRFc6aQrV/ibYlEc1E3H755Rdj0aV8EErPU+KJW2Ow+7c5k4d82ElIz1KlSgVtl6FiU/vPsYtNMloi8fVNm2TxpdRLtsRZY7GbBUbzvIaKzW6+l8SPslAz0EcKxTj4pwTF2K2fWawXCZAACZCAYwhQjB3jKhpKAiRAAiTgVgIUY7d6lvUiARIgARJwDAGKsWNcRUNJgARIgATcSoBi7FbPsl4kQAIkQAKOIUAxdoyraCgJkAAJkIBbCVCM3epZ1osESIAESMAxBCjGjnEVDSUBEiABEnArAYqxWz3LepEACZAACTiGAMXYMa6ioSRAAiRAAm4lQDF2q2dZLxIgARIgAccQoBg7xlU0lARIgARIwK0EKMZu9SzrRQIkQAIk4BgCFGPHuIqGkgAJkAAJuJUAxditnmW9SIAESIAEHEOAYuwYV9FQEiABEiABtxKgGLvVs6wXCZAACZCAYwhQjB3jKhpKAiRAAiTgVgIUY7d6lvUiARIgARJwDAGKsWNcRUNJgARIgATcSoBi7FbPsl4kQAIkQAKOIUAxdoyraCgJkAAJkIBbCVCM3epZ1osESIAESMAxBCjGjnEVDXU3gWxVvXwRVlFde2y37ydzj+/f0l2wdddhHDqShVLFC6BUsYLIF2l2EZbKy0iABJJHgGKcPLbMmQTyEsg8AKQVUbqblvtvBxYB+2YBBxafEFpDbI+LrvW/s4/lvrf2RKDWBMxdvgejnpuf87f8aflyhNkQ6OIFlUif+Lf08d+VK1UI9asVR5q6nokESMAeAhRje7izVM8SUL3afbOBvUp45d99c4D985To7oudSBAxjjbDOlWKKVEugXpVi6OeEmcR6BJFC0SbDa8nARKIgQDFOAZovIUEIiKQdcjX292nxHb/3OP/xim8gQpOkBgHyrpmxaKoo8S5rhLqOlV8Il2xTOGIqs+LSIAEIidAMY6cFa8kgfAEpKe7/Qtgx7T4e7zhS/NdkUQxDmRCtfJFDGGWn45N0tGwRolILeV1JEACQQhQjNk0SCBeAgeX+wR4++fArh/izS36+1Msxv4GNqtTCh2UKHdoXFYJdLHo7ecdJEACoBizEZBALASObD4hwCLEyIoll8TcY7MYWytxUsMySpSVMDcpC+lBM5EACURGgGIcGSdeRQK+RVZmD1j+lW1FOiSNxNjEIduqpKfs6zGno8LxeeZstX6NW650aDS0QTcCFGPdPEJ79CNgFeAjG/WzT0MxtkIqXDAtp7fcsWlZY3sVEwmQQG4CFGO2CBIIREBWQm+eCmxSP7IFSeekuRhb0clWqa6tyuPMTpVRV63SZiIBEvARoBizJZCAlcCxXSdEWAJxOCE5SIxNnAXy51OCXMUQ5Rpq+5SkrKxsBh5xQnujjUkhQDFOClZm6jgCRzYpEX7F1xM+tMpZ5jtQjE3AxYrkNwRZhLlSum//8rHMbIhYM5GAlwhQjL3kbdY1LwERXhFgEWIRZCcmB4uxibtMiYI5opxesqATvUCbSSAuAhTjuPDxZscSkCFoQ4TVjwxNOzm5QIxN/LLqWnrKA9RPcYbidHKrpO1REqAYRwmMlzucgCzGMkVYFmm5IblIjE13VCtfFGd2luHryihUwO9QDTf4jHUgAT8CFGM2Ce8QWHM3sHqi++rrQjE2nSQRvcyFXvI77lN2X/NljXwEKMZsCe4nsOsnQIRY/nVjcrEYm+5qWb80Lj2jJlrULeVGD7JOJEAxZhtwIYHsIyrMUyFfxdzaG7a6zQNiLNWVyF2XKUG+uGcNo/aZaiuUnNnMRAJuIMCesRu8yDrkJeD23rAHxdisssS/vvSMGmham71kPvruIUAxdo8vPV4TFfQYx3tJXugNe1iMpeqyD1mGrS86vbpBggFDPP74u6D6FGMXOJFVOE7AS71hj4uxWf12jdKNXnKjmiX5GJCAowlQjB3tPhqfQ8BrvWGKcQ4BOYhCesnnd6vGB4IEHEuAYuxY19Fwg8DemcDKUe5dKR2Jmz2ygCscio7qDGXpJTeoXiLcpfw7CWhHgGKsnUtoUMQE5GjDpcNUGEsNjzWMuBIJuJBinANRYl1LL/mcU6smACyzIIHUEaAYp441S0okgU0vKSG+JpE5OjcvinEe353aohzGDG4IGcJmIgEnEKAYO8FLtDE3gTWTVSStu0jFJEAxDtgWZHHXmIsaQA6hYCIB3QlQjHX3EO3LTWDptSq29AukYiVAMQ7aHprVKYWxgxugctkibDMkoDUBirHW7qFxOQSObgHm9/Ut2GLKTYBiHLJFiBBPuqIR6lQpzpZDAtoSoBhr6xoalkNg31xgZisCCUaAYhy2bUgozceHt0CT2tyPHBYWL7CFAMXYFuwsNGIC2/4LLBgU8eWevJBiHLHbH7imKdpklIn4el5IAqkiQDFOFWmWEz2BVXcCa++N/j6v3UExjsrjE4Y2Qpfm5aK6hxeTQLIJUIyTTZj5x0Zg3hnAzm9iu9drd1GMo/b4DYPq4qwuVaK+jzeQQLIIUIyTRZb5xk5gwdnAtk9iv99rd1KMY/L4uV2rYdiZtWO6lzeRQKIJUIwTTZT5xUdg6dVq69LL8eXhtbspxjF7/BQVHOSuyxrFfD9vJIFEEaAYJ4ok84mfwKrb1Bzxg/Hn47UcKMZxebxDk3Tcc2WTuPLgzSQQLwGKcbwEeX9iCKx7WB34MDoxeXktF4px3B4f0LkKRpxdN+58mAEJxEqAYhwrOd6XOAKbXwWWXJG4/LyWE8U4IR6/qn9tXMBjGBPCkplET4BiHD0z3pFIAts/B/4ZkMgcvZcXxThhPr/jkgx0bVU+YfkxIxKIlADFOFJSvC7xBPb8DszrDWTuTXzeXsqRYpxQbz9xo4rUVYuRuhIKlZmFJUAxDouIFySFwIElqkfcDzi4IinZeypTinFC3V28SAFMHdsa5UoVSmi+zIwEQhGgGLN9pJ7A0e1KiPsDe/5IfdluLJFinHCv1q5cDC+Nbp3wfJkhCQQjQDFm20g9gX8GAts/S325bi2RYpwUz8p5yPddzS1PSYHLTPMQoBizUaSWwEq1l3gd9xInFDrFOKE4rZn17VgJt5xXP2n5M2MSMAlQjNkWUkdg6wfAwvNTV55XSqIYJ9XTl/WuiSE9ayS1DGZOAhRjtoHUEDi0EpjbE5B/mRJLgGKcWJ4Bcht1QQOc0b5i0sthAd4lQDH2ru9TU/PsTCBffl+PWHrGTIknQDFOPFO/HEsVK4Cnbm6JquWKJL0sFuBNAhRjb/o9tbWWOWKZK2ZKDgGKcXK4+uXao00FjB3cMCVlsRDvEaAYe8/nqa3xzu9UYA81PM2UPAIU4+Sx9ct53JAMdGvNCF0pA+6hgijGHnJ2yqt6bJcS4h7A3pkpL9pTBVKMU+buulWK47HhzVGsiJp6YSKBBBKgGCcQJrPyI7B0mDqb+EViSTYBinGyCefK/8Lu1XFlv1opLZOFuZ8Axdj9PranhiLCIsZMySdAMU4+Y78SHr2hOZrXLZXyclmgewlQjN3rW/tqtn8eMKcrcGynfTZ4qWSKccq93V5F57qX0blSzt3NBVKM3exdu+omC7Zk4RZTaghQjFPD2a+U4YPqYmCXKraUzULdR4Bi7D6f2lujjc8Dy66z1wavlU4xtsXj5UoXwmNquLoK9x7bwt9thVKM3eZRu+qTfcxX8qx2wL45dlnhzXIpxrb5vW8HFbv6/PrIygbS8tlmBgt2AQGKsQucqE0VNjwNLB+hjTmeMYRibKurJw5thM7Ny9lqAwt3PgGKsfN9aH8NJORl9lFfr3j/P/bb4zULak0AlCDPXb4Ho56b77Xa217fjJoljOHqggXSbLeFBjiXAMXYub7Ty/L1jwMrbtHLJq9YQzG23dOX9KqJS8/gyU62O8LBBlCMHew8bUzP3Kd6xW2BA0u0MclThlCMbXd3xfTCeO7WVpADJZhIIBYCFONYqPGe3ATWPawOghhNKnYRoBjbRT5XudecWRvnda2mhS00wnkEKMbO85leFktgD5krPrhCL7u8ZA3FWAtv16pUTPWOW3LuWAtvOM8IirHzfKaXxWsfAFbdrpdNXrOGYqyNx286px76d6qsjT00xDkEKMbO8ZV+lh7d6usVH1qjn21esohirI23ZWX10ze11MYeGuIcAhRj5/hKP0vX3AOsHq+fXV6ziGKslcfHDm6IHm0qaGUTjdGfAMVYfx/paeGRTb5e8eENetrnJasoxlp5u1X90njoumZa2URj9CdAMdbfR3pauP5Rta94pJ62ec0qirF2HmdULu1cor1BFGPtXaSpgXNOAXb/qqlxHjOLYqydwzs2LYvJVzTWzi4apC8BirG+vtHXst0/q/OKT9PXPq9ZRjHW0uMPDGuKNg3LaGkbjdKPAMVYP5/ob5GEvZTwl0x6EKAY6+EHPyu6tS6PcUMytLSNRulHgGKsn0/0tijrIPC3Gn7jdiZ9/EQx1scXfpY8MaIFmtQuqa19NEwfAhRjfXzhDEu2vA0sutgZtnrFSoqxtp42zzvW1kAapg0BirE2rtDckOxjQD4VBH/hecDWDzU31mPmUYy1dXjp4gXx+rg2KFooDWlp+bS1k4bZT4BibL8PnGPBwWW+IWo5v5hJHwIUY318EcCS8Zc1wqktymltI42znwDF2H4fOMeCdVPU6UxjnWOvVyylGGvt6b4dK+GW8+prbSONs58Axdh+H+hvgfSE8+UHZp8M7PlDf3u9ZiHFWGuPly9dCG/d2ZbD1Fp7yX7jKMb2+8AZFuz6AZh7ujNs9ZqVFGPtPX7f1U3QrlG69nbSQPsIUIztY++skpePADY87SybvWItxVh7T59zalVcO7CO9nbSQPsIUIztY++ckjP3+hZu8VAIPX1GMdbTLxarKqUXxptqqJqJBIIRoBizbYQnIFuZZEsTk54EKMZ6+sXPqkdvaI7mdUs5wlYamXoCFOPUM3deibKCWlZSM+lJgGKsp1/8rLqwe3Vc2a+WI2ylkaknQDFOPXPnlTi3O7DrR+fZ7RWLKcaO8HTV8kXw+u1tHGErjUw9AYpx6pk7q8Rje4DpFYGsw86y20vWUowd4+3nbm2F+tWKO8ZeGpo6AhTj1LF2Zkk7vwfm9XCm7V6xmmLsGE9f3LMGhvau6Rh7aWjqCFCMU8famSWtfQBYdbszbfeK1RRjx3i6ZsWimDr2JMfYS0NTR4BinDrWzizpn4HA9s+cabtXrKYYO8rTIsYiykwkYCVAMWZ7CE3gt7LAsZ2kpDMBirHO3slj25iLGqBnW7UOg4kELAQoxmwOwQnsnQnMYqAC7ZsIxVh7F1kNvOj06riiL7c4OcppKTCWYpwCyI4tYuOzwLIbHGu+ZwynGDvK1Z2bl8PEoY0cZTONTT4BinHyGTu3hEUXAlvec679XrGcYuwoT3MRl6PclTJjKcYpQ+3AgqZXA45sdKDhHjOZYuw4h3/7SGfH2UyDk0uAYpxcvs7N/eAK4C8eiO4IB1KMHeEmq5FcUe04lyXdYIpx0hE7tIDNrwJLrnCo8R4zm2LsOIfLnLHMHTORgEmAYsy2EJjAipHA+kdJxwkEKMZO8FIuG2U1tayqZiIBijHbQGgCXLzlnBZCMXaOr45bKvuMZb8xEwlQjNkGQhOYcwqw+1dScgIBirETvJTLxoyaJfD0TS0dZzcNTh4BDlMnj61Dc85WducD/qwHHFrp0Dp4zGyKseMcXqxwfnx6X0fH2U2Dk0eAYpw8ts7O+ZciPDbRKR6kGDvFU7n13AFqAAAgAElEQVTsfOeudihfupAjbafRiSdAMU48U+fneHQb8HsF59fDKzWgGDvS01OubYrWDco40nYanXgCFOPEM3V+jvvmAjNbOb8eXqkBxdiRnh5+dl0M7FzFkbbT6MQToBgnnqnzc9zxFTC/n/Pr4ZUaUIwd6enBPWrg8j41HWk7jU48AYpx4pk6P8dNLwFLr3F+PbxSA4qxIz197mnVMGxAbUfaTqMTT4BinHimzs9xzd3A6onOr0cENdi8A3hYnYXx6jTg6DFgkNrRdeclQIMA8RiWrAOufBAoWAB44w6gui7T6hTjCDyt3yUD1BD1CDVUzUQCQoBizHaQl4D0iqV3rFlavgG49hHg+1k+w05pAbx2G1C36glDs9XOrMVrgZe/BL6criJ6KgEtWwpqbg646VyghXr35VM7tyTt2Q+MeBL4z9e5K9qjjfrdOKCKJVrhvzuBYQ8DP8wGXhwFXNhdIzgUY42cEbkpZ7SvhFEXMP575MTcfSXF2N3+ja12Ml8s88YapWOZwAQVLvu+N08Y1VJthX5vIpBRw/c7EeL3fgRueFyZvyev8SWLAc/fChWG0CfIfywEeilhbZvhE/W0NJ/Yf/kH8I0S3p5tfXlI2Y+o3vNtLwKTr1T/DgYK5NcIDsVYI2dEbkq31hUwbkjDyG/gla4mQDF2tXtjrJyspJYV1RqlGUuAc+/yDR9XLe/rzfqLsfSCL1DiPFcdONVPxVN48kagjlqsOl/FLrlGieufi4DOzYA37wRqVwbe+hYYcq/q8Q4AHrsBKFQQGD8VuP8tdY0ahr64pw/Ap78Bl6jrurcGXlDiXSldIzBiigfFODs7C9tWTceav9/Grg1zUaJ8PdQ86XxUbtwLafmVIy0pOysTa2e9h5V/vIYGp16P6i3O0sKBnZuVw8TLG2lhC42wnwDF2H4f6GeB7DGWvcaapMNHgTte9vVOXx4NbNwO3PVKXjF+4TPVsz1+tsVHk4CzTz1RAevfPlXCOkANW0cixovWAJc/oIa0DwDvqo+BFqo3rl3SUIx3bZyP2R+PROYRBS5AqpRxOhr3HIMChYr7/TUbe7csw4rfX8a2lb+jVKUMNOt3N4qVyT2Jv33NX5j3+Z158m/S6zZUbdbfKsXYvPg7LPruIZSr2RaNVJmFiuqxt7dtRjruv6aJds2JBtlDgGJsD3e9S/1ZjcGqnocu6WfVSb9QiWsjtQtEFk69okbQA4nx5P/4fi/p16d9vWAz/fYP0GW47/8mqZMhx1+ad5haesZXTQF+ngdMU/+2UtN5t6h83v0h9/C2Llxy7NBQjDcv+gb/TFNOC5ICifGRg7uwdsY7WDf3kxyRLVmhPpr3n4Ri6Se2AGUdO4Kl//cU1qvrGvcYbYjv5sXfYMH/7kWVJmegUfeRyF9IzUmotH/Haiz8+j7IPc36TUTxsrW1cV+LeqXxyPWWRqqNZTTEDgIUYzuo617mryWATLW6SYNkXWT1uBLTG88B7nkjvBhb53ylGlYxvl6NUj5yPbBXddqGqTniT37JXdHzugLP3uJbYT3meWD4IGDKtUDRwhoACWSC5mLc9sLnUKZq85DwDu7aYIj37k0Lcl0XSIyPHtqNf76ahO2r/4SZ976tKzDviztQtHQ1NOt7FwoWKY2jh/Zi8XdTsE1dJ6JduVEPlffx1XsauLJRzZJ46ia1CpGJBBQBijGbQV4CGg1Tm/O1TWoB76hhYpkDNnvA/nPGn6m53YGq5yxpaG+fgFZQI5I79wIvfQGMfcH3N3OOWMR13RZffh/97Pvb5X2gVrj6VmFfdh/QrI4aGh8DVC6rcUNxgRgf2LlW9WDvR7naHVCuzslY/stz2LF2BmIV4wKFSmDNzHeNfOp0uBR1T74S+dJ0WnUnbbm4WpnPSHcaP1kpNY1inFLcDinsDzUkeFipkc1JRPRKNVwsPVfpyd5ynm8VdDAx3rorcE/XvxpWMQ5UxQ1qulwWbK3cCLyutjg1V4L86AdqUdc3apW2sql3e6hVsL5hbC2SC8RYFmTJcngRTGvPN6Jh6uZnqmHqb7Fg2mRUazEQGV1vxK6N/6j/n4RSlZuouenRKFRMv6+pauWL4rXbT9KiCdEI+wlQjO33gX4W/KW2WxxcZrtd5gIr/x5wMDEWg0WQp6o55ffVFqfZqgrmHmPZpiSrpGVl9e0X+7Yo5VdbmfzT/kO+oeln/wvIsLgI951qhbUsHrOmDo1989eBgoOkHFxdtcKsxlj8vXgnxr2k9mtpkKxzxpEMU1tNDifGcu2/S77Dwm+n5FrAJfPEzfqMV/PCddT88SQc3r9DDVlPCDtEbheuCmUK4+3xx/fP2WUEy9WGAMVYG1doZMgMdej5frWKyca0Sa2YvlQNE38307fYasLQE+IZSoyDmWydM35UbWOSXrZ/kn3K73zvW5F9SS/fMPf6rb7tUpJEfGtUVPPWKlDIG6qX/O4E9bduNkIyi26oNkBXuVqx2oIH37b/I0rMCraAK716K8jirSpN+iB/QXVMZ4AUiRjLdqUty35UW5beV/PMC1GmWkvUajcYZau3xjI1NC2Lu5oqYa6itjrpNE9srW6p4gXx0SQ1zMJEAooAxZjNIC+B2WqT7p4/bSVj3TMczhDZUyxCmV4y+JXm1iYJ/PHJPcDpAUYHzb3MMj/8qgoC0ljNU5siLuL8zM2A3G9+DJirssPZl/S/N1Fj6BXOxYc/bcALn69OenGRFLBjzd+Y9ZFaBRckVah3StDh40jEOHC22dgw/3MsUj3m6i0HocEp12H35kVY/dcbxvyzrMiu0WoQqjUfgLQC9q/GK1IoPz6/XzVeJhKgGLMNBCQwV3X3dv1kKxwJfXmhCpE9c2l4M8KJscSfli1LEllL9he/pAJ3VPQL3GENd/mhKrdXO1+5jhDjlqo7X6Y7XlRC/IESZB2SzAHLHmMZOs6XLw1ZmUdVcI55WPHbC0ZPVlLD04ajZhu1Ws5vhXOsYrxz/Rw1PH0PipSogKZqRfXRg7uNvciH9mzOhUQCf9Rsc6Fhl50pTS2A+PrhTnaawLI1IsCesUbO0MaU+X3VSiW1r0fTFGyYWuZ7f1f7iZvWVqufVVxp2cSyapNvzleGn6VXGyiutDXU5gMqLPdIpQ9muMt5KprXuWo4upjqSGk7TN1GBesu0VqFCl2CH2frE6wlUPOxDl+bi638e6mxiPGRAztUj/gh7N26DE1734n06i2x6s//KPF/CfU6XaWGsC/GzrUzMe/Lu9TfWqlrxqvtTyGGUlLQ9kurYeoPOUydAtLOKIJi7Aw/pdbKBWcD2z5JbZlRlBZMjEMNbYsQ33e1mg9WC7KscaWt88RyQMQLI33bocwkAj9cxbp+7X+5DeymQmOKOFdToTltTx1WA0VqqQAl8/HPqgBBuW038IQBEplrxrvXGb9IlBhLr3vFry8YW5nqq6HpWqrXm511DEt+ehIb5n2Kk855DGVrtYNsn5r/hdofp5J/IBE7ENWtWly1N25tsoO9jmVSjHX0it02LVLLjbe8bbcVQcuf8o5vz3BHFUlQ4kzXO35qk4TNfE116D/4CfhrsS+oR+sGgAjnVersC4ngZZ7YZGYuC7RkG5Mcnzh17IlDJ6yF+x+zeO5pKujIZb741lqkLrvV6rZSuGjy39i264gWJgUzYuM/X2DhN2r1t0q121+Cep2vzjNcHF3PODsn3GXF+qcio/stRojNrGOHtRfjdo3S1Qciw2Fq3WBTaBzFOIWwHVPUkqvUclg1tsukP4F8KobnqT4B7jlSRT3RIEnkq6U/PYFKDbsjvcZJxqpp6b3uXDfLCMKxd+tyFClVOei2o2jEWCJvzf9yAgoULoYmZ4zLCXcpc9YyRC2Lt3Qdpu7ToRJuPV+XzeoaNByPm0Ax9ngDCFj95SOADSooM5P+BAqqQz06bTGOj+w1Sh8xXvC/ycZBD4FSwSKl0Oj0W40tTubirQO71uMfJap7/lXHcwVJ5et2yjXXa84T71g3E03UARCVMiTc5Ym0Q80Rz/3s9jyHScgBFdVUoBC7tzwN6VkDl/U+EXNb/8ZGC5NJgGKcTLpOzXuliv+47iGnWu8tu4uqAC3tl6gzl7PRZ0xg8bMDiPRu5bSkrct/UduLFhqCWLpKU4igVmnSG0VKVsplVixivH7ef7Hs52dRt+NQdXziBXnCXQY6ZlGGxis2OC3PMYt2MLrp3Hrof7Iucx12EGCZVgIUY7aHvARWq0UuayaTjBMIlFL7VFtPx8HDmRgwTu3dYnIMgclXNEbHpvqF6XQMQJcZSjF2mUMTUp3Nr6qTEtQ5g0z6EyirTrZo/hV27zuqtmD9pb+9tDCHwLO3tFThVNUJaUwkoAhQjNkM8hLYo3pYs08mGScQqKhWvjd+E//uOIwh985wgsW08TiB9ya2Q9mShciDBAwCFGM2hLwEjqmtMr9ZNtuSkb4EqqnTLOo/pYKbHMA1D8/W105alosAo2+xQfgToBizTQQmML0acESdIcikN4Faan6/9t3qNKo9uPWZ+XrbSutyCPDEJjYGijHbQGQE5qltIjtVDEkmvQnUewyofrMKA7oDE15dpLettC6HQKOaJfHUTS1IhARyCLBnzMYQmAD3GjujZTR6Hah0Kab9+S8efX+5M2ymlejSvJw6FrQRSZAAxZhtIAyBjc8Cy9TBv0x6E2j2GVDuTLz93Xq8Om2N3rbSuhwCA7tUwfBBdUmEBCjGbANhCOz6EZjbnZh0J9DqV6B0Zzz98Up8+ps6oorJEQSuHVAH55x2PKi6IyymkckmwGHqZBN2av5H1Bmw06s41Xrv2N1ugTrfsQkmvLIYvy/Y7p16O7ymT97YAo1r2XuEo8MRus58irHrXJrACv2mogMd25nADJlVwgmcrHrDhSrj2kfmYMXG/QnPnhkmnkCB/PkwbUqnxGfMHB1NgGLsaPcl2fjZnYE9+sQ7TnJtnZn9KerA5bTCGKhCYR5QITGZ9CfQtHZJPD6CK6n191RqLaQYp5a3s0rjUYp6+0udYQw5y1glXY5P1BuYHtad17Uarjmzth7G0AptCFCMtXGFhoasfwRYMUpDw2iSQaCwOn6v4xpkqfMTzxjFEQyntIoJlzVClxblnGIu7UwRAYpxikA7spgdXwHz+znSdE8YXVwNdbadiyPHstBv7HRPVNkNlXx3QjuUK8WY1G7wZSLrQDFOJE235ZV1GPiliNtq5Z76lDkNaPkT9h86hrPu+NM99XJxTWpVKoaXx7R2cQ1ZtVgJUIxjJeeV++aeDuz6wSu1dVY9y58FNP0EO/YewQUT/3aW7R61tlfbihh9UQOP1p7VDkWAYsz2EZoA5431bSGV1ZnTGVOxYdtBDL1/lr520rIcAsPProuBnbl/n00iLwGKMVtFaAIH1OEDfzchJR0JVB8J1HsYy9bvw/WPzdXRQtrkR+CZm1uiYY0S5EICeQhQjNkowhMQMRZRZtKLQJ17gZrjMHvZLox5XkXiYtKagCzaksVbTCQQiADFmO0iPAGe4BSekR1XNFCHeVS9Dv83ZxvueWOJHRawzCgIdGpaFndf0TiKO3iplwhQjL3k7VjrumOa2uLUN9a7eV+yCDR+F6h4AT79dROe/mRlskphvgkiMLRPTVzco0aCcmM2biNAMXabRxNen2yVYz7g9wrA0W0Jz50ZxkGgxddAei/j6EQ5QpFJbwL3X9MUbTPK6G0krbONAMXYNvQOK3jhhcDW9xxmtMvNPUltZyrZFg+9uwzf/L3F5ZV1dvUaVC+BZ29p6exK0PqkEqAYJxWvizLf9BKw9BoXVcgFVWm/HChaD6Of+wdzlvtiVDPpSeCKvrVw0enV9TSOVmlBgGKshRscYMThtcAftRxgqIdM7LwDKJCOS+6dic071OlNTFoSSEvLh6kq6lb1CkW1tI9G6UGAYqyHH5xhBaNx6eMndWwi5PhElXqP/h2ZWTK3z6QjgdNalcedl2ToaBpt0ogAxVgjZ2hvytr7gFV3aG+mJwwsVAk4eTPUgU3oNeo3T1TZqZUUIRZBZiKBUAQoxmwfkRPYOwOYxaAFkQNL4pXFVE+r3WKjRyw9YyY9CcjQtAxRy1A1EwlQjNkGEkdg8RDg37cSlx9zio1AqY5A6+k4fDQL/W/j8YmxQUz+XbJoSxZvMZFAOALsGYcjxL/nJrDzO2BeT1Kxm0DZ3kDzadh74BjOHs/jE+12R7DyZTuTbGtiIoFwBCjG4Qjx73kJzO8P7PiSZOwkUFHt+278DrbuOoLBk3l8op2uCFZ2+8bpuPcqHrKio290tIlirKNXdLdp6wfAwvN1t9Ld9qmY1FCxqdf+exBXTuHxiTo6e+QF9dG7vVpox0QCERCgGEcAiZdYCGRnquiY+YHZnYE9XDhkW9tQpzVBndq0aM1e3PjkPNvMYMGBCZQvXQhTx56EYoXVs8JEAhEQoBhHAImXBCCw6UUVkWsY0dhFQJ1jDHWe8V+LduKOlxfaZQXLDULgrFOq4Iaz6pIPCURMgGIcMSpemEMgOwvIPgbMbMVzju1qFhlTgcpX4NsZWzDlnWV2WcFygxB49IbmaF63FPmQQMQEKMYRo+KFeQismwKsHEswdhBo+glQ/iy8/+MGvPTFajssYJlBCJzasjzGX8qIW2wg0RGgGEfHi1dbCRz5V/WOWwNHNpFLqgm0/Akocxqe+3QVPv55Y6pLZ3khCDwxogWa1C5JRiQQFQGKcVS4eHEeAqtuB9Y+QDCpJtBWLdoq3hyTXl+MX+ZtT3XpLC8IgbNPrYrrBtYhHxKImgDFOGpkvCEXgQNLfHPHWTw1KKUto+M6oHB1DH98Lpas25fSollYYALl1ArqJ1WvuGK6OsSDiQSiJEAxjhIYLw9AYJna87rxeaJJJYEu+4H8xXDO+L+w58DRVJbMsoIQuObM2jivazXyIYGYCFCMY8LGm3IROKhW8845Rc0dqzlkpuQTKFAG6LzTKKfnSJ7YlHzg4UvIqFnC6BXzQIjwrHhFYAIUY7aMxBBY/ziw4pbE5MVcQhMoUhvosIrHJ2rUTsYNyUC31jwmUSOXOM4UirHjXKaxwXKAhBwkwZRcAiXUCvY2s3AsMxt9xjAKWnJhh8+9c/NymDi0UfgLeQUJhCBAMWbzSByBXT8Ac09PXH7MKTCBMt2Alj/g4OFMDBj3BynZTIABPmx2gEuKpxi7xJG2VyP7iIpZXUgNVY8E1j9quzmuNqD8IKDpx9i97yjOnfCXq6uqe+UGdqmC4YPqIis7G2n58uluLu3TmADFWGPnONK0o1t9i7lkyxNTcghUvhzIeAWbdxzCJffOTE4ZzDUsgTIlCuLJG1ugSrkiYa/lBSQQjgDFOBwh/j1yArLXOE29mDa/DiwZGvl9vDI6AtVvBeo9gpUb92PYI3Oiu5dXJ4zAlf1q4cLu1Y2FdOwUJwyrZzOiGHvW9UmuuJx3LOceMyWeQO1JQK3xmLdiD0Y+Oz/x+TPHsATqVytu9IoLFkgLey0vIIFICFCMI6HEa6InsE8deC/D1ZkHor+Xd4QmUP8poNpw/Dp/O+5+bTFp2UDgvquboF2jdBtKZpFuJUAxdqtnba2XOmIRqsew5h5g9XhbLXFl4Y3fBCpejC+mb8YTH65wZRV1rtTlfWphcA8OT+vsIyfaRjF2otecYrOceSy94z3cfpNQlzX/CijbB//5Zh3e+HptQrNmZqEJdFF7iidwTzGbSRIIUIyTAJVZWghs/xT45ywiSSSB1tOBUh3x6PvLMe1PhiBNJNpQeVVSB0A8eG1TVCtfNFVFshwPEaAYe8jZtlV13cPAytG2Fe+6gturbWNFG+L2FxdgxpJdrquerhW645IMdG1VnnuKdXWQw+2iGDvcgY4xf9n16mSn5xxjrtaGdtoCFKyAyx+YhfVbD2ptqluMO79bNVzdv7ZbqsN6aEiAYqyhU1xpUrZa1DW/j4pd/Y0rq5eySqWpIdIue9XG1vw48/Y/cOhIZsqK9mpBrRuUxoPDmnEvsVcbQIrqTTFOEWgWowgcXA78rQLqZ1NAYm4PhaoAJ280bufxiTFTjPjG4kULKCFuiowaJSK+hxeSQCwEKMaxUOM9sROQnvG8M2K/3+t3FmsMtFuIrKxsnDGaJzYluzncdG499D+5MqNsJRs08wfFmI0g9QQ2vgAsuzb15bqhxFKdgNa/4cixLPQbq1ZVMyWNQN+OlXDLefWTlj8zJgErAYox24M9BBYNAba8ZU/ZTi61bF+g+ZfYfygTZ93B/dvJcmWD6iWM4emSxQokqwjmSwK5CFCM2SDsIzC9MnCE+2SjckDFwUDjt7BjzxFccPffUd3KiyMnIEJ8UsMykd/AK0kgTgIU4zgB8vY4CIgQiyAzRU6gqtoi1uAZbFBbmoaqrU1MiSdwxxC1n7h1+cRnzBxJIAQBijGbh70Etn+uInQNsNcGJ5Ve8w6gzj1Yum4fbnh8rpMsd4Sttw1uiNPbVHCErTTSXQQoxu7ypzNrs+ZudaDERGfanmqr6z4E1BhlRN6SCFxMiSMw+sIG6NWuYuIyZE4kEAUBinEUsHhpEglQkCOD2/AloMpV+GHWVtz/1tLI7uFVYQncen599OlQKex1vIAEkkWAYpwsssw3egIU5PDMmnwIVDgHH/28Ec9/uir89bwiLIGbzlF7iTtx7UJYULwgqQQoxknFy8yjJkBBDo2s5fdAme546fPVeP+nDVHj5Q25CQwfVBcDu6ioZkwkYDMBirHNDmDxAQhQkIM3izZqBXWJ1rjvzSX4cfY2Np84CFzepxYG96geRw68lQQSR4BinDiWzCmRBNZMVou67kpkju7Iq8NqoEgt3PTUfCxcvccddbKhFuecVhXXDqhjQ8kskgQCE6AYs2XoS2CdWjm8coy+9qXcsjR1YtNOIH8pFfDjLxX442jKLXBDgT3bVsSYixq4oSqsg4sIUIxd5ExXVmXD08DyEa6sWtSVKlAW6LzduK3PmN9xLDM76iy8fkOHJum458omXsfA+mtIgGKsoVNokh+BTVOBpVcRS9G6QPsVxglCvUb9Rh5REji1ZXmMvzQjyrt4OQmkhgDFODWcWUq8BORQCTlcwsupZBvgpBnIVMcn9ubxiVG1BJkflnliJhLQlQDFWFfP0K68BHZ+DawYCez3aOSp9NOBFt/h8JEs9L+dxydG8ogUKpiGh65rhia1SkZyOa8hAdsIUIxtQ8+CYyJweL1PkLe+H9Ptjr5JBfuACvqx58AxnDP+T0dXJRXGZ9QsgadvapmKolgGCcRNgGIcN0JmYAuBNZPU1qcJthRtW6FVrgQavowtuw7j4skzbDPDCQX3VqEtR6oQl0wk4BQCFGOneIp25iWwVYWGlF7y4bXeoKMOiIA6KGL15gO4+qHZ3qhzlLXMn5YPwwbUxqBTOD8cJTpebjMBirHNDmDxsRLIUjeqfbcHFvkEece0WDNyzn3q6ESoIxQXrNqDm5+e7xy7U2Rp/WrFMULFmeb8cIqAs5iEEqAYJxQnM7ONwMrRwLqHbSs+JQU3UHuuq96A6Qt24K5X1EcIUw4BBvJgY3A6AYqx0z1I+08Q2Pya6iXfChxTUarcmBq/CVS8GNP+/BePvr/cjTWMqU7DzqyNc7tWi+le3kQCuhCgGOviCdoRJwGJRpUP2PuXb9h6969x5qfh7c2/BMr2xVvfrcNr0zwyTx7CDV2alzNEuGltblvSsLXSpCgJUIyjBMbLHUAg6yAgB02sfxyQ/3ZLaq2ibpXqhCc/WoHPf9/sllpFXY+6VYvjPCXCPdpUiPpe3kACuhKgGOvqGdoVP4F9c4ENSpBl+NoNqZ0KdlKsCe6cugh/LtzhhhpFVYeihfIbPeHzulWF/DcTCbiJAMXYTd5kXQIT2PE/JcpPqBXX6l8np5M3AYUq4+qHZ2P1pgNOrknUtksvWHrD0itmIgE3EqAYu9GrrNMJAtmZair5eC9KesjSU5Yes9NSfiVCndSJTWmFcbaKvrVXReHyQpL5YOkNy/ywpOMrA7xQddbRYwQoxh5zuOerK3PIMpcsP0e3OAdHYbVauKMKBapSr5G/GaLk5pResqDRE5YfQ4RVhfOp9XlMJOBWAhRjt3qW9QpN4NBKnyBveMoZpIo3A9rO98Txif07VTZEuGq5Is7wDa0kgQQQoBgnACKzcDCB3WqFsgxdS2hNnVPpLkCrX3A0Mxt9x/yus6Ux23ZKi3Lod3JltGlYJuY8eCMJOJUAxdipnqPdiSWw6wdgy3vq510gc09i805EbuX6A80+x4HDmRg47o9E5KhFHhXLFEbX1uXRrXUFSDhLJhLwKgGKsVc9z3oHJiCHToggizDvm6UPpUpDgEZvYOfeozh/ogps4vDUsn5pdGtVXglxBRQvwm1KDncnzU8AAYpxAiAyC5cS2PaxT5R1ODu52gig/pPYuP0QLrtvpiOBFymUZoiviPBJHIp2pA9pdPIIUIyTx5Y5u4XA/nknhrBl4ZcdqdZ4oPYkLF+/H9c9NscOC2Ius06VYsYwdFclwlWOL8ri6uiYcfJGlxKgGLvUsaxWgghkq6Ma86mjGiVlqUAb5hD2zm8SVECE2dR7BKh+K2Yv24Uxz6tIXA5InZqVzRFh09wstUVJHTnMRAIk4EeAYswmQQIREfALN7H7Z2DbJ74DKfbOiCiHuC7KmApUvgI/zdmGe99YEldWybq5QP58xvBzi7ql0apBaWTUKJGsopgvCbiOAMXYdS5lhVJO4OBSnyjv/gXY+R1w2BecI6GpqZq/Lj8I//11E575xKah8gAVql6hKNpmKAGuV1r9lELp4gVzrspU3eD87AYntBkwM/cSoBi717esmV0E5BhHEWcZyt7xdWKsaKm2XpXphle+WoN3vk+C2EdhpYhv+8bpRg+4nt92JM4FRwGSl5KAhQDFmM2BBJJJQOaZd0mPWYmy/OxfGFtpbdQ2qxKtMTC31IcAAAHHSURBVOWdZfh2RmrDeFZQe4E7KPEVAW6ltiQVLcytSLE5kXeRQHACFGO2DhJIJYHDG9Qc89/AoVUnfg6vU0Pb6vdHtwW3pIMami5SByOfnY95KxIflKSIOpKwUnphVCqrfuTf9CLGf9eqVAyyGpqJBEgguQQoxsnly9xJIHICRzZbBFqJswj0ETUkLf82nwYUKIOL75mBLTsPR57n8SuLFy1wXGRNwVViaxFf61xv1JnzBhIggbgJUIzjRsgMSIAESIAESCA+AhTj+PjxbhIgARIgARKImwDFOG6EzIAESIAESIAE4iNAMY6PH+8mARIgARIggbgJUIzjRsgMSIAESIAESCA+AhTj+PjxbhIgARIgARKImwDFOG6EzIAESIAESIAE4iNAMY6PH+8mARIgARIggbgJUIzjRsgMSIAESIAESCA+AhTj+PjxbhIgARIgARKImwDFOG6EzIAESIAESIAE4iNAMY6PH+8mARIgARIggbgJUIzjRsgMSIAESIAESCA+AhTj+PjxbhIgARIgARKImwDFOG6EzIAESIAESIAE4iNAMY6PH+8mARIgARIggbgJ5BLjuHNjBiRAAiRAAiRAAjER+H+fXMAJFTnDfA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png;base64,iVBORw0KGgoAAAANSUhEUgAAAeMAAAEiCAYAAADKw7opAAAAAXNSR0IArs4c6QAAIABJREFUeF7tnQWYFlX7xm+WbpbuhqVDUkAFBKQEsUVUTAywKEURBBO7E+Oz+zP5bP8WBo10N9Ldu/s/z7zMMvvu2zVnZu5zXXuhuzPnPOf3nJl7Tj0nH5hIgARIgARIgARsJZBPSl+yZEm2rVawcBIgARIgARLwMIEcMW7YsKGHMbDqJEACJEACJGAPgaVLl4JibA97lkoCJEACJEACBgGKMRsCCZAACZAACdhMgGJsswNYPAmQAAmQAAlQjNkGSIAESIAESMBmAhRjmx3A4kmABEiABEiAYsw2QAIkQAIkQAI2E6AY2+wAFk8CJEACJEACFGO2ARIgARIgARKwmQDF2GYHsHgSIAESIAESoBizDZAACZAACZCAzQQoxjY7gMWTAAmQAAmQAMWYbYAESIAESIAEbCZAMbbZASyeBEiABEiABCjGbAMkQAIkQAIkYDMBirHNDmDxJEACJEACJEAxPt4GVqxYgSFDhmDBggV45ZVXcO655+ZqHR9++CGuuOIKNG3aFG+++Sbq1auHnTt34vLLL8enn34asCXdd999uP3223P9Te4ZNmwYPvjgA+P3d999N+644w7kz58/13XB7Pnjjz/Qq1cv7N27N2TrveWWW/DAAw/gs88+y2O3eeOhQ4dw22234YknnsBNN91kXC/5DxgwwLjkqaeewmWXXZZTzv79+yH5vvTSSxg4cCBeffVVpKen57Hjyy+/xEUXXZTLxrJly+L00083bOnWrRsKFy5s3GdyDVSfNm3a4N1330X9+vVzyti+fTveeecd/Pe//8Vff/1llJGRkYFTTjnFyLtDhw5IS0vLuX7t2rW49NJL8X//93+57DzttNMMH4ud5cqVM/5m9eeDDz6IMWPG5Kmb6RfhFCiJvRdccEHYN0uk7WDdunVGG/v+++8hDJ955hkj/3z5jJNPjTRlyhSMHTsW1vYWjGvHjh3Rr18/o63XqlUrVz6BjI4ln3DPkpQjz8wll1xi+K9ly5Z4++230aRJkzwmmHWz/sFsS9dddx3Ej6a/I3ker732WqNcaaOhUqdOnQyb/v7776DPj9wv7es///kPPv74Y8yePdvwUaB27l/W008/jREjRuT6tfijR48euPLKK3O140AMzBvFl2+88Uau59C0SepottPWrVsbz91VV12FRo0a5fJ7NM9rJL6N9pkO+7B45AKK8XFHL1myxHjJzZ071xDbiy++OFcTeOutt4wXmLw43nvvPUMARBjkuq+//jpgcwkkxr/99hv69OmTI1Rdu3aF5F21atVceQSzJ1oxFtH3t9ss6ODBg4a4vvDCC8YHwmOPPQYRaPNjQURZhLdixYrGLSJ+Z511FjZt2oSXX37ZeGkESiarYM/QzTffbAhH0aJFjbqLfYGSvxhPnz4d8gIWHwVL48aNg/wUL17cuMTKMdA9nTt3xmuvvWYIvtWfkyZNwvjx4/PcEi6/SMU4lnYgxgRqL5MnT8Zdd90Fq83hfCCicc899+Dqq69GgQIFgvKMJZ9wz5K13ZkFP//880a7809m3YIZ+OKLLxoCIx8nkTyP0Yrxr7/+GvD5yc7OxieffIJbb70Va9asCWie3CvtK1AKVa+SJUti4sSJxgeyfKSHutYqxpHYJHnLsyccTL+H87H1eQ3nW6lrNM900IbnwT9QjI87PVwjCyfGwV7e1jaVmZlp9ITl4ZKvYhG3P//80+glmL1R8/pw9pjXmQ/qGWecYTwEZi/P/Hsgu82/BRJjEchvvvnG6DVKr+Wjjz7C2WefjcOHDxs9xSeffNKw1SrS/s9NoDLXr1+P0aNHGz3dKlWqGD3b9u3b5zy41o+cQM/hsmXLjB6N8JJrpbfQvXt342W1atUq3HnnnUaPWZL1YyoQR6m3vPzlRSrpkUceMT5KduzYkfNxFYkYB/poi+QdEks7yMrKQrVq1fC///0vz4dQKDG2cj1y5AjmzJljtL8vvvgC8mKWXpWMcgRLgXwZLp9wbVdGn8477zyUL18ezZo1w3PPPWe0N/nAK126dC5TzLqZH4tFihSBtIUbb7zR+Ai2ilEkH1P+9ZSPoi5duhi/DiSewZ6fGTNmGDaLEMtI1b333ouTTjoJ4qdFixbh0UcfNT4uZCQilBibz618HAkXqdePP/5o9IylPdepUydHjIM942b+UhfpHPjbJH+fNWuWMQInz7Y8f/Icnnrqqcat0Tyv4XwbLL9InguvX0MxPt4CwjWyRIix9ChlyFQeFslPXuYibvIAiriYQ7diUjh7zIabDDHes2eP8bEgw2+DBg3C1KlTIcOlF154ofGiCSdCwV5g3377rfHisgpmqI8Fs47yxS+99pEjRxovEilfhNiaNmzYYIi1vMhMm2UIPRjHjRs3Gi+un376KWdU4MCBAykR41jagdRVphTkI6FBgwa5PoYiFWOT1+bNm43epAxPWlkFehmG8k+wfMK1XWlPUr5M4fTv3z9nSsj8QLPa4S/G8rEoyfy9HWJs/TBt3LixIWwtWrSISkuCPbcySiW9VuvHQbhnXK612iQfYCLkYps1zZs3L+cZtr5zonlew/mWYhxVM8h1McU4hWJsipGIhsz9yXyuDNFav4JN70TS6K0vpUT2jCVfmaOUF7Uk6R1Lj1SGbcO9vEM9jFJfsxdmjgZEIsa7d+82Xt4yF2Wyk16dNYlgy6iD/IhYybXyggzGUT6IBg8ejN9//93oFct8uYwEmNMOyewZx9IOpK7ycSRCJh9w5oiFtQ0EGqYONuJgCqJ83Hz++eeQKYFoxViuD5RPqLYrjG+44QajRy69NJnLFJ9Kj98cobDOhwcS4+XLl2P48OFGz1g+YmWEQ0ZIUtUztradQB/SkbyOgwmsfHRKfax+iUSMrTbJR47c478ORT42ZehbRiCs0x3BnsFAz2sk76VInulIGHntGopxADEO1QginTP2X1hh/XKVISwRgFANO5JGH40Yh2vY5jCg2fOQxVrywpP51N69exuLm0SQrSIQLE//h7Fhw4aQF6jUWXpj1o+PUPNL5vyr3Cu98pkzZxq9qUAvGlOszAVn5pBjII7S8xcfiHCbHxsyFB/JyzzUnPH1119vCIoMpQZLsbYDyU/WKsiHiczby9Cq9KKk9x9tz1jysg7Piij27NkzJjEOlE+otmuuO5DhV1kgVbNmTWOIVz70pJ2JSMvwtZlCzZfKx8eoUaOMtQeSQs0ZB1ro5M8h0mFq67qNYHPd4Z43f4EVPwobmZ+V58z60RuMgXyQiu9kKDwSm6wfrNb3WDTPayTvpUie6XB8vPh3inGKxFjmNWXlrqx0NHsi1jnboUOHQlZYBlp4FGpYONxXc7jFGWaj9xdj+f3PP/9siKAMq0qSeT5TAEI9LKHKlBeIvMCEhfSAInlwrS+AUHPz1rwCiXEgm0VApXcl3FMhxrG2A1OMa9eubczdy0p2WUAkK3fjFeNQ7StcL8cqxmY+wV7Y1ukGczSiUKFCxoeBLGqUZNYpEjGWa6SnJ2Lu7z9/XydSjAPVOVrxCPWRIauqX3/9dWOluKRIxDhSm8y8AolxoDr4P68U42g9Hfn1FOMAYhzLaupwC7jMl5r/QhXz99ahVTEpkkZvfVATPUwteVs/FiJZ7GM2u0ACK6vPxUbZfiTDx+ZQZLiXvT+LeHrGpn3m9hP5IOjbt2/OXH20Yhxu7jzQYxhrOzDFWDiavUvhKR9w0ssPtpo62DB1uIVL/r6MJp9gbXfbtm05Q9LWRYvW3/v7N9AwtYzaSK9a1hBYFxlG4j9/n4TjEKh9Wu+Jt2dstUeG7OWjQXYpyEeX/wdJqAVckdgUrmdstSXY8xrJeymSZzpyifLOlRTjFIixdcg3VNMyh691EWOxI5YHK5p7Irl269atxvzud999F3TOWFYoy1Dn/fffb8x/mvuTI3l5mD6J5GUeTX7+vo6nHVjF2Bzqlm1rsuhJ5k6jFWNzoZD/R6C/zeH8EyifYIzMdQih9sib+3uld2j92PQfubG2iWjm/BMhxosXL8b555+P+fPn56w3kB5+NCnciJY1r0iutdoU7IPVOl9vHSkI52OrLZG0/2jyi4aZ26+lGKdAjM2tHLISOVSKZBWw//3hHtRQD0awrU3WMmJ5sKK5J5JrZSuNrCSWxS3BVq9aXxLWRTWRvDxSJcbxtAOrGMt/m71jWdhmilakC7isq6D9p0eiEeNg+QRibt3OFe6lGmhxmr8YWz+cTPHZtWtX2AV4iRBj64LCYCuXw9Ux3HMbrRhbbZLgHjL3LlvhrMk67WRdLBfJM2jmE8nzFE1+4Th56e8U4xSIsdl7kOg6siJWVkpak3VFqrm9I5JGb+05JGOYWvKP5cGK5p5Ir7W+SKz7OsVG2XcqL2SZb5QeleRpBluIlKPkk+yecTztwF+Mzd6xLPYx922HE+NA+4Nl1bm53SzQiy+Qf8LlE4i5dStZoIAx5nYvGf2wfkwFGqaWj0iZIrBrmFo4WSOI+bfH1atXG3unZR/vmWeeGVBPEi3G1mdV/lumYCSoiyyUkw8h2Rcti91kOFsWUIpYy6hItM94JM9TpM+0l4Q2krpSjBMkxoFgy/CZiIQsEpKXXrDhI2uPSR5S2ZwvjjEjgvnnbR1iCvdQO6VnHIifdXvHsWPHjIVfEl0r2DCnCLEM9csIgzknHcnLwyw71Gpcc+hbXmzB/CL5WKcarHWy9lxiaQf+Yiz/b42IJv8fbQQuCXcqC/Ss4UP9/RBuAaDMv/vnE4i5uU0m2LC4tedsnZ8OtdBJbA22AC/Y8yhb2KxDyrHMGUve0h5lpEbsC9YeAwXzMe0K99xa7Q/FwDqsL9MgEl1LfoIlYSsfCieffHLOJdGIZ6jdBOZ76auvvgoaVS/cVrpIRMut11CMj3s2XMzVWGJTixhLuEHZRymraCUPGULyT9a5RDPms0SDkj3IgWIgW8XYjFsbLFZ0ILvN8gPFpvbflhPq/mAPhWzBkZe8rAaVkQDZvhIshYpj6//gygIUmRuTnpUE95BYwJLMeMsSUMW/LHNblDR0CYQg7IKlULGNTTEWkQ/mF8k3mBibdkTbDuQDQVgWLFgwJya6ab9VEOR3Ek9bwoVKCsRVhLNdu3ZGwBTJM5RfzDJiySfQsyRz+fIhJc+DiJi5a8DqC+ucspR7zjnn5MTdtl4XLP5zuNjU1hXcZn7yQWOu5J42bZoRFc6aQrV/ibYlEc1E3H755Rdj0aV8EErPU+KJW2Ow+7c5k4d82ElIz1KlSgVtl6FiU/vPsYtNMloi8fVNm2TxpdRLtsRZY7GbBUbzvIaKzW6+l8SPslAz0EcKxTj4pwTF2K2fWawXCZAACZCAYwhQjB3jKhpKAiRAAiTgVgIUY7d6lvUiARIgARJwDAGKsWNcRUNJgARIgATcSoBi7FbPsl4kQAIkQAKOIUAxdoyraCgJkAAJkIBbCVCM3epZ1osESIAESMAxBCjGjnEVDSUBEiABEnArAYqxWz3LepEACZAACTiGAMXYMa6ioSRAAiRAAm4lQDF2q2dZLxIgARIgAccQoBg7xlU0lARIgARIwK0EKMZu9SzrRQIkQAIk4BgCFGPHuIqGkgAJkAAJuJUAxditnmW9SIAESIAEHEOAYuwYV9FQEiABEiABtxKgGLvVs6wXCZAACZCAYwhQjB3jKhpKAiRAAiTgVgIUY7d6lvUiARIgARJwDAGKsWNcRUNJgARIgATcSoBi7FbPsl4kQAIkQAKOIUAxdoyraCgJkAAJkIBbCVCM3epZ1osESIAESMAxBCjGjnEVDXU3gWxVvXwRVlFde2y37ydzj+/f0l2wdddhHDqShVLFC6BUsYLIF2l2EZbKy0iABJJHgGKcPLbMmQTyEsg8AKQVUbqblvtvBxYB+2YBBxafEFpDbI+LrvW/s4/lvrf2RKDWBMxdvgejnpuf87f8aflyhNkQ6OIFlUif+Lf08d+VK1UI9asVR5q6nokESMAeAhRje7izVM8SUL3afbOBvUp45d99c4D985To7oudSBAxjjbDOlWKKVEugXpVi6OeEmcR6BJFC0SbDa8nARKIgQDFOAZovIUEIiKQdcjX292nxHb/3OP/xim8gQpOkBgHyrpmxaKoo8S5rhLqOlV8Il2xTOGIqs+LSIAEIidAMY6cFa8kgfAEpKe7/Qtgx7T4e7zhS/NdkUQxDmRCtfJFDGGWn45N0tGwRolILeV1JEACQQhQjNk0SCBeAgeX+wR4++fArh/izS36+1Msxv4GNqtTCh2UKHdoXFYJdLHo7ecdJEACoBizEZBALASObD4hwCLEyIoll8TcY7MYWytxUsMySpSVMDcpC+lBM5EACURGgGIcGSdeRQK+RVZmD1j+lW1FOiSNxNjEIduqpKfs6zGno8LxeeZstX6NW650aDS0QTcCFGPdPEJ79CNgFeAjG/WzT0MxtkIqXDAtp7fcsWlZY3sVEwmQQG4CFGO2CBIIREBWQm+eCmxSP7IFSeekuRhb0clWqa6tyuPMTpVRV63SZiIBEvARoBizJZCAlcCxXSdEWAJxOCE5SIxNnAXy51OCXMUQ5Rpq+5SkrKxsBh5xQnujjUkhQDFOClZm6jgCRzYpEX7F1xM+tMpZ5jtQjE3AxYrkNwRZhLlSum//8rHMbIhYM5GAlwhQjL3kbdY1LwERXhFgEWIRZCcmB4uxibtMiYI5opxesqATvUCbSSAuAhTjuPDxZscSkCFoQ4TVjwxNOzm5QIxN/LLqWnrKA9RPcYbidHKrpO1REqAYRwmMlzucgCzGMkVYFmm5IblIjE13VCtfFGd2luHryihUwO9QDTf4jHUgAT8CFGM2Ce8QWHM3sHqi++rrQjE2nSQRvcyFXvI77lN2X/NljXwEKMZsCe4nsOsnQIRY/nVjcrEYm+5qWb80Lj2jJlrULeVGD7JOJEAxZhtwIYHsIyrMUyFfxdzaG7a6zQNiLNWVyF2XKUG+uGcNo/aZaiuUnNnMRAJuIMCesRu8yDrkJeD23rAHxdisssS/vvSMGmham71kPvruIUAxdo8vPV4TFfQYx3tJXugNe1iMpeqyD1mGrS86vbpBggFDPP74u6D6FGMXOJFVOE7AS71hj4uxWf12jdKNXnKjmiX5GJCAowlQjB3tPhqfQ8BrvWGKcQ4BOYhCesnnd6vGB4IEHEuAYuxY19Fwg8DemcDKUe5dKR2Jmz2ygCscio7qDGXpJTeoXiLcpfw7CWhHgGKsnUtoUMQE5GjDpcNUGEsNjzWMuBIJuJBinANRYl1LL/mcU6smACyzIIHUEaAYp441S0okgU0vKSG+JpE5OjcvinEe353aohzGDG4IGcJmIgEnEKAYO8FLtDE3gTWTVSStu0jFJEAxDtgWZHHXmIsaQA6hYCIB3QlQjHX3EO3LTWDptSq29AukYiVAMQ7aHprVKYWxgxugctkibDMkoDUBirHW7qFxOQSObgHm9/Ut2GLKTYBiHLJFiBBPuqIR6lQpzpZDAtoSoBhr6xoalkNg31xgZisCCUaAYhy2bUgozceHt0CT2tyPHBYWL7CFAMXYFuwsNGIC2/4LLBgU8eWevJBiHLHbH7imKdpklIn4el5IAqkiQDFOFWmWEz2BVXcCa++N/j6v3UExjsrjE4Y2Qpfm5aK6hxeTQLIJUIyTTZj5x0Zg3hnAzm9iu9drd1GMo/b4DYPq4qwuVaK+jzeQQLIIUIyTRZb5xk5gwdnAtk9iv99rd1KMY/L4uV2rYdiZtWO6lzeRQKIJUIwTTZT5xUdg6dVq69LL8eXhtbspxjF7/BQVHOSuyxrFfD9vJIFEEaAYJ4ok84mfwKrb1Bzxg/Hn47UcKMZxebxDk3Tcc2WTuPLgzSQQLwGKcbwEeX9iCKx7WB34MDoxeXktF4px3B4f0LkKRpxdN+58mAEJxEqAYhwrOd6XOAKbXwWWXJG4/LyWE8U4IR6/qn9tXMBjGBPCkplET4BiHD0z3pFIAts/B/4ZkMgcvZcXxThhPr/jkgx0bVU+YfkxIxKIlADFOFJSvC7xBPb8DszrDWTuTXzeXsqRYpxQbz9xo4rUVYuRuhIKlZmFJUAxDouIFySFwIElqkfcDzi4IinZeypTinFC3V28SAFMHdsa5UoVSmi+zIwEQhGgGLN9pJ7A0e1KiPsDe/5IfdluLJFinHCv1q5cDC+Nbp3wfJkhCQQjQDFm20g9gX8GAts/S325bi2RYpwUz8p5yPddzS1PSYHLTPMQoBizUaSWwEq1l3gd9xInFDrFOKE4rZn17VgJt5xXP2n5M2MSMAlQjNkWUkdg6wfAwvNTV55XSqIYJ9XTl/WuiSE9ayS1DGZOAhRjtoHUEDi0EpjbE5B/mRJLgGKcWJ4Bcht1QQOc0b5i0sthAd4lQDH2ru9TU/PsTCBffl+PWHrGTIknQDFOPFO/HEsVK4Cnbm6JquWKJL0sFuBNAhRjb/o9tbWWOWKZK2ZKDgGKcXK4+uXao00FjB3cMCVlsRDvEaAYe8/nqa3xzu9UYA81PM2UPAIU4+Sx9ct53JAMdGvNCF0pA+6hgijGHnJ2yqt6bJcS4h7A3pkpL9pTBVKMU+buulWK47HhzVGsiJp6YSKBBBKgGCcQJrPyI7B0mDqb+EViSTYBinGyCefK/8Lu1XFlv1opLZOFuZ8Axdj9PranhiLCIsZMySdAMU4+Y78SHr2hOZrXLZXyclmgewlQjN3rW/tqtn8eMKcrcGynfTZ4qWSKccq93V5F57qX0blSzt3NBVKM3exdu+omC7Zk4RZTaghQjFPD2a+U4YPqYmCXKraUzULdR4Bi7D6f2lujjc8Dy66z1wavlU4xtsXj5UoXwmNquLoK9x7bwt9thVKM3eZRu+qTfcxX8qx2wL45dlnhzXIpxrb5vW8HFbv6/PrIygbS8tlmBgt2AQGKsQucqE0VNjwNLB+hjTmeMYRibKurJw5thM7Ny9lqAwt3PgGKsfN9aH8NJORl9lFfr3j/P/bb4zULak0AlCDPXb4Ho56b77Xa217fjJoljOHqggXSbLeFBjiXAMXYub7Ty/L1jwMrbtHLJq9YQzG23dOX9KqJS8/gyU62O8LBBlCMHew8bUzP3Kd6xW2BA0u0MclThlCMbXd3xfTCeO7WVpADJZhIIBYCFONYqPGe3ATWPawOghhNKnYRoBjbRT5XudecWRvnda2mhS00wnkEKMbO85leFktgD5krPrhCL7u8ZA3FWAtv16pUTPWOW3LuWAtvOM8IirHzfKaXxWsfAFbdrpdNXrOGYqyNx286px76d6qsjT00xDkEKMbO8ZV+lh7d6usVH1qjn21esohirI23ZWX10ze11MYeGuIcAhRj5/hKP0vX3AOsHq+fXV6ziGKslcfHDm6IHm0qaGUTjdGfAMVYfx/paeGRTb5e8eENetrnJasoxlp5u1X90njoumZa2URj9CdAMdbfR3pauP5Rta94pJ62ec0qirF2HmdULu1cor1BFGPtXaSpgXNOAXb/qqlxHjOLYqydwzs2LYvJVzTWzi4apC8BirG+vtHXst0/q/OKT9PXPq9ZRjHW0uMPDGuKNg3LaGkbjdKPAMVYP5/ob5GEvZTwl0x6EKAY6+EHPyu6tS6PcUMytLSNRulHgGKsn0/0tijrIPC3Gn7jdiZ9/EQx1scXfpY8MaIFmtQuqa19NEwfAhRjfXzhDEu2vA0sutgZtnrFSoqxtp42zzvW1kAapg0BirE2rtDckOxjQD4VBH/hecDWDzU31mPmUYy1dXjp4gXx+rg2KFooDWlp+bS1k4bZT4BibL8PnGPBwWW+IWo5v5hJHwIUY318EcCS8Zc1wqktymltI42znwDF2H4fOMeCdVPU6UxjnWOvVyylGGvt6b4dK+GW8+prbSONs58Axdh+H+hvgfSE8+UHZp8M7PlDf3u9ZiHFWGuPly9dCG/d2ZbD1Fp7yX7jKMb2+8AZFuz6AZh7ujNs9ZqVFGPtPX7f1U3QrlG69nbSQPsIUIztY++skpePADY87SybvWItxVh7T59zalVcO7CO9nbSQPsIUIztY++ckjP3+hZu8VAIPX1GMdbTLxarKqUXxptqqJqJBIIRoBizbYQnIFuZZEsTk54EKMZ6+sXPqkdvaI7mdUs5wlYamXoCFOPUM3deibKCWlZSM+lJgGKsp1/8rLqwe3Vc2a+WI2ylkaknQDFOPXPnlTi3O7DrR+fZ7RWLKcaO8HTV8kXw+u1tHGErjUw9AYpx6pk7q8Rje4DpFYGsw86y20vWUowd4+3nbm2F+tWKO8ZeGpo6AhTj1LF2Zkk7vwfm9XCm7V6xmmLsGE9f3LMGhvau6Rh7aWjqCFCMU8famSWtfQBYdbszbfeK1RRjx3i6ZsWimDr2JMfYS0NTR4BinDrWzizpn4HA9s+cabtXrKYYO8rTIsYiykwkYCVAMWZ7CE3gt7LAsZ2kpDMBirHO3slj25iLGqBnW7UOg4kELAQoxmwOwQnsnQnMYqAC7ZsIxVh7F1kNvOj06riiL7c4OcppKTCWYpwCyI4tYuOzwLIbHGu+ZwynGDvK1Z2bl8PEoY0cZTONTT4BinHyGTu3hEUXAlvec679XrGcYuwoT3MRl6PclTJjKcYpQ+3AgqZXA45sdKDhHjOZYuw4h3/7SGfH2UyDk0uAYpxcvs7N/eAK4C8eiO4IB1KMHeEmq5FcUe04lyXdYIpx0hE7tIDNrwJLrnCo8R4zm2LsOIfLnLHMHTORgEmAYsy2EJjAipHA+kdJxwkEKMZO8FIuG2U1tayqZiIBijHbQGgCXLzlnBZCMXaOr45bKvuMZb8xEwlQjNkGQhOYcwqw+1dScgIBirETvJTLxoyaJfD0TS0dZzcNTh4BDlMnj61Dc85WducD/qwHHFrp0Dp4zGyKseMcXqxwfnx6X0fH2U2Dk0eAYpw8ts7O+ZciPDbRKR6kGDvFU7n13AFqAAAgAElEQVTsfOeudihfupAjbafRiSdAMU48U+fneHQb8HsF59fDKzWgGDvS01OubYrWDco40nYanXgCFOPEM3V+jvvmAjNbOb8eXqkBxdiRnh5+dl0M7FzFkbbT6MQToBgnnqnzc9zxFTC/n/Pr4ZUaUIwd6enBPWrg8j41HWk7jU48AYpx4pk6P8dNLwFLr3F+PbxSA4qxIz197mnVMGxAbUfaTqMTT4BinHimzs9xzd3A6onOr0cENdi8A3hYnYXx6jTg6DFgkNrRdeclQIMA8RiWrAOufBAoWAB44w6gui7T6hTjCDyt3yUD1BD1CDVUzUQCQoBizHaQl4D0iqV3rFlavgG49hHg+1k+w05pAbx2G1C36glDs9XOrMVrgZe/BL6criJ6KgEtWwpqbg646VyghXr35VM7tyTt2Q+MeBL4z9e5K9qjjfrdOKCKJVrhvzuBYQ8DP8wGXhwFXNhdIzgUY42cEbkpZ7SvhFEXMP575MTcfSXF2N3+ja12Ml8s88YapWOZwAQVLvu+N08Y1VJthX5vIpBRw/c7EeL3fgRueFyZvyev8SWLAc/fChWG0CfIfywEeilhbZvhE/W0NJ/Yf/kH8I0S3p5tfXlI2Y+o3vNtLwKTr1T/DgYK5NcIDsVYI2dEbkq31hUwbkjDyG/gla4mQDF2tXtjrJyspJYV1RqlGUuAc+/yDR9XLe/rzfqLsfSCL1DiPFcdONVPxVN48kagjlqsOl/FLrlGieufi4DOzYA37wRqVwbe+hYYcq/q8Q4AHrsBKFQQGD8VuP8tdY0ahr64pw/Ap78Bl6jrurcGXlDiXSldIzBiigfFODs7C9tWTceav9/Grg1zUaJ8PdQ86XxUbtwLafmVIy0pOysTa2e9h5V/vIYGp16P6i3O0sKBnZuVw8TLG2lhC42wnwDF2H4f6GeB7DGWvcaapMNHgTte9vVOXx4NbNwO3PVKXjF+4TPVsz1+tsVHk4CzTz1RAevfPlXCOkANW0cixovWAJc/oIa0DwDvqo+BFqo3rl3SUIx3bZyP2R+PROYRBS5AqpRxOhr3HIMChYr7/TUbe7csw4rfX8a2lb+jVKUMNOt3N4qVyT2Jv33NX5j3+Z158m/S6zZUbdbfKsXYvPg7LPruIZSr2RaNVJmFiuqxt7dtRjruv6aJds2JBtlDgGJsD3e9S/1ZjcGqnocu6WfVSb9QiWsjtQtEFk69okbQA4nx5P/4fi/p16d9vWAz/fYP0GW47/8mqZMhx1+ad5haesZXTQF+ngdMU/+2UtN5t6h83v0h9/C2Llxy7NBQjDcv+gb/TFNOC5ICifGRg7uwdsY7WDf3kxyRLVmhPpr3n4Ri6Se2AGUdO4Kl//cU1qvrGvcYbYjv5sXfYMH/7kWVJmegUfeRyF9IzUmotH/Haiz8+j7IPc36TUTxsrW1cV+LeqXxyPWWRqqNZTTEDgIUYzuo617mryWATLW6SYNkXWT1uBLTG88B7nkjvBhb53ylGlYxvl6NUj5yPbBXddqGqTniT37JXdHzugLP3uJbYT3meWD4IGDKtUDRwhoACWSC5mLc9sLnUKZq85DwDu7aYIj37k0Lcl0XSIyPHtqNf76ahO2r/4SZ976tKzDviztQtHQ1NOt7FwoWKY2jh/Zi8XdTsE1dJ6JduVEPlffx1XsauLJRzZJ46ia1CpGJBBQBijGbQV4CGg1Tm/O1TWoB76hhYpkDNnvA/nPGn6m53YGq5yxpaG+fgFZQI5I79wIvfQGMfcH3N3OOWMR13RZffh/97Pvb5X2gVrj6VmFfdh/QrI4aGh8DVC6rcUNxgRgf2LlW9WDvR7naHVCuzslY/stz2LF2BmIV4wKFSmDNzHeNfOp0uBR1T74S+dJ0WnUnbbm4WpnPSHcaP1kpNY1inFLcDinsDzUkeFipkc1JRPRKNVwsPVfpyd5ynm8VdDAx3rorcE/XvxpWMQ5UxQ1qulwWbK3cCLyutjg1V4L86AdqUdc3apW2sql3e6hVsL5hbC2SC8RYFmTJcngRTGvPN6Jh6uZnqmHqb7Fg2mRUazEQGV1vxK6N/6j/n4RSlZuouenRKFRMv6+pauWL4rXbT9KiCdEI+wlQjO33gX4W/KW2WxxcZrtd5gIr/x5wMDEWg0WQp6o55ffVFqfZqgrmHmPZpiSrpGVl9e0X+7Yo5VdbmfzT/kO+oeln/wvIsLgI951qhbUsHrOmDo1989eBgoOkHFxdtcKsxlj8vXgnxr2k9mtpkKxzxpEMU1tNDifGcu2/S77Dwm+n5FrAJfPEzfqMV/PCddT88SQc3r9DDVlPCDtEbheuCmUK4+3xx/fP2WUEy9WGAMVYG1doZMgMdej5frWKyca0Sa2YvlQNE38307fYasLQE+IZSoyDmWydM35UbWOSXrZ/kn3K73zvW5F9SS/fMPf6rb7tUpJEfGtUVPPWKlDIG6qX/O4E9bduNkIyi26oNkBXuVqx2oIH37b/I0rMCraAK716K8jirSpN+iB/QXVMZ4AUiRjLdqUty35UW5beV/PMC1GmWkvUajcYZau3xjI1NC2Lu5oqYa6itjrpNE9srW6p4gXx0SQ1zMJEAooAxZjNIC+B2WqT7p4/bSVj3TMczhDZUyxCmV4y+JXm1iYJ/PHJPcDpAUYHzb3MMj/8qgoC0ljNU5siLuL8zM2A3G9+DJirssPZl/S/N1Fj6BXOxYc/bcALn69OenGRFLBjzd+Y9ZFaBRckVah3StDh40jEOHC22dgw/3MsUj3m6i0HocEp12H35kVY/dcbxvyzrMiu0WoQqjUfgLQC9q/GK1IoPz6/XzVeJhKgGLMNBCQwV3X3dv1kKxwJfXmhCpE9c2l4M8KJscSfli1LEllL9he/pAJ3VPQL3GENd/mhKrdXO1+5jhDjlqo7X6Y7XlRC/IESZB2SzAHLHmMZOs6XLw1ZmUdVcI55WPHbC0ZPVlLD04ajZhu1Ws5vhXOsYrxz/Rw1PH0PipSogKZqRfXRg7uNvciH9mzOhUQCf9Rsc6Fhl50pTS2A+PrhTnaawLI1IsCesUbO0MaU+X3VSiW1r0fTFGyYWuZ7f1f7iZvWVqufVVxp2cSyapNvzleGn6VXGyiutDXU5gMqLPdIpQ9muMt5KprXuWo4upjqSGk7TN1GBesu0VqFCl2CH2frE6wlUPOxDl+bi638e6mxiPGRAztUj/gh7N26DE1734n06i2x6s//KPF/CfU6XaWGsC/GzrUzMe/Lu9TfWqlrxqvtTyGGUlLQ9kurYeoPOUydAtLOKIJi7Aw/pdbKBWcD2z5JbZlRlBZMjEMNbYsQ33e1mg9WC7KscaWt88RyQMQLI33bocwkAj9cxbp+7X+5DeymQmOKOFdToTltTx1WA0VqqQAl8/HPqgBBuW038IQBEplrxrvXGb9IlBhLr3vFry8YW5nqq6HpWqrXm511DEt+ehIb5n2Kk855DGVrtYNsn5r/hdofp5J/IBE7ENWtWly1N25tsoO9jmVSjHX0it02LVLLjbe8bbcVQcuf8o5vz3BHFUlQ4kzXO35qk4TNfE116D/4CfhrsS+oR+sGgAjnVersC4ngZZ7YZGYuC7RkG5Mcnzh17IlDJ6yF+x+zeO5pKujIZb741lqkLrvV6rZSuGjy39i264gWJgUzYuM/X2DhN2r1t0q121+Cep2vzjNcHF3PODsn3GXF+qcio/stRojNrGOHtRfjdo3S1Qciw2Fq3WBTaBzFOIWwHVPUkqvUclg1tsukP4F8KobnqT4B7jlSRT3RIEnkq6U/PYFKDbsjvcZJxqpp6b3uXDfLCMKxd+tyFClVOei2o2jEWCJvzf9yAgoULoYmZ4zLCXcpc9YyRC2Lt3Qdpu7ToRJuPV+XzeoaNByPm0Ax9ngDCFj95SOADSooM5P+BAqqQz06bTGOj+w1Sh8xXvC/ycZBD4FSwSKl0Oj0W40tTubirQO71uMfJap7/lXHcwVJ5et2yjXXa84T71g3E03UARCVMiTc5Ym0Q80Rz/3s9jyHScgBFdVUoBC7tzwN6VkDl/U+EXNb/8ZGC5NJgGKcTLpOzXuliv+47iGnWu8tu4uqAC3tl6gzl7PRZ0xg8bMDiPRu5bSkrct/UduLFhqCWLpKU4igVmnSG0VKVsplVixivH7ef7Hs52dRt+NQdXziBXnCXQY6ZlGGxis2OC3PMYt2MLrp3Hrof7Iucx12EGCZVgIUY7aHvARWq0UuayaTjBMIlFL7VFtPx8HDmRgwTu3dYnIMgclXNEbHpvqF6XQMQJcZSjF2mUMTUp3Nr6qTEtQ5g0z6EyirTrZo/hV27zuqtmD9pb+9tDCHwLO3tFThVNUJaUwkoAhQjNkM8hLYo3pYs08mGScQqKhWvjd+E//uOIwh985wgsW08TiB9ya2Q9mShciDBAwCFGM2hLwEjqmtMr9ZNtuSkb4EqqnTLOo/pYKbHMA1D8/W105alosAo2+xQfgToBizTQQmML0acESdIcikN4Faan6/9t3qNKo9uPWZ+XrbSutyCPDEJjYGijHbQGQE5qltIjtVDEkmvQnUewyofrMKA7oDE15dpLettC6HQKOaJfHUTS1IhARyCLBnzMYQmAD3GjujZTR6Hah0Kab9+S8efX+5M2ymlejSvJw6FrQRSZAAxZhtIAyBjc8Cy9TBv0x6E2j2GVDuTLz93Xq8Om2N3rbSuhwCA7tUwfBBdUmEBCjGbANhCOz6EZjbnZh0J9DqV6B0Zzz98Up8+ps6oorJEQSuHVAH55x2PKi6IyymkckmwGHqZBN2av5H1Bmw06s41Xrv2N1ugTrfsQkmvLIYvy/Y7p16O7ymT97YAo1r2XuEo8MRus58irHrXJrACv2mogMd25nADJlVwgmcrHrDhSrj2kfmYMXG/QnPnhkmnkCB/PkwbUqnxGfMHB1NgGLsaPcl2fjZnYE9+sQ7TnJtnZn9KerA5bTCGKhCYR5QITGZ9CfQtHZJPD6CK6n191RqLaQYp5a3s0rjUYp6+0udYQw5y1glXY5P1BuYHtad17Uarjmzth7G0AptCFCMtXGFhoasfwRYMUpDw2iSQaCwOn6v4xpkqfMTzxjFEQyntIoJlzVClxblnGIu7UwRAYpxikA7spgdXwHz+znSdE8YXVwNdbadiyPHstBv7HRPVNkNlXx3QjuUK8WY1G7wZSLrQDFOJE235ZV1GPiliNtq5Z76lDkNaPkT9h86hrPu+NM99XJxTWpVKoaXx7R2cQ1ZtVgJUIxjJeeV++aeDuz6wSu1dVY9y58FNP0EO/YewQUT/3aW7R61tlfbihh9UQOP1p7VDkWAYsz2EZoA5431bSGV1ZnTGVOxYdtBDL1/lr520rIcAsPProuBnbl/n00iLwGKMVtFaAIH1OEDfzchJR0JVB8J1HsYy9bvw/WPzdXRQtrkR+CZm1uiYY0S5EICeQhQjNkowhMQMRZRZtKLQJ17gZrjMHvZLox5XkXiYtKagCzaksVbTCQQiADFmO0iPAGe4BSekR1XNFCHeVS9Dv83ZxvueWOJHRawzCgIdGpaFndf0TiKO3iplwhQjL3k7VjrumOa2uLUN9a7eV+yCDR+F6h4AT79dROe/mRlskphvgkiMLRPTVzco0aCcmM2biNAMXabRxNen2yVYz7g9wrA0W0Jz50ZxkGgxddAei/j6EQ5QpFJbwL3X9MUbTPK6G0krbONAMXYNvQOK3jhhcDW9xxmtMvNPUltZyrZFg+9uwzf/L3F5ZV1dvUaVC+BZ29p6exK0PqkEqAYJxWvizLf9BKw9BoXVcgFVWm/HChaD6Of+wdzlvtiVDPpSeCKvrVw0enV9TSOVmlBgGKshRscYMThtcAftRxgqIdM7LwDKJCOS+6dic071OlNTFoSSEvLh6kq6lb1CkW1tI9G6UGAYqyHH5xhBaNx6eMndWwi5PhElXqP/h2ZWTK3z6QjgdNalcedl2ToaBpt0ogAxVgjZ2hvytr7gFV3aG+mJwwsVAk4eTPUgU3oNeo3T1TZqZUUIRZBZiKBUAQoxmwfkRPYOwOYxaAFkQNL4pXFVE+r3WKjRyw9YyY9CcjQtAxRy1A1EwlQjNkGEkdg8RDg37cSlx9zio1AqY5A6+k4fDQL/W/j8YmxQUz+XbJoSxZvMZFAOALsGYcjxL/nJrDzO2BeT1Kxm0DZ3kDzadh74BjOHs/jE+12R7DyZTuTbGtiIoFwBCjG4Qjx73kJzO8P7PiSZOwkUFHt+278DrbuOoLBk3l8op2uCFZ2+8bpuPcqHrKio290tIlirKNXdLdp6wfAwvN1t9Ld9qmY1FCxqdf+exBXTuHxiTo6e+QF9dG7vVpox0QCERCgGEcAiZdYCGRnquiY+YHZnYE9XDhkW9tQpzVBndq0aM1e3PjkPNvMYMGBCZQvXQhTx56EYoXVs8JEAhEQoBhHAImXBCCw6UUVkWsY0dhFQJ1jDHWe8V+LduKOlxfaZQXLDULgrFOq4Iaz6pIPCURMgGIcMSpemEMgOwvIPgbMbMVzju1qFhlTgcpX4NsZWzDlnWV2WcFygxB49IbmaF63FPmQQMQEKMYRo+KFeQismwKsHEswdhBo+glQ/iy8/+MGvPTFajssYJlBCJzasjzGX8qIW2wg0RGgGEfHi1dbCRz5V/WOWwNHNpFLqgm0/Akocxqe+3QVPv55Y6pLZ3khCDwxogWa1C5JRiQQFQGKcVS4eHEeAqtuB9Y+QDCpJtBWLdoq3hyTXl+MX+ZtT3XpLC8IgbNPrYrrBtYhHxKImgDFOGpkvCEXgQNLfHPHWTw1KKUto+M6oHB1DH98Lpas25fSollYYALl1ArqJ1WvuGK6OsSDiQSiJEAxjhIYLw9AYJna87rxeaJJJYEu+4H8xXDO+L+w58DRVJbMsoIQuObM2jivazXyIYGYCFCMY8LGm3IROKhW8845Rc0dqzlkpuQTKFAG6LzTKKfnSJ7YlHzg4UvIqFnC6BXzQIjwrHhFYAIUY7aMxBBY/ziw4pbE5MVcQhMoUhvosIrHJ2rUTsYNyUC31jwmUSOXOM4UirHjXKaxwXKAhBwkwZRcAiXUCvY2s3AsMxt9xjAKWnJhh8+9c/NymDi0UfgLeQUJhCBAMWbzSByBXT8Ac09PXH7MKTCBMt2Alj/g4OFMDBj3BynZTIABPmx2gEuKpxi7xJG2VyP7iIpZXUgNVY8E1j9quzmuNqD8IKDpx9i97yjOnfCXq6uqe+UGdqmC4YPqIis7G2n58uluLu3TmADFWGPnONK0o1t9i7lkyxNTcghUvhzIeAWbdxzCJffOTE4ZzDUsgTIlCuLJG1ugSrkiYa/lBSQQjgDFOBwh/j1yArLXOE29mDa/DiwZGvl9vDI6AtVvBeo9gpUb92PYI3Oiu5dXJ4zAlf1q4cLu1Y2FdOwUJwyrZzOiGHvW9UmuuJx3LOceMyWeQO1JQK3xmLdiD0Y+Oz/x+TPHsATqVytu9IoLFkgLey0vIIFICFCMI6HEa6InsE8deC/D1ZkHor+Xd4QmUP8poNpw/Dp/O+5+bTFp2UDgvquboF2jdBtKZpFuJUAxdqtnba2XOmIRqsew5h5g9XhbLXFl4Y3fBCpejC+mb8YTH65wZRV1rtTlfWphcA8OT+vsIyfaRjF2otecYrOceSy94z3cfpNQlzX/CijbB//5Zh3e+HptQrNmZqEJdFF7iidwTzGbSRIIUIyTAJVZWghs/xT45ywiSSSB1tOBUh3x6PvLMe1PhiBNJNpQeVVSB0A8eG1TVCtfNFVFshwPEaAYe8jZtlV13cPAytG2Fe+6gturbWNFG+L2FxdgxpJdrquerhW645IMdG1VnnuKdXWQw+2iGDvcgY4xf9n16mSn5xxjrtaGdtoCFKyAyx+YhfVbD2ptqluMO79bNVzdv7ZbqsN6aEiAYqyhU1xpUrZa1DW/j4pd/Y0rq5eySqWpIdIue9XG1vw48/Y/cOhIZsqK9mpBrRuUxoPDmnEvsVcbQIrqTTFOEWgWowgcXA78rQLqZ1NAYm4PhaoAJ280bufxiTFTjPjG4kULKCFuiowaJSK+hxeSQCwEKMaxUOM9sROQnvG8M2K/3+t3FmsMtFuIrKxsnDGaJzYluzncdG499D+5MqNsJRs08wfFmI0g9QQ2vgAsuzb15bqhxFKdgNa/4cixLPQbq1ZVMyWNQN+OlXDLefWTlj8zJgErAYox24M9BBYNAba8ZU/ZTi61bF+g+ZfYfygTZ93B/dvJcmWD6iWM4emSxQokqwjmSwK5CFCM2SDsIzC9MnCE+2SjckDFwUDjt7BjzxFccPffUd3KiyMnIEJ8UsMykd/AK0kgTgIU4zgB8vY4CIgQiyAzRU6gqtoi1uAZbFBbmoaqrU1MiSdwxxC1n7h1+cRnzBxJIAQBijGbh70Etn+uInQNsNcGJ5Ve8w6gzj1Yum4fbnh8rpMsd4Sttw1uiNPbVHCErTTSXQQoxu7ypzNrs+ZudaDERGfanmqr6z4E1BhlRN6SCFxMiSMw+sIG6NWuYuIyZE4kEAUBinEUsHhpEglQkCOD2/AloMpV+GHWVtz/1tLI7uFVYQncen599OlQKex1vIAEkkWAYpwsssw3egIU5PDMmnwIVDgHH/28Ec9/uir89bwiLIGbzlF7iTtx7UJYULwgqQQoxknFy8yjJkBBDo2s5fdAme546fPVeP+nDVHj5Q25CQwfVBcDu6ioZkwkYDMBirHNDmDxAQhQkIM3izZqBXWJ1rjvzSX4cfY2Np84CFzepxYG96geRw68lQQSR4BinDiWzCmRBNZMVou67kpkju7Iq8NqoEgt3PTUfCxcvccddbKhFuecVhXXDqhjQ8kskgQCE6AYs2XoS2CdWjm8coy+9qXcsjR1YtNOIH8pFfDjLxX442jKLXBDgT3bVsSYixq4oSqsg4sIUIxd5ExXVmXD08DyEa6sWtSVKlAW6LzduK3PmN9xLDM76iy8fkOHJum458omXsfA+mtIgGKsoVNokh+BTVOBpVcRS9G6QPsVxglCvUb9Rh5REji1ZXmMvzQjyrt4OQmkhgDFODWcWUq8BORQCTlcwsupZBvgpBnIVMcn9ubxiVG1BJkflnliJhLQlQDFWFfP0K68BHZ+DawYCez3aOSp9NOBFt/h8JEs9L+dxydG8ogUKpiGh65rhia1SkZyOa8hAdsIUIxtQ8+CYyJweL1PkLe+H9Ptjr5JBfuACvqx58AxnDP+T0dXJRXGZ9QsgadvapmKolgGCcRNgGIcN0JmYAuBNZPU1qcJthRtW6FVrgQavowtuw7j4skzbDPDCQX3VqEtR6oQl0wk4BQCFGOneIp25iWwVYWGlF7y4bXeoKMOiIA6KGL15gO4+qHZ3qhzlLXMn5YPwwbUxqBTOD8cJTpebjMBirHNDmDxsRLIUjeqfbcHFvkEece0WDNyzn3q6ESoIxQXrNqDm5+e7xy7U2Rp/WrFMULFmeb8cIqAs5iEEqAYJxQnM7ONwMrRwLqHbSs+JQU3UHuuq96A6Qt24K5X1EcIUw4BBvJgY3A6AYqx0z1I+08Q2Pya6iXfChxTUarcmBq/CVS8GNP+/BePvr/cjTWMqU7DzqyNc7tWi+le3kQCuhCgGOviCdoRJwGJRpUP2PuXb9h6969x5qfh7c2/BMr2xVvfrcNr0zwyTx7CDV2alzNEuGltblvSsLXSpCgJUIyjBMbLHUAg6yAgB02sfxyQ/3ZLaq2ibpXqhCc/WoHPf9/sllpFXY+6VYvjPCXCPdpUiPpe3kACuhKgGOvqGdoVP4F9c4ENSpBl+NoNqZ0KdlKsCe6cugh/LtzhhhpFVYeihfIbPeHzulWF/DcTCbiJAMXYTd5kXQIT2PE/JcpPqBXX6l8np5M3AYUq4+qHZ2P1pgNOrknUtksvWHrD0itmIgE3EqAYu9GrrNMJAtmZair5eC9KesjSU5Yes9NSfiVCndSJTWmFcbaKvrVXReHyQpL5YOkNy/ywpOMrA7xQddbRYwQoxh5zuOerK3PIMpcsP0e3OAdHYbVauKMKBapSr5G/GaLk5pResqDRE5YfQ4RVhfOp9XlMJOBWAhRjt3qW9QpN4NBKnyBveMoZpIo3A9rO98Txif07VTZEuGq5Is7wDa0kgQQQoBgnACKzcDCB3WqFsgxdS2hNnVPpLkCrX3A0Mxt9x/yus6Ux23ZKi3Lod3JltGlYJuY8eCMJOJUAxdipnqPdiSWw6wdgy3vq510gc09i805EbuX6A80+x4HDmRg47o9E5KhFHhXLFEbX1uXRrXUFSDhLJhLwKgGKsVc9z3oHJiCHToggizDvm6UPpUpDgEZvYOfeozh/ogps4vDUsn5pdGtVXglxBRQvwm1KDncnzU8AAYpxAiAyC5cS2PaxT5R1ODu52gig/pPYuP0QLrtvpiOBFymUZoiviPBJHIp2pA9pdPIIUIyTx5Y5u4XA/nknhrBl4ZcdqdZ4oPYkLF+/H9c9NscOC2Ius06VYsYwdFclwlWOL8ri6uiYcfJGlxKgGLvUsaxWgghkq6Ma86mjGiVlqUAb5hD2zm8SVECE2dR7BKh+K2Yv24Uxz6tIXA5InZqVzRFh09wstUVJHTnMRAIk4EeAYswmQQIREfALN7H7Z2DbJ74DKfbOiCiHuC7KmApUvgI/zdmGe99YEldWybq5QP58xvBzi7ql0apBaWTUKJGsopgvCbiOAMXYdS5lhVJO4OBSnyjv/gXY+R1w2BecI6GpqZq/Lj8I//11E575xKah8gAVql6hKNpmKAGuV1r9lELp4gVzrspU3eD87AYntBkwM/cSoBi717esmV0E5BhHEWcZyt7xdWKsaKm2XpXphle+WoN3vk+C2EdhpYhv+8bpRg+4nt92JM4FRwGSl5KAhQDFmM2BBJJJQOaZd0mPWYmy/OxfGFtpbdQ2qxKtMTC31IcAAAHHSURBVOWdZfh2RmrDeFZQe4E7KPEVAW6ltiQVLcytSLE5kXeRQHACFGO2DhJIJYHDG9Qc89/AoVUnfg6vU0Pb6vdHtwW3pIMami5SByOfnY95KxIflKSIOpKwUnphVCqrfuTf9CLGf9eqVAyyGpqJBEgguQQoxsnly9xJIHICRzZbBFqJswj0ETUkLf82nwYUKIOL75mBLTsPR57n8SuLFy1wXGRNwVViaxFf61xv1JnzBhIggbgJUIzjRsgMSIAESIAESCA+AhTj+PjxbhIgARIgARKImwDFOG6EzIAESIAESIAE4iNAMY6PH+8mARIgARIggbgJUIzjRsgMSIAESIAESCA+AhTj+PjxbhIgARIgARKImwDFOG6EzIAESIAESIAE4iNAMY6PH+8mARIgARIggbgJUIzjRsgMSIAESIAESCA+AhTj+PjxbhIgARIgARKImwDFOG6EzIAESIAESIAE4iNAMY6PH+8mARIgARIggbgJUIzjRsgMSIAESIAESCA+AhTj+PjxbhIgARIgARKImwDFOG6EzIAESIAESIAE4iNAMY6PH+8mARIgARIggbgJ5BLjuHNjBiRAAiRAAiRAAjER+H+fXMAJFTnDfAAAAABJRU5ErkJggg=="/>
          <p:cNvSpPr>
            <a:spLocks noChangeAspect="1" noChangeArrowheads="1"/>
          </p:cNvSpPr>
          <p:nvPr/>
        </p:nvSpPr>
        <p:spPr bwMode="auto">
          <a:xfrm>
            <a:off x="2281645" y="2542902"/>
            <a:ext cx="2512423" cy="25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data:image/png;base64,iVBORw0KGgoAAAANSUhEUgAAAeMAAAEiCAYAAADKw7opAAAAAXNSR0IArs4c6QAAIABJREFUeF7tnQWYFlX7xm+WbpbuhqVDUkAFBKQEsUVUTAywKEURBBO7E+Oz+zP5bP8WBo10N9Ldu/s/z7zMMvvu2zVnZu5zXXuhuzPnPOf3nJl7Tj0nH5hIgARIgARIgARsJZBPSl+yZEm2rVawcBIgARIgARLwMIEcMW7YsKGHMbDqJEACJEACJGAPgaVLl4JibA97lkoCJEACJEACBgGKMRsCCZAACZAACdhMgGJsswNYPAmQAAmQAAlQjNkGSIAESIAESMBmAhRjmx3A4kmABEiABEiAYsw2QAIkQAIkQAI2E6AY2+wAFk8CJEACJEACFGO2ARIgARIgARKwmQDF2GYHsHgSIAESIAESoBizDZAACZAACZCAzQQoxjY7gMWTAAmQAAmQAMWYbYAESIAESIAEbCZAMbbZASyeBEiABEiABCjGbAMkQAIkQAIkYDMBirHNDmDxJEACJEACJEAxPt4GVqxYgSFDhmDBggV45ZVXcO655+ZqHR9++CGuuOIKNG3aFG+++Sbq1auHnTt34vLLL8enn34asCXdd999uP3223P9Te4ZNmwYPvjgA+P3d999N+644w7kz58/13XB7Pnjjz/Qq1cv7N27N2TrveWWW/DAAw/gs88+y2O3eeOhQ4dw22234YknnsBNN91kXC/5DxgwwLjkqaeewmWXXZZTzv79+yH5vvTSSxg4cCBeffVVpKen57Hjyy+/xEUXXZTLxrJly+L00083bOnWrRsKFy5s3GdyDVSfNm3a4N1330X9+vVzyti+fTveeecd/Pe//8Vff/1llJGRkYFTTjnFyLtDhw5IS0vLuX7t2rW49NJL8X//93+57DzttNMMH4ud5cqVM/5m9eeDDz6IMWPG5Kmb6RfhFCiJvRdccEHYN0uk7WDdunVGG/v+++8hDJ955hkj/3z5jJNPjTRlyhSMHTsW1vYWjGvHjh3Rr18/o63XqlUrVz6BjI4ln3DPkpQjz8wll1xi+K9ly5Z4++230aRJkzwmmHWz/sFsS9dddx3Ej6a/I3ker732WqNcaaOhUqdOnQyb/v7776DPj9wv7es///kPPv74Y8yePdvwUaB27l/W008/jREjRuT6tfijR48euPLKK3O140AMzBvFl2+88Uau59C0SepottPWrVsbz91VV12FRo0a5fJ7NM9rJL6N9pkO+7B45AKK8XFHL1myxHjJzZ071xDbiy++OFcTeOutt4wXmLw43nvvPUMARBjkuq+//jpgcwkkxr/99hv69OmTI1Rdu3aF5F21atVceQSzJ1oxFtH3t9ss6ODBg4a4vvDCC8YHwmOPPQYRaPNjQURZhLdixYrGLSJ+Z511FjZt2oSXX37ZeGkESiarYM/QzTffbAhH0aJFjbqLfYGSvxhPnz4d8gIWHwVL48aNg/wUL17cuMTKMdA9nTt3xmuvvWYIvtWfkyZNwvjx4/PcEi6/SMU4lnYgxgRqL5MnT8Zdd90Fq83hfCCicc899+Dqq69GgQIFgvKMJZ9wz5K13ZkFP//880a7809m3YIZ+OKLLxoCIx8nkTyP0Yrxr7/+GvD5yc7OxieffIJbb70Va9asCWie3CvtK1AKVa+SJUti4sSJxgeyfKSHutYqxpHYJHnLsyccTL+H87H1eQ3nW6lrNM900IbnwT9QjI87PVwjCyfGwV7e1jaVmZlp9ITl4ZKvYhG3P//80+glmL1R8/pw9pjXmQ/qGWecYTwEZi/P/Hsgu82/BRJjEchvvvnG6DVKr+Wjjz7C2WefjcOHDxs9xSeffNKw1SrS/s9NoDLXr1+P0aNHGz3dKlWqGD3b9u3b5zy41o+cQM/hsmXLjB6N8JJrpbfQvXt342W1atUq3HnnnUaPWZL1YyoQR6m3vPzlRSrpkUceMT5KduzYkfNxFYkYB/poi+QdEks7yMrKQrVq1fC///0vz4dQKDG2cj1y5AjmzJljtL8vvvgC8mKWXpWMcgRLgXwZLp9wbVdGn8477zyUL18ezZo1w3PPPWe0N/nAK126dC5TzLqZH4tFihSBtIUbb7zR+Ai2ilEkH1P+9ZSPoi5duhi/DiSewZ6fGTNmGDaLEMtI1b333ouTTjoJ4qdFixbh0UcfNT4uZCQilBibz618HAkXqdePP/5o9IylPdepUydHjIM942b+UhfpHPjbJH+fNWuWMQInz7Y8f/Icnnrqqcat0Tyv4XwbLL9InguvX0MxPt4CwjWyRIix9ChlyFQeFslPXuYibvIAiriYQ7diUjh7zIabDDHes2eP8bEgw2+DBg3C1KlTIcOlF154ofGiCSdCwV5g3377rfHisgpmqI8Fs47yxS+99pEjRxovEilfhNiaNmzYYIi1vMhMm2UIPRjHjRs3Gi+un376KWdU4MCBAykR41jagdRVphTkI6FBgwa5PoYiFWOT1+bNm43epAxPWlkFehmG8k+wfMK1XWlPUr5M4fTv3z9nSsj8QLPa4S/G8rEoyfy9HWJs/TBt3LixIWwtWrSISkuCPbcySiW9VuvHQbhnXK612iQfYCLkYps1zZs3L+cZtr5zonlew/mWYhxVM8h1McU4hWJsipGIhsz9yXyuDNFav4JN70TS6K0vpUT2jCVfmaOUF7Uk6R1Lj1SGbcO9vEM9jFJfsxdmjgZEIsa7d+82Xt4yF2Wyk16dNYlgy6iD/IhYybXyggzGUT6IBg8ejN9//93oFct8uYwEmNMOyewZx9IOpK7ycSRCJh9w5oiFtQ0EGqYONuJgCqJ83Hz++eeQKYFoxViuD5RPqLYrjG+44QajRy69NJnLFJ9Kj98cobDOhwcS4+XLl2P48OFGz1g+YmWEQ0ZIUtUztradQB/SkbyOgwmsfHRKfax+iUSMrTbJR47c478ORT42ZehbRiCs0x3BnsFAz2sk76VInulIGHntGopxADEO1QginTP2X1hh/XKVISwRgFANO5JGH40Yh2vY5jCg2fOQxVrywpP51N69exuLm0SQrSIQLE//h7Fhw4aQF6jUWXpj1o+PUPNL5vyr3Cu98pkzZxq9qUAvGlOszAVn5pBjII7S8xcfiHCbHxsyFB/JyzzUnPH1119vCIoMpQZLsbYDyU/WKsiHiczby9Cq9KKk9x9tz1jysg7Piij27NkzJjEOlE+otmuuO5DhV1kgVbNmTWOIVz70pJ2JSMvwtZlCzZfKx8eoUaOMtQeSQs0ZB1ro5M8h0mFq67qNYHPd4Z43f4EVPwobmZ+V58z60RuMgXyQiu9kKDwSm6wfrNb3WDTPayTvpUie6XB8vPh3inGKxFjmNWXlrqx0NHsi1jnboUOHQlZYBlp4FGpYONxXc7jFGWaj9xdj+f3PP/9siKAMq0qSeT5TAEI9LKHKlBeIvMCEhfSAInlwrS+AUHPz1rwCiXEgm0VApXcl3FMhxrG2A1OMa9eubczdy0p2WUAkK3fjFeNQ7StcL8cqxmY+wV7Y1ukGczSiUKFCxoeBLGqUZNYpEjGWa6SnJ2Lu7z9/XydSjAPVOVrxCPWRIauqX3/9dWOluKRIxDhSm8y8AolxoDr4P68U42g9Hfn1FOMAYhzLaupwC7jMl5r/QhXz99ahVTEpkkZvfVATPUwteVs/FiJZ7GM2u0ACK6vPxUbZfiTDx+ZQZLiXvT+LeHrGpn3m9hP5IOjbt2/OXH20Yhxu7jzQYxhrOzDFWDiavUvhKR9w0ssPtpo62DB1uIVL/r6MJp9gbXfbtm05Q9LWRYvW3/v7N9AwtYzaSK9a1hBYFxlG4j9/n4TjEKh9Wu+Jt2dstUeG7OWjQXYpyEeX/wdJqAVckdgUrmdstSXY8xrJeymSZzpyifLOlRTjFIixdcg3VNMyh691EWOxI5YHK5p7Irl269atxvzud999F3TOWFYoy1Dn/fffb8x/mvuTI3l5mD6J5GUeTX7+vo6nHVjF2Bzqlm1rsuhJ5k6jFWNzoZD/R6C/zeH8EyifYIzMdQih9sib+3uld2j92PQfubG2iWjm/BMhxosXL8b555+P+fPn56w3kB5+NCnciJY1r0iutdoU7IPVOl9vHSkI52OrLZG0/2jyi4aZ26+lGKdAjM2tHLISOVSKZBWw//3hHtRQD0awrU3WMmJ5sKK5J5JrZSuNrCSWxS3BVq9aXxLWRTWRvDxSJcbxtAOrGMt/m71jWdhmilakC7isq6D9p0eiEeNg+QRibt3OFe6lGmhxmr8YWz+cTPHZtWtX2AV4iRBj64LCYCuXw9Ux3HMbrRhbbZLgHjL3LlvhrMk67WRdLBfJM2jmE8nzFE1+4Th56e8U4xSIsdl7kOg6siJWVkpak3VFqrm9I5JGb+05JGOYWvKP5cGK5p5Ir7W+SKz7OsVG2XcqL2SZb5QeleRpBluIlKPkk+yecTztwF+Mzd6xLPYx922HE+NA+4Nl1bm53SzQiy+Qf8LlE4i5dStZoIAx5nYvGf2wfkwFGqaWj0iZIrBrmFo4WSOI+bfH1atXG3unZR/vmWeeGVBPEi3G1mdV/lumYCSoiyyUkw8h2Rcti91kOFsWUIpYy6hItM94JM9TpM+0l4Q2krpSjBMkxoFgy/CZiIQsEpKXXrDhI2uPSR5S2ZwvjjEjgvnnbR1iCvdQO6VnHIifdXvHsWPHjIVfEl0r2DCnCLEM9csIgzknHcnLwyw71Gpcc+hbXmzB/CL5WKcarHWy9lxiaQf+Yiz/b42IJv8fbQQuCXcqC/Ss4UP9/RBuAaDMv/vnE4i5uU0m2LC4tedsnZ8OtdBJbA22AC/Y8yhb2KxDyrHMGUve0h5lpEbsC9YeAwXzMe0K99xa7Q/FwDqsL9MgEl1LfoIlYSsfCieffHLOJdGIZ6jdBOZ76auvvgoaVS/cVrpIRMut11CMj3s2XMzVWGJTixhLuEHZRymraCUPGULyT9a5RDPms0SDkj3IgWIgW8XYjFsbLFZ0ILvN8gPFpvbflhPq/mAPhWzBkZe8rAaVkQDZvhIshYpj6//gygIUmRuTnpUE95BYwJLMeMsSUMW/LHNblDR0CYQg7IKlULGNTTEWkQ/mF8k3mBibdkTbDuQDQVgWLFgwJya6ab9VEOR3Ek9bwoVKCsRVhLNdu3ZGwBTJM5RfzDJiySfQsyRz+fIhJc+DiJi5a8DqC+ucspR7zjnn5MTdtl4XLP5zuNjU1hXcZn7yQWOu5J42bZoRFc6aQrV/ibYlEc1E3H755Rdj0aV8EErPU+KJW2Ow+7c5k4d82ElIz1KlSgVtl6FiU/vPsYtNMloi8fVNm2TxpdRLtsRZY7GbBUbzvIaKzW6+l8SPslAz0EcKxTj4pwTF2K2fWawXCZAACZCAYwhQjB3jKhpKAiRAAiTgVgIUY7d6lvUiARIgARJwDAGKsWNcRUNJgARIgATcSoBi7FbPsl4kQAIkQAKOIUAxdoyraCgJkAAJkIBbCVCM3epZ1osESIAESMAxBCjGjnEVDSUBEiABEnArAYqxWz3LepEACZAACTiGAMXYMa6ioSRAAiRAAm4lQDF2q2dZLxIgARIgAccQoBg7xlU0lARIgARIwK0EKMZu9SzrRQIkQAIk4BgCFGPHuIqGkgAJkAAJuJUAxditnmW9SIAESIAEHEOAYuwYV9FQEiABEiABtxKgGLvVs6wXCZAACZCAYwhQjB3jKhpKAiRAAiTgVgIUY7d6lvUiARIgARJwDAGKsWNcRUNJgARIgATcSoBi7FbPsl4kQAIkQAKOIUAxdoyraCgJkAAJkIBbCVCM3epZ1osESIAESMAxBCjGjnEVDXU3gWxVvXwRVlFde2y37ydzj+/f0l2wdddhHDqShVLFC6BUsYLIF2l2EZbKy0iABJJHgGKcPLbMmQTyEsg8AKQVUbqblvtvBxYB+2YBBxafEFpDbI+LrvW/s4/lvrf2RKDWBMxdvgejnpuf87f8aflyhNkQ6OIFlUif+Lf08d+VK1UI9asVR5q6nokESMAeAhRje7izVM8SUL3afbOBvUp45d99c4D985To7oudSBAxjjbDOlWKKVEugXpVi6OeEmcR6BJFC0SbDa8nARKIgQDFOAZovIUEIiKQdcjX292nxHb/3OP/xim8gQpOkBgHyrpmxaKoo8S5rhLqOlV8Il2xTOGIqs+LSIAEIidAMY6cFa8kgfAEpKe7/Qtgx7T4e7zhS/NdkUQxDmRCtfJFDGGWn45N0tGwRolILeV1JEACQQhQjNk0SCBeAgeX+wR4++fArh/izS36+1Msxv4GNqtTCh2UKHdoXFYJdLHo7ecdJEACoBizEZBALASObD4hwCLEyIoll8TcY7MYWytxUsMySpSVMDcpC+lBM5EACURGgGIcGSdeRQK+RVZmD1j+lW1FOiSNxNjEIduqpKfs6zGno8LxeeZstX6NW650aDS0QTcCFGPdPEJ79CNgFeAjG/WzT0MxtkIqXDAtp7fcsWlZY3sVEwmQQG4CFGO2CBIIREBWQm+eCmxSP7IFSeekuRhb0clWqa6tyuPMTpVRV63SZiIBEvARoBizJZCAlcCxXSdEWAJxOCE5SIxNnAXy51OCXMUQ5Rpq+5SkrKxsBh5xQnujjUkhQDFOClZm6jgCRzYpEX7F1xM+tMpZ5jtQjE3AxYrkNwRZhLlSum//8rHMbIhYM5GAlwhQjL3kbdY1LwERXhFgEWIRZCcmB4uxibtMiYI5opxesqATvUCbSSAuAhTjuPDxZscSkCFoQ4TVjwxNOzm5QIxN/LLqWnrKA9RPcYbidHKrpO1REqAYRwmMlzucgCzGMkVYFmm5IblIjE13VCtfFGd2luHryihUwO9QDTf4jHUgAT8CFGM2Ce8QWHM3sHqi++rrQjE2nSQRvcyFXvI77lN2X/NljXwEKMZsCe4nsOsnQIRY/nVjcrEYm+5qWb80Lj2jJlrULeVGD7JOJEAxZhtwIYHsIyrMUyFfxdzaG7a6zQNiLNWVyF2XKUG+uGcNo/aZaiuUnNnMRAJuIMCesRu8yDrkJeD23rAHxdisssS/vvSMGmham71kPvruIUAxdo8vPV4TFfQYx3tJXugNe1iMpeqyD1mGrS86vbpBggFDPP74u6D6FGMXOJFVOE7AS71hj4uxWf12jdKNXnKjmiX5GJCAowlQjB3tPhqfQ8BrvWGKcQ4BOYhCesnnd6vGB4IEHEuAYuxY19Fwg8DemcDKUe5dKR2Jmz2ygCscio7qDGXpJTeoXiLcpfw7CWhHgGKsnUtoUMQE5GjDpcNUGEsNjzWMuBIJuJBinANRYl1LL/mcU6smACyzIIHUEaAYp441S0okgU0vKSG+JpE5OjcvinEe353aohzGDG4IGcJmIgEnEKAYO8FLtDE3gTWTVSStu0jFJEAxDtgWZHHXmIsaQA6hYCIB3QlQjHX3EO3LTWDptSq29AukYiVAMQ7aHprVKYWxgxugctkibDMkoDUBirHW7qFxOQSObgHm9/Ut2GLKTYBiHLJFiBBPuqIR6lQpzpZDAtoSoBhr6xoalkNg31xgZisCCUaAYhy2bUgozceHt0CT2tyPHBYWL7CFAMXYFuwsNGIC2/4LLBgU8eWevJBiHLHbH7imKdpklIn4el5IAqkiQDFOFWmWEz2BVXcCa++N/j6v3UExjsrjE4Y2Qpfm5aK6hxeTQLIJUIyTTZj5x0Zg3hnAzm9iu9drd1GMo/b4DYPq4qwuVaK+jzeQQLIIUIyTRZb5xk5gwdnAtk9iv99rd1KMY/L4uV2rYdiZtWO6lzeRQKIJUIwTTZT5xUdg6dVq69LL8eXhtbspxjF7/BQVHOSuyxrFfD9vJIFEEaAYJ4ok84mfwKrb1Bzxg/Hn47UcKMZxebxDk3Tcc2WTuPLgzSQQLwGKcbwEeX9iCKx7WB34MDoxeXktF4px3B4f0LkKRpxdN+58mAEJxEqAYhwrOd6XOAKbXwWWXJG4/LyWE8U4IR6/qn9tXMBjGBPCkplET4BiHD0z3pFIAts/B/4ZkMgcvZcXxThhPr/jkgx0bVU+YfkxIxKIlADFOFJSvC7xBPb8DszrDWTuTXzeXsqRYpxQbz9xo4rUVYuRuhIKlZmFJUAxDouIFySFwIElqkfcDzi4IinZeypTinFC3V28SAFMHdsa5UoVSmi+zIwEQhGgGLN9pJ7A0e1KiPsDe/5IfdluLJFinHCv1q5cDC+Nbp3wfJkhCQQjQDFm20g9gX8GAts/S325bi2RYpwUz8p5yPddzS1PSYHLTPMQoBizUaSWwEq1l3gd9xInFDrFOKE4rZn17VgJt5xXP2n5M2MSMAlQjNkWUkdg6wfAwvNTV55XSqIYJ9XTl/WuiSE9ayS1DGZOAhRjtoHUEDi0EpjbE5B/mRJLgGKcWJ4Bcht1QQOc0b5i0sthAd4lQDH2ru9TU/PsTCBffl+PWHrGTIknQDFOPFO/HEsVK4Cnbm6JquWKJL0sFuBNAhRjb/o9tbWWOWKZK2ZKDgGKcXK4+uXao00FjB3cMCVlsRDvEaAYe8/nqa3xzu9UYA81PM2UPAIU4+Sx9ct53JAMdGvNCF0pA+6hgijGHnJ2yqt6bJcS4h7A3pkpL9pTBVKMU+buulWK47HhzVGsiJp6YSKBBBKgGCcQJrPyI7B0mDqb+EViSTYBinGyCefK/8Lu1XFlv1opLZOFuZ8Axdj9PranhiLCIsZMySdAMU4+Y78SHr2hOZrXLZXyclmgewlQjN3rW/tqtn8eMKcrcGynfTZ4qWSKccq93V5F57qX0blSzt3NBVKM3exdu+omC7Zk4RZTaghQjFPD2a+U4YPqYmCXKraUzULdR4Bi7D6f2lujjc8Dy66z1wavlU4xtsXj5UoXwmNquLoK9x7bwt9thVKM3eZRu+qTfcxX8qx2wL45dlnhzXIpxrb5vW8HFbv6/PrIygbS8tlmBgt2AQGKsQucqE0VNjwNLB+hjTmeMYRibKurJw5thM7Ny9lqAwt3PgGKsfN9aH8NJORl9lFfr3j/P/bb4zULak0AlCDPXb4Ho56b77Xa217fjJoljOHqggXSbLeFBjiXAMXYub7Ty/L1jwMrbtHLJq9YQzG23dOX9KqJS8/gyU62O8LBBlCMHew8bUzP3Kd6xW2BA0u0MclThlCMbXd3xfTCeO7WVpADJZhIIBYCFONYqPGe3ATWPawOghhNKnYRoBjbRT5XudecWRvnda2mhS00wnkEKMbO85leFktgD5krPrhCL7u8ZA3FWAtv16pUTPWOW3LuWAtvOM8IirHzfKaXxWsfAFbdrpdNXrOGYqyNx286px76d6qsjT00xDkEKMbO8ZV+lh7d6usVH1qjn21esohirI23ZWX10ze11MYeGuIcAhRj5/hKP0vX3AOsHq+fXV6ziGKslcfHDm6IHm0qaGUTjdGfAMVYfx/paeGRTb5e8eENetrnJasoxlp5u1X90njoumZa2URj9CdAMdbfR3pauP5Rta94pJ62ec0qirF2HmdULu1cor1BFGPtXaSpgXNOAXb/qqlxHjOLYqydwzs2LYvJVzTWzi4apC8BirG+vtHXst0/q/OKT9PXPq9ZRjHW0uMPDGuKNg3LaGkbjdKPAMVYP5/ob5GEvZTwl0x6EKAY6+EHPyu6tS6PcUMytLSNRulHgGKsn0/0tijrIPC3Gn7jdiZ9/EQx1scXfpY8MaIFmtQuqa19NEwfAhRjfXzhDEu2vA0sutgZtnrFSoqxtp42zzvW1kAapg0BirE2rtDckOxjQD4VBH/hecDWDzU31mPmUYy1dXjp4gXx+rg2KFooDWlp+bS1k4bZT4BibL8PnGPBwWW+IWo5v5hJHwIUY318EcCS8Zc1wqktymltI42znwDF2H4fOMeCdVPU6UxjnWOvVyylGGvt6b4dK+GW8+prbSONs58Axdh+H+hvgfSE8+UHZp8M7PlDf3u9ZiHFWGuPly9dCG/d2ZbD1Fp7yX7jKMb2+8AZFuz6AZh7ujNs9ZqVFGPtPX7f1U3QrlG69nbSQPsIUIztY++skpePADY87SybvWItxVh7T59zalVcO7CO9nbSQPsIUIztY++ckjP3+hZu8VAIPX1GMdbTLxarKqUXxptqqJqJBIIRoBizbYQnIFuZZEsTk54EKMZ6+sXPqkdvaI7mdUs5wlYamXoCFOPUM3deibKCWlZSM+lJgGKsp1/8rLqwe3Vc2a+WI2ylkaknQDFOPXPnlTi3O7DrR+fZ7RWLKcaO8HTV8kXw+u1tHGErjUw9AYpx6pk7q8Rje4DpFYGsw86y20vWUowd4+3nbm2F+tWKO8ZeGpo6AhTj1LF2Zkk7vwfm9XCm7V6xmmLsGE9f3LMGhvau6Rh7aWjqCFCMU8famSWtfQBYdbszbfeK1RRjx3i6ZsWimDr2JMfYS0NTR4BinDrWzizpn4HA9s+cabtXrKYYO8rTIsYiykwkYCVAMWZ7CE3gt7LAsZ2kpDMBirHO3slj25iLGqBnW7UOg4kELAQoxmwOwQnsnQnMYqAC7ZsIxVh7F1kNvOj06riiL7c4OcppKTCWYpwCyI4tYuOzwLIbHGu+ZwynGDvK1Z2bl8PEoY0cZTONTT4BinHyGTu3hEUXAlvec679XrGcYuwoT3MRl6PclTJjKcYpQ+3AgqZXA45sdKDhHjOZYuw4h3/7SGfH2UyDk0uAYpxcvs7N/eAK4C8eiO4IB1KMHeEmq5FcUe04lyXdYIpx0hE7tIDNrwJLrnCo8R4zm2LsOIfLnLHMHTORgEmAYsy2EJjAipHA+kdJxwkEKMZO8FIuG2U1tayqZiIBijHbQGgCXLzlnBZCMXaOr45bKvuMZb8xEwlQjNkGQhOYcwqw+1dScgIBirETvJTLxoyaJfD0TS0dZzcNTh4BDlMnj61Dc85WducD/qwHHFrp0Dp4zGyKseMcXqxwfnx6X0fH2U2Dk0eAYpw8ts7O+ZciPDbRKR6kGDvFU7n13AFqAAAgAElEQVTsfOeudihfupAjbafRiSdAMU48U+fneHQb8HsF59fDKzWgGDvS01OubYrWDco40nYanXgCFOPEM3V+jvvmAjNbOb8eXqkBxdiRnh5+dl0M7FzFkbbT6MQToBgnnqnzc9zxFTC/n/Pr4ZUaUIwd6enBPWrg8j41HWk7jU48AYpx4pk6P8dNLwFLr3F+PbxSA4qxIz197mnVMGxAbUfaTqMTT4BinHimzs9xzd3A6onOr0cENdi8A3hYnYXx6jTg6DFgkNrRdeclQIMA8RiWrAOufBAoWAB44w6gui7T6hTjCDyt3yUD1BD1CDVUzUQCQoBizHaQl4D0iqV3rFlavgG49hHg+1k+w05pAbx2G1C36glDs9XOrMVrgZe/BL6criJ6KgEtWwpqbg646VyghXr35VM7tyTt2Q+MeBL4z9e5K9qjjfrdOKCKJVrhvzuBYQ8DP8wGXhwFXNhdIzgUY42cEbkpZ7SvhFEXMP575MTcfSXF2N3+ja12Ml8s88YapWOZwAQVLvu+N08Y1VJthX5vIpBRw/c7EeL3fgRueFyZvyev8SWLAc/fChWG0CfIfywEeilhbZvhE/W0NJ/Yf/kH8I0S3p5tfXlI2Y+o3vNtLwKTr1T/DgYK5NcIDsVYI2dEbkq31hUwbkjDyG/gla4mQDF2tXtjrJyspJYV1RqlGUuAc+/yDR9XLe/rzfqLsfSCL1DiPFcdONVPxVN48kagjlqsOl/FLrlGieufi4DOzYA37wRqVwbe+hYYcq/q8Q4AHrsBKFQQGD8VuP8tdY0ahr64pw/Ap78Bl6jrurcGXlDiXSldIzBiigfFODs7C9tWTceav9/Grg1zUaJ8PdQ86XxUbtwLafmVIy0pOysTa2e9h5V/vIYGp16P6i3O0sKBnZuVw8TLG2lhC42wnwDF2H4f6GeB7DGWvcaapMNHgTte9vVOXx4NbNwO3PVKXjF+4TPVsz1+tsVHk4CzTz1RAevfPlXCOkANW0cixovWAJc/oIa0DwDvqo+BFqo3rl3SUIx3bZyP2R+PROYRBS5AqpRxOhr3HIMChYr7/TUbe7csw4rfX8a2lb+jVKUMNOt3N4qVyT2Jv33NX5j3+Z158m/S6zZUbdbfKsXYvPg7LPruIZSr2RaNVJmFiuqxt7dtRjruv6aJds2JBtlDgGJsD3e9S/1ZjcGqnocu6WfVSb9QiWsjtQtEFk69okbQA4nx5P/4fi/p16d9vWAz/fYP0GW47/8mqZMhx1+ad5haesZXTQF+ngdMU/+2UtN5t6h83v0h9/C2Llxy7NBQjDcv+gb/TFNOC5ICifGRg7uwdsY7WDf3kxyRLVmhPpr3n4Ri6Se2AGUdO4Kl//cU1qvrGvcYbYjv5sXfYMH/7kWVJmegUfeRyF9IzUmotH/Haiz8+j7IPc36TUTxsrW1cV+LeqXxyPWWRqqNZTTEDgIUYzuo617mryWATLW6SYNkXWT1uBLTG88B7nkjvBhb53ylGlYxvl6NUj5yPbBXddqGqTniT37JXdHzugLP3uJbYT3meWD4IGDKtUDRwhoACWSC5mLc9sLnUKZq85DwDu7aYIj37k0Lcl0XSIyPHtqNf76ahO2r/4SZ976tKzDviztQtHQ1NOt7FwoWKY2jh/Zi8XdTsE1dJ6JduVEPlffx1XsauLJRzZJ46ia1CpGJBBQBijGbQV4CGg1Tm/O1TWoB76hhYpkDNnvA/nPGn6m53YGq5yxpaG+fgFZQI5I79wIvfQGMfcH3N3OOWMR13RZffh/97Pvb5X2gVrj6VmFfdh/QrI4aGh8DVC6rcUNxgRgf2LlW9WDvR7naHVCuzslY/stz2LF2BmIV4wKFSmDNzHeNfOp0uBR1T74S+dJ0WnUnbbm4WpnPSHcaP1kpNY1inFLcDinsDzUkeFipkc1JRPRKNVwsPVfpyd5ynm8VdDAx3rorcE/XvxpWMQ5UxQ1qulwWbK3cCLyutjg1V4L86AdqUdc3apW2sql3e6hVsL5hbC2SC8RYFmTJcngRTGvPN6Jh6uZnqmHqb7Fg2mRUazEQGV1vxK6N/6j/n4RSlZuouenRKFRMv6+pauWL4rXbT9KiCdEI+wlQjO33gX4W/KW2WxxcZrtd5gIr/x5wMDEWg0WQp6o55ffVFqfZqgrmHmPZpiSrpGVl9e0X+7Yo5VdbmfzT/kO+oeln/wvIsLgI951qhbUsHrOmDo1989eBgoOkHFxdtcKsxlj8vXgnxr2k9mtpkKxzxpEMU1tNDifGcu2/S77Dwm+n5FrAJfPEzfqMV/PCddT88SQc3r9DDVlPCDtEbheuCmUK4+3xx/fP2WUEy9WGAMVYG1doZMgMdej5frWKyca0Sa2YvlQNE38307fYasLQE+IZSoyDmWydM35UbWOSXrZ/kn3K73zvW5F9SS/fMPf6rb7tUpJEfGtUVPPWKlDIG6qX/O4E9bduNkIyi26oNkBXuVqx2oIH37b/I0rMCraAK716K8jirSpN+iB/QXVMZ4AUiRjLdqUty35UW5beV/PMC1GmWkvUajcYZau3xjI1NC2Lu5oqYa6itjrpNE9srW6p4gXx0SQ1zMJEAooAxZjNIC+B2WqT7p4/bSVj3TMczhDZUyxCmV4y+JXm1iYJ/PHJPcDpAUYHzb3MMj/8qgoC0ljNU5siLuL8zM2A3G9+DJirssPZl/S/N1Fj6BXOxYc/bcALn69OenGRFLBjzd+Y9ZFaBRckVah3StDh40jEOHC22dgw/3MsUj3m6i0HocEp12H35kVY/dcbxvyzrMiu0WoQqjUfgLQC9q/GK1IoPz6/XzVeJhKgGLMNBCQwV3X3dv1kKxwJfXmhCpE9c2l4M8KJscSfli1LEllL9he/pAJ3VPQL3GENd/mhKrdXO1+5jhDjlqo7X6Y7XlRC/IESZB2SzAHLHmMZOs6XLw1ZmUdVcI55WPHbC0ZPVlLD04ajZhu1Ws5vhXOsYrxz/Rw1PH0PipSogKZqRfXRg7uNvciH9mzOhUQCf9Rsc6Fhl50pTS2A+PrhTnaawLI1IsCesUbO0MaU+X3VSiW1r0fTFGyYWuZ7f1f7iZvWVqufVVxp2cSyapNvzleGn6VXGyiutDXU5gMqLPdIpQ9muMt5KprXuWo4upjqSGk7TN1GBesu0VqFCl2CH2frE6wlUPOxDl+bi638e6mxiPGRAztUj/gh7N26DE1734n06i2x6s//KPF/CfU6XaWGsC/GzrUzMe/Lu9TfWqlrxqvtTyGGUlLQ9kurYeoPOUydAtLOKIJi7Aw/pdbKBWcD2z5JbZlRlBZMjEMNbYsQ33e1mg9WC7KscaWt88RyQMQLI33bocwkAj9cxbp+7X+5DeymQmOKOFdToTltTx1WA0VqqQAl8/HPqgBBuW038IQBEplrxrvXGb9IlBhLr3vFry8YW5nqq6HpWqrXm511DEt+ehIb5n2Kk855DGVrtYNsn5r/hdofp5J/IBE7ENWtWly1N25tsoO9jmVSjHX0it02LVLLjbe8bbcVQcuf8o5vz3BHFUlQ4kzXO35qk4TNfE116D/4CfhrsS+oR+sGgAjnVersC4ngZZ7YZGYuC7RkG5Mcnzh17IlDJ6yF+x+zeO5pKujIZb741lqkLrvV6rZSuGjy39i264gWJgUzYuM/X2DhN2r1t0q121+Cep2vzjNcHF3PODsn3GXF+qcio/stRojNrGOHtRfjdo3S1Qciw2Fq3WBTaBzFOIWwHVPUkqvUclg1tsukP4F8KobnqT4B7jlSRT3RIEnkq6U/PYFKDbsjvcZJxqpp6b3uXDfLCMKxd+tyFClVOei2o2jEWCJvzf9yAgoULoYmZ4zLCXcpc9YyRC2Lt3Qdpu7ToRJuPV+XzeoaNByPm0Ax9ngDCFj95SOADSooM5P+BAqqQz06bTGOj+w1Sh8xXvC/ycZBD4FSwSKl0Oj0W40tTubirQO71uMfJap7/lXHcwVJ5et2yjXXa84T71g3E03UARCVMiTc5Ym0Q80Rz/3s9jyHScgBFdVUoBC7tzwN6VkDl/U+EXNb/8ZGC5NJgGKcTLpOzXuliv+47iGnWu8tu4uqAC3tl6gzl7PRZ0xg8bMDiPRu5bSkrct/UduLFhqCWLpKU4igVmnSG0VKVsplVixivH7ef7Hs52dRt+NQdXziBXnCXQY6ZlGGxis2OC3PMYt2MLrp3Hrof7Iucx12EGCZVgIUY7aHvARWq0UuayaTjBMIlFL7VFtPx8HDmRgwTu3dYnIMgclXNEbHpvqF6XQMQJcZSjF2mUMTUp3Nr6qTEtQ5g0z6EyirTrZo/hV27zuqtmD9pb+9tDCHwLO3tFThVNUJaUwkoAhQjNkM8hLYo3pYs08mGScQqKhWvjd+E//uOIwh985wgsW08TiB9ya2Q9mShciDBAwCFGM2hLwEjqmtMr9ZNtuSkb4EqqnTLOo/pYKbHMA1D8/W105alosAo2+xQfgToBizTQQmML0acESdIcikN4Faan6/9t3qNKo9uPWZ+XrbSutyCPDEJjYGijHbQGQE5qltIjtVDEkmvQnUewyofrMKA7oDE15dpLettC6HQKOaJfHUTS1IhARyCLBnzMYQmAD3GjujZTR6Hah0Kab9+S8efX+5M2ymlejSvJw6FrQRSZAAxZhtIAyBjc8Cy9TBv0x6E2j2GVDuTLz93Xq8Om2N3rbSuhwCA7tUwfBBdUmEBCjGbANhCOz6EZjbnZh0J9DqV6B0Zzz98Up8+ps6oorJEQSuHVAH55x2PKi6IyymkckmwGHqZBN2av5H1Bmw06s41Xrv2N1ugTrfsQkmvLIYvy/Y7p16O7ymT97YAo1r2XuEo8MRus58irHrXJrACv2mogMd25nADJlVwgmcrHrDhSrj2kfmYMXG/QnPnhkmnkCB/PkwbUqnxGfMHB1NgGLsaPcl2fjZnYE9+sQ7TnJtnZn9KerA5bTCGKhCYR5QITGZ9CfQtHZJPD6CK6n191RqLaQYp5a3s0rjUYp6+0udYQw5y1glXY5P1BuYHtad17Uarjmzth7G0AptCFCMtXGFhoasfwRYMUpDw2iSQaCwOn6v4xpkqfMTzxjFEQyntIoJlzVClxblnGIu7UwRAYpxikA7spgdXwHz+znSdE8YXVwNdbadiyPHstBv7HRPVNkNlXx3QjuUK8WY1G7wZSLrQDFOJE235ZV1GPiliNtq5Z76lDkNaPkT9h86hrPu+NM99XJxTWpVKoaXx7R2cQ1ZtVgJUIxjJeeV++aeDuz6wSu1dVY9y58FNP0EO/YewQUT/3aW7R61tlfbihh9UQOP1p7VDkWAYsz2EZoA5431bSGV1ZnTGVOxYdtBDL1/lr520rIcAsPProuBnbl/n00iLwGKMVtFaAIH1OEDfzchJR0JVB8J1HsYy9bvw/WPzdXRQtrkR+CZm1uiYY0S5EICeQhQjNkowhMQMRZRZtKLQJ17gZrjMHvZLox5XkXiYtKagCzaksVbTCQQiADFmO0iPAGe4BSekR1XNFCHeVS9Dv83ZxvueWOJHRawzCgIdGpaFndf0TiKO3iplwhQjL3k7VjrumOa2uLUN9a7eV+yCDR+F6h4AT79dROe/mRlskphvgkiMLRPTVzco0aCcmM2biNAMXabRxNen2yVYz7g9wrA0W0Jz50ZxkGgxddAei/j6EQ5QpFJbwL3X9MUbTPK6G0krbONAMXYNvQOK3jhhcDW9xxmtMvNPUltZyrZFg+9uwzf/L3F5ZV1dvUaVC+BZ29p6exK0PqkEqAYJxWvizLf9BKw9BoXVcgFVWm/HChaD6Of+wdzlvtiVDPpSeCKvrVw0enV9TSOVmlBgGKshRscYMThtcAftRxgqIdM7LwDKJCOS+6dic071OlNTFoSSEvLh6kq6lb1CkW1tI9G6UGAYqyHH5xhBaNx6eMndWwi5PhElXqP/h2ZWTK3z6QjgdNalcedl2ToaBpt0ogAxVgjZ2hvytr7gFV3aG+mJwwsVAk4eTPUgU3oNeo3T1TZqZUUIRZBZiKBUAQoxmwfkRPYOwOYxaAFkQNL4pXFVE+r3WKjRyw9YyY9CcjQtAxRy1A1EwlQjNkGEkdg8RDg37cSlx9zio1AqY5A6+k4fDQL/W/j8YmxQUz+XbJoSxZvMZFAOALsGYcjxL/nJrDzO2BeT1Kxm0DZ3kDzadh74BjOHs/jE+12R7DyZTuTbGtiIoFwBCjG4Qjx73kJzO8P7PiSZOwkUFHt+278DrbuOoLBk3l8op2uCFZ2+8bpuPcqHrKio290tIlirKNXdLdp6wfAwvN1t9Ld9qmY1FCxqdf+exBXTuHxiTo6e+QF9dG7vVpox0QCERCgGEcAiZdYCGRnquiY+YHZnYE9XDhkW9tQpzVBndq0aM1e3PjkPNvMYMGBCZQvXQhTx56EYoXVs8JEAhEQoBhHAImXBCCw6UUVkWsY0dhFQJ1jDHWe8V+LduKOlxfaZQXLDULgrFOq4Iaz6pIPCURMgGIcMSpemEMgOwvIPgbMbMVzju1qFhlTgcpX4NsZWzDlnWV2WcFygxB49IbmaF63FPmQQMQEKMYRo+KFeQismwKsHEswdhBo+glQ/iy8/+MGvPTFajssYJlBCJzasjzGX8qIW2wg0RGgGEfHi1dbCRz5V/WOWwNHNpFLqgm0/Akocxqe+3QVPv55Y6pLZ3khCDwxogWa1C5JRiQQFQGKcVS4eHEeAqtuB9Y+QDCpJtBWLdoq3hyTXl+MX+ZtT3XpLC8IgbNPrYrrBtYhHxKImgDFOGpkvCEXgQNLfHPHWTw1KKUto+M6oHB1DH98Lpas25fSollYYALl1ArqJ1WvuGK6OsSDiQSiJEAxjhIYLw9AYJna87rxeaJJJYEu+4H8xXDO+L+w58DRVJbMsoIQuObM2jivazXyIYGYCFCMY8LGm3IROKhW8845Rc0dqzlkpuQTKFAG6LzTKKfnSJ7YlHzg4UvIqFnC6BXzQIjwrHhFYAIUY7aMxBBY/ziw4pbE5MVcQhMoUhvosIrHJ2rUTsYNyUC31jwmUSOXOM4UirHjXKaxwXKAhBwkwZRcAiXUCvY2s3AsMxt9xjAKWnJhh8+9c/NymDi0UfgLeQUJhCBAMWbzSByBXT8Ac09PXH7MKTCBMt2Alj/g4OFMDBj3BynZTIABPmx2gEuKpxi7xJG2VyP7iIpZXUgNVY8E1j9quzmuNqD8IKDpx9i97yjOnfCXq6uqe+UGdqmC4YPqIis7G2n58uluLu3TmADFWGPnONK0o1t9i7lkyxNTcghUvhzIeAWbdxzCJffOTE4ZzDUsgTIlCuLJG1ugSrkiYa/lBSQQjgDFOBwh/j1yArLXOE29mDa/DiwZGvl9vDI6AtVvBeo9gpUb92PYI3Oiu5dXJ4zAlf1q4cLu1Y2FdOwUJwyrZzOiGHvW9UmuuJx3LOceMyWeQO1JQK3xmLdiD0Y+Oz/x+TPHsATqVytu9IoLFkgLey0vIIFICFCMI6HEa6InsE8deC/D1ZkHor+Xd4QmUP8poNpw/Dp/O+5+bTFp2UDgvquboF2jdBtKZpFuJUAxdqtnba2XOmIRqsew5h5g9XhbLXFl4Y3fBCpejC+mb8YTH65wZRV1rtTlfWphcA8OT+vsIyfaRjF2otecYrOceSy94z3cfpNQlzX/CijbB//5Zh3e+HptQrNmZqEJdFF7iidwTzGbSRIIUIyTAJVZWghs/xT45ywiSSSB1tOBUh3x6PvLMe1PhiBNJNpQeVVSB0A8eG1TVCtfNFVFshwPEaAYe8jZtlV13cPAytG2Fe+6gturbWNFG+L2FxdgxpJdrquerhW645IMdG1VnnuKdXWQw+2iGDvcgY4xf9n16mSn5xxjrtaGdtoCFKyAyx+YhfVbD2ptqluMO79bNVzdv7ZbqsN6aEiAYqyhU1xpUrZa1DW/j4pd/Y0rq5eySqWpIdIue9XG1vw48/Y/cOhIZsqK9mpBrRuUxoPDmnEvsVcbQIrqTTFOEWgWowgcXA78rQLqZ1NAYm4PhaoAJ280bufxiTFTjPjG4kULKCFuiowaJSK+hxeSQCwEKMaxUOM9sROQnvG8M2K/3+t3FmsMtFuIrKxsnDGaJzYluzncdG499D+5MqNsJRs08wfFmI0g9QQ2vgAsuzb15bqhxFKdgNa/4cixLPQbq1ZVMyWNQN+OlXDLefWTlj8zJgErAYox24M9BBYNAba8ZU/ZTi61bF+g+ZfYfygTZ93B/dvJcmWD6iWM4emSxQokqwjmSwK5CFCM2SDsIzC9MnCE+2SjckDFwUDjt7BjzxFccPffUd3KiyMnIEJ8UsMykd/AK0kgTgIU4zgB8vY4CIgQiyAzRU6gqtoi1uAZbFBbmoaqrU1MiSdwxxC1n7h1+cRnzBxJIAQBijGbh70Etn+uInQNsNcGJ5Ve8w6gzj1Yum4fbnh8rpMsd4Sttw1uiNPbVHCErTTSXQQoxu7ypzNrs+ZudaDERGfanmqr6z4E1BhlRN6SCFxMiSMw+sIG6NWuYuIyZE4kEAUBinEUsHhpEglQkCOD2/AloMpV+GHWVtz/1tLI7uFVYQncen599OlQKex1vIAEkkWAYpwsssw3egIU5PDMmnwIVDgHH/28Ec9/uir89bwiLIGbzlF7iTtx7UJYULwgqQQoxknFy8yjJkBBDo2s5fdAme546fPVeP+nDVHj5Q25CQwfVBcDu6ioZkwkYDMBirHNDmDxAQhQkIM3izZqBXWJ1rjvzSX4cfY2Np84CFzepxYG96geRw68lQQSR4BinDiWzCmRBNZMVou67kpkju7Iq8NqoEgt3PTUfCxcvccddbKhFuecVhXXDqhjQ8kskgQCE6AYs2XoS2CdWjm8coy+9qXcsjR1YtNOIH8pFfDjLxX442jKLXBDgT3bVsSYixq4oSqsg4sIUIxd5ExXVmXD08DyEa6sWtSVKlAW6LzduK3PmN9xLDM76iy8fkOHJum458omXsfA+mtIgGKsoVNokh+BTVOBpVcRS9G6QPsVxglCvUb9Rh5REji1ZXmMvzQjyrt4OQmkhgDFODWcWUq8BORQCTlcwsupZBvgpBnIVMcn9ubxiVG1BJkflnliJhLQlQDFWFfP0K68BHZ+DawYCez3aOSp9NOBFt/h8JEs9L+dxydG8ogUKpiGh65rhia1SkZyOa8hAdsIUIxtQ8+CYyJweL1PkLe+H9Ptjr5JBfuACvqx58AxnDP+T0dXJRXGZ9QsgadvapmKolgGCcRNgGIcN0JmYAuBNZPU1qcJthRtW6FVrgQavowtuw7j4skzbDPDCQX3VqEtR6oQl0wk4BQCFGOneIp25iWwVYWGlF7y4bXeoKMOiIA6KGL15gO4+qHZ3qhzlLXMn5YPwwbUxqBTOD8cJTpebjMBirHNDmDxsRLIUjeqfbcHFvkEece0WDNyzn3q6ESoIxQXrNqDm5+e7xy7U2Rp/WrFMULFmeb8cIqAs5iEEqAYJxQnM7ONwMrRwLqHbSs+JQU3UHuuq96A6Qt24K5X1EcIUw4BBvJgY3A6AYqx0z1I+08Q2Pya6iXfChxTUarcmBq/CVS8GNP+/BePvr/cjTWMqU7DzqyNc7tWi+le3kQCuhCgGOviCdoRJwGJRpUP2PuXb9h6969x5qfh7c2/BMr2xVvfrcNr0zwyTx7CDV2alzNEuGltblvSsLXSpCgJUIyjBMbLHUAg6yAgB02sfxyQ/3ZLaq2ibpXqhCc/WoHPf9/sllpFXY+6VYvjPCXCPdpUiPpe3kACuhKgGOvqGdoVP4F9c4ENSpBl+NoNqZ0KdlKsCe6cugh/LtzhhhpFVYeihfIbPeHzulWF/DcTCbiJAMXYTd5kXQIT2PE/JcpPqBXX6l8np5M3AYUq4+qHZ2P1pgNOrknUtksvWHrD0itmIgE3EqAYu9GrrNMJAtmZair5eC9KesjSU5Yes9NSfiVCndSJTWmFcbaKvrVXReHyQpL5YOkNy/ywpOMrA7xQddbRYwQoxh5zuOerK3PIMpcsP0e3OAdHYbVauKMKBapSr5G/GaLk5pResqDRE5YfQ4RVhfOp9XlMJOBWAhRjt3qW9QpN4NBKnyBveMoZpIo3A9rO98Txif07VTZEuGq5Is7wDa0kgQQQoBgnACKzcDCB3WqFsgxdS2hNnVPpLkCrX3A0Mxt9x/yus6Ux23ZKi3Lod3JltGlYJuY8eCMJOJUAxdipnqPdiSWw6wdgy3vq510gc09i805EbuX6A80+x4HDmRg47o9E5KhFHhXLFEbX1uXRrXUFSDhLJhLwKgGKsVc9z3oHJiCHToggizDvm6UPpUpDgEZvYOfeozh/ogps4vDUsn5pdGtVXglxBRQvwm1KDncnzU8AAYpxAiAyC5cS2PaxT5R1ODu52gig/pPYuP0QLrtvpiOBFymUZoiviPBJHIp2pA9pdPIIUIyTx5Y5u4XA/nknhrBl4ZcdqdZ4oPYkLF+/H9c9NscOC2Ius06VYsYwdFclwlWOL8ri6uiYcfJGlxKgGLvUsaxWgghkq6Ma86mjGiVlqUAb5hD2zm8SVECE2dR7BKh+K2Yv24Uxz6tIXA5InZqVzRFh09wstUVJHTnMRAIk4EeAYswmQQIREfALN7H7Z2DbJ74DKfbOiCiHuC7KmApUvgI/zdmGe99YEldWybq5QP58xvBzi7ql0apBaWTUKJGsopgvCbiOAMXYdS5lhVJO4OBSnyjv/gXY+R1w2BecI6GpqZq/Lj8I//11E575xKah8gAVql6hKNpmKAGuV1r9lELp4gVzrspU3eD87AYntBkwM/cSoBi717esmV0E5BhHEWcZyt7xdWKsaKm2XpXphle+WoN3vk+C2EdhpYhv+8bpRg+4nt92JM4FRwGSl5KAhQDFmM2BBJJJQOaZd0mPWYmy/OxfGFtpbdQ2qxKtMTC31IcAAAHHSURBVOWdZfh2RmrDeFZQe4E7KPEVAW6ltiQVLcytSLE5kXeRQHACFGO2DhJIJYHDG9Qc89/AoVUnfg6vU0Pb6vdHtwW3pIMami5SByOfnY95KxIflKSIOpKwUnphVCqrfuTf9CLGf9eqVAyyGpqJBEgguQQoxsnly9xJIHICRzZbBFqJswj0ETUkLf82nwYUKIOL75mBLTsPR57n8SuLFy1wXGRNwVViaxFf61xv1JnzBhIggbgJUIzjRsgMSIAESIAESCA+AhTj+PjxbhIgARIgARKImwDFOG6EzIAESIAESIAE4iNAMY6PH+8mARIgARIggbgJUIzjRsgMSIAESIAESCA+AhTj+PjxbhIgARIgARKImwDFOG6EzIAESIAESIAE4iNAMY6PH+8mARIgARIggbgJUIzjRsgMSIAESIAESCA+AhTj+PjxbhIgARIgARKImwDFOG6EzIAESIAESIAE4iNAMY6PH+8mARIgARIggbgJUIzjRsgMSIAESIAESCA+AhTj+PjxbhIgARIgARKImwDFOG6EzIAESIAESIAE4iNAMY6PH+8mARIgARIggbgJ5BLjuHNjBiRAAiRAAiRAAjER+H+fXMAJFTnDfAAAAABJRU5ErkJggg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77863" y="1481138"/>
            <a:ext cx="411620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As shown in the pie chart most of the people are diabetic and rest of them are non diabetic.</a:t>
            </a:r>
          </a:p>
          <a:p>
            <a:pPr marL="0" indent="0">
              <a:buNone/>
            </a:pPr>
            <a:r>
              <a:rPr lang="en-US" dirty="0" smtClean="0"/>
              <a:t>This survey shows us that diabetic patient’s ratio is constantly increasing.</a:t>
            </a:r>
          </a:p>
          <a:p>
            <a:pPr marL="0" indent="0">
              <a:buNone/>
            </a:pPr>
            <a:r>
              <a:rPr lang="en-US" dirty="0" smtClean="0"/>
              <a:t>Out of 20 people there are approximately 13 diabetic patients.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068" y="2542902"/>
            <a:ext cx="4911008" cy="30872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08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832426" cy="11800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Healthy food intake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Analysis of people during covid-19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59428"/>
            <a:ext cx="5276850" cy="2981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283233" y="2155371"/>
            <a:ext cx="36314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first the ratio of unhealthy people is shown.(46)</a:t>
            </a:r>
          </a:p>
          <a:p>
            <a:endParaRPr lang="en-US" dirty="0" smtClean="0"/>
          </a:p>
          <a:p>
            <a:r>
              <a:rPr lang="en-US" dirty="0" smtClean="0"/>
              <a:t>In the other hand we have the ratio of those people who are diabetes patient.(38)</a:t>
            </a:r>
          </a:p>
          <a:p>
            <a:endParaRPr lang="en-US" dirty="0" smtClean="0"/>
          </a:p>
          <a:p>
            <a:r>
              <a:rPr lang="en-US" dirty="0" smtClean="0"/>
              <a:t>And last figure is showing the analyses of those people who are physically healthy and follow a healthy diet.(27)</a:t>
            </a:r>
          </a:p>
        </p:txBody>
      </p:sp>
    </p:spTree>
    <p:extLst>
      <p:ext uri="{BB962C8B-B14F-4D97-AF65-F5344CB8AC3E}">
        <p14:creationId xmlns:p14="http://schemas.microsoft.com/office/powerpoint/2010/main" val="263862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4" y="194049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Food establishment approach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4" y="1514849"/>
            <a:ext cx="5515741" cy="30017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95" y="1350266"/>
            <a:ext cx="5663566" cy="31662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/>
          <p:cNvSpPr txBox="1"/>
          <p:nvPr/>
        </p:nvSpPr>
        <p:spPr>
          <a:xfrm rot="185589">
            <a:off x="6101172" y="188105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Street food carts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51314">
            <a:off x="6100054" y="238735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Indian dhaba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2661" y="285628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stores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2661" y="3317090"/>
            <a:ext cx="239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Five star restaurants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267" y="4829133"/>
            <a:ext cx="8752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 of food establishments</a:t>
            </a:r>
          </a:p>
          <a:p>
            <a:r>
              <a:rPr lang="en-US" dirty="0" smtClean="0"/>
              <a:t>In the first figure the ratio of vegetarian people is less than the ratio of non vegetarian people. </a:t>
            </a:r>
          </a:p>
          <a:p>
            <a:endParaRPr lang="en-US" dirty="0" smtClean="0"/>
          </a:p>
          <a:p>
            <a:r>
              <a:rPr lang="en-US" dirty="0" smtClean="0"/>
              <a:t>And in next figure Five star restaurants are the most preferred  food establishment platforms during </a:t>
            </a:r>
            <a:r>
              <a:rPr lang="en-US" dirty="0" err="1" smtClean="0"/>
              <a:t>Covid</a:t>
            </a:r>
            <a:r>
              <a:rPr lang="en-US" dirty="0" smtClean="0"/>
              <a:t>- 19 pandemic.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7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Impact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3880773"/>
          </a:xfrm>
        </p:spPr>
        <p:txBody>
          <a:bodyPr/>
          <a:lstStyle/>
          <a:p>
            <a:r>
              <a:rPr lang="en-US" dirty="0" smtClean="0"/>
              <a:t>Most of the people are not able to follow proper diet.</a:t>
            </a:r>
          </a:p>
          <a:p>
            <a:r>
              <a:rPr lang="en-US" dirty="0" smtClean="0"/>
              <a:t>They can adapt some good food habits and they should avoid the maximum  usage of outdoor food.</a:t>
            </a:r>
          </a:p>
          <a:p>
            <a:r>
              <a:rPr lang="en-US" dirty="0" smtClean="0"/>
              <a:t>Restaurants are the most preferred food establishments during </a:t>
            </a:r>
            <a:r>
              <a:rPr lang="en-US" dirty="0" err="1" smtClean="0"/>
              <a:t>covid</a:t>
            </a:r>
            <a:r>
              <a:rPr lang="en-US" dirty="0" smtClean="0"/>
              <a:t> 19 pandemic through this analysis its clearly predictable that people like ordering food from restaurants instead of other platforms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51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457</TotalTime>
  <Words>436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FOOD SURVEY ANALYSIS</vt:lpstr>
      <vt:lpstr>AGENDA</vt:lpstr>
      <vt:lpstr>Introduction </vt:lpstr>
      <vt:lpstr>Problem statement and data sources </vt:lpstr>
      <vt:lpstr>Objective and methodology </vt:lpstr>
      <vt:lpstr>Solution description </vt:lpstr>
      <vt:lpstr>Healthy food intake Analysis of people during covid-19 </vt:lpstr>
      <vt:lpstr>Food establishment approach </vt:lpstr>
      <vt:lpstr>Impact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SURVEY ANALYSIS</dc:title>
  <dc:creator>dell</dc:creator>
  <cp:lastModifiedBy>dell</cp:lastModifiedBy>
  <cp:revision>23</cp:revision>
  <dcterms:created xsi:type="dcterms:W3CDTF">2021-07-29T20:48:53Z</dcterms:created>
  <dcterms:modified xsi:type="dcterms:W3CDTF">2021-07-30T13:54:31Z</dcterms:modified>
</cp:coreProperties>
</file>