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Science\Retail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Science\Retail%20excel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Science\Retail%20excel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Science\Retail%20excel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Science\Retail%20excel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Science\zzz%20%20excel%20analysis%20(dashboard)\Retail%20excel%20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[Retail excel dashboard.xlsx]Sheet4!PivotTable6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sales according to region</a:t>
            </a:r>
          </a:p>
        </c:rich>
      </c:tx>
      <c:layout>
        <c:manualLayout>
          <c:xMode val="edge"/>
          <c:yMode val="edge"/>
          <c:x val="0.21356303322209985"/>
          <c:y val="1.9918458809249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"/>
              <c:y val="-1.47940539551961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"/>
              <c:y val="-1.47940539551961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"/>
              <c:y val="-1.47940539551961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61566912695411"/>
          <c:y val="0.18458269791374896"/>
          <c:w val="0.82976498501361651"/>
          <c:h val="0.58892035728735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F9F-4645-A3E2-20C298C526C1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F9F-4645-A3E2-20C298C526C1}"/>
              </c:ext>
            </c:extLst>
          </c:dPt>
          <c:dPt>
            <c:idx val="2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F9F-4645-A3E2-20C298C526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Sheet4!$B$5:$B$9</c:f>
              <c:numCache>
                <c:formatCode>General</c:formatCode>
                <c:ptCount val="4"/>
                <c:pt idx="0">
                  <c:v>252031.43399999978</c:v>
                </c:pt>
                <c:pt idx="1">
                  <c:v>350908.16700000019</c:v>
                </c:pt>
                <c:pt idx="2">
                  <c:v>195580.97100000025</c:v>
                </c:pt>
                <c:pt idx="3">
                  <c:v>362880.77300000115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9F-4645-A3E2-20C298C526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684479"/>
        <c:axId val="1"/>
      </c:barChart>
      <c:catAx>
        <c:axId val="40968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68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55000" cap="flat" cmpd="thickThin" algn="ctr">
      <a:solidFill>
        <a:schemeClr val="dk1">
          <a:tint val="90000"/>
          <a:satMod val="13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[Retail excel dashboard.xlsx]Sheet6!PivotTable8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 wise sales distribution</a:t>
            </a:r>
          </a:p>
        </c:rich>
      </c:tx>
      <c:layout>
        <c:manualLayout>
          <c:xMode val="edge"/>
          <c:yMode val="edge"/>
          <c:x val="0.26074999999999998"/>
          <c:y val="3.83700496130955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hade val="15000"/>
                  <a:satMod val="180000"/>
                </a:schemeClr>
              </a:gs>
              <a:gs pos="50000">
                <a:schemeClr val="accent3">
                  <a:shade val="45000"/>
                  <a:satMod val="170000"/>
                </a:schemeClr>
              </a:gs>
              <a:gs pos="70000">
                <a:schemeClr val="accent3">
                  <a:tint val="99000"/>
                  <a:shade val="65000"/>
                  <a:satMod val="155000"/>
                </a:schemeClr>
              </a:gs>
              <a:gs pos="100000">
                <a:schemeClr val="accent3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pPr>
            <a:gradFill rotWithShape="1">
              <a:gsLst>
                <a:gs pos="0">
                  <a:schemeClr val="accent3">
                    <a:shade val="15000"/>
                    <a:satMod val="180000"/>
                  </a:schemeClr>
                </a:gs>
                <a:gs pos="50000">
                  <a:schemeClr val="accent3">
                    <a:shade val="45000"/>
                    <a:satMod val="170000"/>
                  </a:schemeClr>
                </a:gs>
                <a:gs pos="70000">
                  <a:schemeClr val="accent3">
                    <a:tint val="99000"/>
                    <a:shade val="65000"/>
                    <a:satMod val="155000"/>
                  </a:schemeClr>
                </a:gs>
                <a:gs pos="100000">
                  <a:schemeClr val="accent3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crgbClr r="0" g="0" b="0">
                  <a:satMod val="300000"/>
                </a:scrgbClr>
              </a:contourClr>
            </a:sp3d>
          </c:spPr>
        </c:marker>
      </c:pivotFmt>
      <c:pivotFmt>
        <c:idx val="4"/>
        <c:spPr>
          <a:gradFill rotWithShape="1">
            <a:gsLst>
              <a:gs pos="0">
                <a:schemeClr val="accent3">
                  <a:shade val="15000"/>
                  <a:satMod val="180000"/>
                </a:schemeClr>
              </a:gs>
              <a:gs pos="50000">
                <a:schemeClr val="accent3">
                  <a:shade val="45000"/>
                  <a:satMod val="170000"/>
                </a:schemeClr>
              </a:gs>
              <a:gs pos="70000">
                <a:schemeClr val="accent3">
                  <a:tint val="99000"/>
                  <a:shade val="65000"/>
                  <a:satMod val="155000"/>
                </a:schemeClr>
              </a:gs>
              <a:gs pos="100000">
                <a:schemeClr val="accent3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3">
                  <a:shade val="15000"/>
                  <a:satMod val="180000"/>
                </a:schemeClr>
              </a:gs>
              <a:gs pos="50000">
                <a:schemeClr val="accent3">
                  <a:shade val="45000"/>
                  <a:satMod val="170000"/>
                </a:schemeClr>
              </a:gs>
              <a:gs pos="70000">
                <a:schemeClr val="accent3">
                  <a:tint val="99000"/>
                  <a:shade val="65000"/>
                  <a:satMod val="155000"/>
                </a:schemeClr>
              </a:gs>
              <a:gs pos="100000">
                <a:schemeClr val="accent3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shade val="15000"/>
                  <a:satMod val="180000"/>
                </a:schemeClr>
              </a:gs>
              <a:gs pos="50000">
                <a:schemeClr val="accent3">
                  <a:shade val="45000"/>
                  <a:satMod val="170000"/>
                </a:schemeClr>
              </a:gs>
              <a:gs pos="70000">
                <a:schemeClr val="accent3">
                  <a:tint val="99000"/>
                  <a:shade val="65000"/>
                  <a:satMod val="155000"/>
                </a:schemeClr>
              </a:gs>
              <a:gs pos="100000">
                <a:schemeClr val="accent3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shade val="15000"/>
                  <a:satMod val="180000"/>
                </a:schemeClr>
              </a:gs>
              <a:gs pos="50000">
                <a:schemeClr val="accent3">
                  <a:shade val="45000"/>
                  <a:satMod val="170000"/>
                </a:schemeClr>
              </a:gs>
              <a:gs pos="70000">
                <a:schemeClr val="accent3">
                  <a:tint val="99000"/>
                  <a:shade val="65000"/>
                  <a:satMod val="155000"/>
                </a:schemeClr>
              </a:gs>
              <a:gs pos="100000">
                <a:schemeClr val="accent3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rgbClr r="0" g="0" b="0">
                <a:satMod val="30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0975503062117236"/>
          <c:y val="0.16428866860199812"/>
          <c:w val="0.51535608048993875"/>
          <c:h val="0.721293241550724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5000"/>
                    <a:satMod val="180000"/>
                  </a:schemeClr>
                </a:gs>
                <a:gs pos="50000">
                  <a:schemeClr val="accent3">
                    <a:shade val="45000"/>
                    <a:satMod val="170000"/>
                  </a:schemeClr>
                </a:gs>
                <a:gs pos="70000">
                  <a:schemeClr val="accent3">
                    <a:tint val="99000"/>
                    <a:shade val="65000"/>
                    <a:satMod val="155000"/>
                  </a:schemeClr>
                </a:gs>
                <a:gs pos="100000">
                  <a:schemeClr val="accent3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crgbClr r="0" g="0" b="0">
                  <a:satMod val="30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Sheet6!$A$3:$A$6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Sheet6!$B$3:$B$6</c:f>
              <c:numCache>
                <c:formatCode>General</c:formatCode>
                <c:ptCount val="3"/>
                <c:pt idx="0">
                  <c:v>1161401.3449999888</c:v>
                </c:pt>
                <c:pt idx="1">
                  <c:v>706146.36680000008</c:v>
                </c:pt>
                <c:pt idx="2">
                  <c:v>429653.1485000003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C5-43D6-9550-ADD47F9487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81227391"/>
        <c:axId val="1"/>
      </c:barChart>
      <c:catAx>
        <c:axId val="481227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2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55000" cap="flat" cmpd="thickThin" algn="ctr">
      <a:solidFill>
        <a:schemeClr val="dk1">
          <a:tint val="90000"/>
          <a:satMod val="13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[Retail excel dashboard.xlsx]Sheet8!PivotTable9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Region wise Sales and profit analysis of category</a:t>
            </a:r>
          </a:p>
        </c:rich>
      </c:tx>
      <c:layout>
        <c:manualLayout>
          <c:xMode val="edge"/>
          <c:yMode val="edge"/>
          <c:x val="0.13103677592837265"/>
          <c:y val="4.331569810092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31750" cap="rnd">
            <a:solidFill>
              <a:schemeClr val="accent1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31750" cap="rnd">
            <a:solidFill>
              <a:schemeClr val="accent1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31750" cap="rnd">
            <a:solidFill>
              <a:schemeClr val="accent1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31750" cap="rnd">
            <a:solidFill>
              <a:schemeClr val="accent1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15000"/>
                    <a:satMod val="180000"/>
                  </a:schemeClr>
                </a:gs>
                <a:gs pos="50000">
                  <a:schemeClr val="accent2">
                    <a:shade val="45000"/>
                    <a:satMod val="170000"/>
                  </a:schemeClr>
                </a:gs>
                <a:gs pos="70000">
                  <a:schemeClr val="accent2">
                    <a:tint val="99000"/>
                    <a:shade val="65000"/>
                    <a:satMod val="155000"/>
                  </a:schemeClr>
                </a:gs>
                <a:gs pos="100000">
                  <a:schemeClr val="accent2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31750" cap="rnd">
            <a:solidFill>
              <a:schemeClr val="accent1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31750" cap="rnd">
            <a:solidFill>
              <a:schemeClr val="accent1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15000"/>
                    <a:satMod val="180000"/>
                  </a:schemeClr>
                </a:gs>
                <a:gs pos="50000">
                  <a:schemeClr val="accent2">
                    <a:shade val="45000"/>
                    <a:satMod val="170000"/>
                  </a:schemeClr>
                </a:gs>
                <a:gs pos="70000">
                  <a:schemeClr val="accent2">
                    <a:tint val="99000"/>
                    <a:shade val="65000"/>
                    <a:satMod val="155000"/>
                  </a:schemeClr>
                </a:gs>
                <a:gs pos="100000">
                  <a:schemeClr val="accent2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4000"/>
                  <a:satMod val="105000"/>
                  <a:lumMod val="102000"/>
                </a:schemeClr>
              </a:gs>
              <a:gs pos="100000">
                <a:schemeClr val="accent1"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15000"/>
                    <a:satMod val="180000"/>
                  </a:schemeClr>
                </a:gs>
                <a:gs pos="50000">
                  <a:schemeClr val="accent2">
                    <a:shade val="45000"/>
                    <a:satMod val="170000"/>
                  </a:schemeClr>
                </a:gs>
                <a:gs pos="70000">
                  <a:schemeClr val="accent2">
                    <a:tint val="99000"/>
                    <a:shade val="65000"/>
                    <a:satMod val="155000"/>
                  </a:schemeClr>
                </a:gs>
                <a:gs pos="100000">
                  <a:schemeClr val="accent2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79877853759576"/>
          <c:y val="0.26386275225530581"/>
          <c:w val="0.87092462571772344"/>
          <c:h val="0.50844031913229393"/>
        </c:manualLayout>
      </c:layout>
      <c:lineChart>
        <c:grouping val="standar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Sum of Sales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15000"/>
                      <a:satMod val="180000"/>
                    </a:schemeClr>
                  </a:gs>
                  <a:gs pos="50000">
                    <a:schemeClr val="accent1">
                      <a:shade val="45000"/>
                      <a:satMod val="170000"/>
                    </a:schemeClr>
                  </a:gs>
                  <a:gs pos="70000">
                    <a:schemeClr val="accent1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1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516-41D7-8252-F2ED41533954}"/>
                </c:ext>
              </c:extLst>
            </c:dLbl>
            <c:dLbl>
              <c:idx val="1"/>
              <c:spPr>
                <a:noFill/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516-41D7-8252-F2ED41533954}"/>
                </c:ext>
              </c:extLst>
            </c:dLbl>
            <c:dLbl>
              <c:idx val="2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516-41D7-8252-F2ED41533954}"/>
                </c:ext>
              </c:extLst>
            </c:dLbl>
            <c:dLbl>
              <c:idx val="3"/>
              <c:spPr>
                <a:noFill/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516-41D7-8252-F2ED415339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Sheet8!$B$5:$B$9</c:f>
              <c:numCache>
                <c:formatCode>General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16-41D7-8252-F2ED41533954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Sum of Profit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15000"/>
                      <a:satMod val="180000"/>
                    </a:schemeClr>
                  </a:gs>
                  <a:gs pos="50000">
                    <a:schemeClr val="accent2">
                      <a:shade val="45000"/>
                      <a:satMod val="170000"/>
                    </a:schemeClr>
                  </a:gs>
                  <a:gs pos="70000">
                    <a:schemeClr val="accent2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>
                      <a:tint val="955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516-41D7-8252-F2ED41533954}"/>
                </c:ext>
              </c:extLst>
            </c:dLbl>
            <c:dLbl>
              <c:idx val="1"/>
              <c:spPr>
                <a:noFill/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516-41D7-8252-F2ED41533954}"/>
                </c:ext>
              </c:extLst>
            </c:dLbl>
            <c:dLbl>
              <c:idx val="2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516-41D7-8252-F2ED41533954}"/>
                </c:ext>
              </c:extLst>
            </c:dLbl>
            <c:dLbl>
              <c:idx val="3"/>
              <c:spPr>
                <a:noFill/>
                <a:ln>
                  <a:solidFill>
                    <a:srgbClr val="00B05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516-41D7-8252-F2ED415339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Sheet8!$C$5:$C$9</c:f>
              <c:numCache>
                <c:formatCode>General</c:formatCode>
                <c:ptCount val="4"/>
                <c:pt idx="0">
                  <c:v>39706.362499999967</c:v>
                </c:pt>
                <c:pt idx="1">
                  <c:v>91522.780000000261</c:v>
                </c:pt>
                <c:pt idx="2">
                  <c:v>46749.430300000058</c:v>
                </c:pt>
                <c:pt idx="3">
                  <c:v>108418.44890000013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16-41D7-8252-F2ED415339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1225727"/>
        <c:axId val="1"/>
      </c:lineChart>
      <c:catAx>
        <c:axId val="4812257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2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55000" cap="flat" cmpd="thickThin" algn="ctr">
      <a:solidFill>
        <a:schemeClr val="dk1">
          <a:tint val="90000"/>
          <a:satMod val="130000"/>
        </a:schemeClr>
      </a:solidFill>
      <a:prstDash val="solid"/>
      <a:round/>
    </a:ln>
    <a:effectLst/>
  </c:spPr>
  <c:txPr>
    <a:bodyPr/>
    <a:lstStyle/>
    <a:p>
      <a:pPr>
        <a:defRPr sz="1200" b="1" i="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[Retail excel dashboard.xlsx]Sheet5!PivotTable7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Profit/ Loss  </a:t>
            </a:r>
          </a:p>
        </c:rich>
      </c:tx>
      <c:layout>
        <c:manualLayout>
          <c:xMode val="edge"/>
          <c:yMode val="edge"/>
          <c:x val="0.41188026065707306"/>
          <c:y val="5.17435320584926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14404946811179"/>
          <c:y val="0.15230689689794041"/>
          <c:w val="0.87144780800597688"/>
          <c:h val="0.636300879056784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Sheet5!$B$1:$B$2</c:f>
              <c:strCache>
                <c:ptCount val="1"/>
                <c:pt idx="0">
                  <c:v>Central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Sheet5!$A$3:$A$6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Sheet5!$B$3:$B$6</c:f>
              <c:numCache>
                <c:formatCode>General</c:formatCode>
                <c:ptCount val="3"/>
                <c:pt idx="0">
                  <c:v>-2871.049400000004</c:v>
                </c:pt>
                <c:pt idx="1">
                  <c:v>8879.9798999999857</c:v>
                </c:pt>
                <c:pt idx="2">
                  <c:v>33697.431999999979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9E-4858-AEB5-F983BA2D1B4A}"/>
            </c:ext>
          </c:extLst>
        </c:ser>
        <c:ser>
          <c:idx val="1"/>
          <c:order val="1"/>
          <c:tx>
            <c:strRef>
              <c:f>Sheet5!$C$1:$C$2</c:f>
              <c:strCache>
                <c:ptCount val="1"/>
                <c:pt idx="0">
                  <c:v>East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5000"/>
                    <a:satMod val="180000"/>
                  </a:schemeClr>
                </a:gs>
                <a:gs pos="50000">
                  <a:schemeClr val="accent2">
                    <a:shade val="45000"/>
                    <a:satMod val="170000"/>
                  </a:schemeClr>
                </a:gs>
                <a:gs pos="70000">
                  <a:schemeClr val="accent2">
                    <a:tint val="99000"/>
                    <a:shade val="65000"/>
                    <a:satMod val="155000"/>
                  </a:schemeClr>
                </a:gs>
                <a:gs pos="100000">
                  <a:schemeClr val="accent2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Sheet5!$A$3:$A$6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Sheet5!$C$3:$C$6</c:f>
              <c:numCache>
                <c:formatCode>General</c:formatCode>
                <c:ptCount val="3"/>
                <c:pt idx="0">
                  <c:v>3046.1657999999993</c:v>
                </c:pt>
                <c:pt idx="1">
                  <c:v>41014.579099999966</c:v>
                </c:pt>
                <c:pt idx="2">
                  <c:v>47462.035099999921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9E-4858-AEB5-F983BA2D1B4A}"/>
            </c:ext>
          </c:extLst>
        </c:ser>
        <c:ser>
          <c:idx val="2"/>
          <c:order val="2"/>
          <c:tx>
            <c:strRef>
              <c:f>Sheet5!$D$1:$D$2</c:f>
              <c:strCache>
                <c:ptCount val="1"/>
                <c:pt idx="0">
                  <c:v>South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5000"/>
                    <a:satMod val="180000"/>
                  </a:schemeClr>
                </a:gs>
                <a:gs pos="50000">
                  <a:schemeClr val="accent3">
                    <a:shade val="45000"/>
                    <a:satMod val="170000"/>
                  </a:schemeClr>
                </a:gs>
                <a:gs pos="70000">
                  <a:schemeClr val="accent3">
                    <a:tint val="99000"/>
                    <a:shade val="65000"/>
                    <a:satMod val="155000"/>
                  </a:schemeClr>
                </a:gs>
                <a:gs pos="100000">
                  <a:schemeClr val="accent3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Sheet5!$A$3:$A$6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Sheet5!$D$3:$D$6</c:f>
              <c:numCache>
                <c:formatCode>General</c:formatCode>
                <c:ptCount val="3"/>
                <c:pt idx="0">
                  <c:v>6771.2060999999949</c:v>
                </c:pt>
                <c:pt idx="1">
                  <c:v>19986.392799999972</c:v>
                </c:pt>
                <c:pt idx="2">
                  <c:v>19991.831399999999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9E-4858-AEB5-F983BA2D1B4A}"/>
            </c:ext>
          </c:extLst>
        </c:ser>
        <c:ser>
          <c:idx val="3"/>
          <c:order val="3"/>
          <c:tx>
            <c:strRef>
              <c:f>Sheet5!$E$1:$E$2</c:f>
              <c:strCache>
                <c:ptCount val="1"/>
                <c:pt idx="0">
                  <c:v>West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15000"/>
                    <a:satMod val="180000"/>
                  </a:schemeClr>
                </a:gs>
                <a:gs pos="50000">
                  <a:schemeClr val="accent4">
                    <a:shade val="45000"/>
                    <a:satMod val="170000"/>
                  </a:schemeClr>
                </a:gs>
                <a:gs pos="70000">
                  <a:schemeClr val="accent4">
                    <a:tint val="99000"/>
                    <a:shade val="65000"/>
                    <a:satMod val="155000"/>
                  </a:schemeClr>
                </a:gs>
                <a:gs pos="100000">
                  <a:schemeClr val="accent4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Sheet5!$A$3:$A$6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Sheet5!$E$3:$E$6</c:f>
              <c:numCache>
                <c:formatCode>General</c:formatCode>
                <c:ptCount val="3"/>
                <c:pt idx="0">
                  <c:v>11504.950299999995</c:v>
                </c:pt>
                <c:pt idx="1">
                  <c:v>52609.849000000155</c:v>
                </c:pt>
                <c:pt idx="2">
                  <c:v>44303.649599999953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9E-4858-AEB5-F983BA2D1B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684895"/>
        <c:axId val="1"/>
      </c:barChart>
      <c:catAx>
        <c:axId val="40968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684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355720373541164"/>
          <c:y val="0.81708354314682152"/>
          <c:w val="0.14038097437591437"/>
          <c:h val="0.153423829144564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55000" cap="flat" cmpd="thickThin" algn="ctr">
      <a:solidFill>
        <a:schemeClr val="dk1">
          <a:tint val="90000"/>
          <a:satMod val="13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[Retail excel dashboard.xlsx]Sheet4!PivotTable6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sales according to region</a:t>
            </a:r>
          </a:p>
        </c:rich>
      </c:tx>
      <c:layout>
        <c:manualLayout>
          <c:xMode val="edge"/>
          <c:yMode val="edge"/>
          <c:x val="0.21356303322209985"/>
          <c:y val="1.9918458809249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"/>
              <c:y val="-1.47940539551961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"/>
              <c:y val="-1.47940539551961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15000"/>
                  <a:satMod val="180000"/>
                </a:schemeClr>
              </a:gs>
              <a:gs pos="50000">
                <a:schemeClr val="accent1">
                  <a:shade val="45000"/>
                  <a:satMod val="170000"/>
                </a:schemeClr>
              </a:gs>
              <a:gs pos="70000">
                <a:schemeClr val="accent1">
                  <a:tint val="99000"/>
                  <a:shade val="65000"/>
                  <a:satMod val="155000"/>
                </a:schemeClr>
              </a:gs>
              <a:gs pos="100000">
                <a:schemeClr val="accent1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c:spPr>
        <c:dLbl>
          <c:idx val="0"/>
          <c:layout>
            <c:manualLayout>
              <c:x val="0"/>
              <c:y val="-1.47940539551961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61566912695411"/>
          <c:y val="0.18458269791374896"/>
          <c:w val="0.82976498501361651"/>
          <c:h val="0.58892035728735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E2-40DF-8FA9-851B8578C0C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E2-40DF-8FA9-851B8578C0C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2E2-40DF-8FA9-851B8578C0C9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2E2-40DF-8FA9-851B8578C0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Sheet4!$A$5:$A$9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Sheet4!$B$5:$B$9</c:f>
              <c:numCache>
                <c:formatCode>General</c:formatCode>
                <c:ptCount val="4"/>
                <c:pt idx="0">
                  <c:v>252031.43399999978</c:v>
                </c:pt>
                <c:pt idx="1">
                  <c:v>350908.16700000019</c:v>
                </c:pt>
                <c:pt idx="2">
                  <c:v>195580.97100000025</c:v>
                </c:pt>
                <c:pt idx="3">
                  <c:v>362880.77300000115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E2-40DF-8FA9-851B8578C0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684479"/>
        <c:axId val="1"/>
      </c:barChart>
      <c:catAx>
        <c:axId val="40968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68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55000" cap="flat" cmpd="thickThin" algn="ctr">
      <a:solidFill>
        <a:schemeClr val="dk1">
          <a:tint val="90000"/>
          <a:satMod val="13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[Retail excel dashboard.xlsx]Sheet9!PivotTable10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anlysis </a:t>
            </a:r>
          </a:p>
        </c:rich>
      </c:tx>
      <c:layout>
        <c:manualLayout>
          <c:xMode val="edge"/>
          <c:yMode val="edge"/>
          <c:x val="0.45105989326611512"/>
          <c:y val="4.1391848077813806E-2"/>
        </c:manualLayout>
      </c:layout>
      <c:overlay val="0"/>
      <c:spPr>
        <a:noFill/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4"/>
          </a:solidFill>
          <a:ln w="38100" cap="rnd" cmpd="sng" algn="ctr">
            <a:solidFill>
              <a:schemeClr val="accent4">
                <a:tint val="95000"/>
                <a:shade val="95000"/>
                <a:satMod val="120000"/>
              </a:schemeClr>
            </a:solidFill>
            <a:prstDash val="solid"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4"/>
          </a:solidFill>
          <a:ln w="38100" cap="rnd" cmpd="sng" algn="ctr">
            <a:solidFill>
              <a:schemeClr val="accent4">
                <a:tint val="95000"/>
                <a:shade val="95000"/>
                <a:satMod val="120000"/>
              </a:schemeClr>
            </a:solidFill>
            <a:prstDash val="solid"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4"/>
          </a:solidFill>
          <a:ln w="38100" cap="rnd" cmpd="sng" algn="ctr">
            <a:solidFill>
              <a:schemeClr val="accent4">
                <a:tint val="95000"/>
                <a:shade val="95000"/>
                <a:satMod val="120000"/>
              </a:schemeClr>
            </a:solidFill>
            <a:prstDash val="solid"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4"/>
          </a:solidFill>
          <a:ln w="38100" cap="rnd" cmpd="sng" algn="ctr">
            <a:solidFill>
              <a:schemeClr val="accent4">
                <a:tint val="95000"/>
                <a:shade val="95000"/>
                <a:satMod val="120000"/>
              </a:schemeClr>
            </a:solidFill>
            <a:prstDash val="solid"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 w="38100" cap="rnd" cmpd="sng" algn="ctr">
            <a:solidFill>
              <a:schemeClr val="accent4">
                <a:tint val="95000"/>
                <a:shade val="95000"/>
                <a:satMod val="120000"/>
              </a:schemeClr>
            </a:solidFill>
            <a:prstDash val="solid"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5148849262305E-2"/>
          <c:y val="0.22592674077505018"/>
          <c:w val="0.94378327114815874"/>
          <c:h val="0.43842172301991661"/>
        </c:manualLayout>
      </c:layout>
      <c:lineChart>
        <c:grouping val="standar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 cmpd="sng" algn="ctr">
              <a:solidFill>
                <a:schemeClr val="accent4">
                  <a:tint val="95000"/>
                  <a:shade val="95000"/>
                  <a:satMod val="12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Sheet9!$A$5:$A$536</c:f>
              <c:strCache>
                <c:ptCount val="531"/>
                <c:pt idx="0">
                  <c:v>Aberdeen</c:v>
                </c:pt>
                <c:pt idx="1">
                  <c:v>Abilene</c:v>
                </c:pt>
                <c:pt idx="2">
                  <c:v>Akron</c:v>
                </c:pt>
                <c:pt idx="3">
                  <c:v>Albuquerque</c:v>
                </c:pt>
                <c:pt idx="4">
                  <c:v>Alexandria</c:v>
                </c:pt>
                <c:pt idx="5">
                  <c:v>Allen</c:v>
                </c:pt>
                <c:pt idx="6">
                  <c:v>Allentown</c:v>
                </c:pt>
                <c:pt idx="7">
                  <c:v>Altoona</c:v>
                </c:pt>
                <c:pt idx="8">
                  <c:v>Amarillo</c:v>
                </c:pt>
                <c:pt idx="9">
                  <c:v>Anaheim</c:v>
                </c:pt>
                <c:pt idx="10">
                  <c:v>Andover</c:v>
                </c:pt>
                <c:pt idx="11">
                  <c:v>Ann Arbor</c:v>
                </c:pt>
                <c:pt idx="12">
                  <c:v>Antioch</c:v>
                </c:pt>
                <c:pt idx="13">
                  <c:v>Apopka</c:v>
                </c:pt>
                <c:pt idx="14">
                  <c:v>Apple Valley</c:v>
                </c:pt>
                <c:pt idx="15">
                  <c:v>Appleton</c:v>
                </c:pt>
                <c:pt idx="16">
                  <c:v>Arlington</c:v>
                </c:pt>
                <c:pt idx="17">
                  <c:v>Arlington Heights</c:v>
                </c:pt>
                <c:pt idx="18">
                  <c:v>Arvada</c:v>
                </c:pt>
                <c:pt idx="19">
                  <c:v>Asheville</c:v>
                </c:pt>
                <c:pt idx="20">
                  <c:v>Athens</c:v>
                </c:pt>
                <c:pt idx="21">
                  <c:v>Atlanta</c:v>
                </c:pt>
                <c:pt idx="22">
                  <c:v>Atlantic City</c:v>
                </c:pt>
                <c:pt idx="23">
                  <c:v>Auburn</c:v>
                </c:pt>
                <c:pt idx="24">
                  <c:v>Aurora</c:v>
                </c:pt>
                <c:pt idx="25">
                  <c:v>Austin</c:v>
                </c:pt>
                <c:pt idx="26">
                  <c:v>Avondale</c:v>
                </c:pt>
                <c:pt idx="27">
                  <c:v>Bakersfield</c:v>
                </c:pt>
                <c:pt idx="28">
                  <c:v>Baltimore</c:v>
                </c:pt>
                <c:pt idx="29">
                  <c:v>Bangor</c:v>
                </c:pt>
                <c:pt idx="30">
                  <c:v>Bartlett</c:v>
                </c:pt>
                <c:pt idx="31">
                  <c:v>Bayonne</c:v>
                </c:pt>
                <c:pt idx="32">
                  <c:v>Baytown</c:v>
                </c:pt>
                <c:pt idx="33">
                  <c:v>Beaumont</c:v>
                </c:pt>
                <c:pt idx="34">
                  <c:v>Bedford</c:v>
                </c:pt>
                <c:pt idx="35">
                  <c:v>Belleville</c:v>
                </c:pt>
                <c:pt idx="36">
                  <c:v>Bellevue</c:v>
                </c:pt>
                <c:pt idx="37">
                  <c:v>Bellingham</c:v>
                </c:pt>
                <c:pt idx="38">
                  <c:v>Bethlehem</c:v>
                </c:pt>
                <c:pt idx="39">
                  <c:v>Beverly</c:v>
                </c:pt>
                <c:pt idx="40">
                  <c:v>Billings</c:v>
                </c:pt>
                <c:pt idx="41">
                  <c:v>Bloomington</c:v>
                </c:pt>
                <c:pt idx="42">
                  <c:v>Boca Raton</c:v>
                </c:pt>
                <c:pt idx="43">
                  <c:v>Boise</c:v>
                </c:pt>
                <c:pt idx="44">
                  <c:v>Bolingbrook</c:v>
                </c:pt>
                <c:pt idx="45">
                  <c:v>Bossier City</c:v>
                </c:pt>
                <c:pt idx="46">
                  <c:v>Bowling Green</c:v>
                </c:pt>
                <c:pt idx="47">
                  <c:v>Boynton Beach</c:v>
                </c:pt>
                <c:pt idx="48">
                  <c:v>Bozeman</c:v>
                </c:pt>
                <c:pt idx="49">
                  <c:v>Brentwood</c:v>
                </c:pt>
                <c:pt idx="50">
                  <c:v>Bridgeton</c:v>
                </c:pt>
                <c:pt idx="51">
                  <c:v>Bristol</c:v>
                </c:pt>
                <c:pt idx="52">
                  <c:v>Broken Arrow</c:v>
                </c:pt>
                <c:pt idx="53">
                  <c:v>Broomfield</c:v>
                </c:pt>
                <c:pt idx="54">
                  <c:v>Brownsville</c:v>
                </c:pt>
                <c:pt idx="55">
                  <c:v>Bryan</c:v>
                </c:pt>
                <c:pt idx="56">
                  <c:v>Buffalo</c:v>
                </c:pt>
                <c:pt idx="57">
                  <c:v>Buffalo Grove</c:v>
                </c:pt>
                <c:pt idx="58">
                  <c:v>Bullhead City</c:v>
                </c:pt>
                <c:pt idx="59">
                  <c:v>Burbank</c:v>
                </c:pt>
                <c:pt idx="60">
                  <c:v>Burlington</c:v>
                </c:pt>
                <c:pt idx="61">
                  <c:v>Caldwell</c:v>
                </c:pt>
                <c:pt idx="62">
                  <c:v>Camarillo</c:v>
                </c:pt>
                <c:pt idx="63">
                  <c:v>Cambridge</c:v>
                </c:pt>
                <c:pt idx="64">
                  <c:v>Canton</c:v>
                </c:pt>
                <c:pt idx="65">
                  <c:v>Carlsbad</c:v>
                </c:pt>
                <c:pt idx="66">
                  <c:v>Carol Stream</c:v>
                </c:pt>
                <c:pt idx="67">
                  <c:v>Carrollton</c:v>
                </c:pt>
                <c:pt idx="68">
                  <c:v>Cary</c:v>
                </c:pt>
                <c:pt idx="69">
                  <c:v>Cedar Hill</c:v>
                </c:pt>
                <c:pt idx="70">
                  <c:v>Cedar Rapids</c:v>
                </c:pt>
                <c:pt idx="71">
                  <c:v>Champaign</c:v>
                </c:pt>
                <c:pt idx="72">
                  <c:v>Chandler</c:v>
                </c:pt>
                <c:pt idx="73">
                  <c:v>Chapel Hill</c:v>
                </c:pt>
                <c:pt idx="74">
                  <c:v>Charlotte</c:v>
                </c:pt>
                <c:pt idx="75">
                  <c:v>Charlottesville</c:v>
                </c:pt>
                <c:pt idx="76">
                  <c:v>Chattanooga</c:v>
                </c:pt>
                <c:pt idx="77">
                  <c:v>Chesapeake</c:v>
                </c:pt>
                <c:pt idx="78">
                  <c:v>Chester</c:v>
                </c:pt>
                <c:pt idx="79">
                  <c:v>Cheyenne</c:v>
                </c:pt>
                <c:pt idx="80">
                  <c:v>Chicago</c:v>
                </c:pt>
                <c:pt idx="81">
                  <c:v>Chico</c:v>
                </c:pt>
                <c:pt idx="82">
                  <c:v>Chula Vista</c:v>
                </c:pt>
                <c:pt idx="83">
                  <c:v>Cincinnati</c:v>
                </c:pt>
                <c:pt idx="84">
                  <c:v>Citrus Heights</c:v>
                </c:pt>
                <c:pt idx="85">
                  <c:v>Clarksville</c:v>
                </c:pt>
                <c:pt idx="86">
                  <c:v>Cleveland</c:v>
                </c:pt>
                <c:pt idx="87">
                  <c:v>Clifton</c:v>
                </c:pt>
                <c:pt idx="88">
                  <c:v>Clinton</c:v>
                </c:pt>
                <c:pt idx="89">
                  <c:v>Clovis</c:v>
                </c:pt>
                <c:pt idx="90">
                  <c:v>Coachella</c:v>
                </c:pt>
                <c:pt idx="91">
                  <c:v>College Station</c:v>
                </c:pt>
                <c:pt idx="92">
                  <c:v>Colorado Springs</c:v>
                </c:pt>
                <c:pt idx="93">
                  <c:v>Columbia</c:v>
                </c:pt>
                <c:pt idx="94">
                  <c:v>Columbus</c:v>
                </c:pt>
                <c:pt idx="95">
                  <c:v>Commerce City</c:v>
                </c:pt>
                <c:pt idx="96">
                  <c:v>Concord</c:v>
                </c:pt>
                <c:pt idx="97">
                  <c:v>Conroe</c:v>
                </c:pt>
                <c:pt idx="98">
                  <c:v>Conway</c:v>
                </c:pt>
                <c:pt idx="99">
                  <c:v>Coon Rapids</c:v>
                </c:pt>
                <c:pt idx="100">
                  <c:v>Coppell</c:v>
                </c:pt>
                <c:pt idx="101">
                  <c:v>Coral Gables</c:v>
                </c:pt>
                <c:pt idx="102">
                  <c:v>Coral Springs</c:v>
                </c:pt>
                <c:pt idx="103">
                  <c:v>Corpus Christi</c:v>
                </c:pt>
                <c:pt idx="104">
                  <c:v>Costa Mesa</c:v>
                </c:pt>
                <c:pt idx="105">
                  <c:v>Cottage Grove</c:v>
                </c:pt>
                <c:pt idx="106">
                  <c:v>Covington</c:v>
                </c:pt>
                <c:pt idx="107">
                  <c:v>Cranston</c:v>
                </c:pt>
                <c:pt idx="108">
                  <c:v>Cuyahoga Falls</c:v>
                </c:pt>
                <c:pt idx="109">
                  <c:v>Dallas</c:v>
                </c:pt>
                <c:pt idx="110">
                  <c:v>Danbury</c:v>
                </c:pt>
                <c:pt idx="111">
                  <c:v>Danville</c:v>
                </c:pt>
                <c:pt idx="112">
                  <c:v>Davis</c:v>
                </c:pt>
                <c:pt idx="113">
                  <c:v>Daytona Beach</c:v>
                </c:pt>
                <c:pt idx="114">
                  <c:v>Dearborn</c:v>
                </c:pt>
                <c:pt idx="115">
                  <c:v>Dearborn Heights</c:v>
                </c:pt>
                <c:pt idx="116">
                  <c:v>Decatur</c:v>
                </c:pt>
                <c:pt idx="117">
                  <c:v>Deer Park</c:v>
                </c:pt>
                <c:pt idx="118">
                  <c:v>Delray Beach</c:v>
                </c:pt>
                <c:pt idx="119">
                  <c:v>Deltona</c:v>
                </c:pt>
                <c:pt idx="120">
                  <c:v>Denver</c:v>
                </c:pt>
                <c:pt idx="121">
                  <c:v>Des Moines</c:v>
                </c:pt>
                <c:pt idx="122">
                  <c:v>Des Plaines</c:v>
                </c:pt>
                <c:pt idx="123">
                  <c:v>Detroit</c:v>
                </c:pt>
                <c:pt idx="124">
                  <c:v>Dover</c:v>
                </c:pt>
                <c:pt idx="125">
                  <c:v>Draper</c:v>
                </c:pt>
                <c:pt idx="126">
                  <c:v>Dublin</c:v>
                </c:pt>
                <c:pt idx="127">
                  <c:v>Dubuque</c:v>
                </c:pt>
                <c:pt idx="128">
                  <c:v>Durham</c:v>
                </c:pt>
                <c:pt idx="129">
                  <c:v>Eagan</c:v>
                </c:pt>
                <c:pt idx="130">
                  <c:v>East Orange</c:v>
                </c:pt>
                <c:pt idx="131">
                  <c:v>East Point</c:v>
                </c:pt>
                <c:pt idx="132">
                  <c:v>Eau Claire</c:v>
                </c:pt>
                <c:pt idx="133">
                  <c:v>Edinburg</c:v>
                </c:pt>
                <c:pt idx="134">
                  <c:v>Edmond</c:v>
                </c:pt>
                <c:pt idx="135">
                  <c:v>Edmonds</c:v>
                </c:pt>
                <c:pt idx="136">
                  <c:v>El Cajon</c:v>
                </c:pt>
                <c:pt idx="137">
                  <c:v>El Paso</c:v>
                </c:pt>
                <c:pt idx="138">
                  <c:v>Elkhart</c:v>
                </c:pt>
                <c:pt idx="139">
                  <c:v>Elmhurst</c:v>
                </c:pt>
                <c:pt idx="140">
                  <c:v>Elyria</c:v>
                </c:pt>
                <c:pt idx="141">
                  <c:v>Encinitas</c:v>
                </c:pt>
                <c:pt idx="142">
                  <c:v>Englewood</c:v>
                </c:pt>
                <c:pt idx="143">
                  <c:v>Escondido</c:v>
                </c:pt>
                <c:pt idx="144">
                  <c:v>Eugene</c:v>
                </c:pt>
                <c:pt idx="145">
                  <c:v>Evanston</c:v>
                </c:pt>
                <c:pt idx="146">
                  <c:v>Everett</c:v>
                </c:pt>
                <c:pt idx="147">
                  <c:v>Fairfield</c:v>
                </c:pt>
                <c:pt idx="148">
                  <c:v>Fargo</c:v>
                </c:pt>
                <c:pt idx="149">
                  <c:v>Farmington</c:v>
                </c:pt>
                <c:pt idx="150">
                  <c:v>Fayetteville</c:v>
                </c:pt>
                <c:pt idx="151">
                  <c:v>Florence</c:v>
                </c:pt>
                <c:pt idx="152">
                  <c:v>Fort Collins</c:v>
                </c:pt>
                <c:pt idx="153">
                  <c:v>Fort Lauderdale</c:v>
                </c:pt>
                <c:pt idx="154">
                  <c:v>Fort Worth</c:v>
                </c:pt>
                <c:pt idx="155">
                  <c:v>Frankfort</c:v>
                </c:pt>
                <c:pt idx="156">
                  <c:v>Franklin</c:v>
                </c:pt>
                <c:pt idx="157">
                  <c:v>Freeport</c:v>
                </c:pt>
                <c:pt idx="158">
                  <c:v>Fremont</c:v>
                </c:pt>
                <c:pt idx="159">
                  <c:v>Fresno</c:v>
                </c:pt>
                <c:pt idx="160">
                  <c:v>Frisco</c:v>
                </c:pt>
                <c:pt idx="161">
                  <c:v>Gaithersburg</c:v>
                </c:pt>
                <c:pt idx="162">
                  <c:v>Garden City</c:v>
                </c:pt>
                <c:pt idx="163">
                  <c:v>Garland</c:v>
                </c:pt>
                <c:pt idx="164">
                  <c:v>Gastonia</c:v>
                </c:pt>
                <c:pt idx="165">
                  <c:v>Georgetown</c:v>
                </c:pt>
                <c:pt idx="166">
                  <c:v>Gilbert</c:v>
                </c:pt>
                <c:pt idx="167">
                  <c:v>Gladstone</c:v>
                </c:pt>
                <c:pt idx="168">
                  <c:v>Glendale</c:v>
                </c:pt>
                <c:pt idx="169">
                  <c:v>Glenview</c:v>
                </c:pt>
                <c:pt idx="170">
                  <c:v>Goldsboro</c:v>
                </c:pt>
                <c:pt idx="171">
                  <c:v>Grand Island</c:v>
                </c:pt>
                <c:pt idx="172">
                  <c:v>Grand Prairie</c:v>
                </c:pt>
                <c:pt idx="173">
                  <c:v>Grand Rapids</c:v>
                </c:pt>
                <c:pt idx="174">
                  <c:v>Grapevine</c:v>
                </c:pt>
                <c:pt idx="175">
                  <c:v>Great Falls</c:v>
                </c:pt>
                <c:pt idx="176">
                  <c:v>Greeley</c:v>
                </c:pt>
                <c:pt idx="177">
                  <c:v>Green Bay</c:v>
                </c:pt>
                <c:pt idx="178">
                  <c:v>Greensboro</c:v>
                </c:pt>
                <c:pt idx="179">
                  <c:v>Greenville</c:v>
                </c:pt>
                <c:pt idx="180">
                  <c:v>Greenwood</c:v>
                </c:pt>
                <c:pt idx="181">
                  <c:v>Gresham</c:v>
                </c:pt>
                <c:pt idx="182">
                  <c:v>Grove City</c:v>
                </c:pt>
                <c:pt idx="183">
                  <c:v>Gulfport</c:v>
                </c:pt>
                <c:pt idx="184">
                  <c:v>Hackensack</c:v>
                </c:pt>
                <c:pt idx="185">
                  <c:v>Hagerstown</c:v>
                </c:pt>
                <c:pt idx="186">
                  <c:v>Haltom City</c:v>
                </c:pt>
                <c:pt idx="187">
                  <c:v>Hamilton</c:v>
                </c:pt>
                <c:pt idx="188">
                  <c:v>Hampton</c:v>
                </c:pt>
                <c:pt idx="189">
                  <c:v>Harlingen</c:v>
                </c:pt>
                <c:pt idx="190">
                  <c:v>Harrisonburg</c:v>
                </c:pt>
                <c:pt idx="191">
                  <c:v>Hattiesburg</c:v>
                </c:pt>
                <c:pt idx="192">
                  <c:v>Helena</c:v>
                </c:pt>
                <c:pt idx="193">
                  <c:v>Hempstead</c:v>
                </c:pt>
                <c:pt idx="194">
                  <c:v>Henderson</c:v>
                </c:pt>
                <c:pt idx="195">
                  <c:v>Hendersonville</c:v>
                </c:pt>
                <c:pt idx="196">
                  <c:v>Hesperia</c:v>
                </c:pt>
                <c:pt idx="197">
                  <c:v>Hialeah</c:v>
                </c:pt>
                <c:pt idx="198">
                  <c:v>Hickory</c:v>
                </c:pt>
                <c:pt idx="199">
                  <c:v>Highland Park</c:v>
                </c:pt>
                <c:pt idx="200">
                  <c:v>Hillsboro</c:v>
                </c:pt>
                <c:pt idx="201">
                  <c:v>Holland</c:v>
                </c:pt>
                <c:pt idx="202">
                  <c:v>Hollywood</c:v>
                </c:pt>
                <c:pt idx="203">
                  <c:v>Holyoke</c:v>
                </c:pt>
                <c:pt idx="204">
                  <c:v>Homestead</c:v>
                </c:pt>
                <c:pt idx="205">
                  <c:v>Hoover</c:v>
                </c:pt>
                <c:pt idx="206">
                  <c:v>Hot Springs</c:v>
                </c:pt>
                <c:pt idx="207">
                  <c:v>Houston</c:v>
                </c:pt>
                <c:pt idx="208">
                  <c:v>Huntington Beach</c:v>
                </c:pt>
                <c:pt idx="209">
                  <c:v>Huntsville</c:v>
                </c:pt>
                <c:pt idx="210">
                  <c:v>Independence</c:v>
                </c:pt>
                <c:pt idx="211">
                  <c:v>Indianapolis</c:v>
                </c:pt>
                <c:pt idx="212">
                  <c:v>Inglewood</c:v>
                </c:pt>
                <c:pt idx="213">
                  <c:v>Iowa City</c:v>
                </c:pt>
                <c:pt idx="214">
                  <c:v>Irving</c:v>
                </c:pt>
                <c:pt idx="215">
                  <c:v>Jackson</c:v>
                </c:pt>
                <c:pt idx="216">
                  <c:v>Jacksonville</c:v>
                </c:pt>
                <c:pt idx="217">
                  <c:v>Jamestown</c:v>
                </c:pt>
                <c:pt idx="218">
                  <c:v>Jefferson City</c:v>
                </c:pt>
                <c:pt idx="219">
                  <c:v>Johnson City</c:v>
                </c:pt>
                <c:pt idx="220">
                  <c:v>Jonesboro</c:v>
                </c:pt>
                <c:pt idx="221">
                  <c:v>Jupiter</c:v>
                </c:pt>
                <c:pt idx="222">
                  <c:v>Keller</c:v>
                </c:pt>
                <c:pt idx="223">
                  <c:v>Kenner</c:v>
                </c:pt>
                <c:pt idx="224">
                  <c:v>Kenosha</c:v>
                </c:pt>
                <c:pt idx="225">
                  <c:v>Kent</c:v>
                </c:pt>
                <c:pt idx="226">
                  <c:v>Kirkwood</c:v>
                </c:pt>
                <c:pt idx="227">
                  <c:v>Kissimmee</c:v>
                </c:pt>
                <c:pt idx="228">
                  <c:v>Knoxville</c:v>
                </c:pt>
                <c:pt idx="229">
                  <c:v>La Crosse</c:v>
                </c:pt>
                <c:pt idx="230">
                  <c:v>La Mesa</c:v>
                </c:pt>
                <c:pt idx="231">
                  <c:v>La Porte</c:v>
                </c:pt>
                <c:pt idx="232">
                  <c:v>La Quinta</c:v>
                </c:pt>
                <c:pt idx="233">
                  <c:v>Lafayette</c:v>
                </c:pt>
                <c:pt idx="234">
                  <c:v>Laguna Niguel</c:v>
                </c:pt>
                <c:pt idx="235">
                  <c:v>Lake Charles</c:v>
                </c:pt>
                <c:pt idx="236">
                  <c:v>Lake Elsinore</c:v>
                </c:pt>
                <c:pt idx="237">
                  <c:v>Lake Forest</c:v>
                </c:pt>
                <c:pt idx="238">
                  <c:v>Lakeland</c:v>
                </c:pt>
                <c:pt idx="239">
                  <c:v>Lakeville</c:v>
                </c:pt>
                <c:pt idx="240">
                  <c:v>Lakewood</c:v>
                </c:pt>
                <c:pt idx="241">
                  <c:v>Lancaster</c:v>
                </c:pt>
                <c:pt idx="242">
                  <c:v>Lansing</c:v>
                </c:pt>
                <c:pt idx="243">
                  <c:v>Laredo</c:v>
                </c:pt>
                <c:pt idx="244">
                  <c:v>Las Cruces</c:v>
                </c:pt>
                <c:pt idx="245">
                  <c:v>Las Vegas</c:v>
                </c:pt>
                <c:pt idx="246">
                  <c:v>Laurel</c:v>
                </c:pt>
                <c:pt idx="247">
                  <c:v>Lawrence</c:v>
                </c:pt>
                <c:pt idx="248">
                  <c:v>Lawton</c:v>
                </c:pt>
                <c:pt idx="249">
                  <c:v>Layton</c:v>
                </c:pt>
                <c:pt idx="250">
                  <c:v>League City</c:v>
                </c:pt>
                <c:pt idx="251">
                  <c:v>Lebanon</c:v>
                </c:pt>
                <c:pt idx="252">
                  <c:v>Lehi</c:v>
                </c:pt>
                <c:pt idx="253">
                  <c:v>Leominster</c:v>
                </c:pt>
                <c:pt idx="254">
                  <c:v>Lewiston</c:v>
                </c:pt>
                <c:pt idx="255">
                  <c:v>Lincoln Park</c:v>
                </c:pt>
                <c:pt idx="256">
                  <c:v>Linden</c:v>
                </c:pt>
                <c:pt idx="257">
                  <c:v>Lindenhurst</c:v>
                </c:pt>
                <c:pt idx="258">
                  <c:v>Little Rock</c:v>
                </c:pt>
                <c:pt idx="259">
                  <c:v>Littleton</c:v>
                </c:pt>
                <c:pt idx="260">
                  <c:v>Lodi</c:v>
                </c:pt>
                <c:pt idx="261">
                  <c:v>Logan</c:v>
                </c:pt>
                <c:pt idx="262">
                  <c:v>Long Beach</c:v>
                </c:pt>
                <c:pt idx="263">
                  <c:v>Longmont</c:v>
                </c:pt>
                <c:pt idx="264">
                  <c:v>Longview</c:v>
                </c:pt>
                <c:pt idx="265">
                  <c:v>Lorain</c:v>
                </c:pt>
                <c:pt idx="266">
                  <c:v>Los Angeles</c:v>
                </c:pt>
                <c:pt idx="267">
                  <c:v>Louisville</c:v>
                </c:pt>
                <c:pt idx="268">
                  <c:v>Loveland</c:v>
                </c:pt>
                <c:pt idx="269">
                  <c:v>Lowell</c:v>
                </c:pt>
                <c:pt idx="270">
                  <c:v>Lubbock</c:v>
                </c:pt>
                <c:pt idx="271">
                  <c:v>Macon</c:v>
                </c:pt>
                <c:pt idx="272">
                  <c:v>Madison</c:v>
                </c:pt>
                <c:pt idx="273">
                  <c:v>Malden</c:v>
                </c:pt>
                <c:pt idx="274">
                  <c:v>Manchester</c:v>
                </c:pt>
                <c:pt idx="275">
                  <c:v>Manhattan</c:v>
                </c:pt>
                <c:pt idx="276">
                  <c:v>Mansfield</c:v>
                </c:pt>
                <c:pt idx="277">
                  <c:v>Manteca</c:v>
                </c:pt>
                <c:pt idx="278">
                  <c:v>Maple Grove</c:v>
                </c:pt>
                <c:pt idx="279">
                  <c:v>Margate</c:v>
                </c:pt>
                <c:pt idx="280">
                  <c:v>Marietta</c:v>
                </c:pt>
                <c:pt idx="281">
                  <c:v>Marion</c:v>
                </c:pt>
                <c:pt idx="282">
                  <c:v>Marlborough</c:v>
                </c:pt>
                <c:pt idx="283">
                  <c:v>Marysville</c:v>
                </c:pt>
                <c:pt idx="284">
                  <c:v>Mason</c:v>
                </c:pt>
                <c:pt idx="285">
                  <c:v>Mcallen</c:v>
                </c:pt>
                <c:pt idx="286">
                  <c:v>Medford</c:v>
                </c:pt>
                <c:pt idx="287">
                  <c:v>Medina</c:v>
                </c:pt>
                <c:pt idx="288">
                  <c:v>Melbourne</c:v>
                </c:pt>
                <c:pt idx="289">
                  <c:v>Memphis</c:v>
                </c:pt>
                <c:pt idx="290">
                  <c:v>Mentor</c:v>
                </c:pt>
                <c:pt idx="291">
                  <c:v>Meriden</c:v>
                </c:pt>
                <c:pt idx="292">
                  <c:v>Meridian</c:v>
                </c:pt>
                <c:pt idx="293">
                  <c:v>Mesa</c:v>
                </c:pt>
                <c:pt idx="294">
                  <c:v>Mesquite</c:v>
                </c:pt>
                <c:pt idx="295">
                  <c:v>Miami</c:v>
                </c:pt>
                <c:pt idx="296">
                  <c:v>Middletown</c:v>
                </c:pt>
                <c:pt idx="297">
                  <c:v>Midland</c:v>
                </c:pt>
                <c:pt idx="298">
                  <c:v>Milford</c:v>
                </c:pt>
                <c:pt idx="299">
                  <c:v>Milwaukee</c:v>
                </c:pt>
                <c:pt idx="300">
                  <c:v>Minneapolis</c:v>
                </c:pt>
                <c:pt idx="301">
                  <c:v>Miramar</c:v>
                </c:pt>
                <c:pt idx="302">
                  <c:v>Mishawaka</c:v>
                </c:pt>
                <c:pt idx="303">
                  <c:v>Mission Viejo</c:v>
                </c:pt>
                <c:pt idx="304">
                  <c:v>Missoula</c:v>
                </c:pt>
                <c:pt idx="305">
                  <c:v>Missouri City</c:v>
                </c:pt>
                <c:pt idx="306">
                  <c:v>Mobile</c:v>
                </c:pt>
                <c:pt idx="307">
                  <c:v>Modesto</c:v>
                </c:pt>
                <c:pt idx="308">
                  <c:v>Monroe</c:v>
                </c:pt>
                <c:pt idx="309">
                  <c:v>Montebello</c:v>
                </c:pt>
                <c:pt idx="310">
                  <c:v>Montgomery</c:v>
                </c:pt>
                <c:pt idx="311">
                  <c:v>Moorhead</c:v>
                </c:pt>
                <c:pt idx="312">
                  <c:v>Moreno Valley</c:v>
                </c:pt>
                <c:pt idx="313">
                  <c:v>Morgan Hill</c:v>
                </c:pt>
                <c:pt idx="314">
                  <c:v>Morristown</c:v>
                </c:pt>
                <c:pt idx="315">
                  <c:v>Mount Pleasant</c:v>
                </c:pt>
                <c:pt idx="316">
                  <c:v>Mount Vernon</c:v>
                </c:pt>
                <c:pt idx="317">
                  <c:v>Murfreesboro</c:v>
                </c:pt>
                <c:pt idx="318">
                  <c:v>Murray</c:v>
                </c:pt>
                <c:pt idx="319">
                  <c:v>Murrieta</c:v>
                </c:pt>
                <c:pt idx="320">
                  <c:v>Muskogee</c:v>
                </c:pt>
                <c:pt idx="321">
                  <c:v>Naperville</c:v>
                </c:pt>
                <c:pt idx="322">
                  <c:v>Nashua</c:v>
                </c:pt>
                <c:pt idx="323">
                  <c:v>Nashville</c:v>
                </c:pt>
                <c:pt idx="324">
                  <c:v>New Albany</c:v>
                </c:pt>
                <c:pt idx="325">
                  <c:v>New Bedford</c:v>
                </c:pt>
                <c:pt idx="326">
                  <c:v>New Brunswick</c:v>
                </c:pt>
                <c:pt idx="327">
                  <c:v>New Castle</c:v>
                </c:pt>
                <c:pt idx="328">
                  <c:v>New Rochelle</c:v>
                </c:pt>
                <c:pt idx="329">
                  <c:v>New York City</c:v>
                </c:pt>
                <c:pt idx="330">
                  <c:v>Newark</c:v>
                </c:pt>
                <c:pt idx="331">
                  <c:v>Newport News</c:v>
                </c:pt>
                <c:pt idx="332">
                  <c:v>Niagara Falls</c:v>
                </c:pt>
                <c:pt idx="333">
                  <c:v>Noblesville</c:v>
                </c:pt>
                <c:pt idx="334">
                  <c:v>Norfolk</c:v>
                </c:pt>
                <c:pt idx="335">
                  <c:v>Normal</c:v>
                </c:pt>
                <c:pt idx="336">
                  <c:v>Norman</c:v>
                </c:pt>
                <c:pt idx="337">
                  <c:v>North Charleston</c:v>
                </c:pt>
                <c:pt idx="338">
                  <c:v>North Las Vegas</c:v>
                </c:pt>
                <c:pt idx="339">
                  <c:v>North Miami</c:v>
                </c:pt>
                <c:pt idx="340">
                  <c:v>Norwich</c:v>
                </c:pt>
                <c:pt idx="341">
                  <c:v>Oak Park</c:v>
                </c:pt>
                <c:pt idx="342">
                  <c:v>Oakland</c:v>
                </c:pt>
                <c:pt idx="343">
                  <c:v>Oceanside</c:v>
                </c:pt>
                <c:pt idx="344">
                  <c:v>Odessa</c:v>
                </c:pt>
                <c:pt idx="345">
                  <c:v>Oklahoma City</c:v>
                </c:pt>
                <c:pt idx="346">
                  <c:v>Olathe</c:v>
                </c:pt>
                <c:pt idx="347">
                  <c:v>Olympia</c:v>
                </c:pt>
                <c:pt idx="348">
                  <c:v>Omaha</c:v>
                </c:pt>
                <c:pt idx="349">
                  <c:v>Ontario</c:v>
                </c:pt>
                <c:pt idx="350">
                  <c:v>Orange</c:v>
                </c:pt>
                <c:pt idx="351">
                  <c:v>Orem</c:v>
                </c:pt>
                <c:pt idx="352">
                  <c:v>Orland Park</c:v>
                </c:pt>
                <c:pt idx="353">
                  <c:v>Orlando</c:v>
                </c:pt>
                <c:pt idx="354">
                  <c:v>Ormond Beach</c:v>
                </c:pt>
                <c:pt idx="355">
                  <c:v>Oswego</c:v>
                </c:pt>
                <c:pt idx="356">
                  <c:v>Overland Park</c:v>
                </c:pt>
                <c:pt idx="357">
                  <c:v>Owensboro</c:v>
                </c:pt>
                <c:pt idx="358">
                  <c:v>Oxnard</c:v>
                </c:pt>
                <c:pt idx="359">
                  <c:v>Palatine</c:v>
                </c:pt>
                <c:pt idx="360">
                  <c:v>Palm Coast</c:v>
                </c:pt>
                <c:pt idx="361">
                  <c:v>Park Ridge</c:v>
                </c:pt>
                <c:pt idx="362">
                  <c:v>Parker</c:v>
                </c:pt>
                <c:pt idx="363">
                  <c:v>Parma</c:v>
                </c:pt>
                <c:pt idx="364">
                  <c:v>Pasadena</c:v>
                </c:pt>
                <c:pt idx="365">
                  <c:v>Pasco</c:v>
                </c:pt>
                <c:pt idx="366">
                  <c:v>Passaic</c:v>
                </c:pt>
                <c:pt idx="367">
                  <c:v>Paterson</c:v>
                </c:pt>
                <c:pt idx="368">
                  <c:v>Pearland</c:v>
                </c:pt>
                <c:pt idx="369">
                  <c:v>Pembroke Pines</c:v>
                </c:pt>
                <c:pt idx="370">
                  <c:v>Pensacola</c:v>
                </c:pt>
                <c:pt idx="371">
                  <c:v>Peoria</c:v>
                </c:pt>
                <c:pt idx="372">
                  <c:v>Perth Amboy</c:v>
                </c:pt>
                <c:pt idx="373">
                  <c:v>Pharr</c:v>
                </c:pt>
                <c:pt idx="374">
                  <c:v>Philadelphia</c:v>
                </c:pt>
                <c:pt idx="375">
                  <c:v>Phoenix</c:v>
                </c:pt>
                <c:pt idx="376">
                  <c:v>Pico Rivera</c:v>
                </c:pt>
                <c:pt idx="377">
                  <c:v>Pine Bluff</c:v>
                </c:pt>
                <c:pt idx="378">
                  <c:v>Plainfield</c:v>
                </c:pt>
                <c:pt idx="379">
                  <c:v>Plano</c:v>
                </c:pt>
                <c:pt idx="380">
                  <c:v>Plantation</c:v>
                </c:pt>
                <c:pt idx="381">
                  <c:v>Pleasant Grove</c:v>
                </c:pt>
                <c:pt idx="382">
                  <c:v>Pocatello</c:v>
                </c:pt>
                <c:pt idx="383">
                  <c:v>Pomona</c:v>
                </c:pt>
                <c:pt idx="384">
                  <c:v>Pompano Beach</c:v>
                </c:pt>
                <c:pt idx="385">
                  <c:v>Port Arthur</c:v>
                </c:pt>
                <c:pt idx="386">
                  <c:v>Port Orange</c:v>
                </c:pt>
                <c:pt idx="387">
                  <c:v>Port Saint Lucie</c:v>
                </c:pt>
                <c:pt idx="388">
                  <c:v>Portage</c:v>
                </c:pt>
                <c:pt idx="389">
                  <c:v>Portland</c:v>
                </c:pt>
                <c:pt idx="390">
                  <c:v>Providence</c:v>
                </c:pt>
                <c:pt idx="391">
                  <c:v>Provo</c:v>
                </c:pt>
                <c:pt idx="392">
                  <c:v>Pueblo</c:v>
                </c:pt>
                <c:pt idx="393">
                  <c:v>Quincy</c:v>
                </c:pt>
                <c:pt idx="394">
                  <c:v>Raleigh</c:v>
                </c:pt>
                <c:pt idx="395">
                  <c:v>Rancho Cucamonga</c:v>
                </c:pt>
                <c:pt idx="396">
                  <c:v>Rapid City</c:v>
                </c:pt>
                <c:pt idx="397">
                  <c:v>Reading</c:v>
                </c:pt>
                <c:pt idx="398">
                  <c:v>Redding</c:v>
                </c:pt>
                <c:pt idx="399">
                  <c:v>Redlands</c:v>
                </c:pt>
                <c:pt idx="400">
                  <c:v>Redmond</c:v>
                </c:pt>
                <c:pt idx="401">
                  <c:v>Redondo Beach</c:v>
                </c:pt>
                <c:pt idx="402">
                  <c:v>Redwood City</c:v>
                </c:pt>
                <c:pt idx="403">
                  <c:v>Reno</c:v>
                </c:pt>
                <c:pt idx="404">
                  <c:v>Renton</c:v>
                </c:pt>
                <c:pt idx="405">
                  <c:v>Revere</c:v>
                </c:pt>
                <c:pt idx="406">
                  <c:v>Richardson</c:v>
                </c:pt>
                <c:pt idx="407">
                  <c:v>Richmond</c:v>
                </c:pt>
                <c:pt idx="408">
                  <c:v>Rio Rancho</c:v>
                </c:pt>
                <c:pt idx="409">
                  <c:v>Riverside</c:v>
                </c:pt>
                <c:pt idx="410">
                  <c:v>Rochester</c:v>
                </c:pt>
                <c:pt idx="411">
                  <c:v>Rochester Hills</c:v>
                </c:pt>
                <c:pt idx="412">
                  <c:v>Rock Hill</c:v>
                </c:pt>
                <c:pt idx="413">
                  <c:v>Rockford</c:v>
                </c:pt>
                <c:pt idx="414">
                  <c:v>Rockville</c:v>
                </c:pt>
                <c:pt idx="415">
                  <c:v>Rogers</c:v>
                </c:pt>
                <c:pt idx="416">
                  <c:v>Rome</c:v>
                </c:pt>
                <c:pt idx="417">
                  <c:v>Romeoville</c:v>
                </c:pt>
                <c:pt idx="418">
                  <c:v>Roseville</c:v>
                </c:pt>
                <c:pt idx="419">
                  <c:v>Roswell</c:v>
                </c:pt>
                <c:pt idx="420">
                  <c:v>Round Rock</c:v>
                </c:pt>
                <c:pt idx="421">
                  <c:v>Royal Oak</c:v>
                </c:pt>
                <c:pt idx="422">
                  <c:v>Sacramento</c:v>
                </c:pt>
                <c:pt idx="423">
                  <c:v>Saginaw</c:v>
                </c:pt>
                <c:pt idx="424">
                  <c:v>Saint Charles</c:v>
                </c:pt>
                <c:pt idx="425">
                  <c:v>Saint Cloud</c:v>
                </c:pt>
                <c:pt idx="426">
                  <c:v>Saint Louis</c:v>
                </c:pt>
                <c:pt idx="427">
                  <c:v>Saint Paul</c:v>
                </c:pt>
                <c:pt idx="428">
                  <c:v>Saint Peters</c:v>
                </c:pt>
                <c:pt idx="429">
                  <c:v>Saint Petersburg</c:v>
                </c:pt>
                <c:pt idx="430">
                  <c:v>Salem</c:v>
                </c:pt>
                <c:pt idx="431">
                  <c:v>Salinas</c:v>
                </c:pt>
                <c:pt idx="432">
                  <c:v>Salt Lake City</c:v>
                </c:pt>
                <c:pt idx="433">
                  <c:v>San Angelo</c:v>
                </c:pt>
                <c:pt idx="434">
                  <c:v>San Antonio</c:v>
                </c:pt>
                <c:pt idx="435">
                  <c:v>San Bernardino</c:v>
                </c:pt>
                <c:pt idx="436">
                  <c:v>San Clemente</c:v>
                </c:pt>
                <c:pt idx="437">
                  <c:v>San Diego</c:v>
                </c:pt>
                <c:pt idx="438">
                  <c:v>San Francisco</c:v>
                </c:pt>
                <c:pt idx="439">
                  <c:v>San Gabriel</c:v>
                </c:pt>
                <c:pt idx="440">
                  <c:v>San Jose</c:v>
                </c:pt>
                <c:pt idx="441">
                  <c:v>San Luis Obispo</c:v>
                </c:pt>
                <c:pt idx="442">
                  <c:v>San Marcos</c:v>
                </c:pt>
                <c:pt idx="443">
                  <c:v>San Mateo</c:v>
                </c:pt>
                <c:pt idx="444">
                  <c:v>Sandy Springs</c:v>
                </c:pt>
                <c:pt idx="445">
                  <c:v>Sanford</c:v>
                </c:pt>
                <c:pt idx="446">
                  <c:v>Santa Ana</c:v>
                </c:pt>
                <c:pt idx="447">
                  <c:v>Santa Barbara</c:v>
                </c:pt>
                <c:pt idx="448">
                  <c:v>Santa Clara</c:v>
                </c:pt>
                <c:pt idx="449">
                  <c:v>Santa Fe</c:v>
                </c:pt>
                <c:pt idx="450">
                  <c:v>Santa Maria</c:v>
                </c:pt>
                <c:pt idx="451">
                  <c:v>Scottsdale</c:v>
                </c:pt>
                <c:pt idx="452">
                  <c:v>Seattle</c:v>
                </c:pt>
                <c:pt idx="453">
                  <c:v>Sheboygan</c:v>
                </c:pt>
                <c:pt idx="454">
                  <c:v>Shelton</c:v>
                </c:pt>
                <c:pt idx="455">
                  <c:v>Sierra Vista</c:v>
                </c:pt>
                <c:pt idx="456">
                  <c:v>Sioux Falls</c:v>
                </c:pt>
                <c:pt idx="457">
                  <c:v>Skokie</c:v>
                </c:pt>
                <c:pt idx="458">
                  <c:v>Smyrna</c:v>
                </c:pt>
                <c:pt idx="459">
                  <c:v>South Bend</c:v>
                </c:pt>
                <c:pt idx="460">
                  <c:v>Southaven</c:v>
                </c:pt>
                <c:pt idx="461">
                  <c:v>Sparks</c:v>
                </c:pt>
                <c:pt idx="462">
                  <c:v>Spokane</c:v>
                </c:pt>
                <c:pt idx="463">
                  <c:v>Springdale</c:v>
                </c:pt>
                <c:pt idx="464">
                  <c:v>Springfield</c:v>
                </c:pt>
                <c:pt idx="465">
                  <c:v>Sterling Heights</c:v>
                </c:pt>
                <c:pt idx="466">
                  <c:v>Stockton</c:v>
                </c:pt>
                <c:pt idx="467">
                  <c:v>Suffolk</c:v>
                </c:pt>
                <c:pt idx="468">
                  <c:v>Summerville</c:v>
                </c:pt>
                <c:pt idx="469">
                  <c:v>Sunnyvale</c:v>
                </c:pt>
                <c:pt idx="470">
                  <c:v>Superior</c:v>
                </c:pt>
                <c:pt idx="471">
                  <c:v>Tallahassee</c:v>
                </c:pt>
                <c:pt idx="472">
                  <c:v>Tamarac</c:v>
                </c:pt>
                <c:pt idx="473">
                  <c:v>Tampa</c:v>
                </c:pt>
                <c:pt idx="474">
                  <c:v>Taylor</c:v>
                </c:pt>
                <c:pt idx="475">
                  <c:v>Temecula</c:v>
                </c:pt>
                <c:pt idx="476">
                  <c:v>Tempe</c:v>
                </c:pt>
                <c:pt idx="477">
                  <c:v>Texarkana</c:v>
                </c:pt>
                <c:pt idx="478">
                  <c:v>Texas City</c:v>
                </c:pt>
                <c:pt idx="479">
                  <c:v>The Colony</c:v>
                </c:pt>
                <c:pt idx="480">
                  <c:v>Thomasville</c:v>
                </c:pt>
                <c:pt idx="481">
                  <c:v>Thornton</c:v>
                </c:pt>
                <c:pt idx="482">
                  <c:v>Thousand Oaks</c:v>
                </c:pt>
                <c:pt idx="483">
                  <c:v>Tigard</c:v>
                </c:pt>
                <c:pt idx="484">
                  <c:v>Tinley Park</c:v>
                </c:pt>
                <c:pt idx="485">
                  <c:v>Toledo</c:v>
                </c:pt>
                <c:pt idx="486">
                  <c:v>Torrance</c:v>
                </c:pt>
                <c:pt idx="487">
                  <c:v>Trenton</c:v>
                </c:pt>
                <c:pt idx="488">
                  <c:v>Troy</c:v>
                </c:pt>
                <c:pt idx="489">
                  <c:v>Tucson</c:v>
                </c:pt>
                <c:pt idx="490">
                  <c:v>Tulsa</c:v>
                </c:pt>
                <c:pt idx="491">
                  <c:v>Tuscaloosa</c:v>
                </c:pt>
                <c:pt idx="492">
                  <c:v>Twin Falls</c:v>
                </c:pt>
                <c:pt idx="493">
                  <c:v>Tyler</c:v>
                </c:pt>
                <c:pt idx="494">
                  <c:v>Urbandale</c:v>
                </c:pt>
                <c:pt idx="495">
                  <c:v>Utica</c:v>
                </c:pt>
                <c:pt idx="496">
                  <c:v>Vacaville</c:v>
                </c:pt>
                <c:pt idx="497">
                  <c:v>Vallejo</c:v>
                </c:pt>
                <c:pt idx="498">
                  <c:v>Vancouver</c:v>
                </c:pt>
                <c:pt idx="499">
                  <c:v>Vineland</c:v>
                </c:pt>
                <c:pt idx="500">
                  <c:v>Virginia Beach</c:v>
                </c:pt>
                <c:pt idx="501">
                  <c:v>Visalia</c:v>
                </c:pt>
                <c:pt idx="502">
                  <c:v>Waco</c:v>
                </c:pt>
                <c:pt idx="503">
                  <c:v>Warner Robins</c:v>
                </c:pt>
                <c:pt idx="504">
                  <c:v>Warwick</c:v>
                </c:pt>
                <c:pt idx="505">
                  <c:v>Washington</c:v>
                </c:pt>
                <c:pt idx="506">
                  <c:v>Waterbury</c:v>
                </c:pt>
                <c:pt idx="507">
                  <c:v>Waterloo</c:v>
                </c:pt>
                <c:pt idx="508">
                  <c:v>Watertown</c:v>
                </c:pt>
                <c:pt idx="509">
                  <c:v>Waukesha</c:v>
                </c:pt>
                <c:pt idx="510">
                  <c:v>Wausau</c:v>
                </c:pt>
                <c:pt idx="511">
                  <c:v>Waynesboro</c:v>
                </c:pt>
                <c:pt idx="512">
                  <c:v>West Allis</c:v>
                </c:pt>
                <c:pt idx="513">
                  <c:v>West Jordan</c:v>
                </c:pt>
                <c:pt idx="514">
                  <c:v>West Palm Beach</c:v>
                </c:pt>
                <c:pt idx="515">
                  <c:v>Westfield</c:v>
                </c:pt>
                <c:pt idx="516">
                  <c:v>Westland</c:v>
                </c:pt>
                <c:pt idx="517">
                  <c:v>Westminster</c:v>
                </c:pt>
                <c:pt idx="518">
                  <c:v>Wheeling</c:v>
                </c:pt>
                <c:pt idx="519">
                  <c:v>Whittier</c:v>
                </c:pt>
                <c:pt idx="520">
                  <c:v>Wichita</c:v>
                </c:pt>
                <c:pt idx="521">
                  <c:v>Wilmington</c:v>
                </c:pt>
                <c:pt idx="522">
                  <c:v>Wilson</c:v>
                </c:pt>
                <c:pt idx="523">
                  <c:v>Woodbury</c:v>
                </c:pt>
                <c:pt idx="524">
                  <c:v>Woodland</c:v>
                </c:pt>
                <c:pt idx="525">
                  <c:v>Woodstock</c:v>
                </c:pt>
                <c:pt idx="526">
                  <c:v>Woonsocket</c:v>
                </c:pt>
                <c:pt idx="527">
                  <c:v>Yonkers</c:v>
                </c:pt>
                <c:pt idx="528">
                  <c:v>York</c:v>
                </c:pt>
                <c:pt idx="529">
                  <c:v>Yucaipa</c:v>
                </c:pt>
                <c:pt idx="530">
                  <c:v>Yuma</c:v>
                </c:pt>
              </c:strCache>
            </c:strRef>
          </c:cat>
          <c:val>
            <c:numRef>
              <c:f>Sheet9!$B$5:$B$536</c:f>
              <c:numCache>
                <c:formatCode>General</c:formatCode>
                <c:ptCount val="531"/>
                <c:pt idx="0">
                  <c:v>25.5</c:v>
                </c:pt>
                <c:pt idx="1">
                  <c:v>1.3919999999999997</c:v>
                </c:pt>
                <c:pt idx="2">
                  <c:v>2729.9860000000003</c:v>
                </c:pt>
                <c:pt idx="3">
                  <c:v>2220.16</c:v>
                </c:pt>
                <c:pt idx="4">
                  <c:v>5519.57</c:v>
                </c:pt>
                <c:pt idx="5">
                  <c:v>290.20599999999996</c:v>
                </c:pt>
                <c:pt idx="6">
                  <c:v>853.25199999999995</c:v>
                </c:pt>
                <c:pt idx="7">
                  <c:v>20.451000000000001</c:v>
                </c:pt>
                <c:pt idx="8">
                  <c:v>3773.0628000000002</c:v>
                </c:pt>
                <c:pt idx="9">
                  <c:v>7986.8700000000008</c:v>
                </c:pt>
                <c:pt idx="10">
                  <c:v>435.85</c:v>
                </c:pt>
                <c:pt idx="11">
                  <c:v>889.27299999999991</c:v>
                </c:pt>
                <c:pt idx="12">
                  <c:v>19.440000000000001</c:v>
                </c:pt>
                <c:pt idx="13">
                  <c:v>904.5540000000002</c:v>
                </c:pt>
                <c:pt idx="14">
                  <c:v>2053.0210000000002</c:v>
                </c:pt>
                <c:pt idx="15">
                  <c:v>1671.31</c:v>
                </c:pt>
                <c:pt idx="16">
                  <c:v>20214.532000000003</c:v>
                </c:pt>
                <c:pt idx="17">
                  <c:v>14.111999999999998</c:v>
                </c:pt>
                <c:pt idx="18">
                  <c:v>503.40000000000009</c:v>
                </c:pt>
                <c:pt idx="19">
                  <c:v>1475.3760000000002</c:v>
                </c:pt>
                <c:pt idx="20">
                  <c:v>1720.81</c:v>
                </c:pt>
                <c:pt idx="21">
                  <c:v>17197.84</c:v>
                </c:pt>
                <c:pt idx="22">
                  <c:v>23.36</c:v>
                </c:pt>
                <c:pt idx="23">
                  <c:v>3155.1680000000001</c:v>
                </c:pt>
                <c:pt idx="24">
                  <c:v>11656.477999999996</c:v>
                </c:pt>
                <c:pt idx="25">
                  <c:v>6057.9820000000009</c:v>
                </c:pt>
                <c:pt idx="26">
                  <c:v>946.80799999999999</c:v>
                </c:pt>
                <c:pt idx="27">
                  <c:v>1377.29</c:v>
                </c:pt>
                <c:pt idx="28">
                  <c:v>6156.8419999999996</c:v>
                </c:pt>
                <c:pt idx="29">
                  <c:v>1164.45</c:v>
                </c:pt>
                <c:pt idx="30">
                  <c:v>88.960000000000008</c:v>
                </c:pt>
                <c:pt idx="31">
                  <c:v>183.4</c:v>
                </c:pt>
                <c:pt idx="32">
                  <c:v>10.368000000000002</c:v>
                </c:pt>
                <c:pt idx="33">
                  <c:v>472.11600000000004</c:v>
                </c:pt>
                <c:pt idx="34">
                  <c:v>226.25600000000003</c:v>
                </c:pt>
                <c:pt idx="35">
                  <c:v>1891.6000000000001</c:v>
                </c:pt>
                <c:pt idx="36">
                  <c:v>103.622</c:v>
                </c:pt>
                <c:pt idx="37">
                  <c:v>3790.24</c:v>
                </c:pt>
                <c:pt idx="38">
                  <c:v>1689.634</c:v>
                </c:pt>
                <c:pt idx="39">
                  <c:v>2583.1899999999996</c:v>
                </c:pt>
                <c:pt idx="40">
                  <c:v>8.2880000000000003</c:v>
                </c:pt>
                <c:pt idx="41">
                  <c:v>1567.74</c:v>
                </c:pt>
                <c:pt idx="42">
                  <c:v>63.008000000000003</c:v>
                </c:pt>
                <c:pt idx="43">
                  <c:v>1094.4699999999998</c:v>
                </c:pt>
                <c:pt idx="44">
                  <c:v>218.30799999999999</c:v>
                </c:pt>
                <c:pt idx="45">
                  <c:v>1417.18</c:v>
                </c:pt>
                <c:pt idx="46">
                  <c:v>2077.375</c:v>
                </c:pt>
                <c:pt idx="47">
                  <c:v>469.58500000000009</c:v>
                </c:pt>
                <c:pt idx="48">
                  <c:v>43.66</c:v>
                </c:pt>
                <c:pt idx="49">
                  <c:v>5090.1139999999996</c:v>
                </c:pt>
                <c:pt idx="50">
                  <c:v>52.410000000000004</c:v>
                </c:pt>
                <c:pt idx="51">
                  <c:v>1251.182</c:v>
                </c:pt>
                <c:pt idx="52">
                  <c:v>2439.5300000000002</c:v>
                </c:pt>
                <c:pt idx="53">
                  <c:v>793.50400000000002</c:v>
                </c:pt>
                <c:pt idx="54">
                  <c:v>1292.2267999999999</c:v>
                </c:pt>
                <c:pt idx="55">
                  <c:v>616.65599999999995</c:v>
                </c:pt>
                <c:pt idx="56">
                  <c:v>9063.4960000000028</c:v>
                </c:pt>
                <c:pt idx="57">
                  <c:v>831.399</c:v>
                </c:pt>
                <c:pt idx="58">
                  <c:v>22.288000000000004</c:v>
                </c:pt>
                <c:pt idx="59">
                  <c:v>3247.1580000000004</c:v>
                </c:pt>
                <c:pt idx="60">
                  <c:v>21668.081999999995</c:v>
                </c:pt>
                <c:pt idx="61">
                  <c:v>455.63200000000001</c:v>
                </c:pt>
                <c:pt idx="62">
                  <c:v>1467.5174999999999</c:v>
                </c:pt>
                <c:pt idx="63">
                  <c:v>502.09</c:v>
                </c:pt>
                <c:pt idx="64">
                  <c:v>818.13000000000011</c:v>
                </c:pt>
                <c:pt idx="65">
                  <c:v>419.34</c:v>
                </c:pt>
                <c:pt idx="66">
                  <c:v>1305.81</c:v>
                </c:pt>
                <c:pt idx="67">
                  <c:v>2200.6460000000002</c:v>
                </c:pt>
                <c:pt idx="68">
                  <c:v>505.20800000000003</c:v>
                </c:pt>
                <c:pt idx="69">
                  <c:v>122.376</c:v>
                </c:pt>
                <c:pt idx="70">
                  <c:v>278.39999999999998</c:v>
                </c:pt>
                <c:pt idx="71">
                  <c:v>151.96</c:v>
                </c:pt>
                <c:pt idx="72">
                  <c:v>1076.7470000000001</c:v>
                </c:pt>
                <c:pt idx="73">
                  <c:v>14.015999999999998</c:v>
                </c:pt>
                <c:pt idx="74">
                  <c:v>13693.339000000002</c:v>
                </c:pt>
                <c:pt idx="75">
                  <c:v>102.61</c:v>
                </c:pt>
                <c:pt idx="76">
                  <c:v>988.803</c:v>
                </c:pt>
                <c:pt idx="77">
                  <c:v>5996.72</c:v>
                </c:pt>
                <c:pt idx="78">
                  <c:v>1968.4789999999998</c:v>
                </c:pt>
                <c:pt idx="79">
                  <c:v>1603.1360000000002</c:v>
                </c:pt>
                <c:pt idx="80">
                  <c:v>48539.541000000027</c:v>
                </c:pt>
                <c:pt idx="81">
                  <c:v>2050.1780000000003</c:v>
                </c:pt>
                <c:pt idx="82">
                  <c:v>1041.6199999999999</c:v>
                </c:pt>
                <c:pt idx="83">
                  <c:v>1611.9760000000001</c:v>
                </c:pt>
                <c:pt idx="84">
                  <c:v>129.39000000000001</c:v>
                </c:pt>
                <c:pt idx="85">
                  <c:v>2217.7300000000005</c:v>
                </c:pt>
                <c:pt idx="86">
                  <c:v>6346.1849999999995</c:v>
                </c:pt>
                <c:pt idx="87">
                  <c:v>336.82</c:v>
                </c:pt>
                <c:pt idx="88">
                  <c:v>5514.2510000000002</c:v>
                </c:pt>
                <c:pt idx="89">
                  <c:v>111.42</c:v>
                </c:pt>
                <c:pt idx="90">
                  <c:v>163.55000000000001</c:v>
                </c:pt>
                <c:pt idx="91">
                  <c:v>291.04200000000003</c:v>
                </c:pt>
                <c:pt idx="92">
                  <c:v>3694.0090000000005</c:v>
                </c:pt>
                <c:pt idx="93">
                  <c:v>25283.324000000001</c:v>
                </c:pt>
                <c:pt idx="94">
                  <c:v>38706.242999999995</c:v>
                </c:pt>
                <c:pt idx="95">
                  <c:v>146.352</c:v>
                </c:pt>
                <c:pt idx="96">
                  <c:v>10542.402000000002</c:v>
                </c:pt>
                <c:pt idx="97">
                  <c:v>111.67200000000001</c:v>
                </c:pt>
                <c:pt idx="98">
                  <c:v>301.95999999999998</c:v>
                </c:pt>
                <c:pt idx="99">
                  <c:v>503.13</c:v>
                </c:pt>
                <c:pt idx="100">
                  <c:v>135.93600000000001</c:v>
                </c:pt>
                <c:pt idx="101">
                  <c:v>64.24799999999999</c:v>
                </c:pt>
                <c:pt idx="102">
                  <c:v>824.99199999999996</c:v>
                </c:pt>
                <c:pt idx="103">
                  <c:v>220.54400000000004</c:v>
                </c:pt>
                <c:pt idx="104">
                  <c:v>1497.6699999999998</c:v>
                </c:pt>
                <c:pt idx="105">
                  <c:v>144.35999999999999</c:v>
                </c:pt>
                <c:pt idx="106">
                  <c:v>413.67999999999995</c:v>
                </c:pt>
                <c:pt idx="107">
                  <c:v>4024.9159999999997</c:v>
                </c:pt>
                <c:pt idx="108">
                  <c:v>29.094000000000001</c:v>
                </c:pt>
                <c:pt idx="109">
                  <c:v>20131.932199999996</c:v>
                </c:pt>
                <c:pt idx="110">
                  <c:v>27.46</c:v>
                </c:pt>
                <c:pt idx="111">
                  <c:v>1202.2540000000001</c:v>
                </c:pt>
                <c:pt idx="112">
                  <c:v>32.400000000000006</c:v>
                </c:pt>
                <c:pt idx="113">
                  <c:v>272.33150000000001</c:v>
                </c:pt>
                <c:pt idx="114">
                  <c:v>1603.31</c:v>
                </c:pt>
                <c:pt idx="115">
                  <c:v>1051.57</c:v>
                </c:pt>
                <c:pt idx="116">
                  <c:v>6544.2930000000006</c:v>
                </c:pt>
                <c:pt idx="117">
                  <c:v>6.9239999999999977</c:v>
                </c:pt>
                <c:pt idx="118">
                  <c:v>242.536</c:v>
                </c:pt>
                <c:pt idx="119">
                  <c:v>893.2399999999999</c:v>
                </c:pt>
                <c:pt idx="120">
                  <c:v>12198.793000000001</c:v>
                </c:pt>
                <c:pt idx="121">
                  <c:v>5463.2780000000002</c:v>
                </c:pt>
                <c:pt idx="122">
                  <c:v>1493.212</c:v>
                </c:pt>
                <c:pt idx="123">
                  <c:v>42446.944000000018</c:v>
                </c:pt>
                <c:pt idx="124">
                  <c:v>4878.0739999999996</c:v>
                </c:pt>
                <c:pt idx="125">
                  <c:v>263.64999999999998</c:v>
                </c:pt>
                <c:pt idx="126">
                  <c:v>2401.16</c:v>
                </c:pt>
                <c:pt idx="127">
                  <c:v>1687.3</c:v>
                </c:pt>
                <c:pt idx="128">
                  <c:v>879.96</c:v>
                </c:pt>
                <c:pt idx="129">
                  <c:v>214.28</c:v>
                </c:pt>
                <c:pt idx="130">
                  <c:v>377.27000000000004</c:v>
                </c:pt>
                <c:pt idx="131">
                  <c:v>268.39999999999998</c:v>
                </c:pt>
                <c:pt idx="132">
                  <c:v>1645.6499999999999</c:v>
                </c:pt>
                <c:pt idx="133">
                  <c:v>88.27600000000001</c:v>
                </c:pt>
                <c:pt idx="134">
                  <c:v>959.55000000000007</c:v>
                </c:pt>
                <c:pt idx="135">
                  <c:v>2523.6920000000005</c:v>
                </c:pt>
                <c:pt idx="136">
                  <c:v>865.61599999999999</c:v>
                </c:pt>
                <c:pt idx="137">
                  <c:v>3546.0640000000003</c:v>
                </c:pt>
                <c:pt idx="138">
                  <c:v>171.43</c:v>
                </c:pt>
                <c:pt idx="139">
                  <c:v>891.62799999999993</c:v>
                </c:pt>
                <c:pt idx="140">
                  <c:v>1.8240000000000003</c:v>
                </c:pt>
                <c:pt idx="141">
                  <c:v>591.98099999999999</c:v>
                </c:pt>
                <c:pt idx="142">
                  <c:v>124.056</c:v>
                </c:pt>
                <c:pt idx="143">
                  <c:v>94.548000000000002</c:v>
                </c:pt>
                <c:pt idx="144">
                  <c:v>1465.0320000000002</c:v>
                </c:pt>
                <c:pt idx="145">
                  <c:v>1753.799</c:v>
                </c:pt>
                <c:pt idx="146">
                  <c:v>5665.7339999999995</c:v>
                </c:pt>
                <c:pt idx="147">
                  <c:v>9483.858000000002</c:v>
                </c:pt>
                <c:pt idx="148">
                  <c:v>919.91</c:v>
                </c:pt>
                <c:pt idx="149">
                  <c:v>718.72</c:v>
                </c:pt>
                <c:pt idx="150">
                  <c:v>6925.9260000000022</c:v>
                </c:pt>
                <c:pt idx="151">
                  <c:v>7621.7200000000012</c:v>
                </c:pt>
                <c:pt idx="152">
                  <c:v>935.25200000000007</c:v>
                </c:pt>
                <c:pt idx="153">
                  <c:v>4929.5325000000012</c:v>
                </c:pt>
                <c:pt idx="154">
                  <c:v>6602.7064</c:v>
                </c:pt>
                <c:pt idx="155">
                  <c:v>97.632000000000005</c:v>
                </c:pt>
                <c:pt idx="156">
                  <c:v>11257.037000000002</c:v>
                </c:pt>
                <c:pt idx="157">
                  <c:v>739.15</c:v>
                </c:pt>
                <c:pt idx="158">
                  <c:v>1119.01</c:v>
                </c:pt>
                <c:pt idx="159">
                  <c:v>7888.5284999999985</c:v>
                </c:pt>
                <c:pt idx="160">
                  <c:v>57.504000000000005</c:v>
                </c:pt>
                <c:pt idx="161">
                  <c:v>405.91999999999996</c:v>
                </c:pt>
                <c:pt idx="162">
                  <c:v>312.38000000000005</c:v>
                </c:pt>
                <c:pt idx="163">
                  <c:v>67.704000000000008</c:v>
                </c:pt>
                <c:pt idx="164">
                  <c:v>895.06</c:v>
                </c:pt>
                <c:pt idx="165">
                  <c:v>1786.4200000000003</c:v>
                </c:pt>
                <c:pt idx="166">
                  <c:v>4172.3820000000005</c:v>
                </c:pt>
                <c:pt idx="167">
                  <c:v>164.34</c:v>
                </c:pt>
                <c:pt idx="168">
                  <c:v>2917.8650000000002</c:v>
                </c:pt>
                <c:pt idx="169">
                  <c:v>158.376</c:v>
                </c:pt>
                <c:pt idx="170">
                  <c:v>34.944000000000003</c:v>
                </c:pt>
                <c:pt idx="171">
                  <c:v>15.96</c:v>
                </c:pt>
                <c:pt idx="172">
                  <c:v>1012.486</c:v>
                </c:pt>
                <c:pt idx="173">
                  <c:v>526.13</c:v>
                </c:pt>
                <c:pt idx="174">
                  <c:v>41.528000000000006</c:v>
                </c:pt>
                <c:pt idx="175">
                  <c:v>4605.5799999999981</c:v>
                </c:pt>
                <c:pt idx="176">
                  <c:v>30.352</c:v>
                </c:pt>
                <c:pt idx="177">
                  <c:v>527.32000000000005</c:v>
                </c:pt>
                <c:pt idx="178">
                  <c:v>2406.7799999999997</c:v>
                </c:pt>
                <c:pt idx="179">
                  <c:v>2117.83</c:v>
                </c:pt>
                <c:pt idx="180">
                  <c:v>1665.0500000000002</c:v>
                </c:pt>
                <c:pt idx="181">
                  <c:v>2133.424</c:v>
                </c:pt>
                <c:pt idx="182">
                  <c:v>123.58799999999998</c:v>
                </c:pt>
                <c:pt idx="183">
                  <c:v>166.5</c:v>
                </c:pt>
                <c:pt idx="184">
                  <c:v>1456.16</c:v>
                </c:pt>
                <c:pt idx="185">
                  <c:v>43.8</c:v>
                </c:pt>
                <c:pt idx="186">
                  <c:v>269.32800000000003</c:v>
                </c:pt>
                <c:pt idx="187">
                  <c:v>328.22400000000005</c:v>
                </c:pt>
                <c:pt idx="188">
                  <c:v>2722.2599999999998</c:v>
                </c:pt>
                <c:pt idx="189">
                  <c:v>471.404</c:v>
                </c:pt>
                <c:pt idx="190">
                  <c:v>4388.71</c:v>
                </c:pt>
                <c:pt idx="191">
                  <c:v>1722.8400000000001</c:v>
                </c:pt>
                <c:pt idx="192">
                  <c:v>443.84000000000003</c:v>
                </c:pt>
                <c:pt idx="193">
                  <c:v>2589.5860000000002</c:v>
                </c:pt>
                <c:pt idx="194">
                  <c:v>17549.067999999996</c:v>
                </c:pt>
                <c:pt idx="195">
                  <c:v>319.53800000000007</c:v>
                </c:pt>
                <c:pt idx="196">
                  <c:v>1213.1714999999999</c:v>
                </c:pt>
                <c:pt idx="197">
                  <c:v>2338.9489999999996</c:v>
                </c:pt>
                <c:pt idx="198">
                  <c:v>40.764000000000003</c:v>
                </c:pt>
                <c:pt idx="199">
                  <c:v>2035.096</c:v>
                </c:pt>
                <c:pt idx="200">
                  <c:v>87.838000000000008</c:v>
                </c:pt>
                <c:pt idx="201">
                  <c:v>137.86000000000001</c:v>
                </c:pt>
                <c:pt idx="202">
                  <c:v>1070.4739999999999</c:v>
                </c:pt>
                <c:pt idx="203">
                  <c:v>301.95999999999998</c:v>
                </c:pt>
                <c:pt idx="204">
                  <c:v>132.55199999999999</c:v>
                </c:pt>
                <c:pt idx="205">
                  <c:v>525.85</c:v>
                </c:pt>
                <c:pt idx="206">
                  <c:v>245.82999999999998</c:v>
                </c:pt>
                <c:pt idx="207">
                  <c:v>64504.760399999934</c:v>
                </c:pt>
                <c:pt idx="208">
                  <c:v>2527.8200000000002</c:v>
                </c:pt>
                <c:pt idx="209">
                  <c:v>9194.9867999999988</c:v>
                </c:pt>
                <c:pt idx="210">
                  <c:v>2417.37</c:v>
                </c:pt>
                <c:pt idx="211">
                  <c:v>9306.4199999999983</c:v>
                </c:pt>
                <c:pt idx="212">
                  <c:v>3479.3280000000004</c:v>
                </c:pt>
                <c:pt idx="213">
                  <c:v>9.99</c:v>
                </c:pt>
                <c:pt idx="214">
                  <c:v>605.5</c:v>
                </c:pt>
                <c:pt idx="215">
                  <c:v>24963.857999999997</c:v>
                </c:pt>
                <c:pt idx="216">
                  <c:v>44713.182999999997</c:v>
                </c:pt>
                <c:pt idx="217">
                  <c:v>4708.79</c:v>
                </c:pt>
                <c:pt idx="218">
                  <c:v>86.62</c:v>
                </c:pt>
                <c:pt idx="219">
                  <c:v>765.84800000000018</c:v>
                </c:pt>
                <c:pt idx="220">
                  <c:v>2915.32</c:v>
                </c:pt>
                <c:pt idx="221">
                  <c:v>2.0640000000000001</c:v>
                </c:pt>
                <c:pt idx="222">
                  <c:v>6</c:v>
                </c:pt>
                <c:pt idx="223">
                  <c:v>89.320000000000007</c:v>
                </c:pt>
                <c:pt idx="224">
                  <c:v>3906.73</c:v>
                </c:pt>
                <c:pt idx="225">
                  <c:v>1697.5560000000003</c:v>
                </c:pt>
                <c:pt idx="226">
                  <c:v>241.34</c:v>
                </c:pt>
                <c:pt idx="227">
                  <c:v>751.98400000000004</c:v>
                </c:pt>
                <c:pt idx="228">
                  <c:v>3928.1660000000011</c:v>
                </c:pt>
                <c:pt idx="229">
                  <c:v>830.41</c:v>
                </c:pt>
                <c:pt idx="230">
                  <c:v>367.53</c:v>
                </c:pt>
                <c:pt idx="231">
                  <c:v>1051.7320000000002</c:v>
                </c:pt>
                <c:pt idx="232">
                  <c:v>46.32</c:v>
                </c:pt>
                <c:pt idx="233">
                  <c:v>25036.19999999999</c:v>
                </c:pt>
                <c:pt idx="234">
                  <c:v>290.98299999999995</c:v>
                </c:pt>
                <c:pt idx="235">
                  <c:v>547.41</c:v>
                </c:pt>
                <c:pt idx="236">
                  <c:v>283.92</c:v>
                </c:pt>
                <c:pt idx="237">
                  <c:v>1625.5359999999998</c:v>
                </c:pt>
                <c:pt idx="238">
                  <c:v>5606.8864999999996</c:v>
                </c:pt>
                <c:pt idx="239">
                  <c:v>4260.95</c:v>
                </c:pt>
                <c:pt idx="240">
                  <c:v>18192.046999999995</c:v>
                </c:pt>
                <c:pt idx="241">
                  <c:v>9891.4640000000036</c:v>
                </c:pt>
                <c:pt idx="242">
                  <c:v>1610.2860000000003</c:v>
                </c:pt>
                <c:pt idx="243">
                  <c:v>1024.3400000000001</c:v>
                </c:pt>
                <c:pt idx="244">
                  <c:v>98.77</c:v>
                </c:pt>
                <c:pt idx="245">
                  <c:v>1834.0200000000002</c:v>
                </c:pt>
                <c:pt idx="246">
                  <c:v>152.59</c:v>
                </c:pt>
                <c:pt idx="247">
                  <c:v>7654.1919999999991</c:v>
                </c:pt>
                <c:pt idx="248">
                  <c:v>1057.49</c:v>
                </c:pt>
                <c:pt idx="249">
                  <c:v>4.96</c:v>
                </c:pt>
                <c:pt idx="250">
                  <c:v>875.36800000000005</c:v>
                </c:pt>
                <c:pt idx="251">
                  <c:v>488.89600000000007</c:v>
                </c:pt>
                <c:pt idx="252">
                  <c:v>1516.7260000000001</c:v>
                </c:pt>
                <c:pt idx="253">
                  <c:v>217.49</c:v>
                </c:pt>
                <c:pt idx="254">
                  <c:v>115.664</c:v>
                </c:pt>
                <c:pt idx="255">
                  <c:v>387.60199999999998</c:v>
                </c:pt>
                <c:pt idx="256">
                  <c:v>115.36</c:v>
                </c:pt>
                <c:pt idx="257">
                  <c:v>55.48</c:v>
                </c:pt>
                <c:pt idx="258">
                  <c:v>3560.35</c:v>
                </c:pt>
                <c:pt idx="259">
                  <c:v>72.294000000000011</c:v>
                </c:pt>
                <c:pt idx="260">
                  <c:v>136.97999999999999</c:v>
                </c:pt>
                <c:pt idx="261">
                  <c:v>280.27600000000001</c:v>
                </c:pt>
                <c:pt idx="262">
                  <c:v>13455.030000000004</c:v>
                </c:pt>
                <c:pt idx="263">
                  <c:v>915.08800000000008</c:v>
                </c:pt>
                <c:pt idx="264">
                  <c:v>119.21000000000001</c:v>
                </c:pt>
                <c:pt idx="265">
                  <c:v>2015.1109999999999</c:v>
                </c:pt>
                <c:pt idx="266">
                  <c:v>175851.34099999999</c:v>
                </c:pt>
                <c:pt idx="267">
                  <c:v>12345.806000000002</c:v>
                </c:pt>
                <c:pt idx="268">
                  <c:v>20.964000000000002</c:v>
                </c:pt>
                <c:pt idx="269">
                  <c:v>4837.93</c:v>
                </c:pt>
                <c:pt idx="270">
                  <c:v>592.56400000000019</c:v>
                </c:pt>
                <c:pt idx="271">
                  <c:v>364.01000000000005</c:v>
                </c:pt>
                <c:pt idx="272">
                  <c:v>5346.7900000000018</c:v>
                </c:pt>
                <c:pt idx="273">
                  <c:v>228.38</c:v>
                </c:pt>
                <c:pt idx="274">
                  <c:v>2126.2799999999997</c:v>
                </c:pt>
                <c:pt idx="275">
                  <c:v>273.95999999999998</c:v>
                </c:pt>
                <c:pt idx="276">
                  <c:v>558.87700000000007</c:v>
                </c:pt>
                <c:pt idx="277">
                  <c:v>452.1819999999999</c:v>
                </c:pt>
                <c:pt idx="278">
                  <c:v>882.87</c:v>
                </c:pt>
                <c:pt idx="279">
                  <c:v>15.552000000000003</c:v>
                </c:pt>
                <c:pt idx="280">
                  <c:v>2938.62</c:v>
                </c:pt>
                <c:pt idx="281">
                  <c:v>3369.3460000000005</c:v>
                </c:pt>
                <c:pt idx="282">
                  <c:v>206.64</c:v>
                </c:pt>
                <c:pt idx="283">
                  <c:v>102.18</c:v>
                </c:pt>
                <c:pt idx="284">
                  <c:v>94.26400000000001</c:v>
                </c:pt>
                <c:pt idx="285">
                  <c:v>866.71600000000001</c:v>
                </c:pt>
                <c:pt idx="286">
                  <c:v>90.218000000000018</c:v>
                </c:pt>
                <c:pt idx="287">
                  <c:v>2477.7220000000002</c:v>
                </c:pt>
                <c:pt idx="288">
                  <c:v>95.616</c:v>
                </c:pt>
                <c:pt idx="289">
                  <c:v>5942.3410000000013</c:v>
                </c:pt>
                <c:pt idx="290">
                  <c:v>693.13000000000011</c:v>
                </c:pt>
                <c:pt idx="291">
                  <c:v>1550.68</c:v>
                </c:pt>
                <c:pt idx="292">
                  <c:v>329.05200000000002</c:v>
                </c:pt>
                <c:pt idx="293">
                  <c:v>4037.7400000000011</c:v>
                </c:pt>
                <c:pt idx="294">
                  <c:v>52.147999999999996</c:v>
                </c:pt>
                <c:pt idx="295">
                  <c:v>8673.0744999999952</c:v>
                </c:pt>
                <c:pt idx="296">
                  <c:v>1154.6099999999997</c:v>
                </c:pt>
                <c:pt idx="297">
                  <c:v>5291.5119999999997</c:v>
                </c:pt>
                <c:pt idx="298">
                  <c:v>961.74000000000012</c:v>
                </c:pt>
                <c:pt idx="299">
                  <c:v>11410.220000000001</c:v>
                </c:pt>
                <c:pt idx="300">
                  <c:v>16870.54</c:v>
                </c:pt>
                <c:pt idx="301">
                  <c:v>1531.192</c:v>
                </c:pt>
                <c:pt idx="302">
                  <c:v>776.24</c:v>
                </c:pt>
                <c:pt idx="303">
                  <c:v>775.98599999999999</c:v>
                </c:pt>
                <c:pt idx="304">
                  <c:v>487.98400000000004</c:v>
                </c:pt>
                <c:pt idx="305">
                  <c:v>6.3699999999999983</c:v>
                </c:pt>
                <c:pt idx="306">
                  <c:v>5462.99</c:v>
                </c:pt>
                <c:pt idx="307">
                  <c:v>326.14999999999998</c:v>
                </c:pt>
                <c:pt idx="308">
                  <c:v>2970.4339999999997</c:v>
                </c:pt>
                <c:pt idx="309">
                  <c:v>27.88</c:v>
                </c:pt>
                <c:pt idx="310">
                  <c:v>3722.73</c:v>
                </c:pt>
                <c:pt idx="311">
                  <c:v>543.86</c:v>
                </c:pt>
                <c:pt idx="312">
                  <c:v>1262.4659999999999</c:v>
                </c:pt>
                <c:pt idx="313">
                  <c:v>545.01</c:v>
                </c:pt>
                <c:pt idx="314">
                  <c:v>5033.0999999999995</c:v>
                </c:pt>
                <c:pt idx="315">
                  <c:v>563.07999999999993</c:v>
                </c:pt>
                <c:pt idx="316">
                  <c:v>2119.6320000000001</c:v>
                </c:pt>
                <c:pt idx="317">
                  <c:v>337.33300000000008</c:v>
                </c:pt>
                <c:pt idx="318">
                  <c:v>410.93799999999999</c:v>
                </c:pt>
                <c:pt idx="319">
                  <c:v>484.65000000000003</c:v>
                </c:pt>
                <c:pt idx="320">
                  <c:v>1721.7</c:v>
                </c:pt>
                <c:pt idx="321">
                  <c:v>1288.3029999999999</c:v>
                </c:pt>
                <c:pt idx="322">
                  <c:v>35.94</c:v>
                </c:pt>
                <c:pt idx="323">
                  <c:v>6070.8630000000012</c:v>
                </c:pt>
                <c:pt idx="324">
                  <c:v>209.54999999999998</c:v>
                </c:pt>
                <c:pt idx="325">
                  <c:v>235.97000000000003</c:v>
                </c:pt>
                <c:pt idx="326">
                  <c:v>14.77</c:v>
                </c:pt>
                <c:pt idx="327">
                  <c:v>84.61</c:v>
                </c:pt>
                <c:pt idx="328">
                  <c:v>1255.2280000000001</c:v>
                </c:pt>
                <c:pt idx="329">
                  <c:v>256368.16099999999</c:v>
                </c:pt>
                <c:pt idx="330">
                  <c:v>28576.118999999992</c:v>
                </c:pt>
                <c:pt idx="331">
                  <c:v>3321.9500000000003</c:v>
                </c:pt>
                <c:pt idx="332">
                  <c:v>199.84200000000004</c:v>
                </c:pt>
                <c:pt idx="333">
                  <c:v>3091.1800000000003</c:v>
                </c:pt>
                <c:pt idx="334">
                  <c:v>17.43</c:v>
                </c:pt>
                <c:pt idx="335">
                  <c:v>366.74399999999997</c:v>
                </c:pt>
                <c:pt idx="336">
                  <c:v>1351.3300000000002</c:v>
                </c:pt>
                <c:pt idx="337">
                  <c:v>284.25</c:v>
                </c:pt>
                <c:pt idx="338">
                  <c:v>9801.0019999999986</c:v>
                </c:pt>
                <c:pt idx="339">
                  <c:v>22.128000000000004</c:v>
                </c:pt>
                <c:pt idx="340">
                  <c:v>414.03999999999996</c:v>
                </c:pt>
                <c:pt idx="341">
                  <c:v>591.05199999999991</c:v>
                </c:pt>
                <c:pt idx="342">
                  <c:v>5964.4180000000006</c:v>
                </c:pt>
                <c:pt idx="343">
                  <c:v>4350.7379999999994</c:v>
                </c:pt>
                <c:pt idx="344">
                  <c:v>976.1239999999998</c:v>
                </c:pt>
                <c:pt idx="345">
                  <c:v>6596.8199999999988</c:v>
                </c:pt>
                <c:pt idx="346">
                  <c:v>895.79</c:v>
                </c:pt>
                <c:pt idx="347">
                  <c:v>1020.448</c:v>
                </c:pt>
                <c:pt idx="348">
                  <c:v>6312.5299999999988</c:v>
                </c:pt>
                <c:pt idx="349">
                  <c:v>283.92</c:v>
                </c:pt>
                <c:pt idx="350">
                  <c:v>211.10999999999999</c:v>
                </c:pt>
                <c:pt idx="351">
                  <c:v>2994.0879999999993</c:v>
                </c:pt>
                <c:pt idx="352">
                  <c:v>339.96000000000004</c:v>
                </c:pt>
                <c:pt idx="353">
                  <c:v>1740.0800000000002</c:v>
                </c:pt>
                <c:pt idx="354">
                  <c:v>2.8080000000000007</c:v>
                </c:pt>
                <c:pt idx="355">
                  <c:v>321.97799999999995</c:v>
                </c:pt>
                <c:pt idx="356">
                  <c:v>606.91</c:v>
                </c:pt>
                <c:pt idx="357">
                  <c:v>71.180000000000007</c:v>
                </c:pt>
                <c:pt idx="358">
                  <c:v>1558.1000000000001</c:v>
                </c:pt>
                <c:pt idx="359">
                  <c:v>116.312</c:v>
                </c:pt>
                <c:pt idx="360">
                  <c:v>274.428</c:v>
                </c:pt>
                <c:pt idx="361">
                  <c:v>685</c:v>
                </c:pt>
                <c:pt idx="362">
                  <c:v>1067.942</c:v>
                </c:pt>
                <c:pt idx="363">
                  <c:v>3879.7559999999999</c:v>
                </c:pt>
                <c:pt idx="364">
                  <c:v>6590.1460000000006</c:v>
                </c:pt>
                <c:pt idx="365">
                  <c:v>2201.1119999999996</c:v>
                </c:pt>
                <c:pt idx="366">
                  <c:v>1562.086</c:v>
                </c:pt>
                <c:pt idx="367">
                  <c:v>2243.21</c:v>
                </c:pt>
                <c:pt idx="368">
                  <c:v>494.99600000000009</c:v>
                </c:pt>
                <c:pt idx="369">
                  <c:v>1714.3755000000001</c:v>
                </c:pt>
                <c:pt idx="370">
                  <c:v>2.2140000000000004</c:v>
                </c:pt>
                <c:pt idx="371">
                  <c:v>1842.8320000000001</c:v>
                </c:pt>
                <c:pt idx="372">
                  <c:v>1717.08</c:v>
                </c:pt>
                <c:pt idx="373">
                  <c:v>1540.7080000000001</c:v>
                </c:pt>
                <c:pt idx="374">
                  <c:v>109077.01300000006</c:v>
                </c:pt>
                <c:pt idx="375">
                  <c:v>11000.257000000005</c:v>
                </c:pt>
                <c:pt idx="376">
                  <c:v>145.9</c:v>
                </c:pt>
                <c:pt idx="377">
                  <c:v>212.91000000000003</c:v>
                </c:pt>
                <c:pt idx="378">
                  <c:v>4526.8500000000004</c:v>
                </c:pt>
                <c:pt idx="379">
                  <c:v>3530.3745999999996</c:v>
                </c:pt>
                <c:pt idx="380">
                  <c:v>1436.8359999999998</c:v>
                </c:pt>
                <c:pt idx="381">
                  <c:v>2138.1779999999999</c:v>
                </c:pt>
                <c:pt idx="382">
                  <c:v>1344.942</c:v>
                </c:pt>
                <c:pt idx="383">
                  <c:v>1482.502</c:v>
                </c:pt>
                <c:pt idx="384">
                  <c:v>90.44</c:v>
                </c:pt>
                <c:pt idx="385">
                  <c:v>737.05279999999993</c:v>
                </c:pt>
                <c:pt idx="386">
                  <c:v>7.8239999999999998</c:v>
                </c:pt>
                <c:pt idx="387">
                  <c:v>248.95000000000002</c:v>
                </c:pt>
                <c:pt idx="388">
                  <c:v>16.28</c:v>
                </c:pt>
                <c:pt idx="389">
                  <c:v>4051.8690000000001</c:v>
                </c:pt>
                <c:pt idx="390">
                  <c:v>15980.649999999994</c:v>
                </c:pt>
                <c:pt idx="391">
                  <c:v>2761.2339999999995</c:v>
                </c:pt>
                <c:pt idx="392">
                  <c:v>1686.9380000000001</c:v>
                </c:pt>
                <c:pt idx="393">
                  <c:v>1276.4589999999998</c:v>
                </c:pt>
                <c:pt idx="394">
                  <c:v>4507.54</c:v>
                </c:pt>
                <c:pt idx="395">
                  <c:v>231.852</c:v>
                </c:pt>
                <c:pt idx="396">
                  <c:v>152.64000000000001</c:v>
                </c:pt>
                <c:pt idx="397">
                  <c:v>873.71199999999999</c:v>
                </c:pt>
                <c:pt idx="398">
                  <c:v>333.57600000000002</c:v>
                </c:pt>
                <c:pt idx="399">
                  <c:v>2891.0210000000002</c:v>
                </c:pt>
                <c:pt idx="400">
                  <c:v>1098.2570000000001</c:v>
                </c:pt>
                <c:pt idx="401">
                  <c:v>1959.8030000000001</c:v>
                </c:pt>
                <c:pt idx="402">
                  <c:v>41.904000000000003</c:v>
                </c:pt>
                <c:pt idx="403">
                  <c:v>644.06200000000001</c:v>
                </c:pt>
                <c:pt idx="404">
                  <c:v>1242.6319999999998</c:v>
                </c:pt>
                <c:pt idx="405">
                  <c:v>833.26</c:v>
                </c:pt>
                <c:pt idx="406">
                  <c:v>1288.4640000000004</c:v>
                </c:pt>
                <c:pt idx="407">
                  <c:v>18137.929999999989</c:v>
                </c:pt>
                <c:pt idx="408">
                  <c:v>1114.192</c:v>
                </c:pt>
                <c:pt idx="409">
                  <c:v>1944.2459999999999</c:v>
                </c:pt>
                <c:pt idx="410">
                  <c:v>7974.53</c:v>
                </c:pt>
                <c:pt idx="411">
                  <c:v>132.52000000000001</c:v>
                </c:pt>
                <c:pt idx="412">
                  <c:v>11.850000000000001</c:v>
                </c:pt>
                <c:pt idx="413">
                  <c:v>3166.2279999999996</c:v>
                </c:pt>
                <c:pt idx="414">
                  <c:v>469.77000000000004</c:v>
                </c:pt>
                <c:pt idx="415">
                  <c:v>40.410000000000004</c:v>
                </c:pt>
                <c:pt idx="416">
                  <c:v>534.85199999999998</c:v>
                </c:pt>
                <c:pt idx="417">
                  <c:v>8.9519999999999982</c:v>
                </c:pt>
                <c:pt idx="418">
                  <c:v>3588.6260000000002</c:v>
                </c:pt>
                <c:pt idx="419">
                  <c:v>6652.32</c:v>
                </c:pt>
                <c:pt idx="420">
                  <c:v>4854.0528000000004</c:v>
                </c:pt>
                <c:pt idx="421">
                  <c:v>35.340000000000003</c:v>
                </c:pt>
                <c:pt idx="422">
                  <c:v>7311.2780000000002</c:v>
                </c:pt>
                <c:pt idx="423">
                  <c:v>395.85999999999996</c:v>
                </c:pt>
                <c:pt idx="424">
                  <c:v>1659.6499999999999</c:v>
                </c:pt>
                <c:pt idx="425">
                  <c:v>1331.8200000000002</c:v>
                </c:pt>
                <c:pt idx="426">
                  <c:v>285.96000000000004</c:v>
                </c:pt>
                <c:pt idx="427">
                  <c:v>192.82999999999998</c:v>
                </c:pt>
                <c:pt idx="428">
                  <c:v>697.16</c:v>
                </c:pt>
                <c:pt idx="429">
                  <c:v>1690.7920000000001</c:v>
                </c:pt>
                <c:pt idx="430">
                  <c:v>3444.2450000000003</c:v>
                </c:pt>
                <c:pt idx="431">
                  <c:v>728.89100000000008</c:v>
                </c:pt>
                <c:pt idx="432">
                  <c:v>802.77600000000007</c:v>
                </c:pt>
                <c:pt idx="433">
                  <c:v>650.63599999999997</c:v>
                </c:pt>
                <c:pt idx="434">
                  <c:v>21843.527999999998</c:v>
                </c:pt>
                <c:pt idx="435">
                  <c:v>979.30000000000007</c:v>
                </c:pt>
                <c:pt idx="436">
                  <c:v>90.057999999999993</c:v>
                </c:pt>
                <c:pt idx="437">
                  <c:v>47521.028999999995</c:v>
                </c:pt>
                <c:pt idx="438">
                  <c:v>112669.09199999992</c:v>
                </c:pt>
                <c:pt idx="439">
                  <c:v>2061.0100000000002</c:v>
                </c:pt>
                <c:pt idx="440">
                  <c:v>6071.2289999999994</c:v>
                </c:pt>
                <c:pt idx="441">
                  <c:v>3.62</c:v>
                </c:pt>
                <c:pt idx="442">
                  <c:v>108.444</c:v>
                </c:pt>
                <c:pt idx="443">
                  <c:v>75.179999999999993</c:v>
                </c:pt>
                <c:pt idx="444">
                  <c:v>1997.03</c:v>
                </c:pt>
                <c:pt idx="445">
                  <c:v>225.54600000000002</c:v>
                </c:pt>
                <c:pt idx="446">
                  <c:v>3366.31</c:v>
                </c:pt>
                <c:pt idx="447">
                  <c:v>4289.2340000000004</c:v>
                </c:pt>
                <c:pt idx="448">
                  <c:v>222.19200000000001</c:v>
                </c:pt>
                <c:pt idx="449">
                  <c:v>100.92</c:v>
                </c:pt>
                <c:pt idx="450">
                  <c:v>115.44</c:v>
                </c:pt>
                <c:pt idx="451">
                  <c:v>1466.307</c:v>
                </c:pt>
                <c:pt idx="452">
                  <c:v>119540.742</c:v>
                </c:pt>
                <c:pt idx="453">
                  <c:v>79.739999999999995</c:v>
                </c:pt>
                <c:pt idx="454">
                  <c:v>73.33</c:v>
                </c:pt>
                <c:pt idx="455">
                  <c:v>76.072000000000003</c:v>
                </c:pt>
                <c:pt idx="456">
                  <c:v>1137.42</c:v>
                </c:pt>
                <c:pt idx="457">
                  <c:v>568.83200000000011</c:v>
                </c:pt>
                <c:pt idx="458">
                  <c:v>3238.8890000000001</c:v>
                </c:pt>
                <c:pt idx="459">
                  <c:v>1238.3300000000002</c:v>
                </c:pt>
                <c:pt idx="460">
                  <c:v>1455.3899999999999</c:v>
                </c:pt>
                <c:pt idx="461">
                  <c:v>2561.96</c:v>
                </c:pt>
                <c:pt idx="462">
                  <c:v>2027.9180000000001</c:v>
                </c:pt>
                <c:pt idx="463">
                  <c:v>4.3</c:v>
                </c:pt>
                <c:pt idx="464">
                  <c:v>43054.342000000004</c:v>
                </c:pt>
                <c:pt idx="465">
                  <c:v>110.03999999999999</c:v>
                </c:pt>
                <c:pt idx="466">
                  <c:v>1227.5999999999999</c:v>
                </c:pt>
                <c:pt idx="467">
                  <c:v>1597.9</c:v>
                </c:pt>
                <c:pt idx="468">
                  <c:v>406.93999999999994</c:v>
                </c:pt>
                <c:pt idx="469">
                  <c:v>636.21</c:v>
                </c:pt>
                <c:pt idx="470">
                  <c:v>1299.7299999999998</c:v>
                </c:pt>
                <c:pt idx="471">
                  <c:v>7250.6690000000008</c:v>
                </c:pt>
                <c:pt idx="472">
                  <c:v>1413.5100000000002</c:v>
                </c:pt>
                <c:pt idx="473">
                  <c:v>5196.0805000000009</c:v>
                </c:pt>
                <c:pt idx="474">
                  <c:v>353.7</c:v>
                </c:pt>
                <c:pt idx="475">
                  <c:v>808.66600000000017</c:v>
                </c:pt>
                <c:pt idx="476">
                  <c:v>1070.3020000000001</c:v>
                </c:pt>
                <c:pt idx="477">
                  <c:v>654.24</c:v>
                </c:pt>
                <c:pt idx="478">
                  <c:v>790.97199999999998</c:v>
                </c:pt>
                <c:pt idx="479">
                  <c:v>142.16</c:v>
                </c:pt>
                <c:pt idx="480">
                  <c:v>151.292</c:v>
                </c:pt>
                <c:pt idx="481">
                  <c:v>765.24800000000005</c:v>
                </c:pt>
                <c:pt idx="482">
                  <c:v>238.804</c:v>
                </c:pt>
                <c:pt idx="483">
                  <c:v>1393.7819999999999</c:v>
                </c:pt>
                <c:pt idx="484">
                  <c:v>22.288</c:v>
                </c:pt>
                <c:pt idx="485">
                  <c:v>4466.0530000000008</c:v>
                </c:pt>
                <c:pt idx="486">
                  <c:v>3132.2679999999996</c:v>
                </c:pt>
                <c:pt idx="487">
                  <c:v>1765.1950000000002</c:v>
                </c:pt>
                <c:pt idx="488">
                  <c:v>4507.0909999999994</c:v>
                </c:pt>
                <c:pt idx="489">
                  <c:v>6313.0159999999996</c:v>
                </c:pt>
                <c:pt idx="490">
                  <c:v>5556.97</c:v>
                </c:pt>
                <c:pt idx="491">
                  <c:v>175.70000000000002</c:v>
                </c:pt>
                <c:pt idx="492">
                  <c:v>1148.8059999999998</c:v>
                </c:pt>
                <c:pt idx="493">
                  <c:v>347.20599999999996</c:v>
                </c:pt>
                <c:pt idx="494">
                  <c:v>149.12</c:v>
                </c:pt>
                <c:pt idx="495">
                  <c:v>655.04</c:v>
                </c:pt>
                <c:pt idx="496">
                  <c:v>423.28</c:v>
                </c:pt>
                <c:pt idx="497">
                  <c:v>1221.4099999999999</c:v>
                </c:pt>
                <c:pt idx="498">
                  <c:v>686.8359999999999</c:v>
                </c:pt>
                <c:pt idx="499">
                  <c:v>647.96599999999989</c:v>
                </c:pt>
                <c:pt idx="500">
                  <c:v>5752.130000000001</c:v>
                </c:pt>
                <c:pt idx="501">
                  <c:v>318.78000000000003</c:v>
                </c:pt>
                <c:pt idx="502">
                  <c:v>606.10720000000003</c:v>
                </c:pt>
                <c:pt idx="503">
                  <c:v>434.79999999999995</c:v>
                </c:pt>
                <c:pt idx="504">
                  <c:v>2426.84</c:v>
                </c:pt>
                <c:pt idx="505">
                  <c:v>2865.0199999999995</c:v>
                </c:pt>
                <c:pt idx="506">
                  <c:v>1326.06</c:v>
                </c:pt>
                <c:pt idx="507">
                  <c:v>30.32</c:v>
                </c:pt>
                <c:pt idx="508">
                  <c:v>4044.998</c:v>
                </c:pt>
                <c:pt idx="509">
                  <c:v>54.5</c:v>
                </c:pt>
                <c:pt idx="510">
                  <c:v>317.47999999999996</c:v>
                </c:pt>
                <c:pt idx="511">
                  <c:v>3058.7699999999995</c:v>
                </c:pt>
                <c:pt idx="512">
                  <c:v>250.48000000000002</c:v>
                </c:pt>
                <c:pt idx="513">
                  <c:v>311.85000000000002</c:v>
                </c:pt>
                <c:pt idx="514">
                  <c:v>141.32800000000003</c:v>
                </c:pt>
                <c:pt idx="515">
                  <c:v>519.71999999999991</c:v>
                </c:pt>
                <c:pt idx="516">
                  <c:v>2057.9760000000001</c:v>
                </c:pt>
                <c:pt idx="517">
                  <c:v>3826.6459999999997</c:v>
                </c:pt>
                <c:pt idx="518">
                  <c:v>1946.9659999999999</c:v>
                </c:pt>
                <c:pt idx="519">
                  <c:v>444.76800000000003</c:v>
                </c:pt>
                <c:pt idx="520">
                  <c:v>825.27</c:v>
                </c:pt>
                <c:pt idx="521">
                  <c:v>7297.0610000000006</c:v>
                </c:pt>
                <c:pt idx="522">
                  <c:v>368.73200000000003</c:v>
                </c:pt>
                <c:pt idx="523">
                  <c:v>607.65</c:v>
                </c:pt>
                <c:pt idx="524">
                  <c:v>264.66200000000003</c:v>
                </c:pt>
                <c:pt idx="525">
                  <c:v>1143.9000000000001</c:v>
                </c:pt>
                <c:pt idx="526">
                  <c:v>195.54999999999998</c:v>
                </c:pt>
                <c:pt idx="527">
                  <c:v>7657.6660000000002</c:v>
                </c:pt>
                <c:pt idx="528">
                  <c:v>817.97800000000007</c:v>
                </c:pt>
                <c:pt idx="529">
                  <c:v>50.8</c:v>
                </c:pt>
                <c:pt idx="530">
                  <c:v>840.86500000000012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31-4C1E-B735-8DABEEF90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228639"/>
        <c:axId val="1"/>
      </c:lineChart>
      <c:catAx>
        <c:axId val="48122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2863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55000" cap="flat" cmpd="thickThin" algn="ctr">
      <a:solidFill>
        <a:schemeClr val="dk1">
          <a:tint val="90000"/>
          <a:satMod val="130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9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9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81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6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0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4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1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9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2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4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1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3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05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ANALYSIS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data contains sales records of products from different parts of united states.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68" y="374469"/>
            <a:ext cx="8271615" cy="16398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Problem </a:t>
            </a:r>
            <a:r>
              <a:rPr lang="en-US" b="1" dirty="0" smtClean="0">
                <a:solidFill>
                  <a:srgbClr val="0070C0"/>
                </a:solidFill>
              </a:rPr>
              <a:t>solving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Which region needs more focus in sales.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907177"/>
            <a:ext cx="3856037" cy="38840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 shown in the graph CENTRAL and SOUTH regions need more focus.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need to Increase the sales in those regions.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Average sales of both regions should be above $3,40,000 so that we can meet our organizational goals. 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748451"/>
              </p:ext>
            </p:extLst>
          </p:nvPr>
        </p:nvGraphicFramePr>
        <p:xfrm>
          <a:off x="5156200" y="2155371"/>
          <a:ext cx="5891213" cy="363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4" cy="110163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Which category is likely to be in demand in future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4"/>
            <a:ext cx="9316644" cy="354171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Sales of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technology</a:t>
            </a:r>
            <a:r>
              <a:rPr lang="en-US" sz="2400" dirty="0" smtClean="0"/>
              <a:t> are likely to be in demand in future as there is a massive need of updated gadgets and appliances to meet the daily needs.</a:t>
            </a:r>
          </a:p>
          <a:p>
            <a:pPr algn="ctr"/>
            <a:r>
              <a:rPr lang="en-US" sz="2400" dirty="0" smtClean="0"/>
              <a:t>The sales of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office supplies </a:t>
            </a:r>
            <a:r>
              <a:rPr lang="en-US" sz="2400" dirty="0" smtClean="0"/>
              <a:t>are also likely to be in demand.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78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9900704" cy="148045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How to increase the sales in other cities of United States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increase the sales of these regions we can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  Introduce new in demand  products in the market.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promotional activities like advertising and affiliate marketing.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Change product prices. </a:t>
            </a:r>
          </a:p>
          <a:p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865109"/>
              </p:ext>
            </p:extLst>
          </p:nvPr>
        </p:nvGraphicFramePr>
        <p:xfrm>
          <a:off x="5156200" y="2249488"/>
          <a:ext cx="58912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4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Thank you </a:t>
            </a:r>
            <a:endParaRPr lang="en-US" sz="60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your attention </a:t>
            </a:r>
          </a:p>
          <a:p>
            <a:r>
              <a:rPr lang="en-US" dirty="0" err="1" smtClean="0"/>
              <a:t>Mandeep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Statistics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highest and lowest profit earning regions. </a:t>
            </a:r>
          </a:p>
          <a:p>
            <a:r>
              <a:rPr lang="en-US" dirty="0" smtClean="0"/>
              <a:t>Which segment has highest sales rate. </a:t>
            </a:r>
          </a:p>
          <a:p>
            <a:r>
              <a:rPr lang="en-US" dirty="0" smtClean="0"/>
              <a:t>Determining the states with higher earning rates. </a:t>
            </a:r>
          </a:p>
          <a:p>
            <a:r>
              <a:rPr lang="en-US" dirty="0" smtClean="0"/>
              <a:t>Categories which are earning higher profits. </a:t>
            </a:r>
          </a:p>
          <a:p>
            <a:r>
              <a:rPr lang="en-US" dirty="0" smtClean="0"/>
              <a:t>Calculation of total sales and profit earned.</a:t>
            </a:r>
          </a:p>
          <a:p>
            <a:r>
              <a:rPr lang="en-US" dirty="0" smtClean="0"/>
              <a:t>The product which is in high demand.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region needs more focus in sales. </a:t>
            </a:r>
          </a:p>
          <a:p>
            <a:r>
              <a:rPr lang="en-US" dirty="0" smtClean="0"/>
              <a:t>Which </a:t>
            </a:r>
            <a:r>
              <a:rPr lang="en-US" dirty="0"/>
              <a:t>category is likely to be in demand in </a:t>
            </a:r>
            <a:r>
              <a:rPr lang="en-US" dirty="0" smtClean="0"/>
              <a:t>future. </a:t>
            </a:r>
          </a:p>
          <a:p>
            <a:r>
              <a:rPr lang="en-US" dirty="0" smtClean="0"/>
              <a:t>How to increase the sales in other cities of United States.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 source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8171" y="2795451"/>
            <a:ext cx="2468880" cy="6662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Order </a:t>
            </a:r>
            <a:endParaRPr lang="en-US" sz="2400" b="1" dirty="0"/>
          </a:p>
        </p:txBody>
      </p:sp>
      <p:sp>
        <p:nvSpPr>
          <p:cNvPr id="5" name="Freeform 4"/>
          <p:cNvSpPr/>
          <p:nvPr/>
        </p:nvSpPr>
        <p:spPr>
          <a:xfrm rot="11231776">
            <a:off x="4186595" y="1965729"/>
            <a:ext cx="1854926" cy="961085"/>
          </a:xfrm>
          <a:custGeom>
            <a:avLst/>
            <a:gdLst>
              <a:gd name="connsiteX0" fmla="*/ 0 w 1854926"/>
              <a:gd name="connsiteY0" fmla="*/ 914400 h 961085"/>
              <a:gd name="connsiteX1" fmla="*/ 705395 w 1854926"/>
              <a:gd name="connsiteY1" fmla="*/ 901337 h 961085"/>
              <a:gd name="connsiteX2" fmla="*/ 1110343 w 1854926"/>
              <a:gd name="connsiteY2" fmla="*/ 326571 h 961085"/>
              <a:gd name="connsiteX3" fmla="*/ 1854926 w 1854926"/>
              <a:gd name="connsiteY3" fmla="*/ 0 h 961085"/>
              <a:gd name="connsiteX4" fmla="*/ 1854926 w 1854926"/>
              <a:gd name="connsiteY4" fmla="*/ 0 h 96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926" h="961085">
                <a:moveTo>
                  <a:pt x="0" y="914400"/>
                </a:moveTo>
                <a:cubicBezTo>
                  <a:pt x="260169" y="956854"/>
                  <a:pt x="520338" y="999308"/>
                  <a:pt x="705395" y="901337"/>
                </a:cubicBezTo>
                <a:cubicBezTo>
                  <a:pt x="890452" y="803366"/>
                  <a:pt x="918755" y="476794"/>
                  <a:pt x="1110343" y="326571"/>
                </a:cubicBezTo>
                <a:cubicBezTo>
                  <a:pt x="1301931" y="176348"/>
                  <a:pt x="1854926" y="0"/>
                  <a:pt x="1854926" y="0"/>
                </a:cubicBezTo>
                <a:lnTo>
                  <a:pt x="1854926" y="0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180114" y="3448594"/>
            <a:ext cx="2116713" cy="569271"/>
          </a:xfrm>
          <a:custGeom>
            <a:avLst/>
            <a:gdLst>
              <a:gd name="connsiteX0" fmla="*/ 0 w 2116713"/>
              <a:gd name="connsiteY0" fmla="*/ 0 h 569271"/>
              <a:gd name="connsiteX1" fmla="*/ 757646 w 2116713"/>
              <a:gd name="connsiteY1" fmla="*/ 156755 h 569271"/>
              <a:gd name="connsiteX2" fmla="*/ 1162595 w 2116713"/>
              <a:gd name="connsiteY2" fmla="*/ 561703 h 569271"/>
              <a:gd name="connsiteX3" fmla="*/ 2024743 w 2116713"/>
              <a:gd name="connsiteY3" fmla="*/ 431075 h 569271"/>
              <a:gd name="connsiteX4" fmla="*/ 2050869 w 2116713"/>
              <a:gd name="connsiteY4" fmla="*/ 431075 h 56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713" h="569271">
                <a:moveTo>
                  <a:pt x="0" y="0"/>
                </a:moveTo>
                <a:cubicBezTo>
                  <a:pt x="281940" y="31569"/>
                  <a:pt x="563880" y="63138"/>
                  <a:pt x="757646" y="156755"/>
                </a:cubicBezTo>
                <a:cubicBezTo>
                  <a:pt x="951412" y="250372"/>
                  <a:pt x="951412" y="515983"/>
                  <a:pt x="1162595" y="561703"/>
                </a:cubicBezTo>
                <a:cubicBezTo>
                  <a:pt x="1373778" y="607423"/>
                  <a:pt x="2024743" y="431075"/>
                  <a:pt x="2024743" y="431075"/>
                </a:cubicBezTo>
                <a:cubicBezTo>
                  <a:pt x="2172789" y="409304"/>
                  <a:pt x="2111829" y="420189"/>
                  <a:pt x="2050869" y="431075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02032" y="1829379"/>
            <a:ext cx="2468880" cy="6662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Returns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102032" y="3684762"/>
            <a:ext cx="2468880" cy="6662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eople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40" y="311660"/>
            <a:ext cx="2092286" cy="2092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857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7100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Region wise sales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685109"/>
            <a:ext cx="3856037" cy="41060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 Rounded MT Bold" panose="020F0704030504030204" pitchFamily="34" charset="0"/>
              </a:rPr>
              <a:t>The bar chart shows the sum of sales according to region.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 Rounded MT Bold" panose="020F0704030504030204" pitchFamily="34" charset="0"/>
              </a:rPr>
              <a:t>Where west region is earning higher profit.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 Rounded MT Bold" panose="020F0704030504030204" pitchFamily="34" charset="0"/>
              </a:rPr>
              <a:t>&amp; south region has earned very less profit.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Why so 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1800" b="1" dirty="0" smtClean="0"/>
              <a:t>Office supply sales are highest in the west region and south’s sales rate is very low as compared to west region. </a:t>
            </a:r>
            <a:endParaRPr lang="en-US" sz="1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347788"/>
              </p:ext>
            </p:extLst>
          </p:nvPr>
        </p:nvGraphicFramePr>
        <p:xfrm>
          <a:off x="5156200" y="592138"/>
          <a:ext cx="5891213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0"/>
            <a:ext cx="3856037" cy="7881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Segment wise sales distribution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397726"/>
            <a:ext cx="3856037" cy="439347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/>
              <a:t>As shown in the bar chart home sales has earned less than $4,30,000 where Consumer segment rate has gained much higher income as compared to home office and corporate segment.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Why so 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Home office sales are less than the average sales because of which we aren't able to gain much profit in that segment.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&amp; consumer segment has earned significant profit due to sales in West  and East.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290742"/>
              </p:ext>
            </p:extLst>
          </p:nvPr>
        </p:nvGraphicFramePr>
        <p:xfrm>
          <a:off x="5156200" y="592138"/>
          <a:ext cx="5891213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8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097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Which region is performing good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423851"/>
            <a:ext cx="3856037" cy="43673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 </a:t>
            </a:r>
            <a:r>
              <a:rPr lang="en-US" sz="2000" dirty="0" smtClean="0"/>
              <a:t>According to the line chart WEST and EAST region sales are constantly high as compared to CENTRAL and SOUTH region.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Due to which these region’s profit ratio are higher than others.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To increase the profit ratio of other regions we can expand our sales specially in CENTRAL and SOUTH region. 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769905"/>
              </p:ext>
            </p:extLst>
          </p:nvPr>
        </p:nvGraphicFramePr>
        <p:xfrm>
          <a:off x="5156200" y="592138"/>
          <a:ext cx="6574246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35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61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Profit earning categories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371600"/>
            <a:ext cx="3856037" cy="4419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As shown in the bar chart office supplies has incurred highest sales rate in </a:t>
            </a:r>
            <a:r>
              <a:rPr lang="en-US" b="1" dirty="0" smtClean="0"/>
              <a:t>WEST</a:t>
            </a:r>
            <a:r>
              <a:rPr lang="en-US" dirty="0" smtClean="0"/>
              <a:t>  region.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Where in Technology </a:t>
            </a:r>
            <a:r>
              <a:rPr lang="en-US" b="1" dirty="0" smtClean="0"/>
              <a:t>EAST </a:t>
            </a:r>
            <a:r>
              <a:rPr lang="en-US" dirty="0" smtClean="0"/>
              <a:t>region has incurred highest sales rate as compared to other regions.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Furniture’s sales rate are very low as compared to the other categories. It has shown a little gain in </a:t>
            </a:r>
            <a:r>
              <a:rPr lang="en-US" b="1" dirty="0" smtClean="0"/>
              <a:t>WEST</a:t>
            </a:r>
            <a:r>
              <a:rPr lang="en-US" dirty="0" smtClean="0"/>
              <a:t> region but in </a:t>
            </a:r>
            <a:r>
              <a:rPr lang="en-US" b="1" dirty="0" smtClean="0"/>
              <a:t>CENTRAL</a:t>
            </a:r>
            <a:r>
              <a:rPr lang="en-US" dirty="0" smtClean="0"/>
              <a:t> region Furniture’s sales rate has incurred loss.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4122"/>
              </p:ext>
            </p:extLst>
          </p:nvPr>
        </p:nvGraphicFramePr>
        <p:xfrm>
          <a:off x="5156200" y="592138"/>
          <a:ext cx="6339114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2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Calculation of total sales and profit </a:t>
            </a:r>
            <a:r>
              <a:rPr lang="en-US" b="1" dirty="0" smtClean="0">
                <a:solidFill>
                  <a:schemeClr val="bg1"/>
                </a:solidFill>
              </a:rPr>
              <a:t>earned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&amp;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product which is in high </a:t>
            </a:r>
            <a:r>
              <a:rPr lang="en-US" b="1" dirty="0" smtClean="0">
                <a:solidFill>
                  <a:schemeClr val="bg1"/>
                </a:solidFill>
              </a:rPr>
              <a:t>demand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7529" y="2249486"/>
            <a:ext cx="3352495" cy="1221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dirty="0" smtClean="0">
                <a:solidFill>
                  <a:schemeClr val="tx1"/>
                </a:solidFill>
              </a:rPr>
              <a:t>shown</a:t>
            </a:r>
            <a:r>
              <a:rPr lang="en-US" dirty="0" smtClean="0">
                <a:solidFill>
                  <a:srgbClr val="002060"/>
                </a:solidFill>
              </a:rPr>
              <a:t> Canon image CLASS </a:t>
            </a:r>
            <a:r>
              <a:rPr lang="en-US" dirty="0">
                <a:solidFill>
                  <a:srgbClr val="002060"/>
                </a:solidFill>
              </a:rPr>
              <a:t>2200 Advanced Copier </a:t>
            </a:r>
            <a:r>
              <a:rPr lang="en-US" dirty="0" smtClean="0">
                <a:solidFill>
                  <a:schemeClr val="tx1"/>
                </a:solidFill>
              </a:rPr>
              <a:t>has higher demand then the other products.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WHY SO 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product is a part of technology category and technology is in demand mostly in EAST and WEST region.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29" y="4020343"/>
            <a:ext cx="3500845" cy="1312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V="1">
            <a:off x="4885509" y="2677886"/>
            <a:ext cx="1208903" cy="24558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1457</TotalTime>
  <Words>588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Berlin Sans FB Demi</vt:lpstr>
      <vt:lpstr>Trebuchet MS</vt:lpstr>
      <vt:lpstr>Tw Cen MT</vt:lpstr>
      <vt:lpstr>Wingdings</vt:lpstr>
      <vt:lpstr>Circuit</vt:lpstr>
      <vt:lpstr>Retail ANALYSIS Report</vt:lpstr>
      <vt:lpstr>Statistics </vt:lpstr>
      <vt:lpstr>Problem statement </vt:lpstr>
      <vt:lpstr>Data source </vt:lpstr>
      <vt:lpstr>Region wise sales</vt:lpstr>
      <vt:lpstr>Segment wise sales distribution </vt:lpstr>
      <vt:lpstr>Which region is performing good</vt:lpstr>
      <vt:lpstr>Profit earning categories </vt:lpstr>
      <vt:lpstr>Calculation of total sales and profit earned &amp; The product which is in high demand </vt:lpstr>
      <vt:lpstr>Problem solving Which region needs more focus in sales. </vt:lpstr>
      <vt:lpstr>Which category is likely to be in demand in future</vt:lpstr>
      <vt:lpstr>How to increase the sales in other cities of United States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ANALYSIS Report</dc:title>
  <dc:creator>dell</dc:creator>
  <cp:lastModifiedBy>dell</cp:lastModifiedBy>
  <cp:revision>46</cp:revision>
  <dcterms:created xsi:type="dcterms:W3CDTF">2022-05-25T13:53:53Z</dcterms:created>
  <dcterms:modified xsi:type="dcterms:W3CDTF">2022-06-13T05:57:32Z</dcterms:modified>
</cp:coreProperties>
</file>