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5/28/2024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47D2-4DC9-2129-1C4B-5A9282D488A6}"/>
              </a:ext>
            </a:extLst>
          </p:cNvPr>
          <p:cNvSpPr>
            <a:spLocks noGrp="1"/>
          </p:cNvSpPr>
          <p:nvPr>
            <p:ph type="ctrTitle"/>
          </p:nvPr>
        </p:nvSpPr>
        <p:spPr>
          <a:xfrm>
            <a:off x="2218426" y="2424118"/>
            <a:ext cx="8387599" cy="1850323"/>
          </a:xfrm>
        </p:spPr>
        <p:txBody>
          <a:bodyPr>
            <a:normAutofit fontScale="90000"/>
          </a:bodyPr>
          <a:lstStyle/>
          <a:p>
            <a:pPr marL="0" marR="0" lvl="0" indent="0" defTabSz="457200" rtl="0" eaLnBrk="1" fontAlgn="auto" latinLnBrk="0" hangingPunct="1">
              <a:lnSpc>
                <a:spcPct val="100000"/>
              </a:lnSpc>
              <a:spcBef>
                <a:spcPts val="0"/>
              </a:spcBef>
              <a:spcAft>
                <a:spcPts val="0"/>
              </a:spcAft>
              <a:tabLst/>
              <a:defRPr/>
            </a:pPr>
            <a: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Times New Roman" panose="02020603050405020304" pitchFamily="18" charset="0"/>
              </a:rPr>
              <a:t>PROJECT PHASE -2 (DEMO)</a:t>
            </a:r>
            <a:b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Times New Roman" panose="02020603050405020304" pitchFamily="18" charset="0"/>
              </a:rPr>
            </a:br>
            <a:r>
              <a:rPr kumimoji="0" lang="en-US" sz="4000" b="1" i="0" u="none" strike="noStrike" kern="1200" cap="none" spc="0" normalizeH="0" baseline="0" noProof="0" dirty="0">
                <a:ln>
                  <a:noFill/>
                </a:ln>
                <a:solidFill>
                  <a:srgbClr val="FF0000"/>
                </a:solidFill>
                <a:effectLst/>
                <a:uLnTx/>
                <a:uFillTx/>
                <a:latin typeface="Söhne"/>
                <a:ea typeface="+mn-ea"/>
                <a:cs typeface="+mn-cs"/>
              </a:rPr>
              <a:t>Developing a robot car that is capable of delivering items within the campus</a:t>
            </a:r>
            <a:br>
              <a:rPr kumimoji="0" lang="en-US" sz="4000" b="1" i="0" u="none" strike="noStrike" kern="1200" cap="none" spc="0" normalizeH="0" baseline="0" noProof="0" dirty="0">
                <a:ln>
                  <a:noFill/>
                </a:ln>
                <a:solidFill>
                  <a:srgbClr val="FF0000"/>
                </a:solidFill>
                <a:effectLst/>
                <a:uLnTx/>
                <a:uFillTx/>
                <a:latin typeface="Calibri" panose="020F0502020204030204"/>
                <a:ea typeface="+mn-ea"/>
                <a:cs typeface="+mn-cs"/>
              </a:rPr>
            </a:br>
            <a:endParaRPr lang="en-IN" dirty="0"/>
          </a:p>
        </p:txBody>
      </p:sp>
      <p:sp>
        <p:nvSpPr>
          <p:cNvPr id="22" name="TextBox 5">
            <a:extLst>
              <a:ext uri="{FF2B5EF4-FFF2-40B4-BE49-F238E27FC236}">
                <a16:creationId xmlns:a16="http://schemas.microsoft.com/office/drawing/2014/main" id="{6F2AB0CE-7A5C-DF44-6B52-2B8FCF997AA3}"/>
              </a:ext>
            </a:extLst>
          </p:cNvPr>
          <p:cNvSpPr txBox="1"/>
          <p:nvPr/>
        </p:nvSpPr>
        <p:spPr>
          <a:xfrm>
            <a:off x="1693653" y="723524"/>
            <a:ext cx="9619231"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800" b="1" dirty="0">
                <a:solidFill>
                  <a:prstClr val="white"/>
                </a:solidFill>
                <a:latin typeface="Calibri" panose="020F0502020204030204"/>
                <a:cs typeface="Times New Roman" panose="02020603050405020304" pitchFamily="18" charset="0"/>
              </a:rPr>
              <a:t>BALLARI INSTITUTE OF TECHNOLOGY AND MANAGEMENT</a:t>
            </a:r>
          </a:p>
        </p:txBody>
      </p:sp>
      <p:sp>
        <p:nvSpPr>
          <p:cNvPr id="23" name="TextBox 6">
            <a:extLst>
              <a:ext uri="{FF2B5EF4-FFF2-40B4-BE49-F238E27FC236}">
                <a16:creationId xmlns:a16="http://schemas.microsoft.com/office/drawing/2014/main" id="{DC3E8405-73B6-7980-30F1-C6E6D1DCDF70}"/>
              </a:ext>
            </a:extLst>
          </p:cNvPr>
          <p:cNvSpPr txBox="1"/>
          <p:nvPr/>
        </p:nvSpPr>
        <p:spPr>
          <a:xfrm>
            <a:off x="2326105" y="1149869"/>
            <a:ext cx="8172242" cy="95410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800" b="1" dirty="0">
                <a:solidFill>
                  <a:prstClr val="white"/>
                </a:solidFill>
                <a:latin typeface="Calibri" panose="020F0502020204030204"/>
                <a:cs typeface="Times New Roman" panose="02020603050405020304" pitchFamily="18" charset="0"/>
              </a:rPr>
              <a:t>DEPARTMENT OF COMPUTER SCIENCE AND ENGINEERING</a:t>
            </a:r>
          </a:p>
        </p:txBody>
      </p:sp>
      <p:sp>
        <p:nvSpPr>
          <p:cNvPr id="30" name="Slide Number Placeholder 3">
            <a:extLst>
              <a:ext uri="{FF2B5EF4-FFF2-40B4-BE49-F238E27FC236}">
                <a16:creationId xmlns:a16="http://schemas.microsoft.com/office/drawing/2014/main" id="{F26D5E32-D143-F750-AA34-F0659FC7246C}"/>
              </a:ext>
            </a:extLst>
          </p:cNvPr>
          <p:cNvSpPr>
            <a:spLocks noGrp="1"/>
          </p:cNvSpPr>
          <p:nvPr/>
        </p:nvSpPr>
        <p:spPr>
          <a:xfrm>
            <a:off x="10679317" y="6366377"/>
            <a:ext cx="473249"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8FB4751-880F-D840-AAA9-3A15815CC996}" type="slidenum">
              <a:rPr lang="en-US" smtClean="0">
                <a:solidFill>
                  <a:prstClr val="white"/>
                </a:solidFill>
                <a:latin typeface="Calibri" panose="020F0502020204030204"/>
              </a:rPr>
              <a:pPr algn="ctr"/>
              <a:t>1</a:t>
            </a:fld>
            <a:endParaRPr lang="en-US" dirty="0">
              <a:solidFill>
                <a:prstClr val="white"/>
              </a:solidFill>
              <a:latin typeface="Calibri" panose="020F0502020204030204"/>
            </a:endParaRPr>
          </a:p>
        </p:txBody>
      </p:sp>
      <p:sp>
        <p:nvSpPr>
          <p:cNvPr id="31" name="TextBox 8">
            <a:extLst>
              <a:ext uri="{FF2B5EF4-FFF2-40B4-BE49-F238E27FC236}">
                <a16:creationId xmlns:a16="http://schemas.microsoft.com/office/drawing/2014/main" id="{87C8CEC6-1699-29AE-010D-E6350A851A38}"/>
              </a:ext>
            </a:extLst>
          </p:cNvPr>
          <p:cNvSpPr txBox="1"/>
          <p:nvPr/>
        </p:nvSpPr>
        <p:spPr>
          <a:xfrm>
            <a:off x="978054" y="3915685"/>
            <a:ext cx="2394874" cy="9335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800"/>
              </a:spcAft>
              <a:tabLst>
                <a:tab pos="931545" algn="l"/>
                <a:tab pos="2752090" algn="ctr"/>
              </a:tabLst>
            </a:pPr>
            <a:r>
              <a:rPr lang="en-IN" sz="1600" u="sng" dirty="0">
                <a:solidFill>
                  <a:prstClr val="white"/>
                </a:solidFill>
                <a:latin typeface="Calibri" panose="020F0502020204030204"/>
                <a:ea typeface="Calibri" panose="020F0502020204030204" pitchFamily="34" charset="0"/>
                <a:cs typeface="Times New Roman" panose="02020603050405020304" pitchFamily="18" charset="0"/>
              </a:rPr>
              <a:t>Guide</a:t>
            </a:r>
            <a:r>
              <a:rPr lang="en-IN" sz="1600" dirty="0">
                <a:solidFill>
                  <a:prstClr val="white"/>
                </a:solidFill>
                <a:latin typeface="Calibri" panose="020F0502020204030204"/>
                <a:ea typeface="Calibri" panose="020F0502020204030204" pitchFamily="34" charset="0"/>
                <a:cs typeface="Times New Roman" panose="02020603050405020304" pitchFamily="18" charset="0"/>
              </a:rPr>
              <a:t> :</a:t>
            </a:r>
            <a:endParaRPr lang="en-IN" sz="1600" u="sng" dirty="0">
              <a:solidFill>
                <a:prstClr val="white"/>
              </a:solidFill>
              <a:latin typeface="Calibri" panose="020F0502020204030204"/>
              <a:ea typeface="Calibri" panose="020F0502020204030204" pitchFamily="34" charset="0"/>
              <a:cs typeface="Times New Roman" panose="02020603050405020304" pitchFamily="18" charset="0"/>
            </a:endParaRPr>
          </a:p>
          <a:p>
            <a:pPr algn="ctr">
              <a:spcAft>
                <a:spcPts val="800"/>
              </a:spcAft>
              <a:tabLst>
                <a:tab pos="931545" algn="l"/>
                <a:tab pos="2752090" algn="ctr"/>
              </a:tabLst>
            </a:pPr>
            <a:r>
              <a:rPr lang="en-IN" sz="1600" dirty="0">
                <a:solidFill>
                  <a:prstClr val="white"/>
                </a:solidFill>
                <a:latin typeface="Calibri" panose="020F0502020204030204"/>
                <a:ea typeface="Calibri" panose="020F0502020204030204" pitchFamily="34" charset="0"/>
                <a:cs typeface="Times New Roman" panose="02020603050405020304" pitchFamily="18" charset="0"/>
              </a:rPr>
              <a:t>Mr. VIRUPAKSHA GOUDA  CSE, BITM Ballari</a:t>
            </a:r>
          </a:p>
        </p:txBody>
      </p:sp>
      <p:sp>
        <p:nvSpPr>
          <p:cNvPr id="32" name="TextBox 9">
            <a:extLst>
              <a:ext uri="{FF2B5EF4-FFF2-40B4-BE49-F238E27FC236}">
                <a16:creationId xmlns:a16="http://schemas.microsoft.com/office/drawing/2014/main" id="{7C903BD4-0DAF-34B3-FB19-44868738456A}"/>
              </a:ext>
            </a:extLst>
          </p:cNvPr>
          <p:cNvSpPr txBox="1"/>
          <p:nvPr/>
        </p:nvSpPr>
        <p:spPr>
          <a:xfrm>
            <a:off x="978054" y="5116652"/>
            <a:ext cx="2394874" cy="10361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800"/>
              </a:spcAft>
              <a:tabLst>
                <a:tab pos="931545" algn="l"/>
                <a:tab pos="2752090" algn="ctr"/>
              </a:tabLst>
            </a:pPr>
            <a:r>
              <a:rPr lang="en-IN" sz="1600" u="sng" dirty="0">
                <a:solidFill>
                  <a:prstClr val="white"/>
                </a:solidFill>
                <a:latin typeface="Calibri" panose="020F0502020204030204"/>
                <a:ea typeface="Calibri" panose="020F0502020204030204" pitchFamily="34" charset="0"/>
                <a:cs typeface="Times New Roman" panose="02020603050405020304" pitchFamily="18" charset="0"/>
              </a:rPr>
              <a:t>Co-Ordinator</a:t>
            </a:r>
            <a:r>
              <a:rPr lang="en-IN" sz="1600" dirty="0">
                <a:solidFill>
                  <a:prstClr val="white"/>
                </a:solidFill>
                <a:latin typeface="Calibri" panose="020F0502020204030204"/>
                <a:ea typeface="Calibri" panose="020F0502020204030204" pitchFamily="34" charset="0"/>
                <a:cs typeface="Times New Roman" panose="02020603050405020304" pitchFamily="18" charset="0"/>
              </a:rPr>
              <a:t> :</a:t>
            </a:r>
            <a:endParaRPr lang="en-IN" sz="1600" u="sng" dirty="0">
              <a:solidFill>
                <a:prstClr val="white"/>
              </a:solidFill>
              <a:latin typeface="Calibri" panose="020F0502020204030204"/>
              <a:ea typeface="Calibri" panose="020F0502020204030204" pitchFamily="34" charset="0"/>
              <a:cs typeface="Times New Roman" panose="02020603050405020304" pitchFamily="18" charset="0"/>
            </a:endParaRPr>
          </a:p>
          <a:p>
            <a:pPr algn="ctr">
              <a:spcAft>
                <a:spcPts val="800"/>
              </a:spcAft>
              <a:tabLst>
                <a:tab pos="931545" algn="l"/>
                <a:tab pos="2752090" algn="ctr"/>
              </a:tabLst>
            </a:pPr>
            <a:r>
              <a:rPr lang="en-IN" sz="1600" dirty="0">
                <a:solidFill>
                  <a:prstClr val="white"/>
                </a:solidFill>
                <a:latin typeface="Calibri" panose="020F0502020204030204"/>
                <a:ea typeface="Calibri" panose="020F0502020204030204" pitchFamily="34" charset="0"/>
                <a:cs typeface="Times New Roman" panose="02020603050405020304" pitchFamily="18" charset="0"/>
              </a:rPr>
              <a:t>Dr. PANIRAM PRASAD</a:t>
            </a:r>
          </a:p>
          <a:p>
            <a:pPr algn="ctr">
              <a:spcAft>
                <a:spcPts val="800"/>
              </a:spcAft>
              <a:tabLst>
                <a:tab pos="931545" algn="l"/>
                <a:tab pos="2752090" algn="ctr"/>
              </a:tabLst>
            </a:pPr>
            <a:r>
              <a:rPr lang="en-IN" sz="1600" dirty="0">
                <a:solidFill>
                  <a:prstClr val="white"/>
                </a:solidFill>
                <a:latin typeface="Calibri" panose="020F0502020204030204"/>
                <a:ea typeface="Calibri" panose="020F0502020204030204" pitchFamily="34" charset="0"/>
                <a:cs typeface="Times New Roman" panose="02020603050405020304" pitchFamily="18" charset="0"/>
              </a:rPr>
              <a:t> CSE, BITM Ballari</a:t>
            </a:r>
          </a:p>
        </p:txBody>
      </p:sp>
      <p:sp>
        <p:nvSpPr>
          <p:cNvPr id="33" name="TextBox 11">
            <a:extLst>
              <a:ext uri="{FF2B5EF4-FFF2-40B4-BE49-F238E27FC236}">
                <a16:creationId xmlns:a16="http://schemas.microsoft.com/office/drawing/2014/main" id="{37DF2353-44AE-6ADD-D1E7-5D49C2FD1A13}"/>
              </a:ext>
            </a:extLst>
          </p:cNvPr>
          <p:cNvSpPr txBox="1"/>
          <p:nvPr/>
        </p:nvSpPr>
        <p:spPr>
          <a:xfrm>
            <a:off x="8072089" y="4278989"/>
            <a:ext cx="2843852"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prstClr val="white"/>
                </a:solidFill>
                <a:latin typeface="Calibri" panose="020F0502020204030204"/>
                <a:cs typeface="Times New Roman" panose="02020603050405020304" pitchFamily="18" charset="0"/>
              </a:rPr>
              <a:t>PRESENTED BY</a:t>
            </a:r>
          </a:p>
        </p:txBody>
      </p:sp>
      <p:sp>
        <p:nvSpPr>
          <p:cNvPr id="35" name="TextBox 34">
            <a:extLst>
              <a:ext uri="{FF2B5EF4-FFF2-40B4-BE49-F238E27FC236}">
                <a16:creationId xmlns:a16="http://schemas.microsoft.com/office/drawing/2014/main" id="{C2B8B9BF-0BBB-34A5-1E6E-BE673A888E68}"/>
              </a:ext>
            </a:extLst>
          </p:cNvPr>
          <p:cNvSpPr txBox="1"/>
          <p:nvPr/>
        </p:nvSpPr>
        <p:spPr>
          <a:xfrm>
            <a:off x="7026442" y="4567057"/>
            <a:ext cx="6513095" cy="1630575"/>
          </a:xfrm>
          <a:prstGeom prst="rect">
            <a:avLst/>
          </a:prstGeom>
          <a:noFill/>
        </p:spPr>
        <p:txBody>
          <a:bodyPr wrap="square">
            <a:spAutoFit/>
          </a:bodyPr>
          <a:lstStyle/>
          <a:p>
            <a:pPr defTabSz="914400">
              <a:spcBef>
                <a:spcPts val="80"/>
              </a:spcBef>
            </a:pPr>
            <a:r>
              <a:rPr lang="en-US" sz="2000" b="1" i="1" dirty="0">
                <a:solidFill>
                  <a:prstClr val="white"/>
                </a:solidFill>
                <a:latin typeface="Calibri" panose="020F0502020204030204"/>
                <a:ea typeface="Times New Roman" panose="02020603050405020304" pitchFamily="18" charset="0"/>
              </a:rPr>
              <a:t> </a:t>
            </a:r>
            <a:endParaRPr lang="en-IN" sz="1600" dirty="0">
              <a:solidFill>
                <a:prstClr val="white"/>
              </a:solidFill>
              <a:latin typeface="Calibri" panose="020F0502020204030204"/>
              <a:ea typeface="Times New Roman" panose="02020603050405020304" pitchFamily="18" charset="0"/>
            </a:endParaRPr>
          </a:p>
          <a:p>
            <a:pPr marL="497840" defTabSz="914400">
              <a:spcBef>
                <a:spcPts val="5"/>
              </a:spcBef>
              <a:tabLst>
                <a:tab pos="3767455" algn="l"/>
              </a:tabLst>
            </a:pPr>
            <a:r>
              <a:rPr lang="en-US" sz="1600" dirty="0">
                <a:solidFill>
                  <a:prstClr val="white"/>
                </a:solidFill>
                <a:latin typeface="Calibri" panose="020F0502020204030204"/>
                <a:ea typeface="Times New Roman" panose="02020603050405020304" pitchFamily="18" charset="0"/>
              </a:rPr>
              <a:t>Mohammed Ali                 Usn:</a:t>
            </a:r>
            <a:r>
              <a:rPr lang="en-US" sz="1600" spc="95" dirty="0">
                <a:solidFill>
                  <a:prstClr val="white"/>
                </a:solidFill>
                <a:latin typeface="Calibri" panose="020F0502020204030204"/>
                <a:ea typeface="Times New Roman" panose="02020603050405020304" pitchFamily="18" charset="0"/>
              </a:rPr>
              <a:t> </a:t>
            </a:r>
            <a:r>
              <a:rPr lang="en-US" sz="1600" spc="-10" dirty="0">
                <a:solidFill>
                  <a:prstClr val="white"/>
                </a:solidFill>
                <a:latin typeface="Calibri" panose="020F0502020204030204"/>
                <a:ea typeface="Times New Roman" panose="02020603050405020304" pitchFamily="18" charset="0"/>
              </a:rPr>
              <a:t>3BR21CS406</a:t>
            </a:r>
            <a:endParaRPr lang="en-IN" sz="1600" dirty="0">
              <a:solidFill>
                <a:prstClr val="white"/>
              </a:solidFill>
              <a:latin typeface="Calibri" panose="020F0502020204030204"/>
              <a:ea typeface="Times New Roman" panose="02020603050405020304" pitchFamily="18" charset="0"/>
            </a:endParaRPr>
          </a:p>
          <a:p>
            <a:pPr marL="497840" defTabSz="914400">
              <a:spcBef>
                <a:spcPts val="415"/>
              </a:spcBef>
              <a:tabLst>
                <a:tab pos="3767455" algn="l"/>
              </a:tabLst>
            </a:pPr>
            <a:r>
              <a:rPr lang="en-US" sz="1600" dirty="0">
                <a:solidFill>
                  <a:prstClr val="white"/>
                </a:solidFill>
                <a:latin typeface="Calibri" panose="020F0502020204030204"/>
                <a:ea typeface="Times New Roman" panose="02020603050405020304" pitchFamily="18" charset="0"/>
              </a:rPr>
              <a:t>Mandeep Singh                Usn:</a:t>
            </a:r>
            <a:r>
              <a:rPr lang="en-US" sz="1600" spc="90" dirty="0">
                <a:solidFill>
                  <a:prstClr val="white"/>
                </a:solidFill>
                <a:latin typeface="Calibri" panose="020F0502020204030204"/>
                <a:ea typeface="Times New Roman" panose="02020603050405020304" pitchFamily="18" charset="0"/>
              </a:rPr>
              <a:t> </a:t>
            </a:r>
            <a:r>
              <a:rPr lang="en-US" sz="1600" spc="-10" dirty="0">
                <a:solidFill>
                  <a:prstClr val="white"/>
                </a:solidFill>
                <a:latin typeface="Calibri" panose="020F0502020204030204"/>
                <a:ea typeface="Times New Roman" panose="02020603050405020304" pitchFamily="18" charset="0"/>
              </a:rPr>
              <a:t>3BR21CS405</a:t>
            </a:r>
            <a:endParaRPr lang="en-IN" sz="1600" dirty="0">
              <a:solidFill>
                <a:prstClr val="white"/>
              </a:solidFill>
              <a:latin typeface="Calibri" panose="020F0502020204030204"/>
              <a:ea typeface="Times New Roman" panose="02020603050405020304" pitchFamily="18" charset="0"/>
            </a:endParaRPr>
          </a:p>
          <a:p>
            <a:pPr marL="497840" marR="1110615" defTabSz="914400">
              <a:lnSpc>
                <a:spcPct val="123000"/>
              </a:lnSpc>
              <a:spcBef>
                <a:spcPts val="420"/>
              </a:spcBef>
              <a:tabLst>
                <a:tab pos="3767455" algn="l"/>
              </a:tabLst>
            </a:pPr>
            <a:r>
              <a:rPr lang="en-US" sz="1600" dirty="0">
                <a:solidFill>
                  <a:prstClr val="white"/>
                </a:solidFill>
                <a:latin typeface="Calibri" panose="020F0502020204030204"/>
                <a:ea typeface="Times New Roman" panose="02020603050405020304" pitchFamily="18" charset="0"/>
              </a:rPr>
              <a:t>Mohammed Irshaq          Usn:</a:t>
            </a:r>
            <a:r>
              <a:rPr lang="en-US" sz="1600" spc="-90" dirty="0">
                <a:solidFill>
                  <a:prstClr val="white"/>
                </a:solidFill>
                <a:latin typeface="Calibri" panose="020F0502020204030204"/>
                <a:ea typeface="Times New Roman" panose="02020603050405020304" pitchFamily="18" charset="0"/>
              </a:rPr>
              <a:t> </a:t>
            </a:r>
            <a:r>
              <a:rPr lang="en-US" sz="1600" spc="-10" dirty="0">
                <a:solidFill>
                  <a:prstClr val="white"/>
                </a:solidFill>
                <a:latin typeface="Calibri" panose="020F0502020204030204"/>
                <a:ea typeface="Times New Roman" panose="02020603050405020304" pitchFamily="18" charset="0"/>
              </a:rPr>
              <a:t>3BR21CS407</a:t>
            </a:r>
            <a:r>
              <a:rPr lang="en-US" sz="1600" dirty="0">
                <a:solidFill>
                  <a:prstClr val="white"/>
                </a:solidFill>
                <a:latin typeface="Calibri" panose="020F0502020204030204"/>
                <a:ea typeface="Times New Roman" panose="02020603050405020304" pitchFamily="18" charset="0"/>
              </a:rPr>
              <a:t> </a:t>
            </a:r>
          </a:p>
          <a:p>
            <a:pPr marL="497840" marR="1110615" defTabSz="914400">
              <a:lnSpc>
                <a:spcPct val="123000"/>
              </a:lnSpc>
              <a:spcBef>
                <a:spcPts val="420"/>
              </a:spcBef>
              <a:tabLst>
                <a:tab pos="3767455" algn="l"/>
              </a:tabLst>
            </a:pPr>
            <a:r>
              <a:rPr lang="en-US" sz="1600" dirty="0">
                <a:solidFill>
                  <a:prstClr val="white"/>
                </a:solidFill>
                <a:latin typeface="Calibri" panose="020F0502020204030204"/>
                <a:ea typeface="Times New Roman" panose="02020603050405020304" pitchFamily="18" charset="0"/>
              </a:rPr>
              <a:t>Aishwarya V                 </a:t>
            </a:r>
            <a:r>
              <a:rPr lang="en-US" sz="1600" spc="-285" dirty="0">
                <a:solidFill>
                  <a:prstClr val="white"/>
                </a:solidFill>
                <a:latin typeface="Calibri" panose="020F0502020204030204"/>
                <a:ea typeface="Times New Roman" panose="02020603050405020304" pitchFamily="18" charset="0"/>
              </a:rPr>
              <a:t>                    </a:t>
            </a:r>
            <a:r>
              <a:rPr lang="en-US" sz="1600" dirty="0">
                <a:solidFill>
                  <a:prstClr val="white"/>
                </a:solidFill>
                <a:latin typeface="Calibri" panose="020F0502020204030204"/>
                <a:ea typeface="Times New Roman" panose="02020603050405020304" pitchFamily="18" charset="0"/>
              </a:rPr>
              <a:t>Usn:</a:t>
            </a:r>
            <a:r>
              <a:rPr lang="en-US" sz="1600" spc="-75" dirty="0">
                <a:solidFill>
                  <a:prstClr val="white"/>
                </a:solidFill>
                <a:latin typeface="Calibri" panose="020F0502020204030204"/>
                <a:ea typeface="Times New Roman" panose="02020603050405020304" pitchFamily="18" charset="0"/>
              </a:rPr>
              <a:t> </a:t>
            </a:r>
            <a:r>
              <a:rPr lang="en-US" sz="1600" spc="-10" dirty="0">
                <a:solidFill>
                  <a:prstClr val="white"/>
                </a:solidFill>
                <a:latin typeface="Calibri" panose="020F0502020204030204"/>
                <a:ea typeface="Times New Roman" panose="02020603050405020304" pitchFamily="18" charset="0"/>
              </a:rPr>
              <a:t>3BR21CS400</a:t>
            </a:r>
            <a:endParaRPr lang="en-IN" sz="1600" dirty="0">
              <a:solidFill>
                <a:prstClr val="white"/>
              </a:solidFill>
              <a:latin typeface="Calibri" panose="020F0502020204030204"/>
              <a:ea typeface="Times New Roman" panose="02020603050405020304" pitchFamily="18" charset="0"/>
            </a:endParaRPr>
          </a:p>
        </p:txBody>
      </p:sp>
      <p:pic>
        <p:nvPicPr>
          <p:cNvPr id="36" name="Image 1" descr="A logo with a globe and text  Description automatically generated">
            <a:extLst>
              <a:ext uri="{FF2B5EF4-FFF2-40B4-BE49-F238E27FC236}">
                <a16:creationId xmlns:a16="http://schemas.microsoft.com/office/drawing/2014/main" id="{9DE4C9C1-6F69-3C40-4B43-C7318FA25635}"/>
              </a:ext>
            </a:extLst>
          </p:cNvPr>
          <p:cNvPicPr>
            <a:picLocks/>
          </p:cNvPicPr>
          <p:nvPr/>
        </p:nvPicPr>
        <p:blipFill>
          <a:blip r:embed="rId2" cstate="print"/>
          <a:stretch>
            <a:fillRect/>
          </a:stretch>
        </p:blipFill>
        <p:spPr>
          <a:xfrm>
            <a:off x="560924" y="723524"/>
            <a:ext cx="1304576" cy="1118352"/>
          </a:xfrm>
          <a:prstGeom prst="rect">
            <a:avLst/>
          </a:prstGeom>
        </p:spPr>
      </p:pic>
    </p:spTree>
    <p:extLst>
      <p:ext uri="{BB962C8B-B14F-4D97-AF65-F5344CB8AC3E}">
        <p14:creationId xmlns:p14="http://schemas.microsoft.com/office/powerpoint/2010/main" val="3978240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0BD-ADCC-122F-F6F2-F68D5E7E53CB}"/>
              </a:ext>
            </a:extLst>
          </p:cNvPr>
          <p:cNvSpPr>
            <a:spLocks noGrp="1"/>
          </p:cNvSpPr>
          <p:nvPr>
            <p:ph type="title"/>
          </p:nvPr>
        </p:nvSpPr>
        <p:spPr>
          <a:xfrm>
            <a:off x="913774" y="217464"/>
            <a:ext cx="10364451" cy="1596177"/>
          </a:xfrm>
        </p:spPr>
        <p:txBody>
          <a:bodyPr/>
          <a:lstStyle/>
          <a:p>
            <a:r>
              <a:rPr lang="en-IN" sz="3600" b="1" dirty="0"/>
              <a:t>DFD DIAGRAM :</a:t>
            </a:r>
            <a:br>
              <a:rPr lang="en-IN" sz="3600" b="1" dirty="0"/>
            </a:br>
            <a:endParaRPr lang="en-IN" dirty="0"/>
          </a:p>
        </p:txBody>
      </p:sp>
      <p:pic>
        <p:nvPicPr>
          <p:cNvPr id="4" name="Content Placeholder 3">
            <a:extLst>
              <a:ext uri="{FF2B5EF4-FFF2-40B4-BE49-F238E27FC236}">
                <a16:creationId xmlns:a16="http://schemas.microsoft.com/office/drawing/2014/main" id="{8BF79262-97A6-FB47-63C9-4F4EEEC931C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68380" y="1394767"/>
            <a:ext cx="8470232" cy="4764506"/>
          </a:xfrm>
          <a:prstGeom prst="rect">
            <a:avLst/>
          </a:prstGeom>
        </p:spPr>
      </p:pic>
      <p:sp>
        <p:nvSpPr>
          <p:cNvPr id="3" name="Rectangle 2">
            <a:extLst>
              <a:ext uri="{FF2B5EF4-FFF2-40B4-BE49-F238E27FC236}">
                <a16:creationId xmlns:a16="http://schemas.microsoft.com/office/drawing/2014/main" id="{BEEF8297-64E6-2888-4A02-E9F36CEE3D36}"/>
              </a:ext>
            </a:extLst>
          </p:cNvPr>
          <p:cNvSpPr/>
          <p:nvPr/>
        </p:nvSpPr>
        <p:spPr>
          <a:xfrm>
            <a:off x="4462272" y="2011680"/>
            <a:ext cx="987552" cy="676656"/>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076FD32-0C72-A744-9581-E24C1A7A149F}"/>
              </a:ext>
            </a:extLst>
          </p:cNvPr>
          <p:cNvSpPr/>
          <p:nvPr/>
        </p:nvSpPr>
        <p:spPr>
          <a:xfrm>
            <a:off x="7644384" y="2011680"/>
            <a:ext cx="914400" cy="914400"/>
          </a:xfrm>
          <a:prstGeom prst="rect">
            <a:avLst/>
          </a:prstGeom>
          <a:solidFill>
            <a:srgbClr val="D9D9D9"/>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73C2842E-2101-3586-1472-09C4CFC99692}"/>
              </a:ext>
            </a:extLst>
          </p:cNvPr>
          <p:cNvCxnSpPr/>
          <p:nvPr/>
        </p:nvCxnSpPr>
        <p:spPr>
          <a:xfrm flipV="1">
            <a:off x="5038344" y="2350008"/>
            <a:ext cx="0" cy="33832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ED2506CB-02B2-F01C-32FF-D0120C7A33AF}"/>
              </a:ext>
            </a:extLst>
          </p:cNvPr>
          <p:cNvCxnSpPr/>
          <p:nvPr/>
        </p:nvCxnSpPr>
        <p:spPr>
          <a:xfrm flipH="1">
            <a:off x="5038344" y="2350008"/>
            <a:ext cx="621792"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AC66AFF5-FED7-9CDD-F474-E15F2625A882}"/>
              </a:ext>
            </a:extLst>
          </p:cNvPr>
          <p:cNvCxnSpPr/>
          <p:nvPr/>
        </p:nvCxnSpPr>
        <p:spPr>
          <a:xfrm>
            <a:off x="7488936" y="2350008"/>
            <a:ext cx="521208"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64332AF6-7C75-9179-E025-6A1E0A368AB7}"/>
              </a:ext>
            </a:extLst>
          </p:cNvPr>
          <p:cNvCxnSpPr/>
          <p:nvPr/>
        </p:nvCxnSpPr>
        <p:spPr>
          <a:xfrm flipV="1">
            <a:off x="8037576" y="2363724"/>
            <a:ext cx="0" cy="64922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7440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5FE3-1670-F3B6-68E2-5870B1EE6917}"/>
              </a:ext>
            </a:extLst>
          </p:cNvPr>
          <p:cNvSpPr>
            <a:spLocks noGrp="1"/>
          </p:cNvSpPr>
          <p:nvPr>
            <p:ph type="title"/>
          </p:nvPr>
        </p:nvSpPr>
        <p:spPr/>
        <p:txBody>
          <a:bodyPr/>
          <a:lstStyle/>
          <a:p>
            <a:r>
              <a:rPr lang="en-IN" sz="3600" b="1" dirty="0"/>
              <a:t>BLOCK DIAGRAM :</a:t>
            </a:r>
            <a:br>
              <a:rPr lang="en-IN" sz="3600" b="1" dirty="0"/>
            </a:br>
            <a:endParaRPr lang="en-IN" dirty="0"/>
          </a:p>
        </p:txBody>
      </p:sp>
      <p:pic>
        <p:nvPicPr>
          <p:cNvPr id="6" name="Picture 5">
            <a:extLst>
              <a:ext uri="{FF2B5EF4-FFF2-40B4-BE49-F238E27FC236}">
                <a16:creationId xmlns:a16="http://schemas.microsoft.com/office/drawing/2014/main" id="{EA194001-4ABC-9FA5-2526-E89A8BC9C2B2}"/>
              </a:ext>
            </a:extLst>
          </p:cNvPr>
          <p:cNvPicPr>
            <a:picLocks noChangeAspect="1"/>
          </p:cNvPicPr>
          <p:nvPr/>
        </p:nvPicPr>
        <p:blipFill rotWithShape="1">
          <a:blip r:embed="rId2">
            <a:extLst>
              <a:ext uri="{28A0092B-C50C-407E-A947-70E740481C1C}">
                <a14:useLocalDpi xmlns:a14="http://schemas.microsoft.com/office/drawing/2010/main" val="0"/>
              </a:ext>
            </a:extLst>
          </a:blip>
          <a:srcRect l="10427" t="8604" r="9140" b="6352"/>
          <a:stretch/>
        </p:blipFill>
        <p:spPr>
          <a:xfrm>
            <a:off x="1790371" y="1540927"/>
            <a:ext cx="8611258" cy="4843832"/>
          </a:xfrm>
          <a:prstGeom prst="rect">
            <a:avLst/>
          </a:prstGeom>
        </p:spPr>
      </p:pic>
    </p:spTree>
    <p:extLst>
      <p:ext uri="{BB962C8B-B14F-4D97-AF65-F5344CB8AC3E}">
        <p14:creationId xmlns:p14="http://schemas.microsoft.com/office/powerpoint/2010/main" val="384496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9A00F-A0B6-F934-3A44-B3C2BE4A25ED}"/>
              </a:ext>
            </a:extLst>
          </p:cNvPr>
          <p:cNvSpPr>
            <a:spLocks noGrp="1"/>
          </p:cNvSpPr>
          <p:nvPr>
            <p:ph type="title"/>
          </p:nvPr>
        </p:nvSpPr>
        <p:spPr/>
        <p:txBody>
          <a:bodyPr/>
          <a:lstStyle/>
          <a:p>
            <a:r>
              <a:rPr lang="en-IN" b="1" dirty="0"/>
              <a:t>CIRCUIT DIAGRAM :</a:t>
            </a:r>
            <a:br>
              <a:rPr lang="en-IN" b="1" dirty="0"/>
            </a:br>
            <a:endParaRPr lang="en-IN" dirty="0"/>
          </a:p>
        </p:txBody>
      </p:sp>
      <p:pic>
        <p:nvPicPr>
          <p:cNvPr id="4" name="Content Placeholder 3">
            <a:extLst>
              <a:ext uri="{FF2B5EF4-FFF2-40B4-BE49-F238E27FC236}">
                <a16:creationId xmlns:a16="http://schemas.microsoft.com/office/drawing/2014/main" id="{487FD11A-29B9-527F-2B5F-7155D292F35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423779" y="1860885"/>
            <a:ext cx="9344442" cy="4164654"/>
          </a:xfrm>
          <a:prstGeom prst="rect">
            <a:avLst/>
          </a:prstGeom>
        </p:spPr>
      </p:pic>
    </p:spTree>
    <p:extLst>
      <p:ext uri="{BB962C8B-B14F-4D97-AF65-F5344CB8AC3E}">
        <p14:creationId xmlns:p14="http://schemas.microsoft.com/office/powerpoint/2010/main" val="1828934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798F-59C4-C902-B600-04D446DFF3FB}"/>
              </a:ext>
            </a:extLst>
          </p:cNvPr>
          <p:cNvSpPr>
            <a:spLocks noGrp="1"/>
          </p:cNvSpPr>
          <p:nvPr>
            <p:ph type="title"/>
          </p:nvPr>
        </p:nvSpPr>
        <p:spPr>
          <a:xfrm>
            <a:off x="913775" y="618517"/>
            <a:ext cx="10105401" cy="1466957"/>
          </a:xfrm>
        </p:spPr>
        <p:txBody>
          <a:bodyPr/>
          <a:lstStyle/>
          <a:p>
            <a:r>
              <a:rPr kumimoji="0" lang="en-ID" sz="3600" b="1" i="0" u="none" strike="noStrike" kern="1200" cap="none" spc="0" normalizeH="0" baseline="0" noProof="0" dirty="0">
                <a:ln>
                  <a:noFill/>
                </a:ln>
                <a:effectLst/>
                <a:uLnTx/>
                <a:uFillTx/>
                <a:latin typeface="Lato" panose="020F0502020204030203" pitchFamily="34" charset="0"/>
              </a:rPr>
              <a:t>References</a:t>
            </a:r>
            <a:endParaRPr lang="en-IN" dirty="0"/>
          </a:p>
        </p:txBody>
      </p:sp>
      <p:pic>
        <p:nvPicPr>
          <p:cNvPr id="5" name="Picture 4">
            <a:extLst>
              <a:ext uri="{FF2B5EF4-FFF2-40B4-BE49-F238E27FC236}">
                <a16:creationId xmlns:a16="http://schemas.microsoft.com/office/drawing/2014/main" id="{033F1473-FBA1-1949-FBE3-C5BD3CBD6D29}"/>
              </a:ext>
            </a:extLst>
          </p:cNvPr>
          <p:cNvPicPr>
            <a:picLocks noChangeAspect="1"/>
          </p:cNvPicPr>
          <p:nvPr/>
        </p:nvPicPr>
        <p:blipFill>
          <a:blip r:embed="rId2"/>
          <a:stretch>
            <a:fillRect/>
          </a:stretch>
        </p:blipFill>
        <p:spPr>
          <a:xfrm>
            <a:off x="1316327" y="1612516"/>
            <a:ext cx="9559345" cy="4795517"/>
          </a:xfrm>
          <a:prstGeom prst="rect">
            <a:avLst/>
          </a:prstGeom>
        </p:spPr>
      </p:pic>
    </p:spTree>
    <p:extLst>
      <p:ext uri="{BB962C8B-B14F-4D97-AF65-F5344CB8AC3E}">
        <p14:creationId xmlns:p14="http://schemas.microsoft.com/office/powerpoint/2010/main" val="289125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09D65F-9353-9E1E-9A1E-B830C39DEBD5}"/>
              </a:ext>
            </a:extLst>
          </p:cNvPr>
          <p:cNvPicPr>
            <a:picLocks noGrp="1" noChangeAspect="1"/>
          </p:cNvPicPr>
          <p:nvPr>
            <p:ph sz="quarter" idx="13"/>
          </p:nvPr>
        </p:nvPicPr>
        <p:blipFill>
          <a:blip r:embed="rId2"/>
          <a:stretch>
            <a:fillRect/>
          </a:stretch>
        </p:blipFill>
        <p:spPr>
          <a:xfrm>
            <a:off x="590598" y="1668379"/>
            <a:ext cx="11010804" cy="4154906"/>
          </a:xfrm>
        </p:spPr>
      </p:pic>
    </p:spTree>
    <p:extLst>
      <p:ext uri="{BB962C8B-B14F-4D97-AF65-F5344CB8AC3E}">
        <p14:creationId xmlns:p14="http://schemas.microsoft.com/office/powerpoint/2010/main" val="3798675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F25D-0EF2-7CA4-B702-423BBDE9C39A}"/>
              </a:ext>
            </a:extLst>
          </p:cNvPr>
          <p:cNvSpPr>
            <a:spLocks noGrp="1"/>
          </p:cNvSpPr>
          <p:nvPr>
            <p:ph type="title"/>
          </p:nvPr>
        </p:nvSpPr>
        <p:spPr>
          <a:xfrm>
            <a:off x="1477085" y="1180417"/>
            <a:ext cx="9237830" cy="3192379"/>
          </a:xfrm>
        </p:spPr>
        <p:txBody>
          <a:bodyPr/>
          <a:lstStyle/>
          <a:p>
            <a:pPr marL="0" marR="0" lvl="0" indent="0" defTabSz="914400" rtl="0" eaLnBrk="1" fontAlgn="auto" latinLnBrk="0" hangingPunct="1">
              <a:lnSpc>
                <a:spcPct val="100000"/>
              </a:lnSpc>
              <a:spcBef>
                <a:spcPts val="0"/>
              </a:spcBef>
              <a:spcAft>
                <a:spcPts val="0"/>
              </a:spcAft>
              <a:tabLst/>
              <a:defRPr/>
            </a:pPr>
            <a:r>
              <a:rPr kumimoji="0" lang="en-ID" sz="4800" b="1" i="0" u="none" strike="noStrike" kern="1200" cap="none" spc="0" normalizeH="0" baseline="0" noProof="0" dirty="0">
                <a:ln>
                  <a:noFill/>
                </a:ln>
                <a:effectLst/>
                <a:uLnTx/>
                <a:uFillTx/>
                <a:latin typeface="Montserrat" panose="02000505000000020004" pitchFamily="2" charset="0"/>
                <a:ea typeface="+mn-ea"/>
                <a:cs typeface="+mn-cs"/>
              </a:rPr>
              <a:t>THANK YOU</a:t>
            </a:r>
            <a:br>
              <a:rPr kumimoji="0" lang="en-ID" sz="4800" b="1" i="0" u="none" strike="noStrike" kern="1200" cap="none" spc="0" normalizeH="0" baseline="0" noProof="0" dirty="0">
                <a:ln>
                  <a:noFill/>
                </a:ln>
                <a:solidFill>
                  <a:prstClr val="black"/>
                </a:solidFill>
                <a:effectLst/>
                <a:uLnTx/>
                <a:uFillTx/>
                <a:latin typeface="Montserrat" panose="02000505000000020004" pitchFamily="2" charset="0"/>
                <a:ea typeface="+mn-ea"/>
                <a:cs typeface="+mn-cs"/>
              </a:rPr>
            </a:br>
            <a:endParaRPr lang="en-IN" b="1" dirty="0"/>
          </a:p>
        </p:txBody>
      </p:sp>
      <p:sp>
        <p:nvSpPr>
          <p:cNvPr id="4" name="Text Placeholder 3">
            <a:extLst>
              <a:ext uri="{FF2B5EF4-FFF2-40B4-BE49-F238E27FC236}">
                <a16:creationId xmlns:a16="http://schemas.microsoft.com/office/drawing/2014/main" id="{9BCD767D-B4EF-4181-DA94-985188AD001C}"/>
              </a:ext>
            </a:extLst>
          </p:cNvPr>
          <p:cNvSpPr>
            <a:spLocks noGrp="1"/>
          </p:cNvSpPr>
          <p:nvPr>
            <p:ph type="body" sz="half" idx="2"/>
          </p:nvPr>
        </p:nvSpPr>
        <p:spPr>
          <a:xfrm>
            <a:off x="689184" y="3907575"/>
            <a:ext cx="10540290" cy="1770008"/>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2400" b="1" i="0" u="none" strike="noStrike" kern="1200" cap="none" spc="0" normalizeH="0" baseline="0" noProof="0" dirty="0">
                <a:ln>
                  <a:noFill/>
                </a:ln>
                <a:solidFill>
                  <a:prstClr val="white"/>
                </a:solidFill>
                <a:effectLst/>
                <a:uLnTx/>
                <a:uFillTx/>
                <a:latin typeface="Montserrat" panose="02000505000000020004" pitchFamily="2" charset="0"/>
                <a:ea typeface="+mn-ea"/>
                <a:cs typeface="+mn-cs"/>
              </a:rPr>
              <a:t>“BATCH 29”</a:t>
            </a:r>
          </a:p>
          <a:p>
            <a:endParaRPr lang="en-IN" dirty="0"/>
          </a:p>
        </p:txBody>
      </p:sp>
    </p:spTree>
    <p:extLst>
      <p:ext uri="{BB962C8B-B14F-4D97-AF65-F5344CB8AC3E}">
        <p14:creationId xmlns:p14="http://schemas.microsoft.com/office/powerpoint/2010/main" val="646069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4261B4-DF74-B743-85A6-1DA07794ECC4}"/>
              </a:ext>
            </a:extLst>
          </p:cNvPr>
          <p:cNvSpPr>
            <a:spLocks noGrp="1"/>
          </p:cNvSpPr>
          <p:nvPr>
            <p:ph sz="quarter" idx="13"/>
          </p:nvPr>
        </p:nvSpPr>
        <p:spPr>
          <a:xfrm>
            <a:off x="913775" y="2117558"/>
            <a:ext cx="9208794" cy="3737810"/>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project aims to provide a unique solution to the problem of delivering packages and any other items on a college campus. The project is a collaborative effort between the university and a group of students who are passionate about robotics and automation. The goal of this project is to create an autonomous delivery bot that can navigate the campus and deliver packages and  items to designated locations.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The project aims to reduce the workload of delivery personnel and improve the efficiency of the delivery process.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The project also aims to provide a unique learning opportunity for students interested in robotics and automation</a:t>
            </a:r>
            <a:endParaRPr lang="en-IN" dirty="0"/>
          </a:p>
        </p:txBody>
      </p:sp>
      <p:pic>
        <p:nvPicPr>
          <p:cNvPr id="7" name="Picture 6">
            <a:extLst>
              <a:ext uri="{FF2B5EF4-FFF2-40B4-BE49-F238E27FC236}">
                <a16:creationId xmlns:a16="http://schemas.microsoft.com/office/drawing/2014/main" id="{1B5D03EE-1487-2164-0A44-8271EA7D6E49}"/>
              </a:ext>
            </a:extLst>
          </p:cNvPr>
          <p:cNvPicPr>
            <a:picLocks noChangeAspect="1"/>
          </p:cNvPicPr>
          <p:nvPr/>
        </p:nvPicPr>
        <p:blipFill>
          <a:blip r:embed="rId2"/>
          <a:stretch>
            <a:fillRect/>
          </a:stretch>
        </p:blipFill>
        <p:spPr>
          <a:xfrm>
            <a:off x="1129302" y="807683"/>
            <a:ext cx="4196676" cy="1009578"/>
          </a:xfrm>
          <a:prstGeom prst="rect">
            <a:avLst/>
          </a:prstGeom>
        </p:spPr>
      </p:pic>
    </p:spTree>
    <p:extLst>
      <p:ext uri="{BB962C8B-B14F-4D97-AF65-F5344CB8AC3E}">
        <p14:creationId xmlns:p14="http://schemas.microsoft.com/office/powerpoint/2010/main" val="147564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341B-E32D-C622-4AF9-59D7B72BE098}"/>
              </a:ext>
            </a:extLst>
          </p:cNvPr>
          <p:cNvSpPr>
            <a:spLocks noGrp="1"/>
          </p:cNvSpPr>
          <p:nvPr>
            <p:ph type="title"/>
          </p:nvPr>
        </p:nvSpPr>
        <p:spPr/>
        <p:txBody>
          <a:bodyPr/>
          <a:lstStyle/>
          <a:p>
            <a:r>
              <a:rPr lang="en-IN" sz="3600" b="1" dirty="0"/>
              <a:t>Vision &amp; Mission :</a:t>
            </a:r>
            <a:br>
              <a:rPr kumimoji="0" lang="en-ID" sz="3600" b="0" i="0" u="none" strike="noStrike" kern="1200" cap="none" spc="0" normalizeH="0" baseline="0" noProof="0" dirty="0">
                <a:ln>
                  <a:noFill/>
                </a:ln>
                <a:effectLst/>
                <a:uLnTx/>
                <a:uFillTx/>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717E14E8-258B-6D79-770B-08EDB3C0F881}"/>
              </a:ext>
            </a:extLst>
          </p:cNvPr>
          <p:cNvSpPr>
            <a:spLocks noGrp="1"/>
          </p:cNvSpPr>
          <p:nvPr>
            <p:ph sz="quarter" idx="13"/>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Calibri" panose="020F0502020204030204"/>
                <a:ea typeface="+mn-ea"/>
                <a:cs typeface="+mn-cs"/>
              </a:rPr>
              <a:t>Vision</a:t>
            </a: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To revolutionize the on-campus delivery experience by providing a fast, reliable, and efficient service that meets the needs of students and staff.</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Calibri" panose="020F0502020204030204"/>
                <a:ea typeface="+mn-ea"/>
                <a:cs typeface="+mn-cs"/>
              </a:rPr>
              <a:t>Mission</a:t>
            </a:r>
            <a:endParaRPr kumimoji="0" lang="en-IN"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To design and develop an autonomous delivery bot that is capable of navigating through a busy campus environment and delivering packages to designated locations in a timely and secure manner.</a:t>
            </a:r>
            <a:endParaRPr kumimoji="0" lang="en-IN"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618803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CB89-A5F6-3A6A-0598-B6D8E5D57B03}"/>
              </a:ext>
            </a:extLst>
          </p:cNvPr>
          <p:cNvSpPr>
            <a:spLocks noGrp="1"/>
          </p:cNvSpPr>
          <p:nvPr>
            <p:ph type="title"/>
          </p:nvPr>
        </p:nvSpPr>
        <p:spPr/>
        <p:txBody>
          <a:bodyPr/>
          <a:lstStyle/>
          <a:p>
            <a:r>
              <a:rPr lang="en-IN" sz="3600" b="1" dirty="0"/>
              <a:t>Objectives :</a:t>
            </a:r>
            <a:br>
              <a:rPr kumimoji="0" lang="en-ID" sz="3600" b="0" i="0" u="none" strike="noStrike" kern="1200" cap="none" spc="0" normalizeH="0" baseline="0" noProof="0" dirty="0">
                <a:ln>
                  <a:noFill/>
                </a:ln>
                <a:effectLst/>
                <a:uLnTx/>
                <a:uFillTx/>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D1412440-5B4E-8C87-3DC9-891121163725}"/>
              </a:ext>
            </a:extLst>
          </p:cNvPr>
          <p:cNvSpPr>
            <a:spLocks noGrp="1"/>
          </p:cNvSpPr>
          <p:nvPr>
            <p:ph sz="quarter" idx="13"/>
          </p:nvPr>
        </p:nvSpPr>
        <p:spPr>
          <a:xfrm>
            <a:off x="913774" y="2214694"/>
            <a:ext cx="9946731" cy="3872391"/>
          </a:xfrm>
        </p:spPr>
        <p:txBody>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To enhance overall operational efficiency by optimizing  delivery routes, reduce waiting times, and improve accuracy.</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To optimize the performance of the car in line following mode for efficient and accurate deliveries on predefined routes.</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To implement obstacle detection mechanism and develop avoidance strategies to navigate around obstacles safely and effectively in obstacle avoidance mode. </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To determine and optimize the car's payload capacity, ensuring it can handle a variety of delivery items while maintaining its efficiency.</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To enhance the car's energy efficiency and optimize battery life to support longer delivery routes in various modes.</a:t>
            </a:r>
          </a:p>
          <a:p>
            <a:endParaRPr lang="en-IN" dirty="0"/>
          </a:p>
        </p:txBody>
      </p:sp>
    </p:spTree>
    <p:extLst>
      <p:ext uri="{BB962C8B-B14F-4D97-AF65-F5344CB8AC3E}">
        <p14:creationId xmlns:p14="http://schemas.microsoft.com/office/powerpoint/2010/main" val="3716449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3C14-E1D2-2886-D2C3-7E3B8FFF5F53}"/>
              </a:ext>
            </a:extLst>
          </p:cNvPr>
          <p:cNvSpPr>
            <a:spLocks noGrp="1"/>
          </p:cNvSpPr>
          <p:nvPr>
            <p:ph type="title"/>
          </p:nvPr>
        </p:nvSpPr>
        <p:spPr/>
        <p:txBody>
          <a:bodyPr/>
          <a:lstStyle/>
          <a:p>
            <a:r>
              <a:rPr kumimoji="0" lang="en-ID" sz="3600" b="1" i="0" u="none" strike="noStrike" kern="1200" cap="none" spc="0" normalizeH="0" baseline="0" noProof="0" dirty="0">
                <a:ln>
                  <a:noFill/>
                </a:ln>
                <a:effectLst/>
                <a:uLnTx/>
                <a:uFillTx/>
                <a:latin typeface="Lato" panose="020F0502020204030203" pitchFamily="34" charset="0"/>
              </a:rPr>
              <a:t>Literature Survey:</a:t>
            </a:r>
            <a:br>
              <a:rPr kumimoji="0" lang="en-ID" sz="3600" b="1" i="0" u="none" strike="noStrike" kern="1200" cap="none" spc="0" normalizeH="0" baseline="0" noProof="0" dirty="0">
                <a:ln>
                  <a:noFill/>
                </a:ln>
                <a:effectLst/>
                <a:uLnTx/>
                <a:uFillTx/>
                <a:latin typeface="Lato" panose="020F0502020204030203" pitchFamily="34" charset="0"/>
              </a:rPr>
            </a:br>
            <a:endParaRPr lang="en-IN" dirty="0"/>
          </a:p>
        </p:txBody>
      </p:sp>
      <p:pic>
        <p:nvPicPr>
          <p:cNvPr id="5" name="Content Placeholder 4">
            <a:extLst>
              <a:ext uri="{FF2B5EF4-FFF2-40B4-BE49-F238E27FC236}">
                <a16:creationId xmlns:a16="http://schemas.microsoft.com/office/drawing/2014/main" id="{6F56FAE7-1B3A-8152-F9D7-630B58649B28}"/>
              </a:ext>
            </a:extLst>
          </p:cNvPr>
          <p:cNvPicPr>
            <a:picLocks noGrp="1" noChangeAspect="1"/>
          </p:cNvPicPr>
          <p:nvPr>
            <p:ph sz="quarter" idx="13"/>
          </p:nvPr>
        </p:nvPicPr>
        <p:blipFill>
          <a:blip r:embed="rId2"/>
          <a:stretch>
            <a:fillRect/>
          </a:stretch>
        </p:blipFill>
        <p:spPr>
          <a:xfrm>
            <a:off x="1178781" y="1529272"/>
            <a:ext cx="9834437" cy="4855485"/>
          </a:xfrm>
        </p:spPr>
      </p:pic>
    </p:spTree>
    <p:extLst>
      <p:ext uri="{BB962C8B-B14F-4D97-AF65-F5344CB8AC3E}">
        <p14:creationId xmlns:p14="http://schemas.microsoft.com/office/powerpoint/2010/main" val="7833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6978E4-6401-E880-2EE7-3B4CB8E80692}"/>
              </a:ext>
            </a:extLst>
          </p:cNvPr>
          <p:cNvPicPr>
            <a:picLocks noGrp="1" noChangeAspect="1"/>
          </p:cNvPicPr>
          <p:nvPr>
            <p:ph sz="quarter" idx="13"/>
          </p:nvPr>
        </p:nvPicPr>
        <p:blipFill>
          <a:blip r:embed="rId2"/>
          <a:stretch>
            <a:fillRect/>
          </a:stretch>
        </p:blipFill>
        <p:spPr>
          <a:xfrm>
            <a:off x="1058416" y="1235241"/>
            <a:ext cx="10075167" cy="4796589"/>
          </a:xfrm>
        </p:spPr>
      </p:pic>
    </p:spTree>
    <p:extLst>
      <p:ext uri="{BB962C8B-B14F-4D97-AF65-F5344CB8AC3E}">
        <p14:creationId xmlns:p14="http://schemas.microsoft.com/office/powerpoint/2010/main" val="153892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BEA1A-9638-80FE-866E-CCA42AACC45D}"/>
              </a:ext>
            </a:extLst>
          </p:cNvPr>
          <p:cNvSpPr>
            <a:spLocks noGrp="1"/>
          </p:cNvSpPr>
          <p:nvPr>
            <p:ph type="title"/>
          </p:nvPr>
        </p:nvSpPr>
        <p:spPr/>
        <p:txBody>
          <a:bodyPr/>
          <a:lstStyle/>
          <a:p>
            <a:r>
              <a:rPr lang="en-IN" sz="3600" b="1" dirty="0">
                <a:latin typeface="Lato" panose="020F0502020204030203" pitchFamily="34" charset="0"/>
                <a:ea typeface="Lato" panose="020F0502020204030203" pitchFamily="34" charset="0"/>
                <a:cs typeface="Lato" panose="020F0502020204030203" pitchFamily="34" charset="0"/>
              </a:rPr>
              <a:t>Problem</a:t>
            </a:r>
            <a:r>
              <a:rPr lang="en-IN" sz="6600" b="1" dirty="0">
                <a:latin typeface="Lato" panose="020F0502020204030203" pitchFamily="34" charset="0"/>
                <a:ea typeface="Lato" panose="020F0502020204030203" pitchFamily="34" charset="0"/>
                <a:cs typeface="Lato" panose="020F0502020204030203" pitchFamily="34" charset="0"/>
              </a:rPr>
              <a:t> </a:t>
            </a:r>
            <a:r>
              <a:rPr lang="en-IN" sz="3600" b="1" dirty="0">
                <a:latin typeface="Lato" panose="020F0502020204030203" pitchFamily="34" charset="0"/>
                <a:ea typeface="Lato" panose="020F0502020204030203" pitchFamily="34" charset="0"/>
                <a:cs typeface="Lato" panose="020F0502020204030203" pitchFamily="34" charset="0"/>
              </a:rPr>
              <a:t>Statement</a:t>
            </a:r>
            <a:endParaRPr lang="en-IN" dirty="0"/>
          </a:p>
        </p:txBody>
      </p:sp>
      <p:sp>
        <p:nvSpPr>
          <p:cNvPr id="3" name="Content Placeholder 2">
            <a:extLst>
              <a:ext uri="{FF2B5EF4-FFF2-40B4-BE49-F238E27FC236}">
                <a16:creationId xmlns:a16="http://schemas.microsoft.com/office/drawing/2014/main" id="{8CF3318A-2783-87AC-B55D-57BF7F13915C}"/>
              </a:ext>
            </a:extLst>
          </p:cNvPr>
          <p:cNvSpPr>
            <a:spLocks noGrp="1"/>
          </p:cNvSpPr>
          <p:nvPr>
            <p:ph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To design and develop a robot car that capable of delivering  items within campus</a:t>
            </a:r>
          </a:p>
          <a:p>
            <a:endParaRPr lang="en-IN" dirty="0"/>
          </a:p>
        </p:txBody>
      </p:sp>
    </p:spTree>
    <p:extLst>
      <p:ext uri="{BB962C8B-B14F-4D97-AF65-F5344CB8AC3E}">
        <p14:creationId xmlns:p14="http://schemas.microsoft.com/office/powerpoint/2010/main" val="413836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6C18-80AC-6021-32D9-3F9A050DBE8D}"/>
              </a:ext>
            </a:extLst>
          </p:cNvPr>
          <p:cNvSpPr>
            <a:spLocks noGrp="1"/>
          </p:cNvSpPr>
          <p:nvPr>
            <p:ph type="title"/>
          </p:nvPr>
        </p:nvSpPr>
        <p:spPr/>
        <p:txBody>
          <a:bodyPr/>
          <a:lstStyle/>
          <a:p>
            <a:r>
              <a:rPr lang="en-IN" sz="3600" b="1" dirty="0">
                <a:latin typeface="Lato" panose="020F0502020204030203" pitchFamily="34" charset="0"/>
                <a:ea typeface="Lato" panose="020F0502020204030203" pitchFamily="34" charset="0"/>
                <a:cs typeface="Lato" panose="020F0502020204030203" pitchFamily="34" charset="0"/>
              </a:rPr>
              <a:t>Scope of the Project :</a:t>
            </a:r>
            <a:br>
              <a:rPr kumimoji="0" lang="en-ID" sz="3600" b="0" i="0" u="none" strike="noStrike" kern="1200" cap="none" spc="0" normalizeH="0" baseline="0" noProof="0" dirty="0">
                <a:ln>
                  <a:noFill/>
                </a:ln>
                <a:effectLst/>
                <a:uLnTx/>
                <a:uFillTx/>
                <a:latin typeface="Lato" panose="020F0502020204030203" pitchFamily="34" charset="0"/>
                <a:ea typeface="Lato" panose="020F0502020204030203" pitchFamily="34" charset="0"/>
                <a:cs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C2E9C02F-AD7D-B91C-F142-94562F550351}"/>
              </a:ext>
            </a:extLst>
          </p:cNvPr>
          <p:cNvSpPr>
            <a:spLocks noGrp="1"/>
          </p:cNvSpPr>
          <p:nvPr>
            <p:ph sz="quarter" idx="13"/>
          </p:nvPr>
        </p:nvSpPr>
        <p:spPr>
          <a:xfrm>
            <a:off x="913774" y="2214694"/>
            <a:ext cx="9994858" cy="3752969"/>
          </a:xfrm>
        </p:spPr>
        <p:txBody>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This robot car can delivery mail/packages, food, and other essential items to various locations within the campus.</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This robot car is suitable for only traveling on the plane surfaces.</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This robot car is not suitable for going  to different floors in building  through stairs.</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As the robot car works on rechargeable batteries ,if the batteries  get drained, it can be recharged easily.</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The robot car can handle the packages of weight up to 3.5 kgs.</a:t>
            </a:r>
          </a:p>
          <a:p>
            <a:endParaRPr lang="en-IN" dirty="0"/>
          </a:p>
        </p:txBody>
      </p:sp>
    </p:spTree>
    <p:extLst>
      <p:ext uri="{BB962C8B-B14F-4D97-AF65-F5344CB8AC3E}">
        <p14:creationId xmlns:p14="http://schemas.microsoft.com/office/powerpoint/2010/main" val="2184948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4039-5A9D-AD6C-700F-3419648BFC26}"/>
              </a:ext>
            </a:extLst>
          </p:cNvPr>
          <p:cNvSpPr>
            <a:spLocks noGrp="1"/>
          </p:cNvSpPr>
          <p:nvPr>
            <p:ph type="title"/>
          </p:nvPr>
        </p:nvSpPr>
        <p:spPr/>
        <p:txBody>
          <a:bodyPr/>
          <a:lstStyle/>
          <a:p>
            <a:r>
              <a:rPr kumimoji="0" lang="en-ID" sz="3600" b="1" i="0" u="none" strike="noStrike" kern="1200" cap="none" spc="0" normalizeH="0" baseline="0" noProof="0" dirty="0">
                <a:ln>
                  <a:noFill/>
                </a:ln>
                <a:effectLst/>
                <a:uLnTx/>
                <a:uFillTx/>
                <a:latin typeface="Lato" panose="020F0502020204030203" pitchFamily="34" charset="0"/>
              </a:rPr>
              <a:t>Requirements</a:t>
            </a:r>
            <a:endParaRPr lang="en-IN" dirty="0"/>
          </a:p>
        </p:txBody>
      </p:sp>
      <p:sp>
        <p:nvSpPr>
          <p:cNvPr id="3" name="Content Placeholder 2">
            <a:extLst>
              <a:ext uri="{FF2B5EF4-FFF2-40B4-BE49-F238E27FC236}">
                <a16:creationId xmlns:a16="http://schemas.microsoft.com/office/drawing/2014/main" id="{7158A5D1-4763-D881-064E-FA41231D39F4}"/>
              </a:ext>
            </a:extLst>
          </p:cNvPr>
          <p:cNvSpPr>
            <a:spLocks noGrp="1"/>
          </p:cNvSpPr>
          <p:nvPr>
            <p:ph sz="quarter" idx="13"/>
          </p:nvPr>
        </p:nvSpPr>
        <p:spPr>
          <a:xfrm>
            <a:off x="913774" y="1860884"/>
            <a:ext cx="7444163" cy="4764505"/>
          </a:xfrm>
        </p:spPr>
        <p:txBody>
          <a:bodyPr>
            <a:normAutofit fontScale="92500" lnSpcReduction="10000"/>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SOFTWARE REQUIREMENTS: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 Windows                        : windows7 or higher.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 Software                         : Arduino IDE 1.8.16 software.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 Code                               : sketches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HARDWARE REQUIREMENTS: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•Batteries.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 Jumper cables.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•Arduino Uno (micro-controller) &amp; motor driver.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•Wheels and LP293D (dc motor)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•Chassis.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•Camera with mic and speaker.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•Carrier box.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•IR remote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SENSORS: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•HC-SR04 (Ultrasonic Sensor)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•IR Sensor.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•Bluetooth sensor.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•IR receiver.</a:t>
            </a:r>
            <a:endParaRPr lang="en-IN" dirty="0"/>
          </a:p>
        </p:txBody>
      </p:sp>
    </p:spTree>
    <p:extLst>
      <p:ext uri="{BB962C8B-B14F-4D97-AF65-F5344CB8AC3E}">
        <p14:creationId xmlns:p14="http://schemas.microsoft.com/office/powerpoint/2010/main" val="398131514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28</TotalTime>
  <Words>587</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Lato</vt:lpstr>
      <vt:lpstr>Montserrat</vt:lpstr>
      <vt:lpstr>Söhne</vt:lpstr>
      <vt:lpstr>Tw Cen MT</vt:lpstr>
      <vt:lpstr>Wingdings</vt:lpstr>
      <vt:lpstr>Droplet</vt:lpstr>
      <vt:lpstr>PROJECT PHASE -2 (DEMO) Developing a robot car that is capable of delivering items within the campus </vt:lpstr>
      <vt:lpstr>PowerPoint Presentation</vt:lpstr>
      <vt:lpstr>Vision &amp; Mission : </vt:lpstr>
      <vt:lpstr>Objectives : </vt:lpstr>
      <vt:lpstr>Literature Survey: </vt:lpstr>
      <vt:lpstr>PowerPoint Presentation</vt:lpstr>
      <vt:lpstr>Problem Statement</vt:lpstr>
      <vt:lpstr>Scope of the Project : </vt:lpstr>
      <vt:lpstr>Requirements</vt:lpstr>
      <vt:lpstr>DFD DIAGRAM : </vt:lpstr>
      <vt:lpstr>BLOCK DIAGRAM : </vt:lpstr>
      <vt:lpstr>CIRCUIT DIAGRAM : </vt:lpstr>
      <vt:lpstr>References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PHASE -2 (DEMO) Developing a robot car that is capable of delivering items within the campus </dc:title>
  <dc:creator>mandeep singh</dc:creator>
  <cp:lastModifiedBy>mandeep singh</cp:lastModifiedBy>
  <cp:revision>4</cp:revision>
  <dcterms:created xsi:type="dcterms:W3CDTF">2024-05-27T14:00:25Z</dcterms:created>
  <dcterms:modified xsi:type="dcterms:W3CDTF">2024-05-28T07:04:44Z</dcterms:modified>
</cp:coreProperties>
</file>