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5143500" cx="9144000"/>
  <p:notesSz cx="6858000" cy="9144000"/>
  <p:embeddedFontLst>
    <p:embeddedFont>
      <p:font typeface="Young Serif"/>
      <p:regular r:id="rId59"/>
    </p:embeddedFont>
    <p:embeddedFont>
      <p:font typeface="Rubik"/>
      <p:regular r:id="rId60"/>
      <p:bold r:id="rId61"/>
      <p:italic r:id="rId62"/>
      <p:boldItalic r:id="rId63"/>
    </p:embeddedFont>
    <p:embeddedFont>
      <p:font typeface="Rubik SemiBold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82F84F-C7E4-4730-AA5C-59A7CA6A2D0D}">
  <a:tblStyle styleId="{AC82F84F-C7E4-4730-AA5C-59A7CA6A2D0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ubik-italic.fntdata"/><Relationship Id="rId61" Type="http://schemas.openxmlformats.org/officeDocument/2006/relationships/font" Target="fonts/Rubik-bold.fntdata"/><Relationship Id="rId20" Type="http://schemas.openxmlformats.org/officeDocument/2006/relationships/slide" Target="slides/slide13.xml"/><Relationship Id="rId64" Type="http://schemas.openxmlformats.org/officeDocument/2006/relationships/font" Target="fonts/RubikSemiBold-regular.fntdata"/><Relationship Id="rId63" Type="http://schemas.openxmlformats.org/officeDocument/2006/relationships/font" Target="fonts/Rubik-boldItalic.fntdata"/><Relationship Id="rId22" Type="http://schemas.openxmlformats.org/officeDocument/2006/relationships/slide" Target="slides/slide15.xml"/><Relationship Id="rId66" Type="http://schemas.openxmlformats.org/officeDocument/2006/relationships/font" Target="fonts/RubikSemiBold-italic.fntdata"/><Relationship Id="rId21" Type="http://schemas.openxmlformats.org/officeDocument/2006/relationships/slide" Target="slides/slide14.xml"/><Relationship Id="rId65" Type="http://schemas.openxmlformats.org/officeDocument/2006/relationships/font" Target="fonts/RubikSemiBold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7" Type="http://schemas.openxmlformats.org/officeDocument/2006/relationships/font" Target="fonts/RubikSemiBold-boldItalic.fntdata"/><Relationship Id="rId60" Type="http://schemas.openxmlformats.org/officeDocument/2006/relationships/font" Target="fonts/Rubik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YoungSerif-regular.fntdata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c8d56d0d9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c8d56d0d9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c8d56d0d9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c8d56d0d9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c8d56d0d9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c8d56d0d9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c8d56d0d9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c8d56d0d9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c8d56d0d9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c8d56d0d9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c8d56d0d9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c8d56d0d9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c8d56d0d9_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c8d56d0d9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c8d56d0d9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1c8d56d0d9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c8d56d0d9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1c8d56d0d9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c8d56d0d9_2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c8d56d0d9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c8d56d0d9_2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c8d56d0d9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c8d56d0d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c8d56d0d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c8d56d0d9_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c8d56d0d9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c8d56d0d9_2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c8d56d0d9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c8d56d0d9_2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1c8d56d0d9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1c8d56d0d9_2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1c8d56d0d9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1c8d56d0d9_2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1c8d56d0d9_2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1cd76599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1cd76599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1cd76599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1cd76599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1cd765993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1cd765993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1cd765993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1cd76599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1cd765993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1cd76599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c8d56d0d9_1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c8d56d0d9_1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1cd76599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1cd76599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1cd765993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1cd765993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1cd765993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1cd765993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1cd765993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1cd765993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cd765993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1cd765993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1cd765993b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1cd765993b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1cd765993b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1cd765993b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1cd765993b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1cd765993b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1cd765993b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1cd765993b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1ce2ba7f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1ce2ba7f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c8d56d0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c8d56d0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1ce2ba7f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1ce2ba7f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1d19c2c1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1d19c2c1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1d19c2c1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1d19c2c1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1d19c2c18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1d19c2c18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1d19c2c1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1d19c2c1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1d19c2c18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1d19c2c18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1d19c2c18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1d19c2c18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1d19c2c18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1d19c2c18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1d19c2c18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1d19c2c18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1d19c2c18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1d19c2c18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c8d56d0d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c8d56d0d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1d19c2c18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1d19c2c18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1d19c2c18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1d19c2c18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c8d56d0d9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c8d56d0d9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c8d56d0d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c8d56d0d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c8d56d0d9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1c8d56d0d9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c8d56d0d9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c8d56d0d9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06" name="Google Shape;106;p2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1" name="Google Shape;121;p27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2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2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3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3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3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3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8" name="Google Shape;168;p3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 type="tx">
  <p:cSld name="TITLE_AND_BOD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3"/>
          <p:cNvSpPr/>
          <p:nvPr>
            <p:ph idx="2" type="pic"/>
          </p:nvPr>
        </p:nvSpPr>
        <p:spPr>
          <a:xfrm>
            <a:off x="228600" y="1322475"/>
            <a:ext cx="86868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3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5" name="Google Shape;175;p3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 type="twoColTx">
  <p:cSld name="TITLE_AND_TWO_COLUMN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9" name="Google Shape;179;p3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0" name="Google Shape;180;p3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34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84" name="Google Shape;184;p3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5" name="Google Shape;185;p3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>
  <p:cSld name="CUSTOM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8" name="Google Shape;188;p3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9" name="Google Shape;189;p35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0" name="Google Shape;190;p35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1" name="Google Shape;191;p35"/>
          <p:cNvSpPr/>
          <p:nvPr/>
        </p:nvSpPr>
        <p:spPr>
          <a:xfrm>
            <a:off x="228450" y="1762300"/>
            <a:ext cx="86868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35"/>
          <p:cNvSpPr txBox="1"/>
          <p:nvPr>
            <p:ph idx="2" type="body"/>
          </p:nvPr>
        </p:nvSpPr>
        <p:spPr>
          <a:xfrm>
            <a:off x="456400" y="1983350"/>
            <a:ext cx="81138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one column and image">
  <p:cSld name="CUSTOM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7" name="Google Shape;197;p36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8" name="Google Shape;198;p36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9" name="Google Shape;199;p36"/>
          <p:cNvSpPr/>
          <p:nvPr>
            <p:ph idx="2" type="pic"/>
          </p:nvPr>
        </p:nvSpPr>
        <p:spPr>
          <a:xfrm>
            <a:off x="4685900" y="1762300"/>
            <a:ext cx="4229400" cy="31524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6"/>
          <p:cNvSpPr/>
          <p:nvPr/>
        </p:nvSpPr>
        <p:spPr>
          <a:xfrm>
            <a:off x="228450" y="1762300"/>
            <a:ext cx="42294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1" name="Google Shape;201;p36"/>
          <p:cNvSpPr txBox="1"/>
          <p:nvPr>
            <p:ph idx="3" type="body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1">
  <p:cSld name="CUSTOM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5" name="Google Shape;205;p3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37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7" name="Google Shape;207;p37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8" name="Google Shape;208;p37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37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0" name="Google Shape;210;p37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1" name="Google Shape;211;p37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3" name="Google Shape;213;p3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2">
  <p:cSld name="CUSTOM_2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6" name="Google Shape;216;p3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7" name="Google Shape;217;p38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8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9" name="Google Shape;219;p38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20" name="Google Shape;220;p38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21" name="Google Shape;221;p38"/>
          <p:cNvSpPr txBox="1"/>
          <p:nvPr>
            <p:ph idx="1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2" name="Google Shape;222;p38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3" name="Google Shape;223;p38"/>
          <p:cNvSpPr txBox="1"/>
          <p:nvPr>
            <p:ph idx="3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4" name="Google Shape;224;p3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3">
  <p:cSld name="CUSTOM_2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7" name="Google Shape;227;p39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8" name="Google Shape;228;p39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9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30" name="Google Shape;230;p39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31" name="Google Shape;231;p39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32" name="Google Shape;232;p39"/>
          <p:cNvSpPr txBox="1"/>
          <p:nvPr>
            <p:ph idx="1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3" name="Google Shape;233;p39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4" name="Google Shape;234;p39"/>
          <p:cNvSpPr txBox="1"/>
          <p:nvPr>
            <p:ph idx="3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5" name="Google Shape;235;p3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4">
  <p:cSld name="CUSTOM_2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9" name="Google Shape;239;p40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40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0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42" name="Google Shape;242;p40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3" name="Google Shape;243;p40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4" name="Google Shape;244;p40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5" name="Google Shape;245;p40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46" name="Google Shape;246;p40"/>
          <p:cNvSpPr txBox="1"/>
          <p:nvPr>
            <p:ph idx="4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" name="Google Shape;247;p40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8" name="Google Shape;248;p40"/>
          <p:cNvSpPr txBox="1"/>
          <p:nvPr>
            <p:ph idx="5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9" name="Google Shape;249;p40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50" name="Google Shape;250;p40"/>
          <p:cNvSpPr txBox="1"/>
          <p:nvPr>
            <p:ph idx="6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1" name="Google Shape;251;p40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2" name="Google Shape;252;p40"/>
          <p:cNvSpPr txBox="1"/>
          <p:nvPr>
            <p:ph idx="7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CUSTOM_3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55" name="Google Shape;255;p41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6" name="Google Shape;256;p4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81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4325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4325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4325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4325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4325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idx="4294967295" type="ctrTitle"/>
          </p:nvPr>
        </p:nvSpPr>
        <p:spPr>
          <a:xfrm>
            <a:off x="0" y="0"/>
            <a:ext cx="9144000" cy="19362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904">
              <a:solidFill>
                <a:schemeClr val="lt2"/>
              </a:solidFill>
            </a:endParaRPr>
          </a:p>
          <a:p>
            <a:pPr indent="0" lvl="0" marL="164592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TROUBLESHOOTING AND PREVENTIVE MAINTENANCE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43"/>
          <p:cNvSpPr/>
          <p:nvPr/>
        </p:nvSpPr>
        <p:spPr>
          <a:xfrm>
            <a:off x="65600" y="209300"/>
            <a:ext cx="1479300" cy="1499400"/>
          </a:xfrm>
          <a:prstGeom prst="flowChartConnector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4" name="Google Shape;264;p43"/>
          <p:cNvSpPr/>
          <p:nvPr/>
        </p:nvSpPr>
        <p:spPr>
          <a:xfrm>
            <a:off x="153800" y="294050"/>
            <a:ext cx="1302900" cy="13299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</a:t>
            </a:r>
            <a:endParaRPr b="1" sz="2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5</a:t>
            </a:r>
            <a:endParaRPr b="1" sz="2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5" name="Google Shape;265;p43"/>
          <p:cNvSpPr/>
          <p:nvPr/>
        </p:nvSpPr>
        <p:spPr>
          <a:xfrm>
            <a:off x="221625" y="2356975"/>
            <a:ext cx="8699400" cy="260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 rotWithShape="1">
          <a:blip r:embed="rId4">
            <a:alphaModFix/>
          </a:blip>
          <a:srcRect b="8382" l="0" r="0" t="0"/>
          <a:stretch/>
        </p:blipFill>
        <p:spPr>
          <a:xfrm>
            <a:off x="0" y="1936225"/>
            <a:ext cx="9144000" cy="30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/>
        </p:nvSpPr>
        <p:spPr>
          <a:xfrm>
            <a:off x="330325" y="647200"/>
            <a:ext cx="86856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latin typeface="Young Serif"/>
                <a:ea typeface="Young Serif"/>
                <a:cs typeface="Young Serif"/>
                <a:sym typeface="Young Serif"/>
              </a:rPr>
              <a:t> Some of the beep codes and the respective problems are as follows: </a:t>
            </a:r>
            <a:endParaRPr b="1" i="1" sz="1900"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b="1" lang="en" sz="19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No beep but the system turns on and runs fine</a:t>
            </a:r>
            <a:r>
              <a:rPr lang="en" sz="1900"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sz="1900"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Young Serif"/>
              <a:buChar char="●"/>
            </a:pPr>
            <a:r>
              <a:rPr lang="en" sz="1900">
                <a:latin typeface="Young Serif"/>
                <a:ea typeface="Young Serif"/>
                <a:cs typeface="Young Serif"/>
                <a:sym typeface="Young Serif"/>
              </a:rPr>
              <a:t> Under normal circumstances, most computer systems will </a:t>
            </a:r>
            <a:r>
              <a:rPr i="1" lang="en" sz="1900">
                <a:latin typeface="Young Serif"/>
                <a:ea typeface="Young Serif"/>
                <a:cs typeface="Young Serif"/>
                <a:sym typeface="Young Serif"/>
              </a:rPr>
              <a:t>beep one short beep when turned on.</a:t>
            </a:r>
            <a:endParaRPr i="1" sz="1900"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Young Serif"/>
              <a:buChar char="●"/>
            </a:pPr>
            <a:r>
              <a:rPr lang="en" sz="1900">
                <a:latin typeface="Young Serif"/>
                <a:ea typeface="Young Serif"/>
                <a:cs typeface="Young Serif"/>
                <a:sym typeface="Young Serif"/>
              </a:rPr>
              <a:t> If your computer </a:t>
            </a:r>
            <a:r>
              <a:rPr i="1" lang="en" sz="1900">
                <a:latin typeface="Young Serif"/>
                <a:ea typeface="Young Serif"/>
                <a:cs typeface="Young Serif"/>
                <a:sym typeface="Young Serif"/>
              </a:rPr>
              <a:t>doesn’t produce a beep sound</a:t>
            </a:r>
            <a:r>
              <a:rPr lang="en" sz="1900">
                <a:latin typeface="Young Serif"/>
                <a:ea typeface="Young Serif"/>
                <a:cs typeface="Young Serif"/>
                <a:sym typeface="Young Serif"/>
              </a:rPr>
              <a:t>, </a:t>
            </a:r>
            <a:r>
              <a:rPr i="1" lang="en" sz="1900">
                <a:latin typeface="Young Serif"/>
                <a:ea typeface="Young Serif"/>
                <a:cs typeface="Young Serif"/>
                <a:sym typeface="Young Serif"/>
              </a:rPr>
              <a:t>your “beeper” may have died out. </a:t>
            </a:r>
            <a:endParaRPr i="1" sz="1900"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b="1" lang="en" sz="19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No beep</a:t>
            </a:r>
            <a:r>
              <a:rPr lang="en" sz="1900"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sz="1900"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Young Serif"/>
              <a:buChar char="●"/>
            </a:pPr>
            <a:r>
              <a:rPr lang="en" sz="1900">
                <a:latin typeface="Young Serif"/>
                <a:ea typeface="Young Serif"/>
                <a:cs typeface="Young Serif"/>
                <a:sym typeface="Young Serif"/>
              </a:rPr>
              <a:t> The power supply is not plugged in or turned on. </a:t>
            </a:r>
            <a:endParaRPr sz="1900"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Young Serif"/>
              <a:buChar char="●"/>
            </a:pPr>
            <a:r>
              <a:rPr i="1" lang="en" sz="1900">
                <a:latin typeface="Young Serif"/>
                <a:ea typeface="Young Serif"/>
                <a:cs typeface="Young Serif"/>
                <a:sym typeface="Young Serif"/>
              </a:rPr>
              <a:t>If not, the power supply is completely dead. </a:t>
            </a:r>
            <a:endParaRPr i="1" sz="1900"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" sz="1900">
                <a:latin typeface="Young Serif"/>
                <a:ea typeface="Young Serif"/>
                <a:cs typeface="Young Serif"/>
                <a:sym typeface="Young Serif"/>
              </a:rPr>
              <a:t> </a:t>
            </a:r>
            <a:r>
              <a:rPr b="1" lang="en" sz="19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Steady, short beeps</a:t>
            </a:r>
            <a:r>
              <a:rPr lang="en" sz="1900">
                <a:latin typeface="Young Serif"/>
                <a:ea typeface="Young Serif"/>
                <a:cs typeface="Young Serif"/>
                <a:sym typeface="Young Serif"/>
              </a:rPr>
              <a:t> - The power supply may be bad or the voltages might be wrong. </a:t>
            </a:r>
            <a:r>
              <a:rPr i="1" lang="en" sz="1900">
                <a:latin typeface="Young Serif"/>
                <a:ea typeface="Young Serif"/>
                <a:cs typeface="Young Serif"/>
                <a:sym typeface="Young Serif"/>
              </a:rPr>
              <a:t>A replacement would usually be </a:t>
            </a:r>
            <a:r>
              <a:rPr i="1" lang="en" sz="2400">
                <a:latin typeface="Young Serif"/>
                <a:ea typeface="Young Serif"/>
                <a:cs typeface="Young Serif"/>
                <a:sym typeface="Young Serif"/>
              </a:rPr>
              <a:t>necessary.</a:t>
            </a:r>
            <a:endParaRPr i="1" sz="2400"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321" name="Google Shape;321;p52"/>
          <p:cNvSpPr txBox="1"/>
          <p:nvPr>
            <p:ph idx="4294967295" type="ctrTitle"/>
          </p:nvPr>
        </p:nvSpPr>
        <p:spPr>
          <a:xfrm>
            <a:off x="235225" y="76900"/>
            <a:ext cx="8685600" cy="570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/>
        </p:nvSpPr>
        <p:spPr>
          <a:xfrm>
            <a:off x="316650" y="647200"/>
            <a:ext cx="8827500" cy="4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b="1" lang="en" sz="19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Steady, long beeps</a:t>
            </a:r>
            <a:r>
              <a:rPr lang="en" sz="1900">
                <a:latin typeface="Young Serif"/>
                <a:ea typeface="Young Serif"/>
                <a:cs typeface="Young Serif"/>
                <a:sym typeface="Young Serif"/>
              </a:rPr>
              <a:t> - The power supply has gone bad.</a:t>
            </a:r>
            <a:endParaRPr sz="1900"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19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L</a:t>
            </a:r>
            <a:r>
              <a:rPr b="1" lang="en" sz="19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ong, continuous beep</a:t>
            </a:r>
            <a:r>
              <a:rPr lang="en" sz="1900">
                <a:latin typeface="Young Serif"/>
                <a:ea typeface="Young Serif"/>
                <a:cs typeface="Young Serif"/>
                <a:sym typeface="Young Serif"/>
              </a:rPr>
              <a:t> - </a:t>
            </a:r>
            <a:r>
              <a:rPr lang="en" sz="1800">
                <a:latin typeface="Young Serif"/>
                <a:ea typeface="Young Serif"/>
                <a:cs typeface="Young Serif"/>
                <a:sym typeface="Young Serif"/>
              </a:rPr>
              <a:t>Your Random Access Memory (RAM) sticks may have gone bad.</a:t>
            </a:r>
            <a:endParaRPr sz="1800">
              <a:latin typeface="Young Serif"/>
              <a:ea typeface="Young Serif"/>
              <a:cs typeface="Young Serif"/>
              <a:sym typeface="Young Serif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Young Serif"/>
              <a:buChar char="●"/>
            </a:pPr>
            <a:r>
              <a:rPr lang="en" sz="1800">
                <a:latin typeface="Young Serif"/>
                <a:ea typeface="Young Serif"/>
                <a:cs typeface="Young Serif"/>
                <a:sym typeface="Young Serif"/>
              </a:rPr>
              <a:t> </a:t>
            </a:r>
            <a:r>
              <a:rPr lang="en" sz="1800">
                <a:latin typeface="Young Serif"/>
                <a:ea typeface="Young Serif"/>
                <a:cs typeface="Young Serif"/>
                <a:sym typeface="Young Serif"/>
              </a:rPr>
              <a:t>If there is </a:t>
            </a:r>
            <a:r>
              <a:rPr i="1" lang="en" sz="1800">
                <a:latin typeface="Young Serif"/>
                <a:ea typeface="Young Serif"/>
                <a:cs typeface="Young Serif"/>
                <a:sym typeface="Young Serif"/>
              </a:rPr>
              <a:t>more than one stick installed</a:t>
            </a:r>
            <a:r>
              <a:rPr lang="en" sz="1800">
                <a:latin typeface="Young Serif"/>
                <a:ea typeface="Young Serif"/>
                <a:cs typeface="Young Serif"/>
                <a:sym typeface="Young Serif"/>
              </a:rPr>
              <a:t>, try taking one out to see if the computer boots. </a:t>
            </a:r>
            <a:endParaRPr sz="1800">
              <a:latin typeface="Young Serif"/>
              <a:ea typeface="Young Serif"/>
              <a:cs typeface="Young Serif"/>
              <a:sym typeface="Young Serif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Young Serif"/>
              <a:buChar char="●"/>
            </a:pPr>
            <a:r>
              <a:rPr lang="en" sz="1800">
                <a:latin typeface="Young Serif"/>
                <a:ea typeface="Young Serif"/>
                <a:cs typeface="Young Serif"/>
                <a:sym typeface="Young Serif"/>
              </a:rPr>
              <a:t>If it does not, try the same thing with the other stick.</a:t>
            </a:r>
            <a:endParaRPr sz="1800">
              <a:latin typeface="Young Serif"/>
              <a:ea typeface="Young Serif"/>
              <a:cs typeface="Young Serif"/>
              <a:sym typeface="Young Serif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Young Serif"/>
              <a:buChar char="●"/>
            </a:pPr>
            <a:r>
              <a:rPr lang="en" sz="1800">
                <a:latin typeface="Young Serif"/>
                <a:ea typeface="Young Serif"/>
                <a:cs typeface="Young Serif"/>
                <a:sym typeface="Young Serif"/>
              </a:rPr>
              <a:t> This will tell you which stick has gone bad, and you can replace or upgrade accordingly. </a:t>
            </a:r>
            <a:endParaRPr sz="1800">
              <a:latin typeface="Young Serif"/>
              <a:ea typeface="Young Serif"/>
              <a:cs typeface="Young Serif"/>
              <a:sym typeface="Young Serif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Young Serif"/>
              <a:buChar char="●"/>
            </a:pPr>
            <a:r>
              <a:rPr lang="en" sz="1800">
                <a:latin typeface="Young Serif"/>
                <a:ea typeface="Young Serif"/>
                <a:cs typeface="Young Serif"/>
                <a:sym typeface="Young Serif"/>
              </a:rPr>
              <a:t>If there is only one stick installed, you will need to </a:t>
            </a:r>
            <a:r>
              <a:rPr i="1" lang="en" sz="2200">
                <a:latin typeface="Young Serif"/>
                <a:ea typeface="Young Serif"/>
                <a:cs typeface="Young Serif"/>
                <a:sym typeface="Young Serif"/>
              </a:rPr>
              <a:t>replace or upgrade</a:t>
            </a:r>
            <a:r>
              <a:rPr lang="en" sz="2200">
                <a:latin typeface="Young Serif"/>
                <a:ea typeface="Young Serif"/>
                <a:cs typeface="Young Serif"/>
                <a:sym typeface="Young Serif"/>
              </a:rPr>
              <a:t> it to fix the problem</a:t>
            </a:r>
            <a:endParaRPr sz="2200"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327" name="Google Shape;327;p53"/>
          <p:cNvSpPr txBox="1"/>
          <p:nvPr>
            <p:ph idx="4294967295" type="ctrTitle"/>
          </p:nvPr>
        </p:nvSpPr>
        <p:spPr>
          <a:xfrm>
            <a:off x="235225" y="76900"/>
            <a:ext cx="8685600" cy="570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idx="4294967295" type="ctrTitle"/>
          </p:nvPr>
        </p:nvSpPr>
        <p:spPr>
          <a:xfrm>
            <a:off x="235225" y="76900"/>
            <a:ext cx="8685600" cy="570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54"/>
          <p:cNvSpPr txBox="1"/>
          <p:nvPr/>
        </p:nvSpPr>
        <p:spPr>
          <a:xfrm>
            <a:off x="316650" y="647200"/>
            <a:ext cx="88275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Young Serif"/>
              <a:buChar char="❖"/>
            </a:pPr>
            <a:r>
              <a:rPr b="1" lang="en" sz="25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One long, two short beeps:</a:t>
            </a:r>
            <a:endParaRPr b="1" sz="2500">
              <a:solidFill>
                <a:srgbClr val="98000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Young Serif"/>
              <a:buChar char="●"/>
            </a:pPr>
            <a:r>
              <a:rPr b="1" lang="en" sz="25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There has been a video card failure. </a:t>
            </a:r>
            <a:endParaRPr b="1" sz="25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Young Serif"/>
              <a:buChar char="●"/>
            </a:pPr>
            <a:r>
              <a:rPr b="1" lang="en" sz="25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Your first action is to try reseating the video card. </a:t>
            </a:r>
            <a:endParaRPr b="1" sz="25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Young Serif"/>
              <a:buChar char="●"/>
            </a:pPr>
            <a:r>
              <a:rPr b="1" lang="en" sz="25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If reseating doesn’t work, replace the video card.</a:t>
            </a:r>
            <a:endParaRPr b="1" sz="25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idx="4294967295" type="ctrTitle"/>
          </p:nvPr>
        </p:nvSpPr>
        <p:spPr>
          <a:xfrm>
            <a:off x="235225" y="76900"/>
            <a:ext cx="8685600" cy="570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4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5.1.4 BIOS Information</a:t>
            </a: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55"/>
          <p:cNvSpPr txBox="1"/>
          <p:nvPr/>
        </p:nvSpPr>
        <p:spPr>
          <a:xfrm>
            <a:off x="235225" y="647200"/>
            <a:ext cx="89088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Young Serif"/>
              <a:buChar char="❖"/>
            </a:pPr>
            <a:r>
              <a:rPr b="1" lang="en" sz="25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One long, two short beeps:</a:t>
            </a:r>
            <a:endParaRPr b="1" sz="2500">
              <a:solidFill>
                <a:srgbClr val="98000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Young Serif"/>
              <a:buChar char="●"/>
            </a:pPr>
            <a:r>
              <a:rPr b="1" lang="en" sz="25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BIOS </a:t>
            </a:r>
            <a:r>
              <a:rPr b="1" lang="en" sz="25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stands for basic input/output system</a:t>
            </a:r>
            <a:r>
              <a:rPr b="1" lang="en" sz="25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b="1" sz="25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Young Serif"/>
              <a:buChar char="●"/>
            </a:pPr>
            <a:r>
              <a:rPr b="1" lang="en" sz="25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BIOS </a:t>
            </a:r>
            <a:r>
              <a:rPr b="1" lang="en" sz="25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is a program used by a computer to start the computer system after it is powered on.</a:t>
            </a:r>
            <a:r>
              <a:rPr b="1" lang="en" sz="25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b="1" sz="25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Young Serif"/>
              <a:buChar char="●"/>
            </a:pPr>
            <a:r>
              <a:rPr b="1" lang="en" sz="25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It also manages </a:t>
            </a:r>
            <a:r>
              <a:rPr b="1" lang="en" sz="25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data flow</a:t>
            </a:r>
            <a:r>
              <a:rPr b="1" lang="en" sz="25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between the computer’s operating system (OS) and attached devices, such </a:t>
            </a:r>
            <a:r>
              <a:rPr b="1" i="1" lang="en" sz="21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as the hard disk, video adapter, keyboard, mouse, and printer</a:t>
            </a:r>
            <a:endParaRPr b="1" i="1" sz="21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/>
        </p:nvSpPr>
        <p:spPr>
          <a:xfrm>
            <a:off x="235225" y="647200"/>
            <a:ext cx="89088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Young Serif"/>
              <a:buChar char="●"/>
            </a:pPr>
            <a:r>
              <a:rPr b="1" lang="en" sz="25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If the computer boots and stops after the POST</a:t>
            </a:r>
            <a:r>
              <a:rPr b="1" lang="en" sz="25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, your computer has a BIOS setting problem. </a:t>
            </a:r>
            <a:endParaRPr b="1" sz="25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Young Serif"/>
              <a:buChar char="●"/>
            </a:pPr>
            <a:r>
              <a:rPr b="1" lang="en" sz="25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Fixing BIOS problems requires a good knowledge of computer hardware. </a:t>
            </a:r>
            <a:endParaRPr b="1" sz="25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Young Serif"/>
              <a:buChar char="●"/>
            </a:pPr>
            <a:r>
              <a:rPr b="1" lang="en" sz="25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Therefore, when you face a BIOS setting problem, you should computer hardware technician to solve the problem.</a:t>
            </a:r>
            <a:r>
              <a:rPr b="1" lang="en" sz="25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b="1" i="1" sz="21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345" name="Google Shape;345;p56"/>
          <p:cNvSpPr txBox="1"/>
          <p:nvPr>
            <p:ph idx="4294967295" type="ctrTitle"/>
          </p:nvPr>
        </p:nvSpPr>
        <p:spPr>
          <a:xfrm>
            <a:off x="235225" y="76900"/>
            <a:ext cx="8685600" cy="570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idx="4294967295" type="ctrTitle"/>
          </p:nvPr>
        </p:nvSpPr>
        <p:spPr>
          <a:xfrm>
            <a:off x="235225" y="76900"/>
            <a:ext cx="8685600" cy="570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5.1.5 CMOS Error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57"/>
          <p:cNvSpPr txBox="1"/>
          <p:nvPr/>
        </p:nvSpPr>
        <p:spPr>
          <a:xfrm>
            <a:off x="235225" y="647200"/>
            <a:ext cx="8908800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50"/>
              <a:buFont typeface="Young Serif"/>
              <a:buChar char="●"/>
            </a:pPr>
            <a:r>
              <a:rPr b="1" lang="en" sz="225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The CMOS</a:t>
            </a:r>
            <a:r>
              <a:rPr b="1" lang="en" sz="22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r>
              <a:rPr b="1" lang="en" sz="225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(Complementary Metal-Oxide Semiconductor)</a:t>
            </a:r>
            <a:r>
              <a:rPr b="1" lang="en" sz="22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is an onboard chip that stores information ranging from the time and date to system hardware settings.</a:t>
            </a:r>
            <a:endParaRPr b="1" sz="225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50"/>
              <a:buFont typeface="Young Serif"/>
              <a:buChar char="●"/>
            </a:pPr>
            <a:r>
              <a:rPr b="1" lang="en" sz="22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Its primary function is to handle and </a:t>
            </a:r>
            <a:r>
              <a:rPr b="1" lang="en" sz="225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store the BIOS configuration settings</a:t>
            </a:r>
            <a:endParaRPr b="1" sz="2250">
              <a:solidFill>
                <a:srgbClr val="98000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50"/>
              <a:buFont typeface="Young Serif"/>
              <a:buChar char="●"/>
            </a:pPr>
            <a:r>
              <a:rPr b="1" lang="en" sz="22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If a computer shows a CMOS alert message on the screen, it indicates that the CMOS battery </a:t>
            </a:r>
            <a:r>
              <a:rPr b="1" lang="en" sz="225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needs to be replaced</a:t>
            </a:r>
            <a:endParaRPr b="1" sz="2250">
              <a:solidFill>
                <a:srgbClr val="980000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idx="4294967295" type="ctrTitle"/>
          </p:nvPr>
        </p:nvSpPr>
        <p:spPr>
          <a:xfrm>
            <a:off x="235225" y="76900"/>
            <a:ext cx="8685600" cy="570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5.1.6 Event Viewer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58"/>
          <p:cNvSpPr txBox="1"/>
          <p:nvPr/>
        </p:nvSpPr>
        <p:spPr>
          <a:xfrm>
            <a:off x="229200" y="1186500"/>
            <a:ext cx="8685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❖"/>
            </a:pPr>
            <a:r>
              <a:rPr lang="en" sz="24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Event Viewer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is a tool that logs system and application errors. 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●"/>
            </a:pP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This can help troubleshoot and identify hardware or software issues by providing detailed error reports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idx="4294967295" type="ctrTitle"/>
          </p:nvPr>
        </p:nvSpPr>
        <p:spPr>
          <a:xfrm>
            <a:off x="235225" y="76900"/>
            <a:ext cx="8685600" cy="570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5.1.6 Event Viewer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59"/>
          <p:cNvSpPr txBox="1"/>
          <p:nvPr/>
        </p:nvSpPr>
        <p:spPr>
          <a:xfrm>
            <a:off x="235225" y="647200"/>
            <a:ext cx="8908800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50"/>
              <a:buFont typeface="Young Serif"/>
              <a:buChar char="❖"/>
            </a:pPr>
            <a:r>
              <a:rPr b="1" i="1" lang="en" sz="22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The event viewer records the following info about the problem.</a:t>
            </a:r>
            <a:endParaRPr b="1" i="1" sz="225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Young Serif"/>
              <a:buChar char="●"/>
            </a:pPr>
            <a:r>
              <a:rPr b="1" lang="en" sz="225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The problem that occurred </a:t>
            </a:r>
            <a:endParaRPr b="1" sz="225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Young Serif"/>
              <a:buChar char="●"/>
            </a:pPr>
            <a:r>
              <a:rPr b="1" lang="en" sz="225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 The date and time of the problem </a:t>
            </a:r>
            <a:endParaRPr b="1" sz="225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Young Serif"/>
              <a:buChar char="●"/>
            </a:pPr>
            <a:r>
              <a:rPr b="1" lang="en" sz="225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The severity of the problem </a:t>
            </a:r>
            <a:endParaRPr b="1" sz="225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Young Serif"/>
              <a:buChar char="●"/>
            </a:pPr>
            <a:r>
              <a:rPr b="1" lang="en" sz="225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 The source of the problem </a:t>
            </a:r>
            <a:endParaRPr b="1" sz="225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Young Serif"/>
              <a:buChar char="●"/>
            </a:pPr>
            <a:r>
              <a:rPr b="1" lang="en" sz="225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The event ID number </a:t>
            </a:r>
            <a:endParaRPr b="1" sz="225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Young Serif"/>
              <a:buChar char="●"/>
            </a:pPr>
            <a:r>
              <a:rPr b="1" lang="en" sz="225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Which user was logged in when the problem occurred</a:t>
            </a:r>
            <a:endParaRPr b="1" sz="225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4294967295" type="ctrTitle"/>
          </p:nvPr>
        </p:nvSpPr>
        <p:spPr>
          <a:xfrm>
            <a:off x="235225" y="76900"/>
            <a:ext cx="8685600" cy="570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5.1.6 Event Viewer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60"/>
          <p:cNvSpPr txBox="1"/>
          <p:nvPr/>
        </p:nvSpPr>
        <p:spPr>
          <a:xfrm>
            <a:off x="235225" y="647200"/>
            <a:ext cx="89088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50"/>
              <a:buFont typeface="Young Serif"/>
              <a:buChar char="❖"/>
            </a:pPr>
            <a:r>
              <a:rPr b="1" i="1" lang="en" sz="18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The following steps can be followed to launch the Event Viewer: </a:t>
            </a:r>
            <a:endParaRPr b="1" i="1" sz="185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50"/>
              <a:buFont typeface="Young Serif"/>
              <a:buAutoNum type="arabicPeriod"/>
            </a:pPr>
            <a:r>
              <a:rPr b="1" i="1" lang="en" sz="18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On the Windows Search box, write event viewer </a:t>
            </a:r>
            <a:endParaRPr b="1" i="1" sz="185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50"/>
              <a:buFont typeface="Young Serif"/>
              <a:buAutoNum type="arabicPeriod"/>
            </a:pPr>
            <a:r>
              <a:rPr b="1" i="1" lang="en" sz="18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A pop-up menu appears which looks like the one shown in Figure 5.1</a:t>
            </a:r>
            <a:endParaRPr b="1" i="1" sz="185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50"/>
              <a:buFont typeface="Young Serif"/>
              <a:buAutoNum type="arabicPeriod"/>
            </a:pPr>
            <a:r>
              <a:rPr b="1" i="1" lang="en" sz="18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Click on Event Viewer </a:t>
            </a:r>
            <a:endParaRPr b="1" sz="185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370" name="Google Shape;370;p60"/>
          <p:cNvSpPr txBox="1"/>
          <p:nvPr>
            <p:ph idx="4294967295" type="ctrTitle"/>
          </p:nvPr>
        </p:nvSpPr>
        <p:spPr>
          <a:xfrm>
            <a:off x="235225" y="3971800"/>
            <a:ext cx="3521100" cy="627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i="1" lang="en" sz="1400">
                <a:solidFill>
                  <a:srgbClr val="231F20"/>
                </a:solidFill>
              </a:rPr>
              <a:t>Figure. 5.1  Launching Event Viewer</a:t>
            </a:r>
            <a:endParaRPr b="1" i="1" sz="1400">
              <a:solidFill>
                <a:srgbClr val="231F20"/>
              </a:solidFill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750" y="1973725"/>
            <a:ext cx="4570475" cy="31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>
            <p:ph idx="4294967295" type="ctrTitle"/>
          </p:nvPr>
        </p:nvSpPr>
        <p:spPr>
          <a:xfrm>
            <a:off x="235225" y="76900"/>
            <a:ext cx="8685600" cy="570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61"/>
          <p:cNvSpPr txBox="1"/>
          <p:nvPr/>
        </p:nvSpPr>
        <p:spPr>
          <a:xfrm>
            <a:off x="235225" y="647200"/>
            <a:ext cx="89088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●"/>
            </a:pPr>
            <a:r>
              <a:rPr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Events are placed in different categories as shown on the left side of Figure 5.2.</a:t>
            </a:r>
            <a:endParaRPr sz="24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●"/>
            </a:pPr>
            <a:r>
              <a:rPr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Each category is related to a log that Windows keeps on events regarding that particular category</a:t>
            </a:r>
            <a:endParaRPr sz="24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70950" y="769350"/>
            <a:ext cx="8712900" cy="4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6"/>
                </a:solidFill>
              </a:rPr>
              <a:t>At the end of this unit, students will be able to:</a:t>
            </a:r>
            <a:endParaRPr b="1" sz="2100">
              <a:solidFill>
                <a:schemeClr val="accent6"/>
              </a:solidFill>
            </a:endParaRPr>
          </a:p>
          <a:p>
            <a:pPr indent="-469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800"/>
              <a:buFont typeface="Young Serif"/>
              <a:buChar char="❖"/>
            </a:pPr>
            <a:r>
              <a:rPr lang="en" sz="2100">
                <a:solidFill>
                  <a:schemeClr val="accent6"/>
                </a:solidFill>
              </a:rPr>
              <a:t>Explai</a:t>
            </a:r>
            <a:r>
              <a:rPr lang="en" sz="2100">
                <a:solidFill>
                  <a:schemeClr val="accent6"/>
                </a:solidFill>
              </a:rPr>
              <a:t>n </a:t>
            </a:r>
            <a:r>
              <a:rPr lang="en" sz="2100">
                <a:solidFill>
                  <a:schemeClr val="accent6"/>
                </a:solidFill>
              </a:rPr>
              <a:t>maintenance procedures and troubleshooting </a:t>
            </a:r>
            <a:endParaRPr sz="2100">
              <a:solidFill>
                <a:schemeClr val="accent6"/>
              </a:solidFill>
            </a:endParaRPr>
          </a:p>
          <a:p>
            <a:pPr indent="-469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800"/>
              <a:buFont typeface="Young Serif"/>
              <a:buChar char="❖"/>
            </a:pPr>
            <a:r>
              <a:rPr lang="en" sz="2100">
                <a:solidFill>
                  <a:schemeClr val="accent6"/>
                </a:solidFill>
              </a:rPr>
              <a:t>State hardware problems </a:t>
            </a:r>
            <a:endParaRPr sz="2100">
              <a:solidFill>
                <a:schemeClr val="accent6"/>
              </a:solidFill>
            </a:endParaRPr>
          </a:p>
          <a:p>
            <a:pPr indent="-469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800"/>
              <a:buFont typeface="Young Serif"/>
              <a:buChar char="❖"/>
            </a:pPr>
            <a:r>
              <a:rPr lang="en" sz="2100">
                <a:solidFill>
                  <a:schemeClr val="accent6"/>
                </a:solidFill>
              </a:rPr>
              <a:t>Describe hardware preventive maintenance </a:t>
            </a:r>
            <a:endParaRPr sz="2100">
              <a:solidFill>
                <a:schemeClr val="accent6"/>
              </a:solidFill>
            </a:endParaRPr>
          </a:p>
          <a:p>
            <a:pPr indent="-469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800"/>
              <a:buFont typeface="Young Serif"/>
              <a:buChar char="❖"/>
            </a:pPr>
            <a:r>
              <a:rPr lang="en" sz="2100">
                <a:solidFill>
                  <a:schemeClr val="accent6"/>
                </a:solidFill>
              </a:rPr>
              <a:t> Perform basic hardware troubleshooting &amp; preventive maintenance </a:t>
            </a:r>
            <a:endParaRPr sz="2100">
              <a:solidFill>
                <a:schemeClr val="accent6"/>
              </a:solidFill>
            </a:endParaRPr>
          </a:p>
          <a:p>
            <a:pPr indent="-469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800"/>
              <a:buFont typeface="Young Serif"/>
              <a:buChar char="❖"/>
            </a:pPr>
            <a:r>
              <a:rPr lang="en" sz="2100">
                <a:solidFill>
                  <a:schemeClr val="accent6"/>
                </a:solidFill>
              </a:rPr>
              <a:t>Recognize the value of hardware troubleshooting to keep computer safety</a:t>
            </a:r>
            <a:endParaRPr sz="3800">
              <a:solidFill>
                <a:srgbClr val="595959"/>
              </a:solidFill>
            </a:endParaRPr>
          </a:p>
        </p:txBody>
      </p:sp>
      <p:sp>
        <p:nvSpPr>
          <p:cNvPr id="272" name="Google Shape;272;p44"/>
          <p:cNvSpPr txBox="1"/>
          <p:nvPr>
            <p:ph idx="4294967295" type="ctrTitle"/>
          </p:nvPr>
        </p:nvSpPr>
        <p:spPr>
          <a:xfrm>
            <a:off x="208100" y="144750"/>
            <a:ext cx="8712900" cy="6246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Learning Outcomes</a:t>
            </a:r>
            <a:endParaRPr sz="3400" u="sn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>
            <p:ph idx="4294967295" type="ctrTitle"/>
          </p:nvPr>
        </p:nvSpPr>
        <p:spPr>
          <a:xfrm>
            <a:off x="229200" y="90950"/>
            <a:ext cx="8685600" cy="450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3" name="Google Shape;3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75" y="648050"/>
            <a:ext cx="8090425" cy="36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2"/>
          <p:cNvSpPr txBox="1"/>
          <p:nvPr/>
        </p:nvSpPr>
        <p:spPr>
          <a:xfrm>
            <a:off x="856800" y="4265775"/>
            <a:ext cx="288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Figure. 5.2  Event Viewer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/>
          <p:nvPr/>
        </p:nvSpPr>
        <p:spPr>
          <a:xfrm>
            <a:off x="400200" y="1332500"/>
            <a:ext cx="85134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200"/>
              <a:buFont typeface="Young Serif"/>
              <a:buChar char="●"/>
            </a:pPr>
            <a:r>
              <a:rPr b="1"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Application-</a:t>
            </a:r>
            <a:r>
              <a:rPr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records events related to Windows system components, such as drivers and built-in interface elements</a:t>
            </a:r>
            <a:endParaRPr b="1" sz="21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200"/>
              <a:buFont typeface="Young Serif"/>
              <a:buChar char="●"/>
            </a:pPr>
            <a:r>
              <a:rPr b="1"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System-</a:t>
            </a:r>
            <a:r>
              <a:rPr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records events related to programs installed on the system</a:t>
            </a:r>
            <a:endParaRPr b="1" sz="21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200"/>
              <a:buFont typeface="Young Serif"/>
              <a:buChar char="●"/>
            </a:pPr>
            <a:r>
              <a:rPr b="1"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Security-</a:t>
            </a:r>
            <a:r>
              <a:rPr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records events related to security, such as logon attempts and resource access</a:t>
            </a:r>
            <a:endParaRPr/>
          </a:p>
        </p:txBody>
      </p:sp>
      <p:sp>
        <p:nvSpPr>
          <p:cNvPr id="390" name="Google Shape;390;p63"/>
          <p:cNvSpPr txBox="1"/>
          <p:nvPr/>
        </p:nvSpPr>
        <p:spPr>
          <a:xfrm>
            <a:off x="222850" y="745825"/>
            <a:ext cx="898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100"/>
              <a:buFont typeface="Times New Roman"/>
              <a:buChar char="❖"/>
            </a:pPr>
            <a:r>
              <a:rPr b="1"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Windows Log category</a:t>
            </a:r>
            <a:r>
              <a:rPr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, which contains the following items</a:t>
            </a:r>
            <a:endParaRPr sz="2100"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391" name="Google Shape;391;p63"/>
          <p:cNvSpPr txBox="1"/>
          <p:nvPr>
            <p:ph idx="4294967295" type="ctrTitle"/>
          </p:nvPr>
        </p:nvSpPr>
        <p:spPr>
          <a:xfrm>
            <a:off x="235225" y="76900"/>
            <a:ext cx="8685600" cy="570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4"/>
          <p:cNvSpPr txBox="1"/>
          <p:nvPr/>
        </p:nvSpPr>
        <p:spPr>
          <a:xfrm>
            <a:off x="400200" y="647200"/>
            <a:ext cx="8513400" cy="5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300"/>
              <a:buFont typeface="Young Serif"/>
              <a:buChar char="●"/>
            </a:pPr>
            <a:r>
              <a:rPr lang="en" sz="23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Device Manager</a:t>
            </a:r>
            <a:r>
              <a:rPr lang="en" sz="23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is used to check the status of different hardware devices</a:t>
            </a:r>
            <a:endParaRPr sz="23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300"/>
              <a:buFont typeface="Young Serif"/>
              <a:buChar char="●"/>
            </a:pPr>
            <a:r>
              <a:rPr b="1" lang="en" sz="23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Steps to open device manager:</a:t>
            </a:r>
            <a:endParaRPr b="1" sz="23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oung Serif"/>
              <a:buAutoNum type="arabicPeriod"/>
            </a:pPr>
            <a:r>
              <a:rPr b="1"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Click on the Windows search box </a:t>
            </a:r>
            <a:r>
              <a:rPr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in the lower-left corner.</a:t>
            </a:r>
            <a:r>
              <a:rPr lang="en" sz="20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sz="20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oung Serif"/>
              <a:buAutoNum type="arabicPeriod"/>
            </a:pPr>
            <a:r>
              <a:rPr b="1"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Type Control Panel.</a:t>
            </a:r>
            <a:r>
              <a:rPr lang="en" sz="20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sz="20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Young Serif"/>
              <a:buAutoNum type="arabicPeriod"/>
            </a:pPr>
            <a:r>
              <a:rPr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Double-click the Control Panel</a:t>
            </a:r>
            <a:r>
              <a:rPr b="1"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r>
              <a:rPr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on the Windows pop-up menu.</a:t>
            </a:r>
            <a:endParaRPr sz="20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oung Serif"/>
              <a:buAutoNum type="arabicPeriod"/>
            </a:pPr>
            <a:r>
              <a:rPr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 Click </a:t>
            </a:r>
            <a:r>
              <a:rPr b="1"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Hardware and Sound</a:t>
            </a:r>
            <a:r>
              <a:rPr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.</a:t>
            </a:r>
            <a:r>
              <a:rPr lang="en" sz="20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sz="20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oung Serif"/>
              <a:buAutoNum type="arabicPeriod"/>
            </a:pPr>
            <a:r>
              <a:rPr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Under Device and Printers, Click on Device Manager</a:t>
            </a:r>
            <a:r>
              <a:rPr b="1"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r>
              <a:rPr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(see Figure 5.3)</a:t>
            </a:r>
            <a:endParaRPr sz="20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64"/>
          <p:cNvSpPr txBox="1"/>
          <p:nvPr>
            <p:ph idx="4294967295" type="ctrTitle"/>
          </p:nvPr>
        </p:nvSpPr>
        <p:spPr>
          <a:xfrm>
            <a:off x="235225" y="76900"/>
            <a:ext cx="8685600" cy="570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 5.1.7 </a:t>
            </a:r>
            <a:r>
              <a:rPr lang="en" sz="2300">
                <a:solidFill>
                  <a:schemeClr val="lt2"/>
                </a:solidFill>
              </a:rPr>
              <a:t>Device Manager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/>
          <p:nvPr>
            <p:ph idx="4294967295" type="ctrTitle"/>
          </p:nvPr>
        </p:nvSpPr>
        <p:spPr>
          <a:xfrm>
            <a:off x="235225" y="76900"/>
            <a:ext cx="8685600" cy="5703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3" name="Google Shape;40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050" y="807900"/>
            <a:ext cx="5825675" cy="405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5"/>
          <p:cNvSpPr txBox="1"/>
          <p:nvPr/>
        </p:nvSpPr>
        <p:spPr>
          <a:xfrm>
            <a:off x="68225" y="35745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76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accent6"/>
                </a:solidFill>
              </a:rPr>
              <a:t>Figure 5.3 Windows Control Panel</a:t>
            </a:r>
            <a:endParaRPr b="1" i="1" sz="12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/>
          <p:nvPr/>
        </p:nvSpPr>
        <p:spPr>
          <a:xfrm>
            <a:off x="400200" y="554825"/>
            <a:ext cx="8513400" cy="4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i="1" lang="en" sz="16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The Device Manager has the following four benefits.</a:t>
            </a:r>
            <a:endParaRPr b="1" i="1" sz="16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Young Serif"/>
              <a:buAutoNum type="arabicPeriod"/>
            </a:pPr>
            <a:r>
              <a:rPr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It works as a centralized utility from which all the hardware on a system can be configured.</a:t>
            </a:r>
            <a:endParaRPr sz="20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Young Serif"/>
              <a:buAutoNum type="arabicPeriod"/>
            </a:pPr>
            <a:r>
              <a:rPr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 It provides a central and organized view of all hardware- Microsoft Windows-recognized hardware- installed on a system.</a:t>
            </a:r>
            <a:endParaRPr sz="20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Young Serif"/>
              <a:buAutoNum type="arabicPeriod"/>
            </a:pPr>
            <a:r>
              <a:rPr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 It helps to manage all the hardware devices installed on a system. This includes keyboards, hard disk drives, USB devices, etc.</a:t>
            </a:r>
            <a:endParaRPr sz="20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Young Serif"/>
              <a:buAutoNum type="arabicPeriod"/>
            </a:pPr>
            <a:r>
              <a:rPr lang="en" sz="20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It helps to change hardware configuration options, manage drivers, enable or disable hardware, identify conflicts between hardware devices, etc.</a:t>
            </a:r>
            <a:endParaRPr sz="20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410" name="Google Shape;410;p66"/>
          <p:cNvSpPr txBox="1"/>
          <p:nvPr>
            <p:ph idx="4294967295" type="ctrTitle"/>
          </p:nvPr>
        </p:nvSpPr>
        <p:spPr>
          <a:xfrm>
            <a:off x="235225" y="0"/>
            <a:ext cx="8685600" cy="4866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/>
        </p:nvSpPr>
        <p:spPr>
          <a:xfrm>
            <a:off x="400200" y="728325"/>
            <a:ext cx="85134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Indicators in Device Manager:</a:t>
            </a:r>
            <a:endParaRPr b="1"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●"/>
            </a:pPr>
            <a:r>
              <a:rPr b="1" lang="en" sz="24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A </a:t>
            </a:r>
            <a:r>
              <a:rPr b="1" lang="en" sz="2400">
                <a:solidFill>
                  <a:srgbClr val="FF9900"/>
                </a:solidFill>
                <a:latin typeface="Young Serif"/>
                <a:ea typeface="Young Serif"/>
                <a:cs typeface="Young Serif"/>
                <a:sym typeface="Young Serif"/>
              </a:rPr>
              <a:t>yellow </a:t>
            </a:r>
            <a:r>
              <a:rPr b="1" lang="en" sz="24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triangle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: Indicates a device problem, such as driver issues or conflicts.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●"/>
            </a:pPr>
            <a:r>
              <a:rPr b="1" lang="en" sz="24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A </a:t>
            </a:r>
            <a:r>
              <a:rPr b="1" lang="en" sz="2400">
                <a:solidFill>
                  <a:srgbClr val="FF0000"/>
                </a:solidFill>
                <a:latin typeface="Young Serif"/>
                <a:ea typeface="Young Serif"/>
                <a:cs typeface="Young Serif"/>
                <a:sym typeface="Young Serif"/>
              </a:rPr>
              <a:t>red X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: Means the device is disabled or not connected.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●"/>
            </a:pPr>
            <a:r>
              <a:rPr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A </a:t>
            </a:r>
            <a:r>
              <a:rPr b="1"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downward-pointing arrow </a:t>
            </a:r>
            <a:r>
              <a:rPr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means the device has been disabled.</a:t>
            </a:r>
            <a:endParaRPr sz="25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416" name="Google Shape;416;p67"/>
          <p:cNvSpPr txBox="1"/>
          <p:nvPr>
            <p:ph idx="4294967295" type="ctrTitle"/>
          </p:nvPr>
        </p:nvSpPr>
        <p:spPr>
          <a:xfrm>
            <a:off x="229200" y="241725"/>
            <a:ext cx="8685600" cy="4866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900" y="1881875"/>
            <a:ext cx="4315650" cy="30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68"/>
          <p:cNvSpPr txBox="1"/>
          <p:nvPr>
            <p:ph idx="4294967295" type="ctrTitle"/>
          </p:nvPr>
        </p:nvSpPr>
        <p:spPr>
          <a:xfrm>
            <a:off x="229200" y="241725"/>
            <a:ext cx="8685600" cy="4866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68"/>
          <p:cNvSpPr txBox="1"/>
          <p:nvPr/>
        </p:nvSpPr>
        <p:spPr>
          <a:xfrm>
            <a:off x="583925" y="398650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76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accent6"/>
                </a:solidFill>
              </a:rPr>
              <a:t>Figure 5.4  Yellow question mark on device manager </a:t>
            </a:r>
            <a:endParaRPr b="1" i="1" sz="1200">
              <a:solidFill>
                <a:schemeClr val="accent6"/>
              </a:solidFill>
            </a:endParaRPr>
          </a:p>
        </p:txBody>
      </p:sp>
      <p:sp>
        <p:nvSpPr>
          <p:cNvPr id="424" name="Google Shape;424;p68"/>
          <p:cNvSpPr txBox="1"/>
          <p:nvPr/>
        </p:nvSpPr>
        <p:spPr>
          <a:xfrm>
            <a:off x="114600" y="728325"/>
            <a:ext cx="89148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88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Young Serif"/>
              <a:buChar char="●"/>
            </a:pPr>
            <a:r>
              <a:rPr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A </a:t>
            </a:r>
            <a:r>
              <a:rPr b="1" lang="en" sz="2100">
                <a:solidFill>
                  <a:srgbClr val="FF9900"/>
                </a:solidFill>
                <a:latin typeface="Young Serif"/>
                <a:ea typeface="Young Serif"/>
                <a:cs typeface="Young Serif"/>
                <a:sym typeface="Young Serif"/>
              </a:rPr>
              <a:t>yellow question mark</a:t>
            </a:r>
            <a:r>
              <a:rPr b="1"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: </a:t>
            </a:r>
            <a:r>
              <a:rPr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indicates that the system does not know which driver to install for the hardware. This problem will be solved by </a:t>
            </a:r>
            <a:r>
              <a:rPr lang="en" sz="21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installing the appropriate driver</a:t>
            </a:r>
            <a:r>
              <a:rPr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software for the device</a:t>
            </a:r>
            <a:endParaRPr sz="21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9"/>
          <p:cNvSpPr txBox="1"/>
          <p:nvPr/>
        </p:nvSpPr>
        <p:spPr>
          <a:xfrm>
            <a:off x="400200" y="891175"/>
            <a:ext cx="85134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●"/>
            </a:pPr>
            <a:r>
              <a:rPr b="1" lang="en" sz="24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Diagnostic Tools</a:t>
            </a:r>
            <a:r>
              <a:rPr b="1"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r>
              <a:rPr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are software tools that are used to help troubleshoot, diagnose and solve hardware problems. </a:t>
            </a:r>
            <a:endParaRPr sz="24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Young Serif"/>
              <a:buChar char="●"/>
            </a:pPr>
            <a:r>
              <a:rPr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The top two diagnostic tools are :</a:t>
            </a:r>
            <a:endParaRPr b="1" sz="2400">
              <a:solidFill>
                <a:srgbClr val="00000C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a. Windows Performance Monitor and </a:t>
            </a:r>
            <a:endParaRPr b="1" sz="24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b. windows resource monitor</a:t>
            </a:r>
            <a:endParaRPr b="1" sz="24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69"/>
          <p:cNvSpPr txBox="1"/>
          <p:nvPr>
            <p:ph idx="4294967295" type="ctrTitle"/>
          </p:nvPr>
        </p:nvSpPr>
        <p:spPr>
          <a:xfrm>
            <a:off x="229200" y="241725"/>
            <a:ext cx="8685600" cy="581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4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5.1.8 </a:t>
            </a:r>
            <a:r>
              <a:rPr b="1" lang="en" sz="2400">
                <a:solidFill>
                  <a:schemeClr val="lt2"/>
                </a:solidFill>
              </a:rPr>
              <a:t>Diagnostic Tools</a:t>
            </a: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0"/>
          <p:cNvSpPr txBox="1"/>
          <p:nvPr/>
        </p:nvSpPr>
        <p:spPr>
          <a:xfrm>
            <a:off x="400200" y="728325"/>
            <a:ext cx="8513400" cy="4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a) </a:t>
            </a:r>
            <a:r>
              <a:rPr b="1" lang="en" sz="24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Windows Performance Monitor:</a:t>
            </a:r>
            <a:endParaRPr b="1" sz="24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❖"/>
            </a:pP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This tool helps track the overall performance of your computer. 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❖"/>
            </a:pP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It can monitor CPU usage, memory utilization, disk activity, and network performance.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marR="889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❖"/>
            </a:pPr>
            <a:r>
              <a:rPr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(See Figure 5.5).</a:t>
            </a:r>
            <a:endParaRPr sz="24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70"/>
          <p:cNvSpPr txBox="1"/>
          <p:nvPr>
            <p:ph idx="4294967295" type="ctrTitle"/>
          </p:nvPr>
        </p:nvSpPr>
        <p:spPr>
          <a:xfrm>
            <a:off x="229200" y="241725"/>
            <a:ext cx="8685600" cy="4866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1"/>
          <p:cNvSpPr txBox="1"/>
          <p:nvPr/>
        </p:nvSpPr>
        <p:spPr>
          <a:xfrm>
            <a:off x="289525" y="741900"/>
            <a:ext cx="8604300" cy="2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S</a:t>
            </a:r>
            <a:r>
              <a:rPr b="1"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teps t</a:t>
            </a:r>
            <a:r>
              <a:rPr b="1"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o view the Performance Monitor:</a:t>
            </a:r>
            <a:endParaRPr sz="10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1. Press </a:t>
            </a:r>
            <a:r>
              <a:rPr b="1" lang="en" sz="22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CTRL + ALT + Delete</a:t>
            </a:r>
            <a:r>
              <a:rPr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button at the same time.</a:t>
            </a:r>
            <a:r>
              <a:rPr lang="en" sz="22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sz="22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2. Choose </a:t>
            </a:r>
            <a:r>
              <a:rPr b="1" lang="en" sz="22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Task Manager</a:t>
            </a:r>
            <a:r>
              <a:rPr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, and the window shows that appears in Figure 5.5.</a:t>
            </a:r>
            <a:r>
              <a:rPr lang="en" sz="22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sz="22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3. </a:t>
            </a:r>
            <a:r>
              <a:rPr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Then click on the </a:t>
            </a:r>
            <a:r>
              <a:rPr b="1" lang="en" sz="22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Performance tab</a:t>
            </a:r>
            <a:r>
              <a:rPr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to see the performance of the CPU and other devices in the computer</a:t>
            </a:r>
            <a:endParaRPr sz="2200"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442" name="Google Shape;442;p71"/>
          <p:cNvSpPr txBox="1"/>
          <p:nvPr>
            <p:ph idx="4294967295" type="ctrTitle"/>
          </p:nvPr>
        </p:nvSpPr>
        <p:spPr>
          <a:xfrm>
            <a:off x="229200" y="241725"/>
            <a:ext cx="8685600" cy="4866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idx="4294967295" type="ctrTitle"/>
          </p:nvPr>
        </p:nvSpPr>
        <p:spPr>
          <a:xfrm>
            <a:off x="235225" y="104050"/>
            <a:ext cx="8685600" cy="7734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5.1. Hardware Troubleshooting 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235200" y="931900"/>
            <a:ext cx="86856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i="1" lang="en" sz="24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Hardware troubleshooting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is a systematic approach to locating the cause of a fault in a computer system and solving technical problems. 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oung Serif"/>
              <a:buChar char="●"/>
            </a:pP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It starts with general issues and then gets more specific.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3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500" y="782600"/>
            <a:ext cx="5469125" cy="4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72"/>
          <p:cNvSpPr txBox="1"/>
          <p:nvPr/>
        </p:nvSpPr>
        <p:spPr>
          <a:xfrm rot="-1736804">
            <a:off x="79798" y="3693349"/>
            <a:ext cx="3002502" cy="4464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76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Figure 5.5 Task Manager</a:t>
            </a:r>
            <a:endParaRPr b="1" i="1" sz="17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449" name="Google Shape;449;p72"/>
          <p:cNvSpPr txBox="1"/>
          <p:nvPr>
            <p:ph idx="4294967295" type="ctrTitle"/>
          </p:nvPr>
        </p:nvSpPr>
        <p:spPr>
          <a:xfrm>
            <a:off x="229200" y="241725"/>
            <a:ext cx="8685600" cy="4458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3"/>
          <p:cNvSpPr txBox="1"/>
          <p:nvPr/>
        </p:nvSpPr>
        <p:spPr>
          <a:xfrm>
            <a:off x="339200" y="1960425"/>
            <a:ext cx="8465400" cy="2148600"/>
          </a:xfrm>
          <a:prstGeom prst="rect">
            <a:avLst/>
          </a:prstGeom>
          <a:noFill/>
          <a:ln cap="flat" cmpd="tri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Way of reducing the load from the CPU:</a:t>
            </a:r>
            <a:endParaRPr b="1" i="1" sz="21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Young Serif"/>
              <a:buChar char="●"/>
            </a:pPr>
            <a:r>
              <a:rPr b="1" i="1" lang="en" sz="21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Restart</a:t>
            </a:r>
            <a:r>
              <a:rPr i="1" lang="en" sz="21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r>
              <a:rPr i="1" lang="en" sz="21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the computer to remove any unwanted temporary files</a:t>
            </a:r>
            <a:endParaRPr i="1" sz="21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Young Serif"/>
              <a:buChar char="●"/>
            </a:pPr>
            <a:r>
              <a:rPr i="1"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If any application shows CPU usage of almost 100%, </a:t>
            </a:r>
            <a:r>
              <a:rPr b="1" i="1" lang="en" sz="21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disable the application</a:t>
            </a:r>
            <a:r>
              <a:rPr i="1"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and then start it again</a:t>
            </a:r>
            <a:endParaRPr i="1" sz="21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455" name="Google Shape;455;p73"/>
          <p:cNvSpPr txBox="1"/>
          <p:nvPr/>
        </p:nvSpPr>
        <p:spPr>
          <a:xfrm>
            <a:off x="339300" y="1283325"/>
            <a:ext cx="8465400" cy="677100"/>
          </a:xfrm>
          <a:prstGeom prst="rect">
            <a:avLst/>
          </a:prstGeom>
          <a:noFill/>
          <a:ln cap="flat" cmpd="tri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Notes</a:t>
            </a:r>
            <a:endParaRPr b="1" sz="3500"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456" name="Google Shape;456;p73"/>
          <p:cNvSpPr txBox="1"/>
          <p:nvPr>
            <p:ph idx="4294967295" type="ctrTitle"/>
          </p:nvPr>
        </p:nvSpPr>
        <p:spPr>
          <a:xfrm>
            <a:off x="229200" y="241725"/>
            <a:ext cx="8685600" cy="513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4"/>
          <p:cNvSpPr txBox="1"/>
          <p:nvPr/>
        </p:nvSpPr>
        <p:spPr>
          <a:xfrm>
            <a:off x="400200" y="728325"/>
            <a:ext cx="8513400" cy="4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b</a:t>
            </a:r>
            <a:r>
              <a:rPr b="1" lang="en" sz="24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) </a:t>
            </a:r>
            <a:r>
              <a:rPr b="1" lang="en" sz="24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   Windows Resource Monitor</a:t>
            </a:r>
            <a:endParaRPr b="1" sz="24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8300" lvl="0" marL="457200" marR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Young Serif"/>
              <a:buChar char="❖"/>
            </a:pPr>
            <a:r>
              <a:rPr lang="en" sz="2200">
                <a:solidFill>
                  <a:srgbClr val="00000C"/>
                </a:solidFill>
                <a:latin typeface="Young Serif"/>
                <a:ea typeface="Young Serif"/>
                <a:cs typeface="Young Serif"/>
                <a:sym typeface="Young Serif"/>
              </a:rPr>
              <a:t>This tool allows to take an in-depth look into </a:t>
            </a:r>
            <a:r>
              <a:rPr lang="en" sz="22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which processes are affecting the CPU</a:t>
            </a:r>
            <a:r>
              <a:rPr lang="en" sz="2200">
                <a:solidFill>
                  <a:srgbClr val="00000C"/>
                </a:solidFill>
                <a:latin typeface="Young Serif"/>
                <a:ea typeface="Young Serif"/>
                <a:cs typeface="Young Serif"/>
                <a:sym typeface="Young Serif"/>
              </a:rPr>
              <a:t>, how much memory is being used, the disk activities,</a:t>
            </a:r>
            <a:endParaRPr sz="2200">
              <a:solidFill>
                <a:srgbClr val="00000C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8300" lvl="0" marL="457200" marR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Young Serif"/>
              <a:buChar char="❖"/>
            </a:pPr>
            <a:r>
              <a:rPr lang="en" sz="2200">
                <a:solidFill>
                  <a:srgbClr val="00000C"/>
                </a:solidFill>
                <a:latin typeface="Young Serif"/>
                <a:ea typeface="Young Serif"/>
                <a:cs typeface="Young Serif"/>
                <a:sym typeface="Young Serif"/>
              </a:rPr>
              <a:t>And the network information such as current TCP (Transport Control Protocol) connections, and which processes are listening on which port</a:t>
            </a:r>
            <a:endParaRPr sz="22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74"/>
          <p:cNvSpPr txBox="1"/>
          <p:nvPr>
            <p:ph idx="4294967295" type="ctrTitle"/>
          </p:nvPr>
        </p:nvSpPr>
        <p:spPr>
          <a:xfrm>
            <a:off x="229200" y="241725"/>
            <a:ext cx="8685600" cy="513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5"/>
          <p:cNvSpPr txBox="1"/>
          <p:nvPr/>
        </p:nvSpPr>
        <p:spPr>
          <a:xfrm>
            <a:off x="229200" y="1176175"/>
            <a:ext cx="8685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C"/>
              </a:buClr>
              <a:buSzPts val="2400"/>
              <a:buFont typeface="Young Serif"/>
              <a:buAutoNum type="arabicPeriod"/>
            </a:pPr>
            <a:r>
              <a:rPr lang="en" sz="2400">
                <a:solidFill>
                  <a:srgbClr val="00000C"/>
                </a:solidFill>
                <a:latin typeface="Young Serif"/>
                <a:ea typeface="Young Serif"/>
                <a:cs typeface="Young Serif"/>
                <a:sym typeface="Young Serif"/>
              </a:rPr>
              <a:t>On the Windows search box, </a:t>
            </a:r>
            <a:r>
              <a:rPr i="1" lang="en" sz="24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write Resource Monitor</a:t>
            </a:r>
            <a:endParaRPr i="1" sz="2400">
              <a:solidFill>
                <a:srgbClr val="98000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AutoNum type="arabicPeriod"/>
            </a:pPr>
            <a:r>
              <a:rPr lang="en" sz="2400">
                <a:solidFill>
                  <a:srgbClr val="00000C"/>
                </a:solidFill>
                <a:latin typeface="Young Serif"/>
                <a:ea typeface="Young Serif"/>
                <a:cs typeface="Young Serif"/>
                <a:sym typeface="Young Serif"/>
              </a:rPr>
              <a:t>Click on the </a:t>
            </a:r>
            <a:r>
              <a:rPr lang="en" sz="24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Resource Monitor</a:t>
            </a:r>
            <a:r>
              <a:rPr lang="en" sz="2400">
                <a:solidFill>
                  <a:srgbClr val="00000C"/>
                </a:solidFill>
                <a:latin typeface="Young Serif"/>
                <a:ea typeface="Young Serif"/>
                <a:cs typeface="Young Serif"/>
                <a:sym typeface="Young Serif"/>
              </a:rPr>
              <a:t>, and then the window shows what appears in Figure 5.6.</a:t>
            </a:r>
            <a:endParaRPr sz="2400">
              <a:solidFill>
                <a:srgbClr val="00000C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468" name="Google Shape;468;p75"/>
          <p:cNvSpPr txBox="1"/>
          <p:nvPr>
            <p:ph idx="4294967295" type="ctrTitle"/>
          </p:nvPr>
        </p:nvSpPr>
        <p:spPr>
          <a:xfrm>
            <a:off x="229200" y="146725"/>
            <a:ext cx="8685600" cy="513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75"/>
          <p:cNvSpPr txBox="1"/>
          <p:nvPr/>
        </p:nvSpPr>
        <p:spPr>
          <a:xfrm>
            <a:off x="300175" y="755625"/>
            <a:ext cx="861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Steps to open the Windows Resource Monitor</a:t>
            </a:r>
            <a:endParaRPr b="1" sz="24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pic>
        <p:nvPicPr>
          <p:cNvPr id="470" name="Google Shape;47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175" y="2733025"/>
            <a:ext cx="2696854" cy="200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76"/>
          <p:cNvPicPr preferRelativeResize="0"/>
          <p:nvPr/>
        </p:nvPicPr>
        <p:blipFill rotWithShape="1">
          <a:blip r:embed="rId3">
            <a:alphaModFix/>
          </a:blip>
          <a:srcRect b="26389" l="0" r="0" t="0"/>
          <a:stretch/>
        </p:blipFill>
        <p:spPr>
          <a:xfrm>
            <a:off x="4572000" y="2640865"/>
            <a:ext cx="4361075" cy="225383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6"/>
          <p:cNvSpPr txBox="1"/>
          <p:nvPr/>
        </p:nvSpPr>
        <p:spPr>
          <a:xfrm>
            <a:off x="559864" y="4358272"/>
            <a:ext cx="37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76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231F20"/>
                </a:solidFill>
              </a:rPr>
              <a:t>Figure 5.6 Windows Resource Monitor</a:t>
            </a:r>
            <a:endParaRPr b="1" i="1">
              <a:solidFill>
                <a:srgbClr val="231F20"/>
              </a:solidFill>
            </a:endParaRPr>
          </a:p>
        </p:txBody>
      </p:sp>
      <p:sp>
        <p:nvSpPr>
          <p:cNvPr id="477" name="Google Shape;477;p76"/>
          <p:cNvSpPr txBox="1"/>
          <p:nvPr>
            <p:ph idx="4294967295" type="ctrTitle"/>
          </p:nvPr>
        </p:nvSpPr>
        <p:spPr>
          <a:xfrm>
            <a:off x="229200" y="76900"/>
            <a:ext cx="8685600" cy="4002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sz="18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76"/>
          <p:cNvSpPr txBox="1"/>
          <p:nvPr/>
        </p:nvSpPr>
        <p:spPr>
          <a:xfrm>
            <a:off x="113100" y="462300"/>
            <a:ext cx="88200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Font typeface="Young Serif"/>
              <a:buChar char="●"/>
            </a:pPr>
            <a:r>
              <a:rPr lang="en" sz="195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Clicking on </a:t>
            </a:r>
            <a:r>
              <a:rPr lang="en" sz="195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the CPU tab</a:t>
            </a:r>
            <a:r>
              <a:rPr lang="en" sz="195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in the Windows Resource Monitor lists the four sections namely, </a:t>
            </a:r>
            <a:r>
              <a:rPr lang="en" sz="195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Processes, Services, Associated Handles, and Associated Modules.</a:t>
            </a:r>
            <a:endParaRPr sz="195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Font typeface="Young Serif"/>
              <a:buChar char="●"/>
            </a:pPr>
            <a:r>
              <a:rPr lang="en" sz="195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The processes that are running are shown in </a:t>
            </a:r>
            <a:r>
              <a:rPr b="1" lang="en" sz="19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black color</a:t>
            </a:r>
            <a:r>
              <a:rPr lang="en" sz="195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under the Processes section, </a:t>
            </a:r>
            <a:endParaRPr sz="195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Font typeface="Young Serif"/>
              <a:buChar char="●"/>
            </a:pPr>
            <a:r>
              <a:rPr lang="en" sz="195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The  suspended </a:t>
            </a:r>
            <a:r>
              <a:rPr lang="en" sz="195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Processes </a:t>
            </a:r>
            <a:r>
              <a:rPr lang="en" sz="195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are shown in </a:t>
            </a:r>
            <a:r>
              <a:rPr b="1" lang="en" sz="1950">
                <a:solidFill>
                  <a:schemeClr val="dk2"/>
                </a:solidFill>
                <a:latin typeface="Young Serif"/>
                <a:ea typeface="Young Serif"/>
                <a:cs typeface="Young Serif"/>
                <a:sym typeface="Young Serif"/>
              </a:rPr>
              <a:t>blue color</a:t>
            </a:r>
            <a:r>
              <a:rPr lang="en" sz="195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sz="195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Font typeface="Young Serif"/>
              <a:buChar char="●"/>
            </a:pPr>
            <a:r>
              <a:rPr lang="en" sz="195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The processes that are not responding are shown in </a:t>
            </a:r>
            <a:r>
              <a:rPr b="1" lang="en" sz="195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red color.</a:t>
            </a:r>
            <a:endParaRPr b="1" sz="1950">
              <a:solidFill>
                <a:srgbClr val="980000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7"/>
          <p:cNvSpPr txBox="1"/>
          <p:nvPr/>
        </p:nvSpPr>
        <p:spPr>
          <a:xfrm>
            <a:off x="400200" y="931900"/>
            <a:ext cx="85134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889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Young Serif"/>
              <a:buChar char="❖"/>
            </a:pPr>
            <a:r>
              <a:rPr b="1"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If you find your computer slowing down unexpectedly:</a:t>
            </a:r>
            <a:endParaRPr b="1" sz="22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oung Serif"/>
              <a:buAutoNum type="arabicPeriod"/>
            </a:pPr>
            <a:r>
              <a:rPr lang="en" sz="22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Open resource monitor window </a:t>
            </a:r>
            <a:endParaRPr sz="22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oung Serif"/>
              <a:buAutoNum type="arabicPeriod"/>
            </a:pPr>
            <a:r>
              <a:rPr lang="en" sz="22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Click the </a:t>
            </a:r>
            <a:r>
              <a:rPr lang="en" sz="22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CPU column</a:t>
            </a:r>
            <a:endParaRPr sz="22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Young Serif"/>
              <a:buAutoNum type="arabicPeriod"/>
            </a:pPr>
            <a:r>
              <a:rPr lang="en" sz="22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Right-click on the application</a:t>
            </a:r>
            <a:r>
              <a:rPr lang="en" sz="22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that </a:t>
            </a:r>
            <a:r>
              <a:rPr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taking up a </a:t>
            </a:r>
            <a:r>
              <a:rPr lang="en" sz="2200">
                <a:solidFill>
                  <a:srgbClr val="00000C"/>
                </a:solidFill>
                <a:latin typeface="Young Serif"/>
                <a:ea typeface="Young Serif"/>
                <a:cs typeface="Young Serif"/>
                <a:sym typeface="Young Serif"/>
              </a:rPr>
              <a:t>lot </a:t>
            </a:r>
            <a:r>
              <a:rPr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of CPU resources</a:t>
            </a:r>
            <a:endParaRPr sz="22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oung Serif"/>
              <a:buAutoNum type="arabicPeriod"/>
            </a:pPr>
            <a:r>
              <a:rPr lang="en" sz="22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r>
              <a:rPr lang="en" sz="22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Click on End process</a:t>
            </a:r>
            <a:endParaRPr sz="22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77"/>
          <p:cNvSpPr txBox="1"/>
          <p:nvPr>
            <p:ph idx="4294967295" type="ctrTitle"/>
          </p:nvPr>
        </p:nvSpPr>
        <p:spPr>
          <a:xfrm>
            <a:off x="229200" y="241725"/>
            <a:ext cx="8685600" cy="513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8"/>
          <p:cNvSpPr txBox="1"/>
          <p:nvPr>
            <p:ph idx="4294967295" type="ctrTitle"/>
          </p:nvPr>
        </p:nvSpPr>
        <p:spPr>
          <a:xfrm>
            <a:off x="229200" y="76900"/>
            <a:ext cx="8685600" cy="4614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400">
                <a:solidFill>
                  <a:schemeClr val="lt2"/>
                </a:solidFill>
              </a:rPr>
              <a:t>5.2 Basics of Preventive maintenance </a:t>
            </a:r>
            <a:endParaRPr sz="3104">
              <a:solidFill>
                <a:schemeClr val="lt2"/>
              </a:solidFill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78"/>
          <p:cNvSpPr txBox="1"/>
          <p:nvPr/>
        </p:nvSpPr>
        <p:spPr>
          <a:xfrm>
            <a:off x="229200" y="538300"/>
            <a:ext cx="8773200" cy="4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100"/>
              <a:buFont typeface="Young Serif"/>
              <a:buChar char="❖"/>
            </a:pPr>
            <a:r>
              <a:rPr b="1" lang="en" sz="21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Preventive maintenance</a:t>
            </a:r>
            <a:r>
              <a:rPr lang="en" sz="21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consists of routine actions to minimize hardware failures and maintain optimal system performance.</a:t>
            </a:r>
            <a:endParaRPr sz="21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100"/>
              <a:buFont typeface="Young Serif"/>
              <a:buChar char="❖"/>
            </a:pPr>
            <a:r>
              <a:rPr lang="en" sz="21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Regular maintenance ensures the </a:t>
            </a:r>
            <a:r>
              <a:rPr lang="en" sz="21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longevity and efficient</a:t>
            </a:r>
            <a:r>
              <a:rPr lang="en" sz="21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functioning of hardware components.</a:t>
            </a:r>
            <a:endParaRPr sz="21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100"/>
              <a:buFont typeface="Young Serif"/>
              <a:buChar char="❖"/>
            </a:pPr>
            <a:r>
              <a:rPr b="1" lang="en" sz="21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Activities Include:</a:t>
            </a:r>
            <a:endParaRPr b="1" sz="21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Young Serif"/>
              <a:buChar char="●"/>
            </a:pPr>
            <a:r>
              <a:rPr lang="en" sz="21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Regular diagnostics</a:t>
            </a:r>
            <a:r>
              <a:rPr lang="en" sz="21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to catch issues early.</a:t>
            </a:r>
            <a:endParaRPr sz="21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Young Serif"/>
              <a:buChar char="●"/>
            </a:pPr>
            <a:r>
              <a:rPr lang="en" sz="21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Cleaning the system to prevent dust</a:t>
            </a:r>
            <a:r>
              <a:rPr lang="en" sz="21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accumulation and overheating.</a:t>
            </a:r>
            <a:endParaRPr sz="21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9"/>
          <p:cNvSpPr txBox="1"/>
          <p:nvPr/>
        </p:nvSpPr>
        <p:spPr>
          <a:xfrm>
            <a:off x="370950" y="592600"/>
            <a:ext cx="8773200" cy="3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Cleaning Methods:</a:t>
            </a:r>
            <a:endParaRPr b="1"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300"/>
              <a:buChar char="●"/>
            </a:pPr>
            <a:r>
              <a:rPr b="1" lang="en" sz="24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Cloth</a:t>
            </a:r>
            <a:r>
              <a:rPr b="1"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: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Use microfiber cloths to wipe down the exterior of devices.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Char char="●"/>
            </a:pPr>
            <a:r>
              <a:rPr b="1" lang="en" sz="24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Chemical Cleaners: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Use safe screen cleaners for displays and monitors.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Char char="●"/>
            </a:pPr>
            <a:r>
              <a:rPr b="1" lang="en" sz="24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Vacuuming: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Regularly vacuum dust from cooling fans and inside the system to prevent overheating.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496" name="Google Shape;496;p79"/>
          <p:cNvSpPr txBox="1"/>
          <p:nvPr>
            <p:ph idx="4294967295" type="ctrTitle"/>
          </p:nvPr>
        </p:nvSpPr>
        <p:spPr>
          <a:xfrm>
            <a:off x="229200" y="76900"/>
            <a:ext cx="8685600" cy="515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2100">
                <a:solidFill>
                  <a:schemeClr val="lt2"/>
                </a:solidFill>
              </a:rPr>
              <a:t> 5.2.1 </a:t>
            </a:r>
            <a:r>
              <a:rPr lang="en" sz="2100">
                <a:solidFill>
                  <a:schemeClr val="accent6"/>
                </a:solidFill>
              </a:rPr>
              <a:t>      </a:t>
            </a:r>
            <a:r>
              <a:rPr b="1" lang="en" sz="2100">
                <a:solidFill>
                  <a:schemeClr val="lt2"/>
                </a:solidFill>
              </a:rPr>
              <a:t>Preventive maintenance for Dust</a:t>
            </a:r>
            <a:endParaRPr b="1" sz="2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2"/>
              </a:solidFill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891"/>
              <a:buNone/>
            </a:pPr>
            <a:r>
              <a:rPr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7" name="Google Shape;49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100" y="0"/>
            <a:ext cx="2307900" cy="16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 txBox="1"/>
          <p:nvPr>
            <p:ph idx="4294967295" type="ctrTitle"/>
          </p:nvPr>
        </p:nvSpPr>
        <p:spPr>
          <a:xfrm>
            <a:off x="229200" y="76900"/>
            <a:ext cx="8685600" cy="515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chemeClr val="lt2"/>
                </a:solidFill>
              </a:rPr>
              <a:t> 5.2.2   </a:t>
            </a:r>
            <a:r>
              <a:rPr b="1" lang="en" sz="2400">
                <a:solidFill>
                  <a:schemeClr val="lt2"/>
                </a:solidFill>
              </a:rPr>
              <a:t>Antivirus Software</a:t>
            </a:r>
            <a:endParaRPr b="1" sz="2400">
              <a:solidFill>
                <a:schemeClr val="lt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rgbClr val="980000"/>
                </a:solidFill>
              </a:rPr>
              <a:t>A computer virus</a:t>
            </a:r>
            <a:r>
              <a:rPr b="1" lang="en" sz="2400">
                <a:solidFill>
                  <a:schemeClr val="accent6"/>
                </a:solidFill>
              </a:rPr>
              <a:t> is a type of computer program that(when executed) replicates itself by modifying other computer programs and inserting its own code.</a:t>
            </a:r>
            <a:endParaRPr b="1" sz="2400">
              <a:solidFill>
                <a:schemeClr val="accent6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●"/>
            </a:pPr>
            <a:r>
              <a:rPr b="1" lang="en" sz="2400">
                <a:solidFill>
                  <a:srgbClr val="980000"/>
                </a:solidFill>
              </a:rPr>
              <a:t>Antivirus,</a:t>
            </a:r>
            <a:r>
              <a:rPr b="1" lang="en" sz="2400">
                <a:solidFill>
                  <a:schemeClr val="accent6"/>
                </a:solidFill>
              </a:rPr>
              <a:t> which is also known as anti-malware, is a computer program used to prevent, detect and remove malware.</a:t>
            </a:r>
            <a:endParaRPr b="1" sz="24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accent6"/>
              </a:solidFill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891"/>
              <a:buNone/>
            </a:pPr>
            <a:r>
              <a:rPr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1"/>
          <p:cNvSpPr txBox="1"/>
          <p:nvPr/>
        </p:nvSpPr>
        <p:spPr>
          <a:xfrm>
            <a:off x="447900" y="866875"/>
            <a:ext cx="84810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Young Serif"/>
              <a:buChar char="❖"/>
            </a:pPr>
            <a:r>
              <a:rPr b="1" lang="en" sz="2300">
                <a:latin typeface="Young Serif"/>
                <a:ea typeface="Young Serif"/>
                <a:cs typeface="Young Serif"/>
                <a:sym typeface="Young Serif"/>
              </a:rPr>
              <a:t>To download and install antivirus:</a:t>
            </a:r>
            <a:endParaRPr b="1" sz="2300">
              <a:latin typeface="Young Serif"/>
              <a:ea typeface="Young Serif"/>
              <a:cs typeface="Young Serif"/>
              <a:sym typeface="Young Serif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Young Serif"/>
              <a:buChar char="●"/>
            </a:pPr>
            <a:r>
              <a:rPr lang="en" sz="23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Search the antivirus</a:t>
            </a:r>
            <a:r>
              <a:rPr lang="en" sz="2300">
                <a:latin typeface="Young Serif"/>
                <a:ea typeface="Young Serif"/>
                <a:cs typeface="Young Serif"/>
                <a:sym typeface="Young Serif"/>
              </a:rPr>
              <a:t> software, for example, on Google</a:t>
            </a:r>
            <a:endParaRPr sz="2300">
              <a:latin typeface="Young Serif"/>
              <a:ea typeface="Young Serif"/>
              <a:cs typeface="Young Serif"/>
              <a:sym typeface="Young Serif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Young Serif"/>
              <a:buChar char="●"/>
            </a:pPr>
            <a:r>
              <a:rPr lang="en" sz="23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Then click on the search result</a:t>
            </a:r>
            <a:r>
              <a:rPr lang="en" sz="2300">
                <a:latin typeface="Young Serif"/>
                <a:ea typeface="Young Serif"/>
                <a:cs typeface="Young Serif"/>
                <a:sym typeface="Young Serif"/>
              </a:rPr>
              <a:t> on the name of the Antivirus software you want to download</a:t>
            </a:r>
            <a:endParaRPr sz="2300">
              <a:latin typeface="Young Serif"/>
              <a:ea typeface="Young Serif"/>
              <a:cs typeface="Young Serif"/>
              <a:sym typeface="Young Serif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Young Serif"/>
              <a:buChar char="●"/>
            </a:pPr>
            <a:r>
              <a:rPr lang="en" sz="2300">
                <a:latin typeface="Young Serif"/>
                <a:ea typeface="Young Serif"/>
                <a:cs typeface="Young Serif"/>
                <a:sym typeface="Young Serif"/>
              </a:rPr>
              <a:t>You can directly install from the Internet or save the antivirus software on your hard disk</a:t>
            </a:r>
            <a:endParaRPr sz="2300">
              <a:latin typeface="Young Serif"/>
              <a:ea typeface="Young Serif"/>
              <a:cs typeface="Young Serif"/>
              <a:sym typeface="Young Serif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Young Serif"/>
              <a:buChar char="●"/>
            </a:pPr>
            <a:r>
              <a:rPr lang="en" sz="2300">
                <a:latin typeface="Young Serif"/>
                <a:ea typeface="Young Serif"/>
                <a:cs typeface="Young Serif"/>
                <a:sym typeface="Young Serif"/>
              </a:rPr>
              <a:t>If it is saved on the hard disk,</a:t>
            </a:r>
            <a:r>
              <a:rPr lang="en" sz="23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 install the antivirus software </a:t>
            </a:r>
            <a:endParaRPr sz="23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08" name="Google Shape;508;p81"/>
          <p:cNvSpPr txBox="1"/>
          <p:nvPr>
            <p:ph idx="4294967295" type="ctrTitle"/>
          </p:nvPr>
        </p:nvSpPr>
        <p:spPr>
          <a:xfrm>
            <a:off x="229200" y="241725"/>
            <a:ext cx="8685600" cy="513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idx="4294967295" type="ctrTitle"/>
          </p:nvPr>
        </p:nvSpPr>
        <p:spPr>
          <a:xfrm>
            <a:off x="235225" y="104050"/>
            <a:ext cx="8685600" cy="7734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5.1.1 Hardware Troubleshooting Procedures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235225" y="931900"/>
            <a:ext cx="8739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i="1" lang="en" sz="24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Hardware troubleshooting 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is the process of reviewing, 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d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iagnosing, and identifying operational or technical problems within a hardware device or equipment. 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" sz="24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Software troubleshooting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is the process of scanning, identifying, diagnosing, and resolving problems, errors, and bugs in software. 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2"/>
          <p:cNvSpPr txBox="1"/>
          <p:nvPr>
            <p:ph type="title"/>
          </p:nvPr>
        </p:nvSpPr>
        <p:spPr>
          <a:xfrm>
            <a:off x="346750" y="1025800"/>
            <a:ext cx="8596500" cy="3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44"/>
          </a:p>
          <a:p>
            <a:pPr indent="-45973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4044">
                <a:solidFill>
                  <a:srgbClr val="980000"/>
                </a:solidFill>
              </a:rPr>
              <a:t>Scanning </a:t>
            </a:r>
            <a:r>
              <a:rPr lang="en" sz="4044"/>
              <a:t>computer systems regularly with antivirus software help prevent the computer system from virus infection.</a:t>
            </a:r>
            <a:endParaRPr sz="40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82"/>
          <p:cNvSpPr txBox="1"/>
          <p:nvPr>
            <p:ph idx="4294967295" type="ctrTitle"/>
          </p:nvPr>
        </p:nvSpPr>
        <p:spPr>
          <a:xfrm>
            <a:off x="229200" y="241725"/>
            <a:ext cx="8685600" cy="513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3"/>
          <p:cNvSpPr txBox="1"/>
          <p:nvPr>
            <p:ph type="title"/>
          </p:nvPr>
        </p:nvSpPr>
        <p:spPr>
          <a:xfrm>
            <a:off x="346750" y="755625"/>
            <a:ext cx="8596500" cy="35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44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400">
                <a:solidFill>
                  <a:srgbClr val="980000"/>
                </a:solidFill>
              </a:rPr>
              <a:t>Backup</a:t>
            </a:r>
            <a:r>
              <a:rPr lang="en" sz="2400">
                <a:solidFill>
                  <a:srgbClr val="231F20"/>
                </a:solidFill>
              </a:rPr>
              <a:t> is a process of transferring data or files from a computer system to </a:t>
            </a:r>
            <a:r>
              <a:rPr lang="en" sz="2400"/>
              <a:t>external storage devices</a:t>
            </a:r>
            <a:r>
              <a:rPr lang="en" sz="2400">
                <a:solidFill>
                  <a:srgbClr val="231F20"/>
                </a:solidFill>
              </a:rPr>
              <a:t> or</a:t>
            </a:r>
            <a:r>
              <a:rPr lang="en" sz="2650">
                <a:solidFill>
                  <a:srgbClr val="231F20"/>
                </a:solidFill>
              </a:rPr>
              <a:t> on a </a:t>
            </a:r>
            <a:r>
              <a:rPr lang="en" sz="2650"/>
              <a:t>cloud storage</a:t>
            </a:r>
            <a:r>
              <a:rPr lang="en" sz="2650">
                <a:solidFill>
                  <a:srgbClr val="231F20"/>
                </a:solidFill>
              </a:rPr>
              <a:t> server</a:t>
            </a:r>
            <a:endParaRPr sz="2650">
              <a:solidFill>
                <a:srgbClr val="231F20"/>
              </a:solidFill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ct val="100000"/>
              <a:buChar char="❏"/>
            </a:pPr>
            <a:r>
              <a:rPr lang="en" sz="2400">
                <a:solidFill>
                  <a:srgbClr val="231F20"/>
                </a:solidFill>
              </a:rPr>
              <a:t>The backup file is used to recover data loss during computer failure</a:t>
            </a:r>
            <a:endParaRPr sz="2400">
              <a:solidFill>
                <a:srgbClr val="231F2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83"/>
          <p:cNvSpPr txBox="1"/>
          <p:nvPr>
            <p:ph idx="4294967295" type="ctrTitle"/>
          </p:nvPr>
        </p:nvSpPr>
        <p:spPr>
          <a:xfrm>
            <a:off x="229200" y="241725"/>
            <a:ext cx="8685600" cy="513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b="1" lang="en" sz="2400">
                <a:solidFill>
                  <a:schemeClr val="lt2"/>
                </a:solidFill>
              </a:rPr>
              <a:t>         5.2.3 Backups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1" name="Google Shape;52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450" y="2571750"/>
            <a:ext cx="3071562" cy="23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83"/>
          <p:cNvSpPr txBox="1"/>
          <p:nvPr/>
        </p:nvSpPr>
        <p:spPr>
          <a:xfrm>
            <a:off x="1669250" y="424777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7620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231F20"/>
                </a:solidFill>
              </a:rPr>
              <a:t>Figure 5.7 Data backup</a:t>
            </a:r>
            <a:endParaRPr b="1" i="1" sz="1900">
              <a:solidFill>
                <a:srgbClr val="231F2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4"/>
          <p:cNvSpPr txBox="1"/>
          <p:nvPr>
            <p:ph idx="4294967295" type="ctrTitle"/>
          </p:nvPr>
        </p:nvSpPr>
        <p:spPr>
          <a:xfrm>
            <a:off x="229200" y="0"/>
            <a:ext cx="8685600" cy="524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28" name="Google Shape;528;p8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{AC82F84F-C7E4-4730-AA5C-59A7CA6A2D0D}</a:tableStyleId>
              </a:tblPr>
              <a:tblGrid>
                <a:gridCol w="1143000"/>
                <a:gridCol w="4181475"/>
              </a:tblGrid>
              <a:tr h="43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3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9" name="Google Shape;529;p84"/>
          <p:cNvSpPr txBox="1"/>
          <p:nvPr/>
        </p:nvSpPr>
        <p:spPr>
          <a:xfrm>
            <a:off x="343800" y="891175"/>
            <a:ext cx="8571000" cy="4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31F20"/>
              </a:buClr>
              <a:buSzPts val="1900"/>
              <a:buFont typeface="Young Serif"/>
              <a:buChar char="❖"/>
            </a:pPr>
            <a:r>
              <a:rPr b="1" i="1"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Steps to take back up</a:t>
            </a:r>
            <a:endParaRPr b="1" i="1" sz="19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Young Serif"/>
              <a:buAutoNum type="arabicPeriod"/>
            </a:pP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O</a:t>
            </a: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pen the </a:t>
            </a:r>
            <a:r>
              <a:rPr b="1" lang="en" sz="19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Control Panel </a:t>
            </a:r>
            <a:endParaRPr b="1" sz="19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Young Serif"/>
              <a:buAutoNum type="arabicPeriod"/>
            </a:pP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Choose </a:t>
            </a:r>
            <a:r>
              <a:rPr b="1" lang="en" sz="19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Backup and Restore </a:t>
            </a:r>
            <a:endParaRPr b="1" sz="19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Young Serif"/>
              <a:buAutoNum type="arabicPeriod"/>
            </a:pP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Choose </a:t>
            </a:r>
            <a:r>
              <a:rPr b="1" lang="en" sz="19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Set up back-up </a:t>
            </a:r>
            <a:endParaRPr b="1" sz="19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Young Serif"/>
              <a:buAutoNum type="arabicPeriod"/>
            </a:pP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The window will be displayed as shown in Figure 5.10.</a:t>
            </a:r>
            <a:endParaRPr sz="19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Click on </a:t>
            </a:r>
            <a:r>
              <a:rPr b="1" lang="en" sz="19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Create a system image</a:t>
            </a: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,</a:t>
            </a:r>
            <a:endParaRPr sz="19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Young Serif"/>
              <a:buAutoNum type="arabicPeriod"/>
            </a:pP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Select the </a:t>
            </a:r>
            <a:r>
              <a:rPr b="1" lang="en" sz="19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storage drive</a:t>
            </a: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either a hard disk, DVD disk, or a Network drive where you intend to store your backup.</a:t>
            </a:r>
            <a:endParaRPr sz="19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Young Serif"/>
              <a:buAutoNum type="arabicPeriod"/>
            </a:pPr>
            <a:r>
              <a:rPr lang="en" sz="19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Then </a:t>
            </a:r>
            <a:r>
              <a:rPr b="1" lang="en" sz="19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click on the next button</a:t>
            </a: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, and</a:t>
            </a:r>
            <a:endParaRPr sz="19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Finally click on the </a:t>
            </a:r>
            <a:r>
              <a:rPr b="1" lang="en" sz="19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start backup</a:t>
            </a:r>
            <a:r>
              <a:rPr b="1"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button</a:t>
            </a:r>
            <a:endParaRPr sz="19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31F2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975" y="730125"/>
            <a:ext cx="5606325" cy="26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85"/>
          <p:cNvSpPr txBox="1"/>
          <p:nvPr/>
        </p:nvSpPr>
        <p:spPr>
          <a:xfrm>
            <a:off x="79925" y="2681325"/>
            <a:ext cx="33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76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Figure 5.8 Disk Backup Window</a:t>
            </a:r>
            <a:endParaRPr b="1" i="1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36" name="Google Shape;536;p85"/>
          <p:cNvSpPr txBox="1"/>
          <p:nvPr>
            <p:ph idx="4294967295" type="ctrTitle"/>
          </p:nvPr>
        </p:nvSpPr>
        <p:spPr>
          <a:xfrm>
            <a:off x="229200" y="131200"/>
            <a:ext cx="8685600" cy="4848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85"/>
          <p:cNvSpPr txBox="1"/>
          <p:nvPr/>
        </p:nvSpPr>
        <p:spPr>
          <a:xfrm>
            <a:off x="712775" y="3334750"/>
            <a:ext cx="8202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Note:</a:t>
            </a:r>
            <a:endParaRPr i="1" sz="12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Backup </a:t>
            </a:r>
            <a:r>
              <a:rPr i="1"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is the first step before any troubleshooting on a computer system is done. </a:t>
            </a:r>
            <a:endParaRPr i="1" sz="2400"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6"/>
          <p:cNvSpPr txBox="1"/>
          <p:nvPr>
            <p:ph idx="4294967295" type="ctrTitle"/>
          </p:nvPr>
        </p:nvSpPr>
        <p:spPr>
          <a:xfrm>
            <a:off x="257650" y="119600"/>
            <a:ext cx="8685600" cy="513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2"/>
                </a:solidFill>
              </a:rPr>
              <a:t> 5.2.4</a:t>
            </a:r>
            <a:r>
              <a:rPr lang="en" sz="2400">
                <a:solidFill>
                  <a:schemeClr val="lt2"/>
                </a:solidFill>
              </a:rPr>
              <a:t> </a:t>
            </a:r>
            <a:r>
              <a:rPr b="1" lang="en" sz="2400">
                <a:solidFill>
                  <a:schemeClr val="lt2"/>
                </a:solidFill>
              </a:rPr>
              <a:t>Scan Hard Disk</a:t>
            </a:r>
            <a:endParaRPr b="1" sz="2400">
              <a:solidFill>
                <a:schemeClr val="lt2"/>
              </a:solidFill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86"/>
          <p:cNvSpPr txBox="1"/>
          <p:nvPr/>
        </p:nvSpPr>
        <p:spPr>
          <a:xfrm>
            <a:off x="257650" y="633500"/>
            <a:ext cx="8685600" cy="4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Young Serif"/>
              <a:buChar char="●"/>
            </a:pP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When old files are deleted from the hard disk and new files are saved, the files become </a:t>
            </a:r>
            <a:r>
              <a:rPr lang="en" sz="19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fragmented.</a:t>
            </a:r>
            <a:endParaRPr sz="1900">
              <a:solidFill>
                <a:srgbClr val="98000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Young Serif"/>
              <a:buChar char="●"/>
            </a:pPr>
            <a:r>
              <a:rPr b="1" i="1" lang="en" sz="19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Fragmentation </a:t>
            </a:r>
            <a:r>
              <a:rPr i="1" lang="en" sz="19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is the scattering of portions of files in the disk in nonadjacent areas, thus greatly slowing access to the files</a:t>
            </a:r>
            <a:endParaRPr i="1" sz="19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Young Serif"/>
              <a:buChar char="●"/>
            </a:pP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When a hard disk is new, the operating system puts files on the disk </a:t>
            </a:r>
            <a:r>
              <a:rPr lang="en" sz="19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contiguously</a:t>
            </a: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(next to one another)</a:t>
            </a:r>
            <a:endParaRPr sz="19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Young Serif"/>
              <a:buChar char="●"/>
            </a:pP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When a file is updated over time, new data for that file is </a:t>
            </a:r>
            <a:r>
              <a:rPr lang="en" sz="19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distributed to unused spaces</a:t>
            </a: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. </a:t>
            </a:r>
            <a:endParaRPr sz="19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900"/>
              <a:buFont typeface="Young Serif"/>
              <a:buChar char="●"/>
            </a:pPr>
            <a:r>
              <a:rPr lang="en" sz="19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It, therefore, takes the operating system longer to read these fragmented files</a:t>
            </a:r>
            <a:endParaRPr sz="19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7"/>
          <p:cNvSpPr txBox="1"/>
          <p:nvPr>
            <p:ph idx="4294967295" type="ctrTitle"/>
          </p:nvPr>
        </p:nvSpPr>
        <p:spPr>
          <a:xfrm>
            <a:off x="257650" y="119600"/>
            <a:ext cx="8685600" cy="513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87"/>
          <p:cNvSpPr txBox="1"/>
          <p:nvPr/>
        </p:nvSpPr>
        <p:spPr>
          <a:xfrm>
            <a:off x="257650" y="809750"/>
            <a:ext cx="8685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●"/>
            </a:pPr>
            <a:r>
              <a:rPr i="1" lang="en" sz="24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A defragmenter</a:t>
            </a:r>
            <a:r>
              <a:rPr i="1"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utility program, commonly called a “</a:t>
            </a:r>
            <a:r>
              <a:rPr i="1" lang="en" sz="24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defragger</a:t>
            </a:r>
            <a:r>
              <a:rPr i="1"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,” finds all the scattered files on the hard disk and 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reorganizes </a:t>
            </a:r>
            <a:r>
              <a:rPr i="1"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them 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into the smallest number of adjoining regions 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●"/>
            </a:pPr>
            <a:r>
              <a:rPr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In other words, </a:t>
            </a:r>
            <a:r>
              <a:rPr lang="en" sz="24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defragmentation</a:t>
            </a:r>
            <a:r>
              <a:rPr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 is a process that reduces the degree of fragmentation. </a:t>
            </a:r>
            <a:endParaRPr sz="24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●"/>
            </a:pP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This increases the computer’s speed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548" y="1058625"/>
            <a:ext cx="5364027" cy="2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88"/>
          <p:cNvSpPr txBox="1"/>
          <p:nvPr/>
        </p:nvSpPr>
        <p:spPr>
          <a:xfrm>
            <a:off x="316650" y="3904000"/>
            <a:ext cx="69483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C"/>
              </a:solidFill>
            </a:endParaRPr>
          </a:p>
          <a:p>
            <a:pPr indent="0" lvl="0" marL="6350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Figure </a:t>
            </a:r>
            <a:r>
              <a:rPr i="1" lang="en" sz="2400">
                <a:solidFill>
                  <a:srgbClr val="00000C"/>
                </a:solidFill>
                <a:latin typeface="Young Serif"/>
                <a:ea typeface="Young Serif"/>
                <a:cs typeface="Young Serif"/>
                <a:sym typeface="Young Serif"/>
              </a:rPr>
              <a:t>5.9 Disk Defragmentation</a:t>
            </a:r>
            <a:endParaRPr i="1" sz="2400">
              <a:solidFill>
                <a:srgbClr val="00000C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56" name="Google Shape;556;p88"/>
          <p:cNvSpPr txBox="1"/>
          <p:nvPr>
            <p:ph idx="4294967295" type="ctrTitle"/>
          </p:nvPr>
        </p:nvSpPr>
        <p:spPr>
          <a:xfrm>
            <a:off x="257650" y="119600"/>
            <a:ext cx="8685600" cy="513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9"/>
          <p:cNvSpPr txBox="1"/>
          <p:nvPr>
            <p:ph idx="4294967295" type="ctrTitle"/>
          </p:nvPr>
        </p:nvSpPr>
        <p:spPr>
          <a:xfrm>
            <a:off x="257650" y="119600"/>
            <a:ext cx="8685600" cy="513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89"/>
          <p:cNvSpPr txBox="1"/>
          <p:nvPr/>
        </p:nvSpPr>
        <p:spPr>
          <a:xfrm>
            <a:off x="257650" y="809750"/>
            <a:ext cx="8685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Young Serif"/>
              <a:buChar char="➢"/>
            </a:pPr>
            <a:r>
              <a:rPr b="1" i="1"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Steps to undertake disk defragmentation:</a:t>
            </a:r>
            <a:r>
              <a:rPr b="1" i="1" lang="en" sz="20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b="1" i="1" sz="205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17500" lvl="0" marL="457200" marR="88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Young Serif"/>
              <a:buAutoNum type="arabicPeriod"/>
            </a:pPr>
            <a:r>
              <a:rPr i="1"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Type </a:t>
            </a:r>
            <a:r>
              <a:rPr i="1" lang="en" sz="22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Windows Administrative Tools </a:t>
            </a:r>
            <a:r>
              <a:rPr i="1"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on the Windows search box and click on Windows Administrative Tools.</a:t>
            </a:r>
            <a:r>
              <a:rPr i="1" lang="en" sz="20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i="1" sz="205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Young Serif"/>
              <a:buAutoNum type="arabicPeriod"/>
            </a:pPr>
            <a:r>
              <a:rPr i="1"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Double-click on </a:t>
            </a:r>
            <a:r>
              <a:rPr i="1" lang="en" sz="22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Defragment and Optimize Drives</a:t>
            </a:r>
            <a:r>
              <a:rPr i="1"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.</a:t>
            </a:r>
            <a:r>
              <a:rPr i="1" lang="en" sz="20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i="1" sz="205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Young Serif"/>
              <a:buAutoNum type="arabicPeriod"/>
            </a:pPr>
            <a:r>
              <a:rPr i="1"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Then the window shown in Figure 5.12 will be displayed.</a:t>
            </a:r>
            <a:r>
              <a:rPr i="1" lang="en" sz="20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i="1" sz="205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Young Serif"/>
              <a:buAutoNum type="arabicPeriod"/>
            </a:pPr>
            <a:r>
              <a:rPr i="1"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Select </a:t>
            </a:r>
            <a:r>
              <a:rPr i="1" lang="en" sz="22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the drive</a:t>
            </a:r>
            <a:r>
              <a:rPr i="1"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, and then click on the </a:t>
            </a:r>
            <a:r>
              <a:rPr i="1" lang="en" sz="22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Optimize button</a:t>
            </a:r>
            <a:r>
              <a:rPr i="1" lang="en" sz="22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.</a:t>
            </a:r>
            <a:endParaRPr i="1" sz="3400">
              <a:solidFill>
                <a:srgbClr val="980000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800" y="749550"/>
            <a:ext cx="5238251" cy="38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90"/>
          <p:cNvSpPr txBox="1"/>
          <p:nvPr/>
        </p:nvSpPr>
        <p:spPr>
          <a:xfrm>
            <a:off x="2847325" y="4497200"/>
            <a:ext cx="609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76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Figure </a:t>
            </a:r>
            <a:r>
              <a:rPr i="1" lang="en" sz="1800">
                <a:solidFill>
                  <a:srgbClr val="00000C"/>
                </a:solidFill>
                <a:latin typeface="Young Serif"/>
                <a:ea typeface="Young Serif"/>
                <a:cs typeface="Young Serif"/>
                <a:sym typeface="Young Serif"/>
              </a:rPr>
              <a:t>5.10 Disk Optimization Window</a:t>
            </a:r>
            <a:endParaRPr i="1" sz="1800">
              <a:solidFill>
                <a:srgbClr val="00000C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69" name="Google Shape;569;p90"/>
          <p:cNvSpPr txBox="1"/>
          <p:nvPr>
            <p:ph idx="4294967295" type="ctrTitle"/>
          </p:nvPr>
        </p:nvSpPr>
        <p:spPr>
          <a:xfrm>
            <a:off x="219925" y="116700"/>
            <a:ext cx="8723400" cy="461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90"/>
          <p:cNvSpPr txBox="1"/>
          <p:nvPr/>
        </p:nvSpPr>
        <p:spPr>
          <a:xfrm>
            <a:off x="257650" y="809750"/>
            <a:ext cx="3247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As shown in this Figure , if the drive’s current status says (</a:t>
            </a:r>
            <a:r>
              <a:rPr i="1" lang="en" sz="24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0% fragmented</a:t>
            </a:r>
            <a:r>
              <a:rPr i="1" lang="en" sz="24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), there is </a:t>
            </a:r>
            <a:r>
              <a:rPr i="1" lang="en" sz="24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no need to do defragmentation</a:t>
            </a:r>
            <a:endParaRPr sz="36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91"/>
          <p:cNvSpPr txBox="1"/>
          <p:nvPr>
            <p:ph idx="4294967295" type="ctrTitle"/>
          </p:nvPr>
        </p:nvSpPr>
        <p:spPr>
          <a:xfrm>
            <a:off x="257650" y="119600"/>
            <a:ext cx="8685600" cy="513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2"/>
                </a:solidFill>
              </a:rPr>
              <a:t> 5.2.5  Power Protection Devices</a:t>
            </a:r>
            <a:endParaRPr b="1" sz="2400">
              <a:solidFill>
                <a:schemeClr val="lt2"/>
              </a:solidFill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91"/>
          <p:cNvSpPr txBox="1"/>
          <p:nvPr/>
        </p:nvSpPr>
        <p:spPr>
          <a:xfrm>
            <a:off x="257650" y="633500"/>
            <a:ext cx="8685600" cy="5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31F20"/>
              </a:buClr>
              <a:buSzPts val="2100"/>
              <a:buFont typeface="Young Serif"/>
              <a:buChar char="➢"/>
            </a:pPr>
            <a:r>
              <a:rPr b="1" lang="en" sz="21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The following tools are used as a means to prevent potential damages that can be caused by electric powers</a:t>
            </a:r>
            <a:endParaRPr b="1" i="1" sz="31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AutoNum type="arabicPeriod"/>
            </a:pPr>
            <a:r>
              <a:rPr b="1" i="1" lang="en" sz="21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Surge Protectors</a:t>
            </a:r>
            <a:r>
              <a:rPr b="1" i="1" lang="en" sz="21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:</a:t>
            </a:r>
            <a:r>
              <a:rPr i="1" lang="en" sz="21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Protect devices from voltage spikes that can damage electronic components.</a:t>
            </a:r>
            <a:endParaRPr i="1" sz="21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AutoNum type="arabicPeriod"/>
            </a:pPr>
            <a:r>
              <a:rPr b="1" i="1" lang="en" sz="21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Voltage Regulators:</a:t>
            </a:r>
            <a:r>
              <a:rPr i="1" lang="en" sz="21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r>
              <a:rPr i="1" lang="en" sz="21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Help maintain consistent voltage levels, preventing fluctuations that could damage hardware.</a:t>
            </a:r>
            <a:endParaRPr i="1" sz="21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AutoNum type="arabicPeriod"/>
            </a:pPr>
            <a:r>
              <a:rPr b="1" i="1" lang="en" sz="21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UPS (Uninterruptible Power Supply):</a:t>
            </a:r>
            <a:r>
              <a:rPr i="1" lang="en" sz="21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Provides backup power during outages, allowing users to save their work and properly shut down the system.</a:t>
            </a:r>
            <a:endParaRPr i="1" sz="21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2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/>
        </p:nvSpPr>
        <p:spPr>
          <a:xfrm>
            <a:off x="235225" y="674050"/>
            <a:ext cx="86856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Many computer problems can be solved by checking the following simple hardware problems:</a:t>
            </a:r>
            <a:endParaRPr b="1" sz="23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78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350"/>
              <a:buFont typeface="Young Serif"/>
              <a:buChar char="●"/>
            </a:pPr>
            <a:r>
              <a:rPr lang="en" sz="23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Check that your computer is </a:t>
            </a:r>
            <a:r>
              <a:rPr lang="en" sz="235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plugged into</a:t>
            </a:r>
            <a:r>
              <a:rPr lang="en" sz="23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a working power outlet.</a:t>
            </a:r>
            <a:endParaRPr sz="235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78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50"/>
              <a:buFont typeface="Young Serif"/>
              <a:buChar char="●"/>
            </a:pPr>
            <a:r>
              <a:rPr lang="en" sz="23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Check that everything is </a:t>
            </a:r>
            <a:r>
              <a:rPr lang="en" sz="235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turned on.</a:t>
            </a:r>
            <a:endParaRPr sz="2350">
              <a:solidFill>
                <a:srgbClr val="98000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78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50"/>
              <a:buFont typeface="Young Serif"/>
              <a:buChar char="●"/>
            </a:pPr>
            <a:r>
              <a:rPr lang="en" sz="23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If the computer is on but </a:t>
            </a:r>
            <a:r>
              <a:rPr lang="en" sz="235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the screen is blank</a:t>
            </a:r>
            <a:r>
              <a:rPr lang="en" sz="23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, there may be an issue with the </a:t>
            </a:r>
            <a:r>
              <a:rPr i="1" lang="en" sz="235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connection between the computer and the screen.</a:t>
            </a:r>
            <a:endParaRPr sz="2350"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90" name="Google Shape;290;p47"/>
          <p:cNvSpPr txBox="1"/>
          <p:nvPr>
            <p:ph idx="4294967295" type="ctrTitle"/>
          </p:nvPr>
        </p:nvSpPr>
        <p:spPr>
          <a:xfrm>
            <a:off x="235225" y="104050"/>
            <a:ext cx="8685600" cy="5700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325" y="1009800"/>
            <a:ext cx="18002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250" y="990750"/>
            <a:ext cx="18764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150" y="990750"/>
            <a:ext cx="2309454" cy="20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92"/>
          <p:cNvSpPr txBox="1"/>
          <p:nvPr/>
        </p:nvSpPr>
        <p:spPr>
          <a:xfrm>
            <a:off x="291875" y="3164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Power surge protectors</a:t>
            </a:r>
            <a:endParaRPr sz="1800"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85" name="Google Shape;585;p92"/>
          <p:cNvSpPr txBox="1"/>
          <p:nvPr/>
        </p:nvSpPr>
        <p:spPr>
          <a:xfrm>
            <a:off x="3393926" y="3065650"/>
            <a:ext cx="258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Power voltage regulator</a:t>
            </a:r>
            <a:endParaRPr sz="1600"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86" name="Google Shape;586;p92"/>
          <p:cNvSpPr txBox="1"/>
          <p:nvPr/>
        </p:nvSpPr>
        <p:spPr>
          <a:xfrm>
            <a:off x="6715500" y="3164200"/>
            <a:ext cx="242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231F20"/>
                </a:solidFill>
                <a:latin typeface="Young Serif"/>
                <a:ea typeface="Young Serif"/>
                <a:cs typeface="Young Serif"/>
                <a:sym typeface="Young Serif"/>
              </a:rPr>
              <a:t>UPS power surge</a:t>
            </a:r>
            <a:endParaRPr sz="1600"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87" name="Google Shape;587;p92"/>
          <p:cNvSpPr txBox="1"/>
          <p:nvPr>
            <p:ph idx="4294967295" type="ctrTitle"/>
          </p:nvPr>
        </p:nvSpPr>
        <p:spPr>
          <a:xfrm>
            <a:off x="257650" y="119600"/>
            <a:ext cx="8685600" cy="513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3"/>
          <p:cNvSpPr txBox="1"/>
          <p:nvPr/>
        </p:nvSpPr>
        <p:spPr>
          <a:xfrm>
            <a:off x="257650" y="1032300"/>
            <a:ext cx="86856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Young Serif"/>
              <a:buChar char="●"/>
            </a:pP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Properly shutting down the computer ensures that the system saves all data and minimizes the risk of hardware damage. 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Young Serif"/>
              <a:buChar char="●"/>
            </a:pP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It helps in maintaining the </a:t>
            </a:r>
            <a:r>
              <a:rPr lang="en" sz="24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rPr>
              <a:t>longevity of hardware by allowing safe system shutdown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.</a:t>
            </a:r>
            <a:endParaRPr i="1"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200">
              <a:solidFill>
                <a:srgbClr val="231F20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93" name="Google Shape;593;p93"/>
          <p:cNvSpPr txBox="1"/>
          <p:nvPr>
            <p:ph idx="4294967295" type="ctrTitle"/>
          </p:nvPr>
        </p:nvSpPr>
        <p:spPr>
          <a:xfrm>
            <a:off x="257650" y="119600"/>
            <a:ext cx="8685600" cy="5139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2400">
                <a:solidFill>
                  <a:schemeClr val="lt2"/>
                </a:solidFill>
              </a:rPr>
              <a:t>5.2.6  Shut Down Properly</a:t>
            </a:r>
            <a:endParaRPr b="1" sz="2400">
              <a:solidFill>
                <a:schemeClr val="lt2"/>
              </a:solidFill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/>
        </p:nvSpPr>
        <p:spPr>
          <a:xfrm>
            <a:off x="215700" y="551275"/>
            <a:ext cx="87126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●"/>
            </a:pP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First, check to see if the monitor is plugged into a power outlet and if the </a:t>
            </a:r>
            <a:r>
              <a:rPr i="1" lang="en" sz="24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connection between the monitor and computer system unit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is connected securely.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●"/>
            </a:pP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Check that the keyboard, mouse, monitor, speakers, etc. are </a:t>
            </a:r>
            <a:r>
              <a:rPr i="1" lang="en" sz="24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properly plugged into the computer system.</a:t>
            </a: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sz="24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Young Serif"/>
              <a:buChar char="●"/>
            </a:pPr>
            <a:r>
              <a:rPr lang="en" sz="24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Try a different port to check if it is a port issue, or change the device if the device is damaged.</a:t>
            </a:r>
            <a:endParaRPr sz="2100"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96" name="Google Shape;296;p48"/>
          <p:cNvSpPr txBox="1"/>
          <p:nvPr>
            <p:ph idx="4294967295" type="ctrTitle"/>
          </p:nvPr>
        </p:nvSpPr>
        <p:spPr>
          <a:xfrm>
            <a:off x="229200" y="104575"/>
            <a:ext cx="8685600" cy="446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/>
        </p:nvSpPr>
        <p:spPr>
          <a:xfrm>
            <a:off x="387625" y="1634725"/>
            <a:ext cx="8465400" cy="2539800"/>
          </a:xfrm>
          <a:prstGeom prst="rect">
            <a:avLst/>
          </a:prstGeom>
          <a:noFill/>
          <a:ln cap="flat" cmpd="tri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Young Serif"/>
              <a:buChar char="●"/>
            </a:pPr>
            <a:r>
              <a:rPr b="1" lang="en" sz="27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It is necessary to </a:t>
            </a:r>
            <a:r>
              <a:rPr b="1" lang="en" sz="27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switch off</a:t>
            </a:r>
            <a:r>
              <a:rPr b="1" lang="en" sz="27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the computer before undertaking any hardware maintenance such as removing or replacing computer parts. </a:t>
            </a:r>
            <a:endParaRPr b="1" sz="3000"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302" name="Google Shape;302;p49"/>
          <p:cNvSpPr txBox="1"/>
          <p:nvPr/>
        </p:nvSpPr>
        <p:spPr>
          <a:xfrm>
            <a:off x="387625" y="957625"/>
            <a:ext cx="8465400" cy="677100"/>
          </a:xfrm>
          <a:prstGeom prst="rect">
            <a:avLst/>
          </a:prstGeom>
          <a:noFill/>
          <a:ln cap="flat" cmpd="tri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Notes</a:t>
            </a:r>
            <a:endParaRPr b="1" sz="3500"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303" name="Google Shape;303;p49"/>
          <p:cNvSpPr txBox="1"/>
          <p:nvPr>
            <p:ph idx="4294967295" type="ctrTitle"/>
          </p:nvPr>
        </p:nvSpPr>
        <p:spPr>
          <a:xfrm>
            <a:off x="235225" y="104050"/>
            <a:ext cx="8685600" cy="7734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idx="4294967295" type="ctrTitle"/>
          </p:nvPr>
        </p:nvSpPr>
        <p:spPr>
          <a:xfrm>
            <a:off x="235225" y="104050"/>
            <a:ext cx="8685600" cy="6144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5.1.2  Check POST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50"/>
          <p:cNvSpPr txBox="1"/>
          <p:nvPr/>
        </p:nvSpPr>
        <p:spPr>
          <a:xfrm>
            <a:off x="287275" y="773125"/>
            <a:ext cx="8581500" cy="4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Young Serif"/>
              <a:buChar char="❖"/>
            </a:pPr>
            <a:r>
              <a:rPr lang="en" sz="23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POST</a:t>
            </a:r>
            <a:r>
              <a:rPr lang="en" sz="2300">
                <a:latin typeface="Young Serif"/>
                <a:ea typeface="Young Serif"/>
                <a:cs typeface="Young Serif"/>
                <a:sym typeface="Young Serif"/>
              </a:rPr>
              <a:t> stands for </a:t>
            </a:r>
            <a:r>
              <a:rPr lang="en" sz="23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Power On Self-Test.</a:t>
            </a:r>
            <a:endParaRPr sz="2300">
              <a:solidFill>
                <a:srgbClr val="98000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Young Serif"/>
              <a:buChar char="❖"/>
            </a:pPr>
            <a:r>
              <a:rPr lang="en" sz="23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This is part of a </a:t>
            </a:r>
            <a:r>
              <a:rPr lang="en" sz="23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computer’s startup program</a:t>
            </a:r>
            <a:r>
              <a:rPr lang="en" sz="23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 that is used to diagnose the keyboard, the Random Access Memory (RAM), disk drives, and other hardware </a:t>
            </a:r>
            <a:r>
              <a:rPr i="1" lang="en" sz="23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to make sure they are working properly. </a:t>
            </a:r>
            <a:endParaRPr i="1" sz="2300">
              <a:solidFill>
                <a:srgbClr val="980000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Young Serif"/>
              <a:buChar char="❖"/>
            </a:pPr>
            <a:r>
              <a:rPr lang="en" sz="23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If the POST detects any errors in the hardware, it either displays a text </a:t>
            </a:r>
            <a:r>
              <a:rPr i="1" lang="en" sz="23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error message on the screen or emits a series of short and long beeps</a:t>
            </a:r>
            <a:r>
              <a:rPr lang="en" sz="2300">
                <a:solidFill>
                  <a:schemeClr val="accent6"/>
                </a:solidFill>
                <a:latin typeface="Young Serif"/>
                <a:ea typeface="Young Serif"/>
                <a:cs typeface="Young Serif"/>
                <a:sym typeface="Young Serif"/>
              </a:rPr>
              <a:t>.</a:t>
            </a:r>
            <a:endParaRPr sz="2300">
              <a:solidFill>
                <a:schemeClr val="accent6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idx="4294967295" type="ctrTitle"/>
          </p:nvPr>
        </p:nvSpPr>
        <p:spPr>
          <a:xfrm>
            <a:off x="235225" y="118250"/>
            <a:ext cx="8685600" cy="545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5.1.3 Beep Codes</a:t>
            </a:r>
            <a:endParaRPr b="1" sz="2904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51"/>
          <p:cNvSpPr txBox="1"/>
          <p:nvPr/>
        </p:nvSpPr>
        <p:spPr>
          <a:xfrm>
            <a:off x="282775" y="663950"/>
            <a:ext cx="8590500" cy="4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➢"/>
            </a:pPr>
            <a:r>
              <a:rPr b="1" lang="en" sz="23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Beep codes</a:t>
            </a:r>
            <a:r>
              <a:rPr lang="en" sz="2300">
                <a:latin typeface="Young Serif"/>
                <a:ea typeface="Young Serif"/>
                <a:cs typeface="Young Serif"/>
                <a:sym typeface="Young Serif"/>
              </a:rPr>
              <a:t> are sounds emitted by the computer during </a:t>
            </a:r>
            <a:r>
              <a:rPr b="1" lang="en" sz="23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Power on Self-Test (POST)</a:t>
            </a:r>
            <a:r>
              <a:rPr lang="en" sz="2300">
                <a:latin typeface="Young Serif"/>
                <a:ea typeface="Young Serif"/>
                <a:cs typeface="Young Serif"/>
                <a:sym typeface="Young Serif"/>
              </a:rPr>
              <a:t>. </a:t>
            </a:r>
            <a:endParaRPr sz="2300">
              <a:latin typeface="Young Serif"/>
              <a:ea typeface="Young Serif"/>
              <a:cs typeface="Young Serif"/>
              <a:sym typeface="Young Serif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b="1" lang="en" sz="2300">
                <a:latin typeface="Young Serif"/>
                <a:ea typeface="Young Serif"/>
                <a:cs typeface="Young Serif"/>
                <a:sym typeface="Young Serif"/>
              </a:rPr>
              <a:t>Each BIOS manufacturer</a:t>
            </a:r>
            <a:r>
              <a:rPr lang="en" sz="2300">
                <a:latin typeface="Young Serif"/>
                <a:ea typeface="Young Serif"/>
                <a:cs typeface="Young Serif"/>
                <a:sym typeface="Young Serif"/>
              </a:rPr>
              <a:t> has a </a:t>
            </a:r>
            <a:r>
              <a:rPr lang="en" sz="23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unique beep sequence,</a:t>
            </a:r>
            <a:r>
              <a:rPr lang="en" sz="2300">
                <a:latin typeface="Young Serif"/>
                <a:ea typeface="Young Serif"/>
                <a:cs typeface="Young Serif"/>
                <a:sym typeface="Young Serif"/>
              </a:rPr>
              <a:t> a combination of long and short beeps, for hardware failures. </a:t>
            </a:r>
            <a:endParaRPr sz="2300">
              <a:latin typeface="Young Serif"/>
              <a:ea typeface="Young Serif"/>
              <a:cs typeface="Young Serif"/>
              <a:sym typeface="Young Serif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b="1" lang="en" sz="2300">
                <a:latin typeface="Young Serif"/>
                <a:ea typeface="Young Serif"/>
                <a:cs typeface="Young Serif"/>
                <a:sym typeface="Young Serif"/>
              </a:rPr>
              <a:t>M</a:t>
            </a:r>
            <a:r>
              <a:rPr b="1" lang="en" sz="2300">
                <a:latin typeface="Young Serif"/>
                <a:ea typeface="Young Serif"/>
                <a:cs typeface="Young Serif"/>
                <a:sym typeface="Young Serif"/>
              </a:rPr>
              <a:t>ost computers emit </a:t>
            </a:r>
            <a:r>
              <a:rPr b="1" i="1" lang="en" sz="2300">
                <a:latin typeface="Young Serif"/>
                <a:ea typeface="Young Serif"/>
                <a:cs typeface="Young Serif"/>
                <a:sym typeface="Young Serif"/>
              </a:rPr>
              <a:t>one beep</a:t>
            </a:r>
            <a:r>
              <a:rPr i="1" lang="en" sz="2300">
                <a:latin typeface="Young Serif"/>
                <a:ea typeface="Young Serif"/>
                <a:cs typeface="Young Serif"/>
                <a:sym typeface="Young Serif"/>
              </a:rPr>
              <a:t> to indicate that the system is booting properly.</a:t>
            </a:r>
            <a:endParaRPr i="1" sz="2300">
              <a:latin typeface="Young Serif"/>
              <a:ea typeface="Young Serif"/>
              <a:cs typeface="Young Serif"/>
              <a:sym typeface="Young Serif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b="1" lang="en" sz="2300">
                <a:latin typeface="Young Serif"/>
                <a:ea typeface="Young Serif"/>
                <a:cs typeface="Young Serif"/>
                <a:sym typeface="Young Serif"/>
              </a:rPr>
              <a:t>If there is a problem with the computer,</a:t>
            </a:r>
            <a:r>
              <a:rPr lang="en" sz="2300">
                <a:latin typeface="Young Serif"/>
                <a:ea typeface="Young Serif"/>
                <a:cs typeface="Young Serif"/>
                <a:sym typeface="Young Serif"/>
              </a:rPr>
              <a:t> listen for the beep codes when the computer starts.</a:t>
            </a:r>
            <a:endParaRPr sz="2300">
              <a:latin typeface="Young Serif"/>
              <a:ea typeface="Young Serif"/>
              <a:cs typeface="Young Serif"/>
              <a:sym typeface="Young Serif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b="1" lang="en" sz="2300">
                <a:latin typeface="Young Serif"/>
                <a:ea typeface="Young Serif"/>
                <a:cs typeface="Young Serif"/>
                <a:sym typeface="Young Serif"/>
              </a:rPr>
              <a:t>If there is an error</a:t>
            </a:r>
            <a:r>
              <a:rPr lang="en" sz="2300">
                <a:latin typeface="Young Serif"/>
                <a:ea typeface="Young Serif"/>
                <a:cs typeface="Young Serif"/>
                <a:sym typeface="Young Serif"/>
              </a:rPr>
              <a:t>, you might hear </a:t>
            </a:r>
            <a:r>
              <a:rPr b="1" lang="en" sz="2300">
                <a:solidFill>
                  <a:srgbClr val="980000"/>
                </a:solidFill>
                <a:latin typeface="Young Serif"/>
                <a:ea typeface="Young Serif"/>
                <a:cs typeface="Young Serif"/>
                <a:sym typeface="Young Serif"/>
              </a:rPr>
              <a:t>multiple beeps.</a:t>
            </a:r>
            <a:r>
              <a:rPr lang="en" sz="2300"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 sz="2300"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