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9" d="100"/>
          <a:sy n="79" d="100"/>
        </p:scale>
        <p:origin x="396"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ustomXml" Target="../customXml/item1.xml"/><Relationship Id="rId21" Type="http://schemas.openxmlformats.org/officeDocument/2006/relationships/customXmlProps" Target="../customXml/itemProps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p>
            <a:r>
              <a:rPr lang="en-US"/>
              <a:t>Click to edit Master title style</a:t>
            </a:r>
          </a:p>
        </p:txBody>
      </p:sp>
      <p:sp>
        <p:nvSpPr>
          <p:cNvPr id="104864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50" name="Footer Placeholder 4"/>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5"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6" name="Footer Placeholder 8"/>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58" name="Title 1"/>
          <p:cNvSpPr>
            <a:spLocks noGrp="1"/>
          </p:cNvSpPr>
          <p:nvPr>
            <p:ph type="title"/>
          </p:nvPr>
        </p:nvSpPr>
        <p:spPr>
          <a:xfrm>
            <a:off x="581193" y="729658"/>
            <a:ext cx="11029616" cy="492855"/>
          </a:xfrm>
        </p:spPr>
        <p:txBody>
          <a:bodyPr/>
          <a:p>
            <a:r>
              <a:rPr lang="en-US"/>
              <a:t>Click to edit Master title style</a:t>
            </a:r>
          </a:p>
        </p:txBody>
      </p:sp>
      <p:sp>
        <p:nvSpPr>
          <p:cNvPr id="1048659"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2" name="Footer Placeholder 5"/>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64" name="Title 1"/>
          <p:cNvSpPr>
            <a:spLocks noGrp="1"/>
          </p:cNvSpPr>
          <p:nvPr>
            <p:ph type="title"/>
          </p:nvPr>
        </p:nvSpPr>
        <p:spPr>
          <a:xfrm>
            <a:off x="581193" y="729658"/>
            <a:ext cx="11029616" cy="988332"/>
          </a:xfrm>
        </p:spPr>
        <p:txBody>
          <a:bodyPr/>
          <a:p>
            <a:r>
              <a:rPr lang="en-US"/>
              <a:t>Click to edit Master title style</a:t>
            </a:r>
          </a:p>
        </p:txBody>
      </p:sp>
      <p:sp>
        <p:nvSpPr>
          <p:cNvPr id="1048665"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8"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70" name="Footer Placeholder 7"/>
          <p:cNvSpPr>
            <a:spLocks noGrp="1"/>
          </p:cNvSpPr>
          <p:nvPr>
            <p:ph type="ftr" sz="quarter" idx="11"/>
          </p:nvPr>
        </p:nvSpPr>
        <p:spPr>
          <a:xfrm>
            <a:off x="581192" y="6423914"/>
            <a:ext cx="6917210" cy="365125"/>
          </a:xfrm>
          <a:prstGeom prst="rect"/>
        </p:spPr>
        <p:txBody>
          <a:bodyPr/>
          <a:p>
            <a:endParaRPr lang="en-US"/>
          </a:p>
        </p:txBody>
      </p:sp>
      <p:sp>
        <p:nvSpPr>
          <p:cNvPr id="104867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p>
            <a:r>
              <a:rPr lang="en-US"/>
              <a:t>Click to edit Master title style</a:t>
            </a:r>
          </a:p>
        </p:txBody>
      </p:sp>
      <p:sp>
        <p:nvSpPr>
          <p:cNvPr id="1048628"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9" name="Footer Placeholder 3"/>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72"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3" name="Footer Placeholder 2"/>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7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80" name="Footer Placeholder 9"/>
          <p:cNvSpPr>
            <a:spLocks noGrp="1"/>
          </p:cNvSpPr>
          <p:nvPr>
            <p:ph type="ftr" sz="quarter" idx="11"/>
          </p:nvPr>
        </p:nvSpPr>
        <p:spPr>
          <a:xfrm>
            <a:off x="581192" y="6452590"/>
            <a:ext cx="6917210" cy="365125"/>
          </a:xfrm>
          <a:prstGeom prst="rect"/>
        </p:spPr>
        <p:txBody>
          <a:bodyPr/>
          <a:p>
            <a:endParaRPr lang="en-US"/>
          </a:p>
        </p:txBody>
      </p:sp>
      <p:sp>
        <p:nvSpPr>
          <p:cNvPr id="104868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en.wikipedia.org/wiki/Keystroke_logging" TargetMode="Externa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err="1">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740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V</a:t>
            </a:r>
            <a:endParaRPr altLang="en-US" lang="zh-CN"/>
          </a:p>
          <a:p>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Latha</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Mathavan</a:t>
            </a:r>
            <a:r>
              <a:rPr b="1" dirty="0" sz="2000" lang="en-US">
                <a:solidFill>
                  <a:schemeClr val="accent1">
                    <a:lumMod val="75000"/>
                  </a:schemeClr>
                </a:solidFill>
                <a:latin typeface="Arial"/>
                <a:cs typeface="Arial"/>
              </a:rPr>
              <a:t> Engineering </a:t>
            </a:r>
            <a:r>
              <a:rPr b="1" dirty="0" sz="2000" lang="en-US" err="1">
                <a:solidFill>
                  <a:schemeClr val="accent1">
                    <a:lumMod val="75000"/>
                  </a:schemeClr>
                </a:solidFill>
                <a:latin typeface="Arial"/>
                <a:cs typeface="Arial"/>
              </a:rPr>
              <a:t>college,Madurai</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a:cs typeface="Arial"/>
              </a:rPr>
              <a:t>	    III </a:t>
            </a:r>
            <a:r>
              <a:rPr b="1" dirty="0" sz="2000" lang="en-US" err="1">
                <a:solidFill>
                  <a:schemeClr val="accent1">
                    <a:lumMod val="75000"/>
                  </a:schemeClr>
                </a:solidFill>
                <a:latin typeface="Arial"/>
                <a:cs typeface="Arial"/>
              </a:rPr>
              <a:t>rd</a:t>
            </a:r>
            <a:r>
              <a:rPr b="1" dirty="0" sz="2000" lang="en-US">
                <a:solidFill>
                  <a:schemeClr val="accent1">
                    <a:lumMod val="75000"/>
                  </a:schemeClr>
                </a:solidFill>
                <a:latin typeface="Arial"/>
                <a:cs typeface="Arial"/>
              </a:rPr>
              <a:t> year,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9" name="Title 1"/>
          <p:cNvSpPr>
            <a:spLocks noGrp="1"/>
          </p:cNvSpPr>
          <p:nvPr>
            <p:ph type="title"/>
          </p:nvPr>
        </p:nvSpPr>
        <p:spPr/>
        <p:txBody>
          <a:bodyPr>
            <a:normAutofit/>
          </a:bodyPr>
          <a:p>
            <a:r>
              <a:rPr dirty="0" lang="en-GB"/>
              <a:t>Output files</a:t>
            </a:r>
            <a:endParaRPr dirty="0" lang="en-IN"/>
          </a:p>
        </p:txBody>
      </p:sp>
      <p:pic>
        <p:nvPicPr>
          <p:cNvPr id="2097157" name="Content Placeholder 4"/>
          <p:cNvPicPr>
            <a:picLocks noChangeAspect="1" noGrp="1"/>
          </p:cNvPicPr>
          <p:nvPr>
            <p:ph idx="1"/>
          </p:nvPr>
        </p:nvPicPr>
        <p:blipFill>
          <a:blip xmlns:r="http://schemas.openxmlformats.org/officeDocument/2006/relationships" r:embed="rId1"/>
          <a:stretch>
            <a:fillRect/>
          </a:stretch>
        </p:blipFill>
        <p:spPr>
          <a:xfrm>
            <a:off x="2401824" y="1946913"/>
            <a:ext cx="6948307" cy="3906516"/>
          </a:xfrm>
        </p:spPr>
      </p:pic>
      <p:sp>
        <p:nvSpPr>
          <p:cNvPr id="1048620" name="TextBox 5"/>
          <p:cNvSpPr txBox="1"/>
          <p:nvPr/>
        </p:nvSpPr>
        <p:spPr>
          <a:xfrm>
            <a:off x="3877056" y="1377696"/>
            <a:ext cx="3889248" cy="396240"/>
          </a:xfrm>
          <a:prstGeom prst="rect"/>
          <a:noFill/>
        </p:spPr>
        <p:txBody>
          <a:bodyPr rtlCol="0" wrap="square">
            <a:spAutoFit/>
          </a:bodyPr>
          <a:p>
            <a:r>
              <a:rPr dirty="0" lang="en-GB"/>
              <a:t>json file showing user’s keystroke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1"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2" name="Content Placeholder 1"/>
          <p:cNvSpPr>
            <a:spLocks noGrp="1"/>
          </p:cNvSpPr>
          <p:nvPr>
            <p:ph idx="1"/>
          </p:nvPr>
        </p:nvSpPr>
        <p:spPr/>
        <p:txBody>
          <a:bodyPr>
            <a:normAutofit/>
          </a:bodyPr>
          <a:p>
            <a:pPr indent="-305435" marL="305435"/>
            <a:r>
              <a:rPr dirty="0" sz="2000" lang="en-GB">
                <a:solidFill>
                  <a:srgbClr val="0F0F0F"/>
                </a:solidFill>
                <a:ea typeface="+mn-lt"/>
                <a:cs typeface="+mn-lt"/>
              </a:rPr>
              <a:t>A</a:t>
            </a:r>
            <a:r>
              <a:rPr dirty="0" sz="2000" lang="en-IN">
                <a:solidFill>
                  <a:srgbClr val="0F0F0F"/>
                </a:solidFill>
                <a:ea typeface="+mn-lt"/>
                <a:cs typeface="+mn-lt"/>
              </a:rPr>
              <a:t>s a result we got to know about keylogger and how a hacker use it effectively to do a data breach using keylogger by finding our </a:t>
            </a:r>
            <a:r>
              <a:rPr dirty="0" sz="2000" lang="en-IN" err="1">
                <a:solidFill>
                  <a:srgbClr val="0F0F0F"/>
                </a:solidFill>
                <a:ea typeface="+mn-lt"/>
                <a:cs typeface="+mn-lt"/>
              </a:rPr>
              <a:t>keystrokes.Now</a:t>
            </a:r>
            <a:r>
              <a:rPr dirty="0" sz="2000" lang="en-IN">
                <a:solidFill>
                  <a:srgbClr val="0F0F0F"/>
                </a:solidFill>
                <a:ea typeface="+mn-lt"/>
                <a:cs typeface="+mn-lt"/>
              </a:rPr>
              <a:t> we can be aware of it and also we can use it for good purpose</a:t>
            </a:r>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3" name="Content Placeholder 2"/>
          <p:cNvSpPr>
            <a:spLocks noGrp="1"/>
          </p:cNvSpPr>
          <p:nvPr>
            <p:ph idx="1"/>
          </p:nvPr>
        </p:nvSpPr>
        <p:spPr/>
        <p:txBody>
          <a:bodyPr/>
          <a:p>
            <a:pPr indent="0" marL="0">
              <a:buNone/>
            </a:pPr>
            <a:endParaRPr b="1" dirty="0" sz="2000" lang="en-US"/>
          </a:p>
          <a:p>
            <a:pPr indent="-305435" marL="305435"/>
            <a:r>
              <a:rPr b="1" dirty="0" lang="en-GB"/>
              <a:t>Parental Control and Monitoring</a:t>
            </a:r>
            <a:r>
              <a:rPr dirty="0" lang="en-GB"/>
              <a:t>: Keyloggers could be used as a tool for parents to monitor their children's online activities, ensuring their safety and protecting them from cyberbullying, online predators, or exposure to inappropriate content.</a:t>
            </a:r>
          </a:p>
          <a:p>
            <a:pPr indent="-305435" marL="305435"/>
            <a:endParaRPr dirty="0" lang="en-GB"/>
          </a:p>
          <a:p>
            <a:pPr indent="-305435" marL="305435"/>
            <a:r>
              <a:rPr b="1" dirty="0" lang="en-GB"/>
              <a:t>Employee Monitoring</a:t>
            </a:r>
            <a:r>
              <a:rPr dirty="0" lang="en-GB"/>
              <a:t>: In a workplace environment, keyloggers could be used by employers to monitor employee activities on company-owned devices to ensure compliance with company policies, prevent data breaches, and enhance productivity.</a:t>
            </a:r>
          </a:p>
          <a:p>
            <a:pPr indent="-305435" marL="305435"/>
            <a:endParaRPr dirty="0" lang="en-GB"/>
          </a:p>
          <a:p>
            <a:pPr indent="-305435" marL="305435"/>
            <a:r>
              <a:rPr b="1" dirty="0" lang="en-GB"/>
              <a:t>User </a:t>
            </a:r>
            <a:r>
              <a:rPr b="1" dirty="0" lang="en-GB" err="1"/>
              <a:t>Behavior</a:t>
            </a:r>
            <a:r>
              <a:rPr b="1" dirty="0" lang="en-GB"/>
              <a:t> Analysis</a:t>
            </a:r>
            <a:r>
              <a:rPr dirty="0" lang="en-GB"/>
              <a:t>: Keyloggers could be integrated into software applications to </a:t>
            </a:r>
            <a:r>
              <a:rPr dirty="0" lang="en-GB" err="1"/>
              <a:t>analyze</a:t>
            </a:r>
            <a:r>
              <a:rPr dirty="0" lang="en-GB"/>
              <a:t> user </a:t>
            </a:r>
            <a:r>
              <a:rPr dirty="0" lang="en-GB" err="1"/>
              <a:t>behavior</a:t>
            </a:r>
            <a:r>
              <a:rPr dirty="0" lang="en-GB"/>
              <a:t> and improve user experience. For example, tracking keystrokes in an educational software to understand how students interact with the system and identify areas for improvement.</a:t>
            </a:r>
          </a:p>
          <a:p>
            <a:pPr indent="-305435" marL="305435"/>
            <a:endParaRPr dirty="0" lang="en-GB"/>
          </a:p>
          <a:p>
            <a:pPr indent="-305435" marL="305435"/>
            <a:endParaRPr dirty="0" lang="en-US"/>
          </a:p>
        </p:txBody>
      </p:sp>
      <p:sp>
        <p:nvSpPr>
          <p:cNvPr id="1048624"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6" name="Content Placeholder 1"/>
          <p:cNvSpPr>
            <a:spLocks noGrp="1"/>
          </p:cNvSpPr>
          <p:nvPr>
            <p:ph idx="1"/>
          </p:nvPr>
        </p:nvSpPr>
        <p:spPr/>
        <p:txBody>
          <a:bodyPr>
            <a:normAutofit/>
          </a:bodyPr>
          <a:p>
            <a:pPr indent="-305435" marL="305435"/>
            <a:r>
              <a:rPr dirty="0" sz="2400" lang="en-GB">
                <a:hlinkClick r:id="rId1"/>
              </a:rPr>
              <a:t>Wikipedia</a:t>
            </a:r>
            <a:endParaRPr dirty="0" sz="2400" lang="en-GB"/>
          </a:p>
          <a:p>
            <a:pPr indent="-305435" marL="305435"/>
            <a:r>
              <a:rPr dirty="0" sz="2400" lang="en-GB"/>
              <a:t>Listening to the free course offered by naan </a:t>
            </a:r>
            <a:r>
              <a:rPr dirty="0" sz="2400" lang="en-GB" err="1"/>
              <a:t>mudhalvan</a:t>
            </a:r>
            <a:r>
              <a:rPr dirty="0" sz="2400" lang="en-GB"/>
              <a:t>-IBM(</a:t>
            </a:r>
            <a:r>
              <a:rPr dirty="0" sz="2400" lang="en-GB" err="1"/>
              <a:t>skillbuild</a:t>
            </a:r>
            <a:r>
              <a:rPr dirty="0" sz="2400" lang="en-GB"/>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598" name="Content Placeholder 1"/>
          <p:cNvSpPr>
            <a:spLocks noGrp="1"/>
          </p:cNvSpPr>
          <p:nvPr>
            <p:ph idx="1"/>
          </p:nvPr>
        </p:nvSpPr>
        <p:spPr>
          <a:xfrm>
            <a:off x="452403" y="1237632"/>
            <a:ext cx="11029615" cy="4673324"/>
          </a:xfrm>
        </p:spPr>
        <p:txBody>
          <a:bodyPr/>
          <a:p>
            <a:pPr indent="0" marL="0">
              <a:buNone/>
            </a:pPr>
            <a:endParaRPr dirty="0" lang="en-GB"/>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p:txBody>
      </p:sp>
      <p:sp>
        <p:nvSpPr>
          <p:cNvPr id="1048599" name="TextBox 5"/>
          <p:cNvSpPr txBox="1"/>
          <p:nvPr/>
        </p:nvSpPr>
        <p:spPr>
          <a:xfrm>
            <a:off x="1572768" y="2097024"/>
            <a:ext cx="9290304" cy="1958340"/>
          </a:xfrm>
          <a:prstGeom prst="rect"/>
          <a:noFill/>
        </p:spPr>
        <p:txBody>
          <a:bodyPr rtlCol="0" wrap="square">
            <a:spAutoFit/>
          </a:bodyPr>
          <a:p>
            <a:pPr algn="just"/>
            <a:r>
              <a:rPr dirty="0" lang="en-GB"/>
              <a:t>Problem Statement: A Keylogger is form of malware or hardware that keep track of your keystrokes as you type in your </a:t>
            </a:r>
            <a:r>
              <a:rPr dirty="0" lang="en-GB" err="1"/>
              <a:t>system.It</a:t>
            </a:r>
            <a:r>
              <a:rPr dirty="0" lang="en-GB"/>
              <a:t> may be Hardware type or Software </a:t>
            </a:r>
            <a:r>
              <a:rPr dirty="0" lang="en-GB" err="1"/>
              <a:t>type.Hardware</a:t>
            </a:r>
            <a:r>
              <a:rPr dirty="0" lang="en-GB"/>
              <a:t> keyloggers are very difficult to implement as you cannot implement without owner’s knowledge</a:t>
            </a:r>
          </a:p>
          <a:p>
            <a:pPr algn="just"/>
            <a:r>
              <a:rPr dirty="0" lang="en-GB"/>
              <a:t>Software keylogger is in the form of coding which track your </a:t>
            </a:r>
            <a:r>
              <a:rPr dirty="0" lang="en-GB" err="1"/>
              <a:t>keystrokes,log</a:t>
            </a:r>
            <a:r>
              <a:rPr dirty="0" lang="en-GB"/>
              <a:t> it and send it to the </a:t>
            </a:r>
            <a:r>
              <a:rPr dirty="0" lang="en-GB" err="1"/>
              <a:t>hacker.In</a:t>
            </a:r>
            <a:r>
              <a:rPr dirty="0" lang="en-GB"/>
              <a:t> todays world protecting our data is important because through our personal data the hacker can gain knowledge and in anyway he can attack </a:t>
            </a:r>
            <a:r>
              <a:rPr dirty="0" lang="en-GB" err="1"/>
              <a:t>us.It</a:t>
            </a:r>
            <a:r>
              <a:rPr dirty="0" lang="en-GB"/>
              <a:t> may be our personal </a:t>
            </a:r>
            <a:r>
              <a:rPr dirty="0" lang="en-GB" err="1"/>
              <a:t>data,OTP,Bank</a:t>
            </a:r>
            <a:r>
              <a:rPr dirty="0" lang="en-GB"/>
              <a:t> information or any other sensible statements.</a:t>
            </a:r>
            <a:endParaRPr dirty="0" lang="en-IN"/>
          </a:p>
        </p:txBody>
      </p:sp>
      <p:sp>
        <p:nvSpPr>
          <p:cNvPr id="1048600" name="Arrow: Right 8"/>
          <p:cNvSpPr/>
          <p:nvPr/>
        </p:nvSpPr>
        <p:spPr>
          <a:xfrm>
            <a:off x="1402080" y="2279904"/>
            <a:ext cx="170688" cy="109728"/>
          </a:xfrm>
          <a:prstGeom prst="rightArrow"/>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2"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3" name="TextBox 2"/>
          <p:cNvSpPr txBox="1"/>
          <p:nvPr/>
        </p:nvSpPr>
        <p:spPr>
          <a:xfrm>
            <a:off x="1060704" y="1670304"/>
            <a:ext cx="9851136" cy="3952240"/>
          </a:xfrm>
          <a:prstGeom prst="rect"/>
          <a:noFill/>
        </p:spPr>
        <p:txBody>
          <a:bodyPr rtlCol="0" wrap="square">
            <a:spAutoFit/>
          </a:bodyPr>
          <a:p>
            <a:r>
              <a:rPr b="0" dirty="0" sz="1400" i="0" lang="en-GB">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b="1" dirty="0" sz="1400" i="0" lang="en-IN">
                <a:solidFill>
                  <a:srgbClr val="000000"/>
                </a:solidFill>
                <a:effectLst/>
                <a:latin typeface="Arial" panose="020B0604020202020204" pitchFamily="34" charset="0"/>
              </a:rPr>
              <a:t>Anti-keyloggers:</a:t>
            </a:r>
          </a:p>
          <a:p>
            <a:r>
              <a:rPr b="1" dirty="0" sz="1400" lang="en-IN">
                <a:solidFill>
                  <a:srgbClr val="000000"/>
                </a:solidFill>
                <a:latin typeface="Arial" panose="020B0604020202020204" pitchFamily="34" charset="0"/>
              </a:rPr>
              <a:t>	</a:t>
            </a:r>
            <a:r>
              <a:rPr b="0" dirty="0" sz="1400" i="0" lang="en-GB">
                <a:solidFill>
                  <a:srgbClr val="202122"/>
                </a:solidFill>
                <a:effectLst/>
                <a:latin typeface="Arial" panose="020B0604020202020204" pitchFamily="34" charset="0"/>
              </a:rPr>
              <a:t>An </a:t>
            </a:r>
            <a:r>
              <a:rPr dirty="0" sz="1400" lang="en-GB">
                <a:latin typeface="Arial" panose="020B0604020202020204" pitchFamily="34" charset="0"/>
              </a:rPr>
              <a:t>anti-keylogger</a:t>
            </a:r>
            <a:r>
              <a:rPr dirty="0" sz="1400" lang="en-GB">
                <a:solidFill>
                  <a:srgbClr val="3366CC"/>
                </a:solidFill>
                <a:latin typeface="Arial" panose="020B0604020202020204" pitchFamily="34" charset="0"/>
              </a:rPr>
              <a:t> </a:t>
            </a:r>
            <a:r>
              <a:rPr b="0" dirty="0" sz="1400" i="0" lang="en-GB">
                <a:solidFill>
                  <a:srgbClr val="202122"/>
                </a:solidFill>
                <a:effectLst/>
                <a:latin typeface="Arial" panose="020B0604020202020204" pitchFamily="34" charset="0"/>
              </a:rPr>
              <a:t> is a piece of </a:t>
            </a:r>
            <a:r>
              <a:rPr b="0" dirty="0" sz="1400" i="0" lang="en-GB" strike="noStrike">
                <a:effectLst/>
                <a:latin typeface="Arial" panose="020B0604020202020204" pitchFamily="34" charset="0"/>
              </a:rPr>
              <a:t>software</a:t>
            </a:r>
            <a:r>
              <a:rPr b="0" dirty="0" sz="1400" i="0" lang="en-GB">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b="1" dirty="0" sz="1400" i="0" lang="en-IN">
              <a:solidFill>
                <a:srgbClr val="000000"/>
              </a:solidFill>
              <a:effectLst/>
              <a:latin typeface="Arial" panose="020B0604020202020204" pitchFamily="34" charset="0"/>
            </a:endParaRPr>
          </a:p>
          <a:p>
            <a:r>
              <a:rPr b="1" dirty="0" sz="1400" i="0" lang="en-IN">
                <a:solidFill>
                  <a:srgbClr val="000000"/>
                </a:solidFill>
                <a:effectLst/>
                <a:latin typeface="Arial" panose="020B0604020202020204" pitchFamily="34" charset="0"/>
              </a:rPr>
              <a:t>Automatic form filler programs:</a:t>
            </a:r>
          </a:p>
          <a:p>
            <a:r>
              <a:rPr b="1" dirty="0" sz="1400" lang="en-IN">
                <a:solidFill>
                  <a:srgbClr val="000000"/>
                </a:solidFill>
                <a:latin typeface="Arial" panose="020B0604020202020204" pitchFamily="34" charset="0"/>
              </a:rPr>
              <a:t>	</a:t>
            </a:r>
            <a:r>
              <a:rPr b="0" dirty="0" sz="1400" i="0" lang="en-GB">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b="0" dirty="0" sz="1400" i="0" lang="en-GB">
                <a:effectLst/>
                <a:latin typeface="Arial" panose="020B0604020202020204" pitchFamily="34" charset="0"/>
              </a:rPr>
              <a:t>Form</a:t>
            </a:r>
            <a:r>
              <a:rPr b="0" dirty="0" sz="1400" i="0" lang="en-GB">
                <a:solidFill>
                  <a:srgbClr val="3366CC"/>
                </a:solidFill>
                <a:effectLst/>
                <a:latin typeface="Arial" panose="020B0604020202020204" pitchFamily="34" charset="0"/>
              </a:rPr>
              <a:t> </a:t>
            </a:r>
            <a:r>
              <a:rPr b="0" dirty="0" sz="1400" i="0" lang="en-GB">
                <a:effectLst/>
                <a:latin typeface="Arial" panose="020B0604020202020204" pitchFamily="34" charset="0"/>
              </a:rPr>
              <a:t>fillers</a:t>
            </a:r>
            <a:r>
              <a:rPr b="0" dirty="0" sz="1400" i="0" lang="en-GB">
                <a:solidFill>
                  <a:srgbClr val="202122"/>
                </a:solidFill>
                <a:effectLst/>
                <a:latin typeface="Arial" panose="020B0604020202020204" pitchFamily="34" charset="0"/>
              </a:rPr>
              <a:t> are primarily designed for </a:t>
            </a:r>
            <a:r>
              <a:rPr b="0" dirty="0" sz="1400" i="0" lang="en-GB">
                <a:effectLst/>
                <a:latin typeface="Arial" panose="020B0604020202020204" pitchFamily="34" charset="0"/>
              </a:rPr>
              <a:t>web</a:t>
            </a:r>
            <a:r>
              <a:rPr b="0" dirty="0" sz="1400" i="0" lang="en-GB">
                <a:solidFill>
                  <a:srgbClr val="3366CC"/>
                </a:solidFill>
                <a:effectLst/>
                <a:latin typeface="Arial" panose="020B0604020202020204" pitchFamily="34" charset="0"/>
              </a:rPr>
              <a:t> </a:t>
            </a:r>
            <a:r>
              <a:rPr b="0" dirty="0" sz="1400" i="0" lang="en-GB">
                <a:effectLst/>
                <a:latin typeface="Arial" panose="020B0604020202020204" pitchFamily="34" charset="0"/>
              </a:rPr>
              <a:t>browsers</a:t>
            </a:r>
            <a:r>
              <a:rPr b="0" dirty="0" sz="1400" i="0" lang="en-GB">
                <a:solidFill>
                  <a:srgbClr val="202122"/>
                </a:solidFill>
                <a:effectLst/>
                <a:latin typeface="Arial" panose="020B0604020202020204" pitchFamily="34" charset="0"/>
              </a:rPr>
              <a:t> to fill in checkout pages and log users into their accounts. Once the user's account and </a:t>
            </a:r>
            <a:r>
              <a:rPr dirty="0" sz="1400" lang="en-GB">
                <a:latin typeface="Arial" panose="020B0604020202020204" pitchFamily="34" charset="0"/>
              </a:rPr>
              <a:t>credit</a:t>
            </a:r>
            <a:r>
              <a:rPr dirty="0" sz="1400" lang="en-GB">
                <a:solidFill>
                  <a:srgbClr val="3366CC"/>
                </a:solidFill>
                <a:latin typeface="Arial" panose="020B0604020202020204" pitchFamily="34" charset="0"/>
              </a:rPr>
              <a:t> </a:t>
            </a:r>
            <a:r>
              <a:rPr dirty="0" sz="1400" lang="en-GB">
                <a:latin typeface="Arial" panose="020B0604020202020204" pitchFamily="34" charset="0"/>
              </a:rPr>
              <a:t>card</a:t>
            </a:r>
            <a:r>
              <a:rPr b="0" dirty="0" sz="1400" i="0" lang="en-GB">
                <a:solidFill>
                  <a:srgbClr val="202122"/>
                </a:solidFill>
                <a:effectLst/>
                <a:latin typeface="Arial" panose="020B0604020202020204" pitchFamily="34" charset="0"/>
              </a:rPr>
              <a:t> information has been entered into the program, it will be automatically entered into forms without ever using the keyboard or </a:t>
            </a:r>
            <a:r>
              <a:rPr b="0" dirty="0" sz="1400" i="0" lang="en-GB" strike="noStrike" u="none">
                <a:effectLst/>
                <a:latin typeface="Arial" panose="020B0604020202020204" pitchFamily="34" charset="0"/>
              </a:rPr>
              <a:t>clipboard</a:t>
            </a:r>
            <a:r>
              <a:rPr b="0" dirty="0" sz="1400" i="0" lang="en-GB">
                <a:solidFill>
                  <a:srgbClr val="202122"/>
                </a:solidFill>
                <a:effectLst/>
                <a:latin typeface="Arial" panose="020B0604020202020204" pitchFamily="34" charset="0"/>
              </a:rPr>
              <a:t>, thereby reducing the possibility that private data is being recorded.</a:t>
            </a:r>
            <a:endParaRPr b="1" dirty="0" sz="1400" i="0" lang="en-IN">
              <a:solidFill>
                <a:srgbClr val="000000"/>
              </a:solidFill>
              <a:effectLst/>
              <a:latin typeface="Arial" panose="020B0604020202020204" pitchFamily="34" charset="0"/>
            </a:endParaRPr>
          </a:p>
          <a:p>
            <a:r>
              <a:rPr b="1" dirty="0" sz="1400" i="0" lang="en-IN">
                <a:solidFill>
                  <a:srgbClr val="000000"/>
                </a:solidFill>
                <a:effectLst/>
                <a:latin typeface="Arial" panose="020B0604020202020204" pitchFamily="34" charset="0"/>
              </a:rPr>
              <a:t>Speech recognition</a:t>
            </a:r>
          </a:p>
          <a:p>
            <a:r>
              <a:rPr dirty="0" sz="1400" lang="en-IN"/>
              <a:t>	</a:t>
            </a:r>
            <a:r>
              <a:rPr b="0" dirty="0" sz="1400" i="0" lang="en-GB">
                <a:solidFill>
                  <a:srgbClr val="202122"/>
                </a:solidFill>
                <a:effectLst/>
                <a:latin typeface="Arial" panose="020B0604020202020204" pitchFamily="34" charset="0"/>
              </a:rPr>
              <a:t>Similar to on-screen keyboards, </a:t>
            </a:r>
            <a:r>
              <a:rPr dirty="0" sz="1400" lang="en-GB">
                <a:latin typeface="Arial" panose="020B0604020202020204" pitchFamily="34" charset="0"/>
              </a:rPr>
              <a:t>speech-to-text</a:t>
            </a:r>
            <a:r>
              <a:rPr dirty="0" sz="1400" lang="en-GB">
                <a:solidFill>
                  <a:srgbClr val="3366CC"/>
                </a:solidFill>
                <a:latin typeface="Arial" panose="020B0604020202020204" pitchFamily="34" charset="0"/>
              </a:rPr>
              <a:t> </a:t>
            </a:r>
            <a:r>
              <a:rPr dirty="0" sz="1400" lang="en-GB">
                <a:latin typeface="Arial" panose="020B0604020202020204" pitchFamily="34" charset="0"/>
              </a:rPr>
              <a:t>conversion</a:t>
            </a:r>
            <a:r>
              <a:rPr b="0" dirty="0" sz="1400" i="0" lang="en-GB">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dirty="0" sz="1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5" name="TextBox 6"/>
          <p:cNvSpPr txBox="1"/>
          <p:nvPr/>
        </p:nvSpPr>
        <p:spPr>
          <a:xfrm>
            <a:off x="1414272" y="1597152"/>
            <a:ext cx="9302496" cy="2529841"/>
          </a:xfrm>
          <a:prstGeom prst="rect"/>
          <a:noFill/>
        </p:spPr>
        <p:txBody>
          <a:bodyPr rtlCol="0" wrap="square">
            <a:spAutoFit/>
          </a:bodyPr>
          <a:p>
            <a:endParaRPr dirty="0" lang="en-GB"/>
          </a:p>
          <a:p>
            <a:r>
              <a:rPr dirty="0" sz="2000" lang="en-GB"/>
              <a:t>In the session we are going to demonstrate keylogger using python and its libraries</a:t>
            </a:r>
          </a:p>
          <a:p>
            <a:endParaRPr dirty="0" lang="en-GB"/>
          </a:p>
          <a:p>
            <a:r>
              <a:rPr b="1" dirty="0" lang="en-GB"/>
              <a:t>System Requirement:</a:t>
            </a:r>
          </a:p>
          <a:p>
            <a:r>
              <a:rPr dirty="0" lang="en-GB"/>
              <a:t>	System with latest python version installed</a:t>
            </a:r>
          </a:p>
          <a:p>
            <a:r>
              <a:rPr dirty="0" lang="en-GB"/>
              <a:t>	Python has  libraries like “</a:t>
            </a:r>
            <a:r>
              <a:rPr dirty="0" lang="en-GB" err="1"/>
              <a:t>pynput</a:t>
            </a:r>
            <a:r>
              <a:rPr dirty="0" lang="en-GB"/>
              <a:t>”, “json”,”</a:t>
            </a:r>
            <a:r>
              <a:rPr dirty="0" lang="en-GB" err="1"/>
              <a:t>tkinter</a:t>
            </a:r>
            <a:r>
              <a:rPr dirty="0" lang="en-GB"/>
              <a:t>” which are useful in implementing 	keylogger</a:t>
            </a:r>
          </a:p>
          <a:p>
            <a:r>
              <a:rPr dirty="0" lang="en-GB"/>
              <a:t>	</a:t>
            </a:r>
          </a:p>
          <a:p>
            <a:r>
              <a:rPr dirty="0" lang="en-GB"/>
              <a:t>	</a:t>
            </a:r>
            <a:endParaRPr dirty="0" lang="en-IN"/>
          </a:p>
        </p:txBody>
      </p:sp>
      <p:sp>
        <p:nvSpPr>
          <p:cNvPr id="1048606" name="Flowchart: Connector 7"/>
          <p:cNvSpPr/>
          <p:nvPr/>
        </p:nvSpPr>
        <p:spPr>
          <a:xfrm flipH="1">
            <a:off x="2246377" y="2905202"/>
            <a:ext cx="45719" cy="45719"/>
          </a:xfrm>
          <a:prstGeom prst="flowChartConnector"/>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7" name="Flowchart: Connector 9"/>
          <p:cNvSpPr/>
          <p:nvPr/>
        </p:nvSpPr>
        <p:spPr>
          <a:xfrm>
            <a:off x="2246377" y="3194304"/>
            <a:ext cx="45719" cy="45719"/>
          </a:xfrm>
          <a:prstGeom prst="flowChartConnector"/>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9" name="TextBox 7"/>
          <p:cNvSpPr txBox="1"/>
          <p:nvPr/>
        </p:nvSpPr>
        <p:spPr>
          <a:xfrm>
            <a:off x="780288" y="1365504"/>
            <a:ext cx="10363200" cy="3558540"/>
          </a:xfrm>
          <a:prstGeom prst="rect"/>
          <a:noFill/>
        </p:spPr>
        <p:txBody>
          <a:bodyPr rtlCol="0" wrap="square">
            <a:spAutoFit/>
          </a:bodyPr>
          <a:p>
            <a:pPr indent="-305435" marL="305435"/>
            <a:r>
              <a:rPr b="1" dirty="0" lang="en-IN">
                <a:ea typeface="+mn-lt"/>
                <a:cs typeface="+mn-lt"/>
              </a:rPr>
              <a:t>Algorithm Selection:</a:t>
            </a:r>
            <a:endParaRPr dirty="0" lang="en-IN"/>
          </a:p>
          <a:p>
            <a:pPr indent="-305435" lvl="1" marL="629920">
              <a:buFont typeface="Arial" panose="020B0604020202020204" pitchFamily="34" charset="0"/>
              <a:buChar char="•"/>
            </a:pPr>
            <a:r>
              <a:rPr dirty="0" i="0" lang="en-GB">
                <a:solidFill>
                  <a:srgbClr val="242424"/>
                </a:solidFill>
                <a:effectLst/>
                <a:latin typeface="source-serif-pro"/>
              </a:rPr>
              <a:t>Step 1: Install the Required Library</a:t>
            </a:r>
            <a:endParaRPr dirty="0" i="0" lang="en-IN">
              <a:solidFill>
                <a:srgbClr val="242424"/>
              </a:solidFill>
              <a:effectLst/>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2: Importing the Necessary Libraries</a:t>
            </a:r>
            <a:endParaRPr dirty="0" lang="en-IN">
              <a:solidFill>
                <a:srgbClr val="242424"/>
              </a:solidFill>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3: Define the Log File</a:t>
            </a:r>
            <a:endParaRPr dirty="0" i="0" lang="en-IN">
              <a:solidFill>
                <a:srgbClr val="242424"/>
              </a:solidFill>
              <a:effectLst/>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4: Create the Key Press Event </a:t>
            </a:r>
            <a:r>
              <a:rPr dirty="0" i="0" lang="en-GB" err="1">
                <a:solidFill>
                  <a:srgbClr val="242424"/>
                </a:solidFill>
                <a:effectLst/>
                <a:latin typeface="source-serif-pro"/>
              </a:rPr>
              <a:t>FunctionStep</a:t>
            </a:r>
            <a:r>
              <a:rPr dirty="0" i="0" lang="en-GB">
                <a:solidFill>
                  <a:srgbClr val="242424"/>
                </a:solidFill>
                <a:effectLst/>
                <a:latin typeface="source-serif-pro"/>
              </a:rPr>
              <a:t> 7: Run the </a:t>
            </a:r>
            <a:r>
              <a:rPr dirty="0" i="0" lang="en-GB" err="1">
                <a:solidFill>
                  <a:srgbClr val="242424"/>
                </a:solidFill>
                <a:effectLst/>
                <a:latin typeface="source-serif-pro"/>
              </a:rPr>
              <a:t>Codee</a:t>
            </a:r>
            <a:endParaRPr dirty="0" lang="en-IN">
              <a:solidFill>
                <a:srgbClr val="242424"/>
              </a:solidFill>
              <a:latin typeface="source-serif-pro"/>
              <a:ea typeface="+mn-lt"/>
              <a:cs typeface="+mn-lt"/>
            </a:endParaRPr>
          </a:p>
          <a:p>
            <a:pPr indent="-305435" lvl="1" marL="629920">
              <a:buFont typeface="Arial" panose="020B0604020202020204" pitchFamily="34" charset="0"/>
              <a:buChar char="•"/>
            </a:pPr>
            <a:r>
              <a:rPr dirty="0" i="0" lang="en-GB">
                <a:solidFill>
                  <a:srgbClr val="242424"/>
                </a:solidFill>
                <a:effectLst/>
                <a:latin typeface="source-serif-pro"/>
              </a:rPr>
              <a:t>Step 5: Register the Key Press Event</a:t>
            </a:r>
          </a:p>
          <a:p>
            <a:pPr indent="-305435" lvl="1" marL="629920">
              <a:buFont typeface="Arial" panose="020B0604020202020204" pitchFamily="34" charset="0"/>
              <a:buChar char="•"/>
            </a:pPr>
            <a:r>
              <a:rPr dirty="0" i="0" lang="en-GB">
                <a:solidFill>
                  <a:srgbClr val="242424"/>
                </a:solidFill>
                <a:effectLst/>
                <a:latin typeface="source-serif-pro"/>
              </a:rPr>
              <a:t>Step 6: Wait for Key Presses</a:t>
            </a:r>
          </a:p>
          <a:p>
            <a:pPr indent="-305435" lvl="1" marL="629920">
              <a:buFont typeface="Arial" panose="020B0604020202020204" pitchFamily="34" charset="0"/>
              <a:buChar char="•"/>
            </a:pPr>
            <a:r>
              <a:rPr dirty="0" i="0" lang="en-GB">
                <a:solidFill>
                  <a:srgbClr val="242424"/>
                </a:solidFill>
                <a:effectLst/>
                <a:latin typeface="source-serif-pro"/>
              </a:rPr>
              <a:t>Step 7: create a top level window using </a:t>
            </a:r>
            <a:r>
              <a:rPr dirty="0" i="0" lang="en-GB" err="1">
                <a:solidFill>
                  <a:srgbClr val="242424"/>
                </a:solidFill>
                <a:effectLst/>
                <a:latin typeface="source-serif-pro"/>
              </a:rPr>
              <a:t>tkinter</a:t>
            </a:r>
            <a:endParaRPr dirty="0" i="0" lang="en-GB">
              <a:solidFill>
                <a:srgbClr val="242424"/>
              </a:solidFill>
              <a:effectLst/>
              <a:latin typeface="source-serif-pro"/>
            </a:endParaRPr>
          </a:p>
          <a:p>
            <a:pPr indent="-305435" lvl="1" marL="629920">
              <a:buFont typeface="Arial" panose="020B0604020202020204" pitchFamily="34" charset="0"/>
              <a:buChar char="•"/>
            </a:pPr>
            <a:r>
              <a:rPr dirty="0" i="0" lang="en-GB">
                <a:solidFill>
                  <a:srgbClr val="242424"/>
                </a:solidFill>
                <a:effectLst/>
                <a:latin typeface="source-serif-pro"/>
              </a:rPr>
              <a:t>Step 8:And using </a:t>
            </a:r>
            <a:r>
              <a:rPr dirty="0" i="0" lang="en-GB" err="1">
                <a:solidFill>
                  <a:srgbClr val="242424"/>
                </a:solidFill>
                <a:effectLst/>
                <a:latin typeface="source-serif-pro"/>
              </a:rPr>
              <a:t>tkinter</a:t>
            </a:r>
            <a:r>
              <a:rPr dirty="0" i="0" lang="en-GB">
                <a:solidFill>
                  <a:srgbClr val="242424"/>
                </a:solidFill>
                <a:effectLst/>
                <a:latin typeface="source-serif-pro"/>
              </a:rPr>
              <a:t> create a two buttons for start and stop respectively </a:t>
            </a:r>
          </a:p>
          <a:p>
            <a:pPr indent="-305435" lvl="1" marL="629920">
              <a:buFont typeface="Arial" panose="020B0604020202020204" pitchFamily="34" charset="0"/>
              <a:buChar char="•"/>
            </a:pPr>
            <a:r>
              <a:rPr dirty="0" i="0" lang="en-GB">
                <a:solidFill>
                  <a:srgbClr val="242424"/>
                </a:solidFill>
                <a:effectLst/>
                <a:latin typeface="source-serif-pro"/>
              </a:rPr>
              <a:t>Step:9 Run</a:t>
            </a:r>
            <a:endParaRPr dirty="0" sz="1400" lang="en-IN"/>
          </a:p>
          <a:p>
            <a:pPr indent="-305435" marL="305435"/>
            <a:r>
              <a:rPr b="1" dirty="0" lang="en-IN">
                <a:ea typeface="+mn-lt"/>
                <a:cs typeface="+mn-lt"/>
              </a:rPr>
              <a:t>Training Process:</a:t>
            </a:r>
            <a:endParaRPr dirty="0" lang="en-IN"/>
          </a:p>
          <a:p>
            <a:pPr indent="-305435" lvl="1" marL="629920">
              <a:buFont typeface="Arial" panose="020B0604020202020204" pitchFamily="34" charset="0"/>
              <a:buChar char="•"/>
            </a:pPr>
            <a:r>
              <a:rPr dirty="0" lang="en-IN">
                <a:ea typeface="+mn-lt"/>
                <a:cs typeface="+mn-lt"/>
              </a:rPr>
              <a:t>The program is well defined and it is user </a:t>
            </a:r>
            <a:r>
              <a:rPr dirty="0" lang="en-IN" err="1">
                <a:ea typeface="+mn-lt"/>
                <a:cs typeface="+mn-lt"/>
              </a:rPr>
              <a:t>friendly.The</a:t>
            </a:r>
            <a:r>
              <a:rPr dirty="0" lang="en-IN">
                <a:ea typeface="+mn-lt"/>
                <a:cs typeface="+mn-lt"/>
              </a:rPr>
              <a:t> program keep track of your </a:t>
            </a:r>
            <a:r>
              <a:rPr dirty="0" lang="en-IN" err="1">
                <a:ea typeface="+mn-lt"/>
                <a:cs typeface="+mn-lt"/>
              </a:rPr>
              <a:t>keystroke.It</a:t>
            </a:r>
            <a:r>
              <a:rPr dirty="0" lang="en-IN">
                <a:ea typeface="+mn-lt"/>
                <a:cs typeface="+mn-lt"/>
              </a:rPr>
              <a:t> detects your keystroke and save it as a json and text file</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lang="en-GB"/>
              <a:t>Algorithm</a:t>
            </a:r>
            <a:endParaRPr dirty="0" lang="en-IN"/>
          </a:p>
        </p:txBody>
      </p:sp>
      <p:sp>
        <p:nvSpPr>
          <p:cNvPr id="1048611" name="Content Placeholder 2"/>
          <p:cNvSpPr>
            <a:spLocks noGrp="1"/>
          </p:cNvSpPr>
          <p:nvPr>
            <p:ph idx="1"/>
          </p:nvPr>
        </p:nvSpPr>
        <p:spPr>
          <a:xfrm>
            <a:off x="2962656" y="2974848"/>
            <a:ext cx="7829275" cy="1933011"/>
          </a:xfrm>
        </p:spPr>
        <p:txBody>
          <a:bodyPr/>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a:p>
            <a:pPr indent="0" marL="0">
              <a:buNone/>
            </a:pPr>
            <a:endParaRPr dirty="0" lang="en-IN"/>
          </a:p>
        </p:txBody>
      </p:sp>
      <p:sp>
        <p:nvSpPr>
          <p:cNvPr id="1048612" name="TextBox 3"/>
          <p:cNvSpPr txBox="1"/>
          <p:nvPr/>
        </p:nvSpPr>
        <p:spPr>
          <a:xfrm>
            <a:off x="1074907" y="1491539"/>
            <a:ext cx="9851136" cy="4053840"/>
          </a:xfrm>
          <a:prstGeom prst="rect"/>
          <a:noFill/>
        </p:spPr>
        <p:txBody>
          <a:bodyPr rtlCol="0" wrap="square">
            <a:spAutoFit/>
          </a:bodyPr>
          <a:p>
            <a:r>
              <a:rPr b="1" dirty="0" lang="en-GB"/>
              <a:t>Data Input:</a:t>
            </a:r>
          </a:p>
          <a:p>
            <a:r>
              <a:rPr dirty="0" lang="en-GB"/>
              <a:t>	User’s keystrokes are input for this program</a:t>
            </a:r>
          </a:p>
          <a:p>
            <a:r>
              <a:rPr b="1" dirty="0" lang="en-GB"/>
              <a:t>Prediction Process:</a:t>
            </a:r>
          </a:p>
          <a:p>
            <a:r>
              <a:rPr dirty="0" lang="en-GB"/>
              <a:t>	There will be two file created one is text file and the other is json file both representing </a:t>
            </a:r>
          </a:p>
          <a:p>
            <a:r>
              <a:rPr dirty="0" lang="en-GB"/>
              <a:t>	user’s Keystroke</a:t>
            </a:r>
          </a:p>
          <a:p>
            <a:r>
              <a:rPr b="1" dirty="0" lang="en-GB"/>
              <a:t>For example:</a:t>
            </a:r>
          </a:p>
          <a:p>
            <a:r>
              <a:rPr dirty="0" lang="en-GB"/>
              <a:t>	the user has run the program and start the keylogger and made it to listen the user’s 	keystroke</a:t>
            </a:r>
          </a:p>
          <a:p>
            <a:r>
              <a:rPr dirty="0" lang="en-GB"/>
              <a:t>	once the start button is clicked it starts to listen</a:t>
            </a:r>
          </a:p>
          <a:p>
            <a:r>
              <a:rPr dirty="0" lang="en-GB"/>
              <a:t>	And in the root directory two files will be created one is txt file in the name key_log.txt</a:t>
            </a:r>
          </a:p>
          <a:p>
            <a:r>
              <a:rPr dirty="0" lang="en-GB"/>
              <a:t>	And the other is json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b="1" dirty="0" sz="2800" lang="en-US">
                <a:solidFill>
                  <a:schemeClr val="accent1"/>
                </a:solidFill>
                <a:latin typeface="Arial"/>
                <a:ea typeface="+mj-lt"/>
                <a:cs typeface="Arial"/>
              </a:rPr>
              <a:t>Result</a:t>
            </a:r>
            <a:endParaRPr dirty="0" lang="en-IN"/>
          </a:p>
        </p:txBody>
      </p:sp>
      <p:pic>
        <p:nvPicPr>
          <p:cNvPr id="2097153" name="Content Placeholder 4"/>
          <p:cNvPicPr>
            <a:picLocks noChangeAspect="1" noGrp="1"/>
          </p:cNvPicPr>
          <p:nvPr>
            <p:ph idx="1"/>
          </p:nvPr>
        </p:nvPicPr>
        <p:blipFill>
          <a:blip xmlns:r="http://schemas.openxmlformats.org/officeDocument/2006/relationships" r:embed="rId1"/>
          <a:stretch>
            <a:fillRect/>
          </a:stretch>
        </p:blipFill>
        <p:spPr>
          <a:xfrm>
            <a:off x="7063193" y="2631719"/>
            <a:ext cx="4547615" cy="3277057"/>
          </a:xfrm>
        </p:spPr>
      </p:pic>
      <p:pic>
        <p:nvPicPr>
          <p:cNvPr id="2097154" name="Picture 6"/>
          <p:cNvPicPr>
            <a:picLocks noChangeAspect="1"/>
          </p:cNvPicPr>
          <p:nvPr/>
        </p:nvPicPr>
        <p:blipFill>
          <a:blip xmlns:r="http://schemas.openxmlformats.org/officeDocument/2006/relationships" r:embed="rId2"/>
          <a:stretch>
            <a:fillRect/>
          </a:stretch>
        </p:blipFill>
        <p:spPr>
          <a:xfrm>
            <a:off x="904150" y="2631719"/>
            <a:ext cx="5191850" cy="3277057"/>
          </a:xfrm>
          <a:prstGeom prst="rect"/>
        </p:spPr>
      </p:pic>
      <p:sp>
        <p:nvSpPr>
          <p:cNvPr id="1048614" name="TextBox 7"/>
          <p:cNvSpPr txBox="1"/>
          <p:nvPr/>
        </p:nvSpPr>
        <p:spPr>
          <a:xfrm>
            <a:off x="1182624" y="1853184"/>
            <a:ext cx="3364992" cy="396239"/>
          </a:xfrm>
          <a:prstGeom prst="rect"/>
          <a:noFill/>
        </p:spPr>
        <p:txBody>
          <a:bodyPr rtlCol="0" wrap="square">
            <a:spAutoFit/>
          </a:bodyPr>
          <a:p>
            <a:r>
              <a:rPr dirty="0" lang="en-GB"/>
              <a:t>After starting the keylogger</a:t>
            </a:r>
            <a:endParaRPr dirty="0" lang="en-IN"/>
          </a:p>
        </p:txBody>
      </p:sp>
      <p:sp>
        <p:nvSpPr>
          <p:cNvPr id="1048615" name="TextBox 14"/>
          <p:cNvSpPr txBox="1"/>
          <p:nvPr/>
        </p:nvSpPr>
        <p:spPr>
          <a:xfrm>
            <a:off x="7205472" y="1853184"/>
            <a:ext cx="4206240" cy="396239"/>
          </a:xfrm>
          <a:prstGeom prst="rect"/>
          <a:noFill/>
        </p:spPr>
        <p:txBody>
          <a:bodyPr rtlCol="0" wrap="square">
            <a:spAutoFit/>
          </a:bodyPr>
          <a:p>
            <a:r>
              <a:rPr dirty="0" lang="en-GB"/>
              <a:t>After clicking stop button</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1"/>
          <p:cNvSpPr>
            <a:spLocks noGrp="1"/>
          </p:cNvSpPr>
          <p:nvPr>
            <p:ph type="title"/>
          </p:nvPr>
        </p:nvSpPr>
        <p:spPr/>
        <p:txBody>
          <a:bodyPr>
            <a:normAutofit/>
          </a:bodyPr>
          <a:p>
            <a:r>
              <a:rPr dirty="0" lang="en-GB"/>
              <a:t>Output files</a:t>
            </a:r>
            <a:endParaRPr dirty="0" lang="en-IN"/>
          </a:p>
        </p:txBody>
      </p:sp>
      <p:pic>
        <p:nvPicPr>
          <p:cNvPr id="2097155" name="Content Placeholder 8"/>
          <p:cNvPicPr>
            <a:picLocks noChangeAspect="1" noGrp="1"/>
          </p:cNvPicPr>
          <p:nvPr>
            <p:ph idx="1"/>
          </p:nvPr>
        </p:nvPicPr>
        <p:blipFill>
          <a:blip xmlns:r="http://schemas.openxmlformats.org/officeDocument/2006/relationships" r:embed="rId1"/>
          <a:stretch>
            <a:fillRect/>
          </a:stretch>
        </p:blipFill>
        <p:spPr>
          <a:xfrm>
            <a:off x="731520" y="2473840"/>
            <a:ext cx="5014936" cy="3682004"/>
          </a:xfrm>
        </p:spPr>
      </p:pic>
      <p:sp>
        <p:nvSpPr>
          <p:cNvPr id="1048617" name="TextBox 10"/>
          <p:cNvSpPr txBox="1"/>
          <p:nvPr/>
        </p:nvSpPr>
        <p:spPr>
          <a:xfrm>
            <a:off x="841248" y="1668480"/>
            <a:ext cx="3499104" cy="701039"/>
          </a:xfrm>
          <a:prstGeom prst="rect"/>
          <a:noFill/>
        </p:spPr>
        <p:txBody>
          <a:bodyPr rtlCol="0" wrap="square">
            <a:spAutoFit/>
          </a:bodyPr>
          <a:p>
            <a:r>
              <a:rPr dirty="0" lang="en-GB"/>
              <a:t>As you can see there are two files </a:t>
            </a:r>
            <a:endParaRPr dirty="0" lang="en-IN"/>
          </a:p>
        </p:txBody>
      </p:sp>
      <p:pic>
        <p:nvPicPr>
          <p:cNvPr id="2097156" name="Picture 12"/>
          <p:cNvPicPr>
            <a:picLocks noChangeAspect="1"/>
          </p:cNvPicPr>
          <p:nvPr/>
        </p:nvPicPr>
        <p:blipFill>
          <a:blip xmlns:r="http://schemas.openxmlformats.org/officeDocument/2006/relationships" r:embed="rId2"/>
          <a:stretch>
            <a:fillRect/>
          </a:stretch>
        </p:blipFill>
        <p:spPr>
          <a:xfrm>
            <a:off x="5854943" y="2473840"/>
            <a:ext cx="5251969" cy="3682003"/>
          </a:xfrm>
          <a:prstGeom prst="rect"/>
        </p:spPr>
      </p:pic>
      <p:sp>
        <p:nvSpPr>
          <p:cNvPr id="1048618" name="TextBox 13"/>
          <p:cNvSpPr txBox="1"/>
          <p:nvPr/>
        </p:nvSpPr>
        <p:spPr>
          <a:xfrm>
            <a:off x="6181344" y="1780032"/>
            <a:ext cx="3742944" cy="701040"/>
          </a:xfrm>
          <a:prstGeom prst="rect"/>
          <a:noFill/>
        </p:spPr>
        <p:txBody>
          <a:bodyPr rtlCol="0" wrap="square">
            <a:spAutoFit/>
          </a:bodyPr>
          <a:p>
            <a:r>
              <a:rPr dirty="0" lang="en-GB"/>
              <a:t>Text file showing user keystroke “hello”</a:t>
            </a:r>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chandra Kumar K</cp:lastModifiedBy>
  <dcterms:created xsi:type="dcterms:W3CDTF">2021-05-25T07:50:10Z</dcterms:created>
  <dcterms:modified xsi:type="dcterms:W3CDTF">2024-04-05T06:31:50Z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df7c3fb216f346089b388cce75c25ddf</vt:lpwstr>
  </property>
</Properties>
</file>