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B4EF57-8B13-411C-A866-E850B7620EF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Untitled Section" id="{491BAD92-E405-4F43-8045-AE9EB5ACA43D}">
          <p14:sldIdLst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605" autoAdjust="0"/>
  </p:normalViewPr>
  <p:slideViewPr>
    <p:cSldViewPr snapToGrid="0">
      <p:cViewPr varScale="1">
        <p:scale>
          <a:sx n="61" d="100"/>
          <a:sy n="61" d="100"/>
        </p:scale>
        <p:origin x="15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ilip\Desktop\performance\Performac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ilip\Desktop\performance\Performac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ilip\Desktop\performance\Performa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 dirty="0"/>
              <a:t>Просечно време ажурирања јата (времена су изражена у</a:t>
            </a:r>
            <a:r>
              <a:rPr lang="sr-Cyrl-RS" baseline="0" dirty="0"/>
              <a:t> </a:t>
            </a:r>
            <a:r>
              <a:rPr lang="en-US" baseline="0" dirty="0" err="1"/>
              <a:t>ms</a:t>
            </a:r>
            <a:r>
              <a:rPr lang="en-US" baseline="0" dirty="0"/>
              <a:t>)</a:t>
            </a:r>
            <a:endParaRPr lang="en-US" dirty="0"/>
          </a:p>
        </c:rich>
      </c:tx>
      <c:layout>
        <c:manualLayout>
          <c:xMode val="edge"/>
          <c:yMode val="edge"/>
          <c:x val="0.22060411198600172"/>
          <c:y val="3.2407407407407419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'Suma kvadrata'!$AQ$51</c:f>
              <c:strCache>
                <c:ptCount val="1"/>
                <c:pt idx="0">
                  <c:v>ОPEN MP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'Suma kvadrata'!$AR$50:$AZ$50</c:f>
              <c:numCache>
                <c:formatCode>0</c:formatCode>
                <c:ptCount val="9"/>
                <c:pt idx="0">
                  <c:v>100</c:v>
                </c:pt>
                <c:pt idx="1">
                  <c:v>200</c:v>
                </c:pt>
                <c:pt idx="2">
                  <c:v>500</c:v>
                </c:pt>
                <c:pt idx="3">
                  <c:v>1000</c:v>
                </c:pt>
                <c:pt idx="4">
                  <c:v>2000</c:v>
                </c:pt>
                <c:pt idx="5">
                  <c:v>5000</c:v>
                </c:pt>
                <c:pt idx="6">
                  <c:v>10000</c:v>
                </c:pt>
                <c:pt idx="7">
                  <c:v>20000</c:v>
                </c:pt>
                <c:pt idx="8">
                  <c:v>50000</c:v>
                </c:pt>
              </c:numCache>
            </c:numRef>
          </c:cat>
          <c:val>
            <c:numRef>
              <c:f>'Suma kvadrata'!$AR$51:$AZ$51</c:f>
              <c:numCache>
                <c:formatCode>0.000</c:formatCode>
                <c:ptCount val="9"/>
                <c:pt idx="0" formatCode="General">
                  <c:v>0.68400000000000027</c:v>
                </c:pt>
                <c:pt idx="1">
                  <c:v>1.2909999999999995</c:v>
                </c:pt>
                <c:pt idx="2">
                  <c:v>3.137</c:v>
                </c:pt>
                <c:pt idx="3">
                  <c:v>7.1199999999999983</c:v>
                </c:pt>
                <c:pt idx="4">
                  <c:v>13.327</c:v>
                </c:pt>
                <c:pt idx="5">
                  <c:v>26.54</c:v>
                </c:pt>
                <c:pt idx="6">
                  <c:v>54.284000000000006</c:v>
                </c:pt>
                <c:pt idx="7">
                  <c:v>115.07</c:v>
                </c:pt>
                <c:pt idx="8">
                  <c:v>302.12299999999999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75-4ECC-AACD-478D52272B4E}"/>
            </c:ext>
          </c:extLst>
        </c:ser>
        <c:ser>
          <c:idx val="1"/>
          <c:order val="1"/>
          <c:tx>
            <c:strRef>
              <c:f>'Suma kvadrata'!$AQ$52</c:f>
              <c:strCache>
                <c:ptCount val="1"/>
                <c:pt idx="0">
                  <c:v>CUDA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'Suma kvadrata'!$AR$50:$AZ$50</c:f>
              <c:numCache>
                <c:formatCode>0</c:formatCode>
                <c:ptCount val="9"/>
                <c:pt idx="0">
                  <c:v>100</c:v>
                </c:pt>
                <c:pt idx="1">
                  <c:v>200</c:v>
                </c:pt>
                <c:pt idx="2">
                  <c:v>500</c:v>
                </c:pt>
                <c:pt idx="3">
                  <c:v>1000</c:v>
                </c:pt>
                <c:pt idx="4">
                  <c:v>2000</c:v>
                </c:pt>
                <c:pt idx="5">
                  <c:v>5000</c:v>
                </c:pt>
                <c:pt idx="6">
                  <c:v>10000</c:v>
                </c:pt>
                <c:pt idx="7">
                  <c:v>20000</c:v>
                </c:pt>
                <c:pt idx="8">
                  <c:v>50000</c:v>
                </c:pt>
              </c:numCache>
            </c:numRef>
          </c:cat>
          <c:val>
            <c:numRef>
              <c:f>'Suma kvadrata'!$AR$52:$AZ$52</c:f>
              <c:numCache>
                <c:formatCode>0.000</c:formatCode>
                <c:ptCount val="9"/>
                <c:pt idx="0">
                  <c:v>8.5610000000000035</c:v>
                </c:pt>
                <c:pt idx="1">
                  <c:v>8.58</c:v>
                </c:pt>
                <c:pt idx="2">
                  <c:v>8.7260000000000009</c:v>
                </c:pt>
                <c:pt idx="3">
                  <c:v>9.1280000000000001</c:v>
                </c:pt>
                <c:pt idx="4">
                  <c:v>9.4370000000000012</c:v>
                </c:pt>
                <c:pt idx="5">
                  <c:v>11.539</c:v>
                </c:pt>
                <c:pt idx="6">
                  <c:v>14.023</c:v>
                </c:pt>
                <c:pt idx="7">
                  <c:v>26.091999999999999</c:v>
                </c:pt>
                <c:pt idx="8">
                  <c:v>56.46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75-4ECC-AACD-478D52272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480896"/>
        <c:axId val="122671104"/>
      </c:barChart>
      <c:catAx>
        <c:axId val="122480896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671104"/>
        <c:crosses val="autoZero"/>
        <c:auto val="1"/>
        <c:lblAlgn val="ctr"/>
        <c:lblOffset val="100"/>
        <c:noMultiLvlLbl val="0"/>
      </c:catAx>
      <c:valAx>
        <c:axId val="122671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480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 dirty="0"/>
              <a:t>Просечно</a:t>
            </a:r>
            <a:r>
              <a:rPr lang="sr-Cyrl-RS" baseline="0" dirty="0"/>
              <a:t> време ажурирања јата (времена су изражена у </a:t>
            </a:r>
            <a:r>
              <a:rPr lang="en-US" baseline="0" dirty="0" err="1"/>
              <a:t>ms</a:t>
            </a:r>
            <a:r>
              <a:rPr lang="sr-Cyrl-RS" baseline="0" dirty="0"/>
              <a:t>)</a:t>
            </a:r>
            <a:endParaRPr lang="sr-Latn-RS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'Integracija performanse'!$C$67</c:f>
              <c:strCache>
                <c:ptCount val="1"/>
                <c:pt idx="0">
                  <c:v>Open MP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'Integracija performanse'!$D$66:$L$66</c:f>
              <c:numCache>
                <c:formatCode>0</c:formatCode>
                <c:ptCount val="9"/>
                <c:pt idx="0">
                  <c:v>100</c:v>
                </c:pt>
                <c:pt idx="1">
                  <c:v>200</c:v>
                </c:pt>
                <c:pt idx="2">
                  <c:v>500</c:v>
                </c:pt>
                <c:pt idx="3">
                  <c:v>1000</c:v>
                </c:pt>
                <c:pt idx="4">
                  <c:v>2000</c:v>
                </c:pt>
                <c:pt idx="5">
                  <c:v>5000</c:v>
                </c:pt>
                <c:pt idx="6">
                  <c:v>10000</c:v>
                </c:pt>
                <c:pt idx="7">
                  <c:v>20000</c:v>
                </c:pt>
                <c:pt idx="8">
                  <c:v>500000</c:v>
                </c:pt>
              </c:numCache>
            </c:numRef>
          </c:cat>
          <c:val>
            <c:numRef>
              <c:f>'Integracija performanse'!$D$67:$L$67</c:f>
              <c:numCache>
                <c:formatCode>0.000</c:formatCode>
                <c:ptCount val="9"/>
                <c:pt idx="0">
                  <c:v>8.5100000000000023E-2</c:v>
                </c:pt>
                <c:pt idx="1">
                  <c:v>0.16400000000000001</c:v>
                </c:pt>
                <c:pt idx="2">
                  <c:v>0.32800000000000012</c:v>
                </c:pt>
                <c:pt idx="3">
                  <c:v>0.65000000000000024</c:v>
                </c:pt>
                <c:pt idx="4">
                  <c:v>1.169</c:v>
                </c:pt>
                <c:pt idx="5">
                  <c:v>2.8129999999999993</c:v>
                </c:pt>
                <c:pt idx="6">
                  <c:v>5.3819999999999997</c:v>
                </c:pt>
                <c:pt idx="7">
                  <c:v>10.517000000000001</c:v>
                </c:pt>
                <c:pt idx="8">
                  <c:v>26.306000000000001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F6-4C46-A203-033657AB38A4}"/>
            </c:ext>
          </c:extLst>
        </c:ser>
        <c:ser>
          <c:idx val="1"/>
          <c:order val="1"/>
          <c:tx>
            <c:strRef>
              <c:f>'Integracija performanse'!$C$68</c:f>
              <c:strCache>
                <c:ptCount val="1"/>
                <c:pt idx="0">
                  <c:v>CUDA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'Integracija performanse'!$D$66:$L$66</c:f>
              <c:numCache>
                <c:formatCode>0</c:formatCode>
                <c:ptCount val="9"/>
                <c:pt idx="0">
                  <c:v>100</c:v>
                </c:pt>
                <c:pt idx="1">
                  <c:v>200</c:v>
                </c:pt>
                <c:pt idx="2">
                  <c:v>500</c:v>
                </c:pt>
                <c:pt idx="3">
                  <c:v>1000</c:v>
                </c:pt>
                <c:pt idx="4">
                  <c:v>2000</c:v>
                </c:pt>
                <c:pt idx="5">
                  <c:v>5000</c:v>
                </c:pt>
                <c:pt idx="6">
                  <c:v>10000</c:v>
                </c:pt>
                <c:pt idx="7">
                  <c:v>20000</c:v>
                </c:pt>
                <c:pt idx="8">
                  <c:v>500000</c:v>
                </c:pt>
              </c:numCache>
            </c:numRef>
          </c:cat>
          <c:val>
            <c:numRef>
              <c:f>'Integracija performanse'!$D$68:$L$68</c:f>
              <c:numCache>
                <c:formatCode>0.000</c:formatCode>
                <c:ptCount val="9"/>
                <c:pt idx="0">
                  <c:v>1.6890000000000001</c:v>
                </c:pt>
                <c:pt idx="1">
                  <c:v>1.875</c:v>
                </c:pt>
                <c:pt idx="2">
                  <c:v>1.9440000000000004</c:v>
                </c:pt>
                <c:pt idx="3">
                  <c:v>1.9520000000000004</c:v>
                </c:pt>
                <c:pt idx="4">
                  <c:v>2.044</c:v>
                </c:pt>
                <c:pt idx="5">
                  <c:v>2.4009999999999998</c:v>
                </c:pt>
                <c:pt idx="6">
                  <c:v>2.7429999999999999</c:v>
                </c:pt>
                <c:pt idx="7">
                  <c:v>3.8389999999999991</c:v>
                </c:pt>
                <c:pt idx="8">
                  <c:v>7.9539999999999997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F6-4C46-A203-033657AB38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7281536"/>
        <c:axId val="117283072"/>
      </c:lineChart>
      <c:catAx>
        <c:axId val="117281536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283072"/>
        <c:crosses val="autoZero"/>
        <c:auto val="1"/>
        <c:lblAlgn val="ctr"/>
        <c:lblOffset val="100"/>
        <c:noMultiLvlLbl val="0"/>
      </c:catAx>
      <c:valAx>
        <c:axId val="117283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281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/>
              <a:t>Степен грешке кумулативних</a:t>
            </a:r>
            <a:r>
              <a:rPr lang="sr-Cyrl-RS" baseline="0"/>
              <a:t> минимума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'Integracija rezultat'!$O$11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'Integracija rezultat'!$N$12:$N$22</c:f>
              <c:numCache>
                <c:formatCode>General</c:formatCode>
                <c:ptCount val="11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'Integracija rezultat'!$O$12:$O$22</c:f>
              <c:numCache>
                <c:formatCode>0.000</c:formatCode>
                <c:ptCount val="11"/>
                <c:pt idx="1">
                  <c:v>-16</c:v>
                </c:pt>
                <c:pt idx="2">
                  <c:v>-10.754090233038259</c:v>
                </c:pt>
                <c:pt idx="3">
                  <c:v>-2.5955993114639662</c:v>
                </c:pt>
                <c:pt idx="4">
                  <c:v>-2.3555214252616574</c:v>
                </c:pt>
                <c:pt idx="5">
                  <c:v>-2.174226077926098</c:v>
                </c:pt>
                <c:pt idx="6">
                  <c:v>-2.2174148053599718</c:v>
                </c:pt>
                <c:pt idx="7">
                  <c:v>-2.1863940768699579</c:v>
                </c:pt>
                <c:pt idx="8">
                  <c:v>-2.2266834290743609</c:v>
                </c:pt>
                <c:pt idx="9">
                  <c:v>-1.9963739105978198</c:v>
                </c:pt>
                <c:pt idx="10">
                  <c:v>-2.1489799190488101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F2-4597-8A8F-2B1A1D59251F}"/>
            </c:ext>
          </c:extLst>
        </c:ser>
        <c:ser>
          <c:idx val="1"/>
          <c:order val="1"/>
          <c:tx>
            <c:strRef>
              <c:f>'Integracija rezultat'!$P$11</c:f>
              <c:strCache>
                <c:ptCount val="1"/>
                <c:pt idx="0">
                  <c:v>200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'Integracija rezultat'!$N$12:$N$22</c:f>
              <c:numCache>
                <c:formatCode>General</c:formatCode>
                <c:ptCount val="11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'Integracija rezultat'!$P$12:$P$22</c:f>
              <c:numCache>
                <c:formatCode>0.000</c:formatCode>
                <c:ptCount val="11"/>
                <c:pt idx="1">
                  <c:v>-13.080398976215886</c:v>
                </c:pt>
                <c:pt idx="2">
                  <c:v>-16</c:v>
                </c:pt>
                <c:pt idx="3">
                  <c:v>-16</c:v>
                </c:pt>
                <c:pt idx="4">
                  <c:v>-3.1644295039345001</c:v>
                </c:pt>
                <c:pt idx="5">
                  <c:v>-2.9464321637620507</c:v>
                </c:pt>
                <c:pt idx="6">
                  <c:v>-2.6744192944565732</c:v>
                </c:pt>
                <c:pt idx="7">
                  <c:v>-2.8405854510480575</c:v>
                </c:pt>
                <c:pt idx="8">
                  <c:v>-2.6912407538104808</c:v>
                </c:pt>
                <c:pt idx="9">
                  <c:v>-2.6908984695784186</c:v>
                </c:pt>
                <c:pt idx="10">
                  <c:v>-2.5512578363008593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F2-4597-8A8F-2B1A1D59251F}"/>
            </c:ext>
          </c:extLst>
        </c:ser>
        <c:ser>
          <c:idx val="2"/>
          <c:order val="2"/>
          <c:tx>
            <c:strRef>
              <c:f>'Integracija rezultat'!$Q$11</c:f>
              <c:strCache>
                <c:ptCount val="1"/>
                <c:pt idx="0">
                  <c:v>500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'Integracija rezultat'!$N$12:$N$22</c:f>
              <c:numCache>
                <c:formatCode>General</c:formatCode>
                <c:ptCount val="11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'Integracija rezultat'!$Q$12:$Q$22</c:f>
              <c:numCache>
                <c:formatCode>0.000</c:formatCode>
                <c:ptCount val="11"/>
                <c:pt idx="1">
                  <c:v>-13.300162274132754</c:v>
                </c:pt>
                <c:pt idx="2">
                  <c:v>-16</c:v>
                </c:pt>
                <c:pt idx="3">
                  <c:v>-16</c:v>
                </c:pt>
                <c:pt idx="4">
                  <c:v>-3.7040518581242377</c:v>
                </c:pt>
                <c:pt idx="5">
                  <c:v>-2.8574073535183278</c:v>
                </c:pt>
                <c:pt idx="6">
                  <c:v>-2.779246852312971</c:v>
                </c:pt>
                <c:pt idx="7">
                  <c:v>-2.9713670895600965</c:v>
                </c:pt>
                <c:pt idx="8">
                  <c:v>-2.9072295150804242</c:v>
                </c:pt>
                <c:pt idx="9">
                  <c:v>-2.7815937095647145</c:v>
                </c:pt>
                <c:pt idx="10">
                  <c:v>-2.6974127257767542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F2-4597-8A8F-2B1A1D59251F}"/>
            </c:ext>
          </c:extLst>
        </c:ser>
        <c:ser>
          <c:idx val="3"/>
          <c:order val="3"/>
          <c:tx>
            <c:strRef>
              <c:f>'Integracija rezultat'!$R$11</c:f>
              <c:strCache>
                <c:ptCount val="1"/>
                <c:pt idx="0">
                  <c:v>1000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'Integracija rezultat'!$N$12:$N$22</c:f>
              <c:numCache>
                <c:formatCode>General</c:formatCode>
                <c:ptCount val="11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'Integracija rezultat'!$R$12:$R$22</c:f>
              <c:numCache>
                <c:formatCode>0.000</c:formatCode>
                <c:ptCount val="11"/>
                <c:pt idx="1">
                  <c:v>-16</c:v>
                </c:pt>
                <c:pt idx="2">
                  <c:v>-16</c:v>
                </c:pt>
                <c:pt idx="3">
                  <c:v>-16</c:v>
                </c:pt>
                <c:pt idx="4">
                  <c:v>-4.4218387458368493</c:v>
                </c:pt>
                <c:pt idx="5">
                  <c:v>-2.994175828645059</c:v>
                </c:pt>
                <c:pt idx="6">
                  <c:v>-2.8657656667872886</c:v>
                </c:pt>
                <c:pt idx="7">
                  <c:v>-3.1741888004560246</c:v>
                </c:pt>
                <c:pt idx="8">
                  <c:v>-2.9253710579632575</c:v>
                </c:pt>
                <c:pt idx="9">
                  <c:v>-2.805734418577623</c:v>
                </c:pt>
                <c:pt idx="10">
                  <c:v>-2.6848722127597942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CF2-4597-8A8F-2B1A1D59251F}"/>
            </c:ext>
          </c:extLst>
        </c:ser>
        <c:ser>
          <c:idx val="4"/>
          <c:order val="4"/>
          <c:tx>
            <c:strRef>
              <c:f>'Integracija rezultat'!$S$11</c:f>
              <c:strCache>
                <c:ptCount val="1"/>
                <c:pt idx="0">
                  <c:v>2000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'Integracija rezultat'!$N$12:$N$22</c:f>
              <c:numCache>
                <c:formatCode>General</c:formatCode>
                <c:ptCount val="11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'Integracija rezultat'!$S$12:$S$22</c:f>
              <c:numCache>
                <c:formatCode>0.000</c:formatCode>
                <c:ptCount val="11"/>
                <c:pt idx="1">
                  <c:v>-16</c:v>
                </c:pt>
                <c:pt idx="2">
                  <c:v>-16</c:v>
                </c:pt>
                <c:pt idx="3">
                  <c:v>-16</c:v>
                </c:pt>
                <c:pt idx="4">
                  <c:v>-4.0945271477988099</c:v>
                </c:pt>
                <c:pt idx="5">
                  <c:v>-2.9882938619883075</c:v>
                </c:pt>
                <c:pt idx="6">
                  <c:v>-2.8954853623822197</c:v>
                </c:pt>
                <c:pt idx="7">
                  <c:v>-3.1647149910524193</c:v>
                </c:pt>
                <c:pt idx="8">
                  <c:v>-3.0336255000951371</c:v>
                </c:pt>
                <c:pt idx="9">
                  <c:v>-2.8518486875893432</c:v>
                </c:pt>
                <c:pt idx="10">
                  <c:v>-2.7855448836566699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CF2-4597-8A8F-2B1A1D59251F}"/>
            </c:ext>
          </c:extLst>
        </c:ser>
        <c:ser>
          <c:idx val="5"/>
          <c:order val="5"/>
          <c:tx>
            <c:strRef>
              <c:f>'Integracija rezultat'!$T$11</c:f>
              <c:strCache>
                <c:ptCount val="1"/>
                <c:pt idx="0">
                  <c:v>5000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'Integracija rezultat'!$N$12:$N$22</c:f>
              <c:numCache>
                <c:formatCode>General</c:formatCode>
                <c:ptCount val="11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'Integracija rezultat'!$T$12:$T$22</c:f>
              <c:numCache>
                <c:formatCode>0.000</c:formatCode>
                <c:ptCount val="11"/>
                <c:pt idx="1">
                  <c:v>-16</c:v>
                </c:pt>
                <c:pt idx="2">
                  <c:v>-16</c:v>
                </c:pt>
                <c:pt idx="3">
                  <c:v>-16</c:v>
                </c:pt>
                <c:pt idx="4">
                  <c:v>-4.2903646033456964</c:v>
                </c:pt>
                <c:pt idx="5">
                  <c:v>-3.1182028766891587</c:v>
                </c:pt>
                <c:pt idx="6">
                  <c:v>-3.1781690948084718</c:v>
                </c:pt>
                <c:pt idx="7">
                  <c:v>-3.1201719207791814</c:v>
                </c:pt>
                <c:pt idx="8">
                  <c:v>-3.0967518145386381</c:v>
                </c:pt>
                <c:pt idx="9">
                  <c:v>-2.8592787489617328</c:v>
                </c:pt>
                <c:pt idx="10">
                  <c:v>-2.8763937056765032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CF2-4597-8A8F-2B1A1D59251F}"/>
            </c:ext>
          </c:extLst>
        </c:ser>
        <c:ser>
          <c:idx val="6"/>
          <c:order val="6"/>
          <c:tx>
            <c:strRef>
              <c:f>'Integracija rezultat'!$U$11</c:f>
              <c:strCache>
                <c:ptCount val="1"/>
                <c:pt idx="0">
                  <c:v>10000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'Integracija rezultat'!$N$12:$N$22</c:f>
              <c:numCache>
                <c:formatCode>General</c:formatCode>
                <c:ptCount val="11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'Integracija rezultat'!$U$12:$U$22</c:f>
              <c:numCache>
                <c:formatCode>0.000</c:formatCode>
                <c:ptCount val="11"/>
                <c:pt idx="1">
                  <c:v>-16</c:v>
                </c:pt>
                <c:pt idx="2">
                  <c:v>-16</c:v>
                </c:pt>
                <c:pt idx="3">
                  <c:v>-16</c:v>
                </c:pt>
                <c:pt idx="4">
                  <c:v>-4.1650542073327905</c:v>
                </c:pt>
                <c:pt idx="5">
                  <c:v>-3.2252529494819142</c:v>
                </c:pt>
                <c:pt idx="6">
                  <c:v>-3.1681407923580882</c:v>
                </c:pt>
                <c:pt idx="7">
                  <c:v>-3.2502523914405397</c:v>
                </c:pt>
                <c:pt idx="8">
                  <c:v>-3.0821741263566382</c:v>
                </c:pt>
                <c:pt idx="9">
                  <c:v>-2.866258492061192</c:v>
                </c:pt>
                <c:pt idx="10">
                  <c:v>-2.9621920449859545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CF2-4597-8A8F-2B1A1D59251F}"/>
            </c:ext>
          </c:extLst>
        </c:ser>
        <c:ser>
          <c:idx val="7"/>
          <c:order val="7"/>
          <c:tx>
            <c:strRef>
              <c:f>'Integracija rezultat'!$V$11</c:f>
              <c:strCache>
                <c:ptCount val="1"/>
                <c:pt idx="0">
                  <c:v>20000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'Integracija rezultat'!$N$12:$N$22</c:f>
              <c:numCache>
                <c:formatCode>General</c:formatCode>
                <c:ptCount val="11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'Integracija rezultat'!$V$12:$V$22</c:f>
              <c:numCache>
                <c:formatCode>0.000</c:formatCode>
                <c:ptCount val="11"/>
                <c:pt idx="1">
                  <c:v>-16</c:v>
                </c:pt>
                <c:pt idx="2">
                  <c:v>-16</c:v>
                </c:pt>
                <c:pt idx="3">
                  <c:v>-16</c:v>
                </c:pt>
                <c:pt idx="4">
                  <c:v>-13.696803942579511</c:v>
                </c:pt>
                <c:pt idx="5">
                  <c:v>-3.3232985469000953</c:v>
                </c:pt>
                <c:pt idx="6">
                  <c:v>-3.3424985446836093</c:v>
                </c:pt>
                <c:pt idx="7">
                  <c:v>-3.3003654943496716</c:v>
                </c:pt>
                <c:pt idx="8">
                  <c:v>-3.1160377848093934</c:v>
                </c:pt>
                <c:pt idx="9">
                  <c:v>-3.056950897874501</c:v>
                </c:pt>
                <c:pt idx="10">
                  <c:v>-3.1140440967897538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CF2-4597-8A8F-2B1A1D59251F}"/>
            </c:ext>
          </c:extLst>
        </c:ser>
        <c:ser>
          <c:idx val="8"/>
          <c:order val="8"/>
          <c:tx>
            <c:strRef>
              <c:f>'Integracija rezultat'!$W$11</c:f>
              <c:strCache>
                <c:ptCount val="1"/>
                <c:pt idx="0">
                  <c:v>50000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'Integracija rezultat'!$N$12:$N$22</c:f>
              <c:numCache>
                <c:formatCode>General</c:formatCode>
                <c:ptCount val="11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'Integracija rezultat'!$W$12:$W$22</c:f>
              <c:numCache>
                <c:formatCode>0.000</c:formatCode>
                <c:ptCount val="11"/>
                <c:pt idx="1">
                  <c:v>-16</c:v>
                </c:pt>
                <c:pt idx="2">
                  <c:v>-16</c:v>
                </c:pt>
                <c:pt idx="3">
                  <c:v>-16</c:v>
                </c:pt>
                <c:pt idx="4">
                  <c:v>-16</c:v>
                </c:pt>
                <c:pt idx="5">
                  <c:v>-3.587345891239174</c:v>
                </c:pt>
                <c:pt idx="6">
                  <c:v>-3.5920073578425309</c:v>
                </c:pt>
                <c:pt idx="7">
                  <c:v>-3.2732241369730417</c:v>
                </c:pt>
                <c:pt idx="8">
                  <c:v>-3.1459806418717022</c:v>
                </c:pt>
                <c:pt idx="9">
                  <c:v>-3.1397669628421032</c:v>
                </c:pt>
                <c:pt idx="10">
                  <c:v>-3.1105424276459637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CF2-4597-8A8F-2B1A1D5925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363264"/>
        <c:axId val="122373248"/>
      </c:barChart>
      <c:catAx>
        <c:axId val="122363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3248"/>
        <c:crosses val="autoZero"/>
        <c:auto val="1"/>
        <c:lblAlgn val="ctr"/>
        <c:lblOffset val="100"/>
        <c:noMultiLvlLbl val="0"/>
      </c:catAx>
      <c:valAx>
        <c:axId val="122373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63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75207-3BC9-4CD3-8A3B-F53F819E7ED4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647CA-DB4C-46E8-A757-A7F10CCC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2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Tema ovog rada je implementacija algoritma optimizacije jatom na grafi;koj kartici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647CA-DB4C-46E8-A757-A7F10CCC7E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21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RS" dirty="0"/>
              <a:t>2 минута </a:t>
            </a:r>
          </a:p>
          <a:p>
            <a:r>
              <a:rPr lang="sr-Cyrl-RS" dirty="0"/>
              <a:t>За почетак пар уводних појмова. Нелинеарни проблеми оптимизације су класа </a:t>
            </a:r>
            <a:r>
              <a:rPr lang="sr-Cyrl-RS" dirty="0" err="1"/>
              <a:t>оптимизационих</a:t>
            </a:r>
            <a:r>
              <a:rPr lang="sr-Cyrl-RS" dirty="0"/>
              <a:t> проблема за које је карактеристично да имају континуалне варијабле, на пример варијабле су из скупа реалних бројева. Самим тим скуп решења је </a:t>
            </a:r>
            <a:r>
              <a:rPr lang="sr-Cyrl-RS" dirty="0" err="1"/>
              <a:t>бтеоријски</a:t>
            </a:r>
            <a:r>
              <a:rPr lang="sr-Cyrl-RS" dirty="0"/>
              <a:t> </a:t>
            </a:r>
            <a:r>
              <a:rPr lang="sr-Cyrl-RS" dirty="0" err="1"/>
              <a:t>есконачно</a:t>
            </a:r>
            <a:r>
              <a:rPr lang="sr-Cyrl-RS" dirty="0"/>
              <a:t> велики, па су ови проблеми типично тешки за решавање.</a:t>
            </a:r>
          </a:p>
          <a:p>
            <a:endParaRPr lang="sr-Cyrl-RS" dirty="0"/>
          </a:p>
          <a:p>
            <a:r>
              <a:rPr lang="sr-Cyrl-RS" dirty="0"/>
              <a:t>ПСО се један </a:t>
            </a:r>
            <a:r>
              <a:rPr lang="sr-Cyrl-RS" dirty="0" err="1"/>
              <a:t>агоритам</a:t>
            </a:r>
            <a:r>
              <a:rPr lang="sr-Cyrl-RS" dirty="0"/>
              <a:t> за који се показало да може у инжењерски разумном времену да да прихватљиво решење. Међутим, како су ови проблеми типично тешки, време потребно за оптимизацију може да буде велико, па је пожељно </a:t>
            </a:r>
            <a:r>
              <a:rPr lang="sr-Cyrl-RS" dirty="0" err="1"/>
              <a:t>паралелизовати</a:t>
            </a:r>
            <a:r>
              <a:rPr lang="sr-Cyrl-RS" dirty="0"/>
              <a:t> извршавање колико је то могуће. </a:t>
            </a:r>
          </a:p>
          <a:p>
            <a:endParaRPr lang="sr-Cyrl-RS" dirty="0"/>
          </a:p>
          <a:p>
            <a:r>
              <a:rPr lang="sr-Cyrl-RS" dirty="0"/>
              <a:t>Овом приликом као хардвер за </a:t>
            </a:r>
            <a:r>
              <a:rPr lang="sr-Cyrl-RS" dirty="0" err="1"/>
              <a:t>паралелизацију</a:t>
            </a:r>
            <a:r>
              <a:rPr lang="sr-Cyrl-RS" dirty="0"/>
              <a:t> коришћена је графичка картица, будући да има неке особине које би је учиниле погодним за овај алгоритам.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647CA-DB4C-46E8-A757-A7F10CCC7E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44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RS" dirty="0"/>
              <a:t>1 минут</a:t>
            </a:r>
          </a:p>
          <a:p>
            <a:endParaRPr lang="sr-Cyrl-RS" dirty="0"/>
          </a:p>
          <a:p>
            <a:r>
              <a:rPr lang="sr-Cyrl-RS" dirty="0"/>
              <a:t>Укратко прочитати преглед рада.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647CA-DB4C-46E8-A757-A7F10CCC7E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11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RS" dirty="0"/>
              <a:t>2 минут</a:t>
            </a:r>
          </a:p>
          <a:p>
            <a:endParaRPr lang="sr-Cyrl-R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647CA-DB4C-46E8-A757-A7F10CCC7E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16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RS" dirty="0"/>
              <a:t>2-3 минута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647CA-DB4C-46E8-A757-A7F10CCC7E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98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RS" dirty="0"/>
              <a:t>1 минут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647CA-DB4C-46E8-A757-A7F10CCC7E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4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1</a:t>
            </a:r>
            <a:r>
              <a:rPr lang="sr-Cyrl-RS" dirty="0"/>
              <a:t> минута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647CA-DB4C-46E8-A757-A7F10CCC7E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8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3E7E-D613-4D06-AD16-E14172004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3CE5F-FFC3-4E98-B570-CF043FBD8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03883-AFF2-4AAA-BE93-825C8F78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76AA-0A44-4A07-A056-B7068C7D4027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C3590-7D41-456C-862E-AB0AD90E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24445-3A91-4FF4-8C68-26E130B9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FAC3-0925-45C1-ACF9-32BA5EE0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12BA-3E81-4CB9-8EE0-120EB5F5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65528-4059-4AED-B8C9-3C5E56EBF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4957D-BB2D-4AD0-A2C6-2F754B09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76AA-0A44-4A07-A056-B7068C7D4027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58727-9237-4A03-A529-FE17FFFA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2B6B3-D899-4C1A-9A23-060EE342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FAC3-0925-45C1-ACF9-32BA5EE0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6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7EB2B4-E485-4D68-9FFC-25CB242D4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84B81-258F-4042-9E20-FBEDB2558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09256-ED81-4C9B-BAC4-FF072E28F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76AA-0A44-4A07-A056-B7068C7D4027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29606-41F1-423D-A9AB-52C7ACE3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A31F-687A-40FB-AD5E-8DCB1EAD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FAC3-0925-45C1-ACF9-32BA5EE0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0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F004-FCFE-4B56-A8EE-EABDC7F9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F2B72-D7EC-487E-AD28-9F35BF43A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228F6-A843-4F28-9F40-BC5D2748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76AA-0A44-4A07-A056-B7068C7D4027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01BF4-5F1B-411C-988B-735FDD2B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6ABAB-1409-4C9D-A873-9EED2D42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FAC3-0925-45C1-ACF9-32BA5EE0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7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59D48-06BE-44B7-9C5A-9F3EF5407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BB490-E325-4899-96B3-1D9DA4AB1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47FD1-F69E-4B86-9BC1-9449034D7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76AA-0A44-4A07-A056-B7068C7D4027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9758A-159B-4D12-ACBC-19DECF7B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8F12D-CF5C-46DA-A837-D3DB4CCD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FAC3-0925-45C1-ACF9-32BA5EE0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1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9EA1-77D0-4AAB-B98C-3AA9EEAE9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E2706-FEE9-4600-B42C-CAB54EB65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73A2F-ECE3-4A92-AD88-B0988062A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6454E-6B1E-4432-8E39-B4C7682B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76AA-0A44-4A07-A056-B7068C7D4027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F049C-8EDD-4353-97E8-5D2B2DDFD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297B0-3043-46DB-BA51-9D9B9F4C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FAC3-0925-45C1-ACF9-32BA5EE0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8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4BB9A-76A9-4271-9C7C-3D9D7B198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CC57E-2859-4492-A097-76AA8F8F7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01AC9-B796-4989-9D98-A52EE2D25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7932A8-7DC7-40B3-8D44-49525BD76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1F850-6C9A-4632-94AD-F52553642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0EC65-838C-4E59-B8AF-4B00FD7C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76AA-0A44-4A07-A056-B7068C7D4027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254FF-9541-4D44-83F3-AE68E2FF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DEF257-223F-495B-A63D-59536DF2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FAC3-0925-45C1-ACF9-32BA5EE0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4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01A8-757D-4231-923B-E24679C9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FED4F-B528-4DA6-BE09-9A15BC40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76AA-0A44-4A07-A056-B7068C7D4027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3DAC4-CCA8-4FEF-9246-063E0503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410F7-2839-4F21-82C5-331A64D9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FAC3-0925-45C1-ACF9-32BA5EE0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2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9791F1-A02F-46F3-B99C-ACFE0946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76AA-0A44-4A07-A056-B7068C7D4027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F5BC23-18C2-4F92-94D8-D21608790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59570-8467-43A2-A242-0EEE5503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FAC3-0925-45C1-ACF9-32BA5EE0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7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94BD-5A2E-4CA4-A75A-0E509C1A3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C140D-DCAB-4CE3-9319-9635B95E9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AFF8B-4546-4E36-924F-5FF9E9655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A92E0-CB4B-4B20-A743-649E214B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76AA-0A44-4A07-A056-B7068C7D4027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C48D9-D991-426F-BD00-4C10E8F4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E2ADE-EEC4-4D8A-AEFF-43CE3666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FAC3-0925-45C1-ACF9-32BA5EE0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6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6B47-E8CB-46F4-999B-F0C675770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B06CB9-403C-47E5-976C-1D9CDDC40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EA15F-7F4E-4325-9878-6829BA518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A9236-6E16-441A-BC18-1423A75A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76AA-0A44-4A07-A056-B7068C7D4027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E7C2F-286A-4ACC-A76E-5CDDB6EBA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6A383-136F-4B02-A837-98D901BA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FAC3-0925-45C1-ACF9-32BA5EE0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4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2AE4FA-BFD5-4FED-B15E-D7C61D83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DF5B6-B030-4CB1-97DE-DB57AD7F9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134DF-96B3-40A3-8987-489D4FB7A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E76AA-0A44-4A07-A056-B7068C7D4027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751BB-4E4E-4E0C-8089-BDB1C1D2D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D6CE7-D417-4609-AC57-2CBEB0BE3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0FAC3-0925-45C1-ACF9-32BA5EE0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5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5B3D4-0E70-4B69-899E-6F20EA853A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r-Cyrl-RS" sz="3600" dirty="0"/>
              <a:t>Оптимизација јатом коришћењем графичких картица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94EC6-956C-4538-8474-BFC319BA5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75852"/>
            <a:ext cx="9144000" cy="1282147"/>
          </a:xfrm>
        </p:spPr>
        <p:txBody>
          <a:bodyPr>
            <a:normAutofit/>
          </a:bodyPr>
          <a:lstStyle/>
          <a:p>
            <a:endParaRPr lang="sr-Cyrl-RS" sz="2800" dirty="0"/>
          </a:p>
          <a:p>
            <a:r>
              <a:rPr lang="sr-Cyrl-RS" sz="2800" dirty="0"/>
              <a:t>Београд, јул 2020.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9622C1-C387-4407-805B-6ABBE522858D}"/>
              </a:ext>
            </a:extLst>
          </p:cNvPr>
          <p:cNvSpPr txBox="1"/>
          <p:nvPr/>
        </p:nvSpPr>
        <p:spPr>
          <a:xfrm>
            <a:off x="2345635" y="506896"/>
            <a:ext cx="7633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sz="2400" dirty="0"/>
              <a:t>Универзитет у Београду</a:t>
            </a:r>
          </a:p>
          <a:p>
            <a:pPr algn="ctr"/>
            <a:r>
              <a:rPr lang="sr-Cyrl-RS" sz="2400" dirty="0"/>
              <a:t>Електротехнички факултет</a:t>
            </a:r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D714CDE-D594-4BAC-969E-2906AB8ED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825032"/>
              </p:ext>
            </p:extLst>
          </p:nvPr>
        </p:nvGraphicFramePr>
        <p:xfrm>
          <a:off x="1252330" y="3866322"/>
          <a:ext cx="8907670" cy="2057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35">
                  <a:extLst>
                    <a:ext uri="{9D8B030D-6E8A-4147-A177-3AD203B41FA5}">
                      <a16:colId xmlns:a16="http://schemas.microsoft.com/office/drawing/2014/main" val="1047710207"/>
                    </a:ext>
                  </a:extLst>
                </a:gridCol>
                <a:gridCol w="4453835">
                  <a:extLst>
                    <a:ext uri="{9D8B030D-6E8A-4147-A177-3AD203B41FA5}">
                      <a16:colId xmlns:a16="http://schemas.microsoft.com/office/drawing/2014/main" val="2778085602"/>
                    </a:ext>
                  </a:extLst>
                </a:gridCol>
              </a:tblGrid>
              <a:tr h="2057429">
                <a:tc>
                  <a:txBody>
                    <a:bodyPr/>
                    <a:lstStyle/>
                    <a:p>
                      <a:r>
                        <a:rPr lang="sr-Cyrl-RS" sz="2800" b="0" dirty="0">
                          <a:solidFill>
                            <a:schemeClr val="tx1"/>
                          </a:solidFill>
                        </a:rPr>
                        <a:t>Ментор:</a:t>
                      </a:r>
                    </a:p>
                    <a:p>
                      <a:endParaRPr lang="sr-Cyrl-RS" sz="2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sr-Cyrl-RS" sz="2800" b="0" dirty="0">
                          <a:solidFill>
                            <a:schemeClr val="tx1"/>
                          </a:solidFill>
                        </a:rPr>
                        <a:t>др Драган </a:t>
                      </a:r>
                      <a:r>
                        <a:rPr lang="sr-Cyrl-RS" sz="2800" b="0" dirty="0" err="1">
                          <a:solidFill>
                            <a:schemeClr val="tx1"/>
                          </a:solidFill>
                        </a:rPr>
                        <a:t>Олћан</a:t>
                      </a:r>
                      <a:r>
                        <a:rPr lang="sr-Cyrl-RS" sz="2800" b="0" dirty="0">
                          <a:solidFill>
                            <a:schemeClr val="tx1"/>
                          </a:solidFill>
                        </a:rPr>
                        <a:t>, в. проф.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r-Cyrl-RS" sz="2800" b="0" dirty="0">
                          <a:solidFill>
                            <a:schemeClr val="tx1"/>
                          </a:solidFill>
                        </a:rPr>
                        <a:t>Кандидат:</a:t>
                      </a:r>
                    </a:p>
                    <a:p>
                      <a:pPr algn="r"/>
                      <a:endParaRPr lang="sr-Cyrl-RS" sz="2800" b="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sr-Cyrl-RS" sz="2800" b="0" dirty="0">
                          <a:solidFill>
                            <a:schemeClr val="tx1"/>
                          </a:solidFill>
                        </a:rPr>
                        <a:t>Мандић Филип</a:t>
                      </a:r>
                    </a:p>
                    <a:p>
                      <a:pPr algn="r"/>
                      <a:r>
                        <a:rPr lang="sr-Cyrl-RS" sz="2800" b="0" dirty="0">
                          <a:solidFill>
                            <a:schemeClr val="tx1"/>
                          </a:solidFill>
                        </a:rPr>
                        <a:t>2015/0308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23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592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A079-B32E-4C14-95ED-CAE1C1187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Решење помоћу </a:t>
            </a:r>
            <a:r>
              <a:rPr lang="en-US" dirty="0"/>
              <a:t>OpenMP</a:t>
            </a:r>
            <a:r>
              <a:rPr lang="sr-Cyrl-RS" dirty="0"/>
              <a:t> </a:t>
            </a:r>
            <a:r>
              <a:rPr lang="en-US" dirty="0"/>
              <a:t>API</a:t>
            </a:r>
            <a:r>
              <a:rPr lang="sr-Cyrl-RS" dirty="0"/>
              <a:t>-ја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5CAE-2C0D-428E-AA10-D75AD2839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Ажурирање јата се врши у онолико нити колико је доступно на рачунару</a:t>
            </a:r>
          </a:p>
          <a:p>
            <a:r>
              <a:rPr lang="sr-Cyrl-RS" dirty="0"/>
              <a:t>Свака нит добија да ажурира део јата</a:t>
            </a:r>
          </a:p>
          <a:p>
            <a:endParaRPr lang="sr-Cyrl-RS" dirty="0"/>
          </a:p>
          <a:p>
            <a:r>
              <a:rPr lang="sr-Cyrl-RS" dirty="0"/>
              <a:t>Претрага најбољег агента – свака нит тражи минимум у делу јата</a:t>
            </a:r>
          </a:p>
          <a:p>
            <a:r>
              <a:rPr lang="sr-Cyrl-RS" dirty="0"/>
              <a:t>Када заврши, пореди је са минимумима које су пронашле друге нити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40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5C394-48A6-47FA-A008-EF66584C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err="1"/>
              <a:t>Оптимизационе</a:t>
            </a:r>
            <a:r>
              <a:rPr lang="sr-Cyrl-RS" dirty="0"/>
              <a:t> функције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0828DF-E34B-411B-958F-5B00D34E40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sr-Cyrl-RS" dirty="0"/>
                  <a:t>Функција суме квадрата:</a:t>
                </a:r>
              </a:p>
              <a:p>
                <a:pPr lvl="1"/>
                <a:r>
                  <a:rPr lang="sr-Cyrl-RS" dirty="0"/>
                  <a:t>Представља пример лаке </a:t>
                </a:r>
                <a:r>
                  <a:rPr lang="sr-Cyrl-RS" dirty="0" err="1"/>
                  <a:t>оптимизационе</a:t>
                </a:r>
                <a:r>
                  <a:rPr lang="sr-Cyrl-RS" dirty="0"/>
                  <a:t> функције</a:t>
                </a:r>
              </a:p>
              <a:p>
                <a:pPr lvl="1"/>
                <a:r>
                  <a:rPr lang="sr-Cyrl-RS" dirty="0"/>
                  <a:t>Математички запис: </a:t>
                </a:r>
                <a:endParaRPr lang="sr-Cyrl-RS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r-Cyrl-C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Cyrl-C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r-Cyrl-C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r-Cyrl-C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r-Cyrl-C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r-Cyrl-CS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sr-Cyrl-C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sr-Cyrl-CS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  <m:sup>
                              <m:r>
                                <a:rPr lang="sr-Cyrl-C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sr-Cyrl-RS" dirty="0"/>
              </a:p>
              <a:p>
                <a:pPr marL="457200" lvl="1" indent="0">
                  <a:buNone/>
                </a:pPr>
                <a:endParaRPr lang="sr-Cyrl-R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sr-Cyrl-RS" dirty="0"/>
                  <a:t>Функција нумеричке интеграције:</a:t>
                </a:r>
              </a:p>
              <a:p>
                <a:pPr lvl="1"/>
                <a:r>
                  <a:rPr lang="sr-Cyrl-RS" dirty="0"/>
                  <a:t>Тешка </a:t>
                </a:r>
                <a:r>
                  <a:rPr lang="sr-Cyrl-RS" dirty="0" err="1"/>
                  <a:t>оптимизациона</a:t>
                </a:r>
                <a:r>
                  <a:rPr lang="sr-Cyrl-RS" dirty="0"/>
                  <a:t> функција са пуно локалних минимума</a:t>
                </a:r>
              </a:p>
              <a:p>
                <a:pPr lvl="1"/>
                <a:r>
                  <a:rPr lang="sr-Cyrl-RS" dirty="0"/>
                  <a:t>Решавање овог проблема је од значаја у области </a:t>
                </a:r>
                <a:r>
                  <a:rPr lang="sr-Cyrl-RS" dirty="0" err="1"/>
                  <a:t>електромагнетике</a:t>
                </a:r>
                <a:endParaRPr lang="sr-Cyrl-RS" dirty="0"/>
              </a:p>
              <a:p>
                <a:pPr lvl="1"/>
                <a:r>
                  <a:rPr lang="sr-Cyrl-RS" dirty="0"/>
                  <a:t>Математички запис: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r-Cyrl-CS" sz="2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Cyrl-C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r-Cyrl-C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r-Cyrl-CS" sz="26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Cyrl-C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r-Cyrl-C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r-Cyrl-CS" sz="26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Cyrl-C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r-Cyrl-CS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sr-Cyrl-CS" sz="26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Cyrl-CS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r-Cyrl-C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r-Cyrl-CS" sz="26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Cyrl-CS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r-Cyrl-C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r-Cyrl-CS" sz="26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Cyrl-CS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r-Cyrl-CS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sr-Cyrl-CS" sz="26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r-Cyrl-C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Cyrl-CS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sr-Cyrl-CS" sz="26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sr-Cyrl-CS" sz="2600" i="1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r-Cyrl-CS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sr-Cyrl-CS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Cyrl-CS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sr-Cyrl-CS" sz="26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r>
                            <a:rPr lang="sr-Cyrl-C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r-Cyrl-C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sr-Cyrl-CS" sz="26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sr-Cyrl-CS" sz="26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sr-Cyrl-CS" sz="2600" i="1">
                                              <a:latin typeface="Cambria Math" panose="02040503050406030204" pitchFamily="18" charset="0"/>
                                            </a:rPr>
                                            <m:t>+1)</m:t>
                                          </m:r>
                                        </m:e>
                                        <m:sup>
                                          <m:r>
                                            <a:rPr lang="sr-Cyrl-CS" sz="2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sr-Cyrl-CS" sz="2600" i="1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sr-Cyrl-CS" sz="2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sr-Cyrl-CS" sz="26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sr-Cyrl-CS" sz="26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r-Cyrl-CS" sz="26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sr-Cyrl-CS" sz="2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sr-Cyrl-CS" sz="26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sr-Cyrl-CS" sz="26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sr-Cyrl-CS" sz="2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r-Cyrl-CS" sz="2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sr-Cyrl-CS" sz="2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sr-Cyrl-CS" sz="2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  <m:r>
                                <a:rPr lang="sr-Cyrl-CS" sz="26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r-Cyrl-CS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r-Cyrl-CS" sz="2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sr-Cyrl-CS" sz="2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sr-Cyrl-CS" sz="2600" i="1">
                                          <a:latin typeface="Cambria Math" panose="02040503050406030204" pitchFamily="18" charset="0"/>
                                        </a:rPr>
                                        <m:t>+1)</m:t>
                                      </m:r>
                                    </m:e>
                                    <m:sup>
                                      <m:r>
                                        <a:rPr lang="sr-Cyrl-CS" sz="2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den>
                          </m:f>
                        </m:e>
                      </m:nary>
                    </m:oMath>
                  </m:oMathPara>
                </a14:m>
                <a:endParaRPr lang="sr-Cyrl-RS" sz="26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0828DF-E34B-411B-958F-5B00D34E4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063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3452-E060-46A7-BECE-7D9BE416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Поређење перформанси за функцију суме квадрата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C77D5CD-15DB-4FA9-BFA6-879FD2EDCB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67305"/>
              </p:ext>
            </p:extLst>
          </p:nvPr>
        </p:nvGraphicFramePr>
        <p:xfrm>
          <a:off x="838200" y="1825625"/>
          <a:ext cx="10515600" cy="3561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B60B67B-E4DF-40D1-8104-EE82D93B08E1}"/>
              </a:ext>
            </a:extLst>
          </p:cNvPr>
          <p:cNvSpPr txBox="1"/>
          <p:nvPr/>
        </p:nvSpPr>
        <p:spPr>
          <a:xfrm>
            <a:off x="838200" y="5754757"/>
            <a:ext cx="10442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2800" dirty="0"/>
              <a:t>За јата са преко 2000 агената </a:t>
            </a:r>
            <a:r>
              <a:rPr lang="en-US" sz="2800" dirty="0"/>
              <a:t>CUDA </a:t>
            </a:r>
            <a:r>
              <a:rPr lang="sr-Cyrl-RS" sz="2800" dirty="0"/>
              <a:t>имплементација бележи боље перформансе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2696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5D2E5-EFA4-40B7-9F48-78736411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dirty="0"/>
              <a:t>Поређење перформанси за функцију нумеричке интеграције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8B75E1-DF56-4E61-A750-DEBF135BB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126623"/>
              </p:ext>
            </p:extLst>
          </p:nvPr>
        </p:nvGraphicFramePr>
        <p:xfrm>
          <a:off x="838200" y="1825625"/>
          <a:ext cx="10515600" cy="3770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E33436E-8638-4E58-9003-B7B6EFDDE657}"/>
              </a:ext>
            </a:extLst>
          </p:cNvPr>
          <p:cNvSpPr txBox="1"/>
          <p:nvPr/>
        </p:nvSpPr>
        <p:spPr>
          <a:xfrm>
            <a:off x="838200" y="5715000"/>
            <a:ext cx="10515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2800" dirty="0"/>
              <a:t>За јата са преко 5000 агената </a:t>
            </a:r>
            <a:r>
              <a:rPr lang="en-US" sz="2800" dirty="0"/>
              <a:t>CUDA </a:t>
            </a:r>
            <a:r>
              <a:rPr lang="sr-Cyrl-RS" sz="2800" dirty="0"/>
              <a:t>имплементација показује боље перформансе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26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1018-AFCA-4A23-9042-E6C28B1A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Приказ резултата за нумеричку интеграцију</a:t>
            </a:r>
            <a:endParaRPr lang="sr-Latn-R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DE9E3A-4594-45EC-BE65-7EFC2907FB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9611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1F0CF-2670-452B-8E34-32D877D27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Закључак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E8A88-AD24-4236-ABB9-28A52F9E2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За мала јата </a:t>
            </a:r>
            <a:r>
              <a:rPr lang="en-US" dirty="0"/>
              <a:t>OpenMP </a:t>
            </a:r>
            <a:r>
              <a:rPr lang="sr-Cyrl-RS" dirty="0"/>
              <a:t>имплементација има боље перформансе</a:t>
            </a:r>
          </a:p>
          <a:p>
            <a:endParaRPr lang="sr-Cyrl-RS" dirty="0"/>
          </a:p>
          <a:p>
            <a:r>
              <a:rPr lang="sr-Cyrl-RS" dirty="0"/>
              <a:t>Овај однос се мења са повећавањем броја агената</a:t>
            </a:r>
          </a:p>
          <a:p>
            <a:r>
              <a:rPr lang="sr-Cyrl-RS" dirty="0"/>
              <a:t>За велика јата (10000, 20000, 50000 агената) решење помоћу </a:t>
            </a:r>
            <a:r>
              <a:rPr lang="en-US" dirty="0"/>
              <a:t>CUDA </a:t>
            </a:r>
            <a:r>
              <a:rPr lang="sr-Cyrl-RS" dirty="0"/>
              <a:t>платформе има </a:t>
            </a:r>
            <a:r>
              <a:rPr lang="sr-Cyrl-RS" b="1" dirty="0"/>
              <a:t>осетно</a:t>
            </a:r>
            <a:r>
              <a:rPr lang="sr-Cyrl-RS" dirty="0"/>
              <a:t> боље перформансе</a:t>
            </a:r>
            <a:endParaRPr lang="sr-Latn-RS" dirty="0"/>
          </a:p>
          <a:p>
            <a:endParaRPr lang="sr-Latn-RS" dirty="0"/>
          </a:p>
          <a:p>
            <a:r>
              <a:rPr lang="sr-Cyrl-RS" dirty="0"/>
              <a:t>Имплементација на графичком процесору погодна за тешке </a:t>
            </a:r>
            <a:r>
              <a:rPr lang="sr-Cyrl-RS" dirty="0" err="1"/>
              <a:t>оптимизационе</a:t>
            </a:r>
            <a:r>
              <a:rPr lang="sr-Cyrl-RS" dirty="0"/>
              <a:t> проблеме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00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025F3-BB6D-48CC-A776-909DF3FCB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sr-Cyrl-RS" sz="4400" dirty="0"/>
          </a:p>
          <a:p>
            <a:pPr marL="0" indent="0" algn="ctr">
              <a:buNone/>
            </a:pPr>
            <a:r>
              <a:rPr lang="sr-Cyrl-RS" sz="4400" dirty="0"/>
              <a:t>ХВАЛА НА ПАЖЊИ!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147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CC35-F238-48BE-A062-F1018B07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Увод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9941-4DEF-4F0E-8665-60C496D7F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Cyrl-RS" dirty="0"/>
              <a:t>Нелинеарни проблеми оптимизације (</a:t>
            </a:r>
            <a:r>
              <a:rPr lang="en-US" dirty="0"/>
              <a:t>NLP</a:t>
            </a:r>
            <a:r>
              <a:rPr lang="sr-Cyrl-RS" dirty="0"/>
              <a:t>)</a:t>
            </a:r>
          </a:p>
          <a:p>
            <a:endParaRPr lang="sr-Cyrl-RS" dirty="0"/>
          </a:p>
          <a:p>
            <a:r>
              <a:rPr lang="sr-Cyrl-RS" dirty="0"/>
              <a:t>Типично су тешки за решавање</a:t>
            </a:r>
          </a:p>
          <a:p>
            <a:endParaRPr lang="sr-Cyrl-RS" dirty="0"/>
          </a:p>
          <a:p>
            <a:r>
              <a:rPr lang="sr-Cyrl-RS" dirty="0"/>
              <a:t>Оптимизација јатом је ефикасан алгоритам за решавање </a:t>
            </a:r>
            <a:r>
              <a:rPr lang="en-US" dirty="0"/>
              <a:t>NLP </a:t>
            </a:r>
            <a:r>
              <a:rPr lang="sr-Cyrl-RS" dirty="0"/>
              <a:t>проблема</a:t>
            </a:r>
          </a:p>
          <a:p>
            <a:endParaRPr lang="sr-Cyrl-RS" dirty="0"/>
          </a:p>
          <a:p>
            <a:r>
              <a:rPr lang="sr-Cyrl-RS" dirty="0"/>
              <a:t>Пожељно је </a:t>
            </a:r>
            <a:r>
              <a:rPr lang="sr-Cyrl-RS" dirty="0" err="1"/>
              <a:t>паралелизовати</a:t>
            </a:r>
            <a:r>
              <a:rPr lang="sr-Cyrl-RS" dirty="0"/>
              <a:t> неке кораке алгоритма како би се поправиле перформансе</a:t>
            </a:r>
          </a:p>
          <a:p>
            <a:endParaRPr lang="sr-Cyrl-RS" dirty="0"/>
          </a:p>
          <a:p>
            <a:r>
              <a:rPr lang="sr-Cyrl-RS" dirty="0"/>
              <a:t>Графичка картица је погодан хардвер за </a:t>
            </a:r>
            <a:r>
              <a:rPr lang="sr-Cyrl-RS" dirty="0" err="1"/>
              <a:t>паралелизацију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59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F760-5C9A-4AE5-ABEC-ED1FF9CB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Преглед рада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16B89-9033-4F97-A058-508D20DDC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Алгоритам оптимизације јатом</a:t>
            </a:r>
          </a:p>
          <a:p>
            <a:r>
              <a:rPr lang="sr-Cyrl-RS" dirty="0"/>
              <a:t>Особине које га чине погодним за </a:t>
            </a:r>
            <a:r>
              <a:rPr lang="sr-Cyrl-RS" dirty="0" err="1"/>
              <a:t>паралелизацију</a:t>
            </a:r>
            <a:endParaRPr lang="sr-Cyrl-RS" dirty="0"/>
          </a:p>
          <a:p>
            <a:r>
              <a:rPr lang="sr-Cyrl-RS" dirty="0"/>
              <a:t>Имплементација помоћу </a:t>
            </a:r>
            <a:r>
              <a:rPr lang="en-US" dirty="0"/>
              <a:t>CUDA </a:t>
            </a:r>
            <a:r>
              <a:rPr lang="sr-Cyrl-RS" dirty="0"/>
              <a:t>платформе</a:t>
            </a:r>
          </a:p>
          <a:p>
            <a:r>
              <a:rPr lang="sr-Cyrl-RS" dirty="0"/>
              <a:t>Имплементација помоћу </a:t>
            </a:r>
            <a:r>
              <a:rPr lang="en-US" dirty="0"/>
              <a:t>OpenMP API</a:t>
            </a:r>
            <a:r>
              <a:rPr lang="sr-Cyrl-RS" dirty="0"/>
              <a:t>-ја</a:t>
            </a:r>
          </a:p>
          <a:p>
            <a:r>
              <a:rPr lang="sr-Cyrl-RS" dirty="0"/>
              <a:t>Преглед </a:t>
            </a:r>
            <a:r>
              <a:rPr lang="sr-Cyrl-RS" dirty="0" err="1"/>
              <a:t>оптимизационих</a:t>
            </a:r>
            <a:r>
              <a:rPr lang="sr-Cyrl-RS" dirty="0"/>
              <a:t> функција</a:t>
            </a:r>
          </a:p>
          <a:p>
            <a:r>
              <a:rPr lang="sr-Cyrl-RS" dirty="0"/>
              <a:t>Поређење перформанси две имплементације</a:t>
            </a:r>
          </a:p>
          <a:p>
            <a:r>
              <a:rPr lang="sr-Cyrl-RS" dirty="0"/>
              <a:t>Приказ резултата за нумеричку интеграцију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69693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2BAD-646F-44BB-921E-6219783F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dirty="0"/>
              <a:t>Алгоритам оптимизације јатом (</a:t>
            </a:r>
            <a:r>
              <a:rPr lang="en-US" dirty="0" err="1"/>
              <a:t>engleski</a:t>
            </a:r>
            <a:r>
              <a:rPr lang="en-US" dirty="0"/>
              <a:t>: Particle swarm</a:t>
            </a:r>
            <a:r>
              <a:rPr lang="sr-Cyrl-RS" dirty="0"/>
              <a:t> </a:t>
            </a:r>
            <a:r>
              <a:rPr lang="en-US" dirty="0"/>
              <a:t>optimization</a:t>
            </a:r>
            <a:r>
              <a:rPr lang="sr-Cyrl-RS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E5EC5-D696-44EC-81FC-B46C581C1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Ради са скупом решења (агената)</a:t>
            </a:r>
            <a:r>
              <a:rPr lang="en-US" dirty="0"/>
              <a:t> </a:t>
            </a:r>
            <a:r>
              <a:rPr lang="sr-Cyrl-RS" dirty="0"/>
              <a:t>организованих у јато</a:t>
            </a:r>
          </a:p>
          <a:p>
            <a:endParaRPr lang="sr-Cyrl-RS" dirty="0"/>
          </a:p>
          <a:p>
            <a:r>
              <a:rPr lang="sr-Cyrl-RS" dirty="0"/>
              <a:t>По одређеним правилима позиције агената се ажурирају</a:t>
            </a:r>
          </a:p>
          <a:p>
            <a:endParaRPr lang="sr-Cyrl-RS" dirty="0"/>
          </a:p>
          <a:p>
            <a:r>
              <a:rPr lang="sr-Cyrl-RS" dirty="0"/>
              <a:t>Ажурирање се врши на основу два скупа података:</a:t>
            </a:r>
          </a:p>
          <a:p>
            <a:pPr lvl="1"/>
            <a:r>
              <a:rPr lang="sr-Cyrl-RS" dirty="0"/>
              <a:t>Локални подаци – засебни за сваког агента</a:t>
            </a:r>
          </a:p>
          <a:p>
            <a:pPr lvl="1"/>
            <a:r>
              <a:rPr lang="sr-Cyrl-RS" dirty="0"/>
              <a:t>Глобални подаци – заједнички за цело јато</a:t>
            </a:r>
          </a:p>
          <a:p>
            <a:pPr lvl="1"/>
            <a:endParaRPr lang="sr-Cyrl-RS" dirty="0"/>
          </a:p>
          <a:p>
            <a:r>
              <a:rPr lang="sr-Cyrl-RS" dirty="0"/>
              <a:t>Ова два скупа података се ажурирају засебно</a:t>
            </a:r>
          </a:p>
        </p:txBody>
      </p:sp>
    </p:spTree>
    <p:extLst>
      <p:ext uri="{BB962C8B-B14F-4D97-AF65-F5344CB8AC3E}">
        <p14:creationId xmlns:p14="http://schemas.microsoft.com/office/powerpoint/2010/main" val="396680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F9A1-EAD4-4646-B65F-C8299303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Ажурирање локалних података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862570-C75B-4350-9E3E-4C854B6C4F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r-Cyrl-RS" dirty="0"/>
                  <a:t>Брзина, позиција, најбоље пронађено решење од стране тог агента</a:t>
                </a:r>
              </a:p>
              <a:p>
                <a:endParaRPr lang="sr-Cyrl-RS" dirty="0"/>
              </a:p>
              <a:p>
                <a:r>
                  <a:rPr lang="sr-Cyrl-RS" dirty="0"/>
                  <a:t>Ажурирање брзине:</a:t>
                </a:r>
                <a:endParaRPr lang="sr-Cyrl-RS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Cyrl-C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sr-Cyrl-C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r-Cyrl-C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r-Cyrl-CS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sr-Cyrl-CS" sz="2400" i="1"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Cyrl-C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r-Cyrl-C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r-Cyrl-C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  <m:r>
                      <a:rPr lang="sr-Cyrl-C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r-Cyrl-CS" sz="2400" i="1">
                        <a:latin typeface="Cambria Math" panose="02040503050406030204" pitchFamily="18" charset="0"/>
                      </a:rPr>
                      <m:t>𝑟𝑎𝑛𝑑</m:t>
                    </m:r>
                    <m:r>
                      <a:rPr lang="sr-Cyrl-CS" sz="24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Cyrl-C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r-Cyrl-C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r-Cyrl-CS" sz="24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Cyrl-C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sr-Cyrl-CS" sz="2400" i="1">
                                <a:latin typeface="Cambria Math" panose="02040503050406030204" pitchFamily="18" charset="0"/>
                              </a:rPr>
                              <m:t>𝑏𝑒𝑠𝑡</m:t>
                            </m:r>
                          </m:sub>
                        </m:sSub>
                        <m:r>
                          <a:rPr lang="sr-Cyrl-C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r-Cyrl-C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r-Cyrl-C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r-Cyrl-CS" sz="2400" i="1">
                        <a:latin typeface="Cambria Math" panose="02040503050406030204" pitchFamily="18" charset="0"/>
                      </a:rPr>
                      <m:t>𝑟𝑎𝑛𝑑</m:t>
                    </m:r>
                    <m:r>
                      <a:rPr lang="sr-Cyrl-CS" sz="24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Cyrl-C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r-Cyrl-C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r-Cyrl-CS" sz="24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Cyrl-CS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sr-Cyrl-CS" sz="2400" i="1">
                                <a:latin typeface="Cambria Math" panose="02040503050406030204" pitchFamily="18" charset="0"/>
                              </a:rPr>
                              <m:t>𝑏𝑒𝑠𝑡</m:t>
                            </m:r>
                          </m:sub>
                        </m:sSub>
                        <m:r>
                          <a:rPr lang="sr-Cyrl-C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r-Cyrl-C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sr-Cyrl-CS" sz="2400" i="1" dirty="0"/>
                  <a:t> </a:t>
                </a:r>
                <a:endParaRPr lang="en-US" sz="2400" dirty="0"/>
              </a:p>
              <a:p>
                <a:pPr marL="0" indent="0">
                  <a:buNone/>
                </a:pPr>
                <a:endParaRPr lang="sr-Cyrl-RS" dirty="0"/>
              </a:p>
              <a:p>
                <a:r>
                  <a:rPr lang="sr-Cyrl-RS" dirty="0"/>
                  <a:t>Ажурирање позиције: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Cyrl-C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r-Cyrl-C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r-Cyrl-C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Cyrl-C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r-Cyrl-C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r-Cyrl-C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sr-Cyrl-C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Cyrl-C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sr-Cyrl-C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r-Cyrl-C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sr-Cyrl-CS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sr-Cyrl-RS" dirty="0"/>
              </a:p>
              <a:p>
                <a:endParaRPr lang="sr-Cyrl-R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862570-C75B-4350-9E3E-4C854B6C4F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13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52AB-8F0F-4F9F-B09D-228C2BDB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Ажурирање глобалних података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0CD85-B608-41F4-AF83-E9F281334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То су:</a:t>
            </a:r>
          </a:p>
          <a:p>
            <a:pPr lvl="1"/>
            <a:r>
              <a:rPr lang="sr-Cyrl-RS" dirty="0"/>
              <a:t>Најбоље решење пронађено у току оптимизације</a:t>
            </a:r>
          </a:p>
          <a:p>
            <a:pPr lvl="1"/>
            <a:r>
              <a:rPr lang="sr-Cyrl-RS" dirty="0"/>
              <a:t>Вредност </a:t>
            </a:r>
            <a:r>
              <a:rPr lang="sr-Cyrl-RS" dirty="0" err="1"/>
              <a:t>оптимизационе</a:t>
            </a:r>
            <a:r>
              <a:rPr lang="sr-Cyrl-RS" dirty="0"/>
              <a:t> функције у њему</a:t>
            </a:r>
          </a:p>
          <a:p>
            <a:pPr marL="457200" lvl="1" indent="0">
              <a:buNone/>
            </a:pPr>
            <a:endParaRPr lang="sr-Cyrl-RS" dirty="0"/>
          </a:p>
          <a:p>
            <a:r>
              <a:rPr lang="sr-Cyrl-RS" dirty="0"/>
              <a:t>Проналазак најбољег агента у јату</a:t>
            </a:r>
          </a:p>
          <a:p>
            <a:endParaRPr lang="sr-Cyrl-RS" dirty="0"/>
          </a:p>
          <a:p>
            <a:r>
              <a:rPr lang="sr-Cyrl-RS" dirty="0"/>
              <a:t>Ажурирати глобалне податке уколико је пронађено боље решење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182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A6571-A0C9-4B3D-AA48-A56BF8918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err="1"/>
              <a:t>Паралелизација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D4B30-7E7F-43DD-8D0B-2218D2F14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dirty="0"/>
              <a:t>За време ажурирања локалних података агената, глобални подаци се </a:t>
            </a:r>
            <a:r>
              <a:rPr lang="sr-Cyrl-RS" b="1" dirty="0"/>
              <a:t>само читају</a:t>
            </a:r>
            <a:r>
              <a:rPr lang="sr-Cyrl-RS" dirty="0"/>
              <a:t>, па је могуће ажурирати их у паралели</a:t>
            </a:r>
            <a:endParaRPr lang="sr-Cyrl-RS" b="1" dirty="0"/>
          </a:p>
          <a:p>
            <a:endParaRPr lang="sr-Cyrl-RS" dirty="0"/>
          </a:p>
          <a:p>
            <a:r>
              <a:rPr lang="sr-Cyrl-RS" dirty="0"/>
              <a:t>Неопходно је сачекати да се заврши ажурирање свих агената пре претраге најбољег агента</a:t>
            </a:r>
          </a:p>
          <a:p>
            <a:endParaRPr lang="sr-Cyrl-RS" dirty="0"/>
          </a:p>
          <a:p>
            <a:r>
              <a:rPr lang="sr-Cyrl-RS" dirty="0"/>
              <a:t>Проналазак најбољег агента у низу – проблем паралелне редукције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6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F3AB-B321-4B42-95AF-152F26B3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Решење помоћу </a:t>
            </a:r>
            <a:r>
              <a:rPr lang="en-US" dirty="0"/>
              <a:t>CUDA </a:t>
            </a:r>
            <a:r>
              <a:rPr lang="sr-Cyrl-RS" dirty="0"/>
              <a:t>платформе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6AE60-002C-4036-A23F-ACEED901A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Cyrl-RS" dirty="0"/>
              <a:t>Ажурирање свих агената у паралели, по једна нит за сваког агента</a:t>
            </a:r>
          </a:p>
          <a:p>
            <a:endParaRPr lang="sr-Cyrl-RS" dirty="0"/>
          </a:p>
          <a:p>
            <a:r>
              <a:rPr lang="sr-Cyrl-RS" dirty="0"/>
              <a:t>Употреба различитих типова меморије</a:t>
            </a:r>
          </a:p>
          <a:p>
            <a:endParaRPr lang="sr-Cyrl-RS" dirty="0"/>
          </a:p>
          <a:p>
            <a:r>
              <a:rPr lang="en-US" dirty="0"/>
              <a:t>C</a:t>
            </a:r>
            <a:r>
              <a:rPr lang="sr-Cyrl-RS" dirty="0" err="1"/>
              <a:t>пецифична</a:t>
            </a:r>
            <a:r>
              <a:rPr lang="sr-Cyrl-RS" dirty="0"/>
              <a:t> организација података</a:t>
            </a:r>
            <a:endParaRPr lang="en-US" dirty="0"/>
          </a:p>
          <a:p>
            <a:endParaRPr lang="en-US" dirty="0"/>
          </a:p>
          <a:p>
            <a:r>
              <a:rPr lang="en-US" dirty="0"/>
              <a:t>CURAND </a:t>
            </a:r>
            <a:r>
              <a:rPr lang="sr-Cyrl-RS" dirty="0"/>
              <a:t>библиотека</a:t>
            </a:r>
          </a:p>
          <a:p>
            <a:endParaRPr lang="sr-Cyrl-RS" dirty="0"/>
          </a:p>
          <a:p>
            <a:r>
              <a:rPr lang="sr-Cyrl-RS" dirty="0"/>
              <a:t>Синхронизација кода на </a:t>
            </a:r>
            <a:r>
              <a:rPr lang="en-US" dirty="0"/>
              <a:t>CPU </a:t>
            </a:r>
            <a:r>
              <a:rPr lang="sr-Cyrl-RS" dirty="0"/>
              <a:t>и </a:t>
            </a:r>
            <a:r>
              <a:rPr lang="en-US" dirty="0"/>
              <a:t>GPU</a:t>
            </a:r>
          </a:p>
        </p:txBody>
      </p:sp>
    </p:spTree>
    <p:extLst>
      <p:ext uri="{BB962C8B-B14F-4D97-AF65-F5344CB8AC3E}">
        <p14:creationId xmlns:p14="http://schemas.microsoft.com/office/powerpoint/2010/main" val="2804610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52EA-02FA-4FD2-ABE9-DA5A8ADE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Решење помоћу </a:t>
            </a:r>
            <a:r>
              <a:rPr lang="en-US" dirty="0"/>
              <a:t>CUDA </a:t>
            </a:r>
            <a:r>
              <a:rPr lang="sr-Cyrl-RS" dirty="0"/>
              <a:t>платформе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0B8DE-FED6-4399-A971-8ADCA6E82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dirty="0"/>
              <a:t>Проблем паралелне редукције – у једном тренутку поредимо парове елемената на више језгара</a:t>
            </a:r>
          </a:p>
          <a:p>
            <a:endParaRPr lang="sr-Cyrl-RS" dirty="0"/>
          </a:p>
          <a:p>
            <a:r>
              <a:rPr lang="sr-Cyrl-RS" dirty="0"/>
              <a:t>Сваки блок нити даје по један минимум</a:t>
            </a:r>
          </a:p>
          <a:p>
            <a:endParaRPr lang="sr-Cyrl-RS" dirty="0"/>
          </a:p>
          <a:p>
            <a:r>
              <a:rPr lang="sr-Cyrl-RS" dirty="0"/>
              <a:t>На </a:t>
            </a:r>
            <a:r>
              <a:rPr lang="en-US" dirty="0"/>
              <a:t>CPU </a:t>
            </a:r>
            <a:r>
              <a:rPr lang="sr-Cyrl-RS" dirty="0"/>
              <a:t>се проналази најмањи елемент међу минимумима из блокова</a:t>
            </a:r>
          </a:p>
          <a:p>
            <a:endParaRPr lang="sr-Cyrl-RS" dirty="0"/>
          </a:p>
          <a:p>
            <a:r>
              <a:rPr lang="sr-Cyrl-RS" dirty="0"/>
              <a:t>Копирање позиције најбољег агента у паралели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82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4767</TotalTime>
  <Words>714</Words>
  <Application>Microsoft Office PowerPoint</Application>
  <PresentationFormat>Widescreen</PresentationFormat>
  <Paragraphs>135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Оптимизација јатом коришћењем графичких картица</vt:lpstr>
      <vt:lpstr>Увод</vt:lpstr>
      <vt:lpstr>Преглед рада</vt:lpstr>
      <vt:lpstr>Алгоритам оптимизације јатом (engleski: Particle swarm optimization)</vt:lpstr>
      <vt:lpstr>Ажурирање локалних података</vt:lpstr>
      <vt:lpstr>Ажурирање глобалних података</vt:lpstr>
      <vt:lpstr>Паралелизација</vt:lpstr>
      <vt:lpstr>Решење помоћу CUDA платформе</vt:lpstr>
      <vt:lpstr>Решење помоћу CUDA платформе</vt:lpstr>
      <vt:lpstr>Решење помоћу OpenMP API-ја</vt:lpstr>
      <vt:lpstr>Оптимизационе функције</vt:lpstr>
      <vt:lpstr>Поређење перформанси за функцију суме квадрата</vt:lpstr>
      <vt:lpstr>Поређење перформанси за функцију нумеричке интеграције</vt:lpstr>
      <vt:lpstr>Приказ резултата за нумеричку интеграцију</vt:lpstr>
      <vt:lpstr>Закључак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Оптимизација јатом коришћењем графичких картица</dc:title>
  <dc:creator>Filip Mandic</dc:creator>
  <cp:lastModifiedBy>Filip Mandic</cp:lastModifiedBy>
  <cp:revision>129</cp:revision>
  <dcterms:created xsi:type="dcterms:W3CDTF">2020-07-05T12:24:07Z</dcterms:created>
  <dcterms:modified xsi:type="dcterms:W3CDTF">2020-07-14T23:20:53Z</dcterms:modified>
</cp:coreProperties>
</file>