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10287000" cx="18288000"/>
  <p:notesSz cx="6858000" cy="9144000"/>
  <p:embeddedFontLst>
    <p:embeddedFont>
      <p:font typeface="Comfortaa Medium"/>
      <p:regular r:id="rId33"/>
      <p:bold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jWeXpbfxBrakYS9W5V2hhOyVm5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B25A74-AE0D-4AC5-9999-47798F97F8EB}">
  <a:tblStyle styleId="{6BB25A74-AE0D-4AC5-9999-47798F97F8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ComfortaaMedium-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Comfortaa-regular.fntdata"/><Relationship Id="rId12" Type="http://schemas.openxmlformats.org/officeDocument/2006/relationships/slide" Target="slides/slide6.xml"/><Relationship Id="rId34" Type="http://schemas.openxmlformats.org/officeDocument/2006/relationships/font" Target="fonts/ComfortaaMedium-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Comforta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8741207ff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54" name="Google Shape;154;g348741207ff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8741207ff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59" name="Google Shape;159;g348741207ff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8741207ff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64" name="Google Shape;164;g348741207ff_1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8741207ff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70" name="Google Shape;170;g348741207ff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8741207ff_1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75" name="Google Shape;175;g348741207ff_1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8741207ff_1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80" name="Google Shape;180;g348741207ff_1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8741207ff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85" name="Google Shape;185;g348741207ff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8741207ff_1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91" name="Google Shape;191;g348741207ff_1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8741207ff_1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96" name="Google Shape;196;g348741207ff_1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8741207ff_1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201" name="Google Shape;201;g348741207ff_1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845afd3d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08" name="Google Shape;108;g33845afd3dd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8741207ff_1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206" name="Google Shape;206;g348741207ff_1_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8741207ff_1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212" name="Google Shape;212;g348741207ff_1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8741207ff_1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218" name="Google Shape;218;g348741207ff_1_1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8741207ff_1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224" name="Google Shape;224;g348741207ff_1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8741207ff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230" name="Google Shape;230;g348741207ff_1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8741207ff_1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235" name="Google Shape;235;g348741207ff_1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331c32d0c_1_1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g31331c32d0c_1_1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845afd3dd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15" name="Google Shape;115;g33845afd3dd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845afd3dd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22" name="Google Shape;122;g33845afd3dd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845afd3d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28" name="Google Shape;128;g33845afd3dd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8741207ff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33" name="Google Shape;133;g348741207ff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8741207ff_1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38" name="Google Shape;138;g348741207ff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8741207ff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43" name="Google Shape;143;g348741207ff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8741207ff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Phases &amp; Activities</a:t>
            </a:r>
            <a:endParaRPr/>
          </a:p>
        </p:txBody>
      </p:sp>
      <p:sp>
        <p:nvSpPr>
          <p:cNvPr id="149" name="Google Shape;149;g348741207ff_1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Εικόνα που περιέχει κείμενο, γραμματοσειρά, λογότυπο, γραφικά&#10;&#10;Περιγραφή που δημιουργήθηκε αυτόματα" id="15" name="Google Shape;15;p12"/>
          <p:cNvPicPr preferRelativeResize="0"/>
          <p:nvPr/>
        </p:nvPicPr>
        <p:blipFill rotWithShape="1">
          <a:blip r:embed="rId2">
            <a:alphaModFix/>
          </a:blip>
          <a:srcRect b="0" l="0" r="0" t="0"/>
          <a:stretch/>
        </p:blipFill>
        <p:spPr>
          <a:xfrm>
            <a:off x="15192103" y="0"/>
            <a:ext cx="3095897" cy="12932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2" name="Google Shape;7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 name="Google Shape;7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9" name="Google Shape;1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 name="Google Shape;25;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1" name="Google Shape;3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8" name="Google Shape;3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4" name="Google Shape;44;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5" name="Google Shape;45;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6" name="Google Shape;46;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8" name="Google Shape;58;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9" name="Google Shape;5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p:nvPr>
            <p:ph idx="2" type="pic"/>
          </p:nvPr>
        </p:nvSpPr>
        <p:spPr>
          <a:xfrm>
            <a:off x="1792288" y="612775"/>
            <a:ext cx="5486400" cy="4114800"/>
          </a:xfrm>
          <a:prstGeom prst="rect">
            <a:avLst/>
          </a:prstGeom>
          <a:noFill/>
          <a:ln>
            <a:noFill/>
          </a:ln>
        </p:spPr>
      </p:sp>
      <p:sp>
        <p:nvSpPr>
          <p:cNvPr id="65" name="Google Shape;65;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6" name="Google Shape;6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BFB"/>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6.png"/><Relationship Id="rId11" Type="http://schemas.openxmlformats.org/officeDocument/2006/relationships/image" Target="../media/image4.jpg"/><Relationship Id="rId10" Type="http://schemas.openxmlformats.org/officeDocument/2006/relationships/image" Target="../media/image5.jpg"/><Relationship Id="rId9" Type="http://schemas.openxmlformats.org/officeDocument/2006/relationships/image" Target="../media/image2.jp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16.png"/><Relationship Id="rId8"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 Id="rId4" Type="http://schemas.openxmlformats.org/officeDocument/2006/relationships/image" Target="../media/image12.jpg"/><Relationship Id="rId5" Type="http://schemas.openxmlformats.org/officeDocument/2006/relationships/image" Target="../media/image11.png"/><Relationship Id="rId6"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grpSp>
        <p:nvGrpSpPr>
          <p:cNvPr id="85" name="Google Shape;85;p1"/>
          <p:cNvGrpSpPr/>
          <p:nvPr/>
        </p:nvGrpSpPr>
        <p:grpSpPr>
          <a:xfrm>
            <a:off x="1624535" y="17475"/>
            <a:ext cx="12648005" cy="3918097"/>
            <a:chOff x="0" y="-19050"/>
            <a:chExt cx="85612" cy="2995155"/>
          </a:xfrm>
        </p:grpSpPr>
        <p:sp>
          <p:nvSpPr>
            <p:cNvPr id="86" name="Google Shape;86;p1"/>
            <p:cNvSpPr/>
            <p:nvPr/>
          </p:nvSpPr>
          <p:spPr>
            <a:xfrm>
              <a:off x="0" y="0"/>
              <a:ext cx="85612" cy="2976105"/>
            </a:xfrm>
            <a:custGeom>
              <a:rect b="b" l="l" r="r" t="t"/>
              <a:pathLst>
                <a:path extrusionOk="0" h="2976105" w="85612">
                  <a:moveTo>
                    <a:pt x="0" y="0"/>
                  </a:moveTo>
                  <a:lnTo>
                    <a:pt x="85612" y="0"/>
                  </a:lnTo>
                  <a:lnTo>
                    <a:pt x="85612" y="2976105"/>
                  </a:lnTo>
                  <a:lnTo>
                    <a:pt x="0" y="2976105"/>
                  </a:lnTo>
                  <a:close/>
                </a:path>
              </a:pathLst>
            </a:cu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txBox="1"/>
            <p:nvPr/>
          </p:nvSpPr>
          <p:spPr>
            <a:xfrm>
              <a:off x="0" y="-19050"/>
              <a:ext cx="85612" cy="2995155"/>
            </a:xfrm>
            <a:prstGeom prst="rect">
              <a:avLst/>
            </a:prstGeom>
            <a:solidFill>
              <a:srgbClr val="92D050"/>
            </a:solid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8" name="Google Shape;88;p1"/>
          <p:cNvSpPr/>
          <p:nvPr/>
        </p:nvSpPr>
        <p:spPr>
          <a:xfrm>
            <a:off x="16559469" y="9245384"/>
            <a:ext cx="3806571" cy="2083232"/>
          </a:xfrm>
          <a:custGeom>
            <a:rect b="b" l="l" r="r" t="t"/>
            <a:pathLst>
              <a:path extrusionOk="0" h="2083232" w="3806571">
                <a:moveTo>
                  <a:pt x="0" y="0"/>
                </a:moveTo>
                <a:lnTo>
                  <a:pt x="3806570" y="0"/>
                </a:lnTo>
                <a:lnTo>
                  <a:pt x="3806570" y="2083232"/>
                </a:lnTo>
                <a:lnTo>
                  <a:pt x="0" y="2083232"/>
                </a:lnTo>
                <a:lnTo>
                  <a:pt x="0" y="0"/>
                </a:lnTo>
                <a:close/>
              </a:path>
            </a:pathLst>
          </a:custGeom>
          <a:blipFill rotWithShape="1">
            <a:blip r:embed="rId3">
              <a:alphaModFix/>
            </a:blip>
            <a:stretch>
              <a:fillRect b="0" l="0" r="0" t="0"/>
            </a:stretch>
          </a:blipFill>
          <a:ln>
            <a:noFill/>
          </a:ln>
          <a:effectLst>
            <a:outerShdw blurRad="57150" rotWithShape="0" algn="bl" dir="5400000" dist="19050">
              <a:srgbClr val="000000">
                <a:alpha val="48235"/>
              </a:srgbClr>
            </a:outerShdw>
            <a:reflection blurRad="0" dir="5400000" dist="38100" endA="0" endPos="30000" fadeDir="5400012" kx="0" rotWithShape="0" algn="bl" stPos="0" sy="-100000" ky="0"/>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1"/>
          <p:cNvGrpSpPr/>
          <p:nvPr/>
        </p:nvGrpSpPr>
        <p:grpSpPr>
          <a:xfrm>
            <a:off x="-1543050" y="-76200"/>
            <a:ext cx="3086120" cy="10363236"/>
            <a:chOff x="0" y="-19050"/>
            <a:chExt cx="812800" cy="2995155"/>
          </a:xfrm>
        </p:grpSpPr>
        <p:sp>
          <p:nvSpPr>
            <p:cNvPr id="90" name="Google Shape;90;p1"/>
            <p:cNvSpPr/>
            <p:nvPr/>
          </p:nvSpPr>
          <p:spPr>
            <a:xfrm>
              <a:off x="0" y="0"/>
              <a:ext cx="812800" cy="2976105"/>
            </a:xfrm>
            <a:custGeom>
              <a:rect b="b" l="l" r="r" t="t"/>
              <a:pathLst>
                <a:path extrusionOk="0" h="2976105" w="812800">
                  <a:moveTo>
                    <a:pt x="0" y="0"/>
                  </a:moveTo>
                  <a:lnTo>
                    <a:pt x="812800" y="0"/>
                  </a:lnTo>
                  <a:lnTo>
                    <a:pt x="812800" y="2976105"/>
                  </a:lnTo>
                  <a:lnTo>
                    <a:pt x="0" y="2976105"/>
                  </a:lnTo>
                  <a:close/>
                </a:path>
              </a:pathLst>
            </a:custGeom>
            <a:solidFill>
              <a:srgbClr val="5F9F0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0" y="-19050"/>
              <a:ext cx="812800" cy="2995155"/>
            </a:xfrm>
            <a:prstGeom prst="rect">
              <a:avLst/>
            </a:prstGeom>
            <a:solidFill>
              <a:srgbClr val="92D050"/>
            </a:solid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92" name="Google Shape;92;p1"/>
          <p:cNvGrpSpPr/>
          <p:nvPr/>
        </p:nvGrpSpPr>
        <p:grpSpPr>
          <a:xfrm>
            <a:off x="1227773" y="4083810"/>
            <a:ext cx="110236" cy="2898808"/>
            <a:chOff x="0" y="-19050"/>
            <a:chExt cx="26312" cy="691905"/>
          </a:xfrm>
        </p:grpSpPr>
        <p:sp>
          <p:nvSpPr>
            <p:cNvPr id="93" name="Google Shape;93;p1"/>
            <p:cNvSpPr/>
            <p:nvPr/>
          </p:nvSpPr>
          <p:spPr>
            <a:xfrm>
              <a:off x="0" y="0"/>
              <a:ext cx="26312" cy="672855"/>
            </a:xfrm>
            <a:custGeom>
              <a:rect b="b" l="l" r="r" t="t"/>
              <a:pathLst>
                <a:path extrusionOk="0" h="672855" w="26312">
                  <a:moveTo>
                    <a:pt x="0" y="0"/>
                  </a:moveTo>
                  <a:lnTo>
                    <a:pt x="26312" y="0"/>
                  </a:lnTo>
                  <a:lnTo>
                    <a:pt x="26312" y="672855"/>
                  </a:lnTo>
                  <a:lnTo>
                    <a:pt x="0" y="672855"/>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0" y="-19050"/>
              <a:ext cx="26312" cy="691905"/>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 name="Google Shape;95;p1"/>
          <p:cNvSpPr/>
          <p:nvPr/>
        </p:nvSpPr>
        <p:spPr>
          <a:xfrm>
            <a:off x="-2777871" y="-207071"/>
            <a:ext cx="3806571" cy="2083232"/>
          </a:xfrm>
          <a:custGeom>
            <a:rect b="b" l="l" r="r" t="t"/>
            <a:pathLst>
              <a:path extrusionOk="0" h="2083232" w="3806571">
                <a:moveTo>
                  <a:pt x="0" y="0"/>
                </a:moveTo>
                <a:lnTo>
                  <a:pt x="3806571" y="0"/>
                </a:lnTo>
                <a:lnTo>
                  <a:pt x="3806571" y="2083233"/>
                </a:lnTo>
                <a:lnTo>
                  <a:pt x="0" y="208323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1752928" y="7034551"/>
            <a:ext cx="8286300" cy="4446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Clr>
                <a:srgbClr val="000000"/>
              </a:buClr>
              <a:buSzPts val="2889"/>
              <a:buFont typeface="Arial"/>
              <a:buNone/>
            </a:pPr>
            <a:r>
              <a:rPr b="1" i="1" lang="en-US" sz="2889" u="none" cap="none" strike="noStrike">
                <a:solidFill>
                  <a:srgbClr val="3A5770"/>
                </a:solidFill>
                <a:latin typeface="Comfortaa"/>
                <a:ea typeface="Comfortaa"/>
                <a:cs typeface="Comfortaa"/>
                <a:sym typeface="Comfortaa"/>
              </a:rPr>
              <a:t>Focus-Group Activity within WP2</a:t>
            </a:r>
            <a:endParaRPr b="0" i="1" sz="1400" u="none" cap="none" strike="noStrike">
              <a:solidFill>
                <a:srgbClr val="000000"/>
              </a:solidFill>
              <a:latin typeface="Arial"/>
              <a:ea typeface="Arial"/>
              <a:cs typeface="Arial"/>
              <a:sym typeface="Arial"/>
            </a:endParaRPr>
          </a:p>
        </p:txBody>
      </p:sp>
      <p:sp>
        <p:nvSpPr>
          <p:cNvPr id="97" name="Google Shape;97;p1"/>
          <p:cNvSpPr txBox="1"/>
          <p:nvPr/>
        </p:nvSpPr>
        <p:spPr>
          <a:xfrm>
            <a:off x="1840478" y="4653849"/>
            <a:ext cx="14116200" cy="923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6000"/>
              <a:buFont typeface="Arial"/>
              <a:buNone/>
            </a:pPr>
            <a:r>
              <a:rPr b="1" i="1" lang="en-US" sz="6000">
                <a:solidFill>
                  <a:srgbClr val="5F9F13"/>
                </a:solidFill>
                <a:latin typeface="Comfortaa"/>
                <a:ea typeface="Comfortaa"/>
                <a:cs typeface="Comfortaa"/>
                <a:sym typeface="Comfortaa"/>
              </a:rPr>
              <a:t>Training Programme Structure</a:t>
            </a:r>
            <a:endParaRPr b="1" i="1" sz="3600" u="none" cap="none" strike="noStrike">
              <a:solidFill>
                <a:srgbClr val="000000"/>
              </a:solidFill>
              <a:latin typeface="Comfortaa"/>
              <a:ea typeface="Comfortaa"/>
              <a:cs typeface="Comfortaa"/>
              <a:sym typeface="Comfortaa"/>
            </a:endParaRPr>
          </a:p>
        </p:txBody>
      </p:sp>
      <p:pic>
        <p:nvPicPr>
          <p:cNvPr id="98" name="Google Shape;98;p1"/>
          <p:cNvPicPr preferRelativeResize="0"/>
          <p:nvPr/>
        </p:nvPicPr>
        <p:blipFill rotWithShape="1">
          <a:blip r:embed="rId5">
            <a:alphaModFix/>
          </a:blip>
          <a:srcRect b="0" l="0" r="0" t="0"/>
          <a:stretch/>
        </p:blipFill>
        <p:spPr>
          <a:xfrm>
            <a:off x="1688083" y="9025955"/>
            <a:ext cx="4733925" cy="990600"/>
          </a:xfrm>
          <a:prstGeom prst="rect">
            <a:avLst/>
          </a:prstGeom>
          <a:noFill/>
          <a:ln>
            <a:noFill/>
          </a:ln>
        </p:spPr>
      </p:pic>
      <p:sp>
        <p:nvSpPr>
          <p:cNvPr id="99" name="Google Shape;99;p1"/>
          <p:cNvSpPr txBox="1"/>
          <p:nvPr/>
        </p:nvSpPr>
        <p:spPr>
          <a:xfrm>
            <a:off x="6381994" y="9183203"/>
            <a:ext cx="8550672" cy="810192"/>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60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This Project has received funding from the European Union under grant agreement. </a:t>
            </a:r>
            <a:r>
              <a:rPr b="1" i="0" lang="en-US" sz="1100" u="none" cap="none" strike="noStrike">
                <a:solidFill>
                  <a:srgbClr val="000000"/>
                </a:solidFill>
                <a:latin typeface="Calibri"/>
                <a:ea typeface="Calibri"/>
                <a:cs typeface="Calibri"/>
                <a:sym typeface="Calibri"/>
              </a:rPr>
              <a:t>Project code: 2024-1-SE01-KA220-HED-000250071</a:t>
            </a:r>
            <a:r>
              <a:rPr b="0" i="0" lang="en-US" sz="1000" u="none" cap="none" strike="noStrike">
                <a:solidFill>
                  <a:schemeClr val="dk1"/>
                </a:solidFill>
                <a:latin typeface="Calibri"/>
                <a:ea typeface="Calibri"/>
                <a:cs typeface="Calibri"/>
                <a:sym typeface="Calibri"/>
              </a:rPr>
              <a:t>. Funded by the European Union. Views and opinions expressed are however those of the author(s) only and do not necessarily  reflect those of the European Union or the European Education and Culture Executive Agency (EACEA). Neither the European Union nor EACEA can be held responsible for them. </a:t>
            </a:r>
            <a:endParaRPr b="0" i="0" sz="1000" u="none" cap="none" strike="sngStrike">
              <a:solidFill>
                <a:srgbClr val="333333"/>
              </a:solidFill>
              <a:latin typeface="Calibri"/>
              <a:ea typeface="Calibri"/>
              <a:cs typeface="Calibri"/>
              <a:sym typeface="Calibri"/>
            </a:endParaRPr>
          </a:p>
        </p:txBody>
      </p:sp>
      <p:pic>
        <p:nvPicPr>
          <p:cNvPr id="100" name="Google Shape;100;p1"/>
          <p:cNvPicPr preferRelativeResize="0"/>
          <p:nvPr/>
        </p:nvPicPr>
        <p:blipFill rotWithShape="1">
          <a:blip r:embed="rId6">
            <a:alphaModFix/>
          </a:blip>
          <a:srcRect b="0" l="0" r="0" t="0"/>
          <a:stretch/>
        </p:blipFill>
        <p:spPr>
          <a:xfrm>
            <a:off x="3502951" y="433103"/>
            <a:ext cx="9010650" cy="3400425"/>
          </a:xfrm>
          <a:prstGeom prst="rect">
            <a:avLst/>
          </a:prstGeom>
          <a:noFill/>
          <a:ln>
            <a:noFill/>
          </a:ln>
        </p:spPr>
      </p:pic>
      <p:pic>
        <p:nvPicPr>
          <p:cNvPr id="101" name="Google Shape;101;p1"/>
          <p:cNvPicPr preferRelativeResize="0"/>
          <p:nvPr/>
        </p:nvPicPr>
        <p:blipFill rotWithShape="1">
          <a:blip r:embed="rId7">
            <a:alphaModFix/>
          </a:blip>
          <a:srcRect b="0" l="0" r="0" t="0"/>
          <a:stretch/>
        </p:blipFill>
        <p:spPr>
          <a:xfrm>
            <a:off x="15550586" y="4467998"/>
            <a:ext cx="2324730" cy="1165924"/>
          </a:xfrm>
          <a:prstGeom prst="rect">
            <a:avLst/>
          </a:prstGeom>
          <a:noFill/>
          <a:ln>
            <a:noFill/>
          </a:ln>
        </p:spPr>
      </p:pic>
      <p:pic>
        <p:nvPicPr>
          <p:cNvPr descr="Εικόνα που περιέχει κείμενο, γραμματοσειρά, λευκό, καλλιγραφία&#10;&#10;Το περιεχόμενο που δημιουργείται από τεχνολογία AI ενδέχεται να είναι εσφαλμένο." id="102" name="Google Shape;102;p1"/>
          <p:cNvPicPr preferRelativeResize="0"/>
          <p:nvPr/>
        </p:nvPicPr>
        <p:blipFill rotWithShape="1">
          <a:blip r:embed="rId8">
            <a:alphaModFix/>
          </a:blip>
          <a:srcRect b="0" l="0" r="0" t="0"/>
          <a:stretch/>
        </p:blipFill>
        <p:spPr>
          <a:xfrm>
            <a:off x="15193970" y="7891240"/>
            <a:ext cx="2794708" cy="929880"/>
          </a:xfrm>
          <a:prstGeom prst="rect">
            <a:avLst/>
          </a:prstGeom>
          <a:noFill/>
          <a:ln>
            <a:noFill/>
          </a:ln>
        </p:spPr>
      </p:pic>
      <p:pic>
        <p:nvPicPr>
          <p:cNvPr descr="Εικόνα που περιέχει κείμενο, γραμματοσειρά, λογότυπο, γραφικά&#10;&#10;Το περιεχόμενο που δημιουργείται από τεχνολογία AI ενδέχεται να είναι εσφαλμένο." id="103" name="Google Shape;103;p1"/>
          <p:cNvPicPr preferRelativeResize="0"/>
          <p:nvPr/>
        </p:nvPicPr>
        <p:blipFill rotWithShape="1">
          <a:blip r:embed="rId9">
            <a:alphaModFix/>
          </a:blip>
          <a:srcRect b="0" l="0" r="0" t="0"/>
          <a:stretch/>
        </p:blipFill>
        <p:spPr>
          <a:xfrm>
            <a:off x="15380501" y="3170017"/>
            <a:ext cx="2565923" cy="1085849"/>
          </a:xfrm>
          <a:prstGeom prst="rect">
            <a:avLst/>
          </a:prstGeom>
          <a:noFill/>
          <a:ln>
            <a:noFill/>
          </a:ln>
        </p:spPr>
      </p:pic>
      <p:pic>
        <p:nvPicPr>
          <p:cNvPr descr="Εικόνα που περιέχει γραμματοσειρά, κείμενο, λογότυπο, γραφικά&#10;&#10;Το περιεχόμενο που δημιουργείται από τεχνολογία AI ενδέχεται να είναι εσφαλμένο." id="104" name="Google Shape;104;p1"/>
          <p:cNvPicPr preferRelativeResize="0"/>
          <p:nvPr/>
        </p:nvPicPr>
        <p:blipFill rotWithShape="1">
          <a:blip r:embed="rId10">
            <a:alphaModFix/>
          </a:blip>
          <a:srcRect b="0" l="0" r="0" t="0"/>
          <a:stretch/>
        </p:blipFill>
        <p:spPr>
          <a:xfrm>
            <a:off x="15222288" y="1841801"/>
            <a:ext cx="2981325" cy="1085850"/>
          </a:xfrm>
          <a:prstGeom prst="rect">
            <a:avLst/>
          </a:prstGeom>
          <a:noFill/>
          <a:ln>
            <a:noFill/>
          </a:ln>
        </p:spPr>
      </p:pic>
      <p:pic>
        <p:nvPicPr>
          <p:cNvPr descr="Εικόνα που περιέχει γραμματοσειρά, κείμενο, καλλιγραφία, λευκό&#10;&#10;Το περιεχόμενο που δημιουργείται από τεχνολογία AI ενδέχεται να είναι εσφαλμένο." id="105" name="Google Shape;105;p1"/>
          <p:cNvPicPr preferRelativeResize="0"/>
          <p:nvPr/>
        </p:nvPicPr>
        <p:blipFill rotWithShape="1">
          <a:blip r:embed="rId11">
            <a:alphaModFix/>
          </a:blip>
          <a:srcRect b="0" l="0" r="0" t="0"/>
          <a:stretch/>
        </p:blipFill>
        <p:spPr>
          <a:xfrm>
            <a:off x="15686289" y="5846054"/>
            <a:ext cx="1954349" cy="19543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48741207ff_1_17"/>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Activities for Interactive Learning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48741207ff_1_21"/>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Design of  Assessment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48741207ff_1_42"/>
          <p:cNvSpPr/>
          <p:nvPr/>
        </p:nvSpPr>
        <p:spPr>
          <a:xfrm rot="10800000">
            <a:off x="-2059222" y="-798391"/>
            <a:ext cx="4118443" cy="3654183"/>
          </a:xfrm>
          <a:custGeom>
            <a:rect b="b" l="l" r="r" t="t"/>
            <a:pathLst>
              <a:path extrusionOk="0" h="3654183" w="4118443">
                <a:moveTo>
                  <a:pt x="4118444" y="3654182"/>
                </a:moveTo>
                <a:lnTo>
                  <a:pt x="0" y="3654182"/>
                </a:lnTo>
                <a:lnTo>
                  <a:pt x="0" y="0"/>
                </a:lnTo>
                <a:lnTo>
                  <a:pt x="4118444" y="0"/>
                </a:lnTo>
                <a:lnTo>
                  <a:pt x="4118444" y="3654182"/>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348741207ff_1_42"/>
          <p:cNvSpPr txBox="1"/>
          <p:nvPr/>
        </p:nvSpPr>
        <p:spPr>
          <a:xfrm>
            <a:off x="1860125" y="3546425"/>
            <a:ext cx="15289500" cy="1462800"/>
          </a:xfrm>
          <a:prstGeom prst="rect">
            <a:avLst/>
          </a:prstGeom>
          <a:noFill/>
          <a:ln>
            <a:noFill/>
          </a:ln>
        </p:spPr>
        <p:txBody>
          <a:bodyPr anchorCtr="0" anchor="t" bIns="0" lIns="0" spcFirstLastPara="1" rIns="0" wrap="square" tIns="0">
            <a:spAutoFit/>
          </a:bodyPr>
          <a:lstStyle/>
          <a:p>
            <a:pPr indent="0" lvl="0" marL="0" marR="0" rtl="0" algn="ctr">
              <a:lnSpc>
                <a:spcPct val="99003"/>
              </a:lnSpc>
              <a:spcBef>
                <a:spcPts val="0"/>
              </a:spcBef>
              <a:spcAft>
                <a:spcPts val="0"/>
              </a:spcAft>
              <a:buClr>
                <a:srgbClr val="000000"/>
              </a:buClr>
              <a:buSzPts val="5921"/>
              <a:buFont typeface="Arial"/>
              <a:buNone/>
            </a:pPr>
            <a:r>
              <a:rPr b="1" lang="en-US" sz="4800">
                <a:solidFill>
                  <a:srgbClr val="92D050"/>
                </a:solidFill>
                <a:latin typeface="Comfortaa"/>
                <a:ea typeface="Comfortaa"/>
                <a:cs typeface="Comfortaa"/>
                <a:sym typeface="Comfortaa"/>
              </a:rPr>
              <a:t>Training Module: </a:t>
            </a:r>
            <a:r>
              <a:rPr b="1" lang="en-US" sz="4800">
                <a:solidFill>
                  <a:srgbClr val="92D050"/>
                </a:solidFill>
                <a:latin typeface="Comfortaa"/>
                <a:ea typeface="Comfortaa"/>
                <a:cs typeface="Comfortaa"/>
                <a:sym typeface="Comfortaa"/>
              </a:rPr>
              <a:t>Green Technology and Gender Equality</a:t>
            </a:r>
            <a:endParaRPr b="1" i="0" sz="4800" u="none" cap="none" strike="noStrike">
              <a:solidFill>
                <a:srgbClr val="92D050"/>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48741207ff_1_47"/>
          <p:cNvSpPr txBox="1"/>
          <p:nvPr/>
        </p:nvSpPr>
        <p:spPr>
          <a:xfrm>
            <a:off x="386000" y="919775"/>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Topics for Knowledge Delivery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48741207ff_1_51"/>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Activities for Interactive Learning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48741207ff_1_55"/>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Design of  Assessment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48741207ff_1_59"/>
          <p:cNvSpPr/>
          <p:nvPr/>
        </p:nvSpPr>
        <p:spPr>
          <a:xfrm rot="10800000">
            <a:off x="-2059222" y="-798391"/>
            <a:ext cx="4118443" cy="3654183"/>
          </a:xfrm>
          <a:custGeom>
            <a:rect b="b" l="l" r="r" t="t"/>
            <a:pathLst>
              <a:path extrusionOk="0" h="3654183" w="4118443">
                <a:moveTo>
                  <a:pt x="4118444" y="3654182"/>
                </a:moveTo>
                <a:lnTo>
                  <a:pt x="0" y="3654182"/>
                </a:lnTo>
                <a:lnTo>
                  <a:pt x="0" y="0"/>
                </a:lnTo>
                <a:lnTo>
                  <a:pt x="4118444" y="0"/>
                </a:lnTo>
                <a:lnTo>
                  <a:pt x="4118444" y="3654182"/>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348741207ff_1_59"/>
          <p:cNvSpPr txBox="1"/>
          <p:nvPr/>
        </p:nvSpPr>
        <p:spPr>
          <a:xfrm>
            <a:off x="1860125" y="3546425"/>
            <a:ext cx="15289500" cy="1462800"/>
          </a:xfrm>
          <a:prstGeom prst="rect">
            <a:avLst/>
          </a:prstGeom>
          <a:noFill/>
          <a:ln>
            <a:noFill/>
          </a:ln>
        </p:spPr>
        <p:txBody>
          <a:bodyPr anchorCtr="0" anchor="t" bIns="0" lIns="0" spcFirstLastPara="1" rIns="0" wrap="square" tIns="0">
            <a:spAutoFit/>
          </a:bodyPr>
          <a:lstStyle/>
          <a:p>
            <a:pPr indent="0" lvl="0" marL="0" marR="0" rtl="0" algn="ctr">
              <a:lnSpc>
                <a:spcPct val="99003"/>
              </a:lnSpc>
              <a:spcBef>
                <a:spcPts val="0"/>
              </a:spcBef>
              <a:spcAft>
                <a:spcPts val="0"/>
              </a:spcAft>
              <a:buClr>
                <a:srgbClr val="000000"/>
              </a:buClr>
              <a:buSzPts val="5921"/>
              <a:buFont typeface="Arial"/>
              <a:buNone/>
            </a:pPr>
            <a:r>
              <a:rPr b="1" lang="en-US" sz="4800">
                <a:solidFill>
                  <a:srgbClr val="92D050"/>
                </a:solidFill>
                <a:latin typeface="Comfortaa"/>
                <a:ea typeface="Comfortaa"/>
                <a:cs typeface="Comfortaa"/>
                <a:sym typeface="Comfortaa"/>
              </a:rPr>
              <a:t>Training Module: </a:t>
            </a:r>
            <a:r>
              <a:rPr b="1" lang="en-US" sz="4800">
                <a:solidFill>
                  <a:srgbClr val="92D050"/>
                </a:solidFill>
                <a:latin typeface="Comfortaa"/>
                <a:ea typeface="Comfortaa"/>
                <a:cs typeface="Comfortaa"/>
                <a:sym typeface="Comfortaa"/>
              </a:rPr>
              <a:t>LL methodology for the co-creation of sustainable digital solutions</a:t>
            </a:r>
            <a:endParaRPr b="1" i="0" sz="4800" u="none" cap="none" strike="noStrike">
              <a:solidFill>
                <a:srgbClr val="92D050"/>
              </a:solidFill>
              <a:latin typeface="Comfortaa"/>
              <a:ea typeface="Comfortaa"/>
              <a:cs typeface="Comfortaa"/>
              <a:sym typeface="Comforta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48741207ff_1_64"/>
          <p:cNvSpPr txBox="1"/>
          <p:nvPr/>
        </p:nvSpPr>
        <p:spPr>
          <a:xfrm>
            <a:off x="386000" y="919775"/>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Topics for Knowledge Delivery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48741207ff_1_68"/>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Activities for Interactive Learning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48741207ff_1_72"/>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Design of  Assessment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3845afd3dd_0_5"/>
          <p:cNvSpPr txBox="1"/>
          <p:nvPr/>
        </p:nvSpPr>
        <p:spPr>
          <a:xfrm>
            <a:off x="386000" y="614975"/>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Training Structure</a:t>
            </a:r>
            <a:endParaRPr b="1" i="0" sz="1400" u="none" cap="none" strike="noStrike">
              <a:solidFill>
                <a:srgbClr val="5F9F13"/>
              </a:solidFill>
              <a:latin typeface="Comfortaa"/>
              <a:ea typeface="Comfortaa"/>
              <a:cs typeface="Comfortaa"/>
              <a:sym typeface="Comfortaa"/>
            </a:endParaRPr>
          </a:p>
        </p:txBody>
      </p:sp>
      <p:sp>
        <p:nvSpPr>
          <p:cNvPr id="111" name="Google Shape;111;g33845afd3dd_0_5"/>
          <p:cNvSpPr txBox="1"/>
          <p:nvPr/>
        </p:nvSpPr>
        <p:spPr>
          <a:xfrm>
            <a:off x="6553800" y="1893150"/>
            <a:ext cx="11734200" cy="79056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rgbClr val="5F9F13"/>
                </a:solidFill>
                <a:latin typeface="Comfortaa"/>
                <a:ea typeface="Comfortaa"/>
                <a:cs typeface="Comfortaa"/>
                <a:sym typeface="Comfortaa"/>
              </a:rPr>
              <a:t>Module 1: Knowledge Delivery Session</a:t>
            </a:r>
            <a:endParaRPr b="1" sz="2400">
              <a:solidFill>
                <a:srgbClr val="5F9F13"/>
              </a:solidFill>
              <a:latin typeface="Comfortaa"/>
              <a:ea typeface="Comfortaa"/>
              <a:cs typeface="Comfortaa"/>
              <a:sym typeface="Comfortaa"/>
            </a:endParaRPr>
          </a:p>
          <a:p>
            <a:pPr indent="0" lvl="0" marL="0" rtl="0" algn="l">
              <a:lnSpc>
                <a:spcPct val="100000"/>
              </a:lnSpc>
              <a:spcBef>
                <a:spcPts val="1200"/>
              </a:spcBef>
              <a:spcAft>
                <a:spcPts val="0"/>
              </a:spcAft>
              <a:buNone/>
            </a:pPr>
            <a:r>
              <a:rPr b="1" lang="en-US" sz="2400">
                <a:solidFill>
                  <a:schemeClr val="dk1"/>
                </a:solidFill>
                <a:latin typeface="Comfortaa"/>
                <a:ea typeface="Comfortaa"/>
                <a:cs typeface="Comfortaa"/>
                <a:sym typeface="Comfortaa"/>
              </a:rPr>
              <a:t>Format</a:t>
            </a:r>
            <a:r>
              <a:rPr lang="en-US" sz="2400">
                <a:solidFill>
                  <a:schemeClr val="dk1"/>
                </a:solidFill>
                <a:latin typeface="Comfortaa"/>
                <a:ea typeface="Comfortaa"/>
                <a:cs typeface="Comfortaa"/>
                <a:sym typeface="Comfortaa"/>
              </a:rPr>
              <a:t>: Instructor-led Presentation</a:t>
            </a:r>
            <a:br>
              <a:rPr lang="en-US" sz="2400">
                <a:solidFill>
                  <a:schemeClr val="dk1"/>
                </a:solidFill>
                <a:latin typeface="Comfortaa"/>
                <a:ea typeface="Comfortaa"/>
                <a:cs typeface="Comfortaa"/>
                <a:sym typeface="Comfortaa"/>
              </a:rPr>
            </a:br>
            <a:r>
              <a:rPr b="1" lang="en-US" sz="2400">
                <a:solidFill>
                  <a:schemeClr val="dk1"/>
                </a:solidFill>
                <a:latin typeface="Comfortaa"/>
                <a:ea typeface="Comfortaa"/>
                <a:cs typeface="Comfortaa"/>
                <a:sym typeface="Comfortaa"/>
              </a:rPr>
              <a:t>Duration:</a:t>
            </a:r>
            <a:r>
              <a:rPr lang="en-US" sz="2400">
                <a:solidFill>
                  <a:schemeClr val="dk1"/>
                </a:solidFill>
                <a:latin typeface="Comfortaa"/>
                <a:ea typeface="Comfortaa"/>
                <a:cs typeface="Comfortaa"/>
                <a:sym typeface="Comfortaa"/>
              </a:rPr>
              <a:t> 2 Hours</a:t>
            </a:r>
            <a:endParaRPr sz="2400">
              <a:solidFill>
                <a:schemeClr val="dk1"/>
              </a:solidFill>
              <a:latin typeface="Comfortaa"/>
              <a:ea typeface="Comfortaa"/>
              <a:cs typeface="Comfortaa"/>
              <a:sym typeface="Comfortaa"/>
            </a:endParaRPr>
          </a:p>
          <a:p>
            <a:pPr indent="0" lvl="0" marL="0" rtl="0" algn="l">
              <a:lnSpc>
                <a:spcPct val="100000"/>
              </a:lnSpc>
              <a:spcBef>
                <a:spcPts val="1200"/>
              </a:spcBef>
              <a:spcAft>
                <a:spcPts val="0"/>
              </a:spcAft>
              <a:buClr>
                <a:schemeClr val="dk1"/>
              </a:buClr>
              <a:buSzPts val="1100"/>
              <a:buFont typeface="Arial"/>
              <a:buNone/>
            </a:pPr>
            <a:r>
              <a:rPr b="1" lang="en-US" sz="2400">
                <a:solidFill>
                  <a:schemeClr val="dk1"/>
                </a:solidFill>
                <a:latin typeface="Comfortaa"/>
                <a:ea typeface="Comfortaa"/>
                <a:cs typeface="Comfortaa"/>
                <a:sym typeface="Comfortaa"/>
              </a:rPr>
              <a:t>Focus:</a:t>
            </a:r>
            <a:r>
              <a:rPr lang="en-US" sz="2400">
                <a:solidFill>
                  <a:schemeClr val="dk1"/>
                </a:solidFill>
                <a:latin typeface="Comfortaa"/>
                <a:ea typeface="Comfortaa"/>
                <a:cs typeface="Comfortaa"/>
                <a:sym typeface="Comfortaa"/>
              </a:rPr>
              <a:t> Providing foundational understanding through structured content and visual aids.</a:t>
            </a:r>
            <a:endParaRPr sz="24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b="1" lang="en-US" sz="2400">
                <a:solidFill>
                  <a:srgbClr val="5F9F13"/>
                </a:solidFill>
                <a:latin typeface="Comfortaa"/>
                <a:ea typeface="Comfortaa"/>
                <a:cs typeface="Comfortaa"/>
                <a:sym typeface="Comfortaa"/>
              </a:rPr>
              <a:t>Module 2: Interactive Learning Session</a:t>
            </a:r>
            <a:endParaRPr b="1" sz="2400">
              <a:solidFill>
                <a:srgbClr val="5F9F13"/>
              </a:solidFill>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omfortaa"/>
                <a:ea typeface="Comfortaa"/>
                <a:cs typeface="Comfortaa"/>
                <a:sym typeface="Comfortaa"/>
              </a:rPr>
              <a:t>Format:</a:t>
            </a:r>
            <a:r>
              <a:rPr lang="en-US" sz="2400">
                <a:solidFill>
                  <a:schemeClr val="dk1"/>
                </a:solidFill>
                <a:latin typeface="Comfortaa"/>
                <a:ea typeface="Comfortaa"/>
                <a:cs typeface="Comfortaa"/>
                <a:sym typeface="Comfortaa"/>
              </a:rPr>
              <a:t> Activities, Workshops, Group Exercises</a:t>
            </a:r>
            <a:br>
              <a:rPr lang="en-US" sz="2400">
                <a:solidFill>
                  <a:schemeClr val="dk1"/>
                </a:solidFill>
                <a:latin typeface="Comfortaa"/>
                <a:ea typeface="Comfortaa"/>
                <a:cs typeface="Comfortaa"/>
                <a:sym typeface="Comfortaa"/>
              </a:rPr>
            </a:br>
            <a:r>
              <a:rPr b="1" lang="en-US" sz="2400">
                <a:solidFill>
                  <a:schemeClr val="dk1"/>
                </a:solidFill>
                <a:latin typeface="Comfortaa"/>
                <a:ea typeface="Comfortaa"/>
                <a:cs typeface="Comfortaa"/>
                <a:sym typeface="Comfortaa"/>
              </a:rPr>
              <a:t>Duration: </a:t>
            </a:r>
            <a:r>
              <a:rPr lang="en-US" sz="2400">
                <a:solidFill>
                  <a:schemeClr val="dk1"/>
                </a:solidFill>
                <a:latin typeface="Comfortaa"/>
                <a:ea typeface="Comfortaa"/>
                <a:cs typeface="Comfortaa"/>
                <a:sym typeface="Comfortaa"/>
              </a:rPr>
              <a:t>2 Hours</a:t>
            </a:r>
            <a:endParaRPr sz="2400">
              <a:solidFill>
                <a:schemeClr val="dk1"/>
              </a:solidFill>
              <a:latin typeface="Comfortaa"/>
              <a:ea typeface="Comfortaa"/>
              <a:cs typeface="Comfortaa"/>
              <a:sym typeface="Comfortaa"/>
            </a:endParaRPr>
          </a:p>
          <a:p>
            <a:pPr indent="0" lvl="0" marL="0" marR="381000" rtl="0" algn="l">
              <a:lnSpc>
                <a:spcPct val="115000"/>
              </a:lnSpc>
              <a:spcBef>
                <a:spcPts val="1200"/>
              </a:spcBef>
              <a:spcAft>
                <a:spcPts val="0"/>
              </a:spcAft>
              <a:buClr>
                <a:schemeClr val="dk1"/>
              </a:buClr>
              <a:buSzPts val="1100"/>
              <a:buFont typeface="Arial"/>
              <a:buNone/>
            </a:pPr>
            <a:r>
              <a:rPr b="1" lang="en-US" sz="2400">
                <a:solidFill>
                  <a:schemeClr val="dk1"/>
                </a:solidFill>
                <a:latin typeface="Comfortaa"/>
                <a:ea typeface="Comfortaa"/>
                <a:cs typeface="Comfortaa"/>
                <a:sym typeface="Comfortaa"/>
              </a:rPr>
              <a:t>Focus: </a:t>
            </a:r>
            <a:r>
              <a:rPr lang="en-US" sz="2400">
                <a:solidFill>
                  <a:schemeClr val="dk1"/>
                </a:solidFill>
                <a:latin typeface="Comfortaa"/>
                <a:ea typeface="Comfortaa"/>
                <a:cs typeface="Comfortaa"/>
                <a:sym typeface="Comfortaa"/>
              </a:rPr>
              <a:t>To reinforce concepts through participation, collaboration, and practical application.</a:t>
            </a:r>
            <a:endParaRPr sz="24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b="1" lang="en-US" sz="2400">
                <a:solidFill>
                  <a:srgbClr val="5F9F13"/>
                </a:solidFill>
                <a:latin typeface="Comfortaa"/>
                <a:ea typeface="Comfortaa"/>
                <a:cs typeface="Comfortaa"/>
                <a:sym typeface="Comfortaa"/>
              </a:rPr>
              <a:t>Module 3: Assessment Session</a:t>
            </a:r>
            <a:endParaRPr b="1" sz="2400">
              <a:solidFill>
                <a:srgbClr val="5F9F13"/>
              </a:solidFill>
              <a:latin typeface="Comfortaa"/>
              <a:ea typeface="Comfortaa"/>
              <a:cs typeface="Comfortaa"/>
              <a:sym typeface="Comfortaa"/>
            </a:endParaRPr>
          </a:p>
          <a:p>
            <a:pPr indent="0" lvl="0" marL="0" rtl="0" algn="l">
              <a:lnSpc>
                <a:spcPct val="115000"/>
              </a:lnSpc>
              <a:spcBef>
                <a:spcPts val="1200"/>
              </a:spcBef>
              <a:spcAft>
                <a:spcPts val="0"/>
              </a:spcAft>
              <a:buNone/>
            </a:pPr>
            <a:r>
              <a:rPr b="1" lang="en-US" sz="2400">
                <a:solidFill>
                  <a:schemeClr val="dk1"/>
                </a:solidFill>
                <a:latin typeface="Comfortaa"/>
                <a:ea typeface="Comfortaa"/>
                <a:cs typeface="Comfortaa"/>
                <a:sym typeface="Comfortaa"/>
              </a:rPr>
              <a:t>Format:</a:t>
            </a:r>
            <a:r>
              <a:rPr lang="en-US" sz="2400">
                <a:solidFill>
                  <a:schemeClr val="dk1"/>
                </a:solidFill>
                <a:latin typeface="Comfortaa"/>
                <a:ea typeface="Comfortaa"/>
                <a:cs typeface="Comfortaa"/>
                <a:sym typeface="Comfortaa"/>
              </a:rPr>
              <a:t> </a:t>
            </a:r>
            <a:r>
              <a:rPr lang="en-US" sz="2400">
                <a:solidFill>
                  <a:schemeClr val="dk1"/>
                </a:solidFill>
                <a:latin typeface="Comfortaa"/>
                <a:ea typeface="Comfortaa"/>
                <a:cs typeface="Comfortaa"/>
                <a:sym typeface="Comfortaa"/>
              </a:rPr>
              <a:t>Analytical Quiz, Participant Presentations, </a:t>
            </a:r>
            <a:r>
              <a:rPr lang="en-US" sz="2400">
                <a:solidFill>
                  <a:schemeClr val="dk1"/>
                </a:solidFill>
                <a:latin typeface="Comfortaa"/>
                <a:ea typeface="Comfortaa"/>
                <a:cs typeface="Comfortaa"/>
                <a:sym typeface="Comfortaa"/>
              </a:rPr>
              <a:t>Feedback</a:t>
            </a:r>
            <a:br>
              <a:rPr lang="en-US" sz="2400">
                <a:solidFill>
                  <a:schemeClr val="dk1"/>
                </a:solidFill>
                <a:latin typeface="Comfortaa"/>
                <a:ea typeface="Comfortaa"/>
                <a:cs typeface="Comfortaa"/>
                <a:sym typeface="Comfortaa"/>
              </a:rPr>
            </a:br>
            <a:r>
              <a:rPr b="1" lang="en-US" sz="2400">
                <a:solidFill>
                  <a:schemeClr val="dk1"/>
                </a:solidFill>
                <a:latin typeface="Comfortaa"/>
                <a:ea typeface="Comfortaa"/>
                <a:cs typeface="Comfortaa"/>
                <a:sym typeface="Comfortaa"/>
              </a:rPr>
              <a:t>Duration:</a:t>
            </a:r>
            <a:r>
              <a:rPr lang="en-US" sz="2400">
                <a:solidFill>
                  <a:schemeClr val="dk1"/>
                </a:solidFill>
                <a:latin typeface="Comfortaa"/>
                <a:ea typeface="Comfortaa"/>
                <a:cs typeface="Comfortaa"/>
                <a:sym typeface="Comfortaa"/>
              </a:rPr>
              <a:t> 1 Hour</a:t>
            </a:r>
            <a:endParaRPr sz="24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omfortaa"/>
                <a:ea typeface="Comfortaa"/>
                <a:cs typeface="Comfortaa"/>
                <a:sym typeface="Comfortaa"/>
              </a:rPr>
              <a:t>Focus: </a:t>
            </a:r>
            <a:r>
              <a:rPr lang="en-US" sz="2400">
                <a:solidFill>
                  <a:schemeClr val="dk1"/>
                </a:solidFill>
                <a:latin typeface="Comfortaa"/>
                <a:ea typeface="Comfortaa"/>
                <a:cs typeface="Comfortaa"/>
                <a:sym typeface="Comfortaa"/>
              </a:rPr>
              <a:t>Assessing learning outcomes and encouraging knowledge sharing among participants.</a:t>
            </a:r>
            <a:endParaRPr sz="2400">
              <a:solidFill>
                <a:schemeClr val="dk1"/>
              </a:solidFill>
              <a:latin typeface="Comfortaa"/>
              <a:ea typeface="Comfortaa"/>
              <a:cs typeface="Comfortaa"/>
              <a:sym typeface="Comfortaa"/>
            </a:endParaRPr>
          </a:p>
          <a:p>
            <a:pPr indent="0" lvl="0" marL="0" marR="0" rtl="0" algn="l">
              <a:lnSpc>
                <a:spcPct val="115000"/>
              </a:lnSpc>
              <a:spcBef>
                <a:spcPts val="1200"/>
              </a:spcBef>
              <a:spcAft>
                <a:spcPts val="0"/>
              </a:spcAft>
              <a:buNone/>
            </a:pPr>
            <a:r>
              <a:t/>
            </a:r>
            <a:endParaRPr sz="2400">
              <a:solidFill>
                <a:srgbClr val="1A1C1E"/>
              </a:solidFill>
              <a:highlight>
                <a:srgbClr val="FFFFFF"/>
              </a:highlight>
              <a:latin typeface="Comfortaa"/>
              <a:ea typeface="Comfortaa"/>
              <a:cs typeface="Comfortaa"/>
              <a:sym typeface="Comfortaa"/>
            </a:endParaRPr>
          </a:p>
        </p:txBody>
      </p:sp>
      <p:pic>
        <p:nvPicPr>
          <p:cNvPr id="112" name="Google Shape;112;g33845afd3dd_0_5"/>
          <p:cNvPicPr preferRelativeResize="0"/>
          <p:nvPr/>
        </p:nvPicPr>
        <p:blipFill rotWithShape="1">
          <a:blip r:embed="rId3">
            <a:alphaModFix/>
          </a:blip>
          <a:srcRect b="0" l="0" r="0" t="0"/>
          <a:stretch/>
        </p:blipFill>
        <p:spPr>
          <a:xfrm>
            <a:off x="429325" y="3009600"/>
            <a:ext cx="5896526" cy="4619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48741207ff_1_76"/>
          <p:cNvSpPr/>
          <p:nvPr/>
        </p:nvSpPr>
        <p:spPr>
          <a:xfrm rot="10800000">
            <a:off x="-2059222" y="-798391"/>
            <a:ext cx="4118443" cy="3654183"/>
          </a:xfrm>
          <a:custGeom>
            <a:rect b="b" l="l" r="r" t="t"/>
            <a:pathLst>
              <a:path extrusionOk="0" h="3654183" w="4118443">
                <a:moveTo>
                  <a:pt x="4118444" y="3654182"/>
                </a:moveTo>
                <a:lnTo>
                  <a:pt x="0" y="3654182"/>
                </a:lnTo>
                <a:lnTo>
                  <a:pt x="0" y="0"/>
                </a:lnTo>
                <a:lnTo>
                  <a:pt x="4118444" y="0"/>
                </a:lnTo>
                <a:lnTo>
                  <a:pt x="4118444" y="3654182"/>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348741207ff_1_76"/>
          <p:cNvSpPr txBox="1"/>
          <p:nvPr/>
        </p:nvSpPr>
        <p:spPr>
          <a:xfrm>
            <a:off x="1860125" y="3546425"/>
            <a:ext cx="15289500" cy="1462800"/>
          </a:xfrm>
          <a:prstGeom prst="rect">
            <a:avLst/>
          </a:prstGeom>
          <a:noFill/>
          <a:ln>
            <a:noFill/>
          </a:ln>
        </p:spPr>
        <p:txBody>
          <a:bodyPr anchorCtr="0" anchor="t" bIns="0" lIns="0" spcFirstLastPara="1" rIns="0" wrap="square" tIns="0">
            <a:spAutoFit/>
          </a:bodyPr>
          <a:lstStyle/>
          <a:p>
            <a:pPr indent="0" lvl="0" marL="0" marR="0" rtl="0" algn="ctr">
              <a:lnSpc>
                <a:spcPct val="99003"/>
              </a:lnSpc>
              <a:spcBef>
                <a:spcPts val="0"/>
              </a:spcBef>
              <a:spcAft>
                <a:spcPts val="0"/>
              </a:spcAft>
              <a:buClr>
                <a:srgbClr val="000000"/>
              </a:buClr>
              <a:buSzPts val="5921"/>
              <a:buFont typeface="Arial"/>
              <a:buNone/>
            </a:pPr>
            <a:r>
              <a:rPr b="1" lang="en-US" sz="4800">
                <a:solidFill>
                  <a:srgbClr val="92D050"/>
                </a:solidFill>
                <a:latin typeface="Comfortaa"/>
                <a:ea typeface="Comfortaa"/>
                <a:cs typeface="Comfortaa"/>
                <a:sym typeface="Comfortaa"/>
              </a:rPr>
              <a:t>Training Module: </a:t>
            </a:r>
            <a:r>
              <a:rPr b="1" lang="en-US" sz="4800">
                <a:solidFill>
                  <a:srgbClr val="92D050"/>
                </a:solidFill>
                <a:latin typeface="Comfortaa"/>
                <a:ea typeface="Comfortaa"/>
                <a:cs typeface="Comfortaa"/>
                <a:sym typeface="Comfortaa"/>
              </a:rPr>
              <a:t>Impact of Digitalization on the environment</a:t>
            </a:r>
            <a:endParaRPr b="1" i="0" sz="4800" u="none" cap="none" strike="noStrike">
              <a:solidFill>
                <a:srgbClr val="92D050"/>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48741207ff_1_81"/>
          <p:cNvSpPr txBox="1"/>
          <p:nvPr/>
        </p:nvSpPr>
        <p:spPr>
          <a:xfrm>
            <a:off x="292050" y="309150"/>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Topics for Knowledge Delivery Session</a:t>
            </a:r>
            <a:endParaRPr b="1" i="0" sz="1400" u="none" cap="none" strike="noStrike">
              <a:solidFill>
                <a:srgbClr val="5F9F13"/>
              </a:solidFill>
              <a:latin typeface="Comfortaa"/>
              <a:ea typeface="Comfortaa"/>
              <a:cs typeface="Comfortaa"/>
              <a:sym typeface="Comfortaa"/>
            </a:endParaRPr>
          </a:p>
        </p:txBody>
      </p:sp>
      <p:sp>
        <p:nvSpPr>
          <p:cNvPr id="215" name="Google Shape;215;g348741207ff_1_81"/>
          <p:cNvSpPr txBox="1"/>
          <p:nvPr/>
        </p:nvSpPr>
        <p:spPr>
          <a:xfrm>
            <a:off x="570000" y="1587325"/>
            <a:ext cx="16791000" cy="7348500"/>
          </a:xfrm>
          <a:prstGeom prst="rect">
            <a:avLst/>
          </a:prstGeom>
          <a:noFill/>
          <a:ln>
            <a:noFill/>
          </a:ln>
        </p:spPr>
        <p:txBody>
          <a:bodyPr anchorCtr="0" anchor="t" bIns="0" lIns="0" spcFirstLastPara="1" rIns="0" wrap="square" tIns="0">
            <a:spAutoFit/>
          </a:bodyPr>
          <a:lstStyle/>
          <a:p>
            <a:pPr indent="-368300" lvl="0" marL="457200" rtl="0" algn="l">
              <a:lnSpc>
                <a:spcPct val="142857"/>
              </a:lnSpc>
              <a:spcBef>
                <a:spcPts val="1100"/>
              </a:spcBef>
              <a:spcAft>
                <a:spcPts val="0"/>
              </a:spcAft>
              <a:buClr>
                <a:srgbClr val="5F9F13"/>
              </a:buClr>
              <a:buSzPts val="2200"/>
              <a:buFont typeface="Comfortaa"/>
              <a:buAutoNum type="romanUcPeriod"/>
            </a:pPr>
            <a:r>
              <a:rPr b="1" lang="en-US" sz="2200">
                <a:solidFill>
                  <a:srgbClr val="5F9F13"/>
                </a:solidFill>
                <a:highlight>
                  <a:srgbClr val="FFFFFF"/>
                </a:highlight>
                <a:latin typeface="Comfortaa"/>
                <a:ea typeface="Comfortaa"/>
                <a:cs typeface="Comfortaa"/>
                <a:sym typeface="Comfortaa"/>
              </a:rPr>
              <a:t>Introduction: The Digital Revolution &amp; Its Environmental Context</a:t>
            </a:r>
            <a:endParaRPr b="1" sz="2200">
              <a:solidFill>
                <a:srgbClr val="5F9F13"/>
              </a:solidFill>
              <a:highlight>
                <a:srgbClr val="FFFFFF"/>
              </a:highlight>
              <a:latin typeface="Comfortaa"/>
              <a:ea typeface="Comfortaa"/>
              <a:cs typeface="Comfortaa"/>
              <a:sym typeface="Comfortaa"/>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Defining Digitalization: Briefly explain what it encompasses (AI, Big Data, Cloud, IoT, Connectivity - Ref: GRI). Mention the scale (billions of devices).</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The Dual Nature: Digitalization as both a potential solution  and a significant environmental burden.</a:t>
            </a:r>
            <a:endParaRPr sz="2200">
              <a:solidFill>
                <a:srgbClr val="1A1C1E"/>
              </a:solidFill>
              <a:highlight>
                <a:srgbClr val="FFFFFF"/>
              </a:highlight>
              <a:latin typeface="Comfortaa Medium"/>
              <a:ea typeface="Comfortaa Medium"/>
              <a:cs typeface="Comfortaa Medium"/>
              <a:sym typeface="Comfortaa Medium"/>
            </a:endParaRPr>
          </a:p>
          <a:p>
            <a:pPr indent="0" lvl="0" marL="0" rtl="0" algn="l">
              <a:lnSpc>
                <a:spcPct val="142857"/>
              </a:lnSpc>
              <a:spcBef>
                <a:spcPts val="1100"/>
              </a:spcBef>
              <a:spcAft>
                <a:spcPts val="0"/>
              </a:spcAft>
              <a:buNone/>
            </a:pPr>
            <a:r>
              <a:rPr b="1" lang="en-US" sz="2200">
                <a:solidFill>
                  <a:srgbClr val="5F9F13"/>
                </a:solidFill>
                <a:highlight>
                  <a:srgbClr val="FFFFFF"/>
                </a:highlight>
                <a:latin typeface="Comfortaa"/>
                <a:ea typeface="Comfortaa"/>
                <a:cs typeface="Comfortaa"/>
                <a:sym typeface="Comfortaa"/>
              </a:rPr>
              <a:t>II. The Bright Side: Positive Environmental Impacts of Digitalization</a:t>
            </a:r>
            <a:endParaRPr b="1" sz="2200">
              <a:solidFill>
                <a:srgbClr val="5F9F13"/>
              </a:solidFill>
              <a:highlight>
                <a:srgbClr val="FFFFFF"/>
              </a:highlight>
              <a:latin typeface="Comfortaa"/>
              <a:ea typeface="Comfortaa"/>
              <a:cs typeface="Comfortaa"/>
              <a:sym typeface="Comfortaa"/>
            </a:endParaRPr>
          </a:p>
          <a:p>
            <a:pPr indent="-368300" lvl="0" marL="457200" rtl="0" algn="l">
              <a:lnSpc>
                <a:spcPct val="142857"/>
              </a:lnSpc>
              <a:spcBef>
                <a:spcPts val="140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Dematerialization &amp; Efficiency</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Smart Energy &amp; Infrastructure Management</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Reducing Mobility Footprints</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Enabling Green Innovation &amp; Monitoring</a:t>
            </a:r>
            <a:endParaRPr sz="2200">
              <a:solidFill>
                <a:srgbClr val="1A1C1E"/>
              </a:solidFill>
              <a:highlight>
                <a:srgbClr val="FFFFFF"/>
              </a:highlight>
              <a:latin typeface="Comfortaa Medium"/>
              <a:ea typeface="Comfortaa Medium"/>
              <a:cs typeface="Comfortaa Medium"/>
              <a:sym typeface="Comfortaa Medium"/>
            </a:endParaRPr>
          </a:p>
          <a:p>
            <a:pPr indent="0" lvl="0" marL="0" rtl="0" algn="l">
              <a:lnSpc>
                <a:spcPct val="142857"/>
              </a:lnSpc>
              <a:spcBef>
                <a:spcPts val="1100"/>
              </a:spcBef>
              <a:spcAft>
                <a:spcPts val="0"/>
              </a:spcAft>
              <a:buNone/>
            </a:pPr>
            <a:r>
              <a:rPr b="1" lang="en-US" sz="2200">
                <a:solidFill>
                  <a:srgbClr val="5F9F13"/>
                </a:solidFill>
                <a:highlight>
                  <a:srgbClr val="FFFFFF"/>
                </a:highlight>
                <a:latin typeface="Comfortaa"/>
                <a:ea typeface="Comfortaa"/>
                <a:cs typeface="Comfortaa"/>
                <a:sym typeface="Comfortaa"/>
              </a:rPr>
              <a:t>III. The Dark Side: Negative Environmental Impacts of Digitalization</a:t>
            </a:r>
            <a:endParaRPr b="1" sz="2200">
              <a:solidFill>
                <a:srgbClr val="5F9F13"/>
              </a:solidFill>
              <a:highlight>
                <a:srgbClr val="FFFFFF"/>
              </a:highlight>
              <a:latin typeface="Comfortaa"/>
              <a:ea typeface="Comfortaa"/>
              <a:cs typeface="Comfortaa"/>
              <a:sym typeface="Comfortaa"/>
            </a:endParaRPr>
          </a:p>
          <a:p>
            <a:pPr indent="-368300" lvl="0" marL="457200" rtl="0" algn="l">
              <a:lnSpc>
                <a:spcPct val="142857"/>
              </a:lnSpc>
              <a:spcBef>
                <a:spcPts val="140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The Energy Consumption</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The Rising Tide of E-Waste</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Resource Extraction &amp; Manufacturing Footprint:</a:t>
            </a:r>
            <a:endParaRPr sz="2200">
              <a:solidFill>
                <a:srgbClr val="1A1C1E"/>
              </a:solidFill>
              <a:highlight>
                <a:srgbClr val="FFFFFF"/>
              </a:highlight>
              <a:latin typeface="Comfortaa Medium"/>
              <a:ea typeface="Comfortaa Medium"/>
              <a:cs typeface="Comfortaa Medium"/>
              <a:sym typeface="Comfortaa Medium"/>
            </a:endParaRPr>
          </a:p>
          <a:p>
            <a:pPr indent="0" lvl="0" marL="0" marR="0" rtl="0" algn="l">
              <a:lnSpc>
                <a:spcPct val="115000"/>
              </a:lnSpc>
              <a:spcBef>
                <a:spcPts val="1100"/>
              </a:spcBef>
              <a:spcAft>
                <a:spcPts val="0"/>
              </a:spcAft>
              <a:buNone/>
            </a:pPr>
            <a:r>
              <a:t/>
            </a:r>
            <a:endParaRPr sz="1800">
              <a:solidFill>
                <a:srgbClr val="1A1C1E"/>
              </a:solidFill>
              <a:highlight>
                <a:srgbClr val="FFFFFF"/>
              </a:highlight>
              <a:latin typeface="Comfortaa Medium"/>
              <a:ea typeface="Comfortaa Medium"/>
              <a:cs typeface="Comfortaa Medium"/>
              <a:sym typeface="Comfortaa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48741207ff_1_144"/>
          <p:cNvSpPr txBox="1"/>
          <p:nvPr/>
        </p:nvSpPr>
        <p:spPr>
          <a:xfrm>
            <a:off x="292050" y="309150"/>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Topics for Knowledge Delivery Session</a:t>
            </a:r>
            <a:endParaRPr b="1" i="0" sz="1400" u="none" cap="none" strike="noStrike">
              <a:solidFill>
                <a:srgbClr val="5F9F13"/>
              </a:solidFill>
              <a:latin typeface="Comfortaa"/>
              <a:ea typeface="Comfortaa"/>
              <a:cs typeface="Comfortaa"/>
              <a:sym typeface="Comfortaa"/>
            </a:endParaRPr>
          </a:p>
        </p:txBody>
      </p:sp>
      <p:sp>
        <p:nvSpPr>
          <p:cNvPr id="221" name="Google Shape;221;g348741207ff_1_144"/>
          <p:cNvSpPr txBox="1"/>
          <p:nvPr/>
        </p:nvSpPr>
        <p:spPr>
          <a:xfrm>
            <a:off x="570000" y="1587325"/>
            <a:ext cx="16791000" cy="7494900"/>
          </a:xfrm>
          <a:prstGeom prst="rect">
            <a:avLst/>
          </a:prstGeom>
          <a:noFill/>
          <a:ln>
            <a:noFill/>
          </a:ln>
        </p:spPr>
        <p:txBody>
          <a:bodyPr anchorCtr="0" anchor="t" bIns="0" lIns="0" spcFirstLastPara="1" rIns="0" wrap="square" tIns="0">
            <a:spAutoFit/>
          </a:bodyPr>
          <a:lstStyle/>
          <a:p>
            <a:pPr indent="0" lvl="0" marL="0" rtl="0" algn="l">
              <a:lnSpc>
                <a:spcPct val="142857"/>
              </a:lnSpc>
              <a:spcBef>
                <a:spcPts val="1100"/>
              </a:spcBef>
              <a:spcAft>
                <a:spcPts val="0"/>
              </a:spcAft>
              <a:buNone/>
            </a:pPr>
            <a:r>
              <a:rPr b="1" lang="en-US" sz="2200">
                <a:solidFill>
                  <a:srgbClr val="5F9F13"/>
                </a:solidFill>
                <a:highlight>
                  <a:srgbClr val="FFFFFF"/>
                </a:highlight>
                <a:latin typeface="Comfortaa"/>
                <a:ea typeface="Comfortaa"/>
                <a:cs typeface="Comfortaa"/>
                <a:sym typeface="Comfortaa"/>
              </a:rPr>
              <a:t>IV.  Navigating the impacts</a:t>
            </a:r>
            <a:endParaRPr b="1" sz="2200">
              <a:solidFill>
                <a:srgbClr val="5F9F13"/>
              </a:solidFill>
              <a:highlight>
                <a:srgbClr val="FFFFFF"/>
              </a:highlight>
              <a:latin typeface="Comfortaa"/>
              <a:ea typeface="Comfortaa"/>
              <a:cs typeface="Comfortaa"/>
              <a:sym typeface="Comfortaa"/>
            </a:endParaRPr>
          </a:p>
          <a:p>
            <a:pPr indent="-368300" lvl="0" marL="457200" rtl="0" algn="l">
              <a:lnSpc>
                <a:spcPct val="142857"/>
              </a:lnSpc>
              <a:spcBef>
                <a:spcPts val="140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 Towards Green IT &amp; Sustainable Practices</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 Circular Economy Principles for Electronics</a:t>
            </a:r>
            <a:endParaRPr sz="2200">
              <a:solidFill>
                <a:srgbClr val="1A1C1E"/>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rgbClr val="1A1C1E"/>
              </a:buClr>
              <a:buSzPts val="2200"/>
              <a:buFont typeface="Comfortaa Medium"/>
              <a:buChar char="●"/>
            </a:pPr>
            <a:r>
              <a:rPr lang="en-US" sz="2200">
                <a:solidFill>
                  <a:srgbClr val="1A1C1E"/>
                </a:solidFill>
                <a:highlight>
                  <a:srgbClr val="FFFFFF"/>
                </a:highlight>
                <a:latin typeface="Comfortaa Medium"/>
                <a:ea typeface="Comfortaa Medium"/>
                <a:cs typeface="Comfortaa Medium"/>
                <a:sym typeface="Comfortaa Medium"/>
              </a:rPr>
              <a:t> Policy, Governance &amp; Responsible Use</a:t>
            </a:r>
            <a:endParaRPr sz="2200">
              <a:solidFill>
                <a:srgbClr val="5F9F13"/>
              </a:solidFill>
              <a:highlight>
                <a:srgbClr val="FFFFFF"/>
              </a:highlight>
              <a:latin typeface="Comfortaa Medium"/>
              <a:ea typeface="Comfortaa Medium"/>
              <a:cs typeface="Comfortaa Medium"/>
              <a:sym typeface="Comfortaa Medium"/>
            </a:endParaRPr>
          </a:p>
          <a:p>
            <a:pPr indent="0" lvl="0" marL="0" rtl="0" algn="l">
              <a:lnSpc>
                <a:spcPct val="142857"/>
              </a:lnSpc>
              <a:spcBef>
                <a:spcPts val="1100"/>
              </a:spcBef>
              <a:spcAft>
                <a:spcPts val="0"/>
              </a:spcAft>
              <a:buNone/>
            </a:pPr>
            <a:r>
              <a:rPr b="1" lang="en-US" sz="2200">
                <a:solidFill>
                  <a:srgbClr val="5F9F13"/>
                </a:solidFill>
                <a:highlight>
                  <a:srgbClr val="FFFFFF"/>
                </a:highlight>
                <a:latin typeface="Comfortaa"/>
                <a:ea typeface="Comfortaa"/>
                <a:cs typeface="Comfortaa"/>
                <a:sym typeface="Comfortaa"/>
              </a:rPr>
              <a:t>V.  Case Studies</a:t>
            </a:r>
            <a:endParaRPr b="1" sz="2200">
              <a:solidFill>
                <a:srgbClr val="5F9F13"/>
              </a:solidFill>
              <a:highlight>
                <a:srgbClr val="FFFFFF"/>
              </a:highlight>
              <a:latin typeface="Comfortaa"/>
              <a:ea typeface="Comfortaa"/>
              <a:cs typeface="Comfortaa"/>
              <a:sym typeface="Comfortaa"/>
            </a:endParaRPr>
          </a:p>
          <a:p>
            <a:pPr indent="-368300" lvl="0" marL="457200" rtl="0" algn="l">
              <a:lnSpc>
                <a:spcPct val="142857"/>
              </a:lnSpc>
              <a:spcBef>
                <a:spcPts val="1400"/>
              </a:spcBef>
              <a:spcAft>
                <a:spcPts val="0"/>
              </a:spcAft>
              <a:buClr>
                <a:schemeClr val="dk1"/>
              </a:buClr>
              <a:buSzPts val="2200"/>
              <a:buFont typeface="Comfortaa Medium"/>
              <a:buChar char="●"/>
            </a:pPr>
            <a:r>
              <a:rPr lang="en-US" sz="2200">
                <a:solidFill>
                  <a:schemeClr val="dk1"/>
                </a:solidFill>
                <a:highlight>
                  <a:srgbClr val="FFFFFF"/>
                </a:highlight>
                <a:latin typeface="Comfortaa Medium"/>
                <a:ea typeface="Comfortaa Medium"/>
                <a:cs typeface="Comfortaa Medium"/>
                <a:sym typeface="Comfortaa Medium"/>
              </a:rPr>
              <a:t>E-Waste Accumulation &amp; Toxic Pollution: Agbogbloshie, Ghana (Negative)</a:t>
            </a:r>
            <a:endParaRPr sz="2200">
              <a:solidFill>
                <a:schemeClr val="dk1"/>
              </a:solidFill>
              <a:highlight>
                <a:srgbClr val="FFFFFF"/>
              </a:highlight>
              <a:latin typeface="Comfortaa Medium"/>
              <a:ea typeface="Comfortaa Medium"/>
              <a:cs typeface="Comfortaa Medium"/>
              <a:sym typeface="Comfortaa Medium"/>
            </a:endParaRPr>
          </a:p>
          <a:p>
            <a:pPr indent="-368300" lvl="0" marL="457200" rtl="0" algn="l">
              <a:lnSpc>
                <a:spcPct val="120000"/>
              </a:lnSpc>
              <a:spcBef>
                <a:spcPts val="0"/>
              </a:spcBef>
              <a:spcAft>
                <a:spcPts val="0"/>
              </a:spcAft>
              <a:buClr>
                <a:schemeClr val="dk1"/>
              </a:buClr>
              <a:buSzPts val="2200"/>
              <a:buFont typeface="Comfortaa Medium"/>
              <a:buChar char="●"/>
            </a:pPr>
            <a:r>
              <a:rPr lang="en-US" sz="2200">
                <a:solidFill>
                  <a:schemeClr val="dk1"/>
                </a:solidFill>
                <a:latin typeface="Comfortaa Medium"/>
                <a:ea typeface="Comfortaa Medium"/>
                <a:cs typeface="Comfortaa Medium"/>
                <a:sym typeface="Comfortaa Medium"/>
              </a:rPr>
              <a:t>Crypto boom strains Kazakhstan's coal-powered energy grid (Negative)</a:t>
            </a:r>
            <a:endParaRPr sz="2200">
              <a:solidFill>
                <a:schemeClr val="dk1"/>
              </a:solidFill>
              <a:highlight>
                <a:srgbClr val="FFFFFF"/>
              </a:highlight>
              <a:latin typeface="Comfortaa Medium"/>
              <a:ea typeface="Comfortaa Medium"/>
              <a:cs typeface="Comfortaa Medium"/>
              <a:sym typeface="Comfortaa Medium"/>
            </a:endParaRPr>
          </a:p>
          <a:p>
            <a:pPr indent="-368300" lvl="0" marL="457200" rtl="0" algn="l">
              <a:lnSpc>
                <a:spcPct val="115000"/>
              </a:lnSpc>
              <a:spcBef>
                <a:spcPts val="0"/>
              </a:spcBef>
              <a:spcAft>
                <a:spcPts val="0"/>
              </a:spcAft>
              <a:buClr>
                <a:schemeClr val="dk1"/>
              </a:buClr>
              <a:buSzPts val="2200"/>
              <a:buFont typeface="Comfortaa Medium"/>
              <a:buChar char="●"/>
            </a:pPr>
            <a:r>
              <a:rPr lang="en-US" sz="2200">
                <a:solidFill>
                  <a:schemeClr val="dk1"/>
                </a:solidFill>
                <a:latin typeface="Comfortaa Medium"/>
                <a:ea typeface="Comfortaa Medium"/>
                <a:cs typeface="Comfortaa Medium"/>
                <a:sym typeface="Comfortaa Medium"/>
              </a:rPr>
              <a:t>Facebook (Meta): Sustainable Data Centers (Positive)</a:t>
            </a:r>
            <a:endParaRPr sz="2200">
              <a:solidFill>
                <a:schemeClr val="dk1"/>
              </a:solidFill>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chemeClr val="dk1"/>
              </a:buClr>
              <a:buSzPts val="2200"/>
              <a:buFont typeface="Comfortaa Medium"/>
              <a:buChar char="●"/>
            </a:pPr>
            <a:r>
              <a:rPr lang="en-US" sz="2200">
                <a:solidFill>
                  <a:schemeClr val="dk1"/>
                </a:solidFill>
                <a:highlight>
                  <a:srgbClr val="FFFFFF"/>
                </a:highlight>
                <a:latin typeface="Comfortaa Medium"/>
                <a:ea typeface="Comfortaa Medium"/>
                <a:cs typeface="Comfortaa Medium"/>
                <a:sym typeface="Comfortaa Medium"/>
              </a:rPr>
              <a:t>Apple: Closed-Loop Supply Chain (Positive)</a:t>
            </a:r>
            <a:endParaRPr sz="2200">
              <a:solidFill>
                <a:schemeClr val="dk1"/>
              </a:solidFill>
              <a:highlight>
                <a:srgbClr val="FFFFFF"/>
              </a:highlight>
              <a:latin typeface="Comfortaa Medium"/>
              <a:ea typeface="Comfortaa Medium"/>
              <a:cs typeface="Comfortaa Medium"/>
              <a:sym typeface="Comfortaa Medium"/>
            </a:endParaRPr>
          </a:p>
          <a:p>
            <a:pPr indent="0" lvl="0" marL="0" rtl="0" algn="l">
              <a:lnSpc>
                <a:spcPct val="142857"/>
              </a:lnSpc>
              <a:spcBef>
                <a:spcPts val="1400"/>
              </a:spcBef>
              <a:spcAft>
                <a:spcPts val="0"/>
              </a:spcAft>
              <a:buNone/>
            </a:pPr>
            <a:r>
              <a:rPr b="1" lang="en-US" sz="2200">
                <a:solidFill>
                  <a:srgbClr val="5F9F13"/>
                </a:solidFill>
                <a:highlight>
                  <a:srgbClr val="FFFFFF"/>
                </a:highlight>
                <a:latin typeface="Comfortaa"/>
                <a:ea typeface="Comfortaa"/>
                <a:cs typeface="Comfortaa"/>
                <a:sym typeface="Comfortaa"/>
              </a:rPr>
              <a:t>VI. Conclusion and Future Outlook</a:t>
            </a:r>
            <a:endParaRPr b="1" sz="2200">
              <a:solidFill>
                <a:srgbClr val="5F9F13"/>
              </a:solidFill>
              <a:highlight>
                <a:srgbClr val="FFFFFF"/>
              </a:highlight>
              <a:latin typeface="Comfortaa"/>
              <a:ea typeface="Comfortaa"/>
              <a:cs typeface="Comfortaa"/>
              <a:sym typeface="Comfortaa"/>
            </a:endParaRPr>
          </a:p>
          <a:p>
            <a:pPr indent="-368300" lvl="0" marL="457200" rtl="0" algn="l">
              <a:lnSpc>
                <a:spcPct val="142857"/>
              </a:lnSpc>
              <a:spcBef>
                <a:spcPts val="1400"/>
              </a:spcBef>
              <a:spcAft>
                <a:spcPts val="0"/>
              </a:spcAft>
              <a:buClr>
                <a:schemeClr val="dk1"/>
              </a:buClr>
              <a:buSzPts val="2200"/>
              <a:buFont typeface="Comfortaa Medium"/>
              <a:buChar char="●"/>
            </a:pPr>
            <a:r>
              <a:rPr lang="en-US" sz="2200">
                <a:solidFill>
                  <a:schemeClr val="dk1"/>
                </a:solidFill>
                <a:highlight>
                  <a:srgbClr val="FFFFFF"/>
                </a:highlight>
                <a:latin typeface="Comfortaa Medium"/>
                <a:ea typeface="Comfortaa Medium"/>
                <a:cs typeface="Comfortaa Medium"/>
                <a:sym typeface="Comfortaa Medium"/>
              </a:rPr>
              <a:t>Recap</a:t>
            </a:r>
            <a:endParaRPr sz="2200">
              <a:solidFill>
                <a:schemeClr val="dk1"/>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chemeClr val="dk1"/>
              </a:buClr>
              <a:buSzPts val="2200"/>
              <a:buFont typeface="Comfortaa Medium"/>
              <a:buChar char="●"/>
            </a:pPr>
            <a:r>
              <a:rPr lang="en-US" sz="2200">
                <a:solidFill>
                  <a:schemeClr val="dk1"/>
                </a:solidFill>
                <a:highlight>
                  <a:srgbClr val="FFFFFF"/>
                </a:highlight>
                <a:latin typeface="Comfortaa Medium"/>
                <a:ea typeface="Comfortaa Medium"/>
                <a:cs typeface="Comfortaa Medium"/>
                <a:sym typeface="Comfortaa Medium"/>
              </a:rPr>
              <a:t>Shared Responsibility</a:t>
            </a:r>
            <a:endParaRPr sz="2200">
              <a:solidFill>
                <a:schemeClr val="dk1"/>
              </a:solidFill>
              <a:highlight>
                <a:srgbClr val="FFFFFF"/>
              </a:highlight>
              <a:latin typeface="Comfortaa Medium"/>
              <a:ea typeface="Comfortaa Medium"/>
              <a:cs typeface="Comfortaa Medium"/>
              <a:sym typeface="Comfortaa Medium"/>
            </a:endParaRPr>
          </a:p>
          <a:p>
            <a:pPr indent="-368300" lvl="0" marL="457200" rtl="0" algn="l">
              <a:lnSpc>
                <a:spcPct val="142857"/>
              </a:lnSpc>
              <a:spcBef>
                <a:spcPts val="0"/>
              </a:spcBef>
              <a:spcAft>
                <a:spcPts val="0"/>
              </a:spcAft>
              <a:buClr>
                <a:schemeClr val="dk1"/>
              </a:buClr>
              <a:buSzPts val="2200"/>
              <a:buFont typeface="Comfortaa Medium"/>
              <a:buChar char="●"/>
            </a:pPr>
            <a:r>
              <a:rPr lang="en-US" sz="2200">
                <a:solidFill>
                  <a:schemeClr val="dk1"/>
                </a:solidFill>
                <a:highlight>
                  <a:srgbClr val="FFFFFF"/>
                </a:highlight>
                <a:latin typeface="Comfortaa Medium"/>
                <a:ea typeface="Comfortaa Medium"/>
                <a:cs typeface="Comfortaa Medium"/>
                <a:sym typeface="Comfortaa Medium"/>
              </a:rPr>
              <a:t>Call to Actions in Education</a:t>
            </a:r>
            <a:endParaRPr sz="2200">
              <a:solidFill>
                <a:schemeClr val="dk1"/>
              </a:solidFill>
              <a:highlight>
                <a:srgbClr val="FFFFFF"/>
              </a:highlight>
              <a:latin typeface="Comfortaa Medium"/>
              <a:ea typeface="Comfortaa Medium"/>
              <a:cs typeface="Comfortaa Medium"/>
              <a:sym typeface="Comfortaa Medium"/>
            </a:endParaRPr>
          </a:p>
          <a:p>
            <a:pPr indent="0" lvl="0" marL="0" marR="0" rtl="0" algn="l">
              <a:lnSpc>
                <a:spcPct val="115000"/>
              </a:lnSpc>
              <a:spcBef>
                <a:spcPts val="1400"/>
              </a:spcBef>
              <a:spcAft>
                <a:spcPts val="0"/>
              </a:spcAft>
              <a:buNone/>
            </a:pPr>
            <a:r>
              <a:t/>
            </a:r>
            <a:endParaRPr sz="2200">
              <a:solidFill>
                <a:srgbClr val="1A1C1E"/>
              </a:solidFill>
              <a:highlight>
                <a:srgbClr val="FFFFFF"/>
              </a:highlight>
              <a:latin typeface="Comfortaa Medium"/>
              <a:ea typeface="Comfortaa Medium"/>
              <a:cs typeface="Comfortaa Medium"/>
              <a:sym typeface="Comfortaa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48741207ff_1_85"/>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Activities for Interactive Learning Session</a:t>
            </a:r>
            <a:endParaRPr b="1" i="0" sz="1400" u="none" cap="none" strike="noStrike">
              <a:solidFill>
                <a:srgbClr val="5F9F13"/>
              </a:solidFill>
              <a:latin typeface="Comfortaa"/>
              <a:ea typeface="Comfortaa"/>
              <a:cs typeface="Comfortaa"/>
              <a:sym typeface="Comfortaa"/>
            </a:endParaRPr>
          </a:p>
        </p:txBody>
      </p:sp>
      <p:sp>
        <p:nvSpPr>
          <p:cNvPr id="227" name="Google Shape;227;g348741207ff_1_85"/>
          <p:cNvSpPr txBox="1"/>
          <p:nvPr/>
        </p:nvSpPr>
        <p:spPr>
          <a:xfrm>
            <a:off x="654550" y="2597225"/>
            <a:ext cx="16791000" cy="2222700"/>
          </a:xfrm>
          <a:prstGeom prst="rect">
            <a:avLst/>
          </a:prstGeom>
          <a:noFill/>
          <a:ln>
            <a:noFill/>
          </a:ln>
        </p:spPr>
        <p:txBody>
          <a:bodyPr anchorCtr="0" anchor="t" bIns="0" lIns="0" spcFirstLastPara="1" rIns="0" wrap="square" tIns="0">
            <a:spAutoFit/>
          </a:bodyPr>
          <a:lstStyle/>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Comfortaa"/>
                <a:ea typeface="Comfortaa"/>
                <a:cs typeface="Comfortaa"/>
                <a:sym typeface="Comfortaa"/>
              </a:rPr>
              <a:t>E-Waste Audit:</a:t>
            </a:r>
            <a:r>
              <a:rPr lang="en-US" sz="2400">
                <a:solidFill>
                  <a:schemeClr val="dk1"/>
                </a:solidFill>
                <a:latin typeface="Comfortaa"/>
                <a:ea typeface="Comfortaa"/>
                <a:cs typeface="Comfortaa"/>
                <a:sym typeface="Comfortaa"/>
              </a:rPr>
              <a:t> Encouraging learners to list out old electronics at home and research recycling options.</a:t>
            </a:r>
            <a:endParaRPr sz="2400">
              <a:solidFill>
                <a:schemeClr val="dk1"/>
              </a:solidFill>
              <a:latin typeface="Comfortaa"/>
              <a:ea typeface="Comfortaa"/>
              <a:cs typeface="Comfortaa"/>
              <a:sym typeface="Comfortaa"/>
            </a:endParaRPr>
          </a:p>
          <a:p>
            <a:pPr indent="-381000" lvl="0" marL="457200" rtl="0" algn="l">
              <a:lnSpc>
                <a:spcPct val="115000"/>
              </a:lnSpc>
              <a:spcBef>
                <a:spcPts val="0"/>
              </a:spcBef>
              <a:spcAft>
                <a:spcPts val="0"/>
              </a:spcAft>
              <a:buClr>
                <a:schemeClr val="dk1"/>
              </a:buClr>
              <a:buSzPts val="2400"/>
              <a:buFont typeface="Comfortaa"/>
              <a:buChar char="➔"/>
            </a:pPr>
            <a:r>
              <a:rPr b="1" lang="en-US" sz="2400">
                <a:solidFill>
                  <a:schemeClr val="dk1"/>
                </a:solidFill>
                <a:latin typeface="Comfortaa"/>
                <a:ea typeface="Comfortaa"/>
                <a:cs typeface="Comfortaa"/>
                <a:sym typeface="Comfortaa"/>
              </a:rPr>
              <a:t>Group Discussion: </a:t>
            </a:r>
            <a:r>
              <a:rPr lang="en-US" sz="2400">
                <a:solidFill>
                  <a:schemeClr val="dk1"/>
                </a:solidFill>
                <a:latin typeface="Comfortaa"/>
                <a:ea typeface="Comfortaa"/>
                <a:cs typeface="Comfortaa"/>
                <a:sym typeface="Comfortaa"/>
              </a:rPr>
              <a:t>Topic TBD</a:t>
            </a:r>
            <a:endParaRPr sz="2400">
              <a:solidFill>
                <a:schemeClr val="dk1"/>
              </a:solidFill>
              <a:latin typeface="Comfortaa"/>
              <a:ea typeface="Comfortaa"/>
              <a:cs typeface="Comfortaa"/>
              <a:sym typeface="Comfortaa"/>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Comfortaa"/>
                <a:ea typeface="Comfortaa"/>
                <a:cs typeface="Comfortaa"/>
                <a:sym typeface="Comfortaa"/>
              </a:rPr>
              <a:t>Question Answering:</a:t>
            </a:r>
            <a:r>
              <a:rPr lang="en-US" sz="2400">
                <a:solidFill>
                  <a:schemeClr val="dk1"/>
                </a:solidFill>
                <a:latin typeface="Comfortaa"/>
                <a:ea typeface="Comfortaa"/>
                <a:cs typeface="Comfortaa"/>
                <a:sym typeface="Comfortaa"/>
              </a:rPr>
              <a:t> Subjecting learners to questions and encouraging them to discuss</a:t>
            </a:r>
            <a:endParaRPr sz="2400">
              <a:solidFill>
                <a:schemeClr val="dk1"/>
              </a:solidFill>
              <a:latin typeface="Comfortaa"/>
              <a:ea typeface="Comfortaa"/>
              <a:cs typeface="Comfortaa"/>
              <a:sym typeface="Comfortaa"/>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Comfortaa"/>
                <a:ea typeface="Comfortaa"/>
                <a:cs typeface="Comfortaa"/>
                <a:sym typeface="Comfortaa"/>
              </a:rPr>
              <a:t>Green Solutions:</a:t>
            </a:r>
            <a:r>
              <a:rPr lang="en-US" sz="2400">
                <a:solidFill>
                  <a:schemeClr val="dk1"/>
                </a:solidFill>
                <a:latin typeface="Comfortaa"/>
                <a:ea typeface="Comfortaa"/>
                <a:cs typeface="Comfortaa"/>
                <a:sym typeface="Comfortaa"/>
              </a:rPr>
              <a:t> Listing feasible green practices in their daily life.</a:t>
            </a:r>
            <a:endParaRPr sz="2400">
              <a:solidFill>
                <a:schemeClr val="dk1"/>
              </a:solidFill>
              <a:latin typeface="Comfortaa"/>
              <a:ea typeface="Comfortaa"/>
              <a:cs typeface="Comfortaa"/>
              <a:sym typeface="Comfortaa"/>
            </a:endParaRPr>
          </a:p>
          <a:p>
            <a:pPr indent="0" lvl="0" marL="0" marR="0" rtl="0" algn="l">
              <a:lnSpc>
                <a:spcPct val="115000"/>
              </a:lnSpc>
              <a:spcBef>
                <a:spcPts val="1200"/>
              </a:spcBef>
              <a:spcAft>
                <a:spcPts val="0"/>
              </a:spcAft>
              <a:buNone/>
            </a:pPr>
            <a:r>
              <a:t/>
            </a:r>
            <a:endParaRPr sz="2400">
              <a:solidFill>
                <a:srgbClr val="1A1C1E"/>
              </a:solidFill>
              <a:highlight>
                <a:srgbClr val="FFFFFF"/>
              </a:highlight>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48741207ff_1_89"/>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Design of  Assessment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48741207ff_1_131"/>
          <p:cNvSpPr txBox="1"/>
          <p:nvPr/>
        </p:nvSpPr>
        <p:spPr>
          <a:xfrm>
            <a:off x="198100" y="97750"/>
            <a:ext cx="16646400" cy="902400"/>
          </a:xfrm>
          <a:prstGeom prst="rect">
            <a:avLst/>
          </a:prstGeom>
          <a:noFill/>
          <a:ln>
            <a:noFill/>
          </a:ln>
        </p:spPr>
        <p:txBody>
          <a:bodyPr anchorCtr="0" anchor="t" bIns="0" lIns="0" spcFirstLastPara="1" rIns="0" wrap="square" tIns="0">
            <a:spAutoFit/>
          </a:bodyPr>
          <a:lstStyle/>
          <a:p>
            <a:pPr indent="0" lvl="0" marL="0" marR="0" rtl="0" algn="ctr">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Training Survey Mapping</a:t>
            </a:r>
            <a:endParaRPr b="1" i="0" sz="1400" u="none" cap="none" strike="noStrike">
              <a:solidFill>
                <a:srgbClr val="5F9F13"/>
              </a:solidFill>
              <a:latin typeface="Comfortaa"/>
              <a:ea typeface="Comfortaa"/>
              <a:cs typeface="Comfortaa"/>
              <a:sym typeface="Comfortaa"/>
            </a:endParaRPr>
          </a:p>
        </p:txBody>
      </p:sp>
      <p:graphicFrame>
        <p:nvGraphicFramePr>
          <p:cNvPr id="238" name="Google Shape;238;g348741207ff_1_131"/>
          <p:cNvGraphicFramePr/>
          <p:nvPr/>
        </p:nvGraphicFramePr>
        <p:xfrm>
          <a:off x="524663" y="1362350"/>
          <a:ext cx="3000000" cy="3000000"/>
        </p:xfrm>
        <a:graphic>
          <a:graphicData uri="http://schemas.openxmlformats.org/drawingml/2006/table">
            <a:tbl>
              <a:tblPr>
                <a:noFill/>
                <a:tableStyleId>{6BB25A74-AE0D-4AC5-9999-47798F97F8EB}</a:tableStyleId>
              </a:tblPr>
              <a:tblGrid>
                <a:gridCol w="2332725"/>
                <a:gridCol w="2428675"/>
                <a:gridCol w="2428675"/>
                <a:gridCol w="2428675"/>
                <a:gridCol w="2428675"/>
                <a:gridCol w="2428675"/>
                <a:gridCol w="2428675"/>
              </a:tblGrid>
              <a:tr h="1516650">
                <a:tc rowSpan="2">
                  <a:txBody>
                    <a:bodyPr/>
                    <a:lstStyle/>
                    <a:p>
                      <a:pPr indent="0" lvl="0" marL="0" rtl="0" algn="ctr">
                        <a:spcBef>
                          <a:spcPts val="0"/>
                        </a:spcBef>
                        <a:spcAft>
                          <a:spcPts val="0"/>
                        </a:spcAft>
                        <a:buNone/>
                      </a:pPr>
                      <a:r>
                        <a:rPr lang="en-US" sz="1600">
                          <a:solidFill>
                            <a:schemeClr val="dk1"/>
                          </a:solidFill>
                          <a:latin typeface="Comfortaa Medium"/>
                          <a:ea typeface="Comfortaa Medium"/>
                          <a:cs typeface="Comfortaa Medium"/>
                          <a:sym typeface="Comfortaa Medium"/>
                        </a:rPr>
                        <a:t>Major Survey Outcomes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gridSpan="5">
                  <a:txBody>
                    <a:bodyPr/>
                    <a:lstStyle/>
                    <a:p>
                      <a:pPr indent="0" lvl="0" marL="0" rtl="0" algn="ctr">
                        <a:spcBef>
                          <a:spcPts val="0"/>
                        </a:spcBef>
                        <a:spcAft>
                          <a:spcPts val="0"/>
                        </a:spcAft>
                        <a:buNone/>
                      </a:pPr>
                      <a:r>
                        <a:rPr lang="en-US" sz="1600">
                          <a:solidFill>
                            <a:schemeClr val="dk1"/>
                          </a:solidFill>
                          <a:latin typeface="Comfortaa Medium"/>
                          <a:ea typeface="Comfortaa Medium"/>
                          <a:cs typeface="Comfortaa Medium"/>
                          <a:sym typeface="Comfortaa Medium"/>
                        </a:rPr>
                        <a:t>Inclusion in Training Modules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hMerge="1"/>
                <a:tc hMerge="1"/>
                <a:tc hMerge="1"/>
                <a:tc hMerge="1"/>
                <a:tc rowSpan="2">
                  <a:txBody>
                    <a:bodyPr/>
                    <a:lstStyle/>
                    <a:p>
                      <a:pPr indent="0" lvl="0" marL="0" rtl="0" algn="ctr">
                        <a:spcBef>
                          <a:spcPts val="0"/>
                        </a:spcBef>
                        <a:spcAft>
                          <a:spcPts val="0"/>
                        </a:spcAft>
                        <a:buNone/>
                      </a:pPr>
                      <a:r>
                        <a:rPr lang="en-US" sz="1600">
                          <a:solidFill>
                            <a:schemeClr val="dk1"/>
                          </a:solidFill>
                          <a:latin typeface="Comfortaa Medium"/>
                          <a:ea typeface="Comfortaa Medium"/>
                          <a:cs typeface="Comfortaa Medium"/>
                          <a:sym typeface="Comfortaa Medium"/>
                        </a:rPr>
                        <a:t>Expert Opinions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248175">
                <a:tc vMerge="1"/>
                <a:tc>
                  <a:txBody>
                    <a:bodyPr/>
                    <a:lstStyle/>
                    <a:p>
                      <a:pPr indent="0" lvl="0" marL="0" rtl="0" algn="l">
                        <a:lnSpc>
                          <a:spcPct val="115000"/>
                        </a:lnSpc>
                        <a:spcBef>
                          <a:spcPts val="0"/>
                        </a:spcBef>
                        <a:spcAft>
                          <a:spcPts val="0"/>
                        </a:spcAft>
                        <a:buNone/>
                      </a:pPr>
                      <a:r>
                        <a:rPr lang="en-US" sz="1600">
                          <a:solidFill>
                            <a:schemeClr val="dk1"/>
                          </a:solidFill>
                          <a:latin typeface="Comfortaa Medium"/>
                          <a:ea typeface="Comfortaa Medium"/>
                          <a:cs typeface="Comfortaa Medium"/>
                          <a:sym typeface="Comfortaa Medium"/>
                        </a:rPr>
                        <a:t>Business Practices of Sustainable Digitalization</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chemeClr val="dk1"/>
                          </a:solidFill>
                          <a:latin typeface="Comfortaa Medium"/>
                          <a:ea typeface="Comfortaa Medium"/>
                          <a:cs typeface="Comfortaa Medium"/>
                          <a:sym typeface="Comfortaa Medium"/>
                        </a:rPr>
                        <a:t>Education practices for embedding SD across different disciplines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chemeClr val="dk1"/>
                          </a:solidFill>
                          <a:latin typeface="Comfortaa Medium"/>
                          <a:ea typeface="Comfortaa Medium"/>
                          <a:cs typeface="Comfortaa Medium"/>
                          <a:sym typeface="Comfortaa Medium"/>
                        </a:rPr>
                        <a:t>Green Technology and Gender Equality</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chemeClr val="dk1"/>
                          </a:solidFill>
                          <a:latin typeface="Comfortaa Medium"/>
                          <a:ea typeface="Comfortaa Medium"/>
                          <a:cs typeface="Comfortaa Medium"/>
                          <a:sym typeface="Comfortaa Medium"/>
                        </a:rPr>
                        <a:t>LL methodology for the co-creation of sustainable digital solutions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600">
                          <a:solidFill>
                            <a:schemeClr val="dk1"/>
                          </a:solidFill>
                          <a:latin typeface="Comfortaa Medium"/>
                          <a:ea typeface="Comfortaa Medium"/>
                          <a:cs typeface="Comfortaa Medium"/>
                          <a:sym typeface="Comfortaa Medium"/>
                        </a:rPr>
                        <a:t>Impact of Digitalization on the environment</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vMerge="1"/>
              </a:tr>
              <a:tr h="947975">
                <a:tc>
                  <a:txBody>
                    <a:bodyPr/>
                    <a:lstStyle/>
                    <a:p>
                      <a:pPr indent="0" lvl="0" marL="0" rtl="0" algn="l">
                        <a:spcBef>
                          <a:spcPts val="0"/>
                        </a:spcBef>
                        <a:spcAft>
                          <a:spcPts val="0"/>
                        </a:spcAft>
                        <a:buNone/>
                      </a:pPr>
                      <a:r>
                        <a:rPr lang="en-US" sz="1600">
                          <a:solidFill>
                            <a:srgbClr val="1A1C1E"/>
                          </a:solidFill>
                          <a:highlight>
                            <a:srgbClr val="FFFFFF"/>
                          </a:highlight>
                          <a:latin typeface="Comfortaa Medium"/>
                          <a:ea typeface="Comfortaa Medium"/>
                          <a:cs typeface="Comfortaa Medium"/>
                          <a:sym typeface="Comfortaa Medium"/>
                        </a:rPr>
                        <a:t>Fostering interdisciplinary collaboration</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47975">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Social and Ethical Considerations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85825">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Lack of teaching resources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Case Studies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47975">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E-waste management</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47975">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Green Tech Solutions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Mitigating impacts strategies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947975">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Economic Aspects</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600">
                          <a:solidFill>
                            <a:schemeClr val="dk1"/>
                          </a:solidFill>
                          <a:latin typeface="Comfortaa Medium"/>
                          <a:ea typeface="Comfortaa Medium"/>
                          <a:cs typeface="Comfortaa Medium"/>
                          <a:sym typeface="Comfortaa Medium"/>
                        </a:rPr>
                        <a:t>Circular Economy</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dk1"/>
                        </a:solidFill>
                        <a:latin typeface="Comfortaa Medium"/>
                        <a:ea typeface="Comfortaa Medium"/>
                        <a:cs typeface="Comfortaa Medium"/>
                        <a:sym typeface="Comfortaa Medium"/>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1331c32d0c_1_163"/>
          <p:cNvSpPr/>
          <p:nvPr/>
        </p:nvSpPr>
        <p:spPr>
          <a:xfrm rot="10800000">
            <a:off x="0" y="0"/>
            <a:ext cx="18288000" cy="10287000"/>
          </a:xfrm>
          <a:custGeom>
            <a:rect b="b" l="l" r="r" t="t"/>
            <a:pathLst>
              <a:path extrusionOk="0" h="10287000" w="18288000">
                <a:moveTo>
                  <a:pt x="18288000" y="10287000"/>
                </a:moveTo>
                <a:lnTo>
                  <a:pt x="0" y="10287000"/>
                </a:lnTo>
                <a:lnTo>
                  <a:pt x="0" y="0"/>
                </a:lnTo>
                <a:lnTo>
                  <a:pt x="18288000" y="0"/>
                </a:lnTo>
                <a:lnTo>
                  <a:pt x="18288000" y="10287000"/>
                </a:lnTo>
                <a:close/>
              </a:path>
            </a:pathLst>
          </a:custGeom>
          <a:blipFill rotWithShape="1">
            <a:blip r:embed="rId3">
              <a:alphaModFix/>
            </a:blip>
            <a:stretch>
              <a:fillRect b="-38858" l="0" r="0" t="-38868"/>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31331c32d0c_1_163"/>
          <p:cNvSpPr/>
          <p:nvPr/>
        </p:nvSpPr>
        <p:spPr>
          <a:xfrm>
            <a:off x="-3103086" y="-2372942"/>
            <a:ext cx="19127912" cy="13957339"/>
          </a:xfrm>
          <a:custGeom>
            <a:rect b="b" l="l" r="r" t="t"/>
            <a:pathLst>
              <a:path extrusionOk="0" h="10692861" w="14474262">
                <a:moveTo>
                  <a:pt x="0" y="0"/>
                </a:moveTo>
                <a:lnTo>
                  <a:pt x="14474262" y="0"/>
                </a:lnTo>
                <a:lnTo>
                  <a:pt x="14474262" y="10692860"/>
                </a:lnTo>
                <a:lnTo>
                  <a:pt x="0" y="10692860"/>
                </a:lnTo>
                <a:lnTo>
                  <a:pt x="0" y="0"/>
                </a:lnTo>
                <a:close/>
              </a:path>
            </a:pathLst>
          </a:custGeom>
          <a:blipFill rotWithShape="1">
            <a:blip r:embed="rId4">
              <a:alphaModFix amt="8000"/>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31331c32d0c_1_163"/>
          <p:cNvSpPr/>
          <p:nvPr/>
        </p:nvSpPr>
        <p:spPr>
          <a:xfrm>
            <a:off x="15836918" y="-127"/>
            <a:ext cx="2451022" cy="10286873"/>
          </a:xfrm>
          <a:custGeom>
            <a:rect b="b" l="l" r="r" t="t"/>
            <a:pathLst>
              <a:path extrusionOk="0" h="10286873" w="2451022">
                <a:moveTo>
                  <a:pt x="2451022" y="10251440"/>
                </a:moveTo>
                <a:cubicBezTo>
                  <a:pt x="2451022" y="10284587"/>
                  <a:pt x="2447986" y="10286873"/>
                  <a:pt x="2440071" y="10286873"/>
                </a:cubicBezTo>
                <a:cubicBezTo>
                  <a:pt x="1627754" y="10286238"/>
                  <a:pt x="815473" y="10286238"/>
                  <a:pt x="3155" y="10286238"/>
                </a:cubicBezTo>
                <a:cubicBezTo>
                  <a:pt x="0" y="10272395"/>
                  <a:pt x="3806" y="10259822"/>
                  <a:pt x="4637" y="10246995"/>
                </a:cubicBezTo>
                <a:cubicBezTo>
                  <a:pt x="40343" y="9685401"/>
                  <a:pt x="76086" y="9123934"/>
                  <a:pt x="111900" y="8562467"/>
                </a:cubicBezTo>
                <a:cubicBezTo>
                  <a:pt x="162966" y="7761986"/>
                  <a:pt x="214140" y="6961632"/>
                  <a:pt x="265170" y="6161151"/>
                </a:cubicBezTo>
                <a:cubicBezTo>
                  <a:pt x="328198" y="5172583"/>
                  <a:pt x="391081" y="4184015"/>
                  <a:pt x="454073" y="3195574"/>
                </a:cubicBezTo>
                <a:cubicBezTo>
                  <a:pt x="518077" y="2191385"/>
                  <a:pt x="582117" y="1187323"/>
                  <a:pt x="646302" y="183261"/>
                </a:cubicBezTo>
                <a:cubicBezTo>
                  <a:pt x="650205" y="122174"/>
                  <a:pt x="652698" y="59690"/>
                  <a:pt x="659023" y="635"/>
                </a:cubicBezTo>
                <a:cubicBezTo>
                  <a:pt x="1252730" y="635"/>
                  <a:pt x="1846437" y="635"/>
                  <a:pt x="2440143" y="0"/>
                </a:cubicBezTo>
                <a:cubicBezTo>
                  <a:pt x="2448203" y="0"/>
                  <a:pt x="2450949" y="3429"/>
                  <a:pt x="2450949" y="35814"/>
                </a:cubicBezTo>
                <a:cubicBezTo>
                  <a:pt x="2450732" y="3441065"/>
                  <a:pt x="2450732" y="6846316"/>
                  <a:pt x="2451022" y="10251440"/>
                </a:cubicBezTo>
                <a:close/>
              </a:path>
            </a:pathLst>
          </a:custGeom>
          <a:solidFill>
            <a:srgbClr val="000000">
              <a:alpha val="0"/>
            </a:srgbClr>
          </a:solidFill>
          <a:ln cap="flat" cmpd="sng" w="12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 name="Google Shape;246;g31331c32d0c_1_163"/>
          <p:cNvGrpSpPr/>
          <p:nvPr/>
        </p:nvGrpSpPr>
        <p:grpSpPr>
          <a:xfrm rot="826430">
            <a:off x="-1253844" y="-1574212"/>
            <a:ext cx="3792110" cy="12029369"/>
            <a:chOff x="0" y="-19050"/>
            <a:chExt cx="5537802" cy="3398700"/>
          </a:xfrm>
        </p:grpSpPr>
        <p:sp>
          <p:nvSpPr>
            <p:cNvPr id="247" name="Google Shape;247;g31331c32d0c_1_163"/>
            <p:cNvSpPr/>
            <p:nvPr/>
          </p:nvSpPr>
          <p:spPr>
            <a:xfrm>
              <a:off x="0" y="0"/>
              <a:ext cx="5537802" cy="3379601"/>
            </a:xfrm>
            <a:custGeom>
              <a:rect b="b" l="l" r="r" t="t"/>
              <a:pathLst>
                <a:path extrusionOk="0" h="3379601" w="5537802">
                  <a:moveTo>
                    <a:pt x="0" y="0"/>
                  </a:moveTo>
                  <a:lnTo>
                    <a:pt x="5537802" y="0"/>
                  </a:lnTo>
                  <a:lnTo>
                    <a:pt x="5537802" y="3379601"/>
                  </a:lnTo>
                  <a:lnTo>
                    <a:pt x="0" y="3379601"/>
                  </a:lnTo>
                  <a:close/>
                </a:path>
              </a:pathLst>
            </a:cu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31331c32d0c_1_163"/>
            <p:cNvSpPr txBox="1"/>
            <p:nvPr/>
          </p:nvSpPr>
          <p:spPr>
            <a:xfrm>
              <a:off x="0" y="-19050"/>
              <a:ext cx="5537700" cy="3398700"/>
            </a:xfrm>
            <a:prstGeom prst="rect">
              <a:avLst/>
            </a:prstGeom>
            <a:solidFill>
              <a:srgbClr val="92D050"/>
            </a:solid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9" name="Google Shape;249;g31331c32d0c_1_163"/>
          <p:cNvGrpSpPr/>
          <p:nvPr/>
        </p:nvGrpSpPr>
        <p:grpSpPr>
          <a:xfrm rot="220618">
            <a:off x="15355226" y="-368171"/>
            <a:ext cx="823551" cy="11199676"/>
            <a:chOff x="0" y="-19050"/>
            <a:chExt cx="216900" cy="2949677"/>
          </a:xfrm>
        </p:grpSpPr>
        <p:sp>
          <p:nvSpPr>
            <p:cNvPr id="250" name="Google Shape;250;g31331c32d0c_1_163"/>
            <p:cNvSpPr/>
            <p:nvPr/>
          </p:nvSpPr>
          <p:spPr>
            <a:xfrm>
              <a:off x="0" y="0"/>
              <a:ext cx="216777" cy="2930627"/>
            </a:xfrm>
            <a:custGeom>
              <a:rect b="b" l="l" r="r" t="t"/>
              <a:pathLst>
                <a:path extrusionOk="0" h="2930627" w="216777">
                  <a:moveTo>
                    <a:pt x="0" y="0"/>
                  </a:moveTo>
                  <a:lnTo>
                    <a:pt x="216777" y="0"/>
                  </a:lnTo>
                  <a:lnTo>
                    <a:pt x="216777" y="2930627"/>
                  </a:lnTo>
                  <a:lnTo>
                    <a:pt x="0" y="2930627"/>
                  </a:lnTo>
                  <a:close/>
                </a:path>
              </a:pathLst>
            </a:custGeom>
            <a:solidFill>
              <a:srgbClr val="92D05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31331c32d0c_1_163"/>
            <p:cNvSpPr txBox="1"/>
            <p:nvPr/>
          </p:nvSpPr>
          <p:spPr>
            <a:xfrm>
              <a:off x="0" y="-19050"/>
              <a:ext cx="216900" cy="2949600"/>
            </a:xfrm>
            <a:prstGeom prst="rect">
              <a:avLst/>
            </a:prstGeom>
            <a:solidFill>
              <a:srgbClr val="92D050"/>
            </a:solid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g31331c32d0c_1_163"/>
          <p:cNvGrpSpPr/>
          <p:nvPr/>
        </p:nvGrpSpPr>
        <p:grpSpPr>
          <a:xfrm rot="773854">
            <a:off x="3217638" y="-199070"/>
            <a:ext cx="296524" cy="3786266"/>
            <a:chOff x="0" y="-19050"/>
            <a:chExt cx="82800" cy="2253084"/>
          </a:xfrm>
        </p:grpSpPr>
        <p:sp>
          <p:nvSpPr>
            <p:cNvPr id="253" name="Google Shape;253;g31331c32d0c_1_163"/>
            <p:cNvSpPr/>
            <p:nvPr/>
          </p:nvSpPr>
          <p:spPr>
            <a:xfrm>
              <a:off x="0" y="0"/>
              <a:ext cx="82656" cy="2234034"/>
            </a:xfrm>
            <a:custGeom>
              <a:rect b="b" l="l" r="r" t="t"/>
              <a:pathLst>
                <a:path extrusionOk="0" h="2234034" w="82656">
                  <a:moveTo>
                    <a:pt x="0" y="0"/>
                  </a:moveTo>
                  <a:lnTo>
                    <a:pt x="82656" y="0"/>
                  </a:lnTo>
                  <a:lnTo>
                    <a:pt x="82656" y="2234034"/>
                  </a:lnTo>
                  <a:lnTo>
                    <a:pt x="0" y="2234034"/>
                  </a:lnTo>
                  <a:close/>
                </a:path>
              </a:pathLst>
            </a:custGeom>
            <a:solidFill>
              <a:srgbClr val="397D5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31331c32d0c_1_163"/>
            <p:cNvSpPr txBox="1"/>
            <p:nvPr/>
          </p:nvSpPr>
          <p:spPr>
            <a:xfrm>
              <a:off x="0" y="-19050"/>
              <a:ext cx="82800" cy="2253000"/>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5" name="Google Shape;255;g31331c32d0c_1_163"/>
          <p:cNvSpPr/>
          <p:nvPr/>
        </p:nvSpPr>
        <p:spPr>
          <a:xfrm flipH="1">
            <a:off x="16190774" y="8949997"/>
            <a:ext cx="1610208" cy="1137180"/>
          </a:xfrm>
          <a:custGeom>
            <a:rect b="b" l="l" r="r" t="t"/>
            <a:pathLst>
              <a:path extrusionOk="0" h="323339" w="435874">
                <a:moveTo>
                  <a:pt x="0" y="0"/>
                </a:moveTo>
                <a:lnTo>
                  <a:pt x="435874" y="0"/>
                </a:lnTo>
                <a:lnTo>
                  <a:pt x="435874" y="323339"/>
                </a:lnTo>
                <a:lnTo>
                  <a:pt x="0" y="323339"/>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31331c32d0c_1_163"/>
          <p:cNvSpPr txBox="1"/>
          <p:nvPr/>
        </p:nvSpPr>
        <p:spPr>
          <a:xfrm>
            <a:off x="3463775" y="4250750"/>
            <a:ext cx="10304100" cy="1170000"/>
          </a:xfrm>
          <a:prstGeom prst="rect">
            <a:avLst/>
          </a:prstGeom>
          <a:noFill/>
          <a:ln>
            <a:noFill/>
          </a:ln>
        </p:spPr>
        <p:txBody>
          <a:bodyPr anchorCtr="0" anchor="t" bIns="0" lIns="0" spcFirstLastPara="1" rIns="0" wrap="square" tIns="0">
            <a:spAutoFit/>
          </a:bodyPr>
          <a:lstStyle/>
          <a:p>
            <a:pPr indent="0" lvl="0" marL="0" marR="0" rtl="0" algn="ctr">
              <a:lnSpc>
                <a:spcPct val="93002"/>
              </a:lnSpc>
              <a:spcBef>
                <a:spcPts val="0"/>
              </a:spcBef>
              <a:spcAft>
                <a:spcPts val="0"/>
              </a:spcAft>
              <a:buClr>
                <a:srgbClr val="000000"/>
              </a:buClr>
              <a:buSzPts val="8174"/>
              <a:buFont typeface="Arial"/>
              <a:buNone/>
            </a:pPr>
            <a:r>
              <a:rPr b="1" i="0" lang="en-US" sz="8174" u="none" cap="none" strike="noStrike">
                <a:solidFill>
                  <a:srgbClr val="629E0B"/>
                </a:solidFill>
                <a:latin typeface="Comfortaa"/>
                <a:ea typeface="Comfortaa"/>
                <a:cs typeface="Comfortaa"/>
                <a:sym typeface="Comfortaa"/>
              </a:rPr>
              <a:t>Thank you!</a:t>
            </a:r>
            <a:endParaRPr b="1" i="0" sz="1400" u="none" cap="none" strike="noStrike">
              <a:solidFill>
                <a:srgbClr val="629E0B"/>
              </a:solidFill>
              <a:latin typeface="Comfortaa"/>
              <a:ea typeface="Comfortaa"/>
              <a:cs typeface="Comfortaa"/>
              <a:sym typeface="Comfortaa"/>
            </a:endParaRPr>
          </a:p>
        </p:txBody>
      </p:sp>
      <p:sp>
        <p:nvSpPr>
          <p:cNvPr id="257" name="Google Shape;257;g31331c32d0c_1_163"/>
          <p:cNvSpPr txBox="1"/>
          <p:nvPr/>
        </p:nvSpPr>
        <p:spPr>
          <a:xfrm>
            <a:off x="4641275" y="8347375"/>
            <a:ext cx="8896800" cy="103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Calibri"/>
              <a:ea typeface="Calibri"/>
              <a:cs typeface="Calibri"/>
              <a:sym typeface="Calibri"/>
            </a:endParaRPr>
          </a:p>
        </p:txBody>
      </p:sp>
      <p:pic>
        <p:nvPicPr>
          <p:cNvPr descr="Εικόνα που περιέχει κείμενο, γραμματοσειρά, λογότυπο, γραφικά&#10;&#10;Περιγραφή που δημιουργήθηκε αυτόματα" id="258" name="Google Shape;258;g31331c32d0c_1_163"/>
          <p:cNvPicPr preferRelativeResize="0"/>
          <p:nvPr/>
        </p:nvPicPr>
        <p:blipFill rotWithShape="1">
          <a:blip r:embed="rId6">
            <a:alphaModFix/>
          </a:blip>
          <a:srcRect b="0" l="0" r="0" t="0"/>
          <a:stretch/>
        </p:blipFill>
        <p:spPr>
          <a:xfrm>
            <a:off x="5982430" y="1907349"/>
            <a:ext cx="5097898" cy="215244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3845afd3dd_0_61"/>
          <p:cNvSpPr txBox="1"/>
          <p:nvPr/>
        </p:nvSpPr>
        <p:spPr>
          <a:xfrm>
            <a:off x="386000" y="614975"/>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Training Modules</a:t>
            </a:r>
            <a:r>
              <a:rPr b="1" i="0" lang="en-US" sz="5921" u="none" cap="none" strike="noStrike">
                <a:solidFill>
                  <a:srgbClr val="5F9F13"/>
                </a:solidFill>
                <a:latin typeface="Comfortaa"/>
                <a:ea typeface="Comfortaa"/>
                <a:cs typeface="Comfortaa"/>
                <a:sym typeface="Comfortaa"/>
              </a:rPr>
              <a:t> </a:t>
            </a:r>
            <a:endParaRPr b="1" i="0" sz="1400" u="none" cap="none" strike="noStrike">
              <a:solidFill>
                <a:srgbClr val="5F9F13"/>
              </a:solidFill>
              <a:latin typeface="Comfortaa"/>
              <a:ea typeface="Comfortaa"/>
              <a:cs typeface="Comfortaa"/>
              <a:sym typeface="Comfortaa"/>
            </a:endParaRPr>
          </a:p>
        </p:txBody>
      </p:sp>
      <p:pic>
        <p:nvPicPr>
          <p:cNvPr id="118" name="Google Shape;118;g33845afd3dd_0_61"/>
          <p:cNvPicPr preferRelativeResize="0"/>
          <p:nvPr/>
        </p:nvPicPr>
        <p:blipFill rotWithShape="1">
          <a:blip r:embed="rId3">
            <a:alphaModFix/>
          </a:blip>
          <a:srcRect b="0" l="0" r="0" t="0"/>
          <a:stretch/>
        </p:blipFill>
        <p:spPr>
          <a:xfrm>
            <a:off x="193100" y="2136075"/>
            <a:ext cx="8562051" cy="4926825"/>
          </a:xfrm>
          <a:prstGeom prst="rect">
            <a:avLst/>
          </a:prstGeom>
          <a:noFill/>
          <a:ln>
            <a:noFill/>
          </a:ln>
        </p:spPr>
      </p:pic>
      <p:sp>
        <p:nvSpPr>
          <p:cNvPr id="119" name="Google Shape;119;g33845afd3dd_0_61"/>
          <p:cNvSpPr txBox="1"/>
          <p:nvPr/>
        </p:nvSpPr>
        <p:spPr>
          <a:xfrm>
            <a:off x="8755150" y="2368950"/>
            <a:ext cx="9720600" cy="5549100"/>
          </a:xfrm>
          <a:prstGeom prst="rect">
            <a:avLst/>
          </a:prstGeom>
          <a:noFill/>
          <a:ln>
            <a:noFill/>
          </a:ln>
        </p:spPr>
        <p:txBody>
          <a:bodyPr anchorCtr="0" anchor="t" bIns="0" lIns="0" spcFirstLastPara="1" rIns="0" wrap="square" tIns="0">
            <a:spAutoFit/>
          </a:bodyPr>
          <a:lstStyle/>
          <a:p>
            <a:pPr indent="-419100" lvl="0" marL="457200" rtl="0" algn="l">
              <a:lnSpc>
                <a:spcPct val="115000"/>
              </a:lnSpc>
              <a:spcBef>
                <a:spcPts val="0"/>
              </a:spcBef>
              <a:spcAft>
                <a:spcPts val="0"/>
              </a:spcAft>
              <a:buClr>
                <a:schemeClr val="dk1"/>
              </a:buClr>
              <a:buSzPts val="3000"/>
              <a:buFont typeface="Comfortaa"/>
              <a:buAutoNum type="arabicPeriod"/>
            </a:pPr>
            <a:r>
              <a:rPr lang="en-US" sz="3000">
                <a:solidFill>
                  <a:schemeClr val="dk1"/>
                </a:solidFill>
                <a:latin typeface="Comfortaa"/>
                <a:ea typeface="Comfortaa"/>
                <a:cs typeface="Comfortaa"/>
                <a:sym typeface="Comfortaa"/>
              </a:rPr>
              <a:t>Business Practices of Sustainable Digitalization</a:t>
            </a:r>
            <a:endParaRPr sz="3000">
              <a:solidFill>
                <a:schemeClr val="dk1"/>
              </a:solidFill>
              <a:latin typeface="Comfortaa"/>
              <a:ea typeface="Comfortaa"/>
              <a:cs typeface="Comfortaa"/>
              <a:sym typeface="Comfortaa"/>
            </a:endParaRPr>
          </a:p>
          <a:p>
            <a:pPr indent="-419100" lvl="0" marL="457200" rtl="0" algn="l">
              <a:lnSpc>
                <a:spcPct val="115000"/>
              </a:lnSpc>
              <a:spcBef>
                <a:spcPts val="0"/>
              </a:spcBef>
              <a:spcAft>
                <a:spcPts val="0"/>
              </a:spcAft>
              <a:buClr>
                <a:schemeClr val="dk1"/>
              </a:buClr>
              <a:buSzPts val="3000"/>
              <a:buFont typeface="Comfortaa"/>
              <a:buAutoNum type="arabicPeriod"/>
            </a:pPr>
            <a:r>
              <a:rPr lang="en-US" sz="3000">
                <a:solidFill>
                  <a:schemeClr val="dk1"/>
                </a:solidFill>
                <a:latin typeface="Comfortaa"/>
                <a:ea typeface="Comfortaa"/>
                <a:cs typeface="Comfortaa"/>
                <a:sym typeface="Comfortaa"/>
              </a:rPr>
              <a:t>Education practices for embedding SD across different disciplines</a:t>
            </a:r>
            <a:endParaRPr sz="3000">
              <a:solidFill>
                <a:schemeClr val="dk1"/>
              </a:solidFill>
              <a:latin typeface="Comfortaa"/>
              <a:ea typeface="Comfortaa"/>
              <a:cs typeface="Comfortaa"/>
              <a:sym typeface="Comfortaa"/>
            </a:endParaRPr>
          </a:p>
          <a:p>
            <a:pPr indent="-419100" lvl="0" marL="457200" rtl="0" algn="l">
              <a:lnSpc>
                <a:spcPct val="115000"/>
              </a:lnSpc>
              <a:spcBef>
                <a:spcPts val="0"/>
              </a:spcBef>
              <a:spcAft>
                <a:spcPts val="0"/>
              </a:spcAft>
              <a:buClr>
                <a:schemeClr val="dk1"/>
              </a:buClr>
              <a:buSzPts val="3000"/>
              <a:buFont typeface="Comfortaa"/>
              <a:buAutoNum type="arabicPeriod"/>
            </a:pPr>
            <a:r>
              <a:rPr lang="en-US" sz="3000">
                <a:solidFill>
                  <a:schemeClr val="dk1"/>
                </a:solidFill>
                <a:latin typeface="Comfortaa"/>
                <a:ea typeface="Comfortaa"/>
                <a:cs typeface="Comfortaa"/>
                <a:sym typeface="Comfortaa"/>
              </a:rPr>
              <a:t>Green Technology and Gender Equality</a:t>
            </a:r>
            <a:endParaRPr sz="3000">
              <a:solidFill>
                <a:schemeClr val="dk1"/>
              </a:solidFill>
              <a:latin typeface="Comfortaa"/>
              <a:ea typeface="Comfortaa"/>
              <a:cs typeface="Comfortaa"/>
              <a:sym typeface="Comfortaa"/>
            </a:endParaRPr>
          </a:p>
          <a:p>
            <a:pPr indent="-419100" lvl="0" marL="457200" rtl="0" algn="l">
              <a:lnSpc>
                <a:spcPct val="115000"/>
              </a:lnSpc>
              <a:spcBef>
                <a:spcPts val="0"/>
              </a:spcBef>
              <a:spcAft>
                <a:spcPts val="0"/>
              </a:spcAft>
              <a:buClr>
                <a:schemeClr val="dk1"/>
              </a:buClr>
              <a:buSzPts val="3000"/>
              <a:buFont typeface="Comfortaa"/>
              <a:buAutoNum type="arabicPeriod"/>
            </a:pPr>
            <a:r>
              <a:rPr lang="en-US" sz="3000">
                <a:solidFill>
                  <a:schemeClr val="dk1"/>
                </a:solidFill>
                <a:latin typeface="Comfortaa"/>
                <a:ea typeface="Comfortaa"/>
                <a:cs typeface="Comfortaa"/>
                <a:sym typeface="Comfortaa"/>
              </a:rPr>
              <a:t>LL methodology for the co-creation of sustainable digital solutions</a:t>
            </a:r>
            <a:endParaRPr sz="3000">
              <a:solidFill>
                <a:schemeClr val="dk1"/>
              </a:solidFill>
              <a:latin typeface="Comfortaa"/>
              <a:ea typeface="Comfortaa"/>
              <a:cs typeface="Comfortaa"/>
              <a:sym typeface="Comfortaa"/>
            </a:endParaRPr>
          </a:p>
          <a:p>
            <a:pPr indent="-419100" lvl="0" marL="457200" rtl="0" algn="l">
              <a:lnSpc>
                <a:spcPct val="115000"/>
              </a:lnSpc>
              <a:spcBef>
                <a:spcPts val="0"/>
              </a:spcBef>
              <a:spcAft>
                <a:spcPts val="0"/>
              </a:spcAft>
              <a:buClr>
                <a:schemeClr val="dk1"/>
              </a:buClr>
              <a:buSzPts val="3000"/>
              <a:buFont typeface="Comfortaa"/>
              <a:buAutoNum type="arabicPeriod"/>
            </a:pPr>
            <a:r>
              <a:rPr lang="en-US" sz="3000">
                <a:solidFill>
                  <a:schemeClr val="dk1"/>
                </a:solidFill>
                <a:latin typeface="Comfortaa"/>
                <a:ea typeface="Comfortaa"/>
                <a:cs typeface="Comfortaa"/>
                <a:sym typeface="Comfortaa"/>
              </a:rPr>
              <a:t>Impact of Digitalization on the environment</a:t>
            </a:r>
            <a:endParaRPr sz="3000">
              <a:solidFill>
                <a:schemeClr val="dk1"/>
              </a:solidFill>
              <a:latin typeface="Comfortaa"/>
              <a:ea typeface="Comfortaa"/>
              <a:cs typeface="Comfortaa"/>
              <a:sym typeface="Comfortaa"/>
            </a:endParaRPr>
          </a:p>
          <a:p>
            <a:pPr indent="0" lvl="0" marL="0" rtl="0" algn="l">
              <a:lnSpc>
                <a:spcPct val="115000"/>
              </a:lnSpc>
              <a:spcBef>
                <a:spcPts val="1200"/>
              </a:spcBef>
              <a:spcAft>
                <a:spcPts val="0"/>
              </a:spcAft>
              <a:buNone/>
            </a:pPr>
            <a:r>
              <a:t/>
            </a:r>
            <a:endParaRPr sz="3000">
              <a:solidFill>
                <a:srgbClr val="5F9F13"/>
              </a:solidFill>
              <a:latin typeface="Comfortaa"/>
              <a:ea typeface="Comfortaa"/>
              <a:cs typeface="Comfortaa"/>
              <a:sym typeface="Comfortaa"/>
            </a:endParaRPr>
          </a:p>
          <a:p>
            <a:pPr indent="0" lvl="0" marL="0" marR="0" rtl="0" algn="l">
              <a:lnSpc>
                <a:spcPct val="115000"/>
              </a:lnSpc>
              <a:spcBef>
                <a:spcPts val="1200"/>
              </a:spcBef>
              <a:spcAft>
                <a:spcPts val="0"/>
              </a:spcAft>
              <a:buNone/>
            </a:pPr>
            <a:r>
              <a:t/>
            </a:r>
            <a:endParaRPr sz="3000">
              <a:solidFill>
                <a:srgbClr val="1A1C1E"/>
              </a:solidFill>
              <a:highlight>
                <a:srgbClr val="FFFFFF"/>
              </a:highlight>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3845afd3dd_1_67"/>
          <p:cNvSpPr/>
          <p:nvPr/>
        </p:nvSpPr>
        <p:spPr>
          <a:xfrm rot="10800000">
            <a:off x="-2059222" y="-798391"/>
            <a:ext cx="4118443" cy="3654183"/>
          </a:xfrm>
          <a:custGeom>
            <a:rect b="b" l="l" r="r" t="t"/>
            <a:pathLst>
              <a:path extrusionOk="0" h="3654183" w="4118443">
                <a:moveTo>
                  <a:pt x="4118444" y="3654182"/>
                </a:moveTo>
                <a:lnTo>
                  <a:pt x="0" y="3654182"/>
                </a:lnTo>
                <a:lnTo>
                  <a:pt x="0" y="0"/>
                </a:lnTo>
                <a:lnTo>
                  <a:pt x="4118444" y="0"/>
                </a:lnTo>
                <a:lnTo>
                  <a:pt x="4118444" y="3654182"/>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33845afd3dd_1_67"/>
          <p:cNvSpPr txBox="1"/>
          <p:nvPr/>
        </p:nvSpPr>
        <p:spPr>
          <a:xfrm>
            <a:off x="3128350" y="3546425"/>
            <a:ext cx="11602200" cy="1462800"/>
          </a:xfrm>
          <a:prstGeom prst="rect">
            <a:avLst/>
          </a:prstGeom>
          <a:noFill/>
          <a:ln>
            <a:noFill/>
          </a:ln>
        </p:spPr>
        <p:txBody>
          <a:bodyPr anchorCtr="0" anchor="t" bIns="0" lIns="0" spcFirstLastPara="1" rIns="0" wrap="square" tIns="0">
            <a:spAutoFit/>
          </a:bodyPr>
          <a:lstStyle/>
          <a:p>
            <a:pPr indent="0" lvl="0" marL="0" marR="0" rtl="0" algn="ctr">
              <a:lnSpc>
                <a:spcPct val="99003"/>
              </a:lnSpc>
              <a:spcBef>
                <a:spcPts val="0"/>
              </a:spcBef>
              <a:spcAft>
                <a:spcPts val="0"/>
              </a:spcAft>
              <a:buClr>
                <a:srgbClr val="000000"/>
              </a:buClr>
              <a:buSzPts val="5921"/>
              <a:buFont typeface="Arial"/>
              <a:buNone/>
            </a:pPr>
            <a:r>
              <a:rPr b="1" lang="en-US" sz="4800">
                <a:solidFill>
                  <a:srgbClr val="92D050"/>
                </a:solidFill>
                <a:latin typeface="Comfortaa"/>
                <a:ea typeface="Comfortaa"/>
                <a:cs typeface="Comfortaa"/>
                <a:sym typeface="Comfortaa"/>
              </a:rPr>
              <a:t>Training Module: </a:t>
            </a:r>
            <a:r>
              <a:rPr b="1" lang="en-US" sz="4800">
                <a:solidFill>
                  <a:srgbClr val="92D050"/>
                </a:solidFill>
                <a:latin typeface="Comfortaa"/>
                <a:ea typeface="Comfortaa"/>
                <a:cs typeface="Comfortaa"/>
                <a:sym typeface="Comfortaa"/>
              </a:rPr>
              <a:t>Business Practices of Sustainable Digitalization</a:t>
            </a:r>
            <a:endParaRPr b="1" i="0" sz="4800" u="none" cap="none" strike="noStrike">
              <a:solidFill>
                <a:srgbClr val="92D050"/>
              </a:solidFill>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3845afd3dd_0_45"/>
          <p:cNvSpPr txBox="1"/>
          <p:nvPr/>
        </p:nvSpPr>
        <p:spPr>
          <a:xfrm>
            <a:off x="386000" y="919775"/>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Topics for Knowledge Delivery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48741207ff_1_5"/>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Activities for Interactive Learning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48741207ff_1_9"/>
          <p:cNvSpPr txBox="1"/>
          <p:nvPr/>
        </p:nvSpPr>
        <p:spPr>
          <a:xfrm>
            <a:off x="386000" y="919775"/>
            <a:ext cx="16646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Design of </a:t>
            </a:r>
            <a:r>
              <a:rPr b="1" lang="en-US" sz="5921">
                <a:solidFill>
                  <a:srgbClr val="5F9F13"/>
                </a:solidFill>
                <a:latin typeface="Comfortaa"/>
                <a:ea typeface="Comfortaa"/>
                <a:cs typeface="Comfortaa"/>
                <a:sym typeface="Comfortaa"/>
              </a:rPr>
              <a:t> Assessment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48741207ff_1_25"/>
          <p:cNvSpPr/>
          <p:nvPr/>
        </p:nvSpPr>
        <p:spPr>
          <a:xfrm rot="10800000">
            <a:off x="-2059222" y="-798391"/>
            <a:ext cx="4118443" cy="3654183"/>
          </a:xfrm>
          <a:custGeom>
            <a:rect b="b" l="l" r="r" t="t"/>
            <a:pathLst>
              <a:path extrusionOk="0" h="3654183" w="4118443">
                <a:moveTo>
                  <a:pt x="4118444" y="3654182"/>
                </a:moveTo>
                <a:lnTo>
                  <a:pt x="0" y="3654182"/>
                </a:lnTo>
                <a:lnTo>
                  <a:pt x="0" y="0"/>
                </a:lnTo>
                <a:lnTo>
                  <a:pt x="4118444" y="0"/>
                </a:lnTo>
                <a:lnTo>
                  <a:pt x="4118444" y="3654182"/>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348741207ff_1_25"/>
          <p:cNvSpPr txBox="1"/>
          <p:nvPr/>
        </p:nvSpPr>
        <p:spPr>
          <a:xfrm>
            <a:off x="1860125" y="3546425"/>
            <a:ext cx="15289500" cy="1462800"/>
          </a:xfrm>
          <a:prstGeom prst="rect">
            <a:avLst/>
          </a:prstGeom>
          <a:noFill/>
          <a:ln>
            <a:noFill/>
          </a:ln>
        </p:spPr>
        <p:txBody>
          <a:bodyPr anchorCtr="0" anchor="t" bIns="0" lIns="0" spcFirstLastPara="1" rIns="0" wrap="square" tIns="0">
            <a:spAutoFit/>
          </a:bodyPr>
          <a:lstStyle/>
          <a:p>
            <a:pPr indent="0" lvl="0" marL="0" marR="0" rtl="0" algn="ctr">
              <a:lnSpc>
                <a:spcPct val="99003"/>
              </a:lnSpc>
              <a:spcBef>
                <a:spcPts val="0"/>
              </a:spcBef>
              <a:spcAft>
                <a:spcPts val="0"/>
              </a:spcAft>
              <a:buClr>
                <a:srgbClr val="000000"/>
              </a:buClr>
              <a:buSzPts val="5921"/>
              <a:buFont typeface="Arial"/>
              <a:buNone/>
            </a:pPr>
            <a:r>
              <a:rPr b="1" lang="en-US" sz="4800">
                <a:solidFill>
                  <a:srgbClr val="92D050"/>
                </a:solidFill>
                <a:latin typeface="Comfortaa"/>
                <a:ea typeface="Comfortaa"/>
                <a:cs typeface="Comfortaa"/>
                <a:sym typeface="Comfortaa"/>
              </a:rPr>
              <a:t>Training Module: </a:t>
            </a:r>
            <a:r>
              <a:rPr b="1" lang="en-US" sz="4800">
                <a:solidFill>
                  <a:srgbClr val="92D050"/>
                </a:solidFill>
                <a:latin typeface="Comfortaa"/>
                <a:ea typeface="Comfortaa"/>
                <a:cs typeface="Comfortaa"/>
                <a:sym typeface="Comfortaa"/>
              </a:rPr>
              <a:t>Education practices for embedding SD across different disciplines</a:t>
            </a:r>
            <a:endParaRPr b="1" i="0" sz="4800" u="none" cap="none" strike="noStrike">
              <a:solidFill>
                <a:srgbClr val="92D050"/>
              </a:solidFill>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48741207ff_1_13"/>
          <p:cNvSpPr txBox="1"/>
          <p:nvPr/>
        </p:nvSpPr>
        <p:spPr>
          <a:xfrm>
            <a:off x="386000" y="919775"/>
            <a:ext cx="15155400" cy="902400"/>
          </a:xfrm>
          <a:prstGeom prst="rect">
            <a:avLst/>
          </a:prstGeom>
          <a:noFill/>
          <a:ln>
            <a:noFill/>
          </a:ln>
        </p:spPr>
        <p:txBody>
          <a:bodyPr anchorCtr="0" anchor="t" bIns="0" lIns="0" spcFirstLastPara="1" rIns="0" wrap="square" tIns="0">
            <a:spAutoFit/>
          </a:bodyPr>
          <a:lstStyle/>
          <a:p>
            <a:pPr indent="0" lvl="0" marL="0" marR="0" rtl="0" algn="l">
              <a:lnSpc>
                <a:spcPct val="99003"/>
              </a:lnSpc>
              <a:spcBef>
                <a:spcPts val="0"/>
              </a:spcBef>
              <a:spcAft>
                <a:spcPts val="0"/>
              </a:spcAft>
              <a:buClr>
                <a:srgbClr val="000000"/>
              </a:buClr>
              <a:buSzPts val="5921"/>
              <a:buFont typeface="Arial"/>
              <a:buNone/>
            </a:pPr>
            <a:r>
              <a:rPr b="1" lang="en-US" sz="5921">
                <a:solidFill>
                  <a:srgbClr val="5F9F13"/>
                </a:solidFill>
                <a:latin typeface="Comfortaa"/>
                <a:ea typeface="Comfortaa"/>
                <a:cs typeface="Comfortaa"/>
                <a:sym typeface="Comfortaa"/>
              </a:rPr>
              <a:t>Topics for Knowledge Delivery Session</a:t>
            </a:r>
            <a:endParaRPr b="1" i="0" sz="1400" u="none" cap="none" strike="noStrike">
              <a:solidFill>
                <a:srgbClr val="5F9F13"/>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Theofilos Pouliopoulos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0x0101003A06DED289E437438E8CDF0E0C275B1A</vt:lpwstr>
  </property>
  <property fmtid="{D5CDD505-2E9C-101B-9397-08002B2CF9AE}" pid="3" name="MediaServiceImageTags">
    <vt:lpwstr/>
  </property>
</Properties>
</file>