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314" r:id="rId3"/>
    <p:sldId id="265" r:id="rId4"/>
    <p:sldId id="303" r:id="rId5"/>
    <p:sldId id="319" r:id="rId6"/>
    <p:sldId id="315" r:id="rId7"/>
    <p:sldId id="312" r:id="rId8"/>
    <p:sldId id="311" r:id="rId9"/>
    <p:sldId id="313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5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BFF3-A2D9-4AEB-BFD5-22C8B87B6C73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EC67-17F9-442B-8173-215815A96E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77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8DA6-74B0-9821-0F8B-1BB17CE4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08E24-2A2F-E40A-C6F8-B0C4B688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E6C1-F85A-7CB5-8037-3B36A4EA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F45F-7827-FC00-3857-6A31786B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CFA3-16BB-75AD-9F8F-F6B1DB64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8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DC2-C4BC-0690-2149-2CE8C76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8B63-FAB2-940C-3940-F4EFC136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D97C-E28C-A112-B6DF-69AEEDEA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0120-D7C7-0B90-67E8-426B479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243B-2A3C-0B07-8990-BD0957D9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6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F0FA2-3370-D0D7-F284-871F402D8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17DDB-7CC7-0228-A0D1-C52C3B98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0262-0188-DD20-3EF5-D93E737A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89BE-4E3D-2FAE-94AC-5E78F954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5DA0-6064-3B38-E660-C30C0F1A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71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6BAB-45FE-54C7-0377-48ABF24D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8EEC-6463-1838-0970-D0973205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B230-C3C4-A6A8-8CC5-B15D1F93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6165-9E22-B99E-45FB-1BD6E05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A3A0-639E-FF7C-3AFA-96610AC7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84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E0D6-97A2-138C-28BF-58524D85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539A-9C7D-7FEA-B436-EF437956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5645-9208-6D2F-EAC4-B7B8CA35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FCE3-F115-4395-5300-2B37279A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6225-DADD-3BC7-FA55-714922AE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84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F025-B40D-2101-60F4-12356378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92BB-6102-2BB2-12BA-1D1563DC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EA0AE-82A7-B927-E768-7D28A088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8C958-F6D3-D84D-33E6-50349A8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F4DE-A874-8B8F-BA53-93CBA94C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F5E8F-80EF-E931-C663-2B009F1D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81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4859-7D36-F8CB-48A9-727CA5CB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600C-D727-F429-DD9B-CBEFF162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94AC2-053C-4D50-332B-18AB1325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EBC4-07A8-4762-8335-7AB8BBD0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29B7E-5FB6-4B6E-B592-60F4EDA2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BA539-A5B8-53A7-B8B2-EFC0F53D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A88FE-78A4-12B6-8302-8B1A4208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FC4F4-322C-E74C-56C4-C0765319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13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A7ED-963F-D523-350E-AB03CA02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06FE7-723C-24B7-1DF3-144BBA77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C8AF1-8E0B-403F-6647-16ECC3E4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394B-8BB9-BD84-24A8-2F56FFC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19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D357D-5B4F-14EE-B629-28BA480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4ED29-168B-E459-881A-5649EEDE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D1F7-8699-EFE0-7B60-70063A91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258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D870-7E73-A3CD-FA6C-0F9597FD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3E21-2ABD-CD3C-AF23-0F1E4A6D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A6204-0BB9-CA37-2D7F-27EF03E8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316E0-DE08-F693-1396-B36943CD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76B5-9E78-14AF-7406-F4AA797D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553F-32AA-5A97-1E88-9667EEB8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66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58D7-F356-E3F7-62FB-1C60411A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D953E-A037-40F0-92F8-DEDAF975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1486E-4825-02E3-3D24-C67B9ADE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D86E4-0766-D373-77D7-2E92DE16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AB5E-D311-6580-A882-09654BC2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1E3B6-EB3E-2CCF-28A9-09166AE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539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40F3F-4823-AE8A-631F-50E6298D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74A9B-3C1B-EBFF-293B-BF871981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E566-27D2-21F9-57D2-E2513310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D4D4-4223-433C-84CD-4D33969E8E91}" type="datetimeFigureOut">
              <a:rPr lang="en-ZA" smtClean="0"/>
              <a:t>2023/05/15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0883-5D42-7192-29E7-93FCA73D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BE44-C1C4-3E33-4AEE-975E1A54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E04F-610C-4482-9D61-58EA4F0A78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95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ired.it/economia/lavoro/2015/05/01/10-offerte-indicate-wired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08707" y="1938710"/>
            <a:ext cx="6665833" cy="2980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sp>
      <p:sp>
        <p:nvSpPr>
          <p:cNvPr id="4" name="Object 3"/>
          <p:cNvSpPr/>
          <p:nvPr/>
        </p:nvSpPr>
        <p:spPr>
          <a:xfrm>
            <a:off x="666582" y="2137084"/>
            <a:ext cx="7309799" cy="10146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992"/>
              </a:lnSpc>
              <a:buNone/>
            </a:pPr>
            <a:r>
              <a:rPr lang="en-US" sz="6750" dirty="0">
                <a:solidFill>
                  <a:srgbClr val="333333"/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GRADUATE</a:t>
            </a:r>
          </a:p>
          <a:p>
            <a:pPr algn="l">
              <a:lnSpc>
                <a:spcPts val="7992"/>
              </a:lnSpc>
              <a:buNone/>
            </a:pPr>
            <a:r>
              <a:rPr lang="en-US" sz="6750" dirty="0">
                <a:solidFill>
                  <a:srgbClr val="333333"/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LINKER</a:t>
            </a:r>
            <a:r>
              <a:rPr lang="en-US" sz="6750" dirty="0">
                <a:solidFill>
                  <a:srgbClr val="FFFFFF"/>
                </a:solidFill>
                <a:latin typeface="Trocchi" pitchFamily="34" charset="0"/>
                <a:ea typeface="Trocchi" pitchFamily="34" charset="-122"/>
                <a:cs typeface="Trocchi" pitchFamily="34" charset="-120"/>
              </a:rPr>
              <a:t> 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66583" y="3261646"/>
            <a:ext cx="6494426" cy="2877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8"/>
              </a:lnSpc>
              <a:spcBef>
                <a:spcPts val="850"/>
              </a:spcBef>
              <a:buNone/>
            </a:pP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837990" y="4603171"/>
            <a:ext cx="2789630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8"/>
              </a:lnSpc>
              <a:spcBef>
                <a:spcPts val="1829"/>
              </a:spcBef>
              <a:buNone/>
            </a:pPr>
            <a:r>
              <a:rPr lang="en-US" sz="162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MT </a:t>
            </a:r>
            <a:r>
              <a:rPr lang="en-US" sz="1620" dirty="0" err="1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Lubisi</a:t>
            </a:r>
            <a:r>
              <a:rPr lang="en-US" sz="1620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</a:p>
          <a:p>
            <a:pPr algn="l">
              <a:lnSpc>
                <a:spcPts val="2268"/>
              </a:lnSpc>
              <a:spcBef>
                <a:spcPts val="1829"/>
              </a:spcBef>
              <a:buNone/>
            </a:pPr>
            <a:r>
              <a:rPr lang="en-US" sz="1620" dirty="0">
                <a:solidFill>
                  <a:srgbClr val="333333"/>
                </a:solidFill>
                <a:latin typeface="Montserrat" pitchFamily="34" charset="0"/>
              </a:rPr>
              <a:t>218025207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66583" y="4310919"/>
            <a:ext cx="6494426" cy="2877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8"/>
              </a:lnSpc>
              <a:spcBef>
                <a:spcPts val="1829"/>
              </a:spcBef>
              <a:buNone/>
            </a:pP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48149" y="4371596"/>
            <a:ext cx="1958803" cy="255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endParaRPr lang="en-US" dirty="0"/>
          </a:p>
        </p:txBody>
      </p:sp>
      <p:pic>
        <p:nvPicPr>
          <p:cNvPr id="18" name="Picture 17" descr="A blue butto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1F62486-5CBE-011E-4A73-79D4AA309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3710" y="0"/>
            <a:ext cx="70082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FAFB40D-572B-9EB4-6CD9-0FD02404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6B31D-6199-FE27-A7A0-A60A07AE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5742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5F2D0C-5797-138F-9000-B432749D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6ED3E110-7EC9-3656-8EF9-295D3DDD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3DBEFD-0546-9C6F-84D1-E86F7411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67861FC-D071-54FD-90E7-47B2E2FB0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1AFB-3109-D30D-443A-7A21876C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ZA" sz="4000" dirty="0"/>
              <a:t>INTRODUCTION</a:t>
            </a:r>
          </a:p>
        </p:txBody>
      </p:sp>
      <p:pic>
        <p:nvPicPr>
          <p:cNvPr id="26" name="Picture 25" descr="White puzzle with one red piece">
            <a:extLst>
              <a:ext uri="{FF2B5EF4-FFF2-40B4-BE49-F238E27FC236}">
                <a16:creationId xmlns:a16="http://schemas.microsoft.com/office/drawing/2014/main" id="{A3726775-92D9-CA34-97A1-58B66A049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1" r="21177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67CD-4D82-2C93-A4E0-C2DACBDB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GB" sz="2000" dirty="0"/>
              <a:t>Unemployment in South Africa is a pressing issue characterized by a significant number of individuals, more especially the youth who are unable to secure employment. </a:t>
            </a:r>
          </a:p>
          <a:p>
            <a:pPr marL="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5932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04"/>
    </mc:Choice>
    <mc:Fallback>
      <p:transition spd="slow" advTm="573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1AFB-3109-D30D-443A-7A21876C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 dirty="0">
                <a:solidFill>
                  <a:srgbClr val="FFFFFF"/>
                </a:solidFill>
              </a:rPr>
              <a:t>PROBLEM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67CD-4D82-2C93-A4E0-C2DACBDB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Graduate unemployment is a significant issue in South Africa, with a large number of university graduates struggling to find employment in their chosen fields.</a:t>
            </a:r>
          </a:p>
          <a:p>
            <a:r>
              <a:rPr lang="en-GB" dirty="0"/>
              <a:t>One of the main challenges facing graduates is searching for job opportunities that match their skill set. </a:t>
            </a:r>
          </a:p>
          <a:p>
            <a:r>
              <a:rPr lang="en-GB" dirty="0"/>
              <a:t>Finding the right job is a daunting task.</a:t>
            </a:r>
          </a:p>
          <a:p>
            <a:r>
              <a:rPr lang="en-GB" dirty="0"/>
              <a:t>Many graduates end up settling for jobs outside their chosen fields or accept positions that are below their qualifications. </a:t>
            </a:r>
          </a:p>
          <a:p>
            <a:r>
              <a:rPr lang="en-GB" dirty="0"/>
              <a:t>This can lead to a mismatch between the skills and qualifications of the graduate and the requirements of the job, making it harder for them to secure employment.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97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1AFB-3109-D30D-443A-7A21876C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67CD-4D82-2C93-A4E0-C2DACBDB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a solution using a graph-based approach with pathfinding algorithms to match graduates with potential employers in an efficient and effective way. </a:t>
            </a:r>
          </a:p>
          <a:p>
            <a:r>
              <a:rPr lang="en-GB" dirty="0"/>
              <a:t>The Nodes Vertices will store the Employers and Graduates.</a:t>
            </a:r>
          </a:p>
          <a:p>
            <a:r>
              <a:rPr lang="en-GB" dirty="0"/>
              <a:t>The edges represent the relationship between them.</a:t>
            </a:r>
          </a:p>
          <a:p>
            <a:r>
              <a:rPr lang="en-GB" dirty="0"/>
              <a:t>Dijkstra shortest path algorithm is used to match a graduate to a the employer.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36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1AFB-3109-D30D-443A-7A21876C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 dirty="0">
                <a:solidFill>
                  <a:srgbClr val="FFFFFF"/>
                </a:solidFill>
              </a:rPr>
              <a:t>How the System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67CD-4D82-2C93-A4E0-C2DACBDB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Employers in the Graph</a:t>
            </a:r>
            <a:r>
              <a:rPr lang="en-GB" dirty="0"/>
              <a:t>: To start, there are employers loaded into the graph. These are companies looking for fresh talent - graduates to fill their open positions. </a:t>
            </a:r>
          </a:p>
          <a:p>
            <a:r>
              <a:rPr lang="en-GB" b="1" dirty="0"/>
              <a:t>Graduate Enters the Scene</a:t>
            </a:r>
            <a:r>
              <a:rPr lang="en-GB" dirty="0"/>
              <a:t>: Now, imagine a graduate comes into the picture. They're eager and ready to start their career, but finding the right job is a daunting task. </a:t>
            </a:r>
          </a:p>
          <a:p>
            <a:r>
              <a:rPr lang="en-GB" dirty="0"/>
              <a:t>Before we even add them to the graph, we're going to check if their skills and qualifications match what any of the employers are looking for. </a:t>
            </a:r>
          </a:p>
          <a:p>
            <a:r>
              <a:rPr lang="en-GB" b="1" dirty="0"/>
              <a:t>Making the Connections</a:t>
            </a:r>
            <a:r>
              <a:rPr lang="en-GB" dirty="0"/>
              <a:t>: If the graduate's skills and qualifications fit what an employer needs, we create a connection between them in our graph. We repeat this for all employers whose requirements match the graduate's qualifications.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380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Financial graphs on a dark display">
            <a:extLst>
              <a:ext uri="{FF2B5EF4-FFF2-40B4-BE49-F238E27FC236}">
                <a16:creationId xmlns:a16="http://schemas.microsoft.com/office/drawing/2014/main" id="{7C0742FF-C7F2-3307-8784-6F92EB47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0618B-2910-8B3A-DE92-47BB6A4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</a:rPr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077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A108-2CC4-9EB2-7612-ECDD0628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computer screen shot of a blue keyboard&#10;&#10;Description automatically generated with low confidence">
            <a:extLst>
              <a:ext uri="{FF2B5EF4-FFF2-40B4-BE49-F238E27FC236}">
                <a16:creationId xmlns:a16="http://schemas.microsoft.com/office/drawing/2014/main" id="{890A3A74-82AC-3BC7-1F20-A2BE89A6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0"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675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277F-C00D-0559-F8D6-7606C7B4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5A9B02E-707B-E227-E81F-4D5D8994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4"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9873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F3F9-F023-DAC4-640B-4F83F68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3B8CBC-B5F3-E6F4-98D3-82AD153AB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4"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1332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342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Trocchi</vt:lpstr>
      <vt:lpstr>Office Theme</vt:lpstr>
      <vt:lpstr>PowerPoint Presentation</vt:lpstr>
      <vt:lpstr>INTRODUCTION</vt:lpstr>
      <vt:lpstr>PROBLEM DESCRIPTION</vt:lpstr>
      <vt:lpstr>PROPOSED SOLUTION</vt:lpstr>
      <vt:lpstr>How the System Works</vt:lpstr>
      <vt:lpstr>Graphical User Interface</vt:lpstr>
      <vt:lpstr>PowerPoint Presentation</vt:lpstr>
      <vt:lpstr>PowerPoint Presentation</vt:lpstr>
      <vt:lpstr>PowerPoint Presentation</vt:lpstr>
      <vt:lpstr>Project Demonstration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MANDISA LUBISI LUBISI</dc:creator>
  <cp:lastModifiedBy>MANDISA LUBISI LUBISI</cp:lastModifiedBy>
  <cp:revision>23</cp:revision>
  <dcterms:created xsi:type="dcterms:W3CDTF">2023-03-30T07:57:26Z</dcterms:created>
  <dcterms:modified xsi:type="dcterms:W3CDTF">2023-05-15T09:48:58Z</dcterms:modified>
</cp:coreProperties>
</file>