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256" r:id="rId5"/>
    <p:sldId id="258" r:id="rId6"/>
    <p:sldId id="286" r:id="rId7"/>
    <p:sldId id="261" r:id="rId8"/>
    <p:sldId id="287" r:id="rId9"/>
    <p:sldId id="28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10/18/2022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10/18/2022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LIBRARY FACE DETECTOR</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PROBLEM STATEMENT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1289627" y="1874767"/>
            <a:ext cx="7979064" cy="4093243"/>
          </a:xfrm>
        </p:spPr>
        <p:txBody>
          <a:bodyPr/>
          <a:lstStyle/>
          <a:p>
            <a:pPr marL="0" indent="0">
              <a:buNone/>
            </a:pPr>
            <a:r>
              <a:rPr lang="en-ZA" sz="2000" dirty="0">
                <a:effectLst/>
                <a:latin typeface="Calibri" panose="020F0502020204030204" pitchFamily="34" charset="0"/>
                <a:ea typeface="Calibri" panose="020F0502020204030204" pitchFamily="34" charset="0"/>
                <a:cs typeface="Times New Roman" panose="02020603050405020304" pitchFamily="18" charset="0"/>
              </a:rPr>
              <a:t>The University of Johannesburg is a Leading proponent of the Forth Industrial Revolution(4IR) in Africa. UJ recognises the potential of the Internet of Everything (IoE) to make universal connectivity more relevant and valuable than ever before, turning information into action that creates new capabilities and unprecedented opportunities for people, communities, businesses and countries. </a:t>
            </a:r>
          </a:p>
          <a:p>
            <a:pPr marL="0" indent="0">
              <a:buNone/>
            </a:pPr>
            <a:r>
              <a:rPr lang="en-ZA" sz="2000" dirty="0">
                <a:effectLst/>
                <a:latin typeface="Calibri" panose="020F0502020204030204" pitchFamily="34" charset="0"/>
                <a:ea typeface="Calibri" panose="020F0502020204030204" pitchFamily="34" charset="0"/>
                <a:cs typeface="Times New Roman" panose="02020603050405020304" pitchFamily="18" charset="0"/>
              </a:rPr>
              <a:t>Yet the University still uses some of the oldest entrance systems for accessing the campus. Not only is the entrance system outdated but it also poses a security threat to students and everyone using the campus as people are able to access the campus if they can get a hold of a someone’s student card.</a:t>
            </a:r>
          </a:p>
          <a:p>
            <a:pPr marL="0" indent="0">
              <a:buNone/>
            </a:pP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977900" y="529071"/>
            <a:ext cx="11214100" cy="535531"/>
          </a:xfrm>
        </p:spPr>
        <p:txBody>
          <a:bodyPr/>
          <a:lstStyle/>
          <a:p>
            <a:r>
              <a:rPr lang="en-US" dirty="0"/>
              <a:t>LIBRARY FACE DETECTOR A MODERN SOLUTION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1026391" y="1601653"/>
            <a:ext cx="7480300" cy="4093243"/>
          </a:xfrm>
        </p:spPr>
        <p:txBody>
          <a:bodyPr/>
          <a:lstStyle/>
          <a:p>
            <a:pPr marL="0" indent="0">
              <a:buNone/>
            </a:pPr>
            <a:r>
              <a:rPr lang="en-ZA" sz="2000" dirty="0">
                <a:effectLst/>
                <a:latin typeface="Calibri" panose="020F0502020204030204" pitchFamily="34" charset="0"/>
                <a:ea typeface="Calibri" panose="020F0502020204030204" pitchFamily="34" charset="0"/>
                <a:cs typeface="Times New Roman" panose="02020603050405020304" pitchFamily="18" charset="0"/>
              </a:rPr>
              <a:t>The library face detector is a </a:t>
            </a:r>
            <a:r>
              <a:rPr lang="en-ZA" sz="2000" dirty="0" err="1">
                <a:latin typeface="Calibri" panose="020F0502020204030204" pitchFamily="34" charset="0"/>
                <a:ea typeface="Calibri" panose="020F0502020204030204" pitchFamily="34" charset="0"/>
                <a:cs typeface="Times New Roman" panose="02020603050405020304" pitchFamily="18" charset="0"/>
              </a:rPr>
              <a:t>J</a:t>
            </a:r>
            <a:r>
              <a:rPr lang="en-ZA" sz="2000" dirty="0" err="1">
                <a:effectLst/>
                <a:latin typeface="Calibri" panose="020F0502020204030204" pitchFamily="34" charset="0"/>
                <a:ea typeface="Calibri" panose="020F0502020204030204" pitchFamily="34" charset="0"/>
                <a:cs typeface="Times New Roman" panose="02020603050405020304" pitchFamily="18" charset="0"/>
              </a:rPr>
              <a:t>avaFx</a:t>
            </a:r>
            <a:r>
              <a:rPr lang="en-ZA" sz="2000" dirty="0">
                <a:effectLst/>
                <a:latin typeface="Calibri" panose="020F0502020204030204" pitchFamily="34" charset="0"/>
                <a:ea typeface="Calibri" panose="020F0502020204030204" pitchFamily="34" charset="0"/>
                <a:cs typeface="Times New Roman" panose="02020603050405020304" pitchFamily="18" charset="0"/>
              </a:rPr>
              <a:t> application that uses the latest tech to detect faces for authorising students to enter the library. The face detector is convenient </a:t>
            </a:r>
            <a:r>
              <a:rPr lang="en-ZA" sz="2000" dirty="0">
                <a:latin typeface="Calibri" panose="020F0502020204030204" pitchFamily="34" charset="0"/>
                <a:ea typeface="Calibri" panose="020F0502020204030204" pitchFamily="34" charset="0"/>
                <a:cs typeface="Times New Roman" panose="02020603050405020304" pitchFamily="18" charset="0"/>
              </a:rPr>
              <a:t>and safe way that can be used to secure the library, prevent theft and prioritize student safety</a:t>
            </a:r>
            <a:r>
              <a:rPr lang="en-ZA" sz="2000" dirty="0">
                <a:effectLst/>
                <a:latin typeface="Calibri" panose="020F0502020204030204" pitchFamily="34" charset="0"/>
                <a:ea typeface="Calibri" panose="020F0502020204030204" pitchFamily="34" charset="0"/>
                <a:cs typeface="Times New Roman" panose="02020603050405020304" pitchFamily="18" charset="0"/>
              </a:rPr>
              <a:t>. By using the Library Face Detector, the </a:t>
            </a:r>
            <a:r>
              <a:rPr lang="en-ZA" sz="2000" dirty="0">
                <a:latin typeface="Calibri" panose="020F0502020204030204" pitchFamily="34" charset="0"/>
                <a:ea typeface="Calibri" panose="020F0502020204030204" pitchFamily="34" charset="0"/>
                <a:cs typeface="Times New Roman" panose="02020603050405020304" pitchFamily="18" charset="0"/>
              </a:rPr>
              <a:t>U</a:t>
            </a:r>
            <a:r>
              <a:rPr lang="en-ZA" sz="2000" dirty="0">
                <a:effectLst/>
                <a:latin typeface="Calibri" panose="020F0502020204030204" pitchFamily="34" charset="0"/>
                <a:ea typeface="Calibri" panose="020F0502020204030204" pitchFamily="34" charset="0"/>
                <a:cs typeface="Times New Roman" panose="02020603050405020304" pitchFamily="18" charset="0"/>
              </a:rPr>
              <a:t>niversity has a way of controlling who can gain access to the premises thus preventing imposters from entering. </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5180259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978729"/>
          </a:xfrm>
        </p:spPr>
        <p:txBody>
          <a:bodyPr/>
          <a:lstStyle/>
          <a:p>
            <a:r>
              <a:rPr lang="en-US" dirty="0"/>
              <a:t>METHODOLOGY</a:t>
            </a:r>
            <a:br>
              <a:rPr lang="en-US" dirty="0"/>
            </a:b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2661227" y="1521654"/>
            <a:ext cx="5157787" cy="823912"/>
          </a:xfrm>
        </p:spPr>
        <p:txBody>
          <a:bodyPr/>
          <a:lstStyle/>
          <a:p>
            <a:r>
              <a:rPr lang="en-US" dirty="0"/>
              <a:t>PRE-PROCESSING : GREYSCALE</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2345566"/>
            <a:ext cx="10084955" cy="3684588"/>
          </a:xfrm>
        </p:spPr>
        <p:txBody>
          <a:bodyPr/>
          <a:lstStyle/>
          <a:p>
            <a:r>
              <a:rPr lang="en-GB" sz="2000" dirty="0"/>
              <a:t>Grayscale images only have one colour channel as opposed to three in a colour image (RGB) therefore </a:t>
            </a:r>
            <a:r>
              <a:rPr lang="en-US" sz="2000" dirty="0"/>
              <a:t>it helps the application to focus on the facial features in the image by eliminating different colors and making the picture just black and white.</a:t>
            </a:r>
          </a:p>
          <a:p>
            <a:r>
              <a:rPr lang="en-GB" sz="2000" dirty="0"/>
              <a:t>The inherent complexity of grayscale images is lower than that of colour images as you can obtain features relating to brightness, contrast, edges, shape, contours, textures, and perspective without colour.</a:t>
            </a:r>
          </a:p>
          <a:p>
            <a:r>
              <a:rPr lang="en-GB" sz="2000" dirty="0"/>
              <a:t>Grayscale images provide information about the general distribution of intensities in an image making high-intensity areas appearing as white and low-intensity areas as black therefore detecting the face.</a:t>
            </a:r>
            <a:endParaRPr lang="en-US" sz="2000" dirty="0"/>
          </a:p>
          <a:p>
            <a:endParaRPr lang="en-US" sz="2000" dirty="0"/>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978729"/>
          </a:xfrm>
        </p:spPr>
        <p:txBody>
          <a:bodyPr/>
          <a:lstStyle/>
          <a:p>
            <a:r>
              <a:rPr lang="en-US" dirty="0"/>
              <a:t>METHODOLOGY CONTINUED…</a:t>
            </a:r>
            <a:br>
              <a:rPr lang="en-US" dirty="0"/>
            </a:b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777009" y="1653454"/>
            <a:ext cx="6635173" cy="823912"/>
          </a:xfrm>
        </p:spPr>
        <p:txBody>
          <a:bodyPr/>
          <a:lstStyle/>
          <a:p>
            <a:r>
              <a:rPr lang="en-US" dirty="0"/>
              <a:t>FEATURE EXTRACTION : FAST FEATURES</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1362363" y="2338821"/>
            <a:ext cx="9378373" cy="3684588"/>
          </a:xfrm>
        </p:spPr>
        <p:txBody>
          <a:bodyPr>
            <a:normAutofit lnSpcReduction="10000"/>
          </a:bodyPr>
          <a:lstStyle/>
          <a:p>
            <a:pPr marL="0" indent="0">
              <a:buNone/>
            </a:pPr>
            <a:endParaRPr lang="en-US" sz="2000" dirty="0"/>
          </a:p>
          <a:p>
            <a:pPr>
              <a:lnSpc>
                <a:spcPct val="107000"/>
              </a:lnSpc>
              <a:spcAft>
                <a:spcPts val="800"/>
              </a:spcAft>
            </a:pPr>
            <a:r>
              <a:rPr lang="en-ZA" sz="2200" dirty="0">
                <a:effectLst/>
                <a:latin typeface="Calibri" panose="020F0502020204030204" pitchFamily="34" charset="0"/>
                <a:ea typeface="Calibri" panose="020F0502020204030204" pitchFamily="34" charset="0"/>
                <a:cs typeface="Times New Roman" panose="02020603050405020304" pitchFamily="18" charset="0"/>
              </a:rPr>
              <a:t>The JavaFX Application uses </a:t>
            </a:r>
            <a:r>
              <a:rPr lang="en-GB" sz="2200" dirty="0">
                <a:effectLst/>
                <a:latin typeface="Calibri" panose="020F0502020204030204" pitchFamily="34" charset="0"/>
                <a:ea typeface="Calibri" panose="020F0502020204030204" pitchFamily="34" charset="0"/>
                <a:cs typeface="Times New Roman" panose="02020603050405020304" pitchFamily="18" charset="0"/>
              </a:rPr>
              <a:t>Features from accelerated segment test (FAST)</a:t>
            </a:r>
            <a:endParaRPr lang="en-ZA"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ZA" sz="2200" dirty="0">
                <a:effectLst/>
                <a:latin typeface="Calibri" panose="020F0502020204030204" pitchFamily="34" charset="0"/>
                <a:ea typeface="Calibri" panose="020F0502020204030204" pitchFamily="34" charset="0"/>
                <a:cs typeface="Times New Roman" panose="02020603050405020304" pitchFamily="18" charset="0"/>
              </a:rPr>
              <a:t>FAST is used for identifying interest points in an image to make the image easier to detect </a:t>
            </a:r>
          </a:p>
          <a:p>
            <a:pPr>
              <a:lnSpc>
                <a:spcPct val="107000"/>
              </a:lnSpc>
              <a:spcAft>
                <a:spcPts val="800"/>
              </a:spcAft>
            </a:pPr>
            <a:r>
              <a:rPr lang="en-ZA" sz="2200" dirty="0">
                <a:effectLst/>
                <a:latin typeface="Calibri" panose="020F0502020204030204" pitchFamily="34" charset="0"/>
                <a:ea typeface="Calibri" panose="020F0502020204030204" pitchFamily="34" charset="0"/>
                <a:cs typeface="Times New Roman" panose="02020603050405020304" pitchFamily="18" charset="0"/>
              </a:rPr>
              <a:t>This is done by highlighting the corners and well-defined features of the image </a:t>
            </a:r>
          </a:p>
          <a:p>
            <a:pPr>
              <a:lnSpc>
                <a:spcPct val="107000"/>
              </a:lnSpc>
              <a:spcAft>
                <a:spcPts val="800"/>
              </a:spcAft>
            </a:pPr>
            <a:r>
              <a:rPr lang="en-ZA" sz="2200" dirty="0">
                <a:latin typeface="Calibri" panose="020F0502020204030204" pitchFamily="34" charset="0"/>
                <a:ea typeface="Calibri" panose="020F0502020204030204" pitchFamily="34" charset="0"/>
                <a:cs typeface="Times New Roman" panose="02020603050405020304" pitchFamily="18" charset="0"/>
              </a:rPr>
              <a:t>T</a:t>
            </a:r>
            <a:r>
              <a:rPr lang="en-ZA" sz="2200" dirty="0">
                <a:effectLst/>
                <a:latin typeface="Calibri" panose="020F0502020204030204" pitchFamily="34" charset="0"/>
                <a:ea typeface="Calibri" panose="020F0502020204030204" pitchFamily="34" charset="0"/>
                <a:cs typeface="Times New Roman" panose="02020603050405020304" pitchFamily="18" charset="0"/>
              </a:rPr>
              <a:t>he face is first divided into various segments </a:t>
            </a:r>
            <a:r>
              <a:rPr lang="en-ZA" sz="2200" dirty="0" err="1">
                <a:effectLst/>
                <a:latin typeface="Calibri" panose="020F0502020204030204" pitchFamily="34" charset="0"/>
                <a:ea typeface="Calibri" panose="020F0502020204030204" pitchFamily="34" charset="0"/>
                <a:cs typeface="Times New Roman" panose="02020603050405020304" pitchFamily="18" charset="0"/>
              </a:rPr>
              <a:t>centered</a:t>
            </a:r>
            <a:r>
              <a:rPr lang="en-ZA" sz="2200" dirty="0">
                <a:effectLst/>
                <a:latin typeface="Calibri" panose="020F0502020204030204" pitchFamily="34" charset="0"/>
                <a:ea typeface="Calibri" panose="020F0502020204030204" pitchFamily="34" charset="0"/>
                <a:cs typeface="Times New Roman" panose="02020603050405020304" pitchFamily="18" charset="0"/>
              </a:rPr>
              <a:t> on the eyes, nose, lips and cheeks. FAST algorithm is then applied over the face images. The features thus derived from the facial image act as the fiducial points for that face.</a:t>
            </a:r>
          </a:p>
          <a:p>
            <a:endParaRPr lang="en-US" sz="2200" dirty="0"/>
          </a:p>
          <a:p>
            <a:endParaRPr lang="en-US" dirty="0"/>
          </a:p>
        </p:txBody>
      </p:sp>
    </p:spTree>
    <p:extLst>
      <p:ext uri="{BB962C8B-B14F-4D97-AF65-F5344CB8AC3E}">
        <p14:creationId xmlns:p14="http://schemas.microsoft.com/office/powerpoint/2010/main" val="23430462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607526"/>
            <a:ext cx="11214100" cy="978729"/>
          </a:xfrm>
        </p:spPr>
        <p:txBody>
          <a:bodyPr/>
          <a:lstStyle/>
          <a:p>
            <a:r>
              <a:rPr lang="en-US" dirty="0"/>
              <a:t>METHODOLOGY CONTINUED…</a:t>
            </a:r>
            <a:br>
              <a:rPr lang="en-US" dirty="0"/>
            </a:b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102753" y="1593092"/>
            <a:ext cx="11650518" cy="918820"/>
          </a:xfrm>
        </p:spPr>
        <p:txBody>
          <a:bodyPr/>
          <a:lstStyle/>
          <a:p>
            <a:r>
              <a:rPr lang="en-US" dirty="0"/>
              <a:t>OBJECT CLASSIFIER: </a:t>
            </a:r>
            <a:r>
              <a:rPr lang="en-GB" dirty="0"/>
              <a:t>DETECTING SPECIFIC OBJECTS WITHIN AN IMAGE</a:t>
            </a:r>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1040247" y="2505075"/>
            <a:ext cx="9364518" cy="3684588"/>
          </a:xfrm>
        </p:spPr>
        <p:txBody>
          <a:bodyPr>
            <a:normAutofit/>
          </a:bodyPr>
          <a:lstStyle/>
          <a:p>
            <a:endParaRPr lang="en-US" dirty="0"/>
          </a:p>
          <a:p>
            <a:r>
              <a:rPr lang="en-ZA" sz="2000" dirty="0">
                <a:effectLst/>
                <a:latin typeface="Calibri" panose="020F0502020204030204" pitchFamily="34" charset="0"/>
                <a:ea typeface="Calibri" panose="020F0502020204030204" pitchFamily="34" charset="0"/>
                <a:cs typeface="Times New Roman" panose="02020603050405020304" pitchFamily="18" charset="0"/>
              </a:rPr>
              <a:t>The JavaFX application uses a special library called OpenCV to detect a face in the image</a:t>
            </a:r>
          </a:p>
          <a:p>
            <a:r>
              <a:rPr lang="en-ZA" sz="2000" dirty="0">
                <a:effectLst/>
                <a:latin typeface="Calibri" panose="020F0502020204030204" pitchFamily="34" charset="0"/>
                <a:ea typeface="Calibri" panose="020F0502020204030204" pitchFamily="34" charset="0"/>
                <a:cs typeface="Times New Roman" panose="02020603050405020304" pitchFamily="18" charset="0"/>
              </a:rPr>
              <a:t>The OpenCV method is a common method in face detection. It firstly extracts the feature images into a large sample set by extracting the face  features in the image and then detects the face. </a:t>
            </a:r>
          </a:p>
          <a:p>
            <a:r>
              <a:rPr lang="en-ZA" sz="2000" dirty="0">
                <a:latin typeface="Calibri" panose="020F0502020204030204" pitchFamily="34" charset="0"/>
                <a:cs typeface="Times New Roman" panose="02020603050405020304" pitchFamily="18" charset="0"/>
              </a:rPr>
              <a:t>OpenCV works with the </a:t>
            </a:r>
            <a:r>
              <a:rPr lang="en-ZA" sz="2000" dirty="0" err="1">
                <a:latin typeface="Calibri" panose="020F0502020204030204" pitchFamily="34" charset="0"/>
                <a:cs typeface="Times New Roman" panose="02020603050405020304" pitchFamily="18" charset="0"/>
              </a:rPr>
              <a:t>haar</a:t>
            </a:r>
            <a:r>
              <a:rPr lang="en-ZA" sz="2000" dirty="0">
                <a:latin typeface="Calibri" panose="020F0502020204030204" pitchFamily="34" charset="0"/>
                <a:cs typeface="Times New Roman" panose="02020603050405020304" pitchFamily="18" charset="0"/>
              </a:rPr>
              <a:t> </a:t>
            </a:r>
            <a:r>
              <a:rPr lang="en-ZA" sz="2000" dirty="0" err="1">
                <a:latin typeface="Calibri" panose="020F0502020204030204" pitchFamily="34" charset="0"/>
                <a:cs typeface="Times New Roman" panose="02020603050405020304" pitchFamily="18" charset="0"/>
              </a:rPr>
              <a:t>casade</a:t>
            </a:r>
            <a:r>
              <a:rPr lang="en-ZA" sz="2000" dirty="0">
                <a:latin typeface="Calibri" panose="020F0502020204030204" pitchFamily="34" charset="0"/>
                <a:cs typeface="Times New Roman" panose="02020603050405020304" pitchFamily="18" charset="0"/>
              </a:rPr>
              <a:t> classifier which is a pre-trained classifier that can recognize faces</a:t>
            </a:r>
            <a:endParaRPr lang="en-US" sz="2000" dirty="0"/>
          </a:p>
          <a:p>
            <a:r>
              <a:rPr lang="en-ZA" sz="2000" dirty="0">
                <a:effectLst/>
                <a:latin typeface="Calibri" panose="020F0502020204030204" pitchFamily="34" charset="0"/>
                <a:ea typeface="Calibri" panose="020F0502020204030204" pitchFamily="34" charset="0"/>
                <a:cs typeface="Times New Roman" panose="02020603050405020304" pitchFamily="18" charset="0"/>
              </a:rPr>
              <a:t> Face detection is then performed to determine the position of the face in the picture and the face is detected using a green square on the face. </a:t>
            </a:r>
          </a:p>
        </p:txBody>
      </p:sp>
    </p:spTree>
    <p:extLst>
      <p:ext uri="{BB962C8B-B14F-4D97-AF65-F5344CB8AC3E}">
        <p14:creationId xmlns:p14="http://schemas.microsoft.com/office/powerpoint/2010/main" val="816718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425060" y="3429000"/>
            <a:ext cx="4945598" cy="1243584"/>
          </a:xfrm>
        </p:spPr>
        <p:txBody>
          <a:bodyPr/>
          <a:lstStyle/>
          <a:p>
            <a:r>
              <a:rPr lang="en-US" dirty="0"/>
              <a:t>Thank You </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256</TotalTime>
  <Words>536</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Trade Gothic LT Pro</vt:lpstr>
      <vt:lpstr>Trebuchet MS</vt:lpstr>
      <vt:lpstr>Office Theme</vt:lpstr>
      <vt:lpstr>LIBRARY FACE DETECTOR</vt:lpstr>
      <vt:lpstr>PROBLEM STATEMENT</vt:lpstr>
      <vt:lpstr>LIBRARY FACE DETECTOR A MODERN SOLUTION</vt:lpstr>
      <vt:lpstr>METHODOLOGY </vt:lpstr>
      <vt:lpstr>METHODOLOGY CONTINUED… </vt:lpstr>
      <vt:lpstr>METHODOLOGY CONTINUED…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FACE DETECTOR</dc:title>
  <dc:creator>Mandisa Lubisi</dc:creator>
  <cp:lastModifiedBy>Mandisa Lubisi</cp:lastModifiedBy>
  <cp:revision>2</cp:revision>
  <dcterms:created xsi:type="dcterms:W3CDTF">2022-10-18T03:19:51Z</dcterms:created>
  <dcterms:modified xsi:type="dcterms:W3CDTF">2022-10-18T07:36:40Z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