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18288000" cy="10287000"/>
  <p:notesSz cx="6858000" cy="9144000"/>
  <p:embeddedFontLst>
    <p:embeddedFont>
      <p:font typeface="Open Sans" charset="1" panose="00000000000000000000"/>
      <p:regular r:id="rId26"/>
    </p:embeddedFont>
    <p:embeddedFont>
      <p:font typeface="TT Octosquares Compressed" charset="1" panose="02010001040000080307"/>
      <p:regular r:id="rId27"/>
    </p:embeddedFont>
    <p:embeddedFont>
      <p:font typeface="TT Octosquares Compressed Bold" charset="1" panose="02010001040000080307"/>
      <p:regular r:id="rId28"/>
    </p:embeddedFont>
    <p:embeddedFont>
      <p:font typeface="Open Sans Bold" charset="1" panose="00000000000000000000"/>
      <p:regular r:id="rId2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5.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19.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0.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1.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 Id="rId6" Target="../media/image6.png" Type="http://schemas.openxmlformats.org/officeDocument/2006/relationships/image"/><Relationship Id="rId7" Target="../media/image7.svg" Type="http://schemas.openxmlformats.org/officeDocument/2006/relationships/image"/><Relationship Id="rId8" Target="../media/image22.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6.jpe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3.jpeg" Type="http://schemas.openxmlformats.org/officeDocument/2006/relationships/image"/><Relationship Id="rId8" Target="../media/image24.jpeg" Type="http://schemas.openxmlformats.org/officeDocument/2006/relationships/image"/><Relationship Id="rId9" Target="../media/image25.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8.svg" Type="http://schemas.openxmlformats.org/officeDocument/2006/relationships/image"/><Relationship Id="rId11" Target="../media/image29.png" Type="http://schemas.openxmlformats.org/officeDocument/2006/relationships/image"/><Relationship Id="rId12" Target="../media/image30.svg" Type="http://schemas.openxmlformats.org/officeDocument/2006/relationships/image"/><Relationship Id="rId13" Target="../media/image31.png" Type="http://schemas.openxmlformats.org/officeDocument/2006/relationships/image"/><Relationship Id="rId14" Target="../media/image32.svg" Type="http://schemas.openxmlformats.org/officeDocument/2006/relationships/image"/><Relationship Id="rId15" Target="../media/image33.png" Type="http://schemas.openxmlformats.org/officeDocument/2006/relationships/image"/><Relationship Id="rId16" Target="../media/image34.svg" Type="http://schemas.openxmlformats.org/officeDocument/2006/relationships/image"/><Relationship Id="rId17" Target="../media/image35.jpe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27.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jpe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9.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2.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3.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jpe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14.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3" id="13"/>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14" id="14"/>
          <p:cNvSpPr txBox="true"/>
          <p:nvPr/>
        </p:nvSpPr>
        <p:spPr>
          <a:xfrm rot="0">
            <a:off x="4061681" y="3636970"/>
            <a:ext cx="10164638" cy="7594687"/>
          </a:xfrm>
          <a:prstGeom prst="rect">
            <a:avLst/>
          </a:prstGeom>
        </p:spPr>
        <p:txBody>
          <a:bodyPr anchor="t" rtlCol="false" tIns="0" lIns="0" bIns="0" rIns="0">
            <a:spAutoFit/>
          </a:bodyPr>
          <a:lstStyle/>
          <a:p>
            <a:pPr algn="ctr">
              <a:lnSpc>
                <a:spcPts val="10180"/>
              </a:lnSpc>
            </a:pPr>
            <a:r>
              <a:rPr lang="en-US" sz="7271">
                <a:solidFill>
                  <a:srgbClr val="FFFFFF"/>
                </a:solidFill>
                <a:latin typeface="TT Octosquares Compressed"/>
                <a:ea typeface="TT Octosquares Compressed"/>
                <a:cs typeface="TT Octosquares Compressed"/>
                <a:sym typeface="TT Octosquares Compressed"/>
              </a:rPr>
              <a:t>    </a:t>
            </a:r>
            <a:r>
              <a:rPr lang="en-US" b="true" sz="7271">
                <a:solidFill>
                  <a:srgbClr val="FFFFFF"/>
                </a:solidFill>
                <a:latin typeface="TT Octosquares Compressed Bold"/>
                <a:ea typeface="TT Octosquares Compressed Bold"/>
                <a:cs typeface="TT Octosquares Compressed Bold"/>
                <a:sym typeface="TT Octosquares Compressed Bold"/>
              </a:rPr>
              <a:t>  TECHLATORS</a:t>
            </a:r>
          </a:p>
          <a:p>
            <a:pPr algn="ctr" marL="1289266" indent="-644633" lvl="1">
              <a:lnSpc>
                <a:spcPts val="8360"/>
              </a:lnSpc>
              <a:buAutoNum type="arabicPeriod" startAt="1"/>
            </a:pPr>
            <a:r>
              <a:rPr lang="en-US" sz="5971">
                <a:solidFill>
                  <a:srgbClr val="FFFFFF"/>
                </a:solidFill>
                <a:latin typeface="TT Octosquares Compressed"/>
                <a:ea typeface="TT Octosquares Compressed"/>
                <a:cs typeface="TT Octosquares Compressed"/>
                <a:sym typeface="TT Octosquares Compressed"/>
              </a:rPr>
              <a:t> SIYABONGA DHLAMINI</a:t>
            </a:r>
          </a:p>
          <a:p>
            <a:pPr algn="ctr" marL="1289266" indent="-644633" lvl="1">
              <a:lnSpc>
                <a:spcPts val="8360"/>
              </a:lnSpc>
              <a:buAutoNum type="arabicPeriod" startAt="1"/>
            </a:pPr>
            <a:r>
              <a:rPr lang="en-US" sz="5971">
                <a:solidFill>
                  <a:srgbClr val="FFFFFF"/>
                </a:solidFill>
                <a:latin typeface="TT Octosquares Compressed"/>
                <a:ea typeface="TT Octosquares Compressed"/>
                <a:cs typeface="TT Octosquares Compressed"/>
                <a:sym typeface="TT Octosquares Compressed"/>
              </a:rPr>
              <a:t>MPHO HLATSHWAYO</a:t>
            </a:r>
          </a:p>
          <a:p>
            <a:pPr algn="ctr" marL="1289266" indent="-644633" lvl="1">
              <a:lnSpc>
                <a:spcPts val="8360"/>
              </a:lnSpc>
              <a:buAutoNum type="arabicPeriod" startAt="1"/>
            </a:pPr>
            <a:r>
              <a:rPr lang="en-US" sz="5971">
                <a:solidFill>
                  <a:srgbClr val="FFFFFF"/>
                </a:solidFill>
                <a:latin typeface="TT Octosquares Compressed"/>
                <a:ea typeface="TT Octosquares Compressed"/>
                <a:cs typeface="TT Octosquares Compressed"/>
                <a:sym typeface="TT Octosquares Compressed"/>
              </a:rPr>
              <a:t>MANDLA NYEMBE</a:t>
            </a:r>
          </a:p>
          <a:p>
            <a:pPr algn="ctr" marL="1289266" indent="-644633" lvl="1">
              <a:lnSpc>
                <a:spcPts val="8360"/>
              </a:lnSpc>
              <a:buAutoNum type="arabicPeriod" startAt="1"/>
            </a:pPr>
            <a:r>
              <a:rPr lang="en-US" sz="5971">
                <a:solidFill>
                  <a:srgbClr val="FFFFFF"/>
                </a:solidFill>
                <a:latin typeface="TT Octosquares Compressed"/>
                <a:ea typeface="TT Octosquares Compressed"/>
                <a:cs typeface="TT Octosquares Compressed"/>
                <a:sym typeface="TT Octosquares Compressed"/>
              </a:rPr>
              <a:t>NEO SEKGALA</a:t>
            </a:r>
          </a:p>
          <a:p>
            <a:pPr algn="ctr" marL="1289266" indent="-644633" lvl="1">
              <a:lnSpc>
                <a:spcPts val="8360"/>
              </a:lnSpc>
              <a:buAutoNum type="arabicPeriod" startAt="1"/>
            </a:pPr>
            <a:r>
              <a:rPr lang="en-US" sz="5971">
                <a:solidFill>
                  <a:srgbClr val="FFFFFF"/>
                </a:solidFill>
                <a:latin typeface="TT Octosquares Compressed"/>
                <a:ea typeface="TT Octosquares Compressed"/>
                <a:cs typeface="TT Octosquares Compressed"/>
                <a:sym typeface="TT Octosquares Compressed"/>
              </a:rPr>
              <a:t>NOMBUYISELO KHUMALO</a:t>
            </a:r>
          </a:p>
          <a:p>
            <a:pPr algn="ctr">
              <a:lnSpc>
                <a:spcPts val="8360"/>
              </a:lnSpc>
              <a:spcBef>
                <a:spcPct val="0"/>
              </a:spcBef>
            </a:pPr>
          </a:p>
        </p:txBody>
      </p:sp>
      <p:sp>
        <p:nvSpPr>
          <p:cNvPr name="Freeform 15" id="15"/>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850798" y="2399296"/>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231591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2781038" y="2399296"/>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6621204" y="1003347"/>
            <a:ext cx="7271693" cy="5459974"/>
          </a:xfrm>
          <a:custGeom>
            <a:avLst/>
            <a:gdLst/>
            <a:ahLst/>
            <a:cxnLst/>
            <a:rect r="r" b="b" t="t" l="l"/>
            <a:pathLst>
              <a:path h="5459974" w="7271693">
                <a:moveTo>
                  <a:pt x="0" y="0"/>
                </a:moveTo>
                <a:lnTo>
                  <a:pt x="7271693" y="0"/>
                </a:lnTo>
                <a:lnTo>
                  <a:pt x="7271693" y="5459975"/>
                </a:lnTo>
                <a:lnTo>
                  <a:pt x="0" y="5459975"/>
                </a:lnTo>
                <a:lnTo>
                  <a:pt x="0" y="0"/>
                </a:lnTo>
                <a:close/>
              </a:path>
            </a:pathLst>
          </a:custGeom>
          <a:blipFill>
            <a:blip r:embed="rId9"/>
            <a:stretch>
              <a:fillRect l="0" t="0" r="0" b="0"/>
            </a:stretch>
          </a:blipFill>
        </p:spPr>
      </p:sp>
      <p:sp>
        <p:nvSpPr>
          <p:cNvPr name="TextBox 12" id="12"/>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3" id="13"/>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4" id="14"/>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5" id="15"/>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6" id="16"/>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17" id="17"/>
          <p:cNvSpPr txBox="true"/>
          <p:nvPr/>
        </p:nvSpPr>
        <p:spPr>
          <a:xfrm rot="0">
            <a:off x="1850798" y="3079456"/>
            <a:ext cx="4770406" cy="1175431"/>
          </a:xfrm>
          <a:prstGeom prst="rect">
            <a:avLst/>
          </a:prstGeom>
        </p:spPr>
        <p:txBody>
          <a:bodyPr anchor="t" rtlCol="false" tIns="0" lIns="0" bIns="0" rIns="0">
            <a:spAutoFit/>
          </a:bodyPr>
          <a:lstStyle/>
          <a:p>
            <a:pPr algn="l">
              <a:lnSpc>
                <a:spcPts val="8817"/>
              </a:lnSpc>
            </a:pPr>
            <a:r>
              <a:rPr lang="en-US" sz="8560">
                <a:solidFill>
                  <a:srgbClr val="FFFFFF"/>
                </a:solidFill>
                <a:latin typeface="TT Octosquares Compressed"/>
                <a:ea typeface="TT Octosquares Compressed"/>
                <a:cs typeface="TT Octosquares Compressed"/>
                <a:sym typeface="TT Octosquares Compressed"/>
              </a:rPr>
              <a:t>SUMMARY</a:t>
            </a:r>
          </a:p>
        </p:txBody>
      </p:sp>
      <p:sp>
        <p:nvSpPr>
          <p:cNvPr name="TextBox 18" id="18"/>
          <p:cNvSpPr txBox="true"/>
          <p:nvPr/>
        </p:nvSpPr>
        <p:spPr>
          <a:xfrm rot="0">
            <a:off x="1850798" y="6722449"/>
            <a:ext cx="12884647" cy="871220"/>
          </a:xfrm>
          <a:prstGeom prst="rect">
            <a:avLst/>
          </a:prstGeom>
        </p:spPr>
        <p:txBody>
          <a:bodyPr anchor="t" rtlCol="false" tIns="0" lIns="0" bIns="0" rIns="0">
            <a:spAutoFit/>
          </a:bodyPr>
          <a:lstStyle/>
          <a:p>
            <a:pPr algn="l">
              <a:lnSpc>
                <a:spcPts val="2379"/>
              </a:lnSpc>
              <a:spcBef>
                <a:spcPct val="0"/>
              </a:spcBef>
            </a:pPr>
            <a:r>
              <a:rPr lang="en-US" sz="1699">
                <a:solidFill>
                  <a:srgbClr val="FFFFFF"/>
                </a:solidFill>
                <a:latin typeface="Open Sans"/>
                <a:ea typeface="Open Sans"/>
                <a:cs typeface="Open Sans"/>
                <a:sym typeface="Open Sans"/>
              </a:rPr>
              <a:t>In a nutshell the OSI model provides a standardized method to networking, allowing various systems to communicate effectively by clearly specifying processes and functions at each of the seven layers. Each layer has certain tasks and interacts with adjacent layers to ensure that data is transmitted smoothly. </a:t>
            </a:r>
          </a:p>
        </p:txBody>
      </p:sp>
      <p:sp>
        <p:nvSpPr>
          <p:cNvPr name="TextBox 19" id="19"/>
          <p:cNvSpPr txBox="true"/>
          <p:nvPr/>
        </p:nvSpPr>
        <p:spPr>
          <a:xfrm rot="0">
            <a:off x="1941618" y="69270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0" id="20"/>
          <p:cNvSpPr txBox="true"/>
          <p:nvPr/>
        </p:nvSpPr>
        <p:spPr>
          <a:xfrm rot="0">
            <a:off x="7176726" y="6927022"/>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54687" y="1514765"/>
            <a:ext cx="8989313" cy="4807767"/>
          </a:xfrm>
          <a:custGeom>
            <a:avLst/>
            <a:gdLst/>
            <a:ahLst/>
            <a:cxnLst/>
            <a:rect r="r" b="b" t="t" l="l"/>
            <a:pathLst>
              <a:path h="4807767" w="8989313">
                <a:moveTo>
                  <a:pt x="0" y="0"/>
                </a:moveTo>
                <a:lnTo>
                  <a:pt x="8989313" y="0"/>
                </a:lnTo>
                <a:lnTo>
                  <a:pt x="8989313" y="4807767"/>
                </a:lnTo>
                <a:lnTo>
                  <a:pt x="0" y="4807767"/>
                </a:lnTo>
                <a:lnTo>
                  <a:pt x="0" y="0"/>
                </a:lnTo>
                <a:close/>
              </a:path>
            </a:pathLst>
          </a:custGeom>
          <a:blipFill>
            <a:blip r:embed="rId9"/>
            <a:stretch>
              <a:fillRect l="0" t="0" r="0" b="0"/>
            </a:stretch>
          </a:blipFill>
        </p:spPr>
      </p:sp>
      <p:sp>
        <p:nvSpPr>
          <p:cNvPr name="TextBox 15" id="15"/>
          <p:cNvSpPr txBox="true"/>
          <p:nvPr/>
        </p:nvSpPr>
        <p:spPr>
          <a:xfrm rot="0">
            <a:off x="10668341" y="2694503"/>
            <a:ext cx="7425251"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TOPOLOGIES</a:t>
            </a: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53244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1.</a:t>
            </a:r>
            <a:r>
              <a:rPr lang="en-US" sz="1500" b="true">
                <a:solidFill>
                  <a:srgbClr val="FFFFFF"/>
                </a:solidFill>
                <a:latin typeface="Open Sans Bold"/>
                <a:ea typeface="Open Sans Bold"/>
                <a:cs typeface="Open Sans Bold"/>
                <a:sym typeface="Open Sans Bold"/>
              </a:rPr>
              <a:t> Point-to-point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Point-to-Point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Very simple to maintain. If a wire fails, you can replace it in a matter of seconds. </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This topology is the simplest among network topologies. </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Low-cost alternative when you have only two nodes to connect.</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Point-to-Point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Only one link determines network performance. If the link fails, the entire network stops working.</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There is just one server or client. If somebody fails, everything will cease working. You cannot take advantage of the network cluster. Not appropriate for any database servers.</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972812" y="536724"/>
            <a:ext cx="7171188" cy="5834047"/>
          </a:xfrm>
          <a:custGeom>
            <a:avLst/>
            <a:gdLst/>
            <a:ahLst/>
            <a:cxnLst/>
            <a:rect r="r" b="b" t="t" l="l"/>
            <a:pathLst>
              <a:path h="5834047" w="7171188">
                <a:moveTo>
                  <a:pt x="0" y="0"/>
                </a:moveTo>
                <a:lnTo>
                  <a:pt x="7171188" y="0"/>
                </a:lnTo>
                <a:lnTo>
                  <a:pt x="7171188" y="5834047"/>
                </a:lnTo>
                <a:lnTo>
                  <a:pt x="0" y="5834047"/>
                </a:lnTo>
                <a:lnTo>
                  <a:pt x="0" y="0"/>
                </a:lnTo>
                <a:close/>
              </a:path>
            </a:pathLst>
          </a:custGeom>
          <a:blipFill>
            <a:blip r:embed="rId9"/>
            <a:stretch>
              <a:fillRect l="0" t="-552" r="0" b="-552"/>
            </a:stretch>
          </a:blipFill>
        </p:spPr>
      </p:sp>
      <p:sp>
        <p:nvSpPr>
          <p:cNvPr name="TextBox 15" id="15"/>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6" id="16"/>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7" id="17"/>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8" id="18"/>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9" id="19"/>
          <p:cNvSpPr txBox="true"/>
          <p:nvPr/>
        </p:nvSpPr>
        <p:spPr>
          <a:xfrm rot="0">
            <a:off x="11741662" y="4727993"/>
            <a:ext cx="4557428" cy="45243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2. </a:t>
            </a:r>
            <a:r>
              <a:rPr lang="en-US" sz="1500" b="true">
                <a:solidFill>
                  <a:srgbClr val="FFFFFF"/>
                </a:solidFill>
                <a:latin typeface="Open Sans Bold"/>
                <a:ea typeface="Open Sans Bold"/>
                <a:cs typeface="Open Sans Bold"/>
                <a:sym typeface="Open Sans Bold"/>
              </a:rPr>
              <a:t>Mesh Topology</a:t>
            </a:r>
          </a:p>
          <a:p>
            <a:pPr algn="l">
              <a:lnSpc>
                <a:spcPts val="2100"/>
              </a:lnSpc>
            </a:pP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Mesh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Communication between nodes is extremely quick. </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Offers security and privacy. </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Mesh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Installation and configuration are challenging.</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 Cables are expensive since bulk wiring is necessary, hence they are best suited to fewer devices.</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 The cost of maintenance is significant.</a:t>
            </a:r>
          </a:p>
          <a:p>
            <a:pPr algn="l">
              <a:lnSpc>
                <a:spcPts val="2100"/>
              </a:lnSpc>
            </a:pPr>
          </a:p>
        </p:txBody>
      </p:sp>
      <p:sp>
        <p:nvSpPr>
          <p:cNvPr name="TextBox 20" id="20"/>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sp>
        <p:nvSpPr>
          <p:cNvPr name="Freeform 2" id="2"/>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474477" y="6487174"/>
            <a:ext cx="2669523" cy="3799826"/>
            <a:chOff x="0" y="0"/>
            <a:chExt cx="703084" cy="1000777"/>
          </a:xfrm>
        </p:grpSpPr>
        <p:sp>
          <p:nvSpPr>
            <p:cNvPr name="Freeform 8" id="8"/>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9" id="9"/>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40179" y="110749"/>
            <a:ext cx="8903821" cy="6211280"/>
          </a:xfrm>
          <a:custGeom>
            <a:avLst/>
            <a:gdLst/>
            <a:ahLst/>
            <a:cxnLst/>
            <a:rect r="r" b="b" t="t" l="l"/>
            <a:pathLst>
              <a:path h="6211280" w="8903821">
                <a:moveTo>
                  <a:pt x="0" y="0"/>
                </a:moveTo>
                <a:lnTo>
                  <a:pt x="8903821" y="0"/>
                </a:lnTo>
                <a:lnTo>
                  <a:pt x="8903821" y="6211279"/>
                </a:lnTo>
                <a:lnTo>
                  <a:pt x="0" y="6211279"/>
                </a:lnTo>
                <a:lnTo>
                  <a:pt x="0" y="0"/>
                </a:lnTo>
                <a:close/>
              </a:path>
            </a:pathLst>
          </a:custGeom>
          <a:blipFill>
            <a:blip r:embed="rId8"/>
            <a:stretch>
              <a:fillRect l="-461" t="0" r="-461" b="0"/>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1741662" y="4727993"/>
            <a:ext cx="4557428" cy="50577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3. </a:t>
            </a:r>
            <a:r>
              <a:rPr lang="en-US" sz="1500" b="true">
                <a:solidFill>
                  <a:srgbClr val="FFFFFF"/>
                </a:solidFill>
                <a:latin typeface="Open Sans Bold"/>
                <a:ea typeface="Open Sans Bold"/>
                <a:cs typeface="Open Sans Bold"/>
                <a:sym typeface="Open Sans Bold"/>
              </a:rPr>
              <a:t>Star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Star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 is robust. If one link fails, only that link will be affected, not the others.</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Easy to identify and isolate faults.</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 star topology is economical because it makes use of low-cost coaxial cable. </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Star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If the concentrator (hub) on which the entire topology is based fails, the entire system will collapse.</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 expense of installation is substantial.</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Performance is based on a single concentrator, often known as a hub.</a:t>
            </a:r>
          </a:p>
          <a:p>
            <a:pPr algn="l">
              <a:lnSpc>
                <a:spcPts val="2100"/>
              </a:lnSpc>
            </a:pPr>
          </a:p>
        </p:txBody>
      </p:sp>
      <p:sp>
        <p:nvSpPr>
          <p:cNvPr name="TextBox 19" id="19"/>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sp>
        <p:nvSpPr>
          <p:cNvPr name="Freeform 2" id="2"/>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474477" y="6487174"/>
            <a:ext cx="2669523" cy="3799826"/>
            <a:chOff x="0" y="0"/>
            <a:chExt cx="703084" cy="1000777"/>
          </a:xfrm>
        </p:grpSpPr>
        <p:sp>
          <p:nvSpPr>
            <p:cNvPr name="Freeform 8" id="8"/>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9" id="9"/>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106735" y="3241038"/>
            <a:ext cx="9166651" cy="3031060"/>
          </a:xfrm>
          <a:custGeom>
            <a:avLst/>
            <a:gdLst/>
            <a:ahLst/>
            <a:cxnLst/>
            <a:rect r="r" b="b" t="t" l="l"/>
            <a:pathLst>
              <a:path h="3031060" w="9166651">
                <a:moveTo>
                  <a:pt x="0" y="0"/>
                </a:moveTo>
                <a:lnTo>
                  <a:pt x="9166652" y="0"/>
                </a:lnTo>
                <a:lnTo>
                  <a:pt x="9166652" y="3031060"/>
                </a:lnTo>
                <a:lnTo>
                  <a:pt x="0" y="3031060"/>
                </a:lnTo>
                <a:lnTo>
                  <a:pt x="0" y="0"/>
                </a:lnTo>
                <a:close/>
              </a:path>
            </a:pathLst>
          </a:custGeom>
          <a:blipFill>
            <a:blip r:embed="rId8"/>
            <a:stretch>
              <a:fillRect l="0" t="-2695" r="0" b="-2695"/>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1741662" y="4727993"/>
            <a:ext cx="4557428" cy="53244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4. </a:t>
            </a:r>
            <a:r>
              <a:rPr lang="en-US" sz="1500" b="true">
                <a:solidFill>
                  <a:srgbClr val="FFFFFF"/>
                </a:solidFill>
                <a:latin typeface="Open Sans Bold"/>
                <a:ea typeface="Open Sans Bold"/>
                <a:cs typeface="Open Sans Bold"/>
                <a:sym typeface="Open Sans Bold"/>
              </a:rPr>
              <a:t>Bus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Bus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Bus topology is a well-known technology in terms of installation and troubleshooting.</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CSMA (Carrier Sense Multiple Access) is the most used approach for this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Bus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A bus topology is simpler, but it still requires a lot of cabling.</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If the common wire fails, the entire system will collapse.</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Heavy network traffic leads to more network collisions. To avoid this, the MAC layer employs protocols such as Pure Aloha, Slotted Aloha, CSMA/CD, and others.</a:t>
            </a:r>
          </a:p>
          <a:p>
            <a:pPr algn="l">
              <a:lnSpc>
                <a:spcPts val="2100"/>
              </a:lnSpc>
            </a:pPr>
          </a:p>
        </p:txBody>
      </p:sp>
      <p:sp>
        <p:nvSpPr>
          <p:cNvPr name="TextBox 19" id="19"/>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sp>
        <p:nvSpPr>
          <p:cNvPr name="Freeform 2" id="2"/>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474477" y="6487174"/>
            <a:ext cx="2669523" cy="3799826"/>
            <a:chOff x="0" y="0"/>
            <a:chExt cx="703084" cy="1000777"/>
          </a:xfrm>
        </p:grpSpPr>
        <p:sp>
          <p:nvSpPr>
            <p:cNvPr name="Freeform 8" id="8"/>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9" id="9"/>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022756" y="124626"/>
            <a:ext cx="9074085" cy="6542466"/>
          </a:xfrm>
          <a:custGeom>
            <a:avLst/>
            <a:gdLst/>
            <a:ahLst/>
            <a:cxnLst/>
            <a:rect r="r" b="b" t="t" l="l"/>
            <a:pathLst>
              <a:path h="6542466" w="9074085">
                <a:moveTo>
                  <a:pt x="0" y="0"/>
                </a:moveTo>
                <a:lnTo>
                  <a:pt x="9074085" y="0"/>
                </a:lnTo>
                <a:lnTo>
                  <a:pt x="9074085" y="6542467"/>
                </a:lnTo>
                <a:lnTo>
                  <a:pt x="0" y="6542467"/>
                </a:lnTo>
                <a:lnTo>
                  <a:pt x="0" y="0"/>
                </a:lnTo>
                <a:close/>
              </a:path>
            </a:pathLst>
          </a:custGeom>
          <a:blipFill>
            <a:blip r:embed="rId8"/>
            <a:stretch>
              <a:fillRect l="-67" t="-186" r="-67" b="0"/>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1741662" y="4727993"/>
            <a:ext cx="4557428" cy="39909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5. </a:t>
            </a:r>
            <a:r>
              <a:rPr lang="en-US" sz="1500" b="true">
                <a:solidFill>
                  <a:srgbClr val="FFFFFF"/>
                </a:solidFill>
                <a:latin typeface="Open Sans Bold"/>
                <a:ea typeface="Open Sans Bold"/>
                <a:cs typeface="Open Sans Bold"/>
                <a:sym typeface="Open Sans Bold"/>
              </a:rPr>
              <a:t>Ring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Ring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 data transmission is quite fast.</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 is inexpensive to install and expand.</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It's less expensive than the star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Ring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A single node failure in the network might bring the entire network down.</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Troubleshooting is challenging in this topology.</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 is less secure.</a:t>
            </a:r>
          </a:p>
          <a:p>
            <a:pPr algn="l">
              <a:lnSpc>
                <a:spcPts val="2100"/>
              </a:lnSpc>
            </a:pPr>
          </a:p>
        </p:txBody>
      </p:sp>
      <p:sp>
        <p:nvSpPr>
          <p:cNvPr name="TextBox 19" id="19"/>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sp>
        <p:nvSpPr>
          <p:cNvPr name="Freeform 2" id="2"/>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474477" y="6487174"/>
            <a:ext cx="2669523" cy="3799826"/>
            <a:chOff x="0" y="0"/>
            <a:chExt cx="703084" cy="1000777"/>
          </a:xfrm>
        </p:grpSpPr>
        <p:sp>
          <p:nvSpPr>
            <p:cNvPr name="Freeform 8" id="8"/>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9" id="9"/>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76676" y="893581"/>
            <a:ext cx="10020166" cy="5017230"/>
          </a:xfrm>
          <a:custGeom>
            <a:avLst/>
            <a:gdLst/>
            <a:ahLst/>
            <a:cxnLst/>
            <a:rect r="r" b="b" t="t" l="l"/>
            <a:pathLst>
              <a:path h="5017230" w="10020166">
                <a:moveTo>
                  <a:pt x="0" y="0"/>
                </a:moveTo>
                <a:lnTo>
                  <a:pt x="10020165" y="0"/>
                </a:lnTo>
                <a:lnTo>
                  <a:pt x="10020165" y="5017230"/>
                </a:lnTo>
                <a:lnTo>
                  <a:pt x="0" y="5017230"/>
                </a:lnTo>
                <a:lnTo>
                  <a:pt x="0" y="0"/>
                </a:lnTo>
                <a:close/>
              </a:path>
            </a:pathLst>
          </a:custGeom>
          <a:blipFill>
            <a:blip r:embed="rId8"/>
            <a:stretch>
              <a:fillRect l="0" t="0" r="0" b="0"/>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1741662" y="4727993"/>
            <a:ext cx="4557428" cy="50577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6. </a:t>
            </a:r>
            <a:r>
              <a:rPr lang="en-US" sz="1500" b="true">
                <a:solidFill>
                  <a:srgbClr val="FFFFFF"/>
                </a:solidFill>
                <a:latin typeface="Open Sans Bold"/>
                <a:ea typeface="Open Sans Bold"/>
                <a:cs typeface="Open Sans Bold"/>
                <a:sym typeface="Open Sans Bold"/>
              </a:rPr>
              <a:t>Tree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Tree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 allows more devices to be connected to a single central hub, reducing the distance travelled by the signal to reach the devices.</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We can connect new devices to the existing network.</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Error detection and rectification are fairly simple with a tree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Tree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If the central hub fails, the whole system fails.</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 high expense is due to the cabling.</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When new devices are added, reconfiguration becomes more complicated.</a:t>
            </a:r>
          </a:p>
          <a:p>
            <a:pPr algn="l">
              <a:lnSpc>
                <a:spcPts val="210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0B081D"/>
        </a:solidFill>
      </p:bgPr>
    </p:bg>
    <p:spTree>
      <p:nvGrpSpPr>
        <p:cNvPr id="1" name=""/>
        <p:cNvGrpSpPr/>
        <p:nvPr/>
      </p:nvGrpSpPr>
      <p:grpSpPr>
        <a:xfrm>
          <a:off x="0" y="0"/>
          <a:ext cx="0" cy="0"/>
          <a:chOff x="0" y="0"/>
          <a:chExt cx="0" cy="0"/>
        </a:xfrm>
      </p:grpSpPr>
      <p:sp>
        <p:nvSpPr>
          <p:cNvPr name="Freeform 2" id="2"/>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17631481" y="8597471"/>
            <a:ext cx="924223" cy="397435"/>
            <a:chOff x="0" y="0"/>
            <a:chExt cx="1347239" cy="579341"/>
          </a:xfrm>
        </p:grpSpPr>
        <p:sp>
          <p:nvSpPr>
            <p:cNvPr name="Freeform 5" id="5"/>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6" id="6"/>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6474477" y="6487174"/>
            <a:ext cx="2669523" cy="3799826"/>
            <a:chOff x="0" y="0"/>
            <a:chExt cx="703084" cy="1000777"/>
          </a:xfrm>
        </p:grpSpPr>
        <p:sp>
          <p:nvSpPr>
            <p:cNvPr name="Freeform 8" id="8"/>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9" id="9"/>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1" id="11"/>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2" id="12"/>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803657" y="56689"/>
            <a:ext cx="8266233" cy="6323127"/>
          </a:xfrm>
          <a:custGeom>
            <a:avLst/>
            <a:gdLst/>
            <a:ahLst/>
            <a:cxnLst/>
            <a:rect r="r" b="b" t="t" l="l"/>
            <a:pathLst>
              <a:path h="6323127" w="8266233">
                <a:moveTo>
                  <a:pt x="0" y="0"/>
                </a:moveTo>
                <a:lnTo>
                  <a:pt x="8266233" y="0"/>
                </a:lnTo>
                <a:lnTo>
                  <a:pt x="8266233" y="6323127"/>
                </a:lnTo>
                <a:lnTo>
                  <a:pt x="0" y="6323127"/>
                </a:lnTo>
                <a:lnTo>
                  <a:pt x="0" y="0"/>
                </a:lnTo>
                <a:close/>
              </a:path>
            </a:pathLst>
          </a:custGeom>
          <a:blipFill>
            <a:blip r:embed="rId8"/>
            <a:stretch>
              <a:fillRect l="-377" t="0" r="-377" b="-10524"/>
            </a:stretch>
          </a:blipFill>
        </p:spPr>
      </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1741662" y="4727993"/>
            <a:ext cx="4557428" cy="47910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7. </a:t>
            </a:r>
            <a:r>
              <a:rPr lang="en-US" sz="1500" b="true">
                <a:solidFill>
                  <a:srgbClr val="FFFFFF"/>
                </a:solidFill>
                <a:latin typeface="Open Sans Bold"/>
                <a:ea typeface="Open Sans Bold"/>
                <a:cs typeface="Open Sans Bold"/>
                <a:sym typeface="Open Sans Bold"/>
              </a:rPr>
              <a:t>Hybrid Topology</a:t>
            </a:r>
          </a:p>
          <a:p>
            <a:pPr algn="l">
              <a:lnSpc>
                <a:spcPts val="2100"/>
              </a:lnSpc>
            </a:pPr>
          </a:p>
          <a:p>
            <a:pPr algn="l">
              <a:lnSpc>
                <a:spcPts val="2100"/>
              </a:lnSpc>
            </a:pPr>
            <a:r>
              <a:rPr lang="en-US" sz="1500">
                <a:solidFill>
                  <a:srgbClr val="FFFFFF"/>
                </a:solidFill>
                <a:latin typeface="Open Sans"/>
                <a:ea typeface="Open Sans"/>
                <a:cs typeface="Open Sans"/>
                <a:sym typeface="Open Sans"/>
              </a:rPr>
              <a:t>Advantages of Hybrid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This topology has a high degree of flexibility.</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The network can be simply expanded by adding new devices. </a:t>
            </a:r>
          </a:p>
          <a:p>
            <a:pPr algn="l">
              <a:lnSpc>
                <a:spcPts val="2100"/>
              </a:lnSpc>
            </a:pPr>
          </a:p>
          <a:p>
            <a:pPr algn="l">
              <a:lnSpc>
                <a:spcPts val="2100"/>
              </a:lnSpc>
            </a:pPr>
            <a:r>
              <a:rPr lang="en-US" sz="1500">
                <a:solidFill>
                  <a:srgbClr val="FFFFFF"/>
                </a:solidFill>
                <a:latin typeface="Open Sans"/>
                <a:ea typeface="Open Sans"/>
                <a:cs typeface="Open Sans"/>
                <a:sym typeface="Open Sans"/>
              </a:rPr>
              <a:t>Disadvantages of Hybrid Topology</a:t>
            </a:r>
          </a:p>
          <a:p>
            <a:pPr algn="l">
              <a:lnSpc>
                <a:spcPts val="2100"/>
              </a:lnSpc>
            </a:pP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It is difficult to develop the architecture of the Hybrid Network.</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 The hubs used in this topology are quite expensive.</a:t>
            </a:r>
          </a:p>
          <a:p>
            <a:pPr algn="l" marL="323850" indent="-161925" lvl="1">
              <a:lnSpc>
                <a:spcPts val="2100"/>
              </a:lnSpc>
              <a:buFont typeface="Arial"/>
              <a:buChar char="•"/>
            </a:pPr>
            <a:r>
              <a:rPr lang="en-US" sz="1500">
                <a:solidFill>
                  <a:srgbClr val="FFFFFF"/>
                </a:solidFill>
                <a:latin typeface="Open Sans"/>
                <a:ea typeface="Open Sans"/>
                <a:cs typeface="Open Sans"/>
                <a:sym typeface="Open Sans"/>
              </a:rPr>
              <a:t>A hybrid network necessitates extensive cabling and network devices, which raises the infrastructure cost significantly.</a:t>
            </a:r>
          </a:p>
          <a:p>
            <a:pPr algn="l">
              <a:lnSpc>
                <a:spcPts val="2100"/>
              </a:lnSpc>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711290" y="5414150"/>
            <a:ext cx="5152168" cy="4882375"/>
            <a:chOff x="0" y="0"/>
            <a:chExt cx="6353786" cy="6021070"/>
          </a:xfrm>
        </p:grpSpPr>
        <p:sp>
          <p:nvSpPr>
            <p:cNvPr name="Freeform 6" id="6"/>
            <p:cNvSpPr/>
            <p:nvPr/>
          </p:nvSpPr>
          <p:spPr>
            <a:xfrm flipH="false" flipV="false" rot="0">
              <a:off x="0" y="0"/>
              <a:ext cx="6353786" cy="6021070"/>
            </a:xfrm>
            <a:custGeom>
              <a:avLst/>
              <a:gdLst/>
              <a:ahLst/>
              <a:cxnLst/>
              <a:rect r="r" b="b" t="t" l="l"/>
              <a:pathLst>
                <a:path h="6021070" w="6353786">
                  <a:moveTo>
                    <a:pt x="0" y="6021070"/>
                  </a:moveTo>
                  <a:lnTo>
                    <a:pt x="738340" y="0"/>
                  </a:lnTo>
                  <a:lnTo>
                    <a:pt x="6353786" y="0"/>
                  </a:lnTo>
                  <a:lnTo>
                    <a:pt x="5615446" y="6021070"/>
                  </a:lnTo>
                  <a:close/>
                </a:path>
              </a:pathLst>
            </a:custGeom>
            <a:blipFill>
              <a:blip r:embed="rId7"/>
              <a:stretch>
                <a:fillRect l="-38568" t="0" r="-3665" b="0"/>
              </a:stretch>
            </a:blipFill>
          </p:spPr>
        </p:sp>
      </p:grpSp>
      <p:grpSp>
        <p:nvGrpSpPr>
          <p:cNvPr name="Group 7" id="7"/>
          <p:cNvGrpSpPr/>
          <p:nvPr/>
        </p:nvGrpSpPr>
        <p:grpSpPr>
          <a:xfrm rot="0">
            <a:off x="4141514" y="5414150"/>
            <a:ext cx="5152168" cy="4882375"/>
            <a:chOff x="0" y="0"/>
            <a:chExt cx="6353786" cy="6021070"/>
          </a:xfrm>
        </p:grpSpPr>
        <p:sp>
          <p:nvSpPr>
            <p:cNvPr name="Freeform 8" id="8"/>
            <p:cNvSpPr/>
            <p:nvPr/>
          </p:nvSpPr>
          <p:spPr>
            <a:xfrm flipH="false" flipV="false" rot="0">
              <a:off x="0" y="0"/>
              <a:ext cx="6353786" cy="6021070"/>
            </a:xfrm>
            <a:custGeom>
              <a:avLst/>
              <a:gdLst/>
              <a:ahLst/>
              <a:cxnLst/>
              <a:rect r="r" b="b" t="t" l="l"/>
              <a:pathLst>
                <a:path h="6021070" w="6353786">
                  <a:moveTo>
                    <a:pt x="0" y="6021070"/>
                  </a:moveTo>
                  <a:lnTo>
                    <a:pt x="738340" y="0"/>
                  </a:lnTo>
                  <a:lnTo>
                    <a:pt x="6353786" y="0"/>
                  </a:lnTo>
                  <a:lnTo>
                    <a:pt x="5615446" y="6021070"/>
                  </a:lnTo>
                  <a:close/>
                </a:path>
              </a:pathLst>
            </a:custGeom>
            <a:blipFill>
              <a:blip r:embed="rId8"/>
              <a:stretch>
                <a:fillRect l="0" t="-29193" r="0" b="-29193"/>
              </a:stretch>
            </a:blipFill>
          </p:spPr>
        </p:sp>
      </p:grpSp>
      <p:grpSp>
        <p:nvGrpSpPr>
          <p:cNvPr name="Group 9" id="9"/>
          <p:cNvGrpSpPr/>
          <p:nvPr/>
        </p:nvGrpSpPr>
        <p:grpSpPr>
          <a:xfrm rot="0">
            <a:off x="8994318" y="5414150"/>
            <a:ext cx="5152168" cy="4882375"/>
            <a:chOff x="0" y="0"/>
            <a:chExt cx="6353786" cy="6021070"/>
          </a:xfrm>
        </p:grpSpPr>
        <p:sp>
          <p:nvSpPr>
            <p:cNvPr name="Freeform 10" id="10"/>
            <p:cNvSpPr/>
            <p:nvPr/>
          </p:nvSpPr>
          <p:spPr>
            <a:xfrm flipH="false" flipV="false" rot="0">
              <a:off x="0" y="0"/>
              <a:ext cx="6353786" cy="6021070"/>
            </a:xfrm>
            <a:custGeom>
              <a:avLst/>
              <a:gdLst/>
              <a:ahLst/>
              <a:cxnLst/>
              <a:rect r="r" b="b" t="t" l="l"/>
              <a:pathLst>
                <a:path h="6021070" w="6353786">
                  <a:moveTo>
                    <a:pt x="0" y="6021070"/>
                  </a:moveTo>
                  <a:lnTo>
                    <a:pt x="738340" y="0"/>
                  </a:lnTo>
                  <a:lnTo>
                    <a:pt x="6353786" y="0"/>
                  </a:lnTo>
                  <a:lnTo>
                    <a:pt x="5615446" y="6021070"/>
                  </a:lnTo>
                  <a:close/>
                </a:path>
              </a:pathLst>
            </a:custGeom>
            <a:blipFill>
              <a:blip r:embed="rId9"/>
              <a:stretch>
                <a:fillRect l="-21117" t="0" r="-21117" b="0"/>
              </a:stretch>
            </a:blipFill>
          </p:spPr>
        </p:sp>
      </p:grpSp>
      <p:grpSp>
        <p:nvGrpSpPr>
          <p:cNvPr name="Group 11" id="11"/>
          <p:cNvGrpSpPr/>
          <p:nvPr/>
        </p:nvGrpSpPr>
        <p:grpSpPr>
          <a:xfrm rot="0">
            <a:off x="13847121" y="5414150"/>
            <a:ext cx="5152168" cy="4882375"/>
            <a:chOff x="0" y="0"/>
            <a:chExt cx="6353786" cy="6021070"/>
          </a:xfrm>
        </p:grpSpPr>
        <p:sp>
          <p:nvSpPr>
            <p:cNvPr name="Freeform 12" id="12"/>
            <p:cNvSpPr/>
            <p:nvPr/>
          </p:nvSpPr>
          <p:spPr>
            <a:xfrm flipH="false" flipV="false" rot="0">
              <a:off x="0" y="0"/>
              <a:ext cx="6353786" cy="6021070"/>
            </a:xfrm>
            <a:custGeom>
              <a:avLst/>
              <a:gdLst/>
              <a:ahLst/>
              <a:cxnLst/>
              <a:rect r="r" b="b" t="t" l="l"/>
              <a:pathLst>
                <a:path h="6021070" w="6353786">
                  <a:moveTo>
                    <a:pt x="0" y="6021070"/>
                  </a:moveTo>
                  <a:lnTo>
                    <a:pt x="738340" y="0"/>
                  </a:lnTo>
                  <a:lnTo>
                    <a:pt x="6353786" y="0"/>
                  </a:lnTo>
                  <a:lnTo>
                    <a:pt x="5615446" y="6021070"/>
                  </a:lnTo>
                  <a:close/>
                </a:path>
              </a:pathLst>
            </a:custGeom>
            <a:blipFill>
              <a:blip r:embed="rId10"/>
              <a:stretch>
                <a:fillRect l="-21117" t="0" r="-21117" b="0"/>
              </a:stretch>
            </a:blipFill>
          </p:spPr>
        </p:sp>
      </p:grpSp>
      <p:grpSp>
        <p:nvGrpSpPr>
          <p:cNvPr name="Group 13" id="13"/>
          <p:cNvGrpSpPr/>
          <p:nvPr/>
        </p:nvGrpSpPr>
        <p:grpSpPr>
          <a:xfrm rot="-5400000">
            <a:off x="17631481" y="8597471"/>
            <a:ext cx="924223" cy="397435"/>
            <a:chOff x="0" y="0"/>
            <a:chExt cx="1347239" cy="579341"/>
          </a:xfrm>
        </p:grpSpPr>
        <p:sp>
          <p:nvSpPr>
            <p:cNvPr name="Freeform 14" id="14"/>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15" id="15"/>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2055675" y="2502410"/>
            <a:ext cx="5630748"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SUMMARY</a:t>
            </a:r>
          </a:p>
        </p:txBody>
      </p:sp>
      <p:sp>
        <p:nvSpPr>
          <p:cNvPr name="Freeform 22" id="22"/>
          <p:cNvSpPr/>
          <p:nvPr/>
        </p:nvSpPr>
        <p:spPr>
          <a:xfrm flipH="false" flipV="false" rot="0">
            <a:off x="2055675"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3" id="23"/>
          <p:cNvSpPr/>
          <p:nvPr/>
        </p:nvSpPr>
        <p:spPr>
          <a:xfrm flipH="false" flipV="false" rot="0">
            <a:off x="2520796" y="2117525"/>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24" id="24"/>
          <p:cNvSpPr/>
          <p:nvPr/>
        </p:nvSpPr>
        <p:spPr>
          <a:xfrm flipH="false" flipV="false" rot="0">
            <a:off x="2985916" y="21175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25" id="25"/>
          <p:cNvSpPr txBox="true"/>
          <p:nvPr/>
        </p:nvSpPr>
        <p:spPr>
          <a:xfrm rot="0">
            <a:off x="8787526" y="2801999"/>
            <a:ext cx="7301768" cy="1757045"/>
          </a:xfrm>
          <a:prstGeom prst="rect">
            <a:avLst/>
          </a:prstGeom>
        </p:spPr>
        <p:txBody>
          <a:bodyPr anchor="t" rtlCol="false" tIns="0" lIns="0" bIns="0" rIns="0">
            <a:spAutoFit/>
          </a:bodyPr>
          <a:lstStyle/>
          <a:p>
            <a:pPr algn="l">
              <a:lnSpc>
                <a:spcPts val="2379"/>
              </a:lnSpc>
              <a:spcBef>
                <a:spcPct val="0"/>
              </a:spcBef>
            </a:pPr>
            <a:r>
              <a:rPr lang="en-US" sz="1699">
                <a:solidFill>
                  <a:srgbClr val="FFFFFF"/>
                </a:solidFill>
                <a:latin typeface="Open Sans"/>
                <a:ea typeface="Open Sans"/>
                <a:cs typeface="Open Sans"/>
                <a:sym typeface="Open Sans"/>
              </a:rPr>
              <a:t>In summary, the choice of network topology is determined by several criteria, including network size, necessary performance, financial limits, and reliability requirements. Each topology has distinct strengths and drawbacks, which can make it appropriate for certain contexts while restricting its efficacy in others. Understanding these qualities is critical to creating a network that serves its intended purpose.</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1209402" y="2785610"/>
            <a:ext cx="4623519" cy="1471759"/>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CONTACT US</a:t>
            </a:r>
          </a:p>
        </p:txBody>
      </p:sp>
      <p:sp>
        <p:nvSpPr>
          <p:cNvPr name="Freeform 9" id="9"/>
          <p:cNvSpPr/>
          <p:nvPr/>
        </p:nvSpPr>
        <p:spPr>
          <a:xfrm flipH="false" flipV="false" rot="0">
            <a:off x="1120940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1674522"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1" id="11"/>
          <p:cNvSpPr/>
          <p:nvPr/>
        </p:nvSpPr>
        <p:spPr>
          <a:xfrm flipH="false" flipV="false" rot="0">
            <a:off x="12139643" y="2400725"/>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209402" y="5023168"/>
            <a:ext cx="361046" cy="361046"/>
          </a:xfrm>
          <a:custGeom>
            <a:avLst/>
            <a:gdLst/>
            <a:ahLst/>
            <a:cxnLst/>
            <a:rect r="r" b="b" t="t" l="l"/>
            <a:pathLst>
              <a:path h="361046" w="361046">
                <a:moveTo>
                  <a:pt x="0" y="0"/>
                </a:moveTo>
                <a:lnTo>
                  <a:pt x="361046" y="0"/>
                </a:lnTo>
                <a:lnTo>
                  <a:pt x="361046" y="361047"/>
                </a:lnTo>
                <a:lnTo>
                  <a:pt x="0" y="361047"/>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3" id="13"/>
          <p:cNvSpPr/>
          <p:nvPr/>
        </p:nvSpPr>
        <p:spPr>
          <a:xfrm flipH="false" flipV="false" rot="0">
            <a:off x="11209402" y="5859768"/>
            <a:ext cx="361046" cy="361046"/>
          </a:xfrm>
          <a:custGeom>
            <a:avLst/>
            <a:gdLst/>
            <a:ahLst/>
            <a:cxnLst/>
            <a:rect r="r" b="b" t="t" l="l"/>
            <a:pathLst>
              <a:path h="361046" w="361046">
                <a:moveTo>
                  <a:pt x="0" y="0"/>
                </a:moveTo>
                <a:lnTo>
                  <a:pt x="361046" y="0"/>
                </a:lnTo>
                <a:lnTo>
                  <a:pt x="361046" y="361047"/>
                </a:lnTo>
                <a:lnTo>
                  <a:pt x="0" y="361047"/>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1209402" y="6692499"/>
            <a:ext cx="361046" cy="361046"/>
          </a:xfrm>
          <a:custGeom>
            <a:avLst/>
            <a:gdLst/>
            <a:ahLst/>
            <a:cxnLst/>
            <a:rect r="r" b="b" t="t" l="l"/>
            <a:pathLst>
              <a:path h="361046" w="361046">
                <a:moveTo>
                  <a:pt x="0" y="0"/>
                </a:moveTo>
                <a:lnTo>
                  <a:pt x="361046" y="0"/>
                </a:lnTo>
                <a:lnTo>
                  <a:pt x="361046" y="361046"/>
                </a:lnTo>
                <a:lnTo>
                  <a:pt x="0" y="36104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5" id="15"/>
          <p:cNvSpPr/>
          <p:nvPr/>
        </p:nvSpPr>
        <p:spPr>
          <a:xfrm flipH="false" flipV="false" rot="0">
            <a:off x="11209402" y="7525229"/>
            <a:ext cx="361046" cy="361046"/>
          </a:xfrm>
          <a:custGeom>
            <a:avLst/>
            <a:gdLst/>
            <a:ahLst/>
            <a:cxnLst/>
            <a:rect r="r" b="b" t="t" l="l"/>
            <a:pathLst>
              <a:path h="361046" w="361046">
                <a:moveTo>
                  <a:pt x="0" y="0"/>
                </a:moveTo>
                <a:lnTo>
                  <a:pt x="361046" y="0"/>
                </a:lnTo>
                <a:lnTo>
                  <a:pt x="361046" y="361046"/>
                </a:lnTo>
                <a:lnTo>
                  <a:pt x="0" y="361046"/>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Freeform 16" id="16"/>
          <p:cNvSpPr/>
          <p:nvPr/>
        </p:nvSpPr>
        <p:spPr>
          <a:xfrm flipH="false" flipV="false" rot="0">
            <a:off x="1028700" y="3198859"/>
            <a:ext cx="9173986" cy="4947837"/>
          </a:xfrm>
          <a:custGeom>
            <a:avLst/>
            <a:gdLst/>
            <a:ahLst/>
            <a:cxnLst/>
            <a:rect r="r" b="b" t="t" l="l"/>
            <a:pathLst>
              <a:path h="4947837" w="9173986">
                <a:moveTo>
                  <a:pt x="0" y="0"/>
                </a:moveTo>
                <a:lnTo>
                  <a:pt x="9173986" y="0"/>
                </a:lnTo>
                <a:lnTo>
                  <a:pt x="9173986" y="4947836"/>
                </a:lnTo>
                <a:lnTo>
                  <a:pt x="0" y="4947836"/>
                </a:lnTo>
                <a:lnTo>
                  <a:pt x="0" y="0"/>
                </a:lnTo>
                <a:close/>
              </a:path>
            </a:pathLst>
          </a:custGeom>
          <a:blipFill>
            <a:blip r:embed="rId17"/>
            <a:stretch>
              <a:fillRect l="0" t="0" r="0" b="0"/>
            </a:stretch>
          </a:blipFill>
        </p:spPr>
      </p:sp>
      <p:sp>
        <p:nvSpPr>
          <p:cNvPr name="TextBox 17" id="17"/>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8" id="18"/>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9" id="19"/>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20" id="20"/>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1" id="21"/>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2" id="22"/>
          <p:cNvSpPr txBox="true"/>
          <p:nvPr/>
        </p:nvSpPr>
        <p:spPr>
          <a:xfrm rot="0">
            <a:off x="11864144" y="5021130"/>
            <a:ext cx="3590268"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0643677470</a:t>
            </a:r>
          </a:p>
        </p:txBody>
      </p:sp>
      <p:sp>
        <p:nvSpPr>
          <p:cNvPr name="TextBox 23" id="23"/>
          <p:cNvSpPr txBox="true"/>
          <p:nvPr/>
        </p:nvSpPr>
        <p:spPr>
          <a:xfrm rot="0">
            <a:off x="11864144" y="5857730"/>
            <a:ext cx="3590268"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hello@capaciti.org.za</a:t>
            </a:r>
          </a:p>
        </p:txBody>
      </p:sp>
      <p:sp>
        <p:nvSpPr>
          <p:cNvPr name="TextBox 24" id="24"/>
          <p:cNvSpPr txBox="true"/>
          <p:nvPr/>
        </p:nvSpPr>
        <p:spPr>
          <a:xfrm rot="0">
            <a:off x="11864144" y="6697351"/>
            <a:ext cx="3875519"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mandla.nyembe@capaciti.org.za</a:t>
            </a:r>
          </a:p>
        </p:txBody>
      </p:sp>
      <p:sp>
        <p:nvSpPr>
          <p:cNvPr name="TextBox 25" id="25"/>
          <p:cNvSpPr txBox="true"/>
          <p:nvPr/>
        </p:nvSpPr>
        <p:spPr>
          <a:xfrm rot="0">
            <a:off x="11864144" y="7541447"/>
            <a:ext cx="4869498" cy="327166"/>
          </a:xfrm>
          <a:prstGeom prst="rect">
            <a:avLst/>
          </a:prstGeom>
        </p:spPr>
        <p:txBody>
          <a:bodyPr anchor="t" rtlCol="false" tIns="0" lIns="0" bIns="0" rIns="0">
            <a:spAutoFit/>
          </a:bodyPr>
          <a:lstStyle/>
          <a:p>
            <a:pPr algn="l">
              <a:lnSpc>
                <a:spcPts val="2683"/>
              </a:lnSpc>
              <a:spcBef>
                <a:spcPct val="0"/>
              </a:spcBef>
            </a:pPr>
            <a:r>
              <a:rPr lang="en-US" sz="1916">
                <a:solidFill>
                  <a:srgbClr val="FFFFFF"/>
                </a:solidFill>
                <a:latin typeface="Open Sans"/>
                <a:ea typeface="Open Sans"/>
                <a:cs typeface="Open Sans"/>
                <a:sym typeface="Open Sans"/>
              </a:rPr>
              <a:t>Johannesburg</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286140" y="5369868"/>
            <a:ext cx="3310410" cy="4917132"/>
            <a:chOff x="0" y="0"/>
            <a:chExt cx="4275074" cy="6350000"/>
          </a:xfrm>
        </p:grpSpPr>
        <p:sp>
          <p:nvSpPr>
            <p:cNvPr name="Freeform 9" id="9"/>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0" id="10"/>
          <p:cNvGrpSpPr/>
          <p:nvPr/>
        </p:nvGrpSpPr>
        <p:grpSpPr>
          <a:xfrm rot="0">
            <a:off x="5655741" y="0"/>
            <a:ext cx="3310410" cy="4917132"/>
            <a:chOff x="0" y="0"/>
            <a:chExt cx="4275074" cy="6350000"/>
          </a:xfrm>
        </p:grpSpPr>
        <p:sp>
          <p:nvSpPr>
            <p:cNvPr name="Freeform 11" id="11"/>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solidFill>
              <a:srgbClr val="12F1FF"/>
            </a:solidFill>
            <a:ln w="12700">
              <a:solidFill>
                <a:srgbClr val="000000"/>
              </a:solidFill>
            </a:ln>
          </p:spPr>
        </p:sp>
      </p:grpSp>
      <p:grpSp>
        <p:nvGrpSpPr>
          <p:cNvPr name="Group 12" id="12"/>
          <p:cNvGrpSpPr/>
          <p:nvPr/>
        </p:nvGrpSpPr>
        <p:grpSpPr>
          <a:xfrm rot="0">
            <a:off x="1681488" y="0"/>
            <a:ext cx="6925620" cy="10287000"/>
            <a:chOff x="0" y="0"/>
            <a:chExt cx="4275074" cy="6350000"/>
          </a:xfrm>
        </p:grpSpPr>
        <p:sp>
          <p:nvSpPr>
            <p:cNvPr name="Freeform 13" id="13"/>
            <p:cNvSpPr/>
            <p:nvPr/>
          </p:nvSpPr>
          <p:spPr>
            <a:xfrm flipH="false" flipV="false" rot="0">
              <a:off x="0" y="0"/>
              <a:ext cx="4275074" cy="6350000"/>
            </a:xfrm>
            <a:custGeom>
              <a:avLst/>
              <a:gdLst/>
              <a:ahLst/>
              <a:cxnLst/>
              <a:rect r="r" b="b" t="t" l="l"/>
              <a:pathLst>
                <a:path h="6350000" w="4275074">
                  <a:moveTo>
                    <a:pt x="4275074" y="0"/>
                  </a:moveTo>
                  <a:lnTo>
                    <a:pt x="2736723" y="6350000"/>
                  </a:lnTo>
                  <a:lnTo>
                    <a:pt x="0" y="6350000"/>
                  </a:lnTo>
                  <a:lnTo>
                    <a:pt x="1520444" y="0"/>
                  </a:lnTo>
                  <a:lnTo>
                    <a:pt x="4275074" y="0"/>
                  </a:lnTo>
                  <a:close/>
                </a:path>
              </a:pathLst>
            </a:custGeom>
            <a:blipFill>
              <a:blip r:embed="rId7"/>
              <a:stretch>
                <a:fillRect l="-6609" t="0" r="-4791" b="0"/>
              </a:stretch>
            </a:blipFill>
          </p:spPr>
        </p:sp>
      </p:grpSp>
      <p:sp>
        <p:nvSpPr>
          <p:cNvPr name="TextBox 14" id="14"/>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5" id="15"/>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6" id="16"/>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7" id="17"/>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8" id="18"/>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19" id="19"/>
          <p:cNvSpPr txBox="true"/>
          <p:nvPr/>
        </p:nvSpPr>
        <p:spPr>
          <a:xfrm rot="0">
            <a:off x="10549877" y="2632193"/>
            <a:ext cx="4770406" cy="2989908"/>
          </a:xfrm>
          <a:prstGeom prst="rect">
            <a:avLst/>
          </a:prstGeom>
        </p:spPr>
        <p:txBody>
          <a:bodyPr anchor="t" rtlCol="false" tIns="0" lIns="0" bIns="0" rIns="0">
            <a:spAutoFit/>
          </a:bodyPr>
          <a:lstStyle/>
          <a:p>
            <a:pPr algn="l">
              <a:lnSpc>
                <a:spcPts val="11985"/>
              </a:lnSpc>
            </a:pPr>
            <a:r>
              <a:rPr lang="en-US" sz="8560">
                <a:solidFill>
                  <a:srgbClr val="FFFFFF"/>
                </a:solidFill>
                <a:latin typeface="TT Octosquares Compressed"/>
                <a:ea typeface="TT Octosquares Compressed"/>
                <a:cs typeface="TT Octosquares Compressed"/>
                <a:sym typeface="TT Octosquares Compressed"/>
              </a:rPr>
              <a:t>OSI MODEL</a:t>
            </a:r>
          </a:p>
          <a:p>
            <a:pPr algn="l">
              <a:lnSpc>
                <a:spcPts val="11985"/>
              </a:lnSpc>
              <a:spcBef>
                <a:spcPct val="0"/>
              </a:spcBef>
            </a:pPr>
          </a:p>
        </p:txBody>
      </p:sp>
      <p:sp>
        <p:nvSpPr>
          <p:cNvPr name="Freeform 20" id="20"/>
          <p:cNvSpPr/>
          <p:nvPr/>
        </p:nvSpPr>
        <p:spPr>
          <a:xfrm flipH="false" flipV="false" rot="0">
            <a:off x="1054987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1" id="21"/>
          <p:cNvSpPr/>
          <p:nvPr/>
        </p:nvSpPr>
        <p:spPr>
          <a:xfrm flipH="false" flipV="false" rot="0">
            <a:off x="11014997" y="2247308"/>
            <a:ext cx="355359" cy="556335"/>
          </a:xfrm>
          <a:custGeom>
            <a:avLst/>
            <a:gdLst/>
            <a:ahLst/>
            <a:cxnLst/>
            <a:rect r="r" b="b" t="t" l="l"/>
            <a:pathLst>
              <a:path h="556335" w="355359">
                <a:moveTo>
                  <a:pt x="0" y="0"/>
                </a:moveTo>
                <a:lnTo>
                  <a:pt x="355359" y="0"/>
                </a:lnTo>
                <a:lnTo>
                  <a:pt x="355359"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22" id="22"/>
          <p:cNvSpPr/>
          <p:nvPr/>
        </p:nvSpPr>
        <p:spPr>
          <a:xfrm flipH="false" flipV="false" rot="0">
            <a:off x="11480118" y="2247308"/>
            <a:ext cx="355359" cy="556335"/>
          </a:xfrm>
          <a:custGeom>
            <a:avLst/>
            <a:gdLst/>
            <a:ahLst/>
            <a:cxnLst/>
            <a:rect r="r" b="b" t="t" l="l"/>
            <a:pathLst>
              <a:path h="556335" w="355359">
                <a:moveTo>
                  <a:pt x="0" y="0"/>
                </a:moveTo>
                <a:lnTo>
                  <a:pt x="355358" y="0"/>
                </a:lnTo>
                <a:lnTo>
                  <a:pt x="355358" y="556335"/>
                </a:lnTo>
                <a:lnTo>
                  <a:pt x="0" y="556335"/>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23" id="23"/>
          <p:cNvSpPr txBox="true"/>
          <p:nvPr/>
        </p:nvSpPr>
        <p:spPr>
          <a:xfrm rot="0">
            <a:off x="10549877" y="4778213"/>
            <a:ext cx="5248449" cy="1757045"/>
          </a:xfrm>
          <a:prstGeom prst="rect">
            <a:avLst/>
          </a:prstGeom>
        </p:spPr>
        <p:txBody>
          <a:bodyPr anchor="t" rtlCol="false" tIns="0" lIns="0" bIns="0" rIns="0">
            <a:spAutoFit/>
          </a:bodyPr>
          <a:lstStyle/>
          <a:p>
            <a:pPr algn="l">
              <a:lnSpc>
                <a:spcPts val="2379"/>
              </a:lnSpc>
              <a:spcBef>
                <a:spcPct val="0"/>
              </a:spcBef>
            </a:pPr>
            <a:r>
              <a:rPr lang="en-US" sz="1699">
                <a:solidFill>
                  <a:srgbClr val="FFFFFF"/>
                </a:solidFill>
                <a:latin typeface="Open Sans"/>
                <a:ea typeface="Open Sans"/>
                <a:cs typeface="Open Sans"/>
                <a:sym typeface="Open Sans"/>
              </a:rPr>
              <a:t>The International Organization for Standardization developed the Open Systems Interconnection (OSI) model, a conceptual framework that separates network communications functions into seven layers and allows various communication systems to communicate using common protocols.</a:t>
            </a:r>
          </a:p>
        </p:txBody>
      </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843386"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9" id="9"/>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0" id="10"/>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1" id="11"/>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2" id="12"/>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13" id="13"/>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14" id="14"/>
          <p:cNvSpPr txBox="true"/>
          <p:nvPr/>
        </p:nvSpPr>
        <p:spPr>
          <a:xfrm rot="0">
            <a:off x="4061681" y="3220694"/>
            <a:ext cx="10164638" cy="3464612"/>
          </a:xfrm>
          <a:prstGeom prst="rect">
            <a:avLst/>
          </a:prstGeom>
        </p:spPr>
        <p:txBody>
          <a:bodyPr anchor="t" rtlCol="false" tIns="0" lIns="0" bIns="0" rIns="0">
            <a:spAutoFit/>
          </a:bodyPr>
          <a:lstStyle/>
          <a:p>
            <a:pPr algn="ctr">
              <a:lnSpc>
                <a:spcPts val="28402"/>
              </a:lnSpc>
              <a:spcBef>
                <a:spcPct val="0"/>
              </a:spcBef>
            </a:pPr>
            <a:r>
              <a:rPr lang="en-US" sz="20287">
                <a:solidFill>
                  <a:srgbClr val="FFFFFF"/>
                </a:solidFill>
                <a:latin typeface="TT Octosquares Compressed"/>
                <a:ea typeface="TT Octosquares Compressed"/>
                <a:cs typeface="TT Octosquares Compressed"/>
                <a:sym typeface="TT Octosquares Compressed"/>
              </a:rPr>
              <a:t>THANK YOU</a:t>
            </a:r>
          </a:p>
        </p:txBody>
      </p:sp>
      <p:sp>
        <p:nvSpPr>
          <p:cNvPr name="Freeform 15" id="15"/>
          <p:cNvSpPr/>
          <p:nvPr/>
        </p:nvSpPr>
        <p:spPr>
          <a:xfrm flipH="false" flipV="false" rot="0">
            <a:off x="2105520"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1390081"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7" id="17"/>
          <p:cNvSpPr/>
          <p:nvPr/>
        </p:nvSpPr>
        <p:spPr>
          <a:xfrm flipH="false" flipV="false" rot="-10800000">
            <a:off x="14226319" y="4189844"/>
            <a:ext cx="1218296" cy="1907312"/>
          </a:xfrm>
          <a:custGeom>
            <a:avLst/>
            <a:gdLst/>
            <a:ahLst/>
            <a:cxnLst/>
            <a:rect r="r" b="b" t="t" l="l"/>
            <a:pathLst>
              <a:path h="1907312" w="1218296">
                <a:moveTo>
                  <a:pt x="0" y="0"/>
                </a:moveTo>
                <a:lnTo>
                  <a:pt x="1218295" y="0"/>
                </a:lnTo>
                <a:lnTo>
                  <a:pt x="1218295" y="1907312"/>
                </a:lnTo>
                <a:lnTo>
                  <a:pt x="0" y="190731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10800000">
            <a:off x="15323726" y="4471286"/>
            <a:ext cx="858754" cy="1344429"/>
          </a:xfrm>
          <a:custGeom>
            <a:avLst/>
            <a:gdLst/>
            <a:ahLst/>
            <a:cxnLst/>
            <a:rect r="r" b="b" t="t" l="l"/>
            <a:pathLst>
              <a:path h="1344429" w="858754">
                <a:moveTo>
                  <a:pt x="0" y="0"/>
                </a:moveTo>
                <a:lnTo>
                  <a:pt x="858754" y="0"/>
                </a:lnTo>
                <a:lnTo>
                  <a:pt x="858754" y="1344428"/>
                </a:lnTo>
                <a:lnTo>
                  <a:pt x="0" y="1344428"/>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10800000">
            <a:off x="16268205" y="4650573"/>
            <a:ext cx="629715" cy="985855"/>
          </a:xfrm>
          <a:custGeom>
            <a:avLst/>
            <a:gdLst/>
            <a:ahLst/>
            <a:cxnLst/>
            <a:rect r="r" b="b" t="t" l="l"/>
            <a:pathLst>
              <a:path h="985855" w="629715">
                <a:moveTo>
                  <a:pt x="0" y="0"/>
                </a:moveTo>
                <a:lnTo>
                  <a:pt x="629714" y="0"/>
                </a:lnTo>
                <a:lnTo>
                  <a:pt x="629714" y="985854"/>
                </a:lnTo>
                <a:lnTo>
                  <a:pt x="0" y="9858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0668341" y="2694503"/>
            <a:ext cx="5630748"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PHYSICAL LAYER</a:t>
            </a:r>
          </a:p>
        </p:txBody>
      </p:sp>
      <p:sp>
        <p:nvSpPr>
          <p:cNvPr name="Freeform 12" id="12"/>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9530" y="3313542"/>
            <a:ext cx="9124470" cy="2990798"/>
          </a:xfrm>
          <a:custGeom>
            <a:avLst/>
            <a:gdLst/>
            <a:ahLst/>
            <a:cxnLst/>
            <a:rect r="r" b="b" t="t" l="l"/>
            <a:pathLst>
              <a:path h="2990798" w="9124470">
                <a:moveTo>
                  <a:pt x="0" y="0"/>
                </a:moveTo>
                <a:lnTo>
                  <a:pt x="9124470" y="0"/>
                </a:lnTo>
                <a:lnTo>
                  <a:pt x="9124470" y="2990798"/>
                </a:lnTo>
                <a:lnTo>
                  <a:pt x="0" y="2990798"/>
                </a:lnTo>
                <a:lnTo>
                  <a:pt x="0" y="0"/>
                </a:lnTo>
                <a:close/>
              </a:path>
            </a:pathLst>
          </a:custGeom>
          <a:blipFill>
            <a:blip r:embed="rId9"/>
            <a:stretch>
              <a:fillRect l="0" t="0" r="0" b="0"/>
            </a:stretch>
          </a:blipFill>
        </p:spPr>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2657475"/>
          </a:xfrm>
          <a:prstGeom prst="rect">
            <a:avLst/>
          </a:prstGeom>
        </p:spPr>
        <p:txBody>
          <a:bodyPr anchor="t" rtlCol="false" tIns="0" lIns="0" bIns="0" rIns="0">
            <a:spAutoFit/>
          </a:bodyPr>
          <a:lstStyle/>
          <a:p>
            <a:pPr algn="l">
              <a:lnSpc>
                <a:spcPts val="2100"/>
              </a:lnSpc>
            </a:pPr>
            <a:r>
              <a:rPr lang="en-US" sz="1500">
                <a:solidFill>
                  <a:srgbClr val="FFFFFF"/>
                </a:solidFill>
                <a:latin typeface="Open Sans"/>
                <a:ea typeface="Open Sans"/>
                <a:cs typeface="Open Sans"/>
                <a:sym typeface="Open Sans"/>
              </a:rPr>
              <a:t>Transmits Raw But stream</a:t>
            </a:r>
          </a:p>
          <a:p>
            <a:pPr algn="l">
              <a:lnSpc>
                <a:spcPts val="2100"/>
              </a:lnSpc>
            </a:pPr>
          </a:p>
          <a:p>
            <a:pPr algn="l">
              <a:lnSpc>
                <a:spcPts val="2100"/>
              </a:lnSpc>
            </a:pPr>
            <a:r>
              <a:rPr lang="en-US" sz="1500">
                <a:solidFill>
                  <a:srgbClr val="FFFFFF"/>
                </a:solidFill>
                <a:latin typeface="Open Sans"/>
                <a:ea typeface="Open Sans"/>
                <a:cs typeface="Open Sans"/>
                <a:sym typeface="Open Sans"/>
              </a:rPr>
              <a:t>In charge of ensuring that network nodes are physically and wirelessly connected.</a:t>
            </a:r>
          </a:p>
          <a:p>
            <a:pPr algn="l">
              <a:lnSpc>
                <a:spcPts val="2100"/>
              </a:lnSpc>
            </a:pPr>
          </a:p>
          <a:p>
            <a:pPr algn="l">
              <a:lnSpc>
                <a:spcPts val="2100"/>
              </a:lnSpc>
            </a:pPr>
            <a:r>
              <a:rPr lang="en-US" sz="1500">
                <a:solidFill>
                  <a:srgbClr val="FFFFFF"/>
                </a:solidFill>
                <a:latin typeface="Open Sans"/>
                <a:ea typeface="Open Sans"/>
                <a:cs typeface="Open Sans"/>
                <a:sym typeface="Open Sans"/>
              </a:rPr>
              <a:t>It describes the wireless technology, electrical cable, and connector used to connect the devices.</a:t>
            </a:r>
          </a:p>
          <a:p>
            <a:pPr algn="l">
              <a:lnSpc>
                <a:spcPts val="2100"/>
              </a:lnSpc>
            </a:pPr>
          </a:p>
          <a:p>
            <a:pPr algn="l">
              <a:lnSpc>
                <a:spcPts val="2100"/>
              </a:lnSpc>
            </a:pPr>
          </a:p>
          <a:p>
            <a:pPr algn="l">
              <a:lnSpc>
                <a:spcPts val="2100"/>
              </a:lnSpc>
              <a:spcBef>
                <a:spcPct val="0"/>
              </a:spcBef>
            </a:pP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1741662" y="6722880"/>
            <a:ext cx="4557428" cy="790575"/>
          </a:xfrm>
          <a:prstGeom prst="rect">
            <a:avLst/>
          </a:prstGeom>
        </p:spPr>
        <p:txBody>
          <a:bodyPr anchor="t" rtlCol="false" tIns="0" lIns="0" bIns="0" rIns="0">
            <a:spAutoFit/>
          </a:bodyPr>
          <a:lstStyle/>
          <a:p>
            <a:pPr algn="l">
              <a:lnSpc>
                <a:spcPts val="2100"/>
              </a:lnSpc>
              <a:spcBef>
                <a:spcPct val="0"/>
              </a:spcBef>
            </a:pPr>
            <a:r>
              <a:rPr lang="en-US" sz="1500">
                <a:solidFill>
                  <a:srgbClr val="FFFFFF"/>
                </a:solidFill>
                <a:latin typeface="Open Sans"/>
                <a:ea typeface="Open Sans"/>
                <a:cs typeface="Open Sans"/>
                <a:sym typeface="Open Sans"/>
              </a:rPr>
              <a:t>This includes hardware parts like cables and switches, as well as the electrical, optical, or radio signals delivered through them. </a:t>
            </a:r>
          </a:p>
        </p:txBody>
      </p:sp>
      <p:sp>
        <p:nvSpPr>
          <p:cNvPr name="TextBox 24" id="24"/>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02019" y="3516206"/>
            <a:ext cx="9041981" cy="2888410"/>
          </a:xfrm>
          <a:custGeom>
            <a:avLst/>
            <a:gdLst/>
            <a:ahLst/>
            <a:cxnLst/>
            <a:rect r="r" b="b" t="t" l="l"/>
            <a:pathLst>
              <a:path h="2888410" w="9041981">
                <a:moveTo>
                  <a:pt x="0" y="0"/>
                </a:moveTo>
                <a:lnTo>
                  <a:pt x="9041981" y="0"/>
                </a:lnTo>
                <a:lnTo>
                  <a:pt x="9041981" y="2888410"/>
                </a:lnTo>
                <a:lnTo>
                  <a:pt x="0" y="2888410"/>
                </a:lnTo>
                <a:lnTo>
                  <a:pt x="0" y="0"/>
                </a:lnTo>
                <a:close/>
              </a:path>
            </a:pathLst>
          </a:custGeom>
          <a:blipFill>
            <a:blip r:embed="rId9"/>
            <a:stretch>
              <a:fillRect l="0" t="0" r="0" b="0"/>
            </a:stretch>
          </a:blipFill>
        </p:spPr>
      </p:sp>
      <p:sp>
        <p:nvSpPr>
          <p:cNvPr name="TextBox 15" id="15"/>
          <p:cNvSpPr txBox="true"/>
          <p:nvPr/>
        </p:nvSpPr>
        <p:spPr>
          <a:xfrm rot="0">
            <a:off x="10668341" y="2694503"/>
            <a:ext cx="6141198"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DATA LINK LAYER</a:t>
            </a: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5423535"/>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Format of Data on Network</a:t>
            </a:r>
          </a:p>
          <a:p>
            <a:pPr algn="l">
              <a:lnSpc>
                <a:spcPts val="2239"/>
              </a:lnSpc>
            </a:pPr>
          </a:p>
          <a:p>
            <a:pPr algn="l">
              <a:lnSpc>
                <a:spcPts val="2239"/>
              </a:lnSpc>
            </a:pPr>
            <a:r>
              <a:rPr lang="en-US" sz="1599">
                <a:solidFill>
                  <a:srgbClr val="FFFFFF"/>
                </a:solidFill>
                <a:latin typeface="Open Sans"/>
                <a:ea typeface="Open Sans"/>
                <a:cs typeface="Open Sans"/>
                <a:sym typeface="Open Sans"/>
              </a:rPr>
              <a:t>Composed of two parts :</a:t>
            </a:r>
          </a:p>
          <a:p>
            <a:pPr algn="l" marL="345439" indent="-172720" lvl="1">
              <a:lnSpc>
                <a:spcPts val="2239"/>
              </a:lnSpc>
              <a:buFont typeface="Arial"/>
              <a:buChar char="•"/>
            </a:pPr>
            <a:r>
              <a:rPr lang="en-US" b="true" sz="1599">
                <a:solidFill>
                  <a:srgbClr val="FFFFFF"/>
                </a:solidFill>
                <a:latin typeface="Open Sans Bold"/>
                <a:ea typeface="Open Sans Bold"/>
                <a:cs typeface="Open Sans Bold"/>
                <a:sym typeface="Open Sans Bold"/>
              </a:rPr>
              <a:t>Logical Link Control (LLC) </a:t>
            </a:r>
          </a:p>
          <a:p>
            <a:pPr algn="l">
              <a:lnSpc>
                <a:spcPts val="2659"/>
              </a:lnSpc>
            </a:pPr>
            <a:r>
              <a:rPr lang="en-US" sz="1899">
                <a:solidFill>
                  <a:srgbClr val="FFFFFF"/>
                </a:solidFill>
                <a:latin typeface="Open Sans"/>
                <a:ea typeface="Open Sans"/>
                <a:cs typeface="Open Sans"/>
                <a:sym typeface="Open Sans"/>
              </a:rPr>
              <a:t>Which identifies network protocols</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Synchronizes frames and carries out error checks. </a:t>
            </a:r>
          </a:p>
          <a:p>
            <a:pPr algn="l">
              <a:lnSpc>
                <a:spcPts val="2239"/>
              </a:lnSpc>
            </a:pPr>
          </a:p>
          <a:p>
            <a:pPr algn="l">
              <a:lnSpc>
                <a:spcPts val="2239"/>
              </a:lnSpc>
            </a:pPr>
            <a:r>
              <a:rPr lang="en-US" sz="1599" b="true">
                <a:solidFill>
                  <a:srgbClr val="FFFFFF"/>
                </a:solidFill>
                <a:latin typeface="Open Sans Bold"/>
                <a:ea typeface="Open Sans Bold"/>
                <a:cs typeface="Open Sans Bold"/>
                <a:sym typeface="Open Sans Bold"/>
              </a:rPr>
              <a:t>Media Access Control (MAC)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Which connects devices using Mac addresses and defines permissions to transmit and receive data.</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Allows two physically connected nodes on a network to connect and disconnect.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Fragments of packets are broken up and sent from source to destination.</a:t>
            </a:r>
          </a:p>
          <a:p>
            <a:pPr algn="l">
              <a:lnSpc>
                <a:spcPts val="1540"/>
              </a:lnSpc>
            </a:pPr>
          </a:p>
          <a:p>
            <a:pPr algn="l">
              <a:lnSpc>
                <a:spcPts val="1540"/>
              </a:lnSpc>
            </a:pPr>
          </a:p>
          <a:p>
            <a:pPr algn="l">
              <a:lnSpc>
                <a:spcPts val="1540"/>
              </a:lnSpc>
            </a:pPr>
          </a:p>
          <a:p>
            <a:pPr algn="l">
              <a:lnSpc>
                <a:spcPts val="1540"/>
              </a:lnSpc>
            </a:pPr>
          </a:p>
          <a:p>
            <a:pPr algn="l">
              <a:lnSpc>
                <a:spcPts val="1540"/>
              </a:lnSpc>
              <a:spcBef>
                <a:spcPct val="0"/>
              </a:spcBef>
            </a:pP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116561" y="3424945"/>
            <a:ext cx="9027439" cy="2958994"/>
          </a:xfrm>
          <a:custGeom>
            <a:avLst/>
            <a:gdLst/>
            <a:ahLst/>
            <a:cxnLst/>
            <a:rect r="r" b="b" t="t" l="l"/>
            <a:pathLst>
              <a:path h="2958994" w="9027439">
                <a:moveTo>
                  <a:pt x="0" y="0"/>
                </a:moveTo>
                <a:lnTo>
                  <a:pt x="9027439" y="0"/>
                </a:lnTo>
                <a:lnTo>
                  <a:pt x="9027439" y="2958994"/>
                </a:lnTo>
                <a:lnTo>
                  <a:pt x="0" y="2958994"/>
                </a:lnTo>
                <a:lnTo>
                  <a:pt x="0" y="0"/>
                </a:lnTo>
                <a:close/>
              </a:path>
            </a:pathLst>
          </a:custGeom>
          <a:blipFill>
            <a:blip r:embed="rId9"/>
            <a:stretch>
              <a:fillRect l="0" t="0" r="0" b="0"/>
            </a:stretch>
          </a:blipFill>
        </p:spPr>
      </p:sp>
      <p:sp>
        <p:nvSpPr>
          <p:cNvPr name="TextBox 15" id="15"/>
          <p:cNvSpPr txBox="true"/>
          <p:nvPr/>
        </p:nvSpPr>
        <p:spPr>
          <a:xfrm rot="0">
            <a:off x="10668341" y="2694503"/>
            <a:ext cx="6962434"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NETWORKING LAYER</a:t>
            </a: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2473960"/>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Decides the physical path of the Data</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The segments are broken down into network packets and reassembled on the receiving end.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Routing packets by determining the optimal path over the physical network.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Network addresses are used to route packets to a destination node.</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92673" y="3392024"/>
            <a:ext cx="9051327" cy="2878825"/>
          </a:xfrm>
          <a:custGeom>
            <a:avLst/>
            <a:gdLst/>
            <a:ahLst/>
            <a:cxnLst/>
            <a:rect r="r" b="b" t="t" l="l"/>
            <a:pathLst>
              <a:path h="2878825" w="9051327">
                <a:moveTo>
                  <a:pt x="0" y="0"/>
                </a:moveTo>
                <a:lnTo>
                  <a:pt x="9051327" y="0"/>
                </a:lnTo>
                <a:lnTo>
                  <a:pt x="9051327" y="2878825"/>
                </a:lnTo>
                <a:lnTo>
                  <a:pt x="0" y="2878825"/>
                </a:lnTo>
                <a:lnTo>
                  <a:pt x="0" y="0"/>
                </a:lnTo>
                <a:close/>
              </a:path>
            </a:pathLst>
          </a:custGeom>
          <a:blipFill>
            <a:blip r:embed="rId9"/>
            <a:stretch>
              <a:fillRect l="0" t="0" r="0" b="0"/>
            </a:stretch>
          </a:blipFill>
        </p:spPr>
      </p:sp>
      <p:sp>
        <p:nvSpPr>
          <p:cNvPr name="TextBox 15" id="15"/>
          <p:cNvSpPr txBox="true"/>
          <p:nvPr/>
        </p:nvSpPr>
        <p:spPr>
          <a:xfrm rot="0">
            <a:off x="10668341" y="2713553"/>
            <a:ext cx="6399412" cy="2742942"/>
          </a:xfrm>
          <a:prstGeom prst="rect">
            <a:avLst/>
          </a:prstGeom>
        </p:spPr>
        <p:txBody>
          <a:bodyPr anchor="t" rtlCol="false" tIns="0" lIns="0" bIns="0" rIns="0">
            <a:spAutoFit/>
          </a:bodyPr>
          <a:lstStyle/>
          <a:p>
            <a:pPr algn="l">
              <a:lnSpc>
                <a:spcPts val="11016"/>
              </a:lnSpc>
            </a:pPr>
            <a:r>
              <a:rPr lang="en-US" sz="7868">
                <a:solidFill>
                  <a:srgbClr val="FFFFFF"/>
                </a:solidFill>
                <a:latin typeface="TT Octosquares Compressed"/>
                <a:ea typeface="TT Octosquares Compressed"/>
                <a:cs typeface="TT Octosquares Compressed"/>
                <a:sym typeface="TT Octosquares Compressed"/>
              </a:rPr>
              <a:t>TRANSPORT LAYER</a:t>
            </a:r>
          </a:p>
          <a:p>
            <a:pPr algn="l">
              <a:lnSpc>
                <a:spcPts val="11016"/>
              </a:lnSpc>
              <a:spcBef>
                <a:spcPct val="0"/>
              </a:spcBef>
            </a:pP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3302635"/>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Data Transmission using Transmission Protocols</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Data from the session is later taken and broken down into parts on the transmitting end.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It is in charge of reassembling the segments at the receiving end into data for the session layer.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Carry out flow control, delivering data at the rate corresponding to the connection speed of receiving data, and error control.</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200588" y="3516206"/>
            <a:ext cx="8943412" cy="2844502"/>
          </a:xfrm>
          <a:custGeom>
            <a:avLst/>
            <a:gdLst/>
            <a:ahLst/>
            <a:cxnLst/>
            <a:rect r="r" b="b" t="t" l="l"/>
            <a:pathLst>
              <a:path h="2844502" w="8943412">
                <a:moveTo>
                  <a:pt x="0" y="0"/>
                </a:moveTo>
                <a:lnTo>
                  <a:pt x="8943412" y="0"/>
                </a:lnTo>
                <a:lnTo>
                  <a:pt x="8943412" y="2844502"/>
                </a:lnTo>
                <a:lnTo>
                  <a:pt x="0" y="2844502"/>
                </a:lnTo>
                <a:lnTo>
                  <a:pt x="0" y="0"/>
                </a:lnTo>
                <a:close/>
              </a:path>
            </a:pathLst>
          </a:custGeom>
          <a:blipFill>
            <a:blip r:embed="rId9"/>
            <a:stretch>
              <a:fillRect l="0" t="0" r="0" b="0"/>
            </a:stretch>
          </a:blipFill>
        </p:spPr>
      </p:sp>
      <p:sp>
        <p:nvSpPr>
          <p:cNvPr name="TextBox 15" id="15"/>
          <p:cNvSpPr txBox="true"/>
          <p:nvPr/>
        </p:nvSpPr>
        <p:spPr>
          <a:xfrm rot="0">
            <a:off x="10668341" y="2694503"/>
            <a:ext cx="6962434" cy="1471955"/>
          </a:xfrm>
          <a:prstGeom prst="rect">
            <a:avLst/>
          </a:prstGeom>
        </p:spPr>
        <p:txBody>
          <a:bodyPr anchor="t" rtlCol="false" tIns="0" lIns="0" bIns="0" rIns="0">
            <a:spAutoFit/>
          </a:bodyPr>
          <a:lstStyle/>
          <a:p>
            <a:pPr algn="l">
              <a:lnSpc>
                <a:spcPts val="11985"/>
              </a:lnSpc>
              <a:spcBef>
                <a:spcPct val="0"/>
              </a:spcBef>
            </a:pPr>
            <a:r>
              <a:rPr lang="en-US" sz="8560">
                <a:solidFill>
                  <a:srgbClr val="FFFFFF"/>
                </a:solidFill>
                <a:latin typeface="TT Octosquares Compressed"/>
                <a:ea typeface="TT Octosquares Compressed"/>
                <a:cs typeface="TT Octosquares Compressed"/>
                <a:sym typeface="TT Octosquares Compressed"/>
              </a:rPr>
              <a:t>SESSION LAYER</a:t>
            </a: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2750185"/>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Maintains Connection and Controls Ports</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Sets up communication channels (sessions) between devices.</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 Responsible for session opening, ensuring session functionality throughout data transfer transmission, and session shutting when communication is complete.</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 Sets checkpoints during data transfer to prevent session disruption.</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856121" y="3678244"/>
            <a:ext cx="8287879" cy="2670539"/>
          </a:xfrm>
          <a:custGeom>
            <a:avLst/>
            <a:gdLst/>
            <a:ahLst/>
            <a:cxnLst/>
            <a:rect r="r" b="b" t="t" l="l"/>
            <a:pathLst>
              <a:path h="2670539" w="8287879">
                <a:moveTo>
                  <a:pt x="0" y="0"/>
                </a:moveTo>
                <a:lnTo>
                  <a:pt x="8287879" y="0"/>
                </a:lnTo>
                <a:lnTo>
                  <a:pt x="8287879" y="2670539"/>
                </a:lnTo>
                <a:lnTo>
                  <a:pt x="0" y="2670539"/>
                </a:lnTo>
                <a:lnTo>
                  <a:pt x="0" y="0"/>
                </a:lnTo>
                <a:close/>
              </a:path>
            </a:pathLst>
          </a:custGeom>
          <a:blipFill>
            <a:blip r:embed="rId9"/>
            <a:stretch>
              <a:fillRect l="0" t="0" r="0" b="0"/>
            </a:stretch>
          </a:blipFill>
        </p:spPr>
      </p:sp>
      <p:sp>
        <p:nvSpPr>
          <p:cNvPr name="TextBox 15" id="15"/>
          <p:cNvSpPr txBox="true"/>
          <p:nvPr/>
        </p:nvSpPr>
        <p:spPr>
          <a:xfrm rot="0">
            <a:off x="11023700" y="2704028"/>
            <a:ext cx="7069892" cy="2845497"/>
          </a:xfrm>
          <a:prstGeom prst="rect">
            <a:avLst/>
          </a:prstGeom>
        </p:spPr>
        <p:txBody>
          <a:bodyPr anchor="t" rtlCol="false" tIns="0" lIns="0" bIns="0" rIns="0">
            <a:spAutoFit/>
          </a:bodyPr>
          <a:lstStyle/>
          <a:p>
            <a:pPr algn="l">
              <a:lnSpc>
                <a:spcPts val="11411"/>
              </a:lnSpc>
            </a:pPr>
            <a:r>
              <a:rPr lang="en-US" sz="8151">
                <a:solidFill>
                  <a:srgbClr val="FFFFFF"/>
                </a:solidFill>
                <a:latin typeface="TT Octosquares Compressed"/>
                <a:ea typeface="TT Octosquares Compressed"/>
                <a:cs typeface="TT Octosquares Compressed"/>
                <a:sym typeface="TT Octosquares Compressed"/>
              </a:rPr>
              <a:t>PRESENTATION LAYER</a:t>
            </a:r>
          </a:p>
          <a:p>
            <a:pPr algn="l">
              <a:lnSpc>
                <a:spcPts val="11411"/>
              </a:lnSpc>
              <a:spcBef>
                <a:spcPct val="0"/>
              </a:spcBef>
            </a:pP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1645285"/>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Format and Encryption</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Prepares data for the application layer.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Determines how two devices should encode and encrypt.</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 Compresses data correctly.</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38888" r="0" b="-38888"/>
            </a:stretch>
          </a:blipFill>
        </p:spPr>
      </p:sp>
      <p:sp>
        <p:nvSpPr>
          <p:cNvPr name="Freeform 3" id="3"/>
          <p:cNvSpPr/>
          <p:nvPr/>
        </p:nvSpPr>
        <p:spPr>
          <a:xfrm flipH="false" flipV="false" rot="0">
            <a:off x="17324710" y="458184"/>
            <a:ext cx="306065" cy="336000"/>
          </a:xfrm>
          <a:custGeom>
            <a:avLst/>
            <a:gdLst/>
            <a:ahLst/>
            <a:cxnLst/>
            <a:rect r="r" b="b" t="t" l="l"/>
            <a:pathLst>
              <a:path h="336000" w="306065">
                <a:moveTo>
                  <a:pt x="0" y="0"/>
                </a:moveTo>
                <a:lnTo>
                  <a:pt x="306065" y="0"/>
                </a:lnTo>
                <a:lnTo>
                  <a:pt x="306065" y="336000"/>
                </a:lnTo>
                <a:lnTo>
                  <a:pt x="0" y="33600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2972" y="439904"/>
            <a:ext cx="253149" cy="354280"/>
          </a:xfrm>
          <a:custGeom>
            <a:avLst/>
            <a:gdLst/>
            <a:ahLst/>
            <a:cxnLst/>
            <a:rect r="r" b="b" t="t" l="l"/>
            <a:pathLst>
              <a:path h="354280" w="253149">
                <a:moveTo>
                  <a:pt x="0" y="0"/>
                </a:moveTo>
                <a:lnTo>
                  <a:pt x="253149" y="0"/>
                </a:lnTo>
                <a:lnTo>
                  <a:pt x="253149" y="354280"/>
                </a:lnTo>
                <a:lnTo>
                  <a:pt x="0" y="3542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5400000">
            <a:off x="17631481" y="8597471"/>
            <a:ext cx="924223" cy="397435"/>
            <a:chOff x="0" y="0"/>
            <a:chExt cx="1347239" cy="579341"/>
          </a:xfrm>
        </p:grpSpPr>
        <p:sp>
          <p:nvSpPr>
            <p:cNvPr name="Freeform 6" id="6"/>
            <p:cNvSpPr/>
            <p:nvPr/>
          </p:nvSpPr>
          <p:spPr>
            <a:xfrm flipH="false" flipV="false" rot="0">
              <a:off x="0" y="0"/>
              <a:ext cx="1347239" cy="579341"/>
            </a:xfrm>
            <a:custGeom>
              <a:avLst/>
              <a:gdLst/>
              <a:ahLst/>
              <a:cxnLst/>
              <a:rect r="r" b="b" t="t" l="l"/>
              <a:pathLst>
                <a:path h="579341" w="1347239">
                  <a:moveTo>
                    <a:pt x="673619" y="0"/>
                  </a:moveTo>
                  <a:lnTo>
                    <a:pt x="1347239" y="579341"/>
                  </a:lnTo>
                  <a:lnTo>
                    <a:pt x="0" y="579341"/>
                  </a:lnTo>
                  <a:lnTo>
                    <a:pt x="673619" y="0"/>
                  </a:lnTo>
                  <a:close/>
                </a:path>
              </a:pathLst>
            </a:custGeom>
            <a:solidFill>
              <a:srgbClr val="12F1FF"/>
            </a:solidFill>
          </p:spPr>
        </p:sp>
        <p:sp>
          <p:nvSpPr>
            <p:cNvPr name="TextBox 7" id="7"/>
            <p:cNvSpPr txBox="true"/>
            <p:nvPr/>
          </p:nvSpPr>
          <p:spPr>
            <a:xfrm>
              <a:off x="210506" y="230880"/>
              <a:ext cx="926227" cy="3070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474477" y="6487174"/>
            <a:ext cx="2669523" cy="3799826"/>
            <a:chOff x="0" y="0"/>
            <a:chExt cx="703084" cy="1000777"/>
          </a:xfrm>
        </p:grpSpPr>
        <p:sp>
          <p:nvSpPr>
            <p:cNvPr name="Freeform 9" id="9"/>
            <p:cNvSpPr/>
            <p:nvPr/>
          </p:nvSpPr>
          <p:spPr>
            <a:xfrm flipH="false" flipV="false" rot="0">
              <a:off x="0" y="0"/>
              <a:ext cx="703084" cy="1000777"/>
            </a:xfrm>
            <a:custGeom>
              <a:avLst/>
              <a:gdLst/>
              <a:ahLst/>
              <a:cxnLst/>
              <a:rect r="r" b="b" t="t" l="l"/>
              <a:pathLst>
                <a:path h="1000777" w="703084">
                  <a:moveTo>
                    <a:pt x="0" y="0"/>
                  </a:moveTo>
                  <a:lnTo>
                    <a:pt x="703084" y="0"/>
                  </a:lnTo>
                  <a:lnTo>
                    <a:pt x="703084" y="1000777"/>
                  </a:lnTo>
                  <a:lnTo>
                    <a:pt x="0" y="1000777"/>
                  </a:lnTo>
                  <a:close/>
                </a:path>
              </a:pathLst>
            </a:custGeom>
            <a:solidFill>
              <a:srgbClr val="12F1FF"/>
            </a:solidFill>
          </p:spPr>
        </p:sp>
        <p:sp>
          <p:nvSpPr>
            <p:cNvPr name="TextBox 10" id="10"/>
            <p:cNvSpPr txBox="true"/>
            <p:nvPr/>
          </p:nvSpPr>
          <p:spPr>
            <a:xfrm>
              <a:off x="0" y="-38100"/>
              <a:ext cx="703084" cy="1038877"/>
            </a:xfrm>
            <a:prstGeom prst="rect">
              <a:avLst/>
            </a:prstGeom>
          </p:spPr>
          <p:txBody>
            <a:bodyPr anchor="ctr" rtlCol="false" tIns="50800" lIns="50800" bIns="50800" rIns="50800"/>
            <a:lstStyle/>
            <a:p>
              <a:pPr algn="ctr">
                <a:lnSpc>
                  <a:spcPts val="2659"/>
                </a:lnSpc>
              </a:pPr>
            </a:p>
          </p:txBody>
        </p:sp>
      </p:grpSp>
      <p:sp>
        <p:nvSpPr>
          <p:cNvPr name="Freeform 11" id="11"/>
          <p:cNvSpPr/>
          <p:nvPr/>
        </p:nvSpPr>
        <p:spPr>
          <a:xfrm flipH="false" flipV="false" rot="0">
            <a:off x="10668341"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2" id="12"/>
          <p:cNvSpPr/>
          <p:nvPr/>
        </p:nvSpPr>
        <p:spPr>
          <a:xfrm flipH="false" flipV="false" rot="0">
            <a:off x="1113346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1598582" y="2309619"/>
            <a:ext cx="355359" cy="556335"/>
          </a:xfrm>
          <a:custGeom>
            <a:avLst/>
            <a:gdLst/>
            <a:ahLst/>
            <a:cxnLst/>
            <a:rect r="r" b="b" t="t" l="l"/>
            <a:pathLst>
              <a:path h="556335" w="355359">
                <a:moveTo>
                  <a:pt x="0" y="0"/>
                </a:moveTo>
                <a:lnTo>
                  <a:pt x="355359" y="0"/>
                </a:lnTo>
                <a:lnTo>
                  <a:pt x="355359" y="556334"/>
                </a:lnTo>
                <a:lnTo>
                  <a:pt x="0" y="5563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4" id="14"/>
          <p:cNvSpPr/>
          <p:nvPr/>
        </p:nvSpPr>
        <p:spPr>
          <a:xfrm flipH="false" flipV="false" rot="0">
            <a:off x="856121" y="3678244"/>
            <a:ext cx="8287879" cy="2670539"/>
          </a:xfrm>
          <a:custGeom>
            <a:avLst/>
            <a:gdLst/>
            <a:ahLst/>
            <a:cxnLst/>
            <a:rect r="r" b="b" t="t" l="l"/>
            <a:pathLst>
              <a:path h="2670539" w="8287879">
                <a:moveTo>
                  <a:pt x="0" y="0"/>
                </a:moveTo>
                <a:lnTo>
                  <a:pt x="8287879" y="0"/>
                </a:lnTo>
                <a:lnTo>
                  <a:pt x="8287879" y="2670539"/>
                </a:lnTo>
                <a:lnTo>
                  <a:pt x="0" y="2670539"/>
                </a:lnTo>
                <a:lnTo>
                  <a:pt x="0" y="0"/>
                </a:lnTo>
                <a:close/>
              </a:path>
            </a:pathLst>
          </a:custGeom>
          <a:blipFill>
            <a:blip r:embed="rId9"/>
            <a:stretch>
              <a:fillRect l="0" t="0" r="0" b="0"/>
            </a:stretch>
          </a:blipFill>
        </p:spPr>
      </p:sp>
      <p:sp>
        <p:nvSpPr>
          <p:cNvPr name="TextBox 15" id="15"/>
          <p:cNvSpPr txBox="true"/>
          <p:nvPr/>
        </p:nvSpPr>
        <p:spPr>
          <a:xfrm rot="0">
            <a:off x="10516311" y="2023605"/>
            <a:ext cx="7932641" cy="3182502"/>
          </a:xfrm>
          <a:prstGeom prst="rect">
            <a:avLst/>
          </a:prstGeom>
        </p:spPr>
        <p:txBody>
          <a:bodyPr anchor="t" rtlCol="false" tIns="0" lIns="0" bIns="0" rIns="0">
            <a:spAutoFit/>
          </a:bodyPr>
          <a:lstStyle/>
          <a:p>
            <a:pPr algn="l">
              <a:lnSpc>
                <a:spcPts val="12804"/>
              </a:lnSpc>
            </a:pPr>
            <a:r>
              <a:rPr lang="en-US" sz="9145">
                <a:solidFill>
                  <a:srgbClr val="FFFFFF"/>
                </a:solidFill>
                <a:latin typeface="TT Octosquares Compressed"/>
                <a:ea typeface="TT Octosquares Compressed"/>
                <a:cs typeface="TT Octosquares Compressed"/>
                <a:sym typeface="TT Octosquares Compressed"/>
              </a:rPr>
              <a:t>APPLICATION LAYER</a:t>
            </a:r>
          </a:p>
          <a:p>
            <a:pPr algn="l">
              <a:lnSpc>
                <a:spcPts val="12804"/>
              </a:lnSpc>
              <a:spcBef>
                <a:spcPct val="0"/>
              </a:spcBef>
            </a:pPr>
          </a:p>
        </p:txBody>
      </p:sp>
      <p:sp>
        <p:nvSpPr>
          <p:cNvPr name="TextBox 16" id="16"/>
          <p:cNvSpPr txBox="true"/>
          <p:nvPr/>
        </p:nvSpPr>
        <p:spPr>
          <a:xfrm rot="0">
            <a:off x="16089294" y="517674"/>
            <a:ext cx="9784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Contact</a:t>
            </a:r>
          </a:p>
        </p:txBody>
      </p:sp>
      <p:sp>
        <p:nvSpPr>
          <p:cNvPr name="TextBox 17" id="17"/>
          <p:cNvSpPr txBox="true"/>
          <p:nvPr/>
        </p:nvSpPr>
        <p:spPr>
          <a:xfrm rot="0">
            <a:off x="14533497" y="517674"/>
            <a:ext cx="1060497"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About Us</a:t>
            </a:r>
          </a:p>
        </p:txBody>
      </p:sp>
      <p:sp>
        <p:nvSpPr>
          <p:cNvPr name="TextBox 18" id="18"/>
          <p:cNvSpPr txBox="true"/>
          <p:nvPr/>
        </p:nvSpPr>
        <p:spPr>
          <a:xfrm rot="0">
            <a:off x="13302741" y="517674"/>
            <a:ext cx="735456"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Service</a:t>
            </a:r>
          </a:p>
        </p:txBody>
      </p:sp>
      <p:sp>
        <p:nvSpPr>
          <p:cNvPr name="TextBox 19" id="19"/>
          <p:cNvSpPr txBox="true"/>
          <p:nvPr/>
        </p:nvSpPr>
        <p:spPr>
          <a:xfrm rot="0">
            <a:off x="12046981" y="517674"/>
            <a:ext cx="809760" cy="197971"/>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Home</a:t>
            </a:r>
          </a:p>
        </p:txBody>
      </p:sp>
      <p:sp>
        <p:nvSpPr>
          <p:cNvPr name="TextBox 20" id="20"/>
          <p:cNvSpPr txBox="true"/>
          <p:nvPr/>
        </p:nvSpPr>
        <p:spPr>
          <a:xfrm rot="0">
            <a:off x="1039108" y="517674"/>
            <a:ext cx="1284760" cy="198120"/>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Techlators</a:t>
            </a:r>
          </a:p>
        </p:txBody>
      </p:sp>
      <p:sp>
        <p:nvSpPr>
          <p:cNvPr name="TextBox 21" id="21"/>
          <p:cNvSpPr txBox="true"/>
          <p:nvPr/>
        </p:nvSpPr>
        <p:spPr>
          <a:xfrm rot="0">
            <a:off x="11741662" y="4727993"/>
            <a:ext cx="4557428" cy="3026410"/>
          </a:xfrm>
          <a:prstGeom prst="rect">
            <a:avLst/>
          </a:prstGeom>
        </p:spPr>
        <p:txBody>
          <a:bodyPr anchor="t" rtlCol="false" tIns="0" lIns="0" bIns="0" rIns="0">
            <a:spAutoFit/>
          </a:bodyPr>
          <a:lstStyle/>
          <a:p>
            <a:pPr algn="l">
              <a:lnSpc>
                <a:spcPts val="2239"/>
              </a:lnSpc>
            </a:pPr>
            <a:r>
              <a:rPr lang="en-US" sz="1599">
                <a:solidFill>
                  <a:srgbClr val="FFFFFF"/>
                </a:solidFill>
                <a:latin typeface="Open Sans"/>
                <a:ea typeface="Open Sans"/>
                <a:cs typeface="Open Sans"/>
                <a:sym typeface="Open Sans"/>
              </a:rPr>
              <a:t>Human-computer interaction</a:t>
            </a:r>
          </a:p>
          <a:p>
            <a:pPr algn="l">
              <a:lnSpc>
                <a:spcPts val="2239"/>
              </a:lnSpc>
            </a:pP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End-user software like web browsers and email clients makes use of it. </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Protocols are provided that allow software to send and receive information while also presenting useful data to users.</a:t>
            </a:r>
          </a:p>
          <a:p>
            <a:pPr algn="l" marL="345439" indent="-172720" lvl="1">
              <a:lnSpc>
                <a:spcPts val="2239"/>
              </a:lnSpc>
              <a:buFont typeface="Arial"/>
              <a:buChar char="•"/>
            </a:pPr>
            <a:r>
              <a:rPr lang="en-US" sz="1599">
                <a:solidFill>
                  <a:srgbClr val="FFFFFF"/>
                </a:solidFill>
                <a:latin typeface="Open Sans"/>
                <a:ea typeface="Open Sans"/>
                <a:cs typeface="Open Sans"/>
                <a:sym typeface="Open Sans"/>
              </a:rPr>
              <a:t> This layer supports protocols such as HTTP (HyperText Transfer Protocol), FTP (File Transfer Protocol), and SMTP (Simple Mail Transfer Protocol).</a:t>
            </a:r>
          </a:p>
        </p:txBody>
      </p:sp>
      <p:sp>
        <p:nvSpPr>
          <p:cNvPr name="TextBox 22" id="22"/>
          <p:cNvSpPr txBox="true"/>
          <p:nvPr/>
        </p:nvSpPr>
        <p:spPr>
          <a:xfrm rot="0">
            <a:off x="10759162" y="498493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01</a:t>
            </a:r>
          </a:p>
        </p:txBody>
      </p:sp>
      <p:sp>
        <p:nvSpPr>
          <p:cNvPr name="TextBox 23" id="23"/>
          <p:cNvSpPr txBox="true"/>
          <p:nvPr/>
        </p:nvSpPr>
        <p:spPr>
          <a:xfrm rot="0">
            <a:off x="10759162" y="6979825"/>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0B081D"/>
                </a:solidFill>
                <a:latin typeface="Open Sans Bold"/>
                <a:ea typeface="Open Sans Bold"/>
                <a:cs typeface="Open Sans Bold"/>
                <a:sym typeface="Open Sans Bold"/>
              </a:rPr>
              <a:t>02</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Techlators OSI Model and Topologies Activity</dc:title>
  <cp:revision>1</cp:revision>
  <dcterms:created xsi:type="dcterms:W3CDTF">2006-08-16T00:00:00Z</dcterms:created>
  <dcterms:modified xsi:type="dcterms:W3CDTF">2011-08-01T06:04:30Z</dcterms:modified>
  <dc:identifier>DAGT5YV6kvg</dc:identifier>
</cp:coreProperties>
</file>