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14"/>
  </p:notesMasterIdLst>
  <p:sldIdLst>
    <p:sldId id="257" r:id="rId2"/>
    <p:sldId id="258" r:id="rId3"/>
    <p:sldId id="259" r:id="rId4"/>
    <p:sldId id="260" r:id="rId5"/>
    <p:sldId id="266" r:id="rId6"/>
    <p:sldId id="267" r:id="rId7"/>
    <p:sldId id="261" r:id="rId8"/>
    <p:sldId id="262" r:id="rId9"/>
    <p:sldId id="263" r:id="rId10"/>
    <p:sldId id="264" r:id="rId11"/>
    <p:sldId id="265" r:id="rId12"/>
    <p:sldId id="25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DF97E-66A1-463D-8F40-89DC31E99AF1}"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ro-RO"/>
        </a:p>
      </dgm:t>
    </dgm:pt>
    <dgm:pt modelId="{0C5F7383-5B0C-486E-9260-91B836954452}">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dgm:t>
    </dgm:pt>
    <dgm:pt modelId="{CDF12119-CACC-4A12-B493-EF409AF5F388}" type="parTrans" cxnId="{17F9E9E6-ECEA-4892-816D-DEE25A947A5A}">
      <dgm:prSet/>
      <dgm:spPr/>
      <dgm:t>
        <a:bodyPr/>
        <a:lstStyle/>
        <a:p>
          <a:endParaRPr lang="ro-RO"/>
        </a:p>
      </dgm:t>
    </dgm:pt>
    <dgm:pt modelId="{79B4F6C9-E946-49C7-A8DB-35D5BEFCEDCB}" type="sibTrans" cxnId="{17F9E9E6-ECEA-4892-816D-DEE25A947A5A}">
      <dgm:prSet/>
      <dgm:spPr/>
      <dgm:t>
        <a:bodyPr/>
        <a:lstStyle/>
        <a:p>
          <a:endParaRPr lang="ro-RO"/>
        </a:p>
      </dgm:t>
    </dgm:pt>
    <dgm:pt modelId="{772C48C9-76DB-4463-8D06-BBCA30231559}">
      <dgm:prSet phldrT="[Text]" custT="1"/>
      <dgm:spPr/>
      <dgm:t>
        <a:bodyPr/>
        <a:lstStyle/>
        <a:p>
          <a:pPr>
            <a:buClrTx/>
            <a:buSzTx/>
            <a:buNone/>
          </a:pPr>
          <a:r>
            <a:rPr lang="ro-RO" sz="2000" b="1" dirty="0">
              <a:solidFill>
                <a:schemeClr val="accent2">
                  <a:lumMod val="50000"/>
                </a:schemeClr>
              </a:solidFill>
            </a:rPr>
            <a:t>Scop</a:t>
          </a:r>
        </a:p>
      </dgm:t>
    </dgm:pt>
    <dgm:pt modelId="{A563ADED-A22F-4A64-9013-C0F03691DBE9}" type="parTrans" cxnId="{84C71D65-452D-4D37-9BE7-0D0631418771}">
      <dgm:prSet/>
      <dgm:spPr/>
      <dgm:t>
        <a:bodyPr/>
        <a:lstStyle/>
        <a:p>
          <a:endParaRPr lang="ro-RO"/>
        </a:p>
      </dgm:t>
    </dgm:pt>
    <dgm:pt modelId="{BA4E73B0-B3C8-4BC9-A07F-108CD16F61CC}" type="sibTrans" cxnId="{84C71D65-452D-4D37-9BE7-0D0631418771}">
      <dgm:prSet/>
      <dgm:spPr/>
      <dgm:t>
        <a:bodyPr/>
        <a:lstStyle/>
        <a:p>
          <a:endParaRPr lang="ro-RO"/>
        </a:p>
      </dgm:t>
    </dgm:pt>
    <dgm:pt modelId="{79B85A7A-CFDA-46D2-A067-19855A04257F}">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dgm:t>
    </dgm:pt>
    <dgm:pt modelId="{CEFAFA9D-8FC0-4539-A352-F061AA0EFABE}" type="parTrans" cxnId="{836C7842-CDAD-40AA-9739-46C83474C185}">
      <dgm:prSet/>
      <dgm:spPr/>
      <dgm:t>
        <a:bodyPr/>
        <a:lstStyle/>
        <a:p>
          <a:endParaRPr lang="ro-RO"/>
        </a:p>
      </dgm:t>
    </dgm:pt>
    <dgm:pt modelId="{6C5EE5E9-FC4D-423F-9985-C8137788A3E5}" type="sibTrans" cxnId="{836C7842-CDAD-40AA-9739-46C83474C185}">
      <dgm:prSet/>
      <dgm:spPr/>
      <dgm:t>
        <a:bodyPr/>
        <a:lstStyle/>
        <a:p>
          <a:endParaRPr lang="ro-RO"/>
        </a:p>
      </dgm:t>
    </dgm:pt>
    <dgm:pt modelId="{560BB581-0A5F-4522-B38E-882BE722DC40}">
      <dgm:prSet phldrT="[Text]" custT="1"/>
      <dgm:spPr/>
      <dgm:t>
        <a:bodyPr/>
        <a:lstStyle/>
        <a:p>
          <a:pPr>
            <a:buNone/>
          </a:pPr>
          <a:r>
            <a:rPr lang="ro-RO" sz="2000" b="1" dirty="0">
              <a:solidFill>
                <a:schemeClr val="accent2">
                  <a:lumMod val="50000"/>
                </a:schemeClr>
              </a:solidFill>
            </a:rPr>
            <a:t>Întreg concept</a:t>
          </a:r>
        </a:p>
      </dgm:t>
    </dgm:pt>
    <dgm:pt modelId="{43807D5A-0540-4630-BA36-FFABEB15133C}" type="parTrans" cxnId="{3E57875D-E947-4325-A0D6-5293DE6E0A29}">
      <dgm:prSet/>
      <dgm:spPr/>
      <dgm:t>
        <a:bodyPr/>
        <a:lstStyle/>
        <a:p>
          <a:endParaRPr lang="ro-RO"/>
        </a:p>
      </dgm:t>
    </dgm:pt>
    <dgm:pt modelId="{993415BE-4B1C-45DB-A4C0-D34A36DC1E58}" type="sibTrans" cxnId="{3E57875D-E947-4325-A0D6-5293DE6E0A29}">
      <dgm:prSet/>
      <dgm:spPr/>
      <dgm:t>
        <a:bodyPr/>
        <a:lstStyle/>
        <a:p>
          <a:endParaRPr lang="ro-RO"/>
        </a:p>
      </dgm:t>
    </dgm:pt>
    <dgm:pt modelId="{8D9C5FDF-31B2-43D8-BA80-633331550EBF}">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dgm:t>
    </dgm:pt>
    <dgm:pt modelId="{FA7EEB7F-788F-49EF-8A76-78C5F0BA073F}" type="parTrans" cxnId="{95236978-6A90-4750-AAF1-56F9DAF6EBE1}">
      <dgm:prSet/>
      <dgm:spPr/>
      <dgm:t>
        <a:bodyPr/>
        <a:lstStyle/>
        <a:p>
          <a:endParaRPr lang="ro-RO"/>
        </a:p>
      </dgm:t>
    </dgm:pt>
    <dgm:pt modelId="{3A0FF67E-AF50-442C-AB55-8A2D7C570D98}" type="sibTrans" cxnId="{95236978-6A90-4750-AAF1-56F9DAF6EBE1}">
      <dgm:prSet/>
      <dgm:spPr/>
      <dgm:t>
        <a:bodyPr/>
        <a:lstStyle/>
        <a:p>
          <a:endParaRPr lang="ro-RO"/>
        </a:p>
      </dgm:t>
    </dgm:pt>
    <dgm:pt modelId="{02B10992-A78C-44BE-9FAE-C9A93C7ED4C9}">
      <dgm:prSet phldrT="[Text]" custT="1"/>
      <dgm:spPr/>
      <dgm:t>
        <a:bodyPr/>
        <a:lstStyle/>
        <a:p>
          <a:pPr>
            <a:buNone/>
          </a:pPr>
          <a:r>
            <a:rPr lang="ro-RO" sz="2000" b="1" dirty="0">
              <a:solidFill>
                <a:schemeClr val="accent2">
                  <a:lumMod val="50000"/>
                </a:schemeClr>
              </a:solidFill>
            </a:rPr>
            <a:t>Big Data</a:t>
          </a:r>
        </a:p>
      </dgm:t>
    </dgm:pt>
    <dgm:pt modelId="{A461E461-3D3D-4250-B967-A11EB7B0E2DA}" type="parTrans" cxnId="{D27790A7-A5B9-45BA-9ED6-7BC9F367D755}">
      <dgm:prSet/>
      <dgm:spPr/>
      <dgm:t>
        <a:bodyPr/>
        <a:lstStyle/>
        <a:p>
          <a:endParaRPr lang="ro-RO"/>
        </a:p>
      </dgm:t>
    </dgm:pt>
    <dgm:pt modelId="{206B4124-59E1-4E8A-9659-74DE72523150}" type="sibTrans" cxnId="{D27790A7-A5B9-45BA-9ED6-7BC9F367D755}">
      <dgm:prSet/>
      <dgm:spPr/>
      <dgm:t>
        <a:bodyPr/>
        <a:lstStyle/>
        <a:p>
          <a:endParaRPr lang="ro-RO"/>
        </a:p>
      </dgm:t>
    </dgm:pt>
    <dgm:pt modelId="{4F3C34E8-734F-477E-A280-0067CF10CE51}">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p>
      </dgm:t>
    </dgm:pt>
    <dgm:pt modelId="{D9F13B49-1DAD-4EF0-B33A-BD5DF3E705BC}" type="parTrans" cxnId="{72CAFC2E-A9E4-48C7-BDE4-F40CAC63A6C9}">
      <dgm:prSet/>
      <dgm:spPr/>
      <dgm:t>
        <a:bodyPr/>
        <a:lstStyle/>
        <a:p>
          <a:endParaRPr lang="ro-RO"/>
        </a:p>
      </dgm:t>
    </dgm:pt>
    <dgm:pt modelId="{C91A0BB5-C93C-4F2D-BDE6-838CDBF34133}" type="sibTrans" cxnId="{72CAFC2E-A9E4-48C7-BDE4-F40CAC63A6C9}">
      <dgm:prSet/>
      <dgm:spPr/>
      <dgm:t>
        <a:bodyPr/>
        <a:lstStyle/>
        <a:p>
          <a:endParaRPr lang="ro-RO"/>
        </a:p>
      </dgm:t>
    </dgm:pt>
    <dgm:pt modelId="{42F46A19-A5A0-40C4-AD84-AAAFD7FE495A}">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dgm:t>
    </dgm:pt>
    <dgm:pt modelId="{028A6CC8-76AD-4B5C-89CB-CB15B56E4D46}" type="parTrans" cxnId="{6031484F-D0C0-42AC-9070-3CD1B5855DE5}">
      <dgm:prSet/>
      <dgm:spPr/>
      <dgm:t>
        <a:bodyPr/>
        <a:lstStyle/>
        <a:p>
          <a:endParaRPr lang="ro-RO"/>
        </a:p>
      </dgm:t>
    </dgm:pt>
    <dgm:pt modelId="{E0F7932D-7A5A-4F9F-BB96-E281CF832D0F}" type="sibTrans" cxnId="{6031484F-D0C0-42AC-9070-3CD1B5855DE5}">
      <dgm:prSet/>
      <dgm:spPr/>
      <dgm:t>
        <a:bodyPr/>
        <a:lstStyle/>
        <a:p>
          <a:endParaRPr lang="ro-RO"/>
        </a:p>
      </dgm:t>
    </dgm:pt>
    <dgm:pt modelId="{42E2768B-2F70-44AE-A1C1-5344199E0CF4}">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dgm:t>
    </dgm:pt>
    <dgm:pt modelId="{8E3B6AA6-7E22-41EE-B0FA-B98F86BA0131}" type="parTrans" cxnId="{A9575F3D-5CB1-4649-95A4-20DEED1FF8A4}">
      <dgm:prSet/>
      <dgm:spPr/>
      <dgm:t>
        <a:bodyPr/>
        <a:lstStyle/>
        <a:p>
          <a:endParaRPr lang="ro-RO"/>
        </a:p>
      </dgm:t>
    </dgm:pt>
    <dgm:pt modelId="{86F2A219-5D5C-415D-AF0D-9604D6848F47}" type="sibTrans" cxnId="{A9575F3D-5CB1-4649-95A4-20DEED1FF8A4}">
      <dgm:prSet/>
      <dgm:spPr/>
      <dgm:t>
        <a:bodyPr/>
        <a:lstStyle/>
        <a:p>
          <a:endParaRPr lang="ro-RO"/>
        </a:p>
      </dgm:t>
    </dgm:pt>
    <dgm:pt modelId="{083DD992-F1B3-4783-AF51-1566C8CFD7DE}">
      <dgm:prSet phldrT="[Text]" custT="1"/>
      <dgm:spPr>
        <a:solidFill>
          <a:schemeClr val="accent1">
            <a:lumMod val="60000"/>
            <a:lumOff val="40000"/>
          </a:schemeClr>
        </a:solidFill>
        <a:ln>
          <a:solidFill>
            <a:schemeClr val="tx1"/>
          </a:solidFill>
        </a:ln>
      </dgm:spPr>
      <dgm:t>
        <a:bodyPr/>
        <a:lstStyle/>
        <a:p>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p>
      </dgm:t>
    </dgm:pt>
    <dgm:pt modelId="{A312635E-7FBE-4E73-AC92-39D79C0253DA}" type="parTrans" cxnId="{6B28EEA1-1CB8-4A63-820A-1FB6C885AD92}">
      <dgm:prSet/>
      <dgm:spPr/>
      <dgm:t>
        <a:bodyPr/>
        <a:lstStyle/>
        <a:p>
          <a:endParaRPr lang="ro-RO"/>
        </a:p>
      </dgm:t>
    </dgm:pt>
    <dgm:pt modelId="{58517375-F0FF-4B5E-BB2A-1223E08AC1A0}" type="sibTrans" cxnId="{6B28EEA1-1CB8-4A63-820A-1FB6C885AD92}">
      <dgm:prSet/>
      <dgm:spPr/>
      <dgm:t>
        <a:bodyPr/>
        <a:lstStyle/>
        <a:p>
          <a:endParaRPr lang="ro-RO"/>
        </a:p>
      </dgm:t>
    </dgm:pt>
    <dgm:pt modelId="{CA7C9215-2201-4CAA-9F4D-D8B79F112B26}">
      <dgm:prSet custT="1"/>
      <dgm:spPr/>
      <dgm:t>
        <a:bodyPr/>
        <a:lstStyle/>
        <a:p>
          <a:pPr>
            <a:buNone/>
          </a:pPr>
          <a:r>
            <a:rPr lang="ro-RO" sz="2000" b="1" dirty="0">
              <a:solidFill>
                <a:schemeClr val="accent2">
                  <a:lumMod val="50000"/>
                </a:schemeClr>
              </a:solidFill>
            </a:rPr>
            <a:t>Senzori</a:t>
          </a:r>
        </a:p>
      </dgm:t>
    </dgm:pt>
    <dgm:pt modelId="{281F1918-6E21-45D5-8766-4B89072D9E8E}" type="parTrans" cxnId="{8C27A8FF-C1CB-4ABA-B0F5-FA0533F746F5}">
      <dgm:prSet/>
      <dgm:spPr/>
      <dgm:t>
        <a:bodyPr/>
        <a:lstStyle/>
        <a:p>
          <a:endParaRPr lang="ro-RO"/>
        </a:p>
      </dgm:t>
    </dgm:pt>
    <dgm:pt modelId="{56A4E6A8-1A8A-41A5-ACE3-36108C257E19}" type="sibTrans" cxnId="{8C27A8FF-C1CB-4ABA-B0F5-FA0533F746F5}">
      <dgm:prSet/>
      <dgm:spPr/>
      <dgm:t>
        <a:bodyPr/>
        <a:lstStyle/>
        <a:p>
          <a:endParaRPr lang="ro-RO"/>
        </a:p>
      </dgm:t>
    </dgm:pt>
    <dgm:pt modelId="{8816066E-0926-4EB9-950F-B28EA9E3500A}">
      <dgm:prSet custT="1"/>
      <dgm:spPr/>
      <dgm:t>
        <a:bodyPr/>
        <a:lstStyle/>
        <a:p>
          <a:pPr>
            <a:buNone/>
          </a:pPr>
          <a:r>
            <a:rPr lang="ro-RO" sz="2000" b="1" dirty="0">
              <a:solidFill>
                <a:schemeClr val="accent2">
                  <a:lumMod val="50000"/>
                </a:schemeClr>
              </a:solidFill>
            </a:rPr>
            <a:t>Schema funcțională</a:t>
          </a:r>
        </a:p>
      </dgm:t>
    </dgm:pt>
    <dgm:pt modelId="{58256163-479A-4124-8BE7-EBA83965646C}" type="parTrans" cxnId="{CA55C427-F97C-4BA8-8E84-5F026A0735A5}">
      <dgm:prSet/>
      <dgm:spPr/>
      <dgm:t>
        <a:bodyPr/>
        <a:lstStyle/>
        <a:p>
          <a:endParaRPr lang="ro-RO"/>
        </a:p>
      </dgm:t>
    </dgm:pt>
    <dgm:pt modelId="{5804B774-EDFC-40DF-A066-AE8C38D26907}" type="sibTrans" cxnId="{CA55C427-F97C-4BA8-8E84-5F026A0735A5}">
      <dgm:prSet/>
      <dgm:spPr/>
      <dgm:t>
        <a:bodyPr/>
        <a:lstStyle/>
        <a:p>
          <a:endParaRPr lang="ro-RO"/>
        </a:p>
      </dgm:t>
    </dgm:pt>
    <dgm:pt modelId="{E19575A8-0CC0-4185-8DC8-D12C23111D39}">
      <dgm:prSet custT="1"/>
      <dgm:spPr/>
      <dgm:t>
        <a:bodyPr/>
        <a:lstStyle/>
        <a:p>
          <a:pPr>
            <a:buNone/>
          </a:pPr>
          <a:r>
            <a:rPr lang="ro-RO" sz="2000" b="1" dirty="0">
              <a:solidFill>
                <a:schemeClr val="accent2">
                  <a:lumMod val="50000"/>
                </a:schemeClr>
              </a:solidFill>
            </a:rPr>
            <a:t>Montaj sistem</a:t>
          </a:r>
        </a:p>
      </dgm:t>
    </dgm:pt>
    <dgm:pt modelId="{3128892F-5DA4-4C07-8210-4A5AFE4D7A67}" type="parTrans" cxnId="{0FD18E41-C01E-44F2-BA02-CABD5C66230A}">
      <dgm:prSet/>
      <dgm:spPr/>
      <dgm:t>
        <a:bodyPr/>
        <a:lstStyle/>
        <a:p>
          <a:endParaRPr lang="ro-RO"/>
        </a:p>
      </dgm:t>
    </dgm:pt>
    <dgm:pt modelId="{26183793-CA55-4F6A-8584-9325AFFD7A06}" type="sibTrans" cxnId="{0FD18E41-C01E-44F2-BA02-CABD5C66230A}">
      <dgm:prSet/>
      <dgm:spPr/>
      <dgm:t>
        <a:bodyPr/>
        <a:lstStyle/>
        <a:p>
          <a:endParaRPr lang="ro-RO"/>
        </a:p>
      </dgm:t>
    </dgm:pt>
    <dgm:pt modelId="{B676F429-92E9-44E5-9AC2-0F0775E93A3E}">
      <dgm:prSet custT="1"/>
      <dgm:spPr/>
      <dgm:t>
        <a:bodyPr/>
        <a:lstStyle/>
        <a:p>
          <a:pPr>
            <a:buNone/>
          </a:pPr>
          <a:r>
            <a:rPr lang="ro-RO" sz="2000" b="1" dirty="0">
              <a:solidFill>
                <a:schemeClr val="accent2">
                  <a:lumMod val="50000"/>
                </a:schemeClr>
              </a:solidFill>
              <a:effectLst/>
            </a:rPr>
            <a:t>Codul sursă pentru dispozitivul </a:t>
          </a:r>
          <a:r>
            <a:rPr lang="ro-RO" sz="2000" b="1" dirty="0" err="1">
              <a:solidFill>
                <a:schemeClr val="accent2">
                  <a:lumMod val="50000"/>
                </a:schemeClr>
              </a:solidFill>
              <a:effectLst/>
            </a:rPr>
            <a:t>embedded</a:t>
          </a:r>
          <a:r>
            <a:rPr lang="ro-RO" sz="2000" b="1" dirty="0">
              <a:solidFill>
                <a:schemeClr val="accent2">
                  <a:lumMod val="50000"/>
                </a:schemeClr>
              </a:solidFill>
              <a:effectLst/>
            </a:rPr>
            <a:t> </a:t>
          </a:r>
        </a:p>
      </dgm:t>
    </dgm:pt>
    <dgm:pt modelId="{F230F57B-15F1-4276-A40D-D4E5B715423E}" type="parTrans" cxnId="{CF3B16FE-46EE-45FD-9D3D-1F85928B0F4A}">
      <dgm:prSet/>
      <dgm:spPr/>
      <dgm:t>
        <a:bodyPr/>
        <a:lstStyle/>
        <a:p>
          <a:endParaRPr lang="ro-RO"/>
        </a:p>
      </dgm:t>
    </dgm:pt>
    <dgm:pt modelId="{47C910BC-F0E9-48DD-9319-199AF8DB2F78}" type="sibTrans" cxnId="{CF3B16FE-46EE-45FD-9D3D-1F85928B0F4A}">
      <dgm:prSet/>
      <dgm:spPr/>
      <dgm:t>
        <a:bodyPr/>
        <a:lstStyle/>
        <a:p>
          <a:endParaRPr lang="ro-RO"/>
        </a:p>
      </dgm:t>
    </dgm:pt>
    <dgm:pt modelId="{F61285C8-6C84-45A5-BB67-36C2ED4D686B}" type="pres">
      <dgm:prSet presAssocID="{BBDDF97E-66A1-463D-8F40-89DC31E99AF1}" presName="linearFlow" presStyleCnt="0">
        <dgm:presLayoutVars>
          <dgm:dir/>
          <dgm:animLvl val="lvl"/>
          <dgm:resizeHandles val="exact"/>
        </dgm:presLayoutVars>
      </dgm:prSet>
      <dgm:spPr/>
    </dgm:pt>
    <dgm:pt modelId="{9E8AE082-F415-4B12-A92B-3EBEE2E87122}" type="pres">
      <dgm:prSet presAssocID="{0C5F7383-5B0C-486E-9260-91B836954452}" presName="composite" presStyleCnt="0"/>
      <dgm:spPr/>
    </dgm:pt>
    <dgm:pt modelId="{D12AD945-B937-4966-A77F-1D73045D8E66}" type="pres">
      <dgm:prSet presAssocID="{0C5F7383-5B0C-486E-9260-91B836954452}" presName="parentText" presStyleLbl="alignNode1" presStyleIdx="0" presStyleCnt="7" custLinFactNeighborY="-470">
        <dgm:presLayoutVars>
          <dgm:chMax val="1"/>
          <dgm:bulletEnabled val="1"/>
        </dgm:presLayoutVars>
      </dgm:prSet>
      <dgm:spPr/>
    </dgm:pt>
    <dgm:pt modelId="{711CBA82-9513-40E7-9D6C-739F9B572111}" type="pres">
      <dgm:prSet presAssocID="{0C5F7383-5B0C-486E-9260-91B836954452}" presName="descendantText" presStyleLbl="alignAcc1" presStyleIdx="0" presStyleCnt="7" custLinFactNeighborX="0" custLinFactNeighborY="-1434">
        <dgm:presLayoutVars>
          <dgm:bulletEnabled val="1"/>
        </dgm:presLayoutVars>
      </dgm:prSet>
      <dgm:spPr/>
    </dgm:pt>
    <dgm:pt modelId="{1AB6AEE3-A72E-4877-98E6-13B7D5E3E4FF}" type="pres">
      <dgm:prSet presAssocID="{79B4F6C9-E946-49C7-A8DB-35D5BEFCEDCB}" presName="sp" presStyleCnt="0"/>
      <dgm:spPr/>
    </dgm:pt>
    <dgm:pt modelId="{930DD2F2-EF31-413F-9CD5-58A686C34522}" type="pres">
      <dgm:prSet presAssocID="{79B85A7A-CFDA-46D2-A067-19855A04257F}" presName="composite" presStyleCnt="0"/>
      <dgm:spPr/>
    </dgm:pt>
    <dgm:pt modelId="{3B8373F1-2FB2-4B95-9091-87E3C8BC8C24}" type="pres">
      <dgm:prSet presAssocID="{79B85A7A-CFDA-46D2-A067-19855A04257F}" presName="parentText" presStyleLbl="alignNode1" presStyleIdx="1" presStyleCnt="7" custLinFactNeighborY="-1878">
        <dgm:presLayoutVars>
          <dgm:chMax val="1"/>
          <dgm:bulletEnabled val="1"/>
        </dgm:presLayoutVars>
      </dgm:prSet>
      <dgm:spPr/>
    </dgm:pt>
    <dgm:pt modelId="{73480797-DA44-4D6C-9073-4C81A065B682}" type="pres">
      <dgm:prSet presAssocID="{79B85A7A-CFDA-46D2-A067-19855A04257F}" presName="descendantText" presStyleLbl="alignAcc1" presStyleIdx="1" presStyleCnt="7" custLinFactNeighborX="0" custLinFactNeighborY="-1435">
        <dgm:presLayoutVars>
          <dgm:bulletEnabled val="1"/>
        </dgm:presLayoutVars>
      </dgm:prSet>
      <dgm:spPr/>
    </dgm:pt>
    <dgm:pt modelId="{AC27EF1D-3605-4F9B-95BE-CC53AA236944}" type="pres">
      <dgm:prSet presAssocID="{6C5EE5E9-FC4D-423F-9985-C8137788A3E5}" presName="sp" presStyleCnt="0"/>
      <dgm:spPr/>
    </dgm:pt>
    <dgm:pt modelId="{26538031-1768-40CA-ABAE-B5CD2BDCE256}" type="pres">
      <dgm:prSet presAssocID="{8D9C5FDF-31B2-43D8-BA80-633331550EBF}" presName="composite" presStyleCnt="0"/>
      <dgm:spPr/>
    </dgm:pt>
    <dgm:pt modelId="{16887B64-E5CD-4143-8F78-35607E481925}" type="pres">
      <dgm:prSet presAssocID="{8D9C5FDF-31B2-43D8-BA80-633331550EBF}" presName="parentText" presStyleLbl="alignNode1" presStyleIdx="2" presStyleCnt="7" custLinFactNeighborY="-1878">
        <dgm:presLayoutVars>
          <dgm:chMax val="1"/>
          <dgm:bulletEnabled val="1"/>
        </dgm:presLayoutVars>
      </dgm:prSet>
      <dgm:spPr/>
    </dgm:pt>
    <dgm:pt modelId="{9E849263-4CF9-4153-A061-ADBC975A8A96}" type="pres">
      <dgm:prSet presAssocID="{8D9C5FDF-31B2-43D8-BA80-633331550EBF}" presName="descendantText" presStyleLbl="alignAcc1" presStyleIdx="2" presStyleCnt="7" custLinFactNeighborX="0" custLinFactNeighborY="-1435">
        <dgm:presLayoutVars>
          <dgm:bulletEnabled val="1"/>
        </dgm:presLayoutVars>
      </dgm:prSet>
      <dgm:spPr/>
    </dgm:pt>
    <dgm:pt modelId="{667CB45D-E05D-4C46-8BE6-064100DB842B}" type="pres">
      <dgm:prSet presAssocID="{3A0FF67E-AF50-442C-AB55-8A2D7C570D98}" presName="sp" presStyleCnt="0"/>
      <dgm:spPr/>
    </dgm:pt>
    <dgm:pt modelId="{2C82B014-9C7F-472D-A6E0-FAC60C3B5E31}" type="pres">
      <dgm:prSet presAssocID="{4F3C34E8-734F-477E-A280-0067CF10CE51}" presName="composite" presStyleCnt="0"/>
      <dgm:spPr/>
    </dgm:pt>
    <dgm:pt modelId="{15336E93-37C8-4D2C-9410-3F137A34C964}" type="pres">
      <dgm:prSet presAssocID="{4F3C34E8-734F-477E-A280-0067CF10CE51}" presName="parentText" presStyleLbl="alignNode1" presStyleIdx="3" presStyleCnt="7" custLinFactNeighborY="-1415">
        <dgm:presLayoutVars>
          <dgm:chMax val="1"/>
          <dgm:bulletEnabled val="1"/>
        </dgm:presLayoutVars>
      </dgm:prSet>
      <dgm:spPr/>
    </dgm:pt>
    <dgm:pt modelId="{7B9F37BB-4CE7-4F2A-859C-AFAB6A9DFC03}" type="pres">
      <dgm:prSet presAssocID="{4F3C34E8-734F-477E-A280-0067CF10CE51}" presName="descendantText" presStyleLbl="alignAcc1" presStyleIdx="3" presStyleCnt="7" custLinFactNeighborY="-11329">
        <dgm:presLayoutVars>
          <dgm:bulletEnabled val="1"/>
        </dgm:presLayoutVars>
      </dgm:prSet>
      <dgm:spPr/>
    </dgm:pt>
    <dgm:pt modelId="{77DA4F3A-B94F-44ED-9C0B-A6152F2AC465}" type="pres">
      <dgm:prSet presAssocID="{C91A0BB5-C93C-4F2D-BDE6-838CDBF34133}" presName="sp" presStyleCnt="0"/>
      <dgm:spPr/>
    </dgm:pt>
    <dgm:pt modelId="{90E643EC-7745-4BFE-9DCB-6E483803B8E2}" type="pres">
      <dgm:prSet presAssocID="{42F46A19-A5A0-40C4-AD84-AAAFD7FE495A}" presName="composite" presStyleCnt="0"/>
      <dgm:spPr/>
    </dgm:pt>
    <dgm:pt modelId="{2DAA5893-CA55-4B0F-A448-DAFF86876BD3}" type="pres">
      <dgm:prSet presAssocID="{42F46A19-A5A0-40C4-AD84-AAAFD7FE495A}" presName="parentText" presStyleLbl="alignNode1" presStyleIdx="4" presStyleCnt="7" custLinFactNeighborY="-398">
        <dgm:presLayoutVars>
          <dgm:chMax val="1"/>
          <dgm:bulletEnabled val="1"/>
        </dgm:presLayoutVars>
      </dgm:prSet>
      <dgm:spPr/>
    </dgm:pt>
    <dgm:pt modelId="{122D1EF0-E5A0-4335-AA01-202CF11152C1}" type="pres">
      <dgm:prSet presAssocID="{42F46A19-A5A0-40C4-AD84-AAAFD7FE495A}" presName="descendantText" presStyleLbl="alignAcc1" presStyleIdx="4" presStyleCnt="7" custLinFactNeighborX="0" custLinFactNeighborY="-1435">
        <dgm:presLayoutVars>
          <dgm:bulletEnabled val="1"/>
        </dgm:presLayoutVars>
      </dgm:prSet>
      <dgm:spPr/>
    </dgm:pt>
    <dgm:pt modelId="{14A8DEE7-BEE8-46B0-AF94-05F8B0F9EB94}" type="pres">
      <dgm:prSet presAssocID="{E0F7932D-7A5A-4F9F-BB96-E281CF832D0F}" presName="sp" presStyleCnt="0"/>
      <dgm:spPr/>
    </dgm:pt>
    <dgm:pt modelId="{747380FA-1415-456E-89F6-060D3BE60020}" type="pres">
      <dgm:prSet presAssocID="{42E2768B-2F70-44AE-A1C1-5344199E0CF4}" presName="composite" presStyleCnt="0"/>
      <dgm:spPr/>
    </dgm:pt>
    <dgm:pt modelId="{AD1A5B32-C00A-4182-99C6-5056E1BDF7C0}" type="pres">
      <dgm:prSet presAssocID="{42E2768B-2F70-44AE-A1C1-5344199E0CF4}" presName="parentText" presStyleLbl="alignNode1" presStyleIdx="5" presStyleCnt="7" custLinFactNeighborY="-398">
        <dgm:presLayoutVars>
          <dgm:chMax val="1"/>
          <dgm:bulletEnabled val="1"/>
        </dgm:presLayoutVars>
      </dgm:prSet>
      <dgm:spPr/>
    </dgm:pt>
    <dgm:pt modelId="{82589B29-A88D-4F5C-B93B-FF0AF373C373}" type="pres">
      <dgm:prSet presAssocID="{42E2768B-2F70-44AE-A1C1-5344199E0CF4}" presName="descendantText" presStyleLbl="alignAcc1" presStyleIdx="5" presStyleCnt="7" custLinFactNeighborX="0" custLinFactNeighborY="-1435">
        <dgm:presLayoutVars>
          <dgm:bulletEnabled val="1"/>
        </dgm:presLayoutVars>
      </dgm:prSet>
      <dgm:spPr/>
    </dgm:pt>
    <dgm:pt modelId="{9D5DF0F9-B9BC-40EA-8B50-FCDBFD5BCE73}" type="pres">
      <dgm:prSet presAssocID="{86F2A219-5D5C-415D-AF0D-9604D6848F47}" presName="sp" presStyleCnt="0"/>
      <dgm:spPr/>
    </dgm:pt>
    <dgm:pt modelId="{88238FCC-19FE-4D5B-9133-11A189E5511E}" type="pres">
      <dgm:prSet presAssocID="{083DD992-F1B3-4783-AF51-1566C8CFD7DE}" presName="composite" presStyleCnt="0"/>
      <dgm:spPr/>
    </dgm:pt>
    <dgm:pt modelId="{00C92BA9-4209-4E7E-99D7-E3C75AFCCA92}" type="pres">
      <dgm:prSet presAssocID="{083DD992-F1B3-4783-AF51-1566C8CFD7DE}" presName="parentText" presStyleLbl="alignNode1" presStyleIdx="6" presStyleCnt="7" custLinFactNeighborY="0">
        <dgm:presLayoutVars>
          <dgm:chMax val="1"/>
          <dgm:bulletEnabled val="1"/>
        </dgm:presLayoutVars>
      </dgm:prSet>
      <dgm:spPr/>
    </dgm:pt>
    <dgm:pt modelId="{2632E85D-26C6-4FDD-8304-1D8BBF488DFF}" type="pres">
      <dgm:prSet presAssocID="{083DD992-F1B3-4783-AF51-1566C8CFD7DE}" presName="descendantText" presStyleLbl="alignAcc1" presStyleIdx="6" presStyleCnt="7" custLinFactNeighborX="0" custLinFactNeighborY="-1435">
        <dgm:presLayoutVars>
          <dgm:bulletEnabled val="1"/>
        </dgm:presLayoutVars>
      </dgm:prSet>
      <dgm:spPr/>
    </dgm:pt>
  </dgm:ptLst>
  <dgm:cxnLst>
    <dgm:cxn modelId="{8445240D-920A-425C-8D0C-1E02A5417ABD}" type="presOf" srcId="{79B85A7A-CFDA-46D2-A067-19855A04257F}" destId="{3B8373F1-2FB2-4B95-9091-87E3C8BC8C24}" srcOrd="0" destOrd="0" presId="urn:microsoft.com/office/officeart/2005/8/layout/chevron2"/>
    <dgm:cxn modelId="{CA55C427-F97C-4BA8-8E84-5F026A0735A5}" srcId="{42F46A19-A5A0-40C4-AD84-AAAFD7FE495A}" destId="{8816066E-0926-4EB9-950F-B28EA9E3500A}" srcOrd="0" destOrd="0" parTransId="{58256163-479A-4124-8BE7-EBA83965646C}" sibTransId="{5804B774-EDFC-40DF-A066-AE8C38D26907}"/>
    <dgm:cxn modelId="{72CAFC2E-A9E4-48C7-BDE4-F40CAC63A6C9}" srcId="{BBDDF97E-66A1-463D-8F40-89DC31E99AF1}" destId="{4F3C34E8-734F-477E-A280-0067CF10CE51}" srcOrd="3" destOrd="0" parTransId="{D9F13B49-1DAD-4EF0-B33A-BD5DF3E705BC}" sibTransId="{C91A0BB5-C93C-4F2D-BDE6-838CDBF34133}"/>
    <dgm:cxn modelId="{A9575F3D-5CB1-4649-95A4-20DEED1FF8A4}" srcId="{BBDDF97E-66A1-463D-8F40-89DC31E99AF1}" destId="{42E2768B-2F70-44AE-A1C1-5344199E0CF4}" srcOrd="5" destOrd="0" parTransId="{8E3B6AA6-7E22-41EE-B0FA-B98F86BA0131}" sibTransId="{86F2A219-5D5C-415D-AF0D-9604D6848F47}"/>
    <dgm:cxn modelId="{3E57875D-E947-4325-A0D6-5293DE6E0A29}" srcId="{79B85A7A-CFDA-46D2-A067-19855A04257F}" destId="{560BB581-0A5F-4522-B38E-882BE722DC40}" srcOrd="0" destOrd="0" parTransId="{43807D5A-0540-4630-BA36-FFABEB15133C}" sibTransId="{993415BE-4B1C-45DB-A4C0-D34A36DC1E58}"/>
    <dgm:cxn modelId="{0FD18E41-C01E-44F2-BA02-CABD5C66230A}" srcId="{42E2768B-2F70-44AE-A1C1-5344199E0CF4}" destId="{E19575A8-0CC0-4185-8DC8-D12C23111D39}" srcOrd="0" destOrd="0" parTransId="{3128892F-5DA4-4C07-8210-4A5AFE4D7A67}" sibTransId="{26183793-CA55-4F6A-8584-9325AFFD7A06}"/>
    <dgm:cxn modelId="{836C7842-CDAD-40AA-9739-46C83474C185}" srcId="{BBDDF97E-66A1-463D-8F40-89DC31E99AF1}" destId="{79B85A7A-CFDA-46D2-A067-19855A04257F}" srcOrd="1" destOrd="0" parTransId="{CEFAFA9D-8FC0-4539-A352-F061AA0EFABE}" sibTransId="{6C5EE5E9-FC4D-423F-9985-C8137788A3E5}"/>
    <dgm:cxn modelId="{84C71D65-452D-4D37-9BE7-0D0631418771}" srcId="{0C5F7383-5B0C-486E-9260-91B836954452}" destId="{772C48C9-76DB-4463-8D06-BBCA30231559}" srcOrd="0" destOrd="0" parTransId="{A563ADED-A22F-4A64-9013-C0F03691DBE9}" sibTransId="{BA4E73B0-B3C8-4BC9-A07F-108CD16F61CC}"/>
    <dgm:cxn modelId="{84742945-246E-41CA-931A-EB3A3A787ACF}" type="presOf" srcId="{4F3C34E8-734F-477E-A280-0067CF10CE51}" destId="{15336E93-37C8-4D2C-9410-3F137A34C964}" srcOrd="0" destOrd="0" presId="urn:microsoft.com/office/officeart/2005/8/layout/chevron2"/>
    <dgm:cxn modelId="{6031484F-D0C0-42AC-9070-3CD1B5855DE5}" srcId="{BBDDF97E-66A1-463D-8F40-89DC31E99AF1}" destId="{42F46A19-A5A0-40C4-AD84-AAAFD7FE495A}" srcOrd="4" destOrd="0" parTransId="{028A6CC8-76AD-4B5C-89CB-CB15B56E4D46}" sibTransId="{E0F7932D-7A5A-4F9F-BB96-E281CF832D0F}"/>
    <dgm:cxn modelId="{A4BE0952-7268-4D98-8FF7-B5F18A919174}" type="presOf" srcId="{42E2768B-2F70-44AE-A1C1-5344199E0CF4}" destId="{AD1A5B32-C00A-4182-99C6-5056E1BDF7C0}" srcOrd="0" destOrd="0" presId="urn:microsoft.com/office/officeart/2005/8/layout/chevron2"/>
    <dgm:cxn modelId="{95236978-6A90-4750-AAF1-56F9DAF6EBE1}" srcId="{BBDDF97E-66A1-463D-8F40-89DC31E99AF1}" destId="{8D9C5FDF-31B2-43D8-BA80-633331550EBF}" srcOrd="2" destOrd="0" parTransId="{FA7EEB7F-788F-49EF-8A76-78C5F0BA073F}" sibTransId="{3A0FF67E-AF50-442C-AB55-8A2D7C570D98}"/>
    <dgm:cxn modelId="{4143417B-D984-48C1-BFAC-37D3D7ED74B8}" type="presOf" srcId="{772C48C9-76DB-4463-8D06-BBCA30231559}" destId="{711CBA82-9513-40E7-9D6C-739F9B572111}" srcOrd="0" destOrd="0" presId="urn:microsoft.com/office/officeart/2005/8/layout/chevron2"/>
    <dgm:cxn modelId="{0E4D2793-5501-498A-84F5-CB8DF80DC295}" type="presOf" srcId="{BBDDF97E-66A1-463D-8F40-89DC31E99AF1}" destId="{F61285C8-6C84-45A5-BB67-36C2ED4D686B}" srcOrd="0" destOrd="0" presId="urn:microsoft.com/office/officeart/2005/8/layout/chevron2"/>
    <dgm:cxn modelId="{FEA7FE94-1944-4B31-98C4-6F1474326BB1}" type="presOf" srcId="{B676F429-92E9-44E5-9AC2-0F0775E93A3E}" destId="{2632E85D-26C6-4FDD-8304-1D8BBF488DFF}" srcOrd="0" destOrd="0" presId="urn:microsoft.com/office/officeart/2005/8/layout/chevron2"/>
    <dgm:cxn modelId="{B1302E9D-0D52-461B-9638-835861C6505E}" type="presOf" srcId="{42F46A19-A5A0-40C4-AD84-AAAFD7FE495A}" destId="{2DAA5893-CA55-4B0F-A448-DAFF86876BD3}" srcOrd="0" destOrd="0" presId="urn:microsoft.com/office/officeart/2005/8/layout/chevron2"/>
    <dgm:cxn modelId="{6B28EEA1-1CB8-4A63-820A-1FB6C885AD92}" srcId="{BBDDF97E-66A1-463D-8F40-89DC31E99AF1}" destId="{083DD992-F1B3-4783-AF51-1566C8CFD7DE}" srcOrd="6" destOrd="0" parTransId="{A312635E-7FBE-4E73-AC92-39D79C0253DA}" sibTransId="{58517375-F0FF-4B5E-BB2A-1223E08AC1A0}"/>
    <dgm:cxn modelId="{6E8FD2A2-6C9C-4291-8E9C-8A6CD7320D48}" type="presOf" srcId="{560BB581-0A5F-4522-B38E-882BE722DC40}" destId="{73480797-DA44-4D6C-9073-4C81A065B682}" srcOrd="0" destOrd="0" presId="urn:microsoft.com/office/officeart/2005/8/layout/chevron2"/>
    <dgm:cxn modelId="{D27790A7-A5B9-45BA-9ED6-7BC9F367D755}" srcId="{8D9C5FDF-31B2-43D8-BA80-633331550EBF}" destId="{02B10992-A78C-44BE-9FAE-C9A93C7ED4C9}" srcOrd="0" destOrd="0" parTransId="{A461E461-3D3D-4250-B967-A11EB7B0E2DA}" sibTransId="{206B4124-59E1-4E8A-9659-74DE72523150}"/>
    <dgm:cxn modelId="{180CB1B7-D473-48C6-B824-DC69E513721B}" type="presOf" srcId="{8816066E-0926-4EB9-950F-B28EA9E3500A}" destId="{122D1EF0-E5A0-4335-AA01-202CF11152C1}" srcOrd="0" destOrd="0" presId="urn:microsoft.com/office/officeart/2005/8/layout/chevron2"/>
    <dgm:cxn modelId="{5EF81DBB-7BB5-4BDE-9716-050ECF70F12A}" type="presOf" srcId="{E19575A8-0CC0-4185-8DC8-D12C23111D39}" destId="{82589B29-A88D-4F5C-B93B-FF0AF373C373}" srcOrd="0" destOrd="0" presId="urn:microsoft.com/office/officeart/2005/8/layout/chevron2"/>
    <dgm:cxn modelId="{98381EC0-8D1F-4898-B0AD-6C6403232E68}" type="presOf" srcId="{02B10992-A78C-44BE-9FAE-C9A93C7ED4C9}" destId="{9E849263-4CF9-4153-A061-ADBC975A8A96}" srcOrd="0" destOrd="0" presId="urn:microsoft.com/office/officeart/2005/8/layout/chevron2"/>
    <dgm:cxn modelId="{B34FA4D1-EBA9-4350-BB6F-99EA27A05573}" type="presOf" srcId="{083DD992-F1B3-4783-AF51-1566C8CFD7DE}" destId="{00C92BA9-4209-4E7E-99D7-E3C75AFCCA92}" srcOrd="0" destOrd="0" presId="urn:microsoft.com/office/officeart/2005/8/layout/chevron2"/>
    <dgm:cxn modelId="{B16530E3-544F-48A5-AF22-FF4C8FC950E0}" type="presOf" srcId="{CA7C9215-2201-4CAA-9F4D-D8B79F112B26}" destId="{7B9F37BB-4CE7-4F2A-859C-AFAB6A9DFC03}" srcOrd="0" destOrd="0" presId="urn:microsoft.com/office/officeart/2005/8/layout/chevron2"/>
    <dgm:cxn modelId="{17F9E9E6-ECEA-4892-816D-DEE25A947A5A}" srcId="{BBDDF97E-66A1-463D-8F40-89DC31E99AF1}" destId="{0C5F7383-5B0C-486E-9260-91B836954452}" srcOrd="0" destOrd="0" parTransId="{CDF12119-CACC-4A12-B493-EF409AF5F388}" sibTransId="{79B4F6C9-E946-49C7-A8DB-35D5BEFCEDCB}"/>
    <dgm:cxn modelId="{126173EC-F350-4967-8CCD-9C1E72293A39}" type="presOf" srcId="{8D9C5FDF-31B2-43D8-BA80-633331550EBF}" destId="{16887B64-E5CD-4143-8F78-35607E481925}" srcOrd="0" destOrd="0" presId="urn:microsoft.com/office/officeart/2005/8/layout/chevron2"/>
    <dgm:cxn modelId="{1BFD35FC-2A50-47ED-971E-AA98356CA488}" type="presOf" srcId="{0C5F7383-5B0C-486E-9260-91B836954452}" destId="{D12AD945-B937-4966-A77F-1D73045D8E66}" srcOrd="0" destOrd="0" presId="urn:microsoft.com/office/officeart/2005/8/layout/chevron2"/>
    <dgm:cxn modelId="{CF3B16FE-46EE-45FD-9D3D-1F85928B0F4A}" srcId="{083DD992-F1B3-4783-AF51-1566C8CFD7DE}" destId="{B676F429-92E9-44E5-9AC2-0F0775E93A3E}" srcOrd="0" destOrd="0" parTransId="{F230F57B-15F1-4276-A40D-D4E5B715423E}" sibTransId="{47C910BC-F0E9-48DD-9319-199AF8DB2F78}"/>
    <dgm:cxn modelId="{8C27A8FF-C1CB-4ABA-B0F5-FA0533F746F5}" srcId="{4F3C34E8-734F-477E-A280-0067CF10CE51}" destId="{CA7C9215-2201-4CAA-9F4D-D8B79F112B26}" srcOrd="0" destOrd="0" parTransId="{281F1918-6E21-45D5-8766-4B89072D9E8E}" sibTransId="{56A4E6A8-1A8A-41A5-ACE3-36108C257E19}"/>
    <dgm:cxn modelId="{58C92A6C-220C-44F7-839F-51991EFC388F}" type="presParOf" srcId="{F61285C8-6C84-45A5-BB67-36C2ED4D686B}" destId="{9E8AE082-F415-4B12-A92B-3EBEE2E87122}" srcOrd="0" destOrd="0" presId="urn:microsoft.com/office/officeart/2005/8/layout/chevron2"/>
    <dgm:cxn modelId="{41DFCA3B-FAA4-4D68-8FC9-46134B36A3DF}" type="presParOf" srcId="{9E8AE082-F415-4B12-A92B-3EBEE2E87122}" destId="{D12AD945-B937-4966-A77F-1D73045D8E66}" srcOrd="0" destOrd="0" presId="urn:microsoft.com/office/officeart/2005/8/layout/chevron2"/>
    <dgm:cxn modelId="{207BD502-1280-46A7-AC24-BF8C31789173}" type="presParOf" srcId="{9E8AE082-F415-4B12-A92B-3EBEE2E87122}" destId="{711CBA82-9513-40E7-9D6C-739F9B572111}" srcOrd="1" destOrd="0" presId="urn:microsoft.com/office/officeart/2005/8/layout/chevron2"/>
    <dgm:cxn modelId="{CFFF9557-E189-4815-84B0-88A356E3D240}" type="presParOf" srcId="{F61285C8-6C84-45A5-BB67-36C2ED4D686B}" destId="{1AB6AEE3-A72E-4877-98E6-13B7D5E3E4FF}" srcOrd="1" destOrd="0" presId="urn:microsoft.com/office/officeart/2005/8/layout/chevron2"/>
    <dgm:cxn modelId="{134045E8-A1B6-4E42-B582-E194EF9C6F35}" type="presParOf" srcId="{F61285C8-6C84-45A5-BB67-36C2ED4D686B}" destId="{930DD2F2-EF31-413F-9CD5-58A686C34522}" srcOrd="2" destOrd="0" presId="urn:microsoft.com/office/officeart/2005/8/layout/chevron2"/>
    <dgm:cxn modelId="{2C0EF076-CABD-41BF-B4AB-62DB42E6C5CC}" type="presParOf" srcId="{930DD2F2-EF31-413F-9CD5-58A686C34522}" destId="{3B8373F1-2FB2-4B95-9091-87E3C8BC8C24}" srcOrd="0" destOrd="0" presId="urn:microsoft.com/office/officeart/2005/8/layout/chevron2"/>
    <dgm:cxn modelId="{08D64BAA-58D2-46A0-8D3B-FB6A9D15190A}" type="presParOf" srcId="{930DD2F2-EF31-413F-9CD5-58A686C34522}" destId="{73480797-DA44-4D6C-9073-4C81A065B682}" srcOrd="1" destOrd="0" presId="urn:microsoft.com/office/officeart/2005/8/layout/chevron2"/>
    <dgm:cxn modelId="{5D11CDAA-EC3E-437A-A18E-F803039700C3}" type="presParOf" srcId="{F61285C8-6C84-45A5-BB67-36C2ED4D686B}" destId="{AC27EF1D-3605-4F9B-95BE-CC53AA236944}" srcOrd="3" destOrd="0" presId="urn:microsoft.com/office/officeart/2005/8/layout/chevron2"/>
    <dgm:cxn modelId="{5E76A747-A985-4AC3-A0B0-C8CAB276EE03}" type="presParOf" srcId="{F61285C8-6C84-45A5-BB67-36C2ED4D686B}" destId="{26538031-1768-40CA-ABAE-B5CD2BDCE256}" srcOrd="4" destOrd="0" presId="urn:microsoft.com/office/officeart/2005/8/layout/chevron2"/>
    <dgm:cxn modelId="{5F865873-9F4C-44D7-864F-50F5621FE44E}" type="presParOf" srcId="{26538031-1768-40CA-ABAE-B5CD2BDCE256}" destId="{16887B64-E5CD-4143-8F78-35607E481925}" srcOrd="0" destOrd="0" presId="urn:microsoft.com/office/officeart/2005/8/layout/chevron2"/>
    <dgm:cxn modelId="{923840BE-C185-4090-AC5B-8563E3D9CE57}" type="presParOf" srcId="{26538031-1768-40CA-ABAE-B5CD2BDCE256}" destId="{9E849263-4CF9-4153-A061-ADBC975A8A96}" srcOrd="1" destOrd="0" presId="urn:microsoft.com/office/officeart/2005/8/layout/chevron2"/>
    <dgm:cxn modelId="{F6432A5B-C5BA-4F6F-9956-57C67D586CA1}" type="presParOf" srcId="{F61285C8-6C84-45A5-BB67-36C2ED4D686B}" destId="{667CB45D-E05D-4C46-8BE6-064100DB842B}" srcOrd="5" destOrd="0" presId="urn:microsoft.com/office/officeart/2005/8/layout/chevron2"/>
    <dgm:cxn modelId="{75A97E49-2D52-4489-87DB-5B4B2E0147E1}" type="presParOf" srcId="{F61285C8-6C84-45A5-BB67-36C2ED4D686B}" destId="{2C82B014-9C7F-472D-A6E0-FAC60C3B5E31}" srcOrd="6" destOrd="0" presId="urn:microsoft.com/office/officeart/2005/8/layout/chevron2"/>
    <dgm:cxn modelId="{EFB2CDC5-569D-429E-A36D-F318AE92FB4D}" type="presParOf" srcId="{2C82B014-9C7F-472D-A6E0-FAC60C3B5E31}" destId="{15336E93-37C8-4D2C-9410-3F137A34C964}" srcOrd="0" destOrd="0" presId="urn:microsoft.com/office/officeart/2005/8/layout/chevron2"/>
    <dgm:cxn modelId="{B9B567D3-6621-4809-B939-F62AE2764AAB}" type="presParOf" srcId="{2C82B014-9C7F-472D-A6E0-FAC60C3B5E31}" destId="{7B9F37BB-4CE7-4F2A-859C-AFAB6A9DFC03}" srcOrd="1" destOrd="0" presId="urn:microsoft.com/office/officeart/2005/8/layout/chevron2"/>
    <dgm:cxn modelId="{3D42610E-6C83-44F0-A0E6-71846C7C3F82}" type="presParOf" srcId="{F61285C8-6C84-45A5-BB67-36C2ED4D686B}" destId="{77DA4F3A-B94F-44ED-9C0B-A6152F2AC465}" srcOrd="7" destOrd="0" presId="urn:microsoft.com/office/officeart/2005/8/layout/chevron2"/>
    <dgm:cxn modelId="{36AF26FA-3285-4684-A1FD-ACE14BBF3605}" type="presParOf" srcId="{F61285C8-6C84-45A5-BB67-36C2ED4D686B}" destId="{90E643EC-7745-4BFE-9DCB-6E483803B8E2}" srcOrd="8" destOrd="0" presId="urn:microsoft.com/office/officeart/2005/8/layout/chevron2"/>
    <dgm:cxn modelId="{878881A6-CABB-4E0E-9F48-09F746E742EF}" type="presParOf" srcId="{90E643EC-7745-4BFE-9DCB-6E483803B8E2}" destId="{2DAA5893-CA55-4B0F-A448-DAFF86876BD3}" srcOrd="0" destOrd="0" presId="urn:microsoft.com/office/officeart/2005/8/layout/chevron2"/>
    <dgm:cxn modelId="{BF0F808C-4A75-43D0-BDAA-D1B4D804C770}" type="presParOf" srcId="{90E643EC-7745-4BFE-9DCB-6E483803B8E2}" destId="{122D1EF0-E5A0-4335-AA01-202CF11152C1}" srcOrd="1" destOrd="0" presId="urn:microsoft.com/office/officeart/2005/8/layout/chevron2"/>
    <dgm:cxn modelId="{6F1F7BF3-5CFB-4E12-8033-5B705B1D0DEC}" type="presParOf" srcId="{F61285C8-6C84-45A5-BB67-36C2ED4D686B}" destId="{14A8DEE7-BEE8-46B0-AF94-05F8B0F9EB94}" srcOrd="9" destOrd="0" presId="urn:microsoft.com/office/officeart/2005/8/layout/chevron2"/>
    <dgm:cxn modelId="{588F0ED4-DBAD-4601-BA8C-01E0FA7BA853}" type="presParOf" srcId="{F61285C8-6C84-45A5-BB67-36C2ED4D686B}" destId="{747380FA-1415-456E-89F6-060D3BE60020}" srcOrd="10" destOrd="0" presId="urn:microsoft.com/office/officeart/2005/8/layout/chevron2"/>
    <dgm:cxn modelId="{B3AD3283-0396-4564-B223-FB33A1D94813}" type="presParOf" srcId="{747380FA-1415-456E-89F6-060D3BE60020}" destId="{AD1A5B32-C00A-4182-99C6-5056E1BDF7C0}" srcOrd="0" destOrd="0" presId="urn:microsoft.com/office/officeart/2005/8/layout/chevron2"/>
    <dgm:cxn modelId="{BCD88119-F40F-4CB6-B5BC-576B5A176E99}" type="presParOf" srcId="{747380FA-1415-456E-89F6-060D3BE60020}" destId="{82589B29-A88D-4F5C-B93B-FF0AF373C373}" srcOrd="1" destOrd="0" presId="urn:microsoft.com/office/officeart/2005/8/layout/chevron2"/>
    <dgm:cxn modelId="{A822C0D6-01E6-46D3-AB3E-86A8E508BDC8}" type="presParOf" srcId="{F61285C8-6C84-45A5-BB67-36C2ED4D686B}" destId="{9D5DF0F9-B9BC-40EA-8B50-FCDBFD5BCE73}" srcOrd="11" destOrd="0" presId="urn:microsoft.com/office/officeart/2005/8/layout/chevron2"/>
    <dgm:cxn modelId="{B3C70C04-74E5-4790-BC2C-7324AF4129F6}" type="presParOf" srcId="{F61285C8-6C84-45A5-BB67-36C2ED4D686B}" destId="{88238FCC-19FE-4D5B-9133-11A189E5511E}" srcOrd="12" destOrd="0" presId="urn:microsoft.com/office/officeart/2005/8/layout/chevron2"/>
    <dgm:cxn modelId="{65446545-2597-4BA2-BF7B-496751DA160F}" type="presParOf" srcId="{88238FCC-19FE-4D5B-9133-11A189E5511E}" destId="{00C92BA9-4209-4E7E-99D7-E3C75AFCCA92}" srcOrd="0" destOrd="0" presId="urn:microsoft.com/office/officeart/2005/8/layout/chevron2"/>
    <dgm:cxn modelId="{B50DFEBF-3BDD-4957-AD7E-4045B38C9D91}" type="presParOf" srcId="{88238FCC-19FE-4D5B-9133-11A189E5511E}" destId="{2632E85D-26C6-4FDD-8304-1D8BBF488DFF}"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D945-B937-4966-A77F-1D73045D8E66}">
      <dsp:nvSpPr>
        <dsp:cNvPr id="0" name=""/>
        <dsp:cNvSpPr/>
      </dsp:nvSpPr>
      <dsp:spPr>
        <a:xfrm rot="5400000">
          <a:off x="-97106" y="97732"/>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dsp:txBody>
      <dsp:txXfrm rot="-5400000">
        <a:off x="1" y="227208"/>
        <a:ext cx="453163" cy="194213"/>
      </dsp:txXfrm>
    </dsp:sp>
    <dsp:sp modelId="{711CBA82-9513-40E7-9D6C-739F9B572111}">
      <dsp:nvSpPr>
        <dsp:cNvPr id="0" name=""/>
        <dsp:cNvSpPr/>
      </dsp:nvSpPr>
      <dsp:spPr>
        <a:xfrm rot="5400000">
          <a:off x="2892438" y="-2439275"/>
          <a:ext cx="421015"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lrTx/>
            <a:buSzTx/>
            <a:buNone/>
          </a:pPr>
          <a:r>
            <a:rPr lang="ro-RO" sz="2000" b="1" kern="1200" dirty="0">
              <a:solidFill>
                <a:schemeClr val="accent2">
                  <a:lumMod val="50000"/>
                </a:schemeClr>
              </a:solidFill>
            </a:rPr>
            <a:t>Scop</a:t>
          </a:r>
        </a:p>
      </dsp:txBody>
      <dsp:txXfrm rot="-5400000">
        <a:off x="453163" y="20552"/>
        <a:ext cx="5279014" cy="379911"/>
      </dsp:txXfrm>
    </dsp:sp>
    <dsp:sp modelId="{3B8373F1-2FB2-4B95-9091-87E3C8BC8C24}">
      <dsp:nvSpPr>
        <dsp:cNvPr id="0" name=""/>
        <dsp:cNvSpPr/>
      </dsp:nvSpPr>
      <dsp:spPr>
        <a:xfrm rot="5400000">
          <a:off x="-97106" y="649762"/>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dsp:txBody>
      <dsp:txXfrm rot="-5400000">
        <a:off x="1" y="779238"/>
        <a:ext cx="453163" cy="194213"/>
      </dsp:txXfrm>
    </dsp:sp>
    <dsp:sp modelId="{73480797-DA44-4D6C-9073-4C81A065B682}">
      <dsp:nvSpPr>
        <dsp:cNvPr id="0" name=""/>
        <dsp:cNvSpPr/>
      </dsp:nvSpPr>
      <dsp:spPr>
        <a:xfrm rot="5400000">
          <a:off x="2892549" y="-1880610"/>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rPr>
            <a:t>Întreg concept</a:t>
          </a:r>
        </a:p>
      </dsp:txBody>
      <dsp:txXfrm rot="-5400000">
        <a:off x="453164" y="579316"/>
        <a:ext cx="5279025" cy="379712"/>
      </dsp:txXfrm>
    </dsp:sp>
    <dsp:sp modelId="{16887B64-E5CD-4143-8F78-35607E481925}">
      <dsp:nvSpPr>
        <dsp:cNvPr id="0" name=""/>
        <dsp:cNvSpPr/>
      </dsp:nvSpPr>
      <dsp:spPr>
        <a:xfrm rot="5400000">
          <a:off x="-97106" y="1210907"/>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dsp:txBody>
      <dsp:txXfrm rot="-5400000">
        <a:off x="1" y="1340383"/>
        <a:ext cx="453163" cy="194213"/>
      </dsp:txXfrm>
    </dsp:sp>
    <dsp:sp modelId="{9E849263-4CF9-4153-A061-ADBC975A8A96}">
      <dsp:nvSpPr>
        <dsp:cNvPr id="0" name=""/>
        <dsp:cNvSpPr/>
      </dsp:nvSpPr>
      <dsp:spPr>
        <a:xfrm rot="5400000">
          <a:off x="2892549" y="-1319465"/>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rPr>
            <a:t>Big Data</a:t>
          </a:r>
        </a:p>
      </dsp:txBody>
      <dsp:txXfrm rot="-5400000">
        <a:off x="453164" y="1140461"/>
        <a:ext cx="5279025" cy="379712"/>
      </dsp:txXfrm>
    </dsp:sp>
    <dsp:sp modelId="{15336E93-37C8-4D2C-9410-3F137A34C964}">
      <dsp:nvSpPr>
        <dsp:cNvPr id="0" name=""/>
        <dsp:cNvSpPr/>
      </dsp:nvSpPr>
      <dsp:spPr>
        <a:xfrm rot="5400000">
          <a:off x="-97106" y="1775049"/>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p>
      </dsp:txBody>
      <dsp:txXfrm rot="-5400000">
        <a:off x="1" y="1904525"/>
        <a:ext cx="453163" cy="194213"/>
      </dsp:txXfrm>
    </dsp:sp>
    <dsp:sp modelId="{7B9F37BB-4CE7-4F2A-859C-AFAB6A9DFC03}">
      <dsp:nvSpPr>
        <dsp:cNvPr id="0" name=""/>
        <dsp:cNvSpPr/>
      </dsp:nvSpPr>
      <dsp:spPr>
        <a:xfrm rot="5400000">
          <a:off x="2892549" y="-799953"/>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rPr>
            <a:t>Senzori</a:t>
          </a:r>
        </a:p>
      </dsp:txBody>
      <dsp:txXfrm rot="-5400000">
        <a:off x="453164" y="1659973"/>
        <a:ext cx="5279025" cy="379712"/>
      </dsp:txXfrm>
    </dsp:sp>
    <dsp:sp modelId="{2DAA5893-CA55-4B0F-A448-DAFF86876BD3}">
      <dsp:nvSpPr>
        <dsp:cNvPr id="0" name=""/>
        <dsp:cNvSpPr/>
      </dsp:nvSpPr>
      <dsp:spPr>
        <a:xfrm rot="5400000">
          <a:off x="-97106" y="2342778"/>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dsp:txBody>
      <dsp:txXfrm rot="-5400000">
        <a:off x="1" y="2472254"/>
        <a:ext cx="453163" cy="194213"/>
      </dsp:txXfrm>
    </dsp:sp>
    <dsp:sp modelId="{122D1EF0-E5A0-4335-AA01-202CF11152C1}">
      <dsp:nvSpPr>
        <dsp:cNvPr id="0" name=""/>
        <dsp:cNvSpPr/>
      </dsp:nvSpPr>
      <dsp:spPr>
        <a:xfrm rot="5400000">
          <a:off x="2892549" y="-197175"/>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rPr>
            <a:t>Schema funcțională</a:t>
          </a:r>
        </a:p>
      </dsp:txBody>
      <dsp:txXfrm rot="-5400000">
        <a:off x="453164" y="2262751"/>
        <a:ext cx="5279025" cy="379712"/>
      </dsp:txXfrm>
    </dsp:sp>
    <dsp:sp modelId="{AD1A5B32-C00A-4182-99C6-5056E1BDF7C0}">
      <dsp:nvSpPr>
        <dsp:cNvPr id="0" name=""/>
        <dsp:cNvSpPr/>
      </dsp:nvSpPr>
      <dsp:spPr>
        <a:xfrm rot="5400000">
          <a:off x="-97106" y="2903923"/>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dsp:txBody>
      <dsp:txXfrm rot="-5400000">
        <a:off x="1" y="3033399"/>
        <a:ext cx="453163" cy="194213"/>
      </dsp:txXfrm>
    </dsp:sp>
    <dsp:sp modelId="{82589B29-A88D-4F5C-B93B-FF0AF373C373}">
      <dsp:nvSpPr>
        <dsp:cNvPr id="0" name=""/>
        <dsp:cNvSpPr/>
      </dsp:nvSpPr>
      <dsp:spPr>
        <a:xfrm rot="5400000">
          <a:off x="2892549" y="363969"/>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rPr>
            <a:t>Montaj sistem</a:t>
          </a:r>
        </a:p>
      </dsp:txBody>
      <dsp:txXfrm rot="-5400000">
        <a:off x="453164" y="2823896"/>
        <a:ext cx="5279025" cy="379712"/>
      </dsp:txXfrm>
    </dsp:sp>
    <dsp:sp modelId="{00C92BA9-4209-4E7E-99D7-E3C75AFCCA92}">
      <dsp:nvSpPr>
        <dsp:cNvPr id="0" name=""/>
        <dsp:cNvSpPr/>
      </dsp:nvSpPr>
      <dsp:spPr>
        <a:xfrm rot="5400000">
          <a:off x="-97106" y="3467645"/>
          <a:ext cx="647376" cy="453163"/>
        </a:xfrm>
        <a:prstGeom prst="chevron">
          <a:avLst/>
        </a:prstGeom>
        <a:solidFill>
          <a:schemeClr val="accent1">
            <a:lumMod val="60000"/>
            <a:lumOff val="40000"/>
          </a:schemeClr>
        </a:solidFill>
        <a:ln w="9525" cap="flat" cmpd="sng" algn="ctr">
          <a:solidFill>
            <a:schemeClr val="tx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p>
      </dsp:txBody>
      <dsp:txXfrm rot="-5400000">
        <a:off x="1" y="3597121"/>
        <a:ext cx="453163" cy="194213"/>
      </dsp:txXfrm>
    </dsp:sp>
    <dsp:sp modelId="{2632E85D-26C6-4FDD-8304-1D8BBF488DFF}">
      <dsp:nvSpPr>
        <dsp:cNvPr id="0" name=""/>
        <dsp:cNvSpPr/>
      </dsp:nvSpPr>
      <dsp:spPr>
        <a:xfrm rot="5400000">
          <a:off x="2892549" y="925114"/>
          <a:ext cx="420794" cy="529956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ro-RO" sz="2000" b="1" kern="1200" dirty="0">
              <a:solidFill>
                <a:schemeClr val="accent2">
                  <a:lumMod val="50000"/>
                </a:schemeClr>
              </a:solidFill>
              <a:effectLst/>
            </a:rPr>
            <a:t>Codul sursă pentru dispozitivul </a:t>
          </a:r>
          <a:r>
            <a:rPr lang="ro-RO" sz="2000" b="1" kern="1200" dirty="0" err="1">
              <a:solidFill>
                <a:schemeClr val="accent2">
                  <a:lumMod val="50000"/>
                </a:schemeClr>
              </a:solidFill>
              <a:effectLst/>
            </a:rPr>
            <a:t>embedded</a:t>
          </a:r>
          <a:r>
            <a:rPr lang="ro-RO" sz="2000" b="1" kern="1200" dirty="0">
              <a:solidFill>
                <a:schemeClr val="accent2">
                  <a:lumMod val="50000"/>
                </a:schemeClr>
              </a:solidFill>
              <a:effectLst/>
            </a:rPr>
            <a:t> </a:t>
          </a:r>
        </a:p>
      </dsp:txBody>
      <dsp:txXfrm rot="-5400000">
        <a:off x="453164" y="3385041"/>
        <a:ext cx="5279025" cy="3797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5B373-EBF2-4A71-B15D-9B7C754513A7}" type="datetimeFigureOut">
              <a:rPr lang="ro-RO" smtClean="0"/>
              <a:t>26.06.2021</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1B0E6-0E0A-42DD-B365-AE694A801D07}" type="slidenum">
              <a:rPr lang="ro-RO" smtClean="0"/>
              <a:t>‹#›</a:t>
            </a:fld>
            <a:endParaRPr lang="ro-RO"/>
          </a:p>
        </p:txBody>
      </p:sp>
    </p:spTree>
    <p:extLst>
      <p:ext uri="{BB962C8B-B14F-4D97-AF65-F5344CB8AC3E}">
        <p14:creationId xmlns:p14="http://schemas.microsoft.com/office/powerpoint/2010/main" val="139027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800" dirty="0" err="1">
                <a:effectLst/>
                <a:latin typeface="Times New Roman" panose="02020603050405020304" pitchFamily="18" charset="0"/>
                <a:ea typeface="Times New Roman" panose="02020603050405020304" pitchFamily="18" charset="0"/>
              </a:rPr>
              <a:t>Senzorii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selectați</a:t>
            </a:r>
            <a:r>
              <a:rPr lang="en-US" sz="1800" dirty="0">
                <a:effectLst/>
                <a:latin typeface="Times New Roman" panose="02020603050405020304" pitchFamily="18" charset="0"/>
                <a:ea typeface="Times New Roman" panose="02020603050405020304" pitchFamily="18" charset="0"/>
              </a:rPr>
              <a:t> sunt un</a:t>
            </a:r>
            <a:r>
              <a:rPr lang="ro-RO" sz="1800" dirty="0">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de test</a:t>
            </a:r>
            <a:r>
              <a:rPr lang="ro-RO"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nu </a:t>
            </a:r>
            <a:r>
              <a:rPr lang="en-US" sz="1800" dirty="0" err="1">
                <a:effectLst/>
                <a:latin typeface="Times New Roman" panose="02020603050405020304" pitchFamily="18" charset="0"/>
                <a:ea typeface="Times New Roman" panose="02020603050405020304" pitchFamily="18" charset="0"/>
              </a:rPr>
              <a:t>pentru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uz</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intens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industrial, pot </a:t>
            </a:r>
            <a:r>
              <a:rPr lang="en-US" sz="1800" dirty="0" err="1">
                <a:effectLst/>
                <a:latin typeface="Times New Roman" panose="02020603050405020304" pitchFamily="18" charset="0"/>
                <a:ea typeface="Times New Roman" panose="02020603050405020304" pitchFamily="18" charset="0"/>
              </a:rPr>
              <a:t>achizitiona</a:t>
            </a:r>
            <a:r>
              <a:rPr lang="en-US" sz="1800" dirty="0">
                <a:effectLst/>
                <a:latin typeface="Times New Roman" panose="02020603050405020304" pitchFamily="18" charset="0"/>
                <a:ea typeface="Times New Roman" panose="02020603050405020304" pitchFamily="18" charset="0"/>
              </a:rPr>
              <a:t> date </a:t>
            </a:r>
            <a:r>
              <a:rPr lang="en-US" sz="1800" dirty="0" err="1">
                <a:effectLst/>
                <a:latin typeface="Times New Roman" panose="02020603050405020304" pitchFamily="18" charset="0"/>
                <a:ea typeface="Times New Roman" panose="02020603050405020304" pitchFamily="18" charset="0"/>
              </a:rPr>
              <a:t>digitale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analogice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simpla</a:t>
            </a:r>
            <a:r>
              <a:rPr lang="en-US" sz="1800" dirty="0">
                <a:effectLst/>
                <a:latin typeface="Times New Roman" panose="02020603050405020304" pitchFamily="18" charset="0"/>
                <a:ea typeface="Times New Roman" panose="02020603050405020304" pitchFamily="18" charset="0"/>
              </a:rPr>
              <a:t> lor </a:t>
            </a:r>
            <a:r>
              <a:rPr lang="en-US" sz="1800" dirty="0" err="1">
                <a:effectLst/>
                <a:latin typeface="Times New Roman" panose="02020603050405020304" pitchFamily="18" charset="0"/>
                <a:ea typeface="Times New Roman" panose="02020603050405020304" pitchFamily="18" charset="0"/>
              </a:rPr>
              <a:t>construcția</a:t>
            </a:r>
            <a:r>
              <a:rPr lang="en-US" sz="1800" dirty="0">
                <a:effectLst/>
                <a:latin typeface="Times New Roman" panose="02020603050405020304" pitchFamily="18" charset="0"/>
                <a:ea typeface="Times New Roman" panose="02020603050405020304" pitchFamily="18" charset="0"/>
              </a:rPr>
              <a:t>.</a:t>
            </a:r>
            <a:endParaRPr lang="ro-RO" dirty="0"/>
          </a:p>
        </p:txBody>
      </p:sp>
      <p:sp>
        <p:nvSpPr>
          <p:cNvPr id="4" name="Substituent număr diapozitiv 3"/>
          <p:cNvSpPr>
            <a:spLocks noGrp="1"/>
          </p:cNvSpPr>
          <p:nvPr>
            <p:ph type="sldNum" sz="quarter" idx="5"/>
          </p:nvPr>
        </p:nvSpPr>
        <p:spPr/>
        <p:txBody>
          <a:bodyPr/>
          <a:lstStyle/>
          <a:p>
            <a:fld id="{70D1B0E6-0E0A-42DD-B365-AE694A801D07}" type="slidenum">
              <a:rPr lang="ro-RO" smtClean="0"/>
              <a:t>3</a:t>
            </a:fld>
            <a:endParaRPr lang="ro-RO"/>
          </a:p>
        </p:txBody>
      </p:sp>
    </p:spTree>
    <p:extLst>
      <p:ext uri="{BB962C8B-B14F-4D97-AF65-F5344CB8AC3E}">
        <p14:creationId xmlns:p14="http://schemas.microsoft.com/office/powerpoint/2010/main" val="80432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pPr indent="400050" algn="just">
              <a:lnSpc>
                <a:spcPct val="115000"/>
              </a:lnSpc>
              <a:spcAft>
                <a:spcPts val="1000"/>
              </a:spcAft>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Unele oportunități importante sunt oferite de big data. Sunt listate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dupa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cum urmează:</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00050" algn="just">
              <a:lnSpc>
                <a:spcPct val="115000"/>
              </a:lnSpc>
              <a:spcAft>
                <a:spcPts val="1000"/>
              </a:spcAft>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Analizeaza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datele mari pentru a îmbunătăți procesele de afaceri și planurile de afaceri și pentru a atinge obiectivele planului de afaceri pentru o organizație țintă (organizația țintă ar putea fi o corporație, industrie, sistem educațional, sistem financiar, guvern sau sistem global.)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00050" algn="just">
              <a:lnSpc>
                <a:spcPct val="115000"/>
              </a:lnSpc>
              <a:spcAft>
                <a:spcPts val="1000"/>
              </a:spcAft>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Reduce datele în bloc la o cantitate mai mică de date valoroasă</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00050" algn="just">
              <a:lnSpc>
                <a:spcPct val="115000"/>
              </a:lnSpc>
              <a:spcAft>
                <a:spcPts val="1000"/>
              </a:spcAft>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Ofera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decizii mai precise analizând datele mari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Times New Roman" panose="02020603050405020304" pitchFamily="18" charset="0"/>
                <a:ea typeface="Times New Roman" panose="02020603050405020304" pitchFamily="18" charset="0"/>
              </a:rPr>
              <a:t>• Prevenirea viitoarelor defecțiuni ale sistemului prin prezicerea datelor mari. </a:t>
            </a:r>
            <a:endParaRPr lang="ro-RO" dirty="0"/>
          </a:p>
        </p:txBody>
      </p:sp>
      <p:sp>
        <p:nvSpPr>
          <p:cNvPr id="4" name="Substituent număr diapozitiv 3"/>
          <p:cNvSpPr>
            <a:spLocks noGrp="1"/>
          </p:cNvSpPr>
          <p:nvPr>
            <p:ph type="sldNum" sz="quarter" idx="5"/>
          </p:nvPr>
        </p:nvSpPr>
        <p:spPr/>
        <p:txBody>
          <a:bodyPr/>
          <a:lstStyle/>
          <a:p>
            <a:fld id="{70D1B0E6-0E0A-42DD-B365-AE694A801D07}" type="slidenum">
              <a:rPr lang="ro-RO" smtClean="0"/>
              <a:t>5</a:t>
            </a:fld>
            <a:endParaRPr lang="ro-RO"/>
          </a:p>
        </p:txBody>
      </p:sp>
    </p:spTree>
    <p:extLst>
      <p:ext uri="{BB962C8B-B14F-4D97-AF65-F5344CB8AC3E}">
        <p14:creationId xmlns:p14="http://schemas.microsoft.com/office/powerpoint/2010/main" val="48107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sz="1200" dirty="0">
                <a:effectLst/>
                <a:latin typeface="Times New Roman" panose="02020603050405020304" pitchFamily="18" charset="0"/>
                <a:ea typeface="Times New Roman" panose="02020603050405020304" pitchFamily="18" charset="0"/>
                <a:cs typeface="Times New Roman" panose="02020603050405020304" pitchFamily="18" charset="0"/>
              </a:rPr>
              <a:t>Senzor de temperatura, ulterior fata de ce este scris in </a:t>
            </a:r>
            <a:r>
              <a:rPr lang="ro-RO" sz="1200" dirty="0" err="1">
                <a:effectLst/>
                <a:latin typeface="Times New Roman" panose="02020603050405020304" pitchFamily="18" charset="0"/>
                <a:ea typeface="Times New Roman" panose="02020603050405020304" pitchFamily="18" charset="0"/>
                <a:cs typeface="Times New Roman" panose="02020603050405020304" pitchFamily="18" charset="0"/>
              </a:rPr>
              <a:t>slide</a:t>
            </a:r>
            <a:r>
              <a:rPr lang="ro-RO"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o-RO" sz="1200" dirty="0" err="1">
                <a:effectLst/>
                <a:latin typeface="Times New Roman" panose="02020603050405020304" pitchFamily="18" charset="0"/>
                <a:ea typeface="Times New Roman" panose="02020603050405020304" pitchFamily="18" charset="0"/>
                <a:cs typeface="Times New Roman" panose="02020603050405020304" pitchFamily="18" charset="0"/>
              </a:rPr>
              <a:t>Bineințeles</a:t>
            </a:r>
            <a:r>
              <a:rPr lang="ro-RO" sz="1200" dirty="0">
                <a:effectLst/>
                <a:latin typeface="Times New Roman" panose="02020603050405020304" pitchFamily="18" charset="0"/>
                <a:ea typeface="Times New Roman" panose="02020603050405020304" pitchFamily="18" charset="0"/>
                <a:cs typeface="Times New Roman" panose="02020603050405020304" pitchFamily="18" charset="0"/>
              </a:rPr>
              <a:t>, acest parametru poate sa varieze in funcție de temperatura exterioara si mediul in care este utilizat autovehiculul: continent, țară, regiune, oraș.</a:t>
            </a:r>
            <a:r>
              <a:rPr lang="ro-RO" sz="1100" dirty="0">
                <a:latin typeface="Calibri" panose="020F0502020204030204" pitchFamily="34" charset="0"/>
                <a:ea typeface="Times New Roman" panose="02020603050405020304" pitchFamily="18" charset="0"/>
                <a:cs typeface="Times New Roman" panose="02020603050405020304" pitchFamily="18" charset="0"/>
              </a:rPr>
              <a:t> </a:t>
            </a:r>
            <a:r>
              <a:rPr lang="ro-RO" sz="1200" dirty="0">
                <a:effectLst/>
                <a:latin typeface="Times New Roman" panose="02020603050405020304" pitchFamily="18" charset="0"/>
                <a:ea typeface="Times New Roman" panose="02020603050405020304" pitchFamily="18" charset="0"/>
              </a:rPr>
              <a:t>Drept model s-a utilizat senzorul DHT 11, pentru exemplificare a modalității de funcționare .</a:t>
            </a:r>
          </a:p>
          <a:p>
            <a:endParaRPr lang="ro-RO"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In lucrare s-a utilizat acest tip de senzor ca model, dar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intr</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-un sistem real/comercial se poate utiliza orice tip de senzor, de interes ar fi un senzor CO2 pentru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masurarea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gradului de poluare produs de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catre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autovehicul, si extragerea unor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informatii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relevante pentru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evolutia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si schimbarea ecosistemului,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totodata</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evitarea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poluarii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o-RO"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o-RO" dirty="0"/>
          </a:p>
        </p:txBody>
      </p:sp>
      <p:sp>
        <p:nvSpPr>
          <p:cNvPr id="4" name="Substituent număr diapozitiv 3"/>
          <p:cNvSpPr>
            <a:spLocks noGrp="1"/>
          </p:cNvSpPr>
          <p:nvPr>
            <p:ph type="sldNum" sz="quarter" idx="5"/>
          </p:nvPr>
        </p:nvSpPr>
        <p:spPr/>
        <p:txBody>
          <a:bodyPr/>
          <a:lstStyle/>
          <a:p>
            <a:fld id="{70D1B0E6-0E0A-42DD-B365-AE694A801D07}" type="slidenum">
              <a:rPr lang="ro-RO" smtClean="0"/>
              <a:t>6</a:t>
            </a:fld>
            <a:endParaRPr lang="ro-RO"/>
          </a:p>
        </p:txBody>
      </p:sp>
    </p:spTree>
    <p:extLst>
      <p:ext uri="{BB962C8B-B14F-4D97-AF65-F5344CB8AC3E}">
        <p14:creationId xmlns:p14="http://schemas.microsoft.com/office/powerpoint/2010/main" val="149825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70D1B0E6-0E0A-42DD-B365-AE694A801D07}" type="slidenum">
              <a:rPr lang="ro-RO" smtClean="0"/>
              <a:t>8</a:t>
            </a:fld>
            <a:endParaRPr lang="ro-RO"/>
          </a:p>
        </p:txBody>
      </p:sp>
    </p:spTree>
    <p:extLst>
      <p:ext uri="{BB962C8B-B14F-4D97-AF65-F5344CB8AC3E}">
        <p14:creationId xmlns:p14="http://schemas.microsoft.com/office/powerpoint/2010/main" val="1645302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70D1B0E6-0E0A-42DD-B365-AE694A801D07}" type="slidenum">
              <a:rPr lang="ro-RO" smtClean="0"/>
              <a:t>9</a:t>
            </a:fld>
            <a:endParaRPr lang="ro-RO"/>
          </a:p>
        </p:txBody>
      </p:sp>
    </p:spTree>
    <p:extLst>
      <p:ext uri="{BB962C8B-B14F-4D97-AF65-F5344CB8AC3E}">
        <p14:creationId xmlns:p14="http://schemas.microsoft.com/office/powerpoint/2010/main" val="277551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Calibri" panose="020F0502020204030204" pitchFamily="34" charset="0"/>
                <a:ea typeface="Calibri" panose="020F0502020204030204" pitchFamily="34" charset="0"/>
                <a:cs typeface="Calibri" panose="020F0502020204030204" pitchFamily="34" charset="0"/>
              </a:rPr>
              <a:t>Poate fi instalat ca o aplicație autonomă și ca plug-in </a:t>
            </a:r>
            <a:r>
              <a:rPr lang="ro-RO" sz="1800" dirty="0" err="1">
                <a:effectLst/>
                <a:latin typeface="Calibri" panose="020F0502020204030204" pitchFamily="34" charset="0"/>
                <a:ea typeface="Calibri" panose="020F0502020204030204" pitchFamily="34" charset="0"/>
                <a:cs typeface="Calibri" panose="020F0502020204030204" pitchFamily="34" charset="0"/>
              </a:rPr>
              <a:t>Chrome</a:t>
            </a:r>
            <a:r>
              <a:rPr lang="ro-RO" sz="1800" dirty="0">
                <a:effectLst/>
                <a:latin typeface="Calibri" panose="020F0502020204030204" pitchFamily="34" charset="0"/>
                <a:ea typeface="Calibri" panose="020F0502020204030204" pitchFamily="34" charset="0"/>
                <a:cs typeface="Calibri" panose="020F0502020204030204" pitchFamily="34" charset="0"/>
              </a:rPr>
              <a:t>. În imaginea de mai jos se poate observa și cum arată un obiect de tipul JSON, formatul în care sunt transmise datele către server. O altă metodă de testare a cererilor HTTP este folosirea formatului </a:t>
            </a:r>
            <a:r>
              <a:rPr lang="ro-RO" sz="1800" dirty="0" err="1">
                <a:effectLst/>
                <a:latin typeface="Calibri" panose="020F0502020204030204" pitchFamily="34" charset="0"/>
                <a:ea typeface="Calibri" panose="020F0502020204030204" pitchFamily="34" charset="0"/>
                <a:cs typeface="Calibri" panose="020F0502020204030204" pitchFamily="34" charset="0"/>
              </a:rPr>
              <a:t>cURL</a:t>
            </a:r>
            <a:r>
              <a:rPr lang="ro-RO" sz="1800" dirty="0">
                <a:effectLst/>
                <a:latin typeface="Calibri" panose="020F0502020204030204" pitchFamily="34" charset="0"/>
                <a:ea typeface="Calibri" panose="020F0502020204030204" pitchFamily="34" charset="0"/>
                <a:cs typeface="Calibri" panose="020F0502020204030204" pitchFamily="34" charset="0"/>
              </a:rPr>
              <a:t> și a software-ului adecvat. Acesta este un program de consolă, deci este foarte extensibil și puternic. Cu toate acestea, este un program de consolă și este mai complicat de utilizat și ar trebui să gestionăm singuri baza de date de solicitări.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ubstituent număr diapozitiv 3"/>
          <p:cNvSpPr>
            <a:spLocks noGrp="1"/>
          </p:cNvSpPr>
          <p:nvPr>
            <p:ph type="sldNum" sz="quarter" idx="5"/>
          </p:nvPr>
        </p:nvSpPr>
        <p:spPr/>
        <p:txBody>
          <a:bodyPr/>
          <a:lstStyle/>
          <a:p>
            <a:fld id="{70D1B0E6-0E0A-42DD-B365-AE694A801D07}" type="slidenum">
              <a:rPr lang="ro-RO" smtClean="0"/>
              <a:t>10</a:t>
            </a:fld>
            <a:endParaRPr lang="ro-RO"/>
          </a:p>
        </p:txBody>
      </p:sp>
    </p:spTree>
    <p:extLst>
      <p:ext uri="{BB962C8B-B14F-4D97-AF65-F5344CB8AC3E}">
        <p14:creationId xmlns:p14="http://schemas.microsoft.com/office/powerpoint/2010/main" val="252571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68E0FF9A-C417-4A63-8BA2-B179B4EDEFD0}"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57837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64AD08B-0CC6-4CAE-B7A2-926C4E6D5B69}"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109664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3FB5F7CC-6C99-44BE-94AB-71D52420ED3B}"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40137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09AA18F-269D-4E17-9F21-9F28C395E7EB}"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0636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177026A9-AD97-4CE7-9A25-4E1799175809}"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4059095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BB21B482-625B-42F0-A943-A433B6361C36}" type="datetime1">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419515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A598643F-FFF8-4996-941C-4ED62D6F68B9}" type="datetime1">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8870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EA28CE9-7C7D-452E-9EB2-7122E2283C89}"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4179150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o-RO"/>
              <a:t>Faceți clic pentru a edita stilul de titlu coordonator</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E5923A0F-C16E-4ADF-BACC-2CA79F87357E}"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065123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nchor="ct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E08A41A4-6522-4932-B6A6-B901C47AEF0B}"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4665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E779AC0-0EC3-46D3-BCDD-C1E379D97919}"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34432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89CC0ACA-C518-445D-AD02-C6BAECFE1EC6}" type="datetime1">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13308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o-RO"/>
              <a:t>Faceți clic pentru a edita stilul de titlu coordonator</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843AABE0-0A1C-4EDC-83A0-48193CF2E92D}"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34631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Content Placeholder 3"/>
          <p:cNvSpPr>
            <a:spLocks noGrp="1"/>
          </p:cNvSpPr>
          <p:nvPr>
            <p:ph sz="quarter" idx="13"/>
          </p:nvPr>
        </p:nvSpPr>
        <p:spPr>
          <a:xfrm>
            <a:off x="913774" y="3051012"/>
            <a:ext cx="5106027" cy="274018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3" name="Content Placeholder 5"/>
          <p:cNvSpPr>
            <a:spLocks noGrp="1"/>
          </p:cNvSpPr>
          <p:nvPr>
            <p:ph sz="quarter" idx="14"/>
          </p:nvPr>
        </p:nvSpPr>
        <p:spPr>
          <a:xfrm>
            <a:off x="6172200" y="3051012"/>
            <a:ext cx="5105401" cy="274018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A2F7D9C6-B487-46D8-BFF6-B61787862C06}" type="datetime1">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25293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5B94553B-7A69-49DF-890C-52F41B15A3BA}" type="datetime1">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24901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AFA5F7D-5D16-4AA5-83DC-A2B9FE10B885}" type="datetime1">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285206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o-RO"/>
              <a:t>Faceți clic pentru a edita stilul de titlu coordonator</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055E5C91-D19C-447B-AE17-1275713565FF}"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190756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302BF130-A5B7-4AC8-99C5-A2F05784CFE2}" type="datetime1">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DD893-DA36-453A-AC74-47158B2ABB8D}" type="slidenum">
              <a:rPr lang="en-US" smtClean="0"/>
              <a:t>‹#›</a:t>
            </a:fld>
            <a:endParaRPr lang="en-US"/>
          </a:p>
        </p:txBody>
      </p:sp>
    </p:spTree>
    <p:extLst>
      <p:ext uri="{BB962C8B-B14F-4D97-AF65-F5344CB8AC3E}">
        <p14:creationId xmlns:p14="http://schemas.microsoft.com/office/powerpoint/2010/main" val="232175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422E270-E724-471A-80C8-A4008DE8ABC4}" type="datetime1">
              <a:rPr lang="en-US" smtClean="0"/>
              <a:t>6/26/2021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30DD893-DA36-453A-AC74-47158B2ABB8D}" type="slidenum">
              <a:rPr lang="en-US" smtClean="0"/>
              <a:t>‹#›</a:t>
            </a:fld>
            <a:endParaRPr lang="en-US"/>
          </a:p>
        </p:txBody>
      </p:sp>
      <p:sp>
        <p:nvSpPr>
          <p:cNvPr id="8"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0D9F93BC-6940-4644-A316-C4D1ED65D545}"/>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518950418"/>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 id="2147483957"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Folded Corner 9">
            <a:extLst>
              <a:ext uri="{FF2B5EF4-FFF2-40B4-BE49-F238E27FC236}">
                <a16:creationId xmlns:a16="http://schemas.microsoft.com/office/drawing/2014/main" id="{FF051B90-961A-4AA1-8A24-8A90619DF76B}"/>
              </a:ext>
            </a:extLst>
          </p:cNvPr>
          <p:cNvSpPr/>
          <p:nvPr/>
        </p:nvSpPr>
        <p:spPr>
          <a:xfrm>
            <a:off x="1079672" y="2676236"/>
            <a:ext cx="8393231" cy="1470285"/>
          </a:xfrm>
          <a:prstGeom prst="foldedCorner">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C0CBD-1594-4090-A447-555774891F81}"/>
              </a:ext>
            </a:extLst>
          </p:cNvPr>
          <p:cNvSpPr>
            <a:spLocks noGrp="1"/>
          </p:cNvSpPr>
          <p:nvPr>
            <p:ph type="ctrTitle"/>
          </p:nvPr>
        </p:nvSpPr>
        <p:spPr>
          <a:xfrm>
            <a:off x="648139" y="2652298"/>
            <a:ext cx="9256295" cy="1931420"/>
          </a:xfrm>
        </p:spPr>
        <p:txBody>
          <a:bodyPr>
            <a:noAutofit/>
          </a:bodyPr>
          <a:lstStyle/>
          <a:p>
            <a:pPr algn="ctr"/>
            <a:r>
              <a:rPr lang="ro-RO" sz="2800" b="1" dirty="0">
                <a:solidFill>
                  <a:schemeClr val="accent1">
                    <a:lumMod val="75000"/>
                  </a:schemeClr>
                </a:solidFill>
                <a:latin typeface="Times New Roman" panose="02020603050405020304" pitchFamily="18" charset="0"/>
                <a:cs typeface="Times New Roman" panose="02020603050405020304" pitchFamily="18" charset="0"/>
              </a:rPr>
              <a:t>SISTEM DE MONITORIZARE A PARAMETRILOR UNUI VEHICUL ȘI TRANSMITERE A INFORMAȚIILOR ÎN CLOUD</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59350B-2763-46AE-BEE8-35AA827421E7}"/>
              </a:ext>
            </a:extLst>
          </p:cNvPr>
          <p:cNvSpPr>
            <a:spLocks noGrp="1"/>
          </p:cNvSpPr>
          <p:nvPr>
            <p:ph type="subTitle" idx="1"/>
          </p:nvPr>
        </p:nvSpPr>
        <p:spPr>
          <a:xfrm>
            <a:off x="453517" y="5119567"/>
            <a:ext cx="11434813" cy="1079102"/>
          </a:xfrm>
        </p:spPr>
        <p:txBody>
          <a:bodyPr>
            <a:normAutofit/>
          </a:bodyPr>
          <a:lstStyle/>
          <a:p>
            <a:pPr algn="l"/>
            <a:r>
              <a:rPr lang="en-GB" b="1" dirty="0">
                <a:solidFill>
                  <a:schemeClr val="accent1">
                    <a:lumMod val="75000"/>
                  </a:schemeClr>
                </a:solidFill>
              </a:rPr>
              <a:t> </a:t>
            </a:r>
            <a:r>
              <a:rPr lang="ro-RO" b="1" dirty="0">
                <a:solidFill>
                  <a:schemeClr val="accent1">
                    <a:lumMod val="75000"/>
                  </a:schemeClr>
                </a:solidFill>
              </a:rPr>
              <a:t>Conducător științific:                                                     Absolvent:</a:t>
            </a:r>
            <a:endParaRPr lang="en-US" dirty="0">
              <a:solidFill>
                <a:schemeClr val="accent1">
                  <a:lumMod val="75000"/>
                </a:schemeClr>
              </a:solidFill>
            </a:endParaRPr>
          </a:p>
          <a:p>
            <a:pPr algn="l"/>
            <a:r>
              <a:rPr lang="ro-RO" b="1" dirty="0">
                <a:solidFill>
                  <a:schemeClr val="accent1">
                    <a:lumMod val="75000"/>
                  </a:schemeClr>
                </a:solidFill>
              </a:rPr>
              <a:t>Conf. Dr. Ing.  Marian VLĂDESCU	                                 Paul Cosmin CRUȘOVEANU</a:t>
            </a:r>
            <a:endParaRPr lang="en-US" dirty="0">
              <a:solidFill>
                <a:schemeClr val="accent1">
                  <a:lumMod val="75000"/>
                </a:schemeClr>
              </a:solidFill>
            </a:endParaRPr>
          </a:p>
        </p:txBody>
      </p:sp>
      <p:sp>
        <p:nvSpPr>
          <p:cNvPr id="4" name="Rectangle 3">
            <a:extLst>
              <a:ext uri="{FF2B5EF4-FFF2-40B4-BE49-F238E27FC236}">
                <a16:creationId xmlns:a16="http://schemas.microsoft.com/office/drawing/2014/main" id="{581ABD72-0E5C-492D-9452-72FD798FE513}"/>
              </a:ext>
            </a:extLst>
          </p:cNvPr>
          <p:cNvSpPr/>
          <p:nvPr/>
        </p:nvSpPr>
        <p:spPr>
          <a:xfrm>
            <a:off x="2480110" y="48544"/>
            <a:ext cx="6712016" cy="709233"/>
          </a:xfrm>
          <a:prstGeom prst="rect">
            <a:avLst/>
          </a:prstGeom>
        </p:spPr>
        <p:txBody>
          <a:bodyPr wrap="square">
            <a:spAutoFit/>
          </a:bodyPr>
          <a:lstStyle/>
          <a:p>
            <a:pPr algn="ctr">
              <a:lnSpc>
                <a:spcPct val="115000"/>
              </a:lnSpc>
            </a:pP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Universitatea</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Politehnica</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din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Bucureşti</a:t>
            </a:r>
            <a:endPar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Facultatea</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Electronică</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Telecomunicații</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și</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Tehnologia</a:t>
            </a:r>
            <a:r>
              <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Informației</a:t>
            </a:r>
            <a:endParaRPr lang="en-US"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31A8153-F656-4178-BC87-DF452BA40734}"/>
              </a:ext>
            </a:extLst>
          </p:cNvPr>
          <p:cNvSpPr/>
          <p:nvPr/>
        </p:nvSpPr>
        <p:spPr>
          <a:xfrm>
            <a:off x="3572784" y="1507211"/>
            <a:ext cx="3872150" cy="584775"/>
          </a:xfrm>
          <a:prstGeom prst="rect">
            <a:avLst/>
          </a:prstGeom>
        </p:spPr>
        <p:txBody>
          <a:bodyPr wrap="none">
            <a:spAutoFit/>
          </a:bodyPr>
          <a:lstStyle/>
          <a:p>
            <a:r>
              <a:rPr lang="ro-RO" sz="3200" b="1" dirty="0">
                <a:solidFill>
                  <a:schemeClr val="accent1">
                    <a:lumMod val="75000"/>
                  </a:schemeClr>
                </a:solidFill>
                <a:latin typeface="Times New Roman" panose="02020603050405020304" pitchFamily="18" charset="0"/>
                <a:cs typeface="Times New Roman" panose="02020603050405020304" pitchFamily="18" charset="0"/>
              </a:rPr>
              <a:t>Lucrare de disertație</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835502-591D-4065-9DEC-4285547CF40D}"/>
              </a:ext>
            </a:extLst>
          </p:cNvPr>
          <p:cNvSpPr txBox="1"/>
          <p:nvPr/>
        </p:nvSpPr>
        <p:spPr>
          <a:xfrm>
            <a:off x="5276288" y="6440124"/>
            <a:ext cx="1646605" cy="369332"/>
          </a:xfrm>
          <a:prstGeom prst="rect">
            <a:avLst/>
          </a:prstGeom>
          <a:noFill/>
        </p:spPr>
        <p:txBody>
          <a:bodyPr wrap="square" rtlCol="0">
            <a:spAutoFit/>
          </a:bodyPr>
          <a:lstStyle/>
          <a:p>
            <a:r>
              <a:rPr lang="en-GB" dirty="0" err="1">
                <a:solidFill>
                  <a:schemeClr val="accent1">
                    <a:lumMod val="75000"/>
                  </a:schemeClr>
                </a:solidFill>
                <a:latin typeface="Times New Roman" panose="02020603050405020304" pitchFamily="18" charset="0"/>
                <a:cs typeface="Times New Roman" panose="02020603050405020304" pitchFamily="18" charset="0"/>
              </a:rPr>
              <a:t>Bucuresti</a:t>
            </a:r>
            <a:r>
              <a:rPr lang="en-GB" dirty="0">
                <a:solidFill>
                  <a:schemeClr val="accent1">
                    <a:lumMod val="75000"/>
                  </a:schemeClr>
                </a:solidFill>
                <a:latin typeface="Times New Roman" panose="02020603050405020304" pitchFamily="18" charset="0"/>
                <a:cs typeface="Times New Roman" panose="02020603050405020304" pitchFamily="18" charset="0"/>
              </a:rPr>
              <a:t>, 2021</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Substituent număr diapozitiv 5">
            <a:extLst>
              <a:ext uri="{FF2B5EF4-FFF2-40B4-BE49-F238E27FC236}">
                <a16:creationId xmlns:a16="http://schemas.microsoft.com/office/drawing/2014/main" id="{9572E5F2-5CD9-4D5F-807E-B71E022675CD}"/>
              </a:ext>
            </a:extLst>
          </p:cNvPr>
          <p:cNvSpPr>
            <a:spLocks noGrp="1"/>
          </p:cNvSpPr>
          <p:nvPr>
            <p:ph type="sldNum" sz="quarter" idx="12"/>
          </p:nvPr>
        </p:nvSpPr>
        <p:spPr/>
        <p:txBody>
          <a:bodyPr/>
          <a:lstStyle/>
          <a:p>
            <a:fld id="{530DD893-DA36-453A-AC74-47158B2ABB8D}" type="slidenum">
              <a:rPr lang="en-US" smtClean="0"/>
              <a:t>1</a:t>
            </a:fld>
            <a:endParaRPr lang="en-US"/>
          </a:p>
        </p:txBody>
      </p:sp>
    </p:spTree>
    <p:extLst>
      <p:ext uri="{BB962C8B-B14F-4D97-AF65-F5344CB8AC3E}">
        <p14:creationId xmlns:p14="http://schemas.microsoft.com/office/powerpoint/2010/main" val="2560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F70D7F-3C45-403A-8C47-37564F9D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932EC2A1-8294-42F9-A793-42721FAEC1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570DF7-2B79-412F-8A71-E1567F478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5119" y="-2"/>
            <a:ext cx="484688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1BC4EFF-7422-48FC-8745-37C9353E24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47943" y="2285999"/>
            <a:ext cx="4818888"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C4FBBF-2941-4738-8128-EF72607E96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45119" y="4580896"/>
            <a:ext cx="4818888"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C26C8BD-5E6D-42C3-9B71-919A5266F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0" descr="Graphical user interface, chart, bubble chart&#10;&#10;Description automatically generated">
            <a:extLst>
              <a:ext uri="{FF2B5EF4-FFF2-40B4-BE49-F238E27FC236}">
                <a16:creationId xmlns:a16="http://schemas.microsoft.com/office/drawing/2014/main" id="{07D9936E-7477-4DE1-BC98-EBBBF6F2126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963516" y="2594344"/>
            <a:ext cx="3311838" cy="1655919"/>
          </a:xfrm>
          <a:prstGeom prst="rect">
            <a:avLst/>
          </a:prstGeom>
        </p:spPr>
      </p:pic>
      <p:pic>
        <p:nvPicPr>
          <p:cNvPr id="9" name="Picture 5" descr="A screenshot of a computer&#10;&#10;Description automatically generated">
            <a:extLst>
              <a:ext uri="{FF2B5EF4-FFF2-40B4-BE49-F238E27FC236}">
                <a16:creationId xmlns:a16="http://schemas.microsoft.com/office/drawing/2014/main" id="{EC84B405-1230-4262-B963-CE854560A28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955194" y="4880937"/>
            <a:ext cx="3328482" cy="1655919"/>
          </a:xfrm>
          <a:prstGeom prst="rect">
            <a:avLst/>
          </a:prstGeom>
        </p:spPr>
      </p:pic>
      <p:pic>
        <p:nvPicPr>
          <p:cNvPr id="26" name="Picture 25">
            <a:extLst>
              <a:ext uri="{FF2B5EF4-FFF2-40B4-BE49-F238E27FC236}">
                <a16:creationId xmlns:a16="http://schemas.microsoft.com/office/drawing/2014/main" id="{FDC2BE61-91B3-47C9-97F7-721FCFA88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8" descr="A picture containing text, car, projector, control panel&#10;&#10;Description automatically generated">
            <a:extLst>
              <a:ext uri="{FF2B5EF4-FFF2-40B4-BE49-F238E27FC236}">
                <a16:creationId xmlns:a16="http://schemas.microsoft.com/office/drawing/2014/main" id="{126A881E-1423-426F-9BB7-C309310595FE}"/>
              </a:ext>
            </a:extLst>
          </p:cNvPr>
          <p:cNvPicPr>
            <a:picLocks noGrp="1"/>
          </p:cNvPicPr>
          <p:nvPr>
            <p:ph idx="1"/>
          </p:nvPr>
        </p:nvPicPr>
        <p:blipFill>
          <a:blip r:embed="rId7" cstate="print">
            <a:extLst>
              <a:ext uri="{28A0092B-C50C-407E-A947-70E740481C1C}">
                <a14:useLocalDpi xmlns:a14="http://schemas.microsoft.com/office/drawing/2010/main" val="0"/>
              </a:ext>
            </a:extLst>
          </a:blip>
          <a:stretch>
            <a:fillRect/>
          </a:stretch>
        </p:blipFill>
        <p:spPr>
          <a:xfrm>
            <a:off x="7963516" y="308345"/>
            <a:ext cx="3311838" cy="1655919"/>
          </a:xfrm>
          <a:prstGeom prst="rect">
            <a:avLst/>
          </a:prstGeom>
        </p:spPr>
      </p:pic>
      <p:sp>
        <p:nvSpPr>
          <p:cNvPr id="2" name="Title 1">
            <a:extLst>
              <a:ext uri="{FF2B5EF4-FFF2-40B4-BE49-F238E27FC236}">
                <a16:creationId xmlns:a16="http://schemas.microsoft.com/office/drawing/2014/main" id="{E66AE332-799F-49A6-ACAD-038EA2D128AF}"/>
              </a:ext>
            </a:extLst>
          </p:cNvPr>
          <p:cNvSpPr>
            <a:spLocks noGrp="1"/>
          </p:cNvSpPr>
          <p:nvPr>
            <p:ph type="title"/>
          </p:nvPr>
        </p:nvSpPr>
        <p:spPr>
          <a:xfrm>
            <a:off x="913776" y="640831"/>
            <a:ext cx="5811365" cy="1573863"/>
          </a:xfrm>
        </p:spPr>
        <p:txBody>
          <a:bodyPr vert="horz" lIns="91440" tIns="45720" rIns="91440" bIns="45720" rtlCol="0" anchor="ctr">
            <a:normAutofit/>
          </a:bodyPr>
          <a:lstStyle/>
          <a:p>
            <a:r>
              <a:rPr lang="en-US" b="1" kern="1200" cap="all" baseline="0" dirty="0">
                <a:solidFill>
                  <a:schemeClr val="tx1"/>
                </a:solidFill>
                <a:effectLst/>
                <a:latin typeface="+mj-lt"/>
                <a:ea typeface="+mj-ea"/>
                <a:cs typeface="+mj-cs"/>
              </a:rPr>
              <a:t>Platforma web</a:t>
            </a:r>
          </a:p>
        </p:txBody>
      </p:sp>
      <p:sp>
        <p:nvSpPr>
          <p:cNvPr id="8" name="CasetăText 7">
            <a:extLst>
              <a:ext uri="{FF2B5EF4-FFF2-40B4-BE49-F238E27FC236}">
                <a16:creationId xmlns:a16="http://schemas.microsoft.com/office/drawing/2014/main" id="{07272D7E-393F-406D-8955-EF05483B564A}"/>
              </a:ext>
            </a:extLst>
          </p:cNvPr>
          <p:cNvSpPr txBox="1"/>
          <p:nvPr/>
        </p:nvSpPr>
        <p:spPr>
          <a:xfrm>
            <a:off x="421572" y="2285999"/>
            <a:ext cx="6578979" cy="4024824"/>
          </a:xfrm>
          <a:prstGeom prst="rect">
            <a:avLst/>
          </a:prstGeom>
        </p:spPr>
        <p:txBody>
          <a:bodyPr vert="horz" lIns="91440" tIns="45720" rIns="91440" bIns="45720" rtlCol="0">
            <a:normAutofit/>
          </a:bodyPr>
          <a:lstStyle/>
          <a:p>
            <a:pPr marL="457200" indent="-228600" algn="just" defTabSz="914400">
              <a:lnSpc>
                <a:spcPct val="120000"/>
              </a:lnSpc>
              <a:spcAft>
                <a:spcPts val="800"/>
              </a:spcAft>
              <a:buClr>
                <a:schemeClr val="tx1"/>
              </a:buClr>
              <a:buFont typeface="Arial" panose="020B0604020202020204" pitchFamily="34" charset="0"/>
              <a:buChar char="•"/>
            </a:pPr>
            <a:r>
              <a:rPr lang="en-US" sz="2000" dirty="0" err="1"/>
              <a:t>Aceasta</a:t>
            </a:r>
            <a:r>
              <a:rPr lang="en-US" sz="2000" dirty="0"/>
              <a:t> </a:t>
            </a:r>
            <a:r>
              <a:rPr lang="en-US" sz="2000" dirty="0" err="1"/>
              <a:t>este</a:t>
            </a:r>
            <a:r>
              <a:rPr lang="en-US" sz="2000" dirty="0"/>
              <a:t> </a:t>
            </a:r>
            <a:r>
              <a:rPr lang="en-US" sz="2000" dirty="0" err="1"/>
              <a:t>platforma</a:t>
            </a:r>
            <a:r>
              <a:rPr lang="en-US" sz="2000" dirty="0"/>
              <a:t> online, se </a:t>
            </a:r>
            <a:r>
              <a:rPr lang="en-US" sz="2000" dirty="0" err="1"/>
              <a:t>poate</a:t>
            </a:r>
            <a:r>
              <a:rPr lang="en-US" sz="2000" dirty="0"/>
              <a:t> </a:t>
            </a:r>
            <a:r>
              <a:rPr lang="en-US" sz="2000" dirty="0" err="1"/>
              <a:t>accesa</a:t>
            </a:r>
            <a:r>
              <a:rPr lang="en-US" sz="2000" dirty="0"/>
              <a:t> cu link-ul. </a:t>
            </a:r>
            <a:r>
              <a:rPr lang="en-US" sz="2000" dirty="0" err="1"/>
              <a:t>În</a:t>
            </a:r>
            <a:r>
              <a:rPr lang="en-US" sz="2000" dirty="0"/>
              <a:t> </a:t>
            </a:r>
            <a:r>
              <a:rPr lang="en-US" sz="2000" dirty="0" err="1"/>
              <a:t>partea</a:t>
            </a:r>
            <a:r>
              <a:rPr lang="en-US" sz="2000" dirty="0"/>
              <a:t> de sus </a:t>
            </a:r>
            <a:r>
              <a:rPr lang="en-US" sz="2000" dirty="0" err="1"/>
              <a:t>este</a:t>
            </a:r>
            <a:r>
              <a:rPr lang="en-US" sz="2000" dirty="0"/>
              <a:t> o </a:t>
            </a:r>
            <a:r>
              <a:rPr lang="en-US" sz="2000" dirty="0" err="1"/>
              <a:t>bară</a:t>
            </a:r>
            <a:r>
              <a:rPr lang="en-US" sz="2000" dirty="0"/>
              <a:t> de </a:t>
            </a:r>
            <a:r>
              <a:rPr lang="en-US" sz="2000" dirty="0" err="1"/>
              <a:t>navigare</a:t>
            </a:r>
            <a:r>
              <a:rPr lang="en-US" sz="2000" dirty="0"/>
              <a:t> cu </a:t>
            </a:r>
            <a:r>
              <a:rPr lang="en-US" sz="2000" dirty="0" err="1"/>
              <a:t>detalii</a:t>
            </a:r>
            <a:r>
              <a:rPr lang="en-US" sz="2000" dirty="0"/>
              <a:t> </a:t>
            </a:r>
            <a:r>
              <a:rPr lang="en-US" sz="2000" dirty="0" err="1"/>
              <a:t>despre</a:t>
            </a:r>
            <a:r>
              <a:rPr lang="en-US" sz="2000" dirty="0"/>
              <a:t> </a:t>
            </a:r>
            <a:r>
              <a:rPr lang="en-US" sz="2000" dirty="0" err="1"/>
              <a:t>senzori</a:t>
            </a:r>
            <a:r>
              <a:rPr lang="en-US" sz="2000" dirty="0"/>
              <a:t>, </a:t>
            </a:r>
            <a:r>
              <a:rPr lang="en-US" sz="2000" dirty="0" err="1"/>
              <a:t>detalii</a:t>
            </a:r>
            <a:r>
              <a:rPr lang="en-US" sz="2000" dirty="0"/>
              <a:t> </a:t>
            </a:r>
            <a:r>
              <a:rPr lang="en-US" sz="2000" dirty="0" err="1"/>
              <a:t>despre</a:t>
            </a:r>
            <a:r>
              <a:rPr lang="en-US" sz="2000" dirty="0"/>
              <a:t> </a:t>
            </a:r>
            <a:r>
              <a:rPr lang="en-US" sz="2000" dirty="0" err="1"/>
              <a:t>platformă</a:t>
            </a:r>
            <a:r>
              <a:rPr lang="en-US" sz="2000" dirty="0"/>
              <a:t> </a:t>
            </a:r>
            <a:r>
              <a:rPr lang="en-US" sz="2000" dirty="0" err="1"/>
              <a:t>și</a:t>
            </a:r>
            <a:r>
              <a:rPr lang="en-US" sz="2000" dirty="0"/>
              <a:t> o </a:t>
            </a:r>
            <a:r>
              <a:rPr lang="en-US" sz="2000" dirty="0" err="1"/>
              <a:t>secțiune</a:t>
            </a:r>
            <a:r>
              <a:rPr lang="en-US" sz="2000" dirty="0"/>
              <a:t> de </a:t>
            </a:r>
            <a:r>
              <a:rPr lang="en-US" sz="2000" dirty="0" err="1"/>
              <a:t>contat</a:t>
            </a:r>
            <a:r>
              <a:rPr lang="en-US" sz="2000" dirty="0"/>
              <a:t>.</a:t>
            </a:r>
            <a:endParaRPr lang="ro-RO" sz="2000" dirty="0"/>
          </a:p>
          <a:p>
            <a:pPr marL="457200" indent="-228600" algn="just" defTabSz="914400">
              <a:lnSpc>
                <a:spcPct val="120000"/>
              </a:lnSpc>
              <a:spcAft>
                <a:spcPts val="800"/>
              </a:spcAft>
              <a:buClr>
                <a:schemeClr val="tx1"/>
              </a:buClr>
              <a:buFont typeface="Arial" panose="020B0604020202020204" pitchFamily="34" charset="0"/>
              <a:buChar char="•"/>
            </a:pPr>
            <a:r>
              <a:rPr lang="ro-RO" sz="2000" dirty="0">
                <a:effectLst/>
                <a:latin typeface="Calibri" panose="020F0502020204030204" pitchFamily="34" charset="0"/>
                <a:ea typeface="Calibri" panose="020F0502020204030204" pitchFamily="34" charset="0"/>
                <a:cs typeface="Calibri" panose="020F0502020204030204" pitchFamily="34" charset="0"/>
              </a:rPr>
              <a:t>Inițial s-a lucrat, dezvoltat și testat pe un server local, un </a:t>
            </a:r>
            <a:r>
              <a:rPr lang="ro-RO" sz="2000" dirty="0" err="1">
                <a:effectLst/>
                <a:latin typeface="Calibri" panose="020F0502020204030204" pitchFamily="34" charset="0"/>
                <a:ea typeface="Calibri" panose="020F0502020204030204" pitchFamily="34" charset="0"/>
                <a:cs typeface="Calibri" panose="020F0502020204030204" pitchFamily="34" charset="0"/>
              </a:rPr>
              <a:t>localhost</a:t>
            </a:r>
            <a:r>
              <a:rPr lang="ro-RO" sz="2000" dirty="0">
                <a:effectLst/>
                <a:latin typeface="Calibri" panose="020F0502020204030204" pitchFamily="34" charset="0"/>
                <a:ea typeface="Calibri" panose="020F0502020204030204" pitchFamily="34" charset="0"/>
                <a:cs typeface="Calibri" panose="020F0502020204030204" pitchFamily="34" charset="0"/>
              </a:rPr>
              <a:t> și s-a utilizat un software pentru toate tipurile de cerere HTTP, acesta se numește POSTMAN și este pentru a interacționa cu server-</a:t>
            </a:r>
            <a:r>
              <a:rPr lang="ro-RO" sz="2000" dirty="0" err="1">
                <a:effectLst/>
                <a:latin typeface="Calibri" panose="020F0502020204030204" pitchFamily="34" charset="0"/>
                <a:ea typeface="Calibri" panose="020F0502020204030204" pitchFamily="34" charset="0"/>
                <a:cs typeface="Calibri" panose="020F0502020204030204" pitchFamily="34" charset="0"/>
              </a:rPr>
              <a:t>ul</a:t>
            </a:r>
            <a:r>
              <a:rPr lang="ro-RO" sz="2000" dirty="0">
                <a:effectLst/>
                <a:latin typeface="Calibri" panose="020F0502020204030204" pitchFamily="34" charset="0"/>
                <a:ea typeface="Calibri" panose="020F0502020204030204" pitchFamily="34" charset="0"/>
                <a:cs typeface="Calibri" panose="020F0502020204030204" pitchFamily="34" charset="0"/>
              </a:rPr>
              <a:t> și a testa dacă primește date.</a:t>
            </a:r>
            <a:endParaRPr lang="en-US" sz="2000" dirty="0"/>
          </a:p>
        </p:txBody>
      </p:sp>
      <p:sp>
        <p:nvSpPr>
          <p:cNvPr id="4" name="Substituent număr diapozitiv 3">
            <a:extLst>
              <a:ext uri="{FF2B5EF4-FFF2-40B4-BE49-F238E27FC236}">
                <a16:creationId xmlns:a16="http://schemas.microsoft.com/office/drawing/2014/main" id="{6B83C531-F676-4870-BB64-5DC025C514A2}"/>
              </a:ext>
            </a:extLst>
          </p:cNvPr>
          <p:cNvSpPr>
            <a:spLocks noGrp="1"/>
          </p:cNvSpPr>
          <p:nvPr>
            <p:ph type="sldNum" sz="quarter" idx="12"/>
          </p:nvPr>
        </p:nvSpPr>
        <p:spPr>
          <a:xfrm>
            <a:off x="11317510" y="6265130"/>
            <a:ext cx="764215" cy="365125"/>
          </a:xfrm>
        </p:spPr>
        <p:txBody>
          <a:bodyPr vert="horz" lIns="91440" tIns="45720" rIns="91440" bIns="45720" rtlCol="0" anchor="ctr">
            <a:normAutofit/>
          </a:bodyPr>
          <a:lstStyle/>
          <a:p>
            <a:pPr defTabSz="914400">
              <a:spcAft>
                <a:spcPts val="600"/>
              </a:spcAft>
            </a:pPr>
            <a:fld id="{530DD893-DA36-453A-AC74-47158B2ABB8D}" type="slidenum">
              <a:rPr lang="en-US">
                <a:solidFill>
                  <a:srgbClr val="303030"/>
                </a:solidFill>
              </a:rPr>
              <a:pPr defTabSz="914400">
                <a:spcAft>
                  <a:spcPts val="600"/>
                </a:spcAft>
              </a:pPr>
              <a:t>10</a:t>
            </a:fld>
            <a:endParaRPr lang="en-US">
              <a:solidFill>
                <a:srgbClr val="303030"/>
              </a:solidFill>
            </a:endParaRPr>
          </a:p>
        </p:txBody>
      </p:sp>
    </p:spTree>
    <p:extLst>
      <p:ext uri="{BB962C8B-B14F-4D97-AF65-F5344CB8AC3E}">
        <p14:creationId xmlns:p14="http://schemas.microsoft.com/office/powerpoint/2010/main" val="12971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06DE-D1FF-4572-8620-57FD244E4F54}"/>
              </a:ext>
            </a:extLst>
          </p:cNvPr>
          <p:cNvSpPr>
            <a:spLocks noGrp="1"/>
          </p:cNvSpPr>
          <p:nvPr>
            <p:ph type="title"/>
          </p:nvPr>
        </p:nvSpPr>
        <p:spPr>
          <a:xfrm>
            <a:off x="993675" y="156879"/>
            <a:ext cx="8922684" cy="1228038"/>
          </a:xfrm>
        </p:spPr>
        <p:txBody>
          <a:bodyPr/>
          <a:lstStyle/>
          <a:p>
            <a:pPr algn="l"/>
            <a:r>
              <a:rPr lang="ro-RO" b="1" dirty="0" err="1">
                <a:solidFill>
                  <a:schemeClr val="accent2">
                    <a:lumMod val="50000"/>
                  </a:schemeClr>
                </a:solidFill>
                <a:effectLst>
                  <a:outerShdw blurRad="38100" dist="38100" dir="2700000" algn="tl">
                    <a:srgbClr val="000000">
                      <a:alpha val="43137"/>
                    </a:srgbClr>
                  </a:outerShdw>
                </a:effectLst>
              </a:rPr>
              <a:t>cONCLUZIE</a:t>
            </a:r>
            <a:endParaRPr lang="en-US"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1EA0C25-4EA2-44C4-8B16-5C3D44088EC0}"/>
              </a:ext>
            </a:extLst>
          </p:cNvPr>
          <p:cNvSpPr>
            <a:spLocks noGrp="1"/>
          </p:cNvSpPr>
          <p:nvPr>
            <p:ph idx="1"/>
          </p:nvPr>
        </p:nvSpPr>
        <p:spPr>
          <a:xfrm>
            <a:off x="603057" y="1514837"/>
            <a:ext cx="10364452" cy="3424107"/>
          </a:xfrm>
        </p:spPr>
        <p:txBody>
          <a:bodyPr/>
          <a:lstStyle/>
          <a:p>
            <a:pPr marL="514350" indent="-285750" algn="just">
              <a:lnSpc>
                <a:spcPct val="107000"/>
              </a:lnSpc>
              <a:spcAft>
                <a:spcPts val="800"/>
              </a:spcAft>
              <a:buFont typeface="Wingdings" panose="05000000000000000000" pitchFamily="2" charset="2"/>
              <a:buChar char="Ø"/>
            </a:pPr>
            <a:r>
              <a:rPr lang="ro-RO" sz="1800" cap="non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Sistemul este în curs de dezvoltare, este un concept, o arhitectură sau mai bine zis </a:t>
            </a:r>
            <a:r>
              <a:rPr lang="ro-RO" sz="1800" cap="none" dirty="0" err="1">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proof</a:t>
            </a:r>
            <a:r>
              <a:rPr lang="ro-RO" sz="1800" cap="non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-of-concept (poc) ce poate fi un sistem de îmbunătățire a unor produce ce deja succes și un grad de apreciere în fața oamenilor. În esență este doar o idee, o soluție ce poate continua, dezvolta și de ce nu poate schimba autovehiculul ce îl știm în prezent.</a:t>
            </a:r>
            <a:endParaRPr lang="en-US" sz="1800"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7000"/>
              </a:lnSpc>
              <a:spcAft>
                <a:spcPts val="800"/>
              </a:spcAft>
              <a:buFont typeface="Wingdings" panose="05000000000000000000" pitchFamily="2" charset="2"/>
              <a:buChar char="Ø"/>
            </a:pPr>
            <a:r>
              <a:rPr lang="ro-RO" sz="1800" cap="non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Chiar dacă soluția prezentată nu au ajuns la o acceptare universală pentru utilizatorul final, posesorii de autovehicule, aceasta poate să fie o idee bună de implementare și utilitatea ei este din ce în ce mai apreciată nu doar în rândul tinerilor care au nevoie de informații suplimentare asupra a ceea ce conduc, dar mai ales pentru sprijinirea persoanelor în vârstă ce încep să se folosească din ce în ce mai mult de tehnologie și să o accepte cu mai multă ușurință în viețile lor.</a:t>
            </a:r>
            <a:endParaRPr lang="en-US" sz="1800"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cap="none" dirty="0">
              <a:solidFill>
                <a:schemeClr val="accent2">
                  <a:lumMod val="50000"/>
                </a:schemeClr>
              </a:solidFill>
            </a:endParaRPr>
          </a:p>
        </p:txBody>
      </p:sp>
      <p:sp>
        <p:nvSpPr>
          <p:cNvPr id="4" name="Substituent număr diapozitiv 3">
            <a:extLst>
              <a:ext uri="{FF2B5EF4-FFF2-40B4-BE49-F238E27FC236}">
                <a16:creationId xmlns:a16="http://schemas.microsoft.com/office/drawing/2014/main" id="{BB2C3864-A42E-4869-AAE3-91E5FDE36901}"/>
              </a:ext>
            </a:extLst>
          </p:cNvPr>
          <p:cNvSpPr>
            <a:spLocks noGrp="1"/>
          </p:cNvSpPr>
          <p:nvPr>
            <p:ph type="sldNum" sz="quarter" idx="12"/>
          </p:nvPr>
        </p:nvSpPr>
        <p:spPr/>
        <p:txBody>
          <a:bodyPr/>
          <a:lstStyle/>
          <a:p>
            <a:fld id="{530DD893-DA36-453A-AC74-47158B2ABB8D}" type="slidenum">
              <a:rPr lang="en-US" smtClean="0"/>
              <a:t>11</a:t>
            </a:fld>
            <a:endParaRPr lang="en-US"/>
          </a:p>
        </p:txBody>
      </p:sp>
    </p:spTree>
    <p:extLst>
      <p:ext uri="{BB962C8B-B14F-4D97-AF65-F5344CB8AC3E}">
        <p14:creationId xmlns:p14="http://schemas.microsoft.com/office/powerpoint/2010/main" val="419080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9ED-70F8-4935-BFF0-F86907F0072B}"/>
              </a:ext>
            </a:extLst>
          </p:cNvPr>
          <p:cNvSpPr>
            <a:spLocks noGrp="1"/>
          </p:cNvSpPr>
          <p:nvPr>
            <p:ph type="ctrTitle"/>
          </p:nvPr>
        </p:nvSpPr>
        <p:spPr>
          <a:xfrm>
            <a:off x="4776187" y="0"/>
            <a:ext cx="4634144" cy="812100"/>
          </a:xfrm>
        </p:spPr>
        <p:txBody>
          <a:bodyPr>
            <a:normAutofit/>
          </a:bodyPr>
          <a:lstStyle/>
          <a:p>
            <a:r>
              <a:rPr lang="ro-RO" sz="3600" b="1" dirty="0" err="1">
                <a:solidFill>
                  <a:schemeClr val="accent2">
                    <a:lumMod val="50000"/>
                  </a:schemeClr>
                </a:solidFill>
                <a:effectLst>
                  <a:outerShdw blurRad="38100" dist="38100" dir="2700000" algn="tl">
                    <a:srgbClr val="000000">
                      <a:alpha val="43137"/>
                    </a:srgbClr>
                  </a:outerShdw>
                </a:effectLst>
              </a:rPr>
              <a:t>bIBLIOGRAFIE</a:t>
            </a:r>
            <a:endParaRPr lang="en-US" sz="3600" b="1" dirty="0">
              <a:solidFill>
                <a:schemeClr val="accent2">
                  <a:lumMod val="50000"/>
                </a:schemeClr>
              </a:solidFill>
              <a:effectLst>
                <a:outerShdw blurRad="38100" dist="38100" dir="2700000" algn="tl">
                  <a:srgbClr val="000000">
                    <a:alpha val="43137"/>
                  </a:srgbClr>
                </a:outerShdw>
              </a:effectLst>
            </a:endParaRPr>
          </a:p>
        </p:txBody>
      </p:sp>
      <p:sp>
        <p:nvSpPr>
          <p:cNvPr id="4" name="Substituent număr diapozitiv 3">
            <a:extLst>
              <a:ext uri="{FF2B5EF4-FFF2-40B4-BE49-F238E27FC236}">
                <a16:creationId xmlns:a16="http://schemas.microsoft.com/office/drawing/2014/main" id="{C46EF677-E65C-4B17-98A0-BF43C4729C14}"/>
              </a:ext>
            </a:extLst>
          </p:cNvPr>
          <p:cNvSpPr>
            <a:spLocks noGrp="1"/>
          </p:cNvSpPr>
          <p:nvPr>
            <p:ph type="sldNum" sz="quarter" idx="12"/>
          </p:nvPr>
        </p:nvSpPr>
        <p:spPr/>
        <p:txBody>
          <a:bodyPr/>
          <a:lstStyle/>
          <a:p>
            <a:fld id="{530DD893-DA36-453A-AC74-47158B2ABB8D}" type="slidenum">
              <a:rPr lang="en-US" smtClean="0"/>
              <a:t>12</a:t>
            </a:fld>
            <a:endParaRPr lang="en-US"/>
          </a:p>
        </p:txBody>
      </p:sp>
      <p:sp>
        <p:nvSpPr>
          <p:cNvPr id="6" name="CasetăText 5">
            <a:extLst>
              <a:ext uri="{FF2B5EF4-FFF2-40B4-BE49-F238E27FC236}">
                <a16:creationId xmlns:a16="http://schemas.microsoft.com/office/drawing/2014/main" id="{3D2D315F-3EBD-4722-AE76-DC11D3C9C2E8}"/>
              </a:ext>
            </a:extLst>
          </p:cNvPr>
          <p:cNvSpPr txBox="1"/>
          <p:nvPr/>
        </p:nvSpPr>
        <p:spPr>
          <a:xfrm>
            <a:off x="301841" y="1438182"/>
            <a:ext cx="11334566" cy="4714111"/>
          </a:xfrm>
          <a:prstGeom prst="rect">
            <a:avLst/>
          </a:prstGeom>
          <a:noFill/>
        </p:spPr>
        <p:txBody>
          <a:bodyPr wrap="square">
            <a:spAutoFit/>
          </a:bodyPr>
          <a:lstStyle/>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risto</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kulmala</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“ex-ante assessment of the safety effects of intelligent transport systems”, accident analysis and prevention 42 (2010) 1359–1369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https://www.Sciencedirect.Com/science/article/pii/S0167404806000319?Casa_token=xumnkotrcpuaaaaa:p1mxt05ngzrr8knf8thrst7v5lu98_qtgcksphkygcobz4yi7hzrykhriwrsqsu3ifiqbwivwa </a:t>
            </a: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https://link.Springer.Com/chapter/10.1007/978-3-540-73408-6_18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marc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werner</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christian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pietsch</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,“cellular in-band modem solution for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ecall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emergency data transmission”,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vtc</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spring 2009 -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69th vehicular technology conference.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rafal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grzeszczyk</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jerzy</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merkisz</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piotr</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bogus, “methods and procedures for testing the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ecall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vehicle unit for the purpose of its performance assessment and certification”.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ecall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saving lives through in-vehicle communication technology,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commission, information society and media leaflet”,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czerwiec</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2007.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vivien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melchera</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frederik</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diederichs</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rafael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maestre</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christian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hofmann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jose</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-maria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nacenta</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jos</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van gent,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dragan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kusić</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boštjan</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žagar</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smart vital signs and accident monitoring system for motorcyclists embedded in helmets and garments for advanced </a:t>
            </a:r>
            <a:r>
              <a:rPr lang="en-US" sz="1600" i="1" cap="non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ecall</a:t>
            </a:r>
            <a:r>
              <a:rPr lang="en-US" sz="1600" i="1"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emergency assistance and health analysis monitoring. </a:t>
            </a:r>
            <a:endParaRPr lang="en-US" sz="1600" cap="none"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cap="none" dirty="0"/>
          </a:p>
        </p:txBody>
      </p:sp>
    </p:spTree>
    <p:extLst>
      <p:ext uri="{BB962C8B-B14F-4D97-AF65-F5344CB8AC3E}">
        <p14:creationId xmlns:p14="http://schemas.microsoft.com/office/powerpoint/2010/main" val="155957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ine 4" descr="O imagine care conține text, muzică, cinel&#10;&#10;Descriere generată automat">
            <a:extLst>
              <a:ext uri="{FF2B5EF4-FFF2-40B4-BE49-F238E27FC236}">
                <a16:creationId xmlns:a16="http://schemas.microsoft.com/office/drawing/2014/main" id="{29EFDCBA-D607-4EB3-A0B8-2243E7FDCA05}"/>
              </a:ext>
            </a:extLst>
          </p:cNvPr>
          <p:cNvPicPr>
            <a:picLocks noChangeAspect="1"/>
          </p:cNvPicPr>
          <p:nvPr/>
        </p:nvPicPr>
        <p:blipFill rotWithShape="1">
          <a:blip r:embed="rId4">
            <a:grayscl/>
            <a:extLst>
              <a:ext uri="{28A0092B-C50C-407E-A947-70E740481C1C}">
                <a14:useLocalDpi xmlns:a14="http://schemas.microsoft.com/office/drawing/2010/main" val="0"/>
              </a:ext>
            </a:extLst>
          </a:blip>
          <a:srcRect t="35550" b="5395"/>
          <a:stretch/>
        </p:blipFill>
        <p:spPr>
          <a:xfrm>
            <a:off x="20" y="0"/>
            <a:ext cx="12191980" cy="6858000"/>
          </a:xfrm>
          <a:prstGeom prst="rect">
            <a:avLst/>
          </a:prstGeom>
        </p:spPr>
      </p:pic>
      <p:sp>
        <p:nvSpPr>
          <p:cNvPr id="22" name="Rectangle 13">
            <a:extLst>
              <a:ext uri="{FF2B5EF4-FFF2-40B4-BE49-F238E27FC236}">
                <a16:creationId xmlns:a16="http://schemas.microsoft.com/office/drawing/2014/main" id="{B119B876-7CC6-4F37-A6BB-06DE54AA3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29000"/>
                </a:schemeClr>
              </a:gs>
              <a:gs pos="85000">
                <a:schemeClr val="bg1">
                  <a:lumMod val="95000"/>
                  <a:alpha val="82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E27D7242-B1BC-469A-BCD2-649B058B6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754"/>
            <a:ext cx="12192000" cy="6858000"/>
          </a:xfrm>
          <a:prstGeom prst="rect">
            <a:avLst/>
          </a:prstGeom>
        </p:spPr>
      </p:pic>
      <p:sp>
        <p:nvSpPr>
          <p:cNvPr id="4" name="Substituent număr diapozitiv 3">
            <a:extLst>
              <a:ext uri="{FF2B5EF4-FFF2-40B4-BE49-F238E27FC236}">
                <a16:creationId xmlns:a16="http://schemas.microsoft.com/office/drawing/2014/main" id="{BAF9522A-7D93-42B9-9419-3481D119EF34}"/>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a:spcAft>
                <a:spcPts val="600"/>
              </a:spcAft>
            </a:pPr>
            <a:fld id="{530DD893-DA36-453A-AC74-47158B2ABB8D}" type="slidenum">
              <a:rPr lang="en-US" smtClean="0"/>
              <a:pPr>
                <a:spcAft>
                  <a:spcPts val="600"/>
                </a:spcAft>
              </a:pPr>
              <a:t>2</a:t>
            </a:fld>
            <a:endParaRPr lang="en-US"/>
          </a:p>
        </p:txBody>
      </p:sp>
      <p:graphicFrame>
        <p:nvGraphicFramePr>
          <p:cNvPr id="15" name="Nomogramă 14">
            <a:extLst>
              <a:ext uri="{FF2B5EF4-FFF2-40B4-BE49-F238E27FC236}">
                <a16:creationId xmlns:a16="http://schemas.microsoft.com/office/drawing/2014/main" id="{EFE2A68C-40EF-4943-8B3C-4CB7E620A3EF}"/>
              </a:ext>
            </a:extLst>
          </p:cNvPr>
          <p:cNvGraphicFramePr/>
          <p:nvPr>
            <p:extLst>
              <p:ext uri="{D42A27DB-BD31-4B8C-83A1-F6EECF244321}">
                <p14:modId xmlns:p14="http://schemas.microsoft.com/office/powerpoint/2010/main" val="2854986412"/>
              </p:ext>
            </p:extLst>
          </p:nvPr>
        </p:nvGraphicFramePr>
        <p:xfrm>
          <a:off x="2574524" y="1242321"/>
          <a:ext cx="5752730" cy="40215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9" name="Grupare 18">
            <a:extLst>
              <a:ext uri="{FF2B5EF4-FFF2-40B4-BE49-F238E27FC236}">
                <a16:creationId xmlns:a16="http://schemas.microsoft.com/office/drawing/2014/main" id="{FC291213-77A4-4408-8EC1-83C9F9500CBF}"/>
              </a:ext>
            </a:extLst>
          </p:cNvPr>
          <p:cNvGrpSpPr/>
          <p:nvPr/>
        </p:nvGrpSpPr>
        <p:grpSpPr>
          <a:xfrm>
            <a:off x="3027688" y="5194664"/>
            <a:ext cx="5299566" cy="421015"/>
            <a:chOff x="453163" y="0"/>
            <a:chExt cx="5299566" cy="421015"/>
          </a:xfrm>
        </p:grpSpPr>
        <p:sp>
          <p:nvSpPr>
            <p:cNvPr id="24" name="Dreptunghi: colțuri de sus rotunjite 23">
              <a:extLst>
                <a:ext uri="{FF2B5EF4-FFF2-40B4-BE49-F238E27FC236}">
                  <a16:creationId xmlns:a16="http://schemas.microsoft.com/office/drawing/2014/main" id="{B264597E-C9E6-4E7C-9CDC-BE2BB9318874}"/>
                </a:ext>
              </a:extLst>
            </p:cNvPr>
            <p:cNvSpPr/>
            <p:nvPr/>
          </p:nvSpPr>
          <p:spPr>
            <a:xfrm rot="5400000">
              <a:off x="2892438" y="-2439275"/>
              <a:ext cx="421015" cy="5299566"/>
            </a:xfrm>
            <a:prstGeom prst="round2Same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Dreptunghi: colțuri de sus rotunjite 4">
              <a:extLst>
                <a:ext uri="{FF2B5EF4-FFF2-40B4-BE49-F238E27FC236}">
                  <a16:creationId xmlns:a16="http://schemas.microsoft.com/office/drawing/2014/main" id="{ECD289A0-4EDF-45A7-81CD-204B30C00798}"/>
                </a:ext>
              </a:extLst>
            </p:cNvPr>
            <p:cNvSpPr txBox="1"/>
            <p:nvPr/>
          </p:nvSpPr>
          <p:spPr>
            <a:xfrm>
              <a:off x="453163" y="20552"/>
              <a:ext cx="5279014" cy="3799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lrTx/>
                <a:buSzTx/>
                <a:buNone/>
              </a:pPr>
              <a:r>
                <a:rPr lang="ro-RO" sz="2000" b="1" dirty="0">
                  <a:solidFill>
                    <a:schemeClr val="accent2">
                      <a:lumMod val="50000"/>
                    </a:schemeClr>
                  </a:solidFill>
                </a:rPr>
                <a:t>Platforma WEB</a:t>
              </a:r>
            </a:p>
          </p:txBody>
        </p:sp>
      </p:grpSp>
      <p:grpSp>
        <p:nvGrpSpPr>
          <p:cNvPr id="26" name="Grupare 25">
            <a:extLst>
              <a:ext uri="{FF2B5EF4-FFF2-40B4-BE49-F238E27FC236}">
                <a16:creationId xmlns:a16="http://schemas.microsoft.com/office/drawing/2014/main" id="{44B39315-324C-4703-9FE9-4E7A4ADCF5C1}"/>
              </a:ext>
            </a:extLst>
          </p:cNvPr>
          <p:cNvGrpSpPr/>
          <p:nvPr/>
        </p:nvGrpSpPr>
        <p:grpSpPr>
          <a:xfrm>
            <a:off x="3027688" y="5815232"/>
            <a:ext cx="5299566" cy="421015"/>
            <a:chOff x="453163" y="0"/>
            <a:chExt cx="5299566" cy="421015"/>
          </a:xfrm>
        </p:grpSpPr>
        <p:sp>
          <p:nvSpPr>
            <p:cNvPr id="27" name="Dreptunghi: colțuri de sus rotunjite 26">
              <a:extLst>
                <a:ext uri="{FF2B5EF4-FFF2-40B4-BE49-F238E27FC236}">
                  <a16:creationId xmlns:a16="http://schemas.microsoft.com/office/drawing/2014/main" id="{92B1425D-1BA5-4FB9-8E08-DA6215491256}"/>
                </a:ext>
              </a:extLst>
            </p:cNvPr>
            <p:cNvSpPr/>
            <p:nvPr/>
          </p:nvSpPr>
          <p:spPr>
            <a:xfrm rot="5400000">
              <a:off x="2892438" y="-2439275"/>
              <a:ext cx="421015" cy="5299566"/>
            </a:xfrm>
            <a:prstGeom prst="round2Same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Dreptunghi: colțuri de sus rotunjite 4">
              <a:extLst>
                <a:ext uri="{FF2B5EF4-FFF2-40B4-BE49-F238E27FC236}">
                  <a16:creationId xmlns:a16="http://schemas.microsoft.com/office/drawing/2014/main" id="{C6B28039-827C-4664-B306-E0A4D8AFD676}"/>
                </a:ext>
              </a:extLst>
            </p:cNvPr>
            <p:cNvSpPr txBox="1"/>
            <p:nvPr/>
          </p:nvSpPr>
          <p:spPr>
            <a:xfrm>
              <a:off x="453163" y="20552"/>
              <a:ext cx="5279014" cy="3799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lrTx/>
                <a:buSzTx/>
                <a:buNone/>
              </a:pPr>
              <a:r>
                <a:rPr lang="ro-RO" sz="2000" b="1" dirty="0" err="1">
                  <a:solidFill>
                    <a:schemeClr val="accent2">
                      <a:lumMod val="50000"/>
                    </a:schemeClr>
                  </a:solidFill>
                </a:rPr>
                <a:t>ConcluziI</a:t>
              </a:r>
              <a:endParaRPr lang="ro-RO" sz="2000" b="1" kern="1200" dirty="0">
                <a:solidFill>
                  <a:schemeClr val="accent2">
                    <a:lumMod val="50000"/>
                  </a:schemeClr>
                </a:solidFill>
              </a:endParaRPr>
            </a:p>
          </p:txBody>
        </p:sp>
      </p:grpSp>
      <p:grpSp>
        <p:nvGrpSpPr>
          <p:cNvPr id="29" name="Grupare 28">
            <a:extLst>
              <a:ext uri="{FF2B5EF4-FFF2-40B4-BE49-F238E27FC236}">
                <a16:creationId xmlns:a16="http://schemas.microsoft.com/office/drawing/2014/main" id="{9A7B61C8-4F1F-4AB8-98A1-D66810F098EB}"/>
              </a:ext>
            </a:extLst>
          </p:cNvPr>
          <p:cNvGrpSpPr/>
          <p:nvPr/>
        </p:nvGrpSpPr>
        <p:grpSpPr>
          <a:xfrm>
            <a:off x="2574521" y="5198593"/>
            <a:ext cx="453164" cy="647376"/>
            <a:chOff x="0" y="3370539"/>
            <a:chExt cx="453164" cy="647376"/>
          </a:xfrm>
        </p:grpSpPr>
        <p:sp>
          <p:nvSpPr>
            <p:cNvPr id="30" name="Săgeată: șevron 29">
              <a:extLst>
                <a:ext uri="{FF2B5EF4-FFF2-40B4-BE49-F238E27FC236}">
                  <a16:creationId xmlns:a16="http://schemas.microsoft.com/office/drawing/2014/main" id="{E1134FEC-1459-4994-A6E3-EC4791E82845}"/>
                </a:ext>
              </a:extLst>
            </p:cNvPr>
            <p:cNvSpPr/>
            <p:nvPr/>
          </p:nvSpPr>
          <p:spPr>
            <a:xfrm rot="5400000">
              <a:off x="-97106" y="3467645"/>
              <a:ext cx="647376" cy="453163"/>
            </a:xfrm>
            <a:prstGeom prst="chevron">
              <a:avLst/>
            </a:prstGeom>
            <a:solidFill>
              <a:schemeClr val="accent1">
                <a:lumMod val="60000"/>
                <a:lumOff val="40000"/>
              </a:schemeClr>
            </a:solidFill>
            <a:ln>
              <a:solidFill>
                <a:schemeClr val="tx1"/>
              </a:solidFill>
            </a:ln>
          </p:spPr>
          <p:style>
            <a:lnRef idx="1">
              <a:scrgbClr r="0" g="0" b="0"/>
            </a:lnRef>
            <a:fillRef idx="2">
              <a:scrgbClr r="0" g="0" b="0"/>
            </a:fillRef>
            <a:effectRef idx="1">
              <a:schemeClr val="accent1">
                <a:hueOff val="0"/>
                <a:satOff val="0"/>
                <a:lumOff val="0"/>
                <a:alphaOff val="0"/>
              </a:schemeClr>
            </a:effectRef>
            <a:fontRef idx="minor">
              <a:schemeClr val="dk1"/>
            </a:fontRef>
          </p:style>
        </p:sp>
        <p:sp>
          <p:nvSpPr>
            <p:cNvPr id="31" name="Săgeată: șevron 4">
              <a:extLst>
                <a:ext uri="{FF2B5EF4-FFF2-40B4-BE49-F238E27FC236}">
                  <a16:creationId xmlns:a16="http://schemas.microsoft.com/office/drawing/2014/main" id="{80176536-18AE-4C44-BEB7-B277F5E44D04}"/>
                </a:ext>
              </a:extLst>
            </p:cNvPr>
            <p:cNvSpPr txBox="1"/>
            <p:nvPr/>
          </p:nvSpPr>
          <p:spPr>
            <a:xfrm>
              <a:off x="1" y="3597121"/>
              <a:ext cx="453163" cy="19421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endPar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34" name="Săgeată: șevron 4">
            <a:extLst>
              <a:ext uri="{FF2B5EF4-FFF2-40B4-BE49-F238E27FC236}">
                <a16:creationId xmlns:a16="http://schemas.microsoft.com/office/drawing/2014/main" id="{7633A9D4-9D8F-4E6E-ABDB-10B546CFD683}"/>
              </a:ext>
            </a:extLst>
          </p:cNvPr>
          <p:cNvSpPr txBox="1"/>
          <p:nvPr/>
        </p:nvSpPr>
        <p:spPr>
          <a:xfrm>
            <a:off x="5869419" y="3331894"/>
            <a:ext cx="453163" cy="19421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p>
        </p:txBody>
      </p:sp>
      <p:grpSp>
        <p:nvGrpSpPr>
          <p:cNvPr id="35" name="Grupare 34">
            <a:extLst>
              <a:ext uri="{FF2B5EF4-FFF2-40B4-BE49-F238E27FC236}">
                <a16:creationId xmlns:a16="http://schemas.microsoft.com/office/drawing/2014/main" id="{D486FF40-60F8-4688-B289-D2E8A486CD49}"/>
              </a:ext>
            </a:extLst>
          </p:cNvPr>
          <p:cNvGrpSpPr/>
          <p:nvPr/>
        </p:nvGrpSpPr>
        <p:grpSpPr>
          <a:xfrm>
            <a:off x="2574520" y="5799766"/>
            <a:ext cx="453164" cy="647376"/>
            <a:chOff x="0" y="3370539"/>
            <a:chExt cx="453164" cy="647376"/>
          </a:xfrm>
        </p:grpSpPr>
        <p:sp>
          <p:nvSpPr>
            <p:cNvPr id="36" name="Săgeată: șevron 35">
              <a:extLst>
                <a:ext uri="{FF2B5EF4-FFF2-40B4-BE49-F238E27FC236}">
                  <a16:creationId xmlns:a16="http://schemas.microsoft.com/office/drawing/2014/main" id="{8FA1B5A6-F7FB-4D65-B3E0-2D70BBFB3AD4}"/>
                </a:ext>
              </a:extLst>
            </p:cNvPr>
            <p:cNvSpPr/>
            <p:nvPr/>
          </p:nvSpPr>
          <p:spPr>
            <a:xfrm rot="5400000">
              <a:off x="-97106" y="3467645"/>
              <a:ext cx="647376" cy="453163"/>
            </a:xfrm>
            <a:prstGeom prst="chevron">
              <a:avLst/>
            </a:prstGeom>
            <a:solidFill>
              <a:schemeClr val="accent1">
                <a:lumMod val="60000"/>
                <a:lumOff val="40000"/>
              </a:schemeClr>
            </a:solidFill>
            <a:ln>
              <a:solidFill>
                <a:schemeClr val="tx1"/>
              </a:solidFill>
            </a:ln>
          </p:spPr>
          <p:style>
            <a:lnRef idx="1">
              <a:scrgbClr r="0" g="0" b="0"/>
            </a:lnRef>
            <a:fillRef idx="2">
              <a:scrgbClr r="0" g="0" b="0"/>
            </a:fillRef>
            <a:effectRef idx="1">
              <a:schemeClr val="accent1">
                <a:hueOff val="0"/>
                <a:satOff val="0"/>
                <a:lumOff val="0"/>
                <a:alphaOff val="0"/>
              </a:schemeClr>
            </a:effectRef>
            <a:fontRef idx="minor">
              <a:schemeClr val="dk1"/>
            </a:fontRef>
          </p:style>
        </p:sp>
        <p:sp>
          <p:nvSpPr>
            <p:cNvPr id="37" name="Săgeată: șevron 4">
              <a:extLst>
                <a:ext uri="{FF2B5EF4-FFF2-40B4-BE49-F238E27FC236}">
                  <a16:creationId xmlns:a16="http://schemas.microsoft.com/office/drawing/2014/main" id="{4191D232-3289-4D11-BD52-5BB22109CD6C}"/>
                </a:ext>
              </a:extLst>
            </p:cNvPr>
            <p:cNvSpPr txBox="1"/>
            <p:nvPr/>
          </p:nvSpPr>
          <p:spPr>
            <a:xfrm>
              <a:off x="1" y="3597121"/>
              <a:ext cx="453163" cy="19421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ro-RO" sz="1400" b="1" kern="12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p>
          </p:txBody>
        </p:sp>
      </p:grpSp>
      <p:sp>
        <p:nvSpPr>
          <p:cNvPr id="8" name="Săgeată: dreapta vărgată 7">
            <a:extLst>
              <a:ext uri="{FF2B5EF4-FFF2-40B4-BE49-F238E27FC236}">
                <a16:creationId xmlns:a16="http://schemas.microsoft.com/office/drawing/2014/main" id="{7DAD455F-B08A-418C-A0D3-528909309BD9}"/>
              </a:ext>
            </a:extLst>
          </p:cNvPr>
          <p:cNvSpPr/>
          <p:nvPr/>
        </p:nvSpPr>
        <p:spPr>
          <a:xfrm>
            <a:off x="1962165" y="-30327"/>
            <a:ext cx="7430610" cy="1172872"/>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2800" b="1" dirty="0">
                <a:effectLst>
                  <a:outerShdw blurRad="38100" dist="38100" dir="2700000" algn="tl">
                    <a:srgbClr val="000000">
                      <a:alpha val="43137"/>
                    </a:srgbClr>
                  </a:outerShdw>
                </a:effectLst>
              </a:rPr>
              <a:t>CUPRINS</a:t>
            </a:r>
          </a:p>
        </p:txBody>
      </p:sp>
    </p:spTree>
    <p:extLst>
      <p:ext uri="{BB962C8B-B14F-4D97-AF65-F5344CB8AC3E}">
        <p14:creationId xmlns:p14="http://schemas.microsoft.com/office/powerpoint/2010/main" val="139345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836E-D894-4598-BBE3-CA6D3F1DA8C5}"/>
              </a:ext>
            </a:extLst>
          </p:cNvPr>
          <p:cNvSpPr>
            <a:spLocks noGrp="1"/>
          </p:cNvSpPr>
          <p:nvPr>
            <p:ph type="title"/>
          </p:nvPr>
        </p:nvSpPr>
        <p:spPr>
          <a:xfrm>
            <a:off x="913775" y="618517"/>
            <a:ext cx="2095755" cy="448283"/>
          </a:xfrm>
        </p:spPr>
        <p:txBody>
          <a:bodyPr>
            <a:normAutofit fontScale="90000"/>
          </a:bodyPr>
          <a:lstStyle/>
          <a:p>
            <a:r>
              <a:rPr lang="ro-RO" b="1" dirty="0">
                <a:solidFill>
                  <a:schemeClr val="accent2">
                    <a:lumMod val="50000"/>
                  </a:schemeClr>
                </a:solidFill>
                <a:effectLst>
                  <a:outerShdw blurRad="38100" dist="38100" dir="2700000" algn="tl">
                    <a:srgbClr val="000000">
                      <a:alpha val="43137"/>
                    </a:srgbClr>
                  </a:outerShdw>
                </a:effectLst>
              </a:rPr>
              <a:t>SCOP</a:t>
            </a:r>
            <a:endParaRPr lang="en-US"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9D28E35-83FA-4459-9FCA-385A3046720B}"/>
              </a:ext>
            </a:extLst>
          </p:cNvPr>
          <p:cNvSpPr>
            <a:spLocks noGrp="1"/>
          </p:cNvSpPr>
          <p:nvPr>
            <p:ph idx="1"/>
          </p:nvPr>
        </p:nvSpPr>
        <p:spPr>
          <a:xfrm>
            <a:off x="786841" y="740474"/>
            <a:ext cx="10618318" cy="3424107"/>
          </a:xfrm>
        </p:spPr>
        <p:txBody>
          <a:bodyPr>
            <a:normAutofit/>
          </a:bodyPr>
          <a:lstStyle/>
          <a:p>
            <a:pPr marL="0" indent="0" algn="just">
              <a:buNone/>
            </a:pPr>
            <a:r>
              <a:rPr lang="ro-RO" cap="none"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o-RO" cap="none"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Proiectul presupune realizarea practică a unui sistem ce va prelua și prelucra parametrii /datele preluate de la un autovehicul prin intermediul unor anumitor senzori plasați în interiorul / exteriorul acestuia. </a:t>
            </a:r>
            <a:endParaRPr lang="en-US" sz="2400" cap="none"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Substituent număr diapozitiv 3">
            <a:extLst>
              <a:ext uri="{FF2B5EF4-FFF2-40B4-BE49-F238E27FC236}">
                <a16:creationId xmlns:a16="http://schemas.microsoft.com/office/drawing/2014/main" id="{06A7AF79-77A5-4257-B759-BD5C01EBCC5C}"/>
              </a:ext>
            </a:extLst>
          </p:cNvPr>
          <p:cNvSpPr>
            <a:spLocks noGrp="1"/>
          </p:cNvSpPr>
          <p:nvPr>
            <p:ph type="sldNum" sz="quarter" idx="12"/>
          </p:nvPr>
        </p:nvSpPr>
        <p:spPr/>
        <p:txBody>
          <a:bodyPr/>
          <a:lstStyle/>
          <a:p>
            <a:fld id="{530DD893-DA36-453A-AC74-47158B2ABB8D}" type="slidenum">
              <a:rPr lang="en-US" smtClean="0"/>
              <a:t>3</a:t>
            </a:fld>
            <a:endParaRPr lang="en-US"/>
          </a:p>
        </p:txBody>
      </p:sp>
      <p:pic>
        <p:nvPicPr>
          <p:cNvPr id="5" name="Imagine 4">
            <a:extLst>
              <a:ext uri="{FF2B5EF4-FFF2-40B4-BE49-F238E27FC236}">
                <a16:creationId xmlns:a16="http://schemas.microsoft.com/office/drawing/2014/main" id="{546D560D-BB6E-49CF-8E5E-FAC83A83D2F9}"/>
              </a:ext>
            </a:extLst>
          </p:cNvPr>
          <p:cNvPicPr>
            <a:picLocks noChangeAspect="1"/>
          </p:cNvPicPr>
          <p:nvPr/>
        </p:nvPicPr>
        <p:blipFill>
          <a:blip r:embed="rId3"/>
          <a:stretch>
            <a:fillRect/>
          </a:stretch>
        </p:blipFill>
        <p:spPr>
          <a:xfrm>
            <a:off x="894131" y="3167558"/>
            <a:ext cx="3836490" cy="2715717"/>
          </a:xfrm>
          <a:prstGeom prst="rect">
            <a:avLst/>
          </a:prstGeom>
        </p:spPr>
      </p:pic>
      <p:pic>
        <p:nvPicPr>
          <p:cNvPr id="2050" name="Picture 2" descr="8 Teza de Abilitare">
            <a:extLst>
              <a:ext uri="{FF2B5EF4-FFF2-40B4-BE49-F238E27FC236}">
                <a16:creationId xmlns:a16="http://schemas.microsoft.com/office/drawing/2014/main" id="{10E6E4AA-0B6C-4109-87D9-4910CFC21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693" y="259346"/>
            <a:ext cx="1923532" cy="152661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ine 5">
            <a:extLst>
              <a:ext uri="{FF2B5EF4-FFF2-40B4-BE49-F238E27FC236}">
                <a16:creationId xmlns:a16="http://schemas.microsoft.com/office/drawing/2014/main" id="{840CF26F-34D3-4DA5-B358-256712FE1359}"/>
              </a:ext>
            </a:extLst>
          </p:cNvPr>
          <p:cNvPicPr>
            <a:picLocks noChangeAspect="1"/>
          </p:cNvPicPr>
          <p:nvPr/>
        </p:nvPicPr>
        <p:blipFill>
          <a:blip r:embed="rId5"/>
          <a:stretch>
            <a:fillRect/>
          </a:stretch>
        </p:blipFill>
        <p:spPr>
          <a:xfrm>
            <a:off x="6248150" y="3171687"/>
            <a:ext cx="5157009" cy="2711588"/>
          </a:xfrm>
          <a:prstGeom prst="rect">
            <a:avLst/>
          </a:prstGeom>
        </p:spPr>
      </p:pic>
    </p:spTree>
    <p:extLst>
      <p:ext uri="{BB962C8B-B14F-4D97-AF65-F5344CB8AC3E}">
        <p14:creationId xmlns:p14="http://schemas.microsoft.com/office/powerpoint/2010/main" val="238779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58E9-C32B-4AD5-A0BF-2388EF82381A}"/>
              </a:ext>
            </a:extLst>
          </p:cNvPr>
          <p:cNvSpPr>
            <a:spLocks noGrp="1"/>
          </p:cNvSpPr>
          <p:nvPr>
            <p:ph type="title"/>
          </p:nvPr>
        </p:nvSpPr>
        <p:spPr>
          <a:xfrm>
            <a:off x="1331027" y="547497"/>
            <a:ext cx="3942309" cy="748644"/>
          </a:xfrm>
        </p:spPr>
        <p:txBody>
          <a:bodyPr>
            <a:noAutofit/>
          </a:bodyPr>
          <a:lstStyle/>
          <a:p>
            <a:r>
              <a:rPr lang="ro-RO" sz="3200" b="1"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întregului concept </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4" name="Substituent număr diapozitiv 3">
            <a:extLst>
              <a:ext uri="{FF2B5EF4-FFF2-40B4-BE49-F238E27FC236}">
                <a16:creationId xmlns:a16="http://schemas.microsoft.com/office/drawing/2014/main" id="{9A25750C-FB61-4637-B1BC-4E3F364E6942}"/>
              </a:ext>
            </a:extLst>
          </p:cNvPr>
          <p:cNvSpPr>
            <a:spLocks noGrp="1"/>
          </p:cNvSpPr>
          <p:nvPr>
            <p:ph type="sldNum" sz="quarter" idx="12"/>
          </p:nvPr>
        </p:nvSpPr>
        <p:spPr/>
        <p:txBody>
          <a:bodyPr/>
          <a:lstStyle/>
          <a:p>
            <a:fld id="{530DD893-DA36-453A-AC74-47158B2ABB8D}" type="slidenum">
              <a:rPr lang="en-US" smtClean="0"/>
              <a:t>4</a:t>
            </a:fld>
            <a:endParaRPr lang="en-US"/>
          </a:p>
        </p:txBody>
      </p:sp>
      <p:pic>
        <p:nvPicPr>
          <p:cNvPr id="5" name="Picture 18" descr="Diagram&#10;&#10;Description automatically generated">
            <a:extLst>
              <a:ext uri="{FF2B5EF4-FFF2-40B4-BE49-F238E27FC236}">
                <a16:creationId xmlns:a16="http://schemas.microsoft.com/office/drawing/2014/main" id="{7120535D-46B5-4508-BFD8-444C48505D0D}"/>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7479" t="2703" r="7103" b="18215"/>
          <a:stretch/>
        </p:blipFill>
        <p:spPr bwMode="auto">
          <a:xfrm>
            <a:off x="705877" y="1757779"/>
            <a:ext cx="5974842" cy="3560670"/>
          </a:xfrm>
          <a:prstGeom prst="rect">
            <a:avLst/>
          </a:prstGeom>
          <a:ln>
            <a:noFill/>
          </a:ln>
          <a:extLst>
            <a:ext uri="{53640926-AAD7-44D8-BBD7-CCE9431645EC}">
              <a14:shadowObscured xmlns:a14="http://schemas.microsoft.com/office/drawing/2010/main"/>
            </a:ext>
          </a:extLst>
        </p:spPr>
      </p:pic>
      <p:pic>
        <p:nvPicPr>
          <p:cNvPr id="6" name="Picture 17" descr="Diagram&#10;&#10;Description automatically generated">
            <a:extLst>
              <a:ext uri="{FF2B5EF4-FFF2-40B4-BE49-F238E27FC236}">
                <a16:creationId xmlns:a16="http://schemas.microsoft.com/office/drawing/2014/main" id="{C38BA386-1529-4266-86B5-C1091606909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96678" y="1757779"/>
            <a:ext cx="4189445" cy="3560670"/>
          </a:xfrm>
          <a:prstGeom prst="rect">
            <a:avLst/>
          </a:prstGeom>
        </p:spPr>
      </p:pic>
      <p:sp>
        <p:nvSpPr>
          <p:cNvPr id="8" name="CasetăText 7">
            <a:extLst>
              <a:ext uri="{FF2B5EF4-FFF2-40B4-BE49-F238E27FC236}">
                <a16:creationId xmlns:a16="http://schemas.microsoft.com/office/drawing/2014/main" id="{0A5F4095-7BF7-406F-A89C-8320551921C2}"/>
              </a:ext>
            </a:extLst>
          </p:cNvPr>
          <p:cNvSpPr txBox="1"/>
          <p:nvPr/>
        </p:nvSpPr>
        <p:spPr>
          <a:xfrm>
            <a:off x="1974580" y="5364990"/>
            <a:ext cx="6097554" cy="338554"/>
          </a:xfrm>
          <a:prstGeom prst="rect">
            <a:avLst/>
          </a:prstGeom>
          <a:noFill/>
        </p:spPr>
        <p:txBody>
          <a:bodyPr wrap="square">
            <a:spAutoFit/>
          </a:bodyPr>
          <a:lstStyle/>
          <a:p>
            <a:r>
              <a:rPr lang="ro-RO" sz="1600" b="1"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Schema bloc a întregului concept </a:t>
            </a:r>
            <a:endParaRPr lang="ro-RO" sz="1600" dirty="0">
              <a:solidFill>
                <a:schemeClr val="accent2">
                  <a:lumMod val="50000"/>
                </a:schemeClr>
              </a:solidFill>
            </a:endParaRPr>
          </a:p>
        </p:txBody>
      </p:sp>
      <p:sp>
        <p:nvSpPr>
          <p:cNvPr id="10" name="CasetăText 9">
            <a:extLst>
              <a:ext uri="{FF2B5EF4-FFF2-40B4-BE49-F238E27FC236}">
                <a16:creationId xmlns:a16="http://schemas.microsoft.com/office/drawing/2014/main" id="{804FCDAC-3E82-43E4-98DA-64FD9EABACDC}"/>
              </a:ext>
            </a:extLst>
          </p:cNvPr>
          <p:cNvSpPr txBox="1"/>
          <p:nvPr/>
        </p:nvSpPr>
        <p:spPr>
          <a:xfrm>
            <a:off x="7296678" y="5384216"/>
            <a:ext cx="4189445" cy="338554"/>
          </a:xfrm>
          <a:prstGeom prst="rect">
            <a:avLst/>
          </a:prstGeom>
          <a:noFill/>
        </p:spPr>
        <p:txBody>
          <a:bodyPr wrap="square">
            <a:spAutoFit/>
          </a:bodyPr>
          <a:lstStyle/>
          <a:p>
            <a:r>
              <a:rPr lang="ro-RO" sz="1600" b="1"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Traseul informațional</a:t>
            </a:r>
            <a:endParaRPr lang="ro-RO" sz="1600"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658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D24E0C7-01AE-4DF6-BAE0-AC5F183B0128}"/>
              </a:ext>
            </a:extLst>
          </p:cNvPr>
          <p:cNvSpPr>
            <a:spLocks noGrp="1"/>
          </p:cNvSpPr>
          <p:nvPr>
            <p:ph type="title"/>
          </p:nvPr>
        </p:nvSpPr>
        <p:spPr>
          <a:xfrm>
            <a:off x="-3070396" y="161317"/>
            <a:ext cx="10364451" cy="1596177"/>
          </a:xfrm>
        </p:spPr>
        <p:txBody>
          <a:bodyPr>
            <a:normAutofit/>
          </a:bodyPr>
          <a:lstStyle/>
          <a:p>
            <a:r>
              <a:rPr lang="ro-RO" b="1" dirty="0">
                <a:effectLst>
                  <a:outerShdw blurRad="38100" dist="38100" dir="2700000" algn="tl">
                    <a:srgbClr val="000000">
                      <a:alpha val="43137"/>
                    </a:srgbClr>
                  </a:outerShdw>
                </a:effectLst>
              </a:rPr>
              <a:t>Big </a:t>
            </a:r>
            <a:r>
              <a:rPr lang="ro-RO" b="1" dirty="0" err="1">
                <a:effectLst>
                  <a:outerShdw blurRad="38100" dist="38100" dir="2700000" algn="tl">
                    <a:srgbClr val="000000">
                      <a:alpha val="43137"/>
                    </a:srgbClr>
                  </a:outerShdw>
                </a:effectLst>
              </a:rPr>
              <a:t>dATA</a:t>
            </a:r>
            <a:endParaRPr lang="ro-RO" b="1" dirty="0">
              <a:effectLst>
                <a:outerShdw blurRad="38100" dist="38100" dir="2700000" algn="tl">
                  <a:srgbClr val="000000">
                    <a:alpha val="43137"/>
                  </a:srgbClr>
                </a:outerShdw>
              </a:effectLst>
            </a:endParaRPr>
          </a:p>
        </p:txBody>
      </p:sp>
      <p:sp>
        <p:nvSpPr>
          <p:cNvPr id="3" name="Substituent conținut 2">
            <a:extLst>
              <a:ext uri="{FF2B5EF4-FFF2-40B4-BE49-F238E27FC236}">
                <a16:creationId xmlns:a16="http://schemas.microsoft.com/office/drawing/2014/main" id="{9ABF5E86-85E1-43F6-AEAA-526884BFBF17}"/>
              </a:ext>
            </a:extLst>
          </p:cNvPr>
          <p:cNvSpPr>
            <a:spLocks noGrp="1"/>
          </p:cNvSpPr>
          <p:nvPr>
            <p:ph idx="1"/>
          </p:nvPr>
        </p:nvSpPr>
        <p:spPr>
          <a:xfrm>
            <a:off x="684763" y="1902049"/>
            <a:ext cx="5330825" cy="3424107"/>
          </a:xfrm>
        </p:spPr>
        <p:txBody>
          <a:bodyPr>
            <a:normAutofit/>
          </a:bodyPr>
          <a:lstStyle/>
          <a:p>
            <a:pPr marL="0" indent="0" algn="just">
              <a:buNone/>
            </a:pPr>
            <a:r>
              <a:rPr lang="ro-RO" cap="none" dirty="0">
                <a:effectLst/>
                <a:latin typeface="Times New Roman" panose="02020603050405020304" pitchFamily="18" charset="0"/>
                <a:ea typeface="Times New Roman" panose="02020603050405020304" pitchFamily="18" charset="0"/>
                <a:cs typeface="Times New Roman" panose="02020603050405020304" pitchFamily="18" charset="0"/>
              </a:rPr>
              <a:t>Big data este un termen pentru seturi mari și complexe de date din care metodele tradiționale de prelucrare a datelor sunt insuficiente. </a:t>
            </a:r>
            <a:r>
              <a:rPr lang="ro-RO" cap="none" dirty="0">
                <a:latin typeface="Times New Roman" panose="02020603050405020304" pitchFamily="18" charset="0"/>
                <a:ea typeface="Times New Roman" panose="02020603050405020304" pitchFamily="18" charset="0"/>
                <a:cs typeface="Times New Roman" panose="02020603050405020304" pitchFamily="18" charset="0"/>
              </a:rPr>
              <a:t>P</a:t>
            </a:r>
            <a:r>
              <a:rPr lang="ro-RO" cap="none" dirty="0">
                <a:effectLst/>
                <a:latin typeface="Times New Roman" panose="02020603050405020304" pitchFamily="18" charset="0"/>
                <a:ea typeface="Times New Roman" panose="02020603050405020304" pitchFamily="18" charset="0"/>
                <a:cs typeface="Times New Roman" panose="02020603050405020304" pitchFamily="18" charset="0"/>
              </a:rPr>
              <a:t>rovocările legate de analiza datelor mari includ captarea datelor, stocarea datelor, analiza datelor, căutarea, partajarea, transferul, vizualizarea, interogarea, actualizarea, confidențialitatea informațiilor și sursa de date.</a:t>
            </a:r>
            <a:endParaRPr lang="en-US" cap="none"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o-RO" dirty="0"/>
          </a:p>
        </p:txBody>
      </p:sp>
      <p:sp>
        <p:nvSpPr>
          <p:cNvPr id="4" name="Substituent număr diapozitiv 3">
            <a:extLst>
              <a:ext uri="{FF2B5EF4-FFF2-40B4-BE49-F238E27FC236}">
                <a16:creationId xmlns:a16="http://schemas.microsoft.com/office/drawing/2014/main" id="{D18C7815-92F8-4A54-8788-E8FEB0115C1B}"/>
              </a:ext>
            </a:extLst>
          </p:cNvPr>
          <p:cNvSpPr>
            <a:spLocks noGrp="1"/>
          </p:cNvSpPr>
          <p:nvPr>
            <p:ph type="sldNum" sz="quarter" idx="12"/>
          </p:nvPr>
        </p:nvSpPr>
        <p:spPr>
          <a:xfrm>
            <a:off x="10514011" y="5883275"/>
            <a:ext cx="764215" cy="365125"/>
          </a:xfrm>
        </p:spPr>
        <p:txBody>
          <a:bodyPr>
            <a:normAutofit/>
          </a:bodyPr>
          <a:lstStyle/>
          <a:p>
            <a:pPr>
              <a:spcAft>
                <a:spcPts val="600"/>
              </a:spcAft>
            </a:pPr>
            <a:fld id="{530DD893-DA36-453A-AC74-47158B2ABB8D}" type="slidenum">
              <a:rPr lang="en-US" smtClean="0"/>
              <a:pPr>
                <a:spcAft>
                  <a:spcPts val="600"/>
                </a:spcAft>
              </a:pPr>
              <a:t>5</a:t>
            </a:fld>
            <a:endParaRPr lang="en-US"/>
          </a:p>
        </p:txBody>
      </p:sp>
      <p:sp>
        <p:nvSpPr>
          <p:cNvPr id="7" name="CasetăText 6">
            <a:extLst>
              <a:ext uri="{FF2B5EF4-FFF2-40B4-BE49-F238E27FC236}">
                <a16:creationId xmlns:a16="http://schemas.microsoft.com/office/drawing/2014/main" id="{164C3C48-13EC-4AF9-9738-65F619C31C13}"/>
              </a:ext>
            </a:extLst>
          </p:cNvPr>
          <p:cNvSpPr txBox="1"/>
          <p:nvPr/>
        </p:nvSpPr>
        <p:spPr>
          <a:xfrm>
            <a:off x="5025606" y="5080027"/>
            <a:ext cx="7632440" cy="390684"/>
          </a:xfrm>
          <a:prstGeom prst="rect">
            <a:avLst/>
          </a:prstGeom>
          <a:noFill/>
        </p:spPr>
        <p:txBody>
          <a:bodyPr wrap="square">
            <a:spAutoFit/>
          </a:bodyPr>
          <a:lstStyle/>
          <a:p>
            <a:pPr indent="400050" algn="ctr">
              <a:lnSpc>
                <a:spcPct val="115000"/>
              </a:lnSpc>
              <a:spcAft>
                <a:spcPts val="1000"/>
              </a:spcAft>
            </a:pPr>
            <a:r>
              <a:rPr lang="ro-RO" sz="1800" i="1" dirty="0">
                <a:effectLst/>
                <a:latin typeface="Times New Roman" panose="02020603050405020304" pitchFamily="18" charset="0"/>
                <a:ea typeface="Times New Roman" panose="02020603050405020304" pitchFamily="18" charset="0"/>
                <a:cs typeface="Times New Roman" panose="02020603050405020304" pitchFamily="18" charset="0"/>
              </a:rPr>
              <a:t>Analiza Big Data in timp real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Imagine 9" descr="Real-Time Big Data Analytics: A Comprehensive Guide">
            <a:extLst>
              <a:ext uri="{FF2B5EF4-FFF2-40B4-BE49-F238E27FC236}">
                <a16:creationId xmlns:a16="http://schemas.microsoft.com/office/drawing/2014/main" id="{9B140227-1533-4F3D-A885-215F596395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76414" y="1965512"/>
            <a:ext cx="5330825" cy="3134995"/>
          </a:xfrm>
          <a:prstGeom prst="rect">
            <a:avLst/>
          </a:prstGeom>
          <a:noFill/>
          <a:ln>
            <a:noFill/>
          </a:ln>
        </p:spPr>
      </p:pic>
    </p:spTree>
    <p:extLst>
      <p:ext uri="{BB962C8B-B14F-4D97-AF65-F5344CB8AC3E}">
        <p14:creationId xmlns:p14="http://schemas.microsoft.com/office/powerpoint/2010/main" val="75717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9D75A8A-6E00-4F75-9104-BC3AE1786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06135482-D7B2-4EA3-A6F9-6168C957A1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5">
            <a:extLst>
              <a:ext uri="{FF2B5EF4-FFF2-40B4-BE49-F238E27FC236}">
                <a16:creationId xmlns:a16="http://schemas.microsoft.com/office/drawing/2014/main" id="{6BB21BAD-813F-4C6B-B619-DCE78BDAF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2725"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7" name="Substituent conținut 6" descr="DHT11 Temperature &amp; Humidity Sensor - Pixel Electric Company Limited.">
            <a:extLst>
              <a:ext uri="{FF2B5EF4-FFF2-40B4-BE49-F238E27FC236}">
                <a16:creationId xmlns:a16="http://schemas.microsoft.com/office/drawing/2014/main" id="{BCBB4A3F-707D-4068-9013-0EF526A321B2}"/>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4997699" y="740498"/>
            <a:ext cx="1798422" cy="1798422"/>
          </a:xfrm>
          <a:prstGeom prst="rect">
            <a:avLst/>
          </a:prstGeom>
          <a:noFill/>
        </p:spPr>
      </p:pic>
      <p:sp>
        <p:nvSpPr>
          <p:cNvPr id="22" name="Rounded Rectangle 17">
            <a:extLst>
              <a:ext uri="{FF2B5EF4-FFF2-40B4-BE49-F238E27FC236}">
                <a16:creationId xmlns:a16="http://schemas.microsoft.com/office/drawing/2014/main" id="{5906BBFB-ADA4-490C-A19E-ACAB0AE45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211"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8" name="Picture 32" descr="Gassensor MQ-6 module LPG Propaan Butaan">
            <a:extLst>
              <a:ext uri="{FF2B5EF4-FFF2-40B4-BE49-F238E27FC236}">
                <a16:creationId xmlns:a16="http://schemas.microsoft.com/office/drawing/2014/main" id="{63EBE539-E5DB-4358-AFBD-6D340E5B8AB4}"/>
              </a:ext>
            </a:extLst>
          </p:cNvPr>
          <p:cNvPicPr/>
          <p:nvPr/>
        </p:nvPicPr>
        <p:blipFill rotWithShape="1">
          <a:blip r:embed="rId5">
            <a:extLst>
              <a:ext uri="{28A0092B-C50C-407E-A947-70E740481C1C}">
                <a14:useLocalDpi xmlns:a14="http://schemas.microsoft.com/office/drawing/2010/main" val="0"/>
              </a:ext>
            </a:extLst>
          </a:blip>
          <a:srcRect l="13217" t="18036" r="9270" b="17321"/>
          <a:stretch/>
        </p:blipFill>
        <p:spPr bwMode="auto">
          <a:xfrm>
            <a:off x="7284946" y="804613"/>
            <a:ext cx="1979745" cy="1651034"/>
          </a:xfrm>
          <a:prstGeom prst="rect">
            <a:avLst/>
          </a:prstGeom>
          <a:noFill/>
          <a:extLst>
            <a:ext uri="{53640926-AAD7-44D8-BBD7-CCE9431645EC}">
              <a14:shadowObscured xmlns:a14="http://schemas.microsoft.com/office/drawing/2010/main"/>
            </a:ext>
          </a:extLst>
        </p:spPr>
      </p:pic>
      <p:sp>
        <p:nvSpPr>
          <p:cNvPr id="24" name="Rounded Rectangle 19">
            <a:extLst>
              <a:ext uri="{FF2B5EF4-FFF2-40B4-BE49-F238E27FC236}">
                <a16:creationId xmlns:a16="http://schemas.microsoft.com/office/drawing/2014/main" id="{CC7B6A7A-D9C0-4245-9876-E8E5DDE28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697"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9" name="Picture 33">
            <a:extLst>
              <a:ext uri="{FF2B5EF4-FFF2-40B4-BE49-F238E27FC236}">
                <a16:creationId xmlns:a16="http://schemas.microsoft.com/office/drawing/2014/main" id="{621BB5BF-C1F1-4009-AA67-1FD7ADCBCC3D}"/>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9723431" y="740498"/>
            <a:ext cx="1979745" cy="1779264"/>
          </a:xfrm>
          <a:prstGeom prst="rect">
            <a:avLst/>
          </a:prstGeom>
          <a:noFill/>
        </p:spPr>
      </p:pic>
      <p:pic>
        <p:nvPicPr>
          <p:cNvPr id="26" name="Picture 25">
            <a:extLst>
              <a:ext uri="{FF2B5EF4-FFF2-40B4-BE49-F238E27FC236}">
                <a16:creationId xmlns:a16="http://schemas.microsoft.com/office/drawing/2014/main" id="{5F31BDED-D400-4611-8589-96C85387F5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ubstituent număr diapozitiv 3">
            <a:extLst>
              <a:ext uri="{FF2B5EF4-FFF2-40B4-BE49-F238E27FC236}">
                <a16:creationId xmlns:a16="http://schemas.microsoft.com/office/drawing/2014/main" id="{15C605A3-1AB6-4CB0-B0A4-2F4925CA2396}"/>
              </a:ext>
            </a:extLst>
          </p:cNvPr>
          <p:cNvSpPr>
            <a:spLocks noGrp="1"/>
          </p:cNvSpPr>
          <p:nvPr>
            <p:ph type="sldNum" sz="quarter" idx="12"/>
          </p:nvPr>
        </p:nvSpPr>
        <p:spPr>
          <a:xfrm>
            <a:off x="10514011" y="6263640"/>
            <a:ext cx="764215" cy="365125"/>
          </a:xfrm>
        </p:spPr>
        <p:txBody>
          <a:bodyPr>
            <a:normAutofit/>
          </a:bodyPr>
          <a:lstStyle/>
          <a:p>
            <a:pPr>
              <a:spcAft>
                <a:spcPts val="600"/>
              </a:spcAft>
            </a:pPr>
            <a:fld id="{530DD893-DA36-453A-AC74-47158B2ABB8D}" type="slidenum">
              <a:rPr lang="en-US" smtClean="0"/>
              <a:pPr>
                <a:spcAft>
                  <a:spcPts val="600"/>
                </a:spcAft>
              </a:pPr>
              <a:t>6</a:t>
            </a:fld>
            <a:endParaRPr lang="en-US"/>
          </a:p>
        </p:txBody>
      </p:sp>
      <p:sp>
        <p:nvSpPr>
          <p:cNvPr id="2" name="Titlu 1">
            <a:extLst>
              <a:ext uri="{FF2B5EF4-FFF2-40B4-BE49-F238E27FC236}">
                <a16:creationId xmlns:a16="http://schemas.microsoft.com/office/drawing/2014/main" id="{D99C3F9F-12B7-4DC7-9AA6-14D10EB7B4A7}"/>
              </a:ext>
            </a:extLst>
          </p:cNvPr>
          <p:cNvSpPr>
            <a:spLocks noGrp="1"/>
          </p:cNvSpPr>
          <p:nvPr>
            <p:ph type="title"/>
          </p:nvPr>
        </p:nvSpPr>
        <p:spPr>
          <a:xfrm>
            <a:off x="654649" y="618517"/>
            <a:ext cx="3748035" cy="1245794"/>
          </a:xfrm>
        </p:spPr>
        <p:txBody>
          <a:bodyPr>
            <a:normAutofit/>
          </a:bodyPr>
          <a:lstStyle/>
          <a:p>
            <a:r>
              <a:rPr lang="ro-RO" b="1" dirty="0">
                <a:solidFill>
                  <a:schemeClr val="accent2">
                    <a:lumMod val="50000"/>
                  </a:schemeClr>
                </a:solidFill>
                <a:effectLst>
                  <a:outerShdw blurRad="38100" dist="38100" dir="2700000" algn="tl">
                    <a:srgbClr val="000000">
                      <a:alpha val="43137"/>
                    </a:srgbClr>
                  </a:outerShdw>
                </a:effectLst>
              </a:rPr>
              <a:t>SENZORI</a:t>
            </a:r>
          </a:p>
        </p:txBody>
      </p:sp>
      <p:sp>
        <p:nvSpPr>
          <p:cNvPr id="19" name="CasetăText 18">
            <a:extLst>
              <a:ext uri="{FF2B5EF4-FFF2-40B4-BE49-F238E27FC236}">
                <a16:creationId xmlns:a16="http://schemas.microsoft.com/office/drawing/2014/main" id="{76C61948-9596-4BC6-8BF3-8A7E2939ECE7}"/>
              </a:ext>
            </a:extLst>
          </p:cNvPr>
          <p:cNvSpPr txBox="1"/>
          <p:nvPr/>
        </p:nvSpPr>
        <p:spPr>
          <a:xfrm>
            <a:off x="9449344" y="2641742"/>
            <a:ext cx="2527917" cy="646331"/>
          </a:xfrm>
          <a:prstGeom prst="rect">
            <a:avLst/>
          </a:prstGeom>
          <a:noFill/>
        </p:spPr>
        <p:txBody>
          <a:bodyPr wrap="square">
            <a:spAutoFit/>
          </a:bodyPr>
          <a:lstStyle/>
          <a:p>
            <a:pPr algn="ctr"/>
            <a:r>
              <a:rPr lang="ro-RO" sz="1800" i="1" dirty="0">
                <a:solidFill>
                  <a:schemeClr val="accent2">
                    <a:lumMod val="50000"/>
                  </a:schemeClr>
                </a:solidFill>
                <a:effectLst/>
                <a:latin typeface="Times New Roman" panose="02020603050405020304" pitchFamily="18" charset="0"/>
                <a:ea typeface="Times New Roman" panose="02020603050405020304" pitchFamily="18" charset="0"/>
              </a:rPr>
              <a:t>3. Senzor cu rezistență</a:t>
            </a:r>
          </a:p>
          <a:p>
            <a:pPr algn="ctr"/>
            <a:r>
              <a:rPr lang="ro-RO" sz="1800" i="1" dirty="0">
                <a:solidFill>
                  <a:schemeClr val="accent2">
                    <a:lumMod val="50000"/>
                  </a:schemeClr>
                </a:solidFill>
                <a:effectLst/>
                <a:latin typeface="Times New Roman" panose="02020603050405020304" pitchFamily="18" charset="0"/>
                <a:ea typeface="Times New Roman" panose="02020603050405020304" pitchFamily="18" charset="0"/>
              </a:rPr>
              <a:t> variabilă prin presiune</a:t>
            </a:r>
            <a:endParaRPr lang="ro-RO" dirty="0">
              <a:solidFill>
                <a:schemeClr val="accent2">
                  <a:lumMod val="50000"/>
                </a:schemeClr>
              </a:solidFill>
            </a:endParaRPr>
          </a:p>
        </p:txBody>
      </p:sp>
      <p:sp>
        <p:nvSpPr>
          <p:cNvPr id="21" name="CasetăText 20">
            <a:extLst>
              <a:ext uri="{FF2B5EF4-FFF2-40B4-BE49-F238E27FC236}">
                <a16:creationId xmlns:a16="http://schemas.microsoft.com/office/drawing/2014/main" id="{D5AD98BA-FDE1-4063-837A-D36C8ECD062E}"/>
              </a:ext>
            </a:extLst>
          </p:cNvPr>
          <p:cNvSpPr txBox="1"/>
          <p:nvPr/>
        </p:nvSpPr>
        <p:spPr>
          <a:xfrm>
            <a:off x="5227557" y="2797954"/>
            <a:ext cx="6094520" cy="369332"/>
          </a:xfrm>
          <a:prstGeom prst="rect">
            <a:avLst/>
          </a:prstGeom>
          <a:noFill/>
        </p:spPr>
        <p:txBody>
          <a:bodyPr wrap="square">
            <a:spAutoFit/>
          </a:bodyPr>
          <a:lstStyle/>
          <a:p>
            <a:pPr algn="ctr"/>
            <a:r>
              <a:rPr lang="ro-RO" sz="1800" i="1" dirty="0">
                <a:solidFill>
                  <a:schemeClr val="accent2">
                    <a:lumMod val="50000"/>
                  </a:schemeClr>
                </a:solidFill>
                <a:effectLst/>
                <a:latin typeface="Times New Roman" panose="02020603050405020304" pitchFamily="18" charset="0"/>
                <a:ea typeface="Times New Roman" panose="02020603050405020304" pitchFamily="18" charset="0"/>
              </a:rPr>
              <a:t>2. Senzor de gaz</a:t>
            </a:r>
            <a:endParaRPr lang="ro-RO" dirty="0">
              <a:solidFill>
                <a:schemeClr val="accent2">
                  <a:lumMod val="50000"/>
                </a:schemeClr>
              </a:solidFill>
            </a:endParaRPr>
          </a:p>
        </p:txBody>
      </p:sp>
      <p:sp>
        <p:nvSpPr>
          <p:cNvPr id="23" name="CasetăText 22">
            <a:extLst>
              <a:ext uri="{FF2B5EF4-FFF2-40B4-BE49-F238E27FC236}">
                <a16:creationId xmlns:a16="http://schemas.microsoft.com/office/drawing/2014/main" id="{8FBEC776-1050-406E-9D3C-FA6F9A625CF1}"/>
              </a:ext>
            </a:extLst>
          </p:cNvPr>
          <p:cNvSpPr txBox="1"/>
          <p:nvPr/>
        </p:nvSpPr>
        <p:spPr>
          <a:xfrm>
            <a:off x="2794698" y="2641741"/>
            <a:ext cx="6094520" cy="646331"/>
          </a:xfrm>
          <a:prstGeom prst="rect">
            <a:avLst/>
          </a:prstGeom>
          <a:noFill/>
        </p:spPr>
        <p:txBody>
          <a:bodyPr wrap="square">
            <a:spAutoFit/>
          </a:bodyPr>
          <a:lstStyle/>
          <a:p>
            <a:pPr algn="ctr"/>
            <a:r>
              <a:rPr lang="ro-RO" sz="1800" i="1" dirty="0">
                <a:solidFill>
                  <a:schemeClr val="accent2">
                    <a:lumMod val="50000"/>
                  </a:schemeClr>
                </a:solidFill>
                <a:effectLst/>
                <a:latin typeface="Times New Roman" panose="02020603050405020304" pitchFamily="18" charset="0"/>
                <a:ea typeface="Times New Roman" panose="02020603050405020304" pitchFamily="18" charset="0"/>
              </a:rPr>
              <a:t>1. Senzor </a:t>
            </a:r>
          </a:p>
          <a:p>
            <a:pPr algn="ctr"/>
            <a:r>
              <a:rPr lang="ro-RO" sz="1800" i="1" dirty="0">
                <a:solidFill>
                  <a:schemeClr val="accent2">
                    <a:lumMod val="50000"/>
                  </a:schemeClr>
                </a:solidFill>
                <a:effectLst/>
                <a:latin typeface="Times New Roman" panose="02020603050405020304" pitchFamily="18" charset="0"/>
                <a:ea typeface="Times New Roman" panose="02020603050405020304" pitchFamily="18" charset="0"/>
              </a:rPr>
              <a:t>de temperatură</a:t>
            </a:r>
            <a:endParaRPr lang="ro-RO" dirty="0">
              <a:solidFill>
                <a:schemeClr val="accent2">
                  <a:lumMod val="50000"/>
                </a:schemeClr>
              </a:solidFill>
            </a:endParaRPr>
          </a:p>
        </p:txBody>
      </p:sp>
      <p:sp>
        <p:nvSpPr>
          <p:cNvPr id="25" name="CasetăText 24">
            <a:extLst>
              <a:ext uri="{FF2B5EF4-FFF2-40B4-BE49-F238E27FC236}">
                <a16:creationId xmlns:a16="http://schemas.microsoft.com/office/drawing/2014/main" id="{BB84B99B-B97C-45E6-A1EC-A12C9C0059A2}"/>
              </a:ext>
            </a:extLst>
          </p:cNvPr>
          <p:cNvSpPr txBox="1"/>
          <p:nvPr/>
        </p:nvSpPr>
        <p:spPr>
          <a:xfrm>
            <a:off x="472736" y="3653204"/>
            <a:ext cx="11032724" cy="3133294"/>
          </a:xfrm>
          <a:prstGeom prst="rect">
            <a:avLst/>
          </a:prstGeom>
          <a:noFill/>
        </p:spPr>
        <p:txBody>
          <a:bodyPr wrap="square">
            <a:spAutoFit/>
          </a:bodyPr>
          <a:lstStyle/>
          <a:p>
            <a:pPr marL="342900" indent="-342900" algn="just">
              <a:lnSpc>
                <a:spcPct val="115000"/>
              </a:lnSpc>
              <a:spcAft>
                <a:spcPts val="1000"/>
              </a:spcAft>
              <a:buFont typeface="+mj-lt"/>
              <a:buAutoNum type="arabicPeriod"/>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Pentru o bună funcționare a unui autovehicul trebuie sa </a:t>
            </a:r>
            <a:r>
              <a:rPr lang="ro-RO" dirty="0">
                <a:latin typeface="Times New Roman" panose="02020603050405020304" pitchFamily="18" charset="0"/>
                <a:ea typeface="Times New Roman" panose="02020603050405020304" pitchFamily="18" charset="0"/>
                <a:cs typeface="Times New Roman" panose="02020603050405020304" pitchFamily="18" charset="0"/>
              </a:rPr>
              <a:t>ț</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inem cont de parametrii acestuia, senzorul de temperatura al lichidului de răcire al unui motor cu arde interna este un indice vital pentru o durata </a:t>
            </a:r>
            <a:r>
              <a:rPr lang="ro-RO" dirty="0">
                <a:latin typeface="Times New Roman" panose="02020603050405020304" pitchFamily="18" charset="0"/>
                <a:ea typeface="Times New Roman" panose="02020603050405020304" pitchFamily="18" charset="0"/>
                <a:cs typeface="Times New Roman" panose="02020603050405020304" pitchFamily="18" charset="0"/>
              </a:rPr>
              <a:t>î</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ndelungată. 	</a:t>
            </a:r>
          </a:p>
          <a:p>
            <a:pPr marL="342900" indent="-342900" algn="just">
              <a:lnSpc>
                <a:spcPct val="115000"/>
              </a:lnSpc>
              <a:spcAft>
                <a:spcPts val="1000"/>
              </a:spcAft>
              <a:buFont typeface="+mj-lt"/>
              <a:buAutoNum type="arabicPeriod"/>
            </a:pPr>
            <a:r>
              <a:rPr lang="ro-RO" sz="1800" dirty="0">
                <a:effectLst/>
                <a:latin typeface="Times New Roman" panose="02020603050405020304" pitchFamily="18" charset="0"/>
                <a:ea typeface="Times New Roman" panose="02020603050405020304" pitchFamily="18" charset="0"/>
              </a:rPr>
              <a:t>Senzorul de gaz a atras recent multă atenție datorită creșterii cererii de monitorizare a mediului și alte aplicații de detectare a gazelor. </a:t>
            </a:r>
          </a:p>
          <a:p>
            <a:pPr marL="342900" indent="-342900" algn="just">
              <a:lnSpc>
                <a:spcPct val="115000"/>
              </a:lnSpc>
              <a:spcAft>
                <a:spcPts val="1000"/>
              </a:spcAft>
              <a:buFont typeface="+mj-lt"/>
              <a:buAutoNum type="arabicPeriod"/>
            </a:pP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Acest sistem poate fi pus la dispoziția utilizatorului de automobil pentru informarea, și de ce nu, </a:t>
            </a:r>
            <a:r>
              <a:rPr lang="ro-RO" dirty="0">
                <a:latin typeface="Times New Roman" panose="02020603050405020304" pitchFamily="18" charset="0"/>
                <a:ea typeface="Times New Roman" panose="02020603050405020304" pitchFamily="18" charset="0"/>
                <a:cs typeface="Times New Roman" panose="02020603050405020304" pitchFamily="18" charset="0"/>
              </a:rPr>
              <a:t>î</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mbunătățirea sistemului sau crearea de noi concepte pentru un produs final mai bun, pe scurt, sistemul poate fi open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ro-RO" dirty="0"/>
          </a:p>
          <a:p>
            <a:pPr indent="457200" algn="just">
              <a:lnSpc>
                <a:spcPct val="115000"/>
              </a:lnSpc>
              <a:spcAft>
                <a:spcPts val="1000"/>
              </a:spcAft>
            </a:pPr>
            <a:endParaRPr lang="ro-RO" dirty="0"/>
          </a:p>
        </p:txBody>
      </p:sp>
    </p:spTree>
    <p:extLst>
      <p:ext uri="{BB962C8B-B14F-4D97-AF65-F5344CB8AC3E}">
        <p14:creationId xmlns:p14="http://schemas.microsoft.com/office/powerpoint/2010/main" val="220259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număr diapozitiv 3">
            <a:extLst>
              <a:ext uri="{FF2B5EF4-FFF2-40B4-BE49-F238E27FC236}">
                <a16:creationId xmlns:a16="http://schemas.microsoft.com/office/drawing/2014/main" id="{504BB462-A7CC-4760-8A87-2DCF90023AA6}"/>
              </a:ext>
            </a:extLst>
          </p:cNvPr>
          <p:cNvSpPr>
            <a:spLocks noGrp="1"/>
          </p:cNvSpPr>
          <p:nvPr>
            <p:ph type="sldNum" sz="quarter" idx="12"/>
          </p:nvPr>
        </p:nvSpPr>
        <p:spPr/>
        <p:txBody>
          <a:bodyPr/>
          <a:lstStyle/>
          <a:p>
            <a:fld id="{530DD893-DA36-453A-AC74-47158B2ABB8D}" type="slidenum">
              <a:rPr lang="en-US" smtClean="0"/>
              <a:t>7</a:t>
            </a:fld>
            <a:endParaRPr lang="en-US"/>
          </a:p>
        </p:txBody>
      </p:sp>
      <p:sp>
        <p:nvSpPr>
          <p:cNvPr id="7" name="Rectangle 5">
            <a:extLst>
              <a:ext uri="{FF2B5EF4-FFF2-40B4-BE49-F238E27FC236}">
                <a16:creationId xmlns:a16="http://schemas.microsoft.com/office/drawing/2014/main" id="{2C24C564-B233-487E-AADE-6C762FED316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pic>
        <p:nvPicPr>
          <p:cNvPr id="1028" name="Picture 34" descr="Diagram&#10;&#10;Description automatically generated">
            <a:extLst>
              <a:ext uri="{FF2B5EF4-FFF2-40B4-BE49-F238E27FC236}">
                <a16:creationId xmlns:a16="http://schemas.microsoft.com/office/drawing/2014/main" id="{77460BC3-9745-43EE-A6B4-C70B5B54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63" t="1804" r="24593" b="14844"/>
          <a:stretch>
            <a:fillRect/>
          </a:stretch>
        </p:blipFill>
        <p:spPr bwMode="auto">
          <a:xfrm>
            <a:off x="2842763" y="2897898"/>
            <a:ext cx="6310112" cy="33505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A5B1E3DB-7C76-4641-B7EC-F331020A1A74}"/>
              </a:ext>
            </a:extLst>
          </p:cNvPr>
          <p:cNvSpPr>
            <a:spLocks noChangeArrowheads="1"/>
          </p:cNvSpPr>
          <p:nvPr/>
        </p:nvSpPr>
        <p:spPr bwMode="auto">
          <a:xfrm>
            <a:off x="4336091" y="6248400"/>
            <a:ext cx="30748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ro-RO"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Schema funcțională a sistemului de interes</a:t>
            </a:r>
            <a:endParaRPr kumimoji="0" lang="ro-RO"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tăText 11">
            <a:extLst>
              <a:ext uri="{FF2B5EF4-FFF2-40B4-BE49-F238E27FC236}">
                <a16:creationId xmlns:a16="http://schemas.microsoft.com/office/drawing/2014/main" id="{5A00E09B-FF04-45A4-80CD-F8780E1AA068}"/>
              </a:ext>
            </a:extLst>
          </p:cNvPr>
          <p:cNvSpPr txBox="1"/>
          <p:nvPr/>
        </p:nvSpPr>
        <p:spPr>
          <a:xfrm>
            <a:off x="818167" y="1410121"/>
            <a:ext cx="9923814" cy="1264642"/>
          </a:xfrm>
          <a:prstGeom prst="rect">
            <a:avLst/>
          </a:prstGeom>
          <a:noFill/>
        </p:spPr>
        <p:txBody>
          <a:bodyPr wrap="square">
            <a:spAutoFit/>
          </a:bodyPr>
          <a:lstStyle/>
          <a:p>
            <a:pPr algn="just">
              <a:lnSpc>
                <a:spcPct val="107000"/>
              </a:lnSpc>
              <a:spcAft>
                <a:spcPts val="800"/>
              </a:spcAft>
            </a:pPr>
            <a:r>
              <a:rPr lang="ro-RO" sz="1800" dirty="0">
                <a:effectLst/>
                <a:latin typeface="Calibri" panose="020F0502020204030204" pitchFamily="34" charset="0"/>
                <a:ea typeface="Calibri" panose="020F0502020204030204" pitchFamily="34" charset="0"/>
                <a:cs typeface="Calibri" panose="020F0502020204030204" pitchFamily="34" charset="0"/>
              </a:rPr>
              <a:t>Schema funcțională a sistemului de interes are două componente majore și anume, sistemul </a:t>
            </a:r>
            <a:r>
              <a:rPr lang="ro-RO" sz="1800" dirty="0" err="1">
                <a:effectLst/>
                <a:latin typeface="Calibri" panose="020F0502020204030204" pitchFamily="34" charset="0"/>
                <a:ea typeface="Calibri" panose="020F0502020204030204" pitchFamily="34" charset="0"/>
                <a:cs typeface="Calibri" panose="020F0502020204030204" pitchFamily="34" charset="0"/>
              </a:rPr>
              <a:t>embedded</a:t>
            </a:r>
            <a:r>
              <a:rPr lang="ro-RO" sz="1800" dirty="0">
                <a:effectLst/>
                <a:latin typeface="Calibri" panose="020F0502020204030204" pitchFamily="34" charset="0"/>
                <a:ea typeface="Calibri" panose="020F0502020204030204" pitchFamily="34" charset="0"/>
                <a:cs typeface="Calibri" panose="020F0502020204030204" pitchFamily="34" charset="0"/>
              </a:rPr>
              <a:t> și platforma online, acestea având o legătură imperios necesară prin internet (poate fi o rețea de tip </a:t>
            </a:r>
            <a:r>
              <a:rPr lang="ro-RO" sz="1800" dirty="0" err="1">
                <a:effectLst/>
                <a:latin typeface="Calibri" panose="020F0502020204030204" pitchFamily="34" charset="0"/>
                <a:ea typeface="Calibri" panose="020F0502020204030204" pitchFamily="34" charset="0"/>
                <a:cs typeface="Calibri" panose="020F0502020204030204" pitchFamily="34" charset="0"/>
              </a:rPr>
              <a:t>WiFi</a:t>
            </a:r>
            <a:r>
              <a:rPr lang="ro-RO" sz="1800" dirty="0">
                <a:effectLst/>
                <a:latin typeface="Calibri" panose="020F0502020204030204" pitchFamily="34" charset="0"/>
                <a:ea typeface="Calibri" panose="020F0502020204030204" pitchFamily="34" charset="0"/>
                <a:cs typeface="Calibri" panose="020F0502020204030204" pitchFamily="34" charset="0"/>
              </a:rPr>
              <a:t> sau o conexiune celulară mobilă). </a:t>
            </a:r>
            <a:r>
              <a:rPr lang="ro-RO" sz="1800" dirty="0" err="1">
                <a:effectLst/>
                <a:latin typeface="Calibri" panose="020F0502020204030204" pitchFamily="34" charset="0"/>
                <a:ea typeface="Calibri" panose="020F0502020204030204" pitchFamily="34" charset="0"/>
                <a:cs typeface="Calibri" panose="020F0502020204030204" pitchFamily="34" charset="0"/>
              </a:rPr>
              <a:t>Smartphonul</a:t>
            </a:r>
            <a:r>
              <a:rPr lang="ro-RO" sz="1800" dirty="0">
                <a:effectLst/>
                <a:latin typeface="Calibri" panose="020F0502020204030204" pitchFamily="34" charset="0"/>
                <a:ea typeface="Calibri" panose="020F0502020204030204" pitchFamily="34" charset="0"/>
                <a:cs typeface="Calibri" panose="020F0502020204030204" pitchFamily="34" charset="0"/>
              </a:rPr>
              <a:t> poate să joace un rol important în acest sistem și acela de dispozitiv </a:t>
            </a:r>
            <a:r>
              <a:rPr lang="ro-RO" sz="1800" dirty="0" err="1">
                <a:effectLst/>
                <a:latin typeface="Calibri" panose="020F0502020204030204" pitchFamily="34" charset="0"/>
                <a:ea typeface="Calibri" panose="020F0502020204030204" pitchFamily="34" charset="0"/>
                <a:cs typeface="Calibri" panose="020F0502020204030204" pitchFamily="34" charset="0"/>
              </a:rPr>
              <a:t>Hotspot</a:t>
            </a:r>
            <a:r>
              <a:rPr lang="ro-RO" sz="1800" dirty="0">
                <a:effectLst/>
                <a:latin typeface="Calibri" panose="020F0502020204030204" pitchFamily="34" charset="0"/>
                <a:ea typeface="Calibri" panose="020F0502020204030204" pitchFamily="34" charset="0"/>
                <a:cs typeface="Calibri" panose="020F0502020204030204" pitchFamily="34" charset="0"/>
              </a:rPr>
              <a:t>, permițând conectarea la internet.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asetăText 13">
            <a:extLst>
              <a:ext uri="{FF2B5EF4-FFF2-40B4-BE49-F238E27FC236}">
                <a16:creationId xmlns:a16="http://schemas.microsoft.com/office/drawing/2014/main" id="{09E9214C-31A5-4463-B452-90EE40C56352}"/>
              </a:ext>
            </a:extLst>
          </p:cNvPr>
          <p:cNvSpPr txBox="1"/>
          <p:nvPr/>
        </p:nvSpPr>
        <p:spPr>
          <a:xfrm>
            <a:off x="1138561" y="373478"/>
            <a:ext cx="6094520" cy="584775"/>
          </a:xfrm>
          <a:prstGeom prst="rect">
            <a:avLst/>
          </a:prstGeom>
          <a:noFill/>
        </p:spPr>
        <p:txBody>
          <a:bodyPr wrap="square">
            <a:spAutoFit/>
          </a:bodyPr>
          <a:lstStyle/>
          <a:p>
            <a:r>
              <a:rPr lang="ro-RO" sz="3200" b="1" dirty="0">
                <a:solidFill>
                  <a:schemeClr val="accent2">
                    <a:lumMod val="50000"/>
                  </a:schemeClr>
                </a:solidFill>
                <a:effectLst>
                  <a:outerShdw blurRad="38100" dist="38100" dir="2700000" algn="tl">
                    <a:srgbClr val="000000">
                      <a:alpha val="43137"/>
                    </a:srgbClr>
                  </a:outerShdw>
                </a:effectLst>
              </a:rPr>
              <a:t>SCHEMA FUNCȚIONALĂ</a:t>
            </a:r>
            <a:endParaRPr lang="ro-RO" sz="3200" dirty="0"/>
          </a:p>
        </p:txBody>
      </p:sp>
    </p:spTree>
    <p:extLst>
      <p:ext uri="{BB962C8B-B14F-4D97-AF65-F5344CB8AC3E}">
        <p14:creationId xmlns:p14="http://schemas.microsoft.com/office/powerpoint/2010/main" val="15842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8564-1B44-49A6-B976-EFAEA02457F5}"/>
              </a:ext>
            </a:extLst>
          </p:cNvPr>
          <p:cNvSpPr>
            <a:spLocks noGrp="1"/>
          </p:cNvSpPr>
          <p:nvPr>
            <p:ph type="title"/>
          </p:nvPr>
        </p:nvSpPr>
        <p:spPr>
          <a:xfrm>
            <a:off x="913776" y="618518"/>
            <a:ext cx="3494466" cy="695378"/>
          </a:xfrm>
        </p:spPr>
        <p:txBody>
          <a:bodyPr>
            <a:normAutofit/>
          </a:bodyPr>
          <a:lstStyle/>
          <a:p>
            <a:r>
              <a:rPr lang="ro-RO" b="1" dirty="0">
                <a:solidFill>
                  <a:schemeClr val="accent2">
                    <a:lumMod val="50000"/>
                  </a:schemeClr>
                </a:solidFill>
                <a:effectLst>
                  <a:outerShdw blurRad="38100" dist="38100" dir="2700000" algn="tl">
                    <a:srgbClr val="000000">
                      <a:alpha val="43137"/>
                    </a:srgbClr>
                  </a:outerShdw>
                </a:effectLst>
              </a:rPr>
              <a:t>Montaj sistem</a:t>
            </a:r>
            <a:endParaRPr lang="en-US"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378D61D-F40D-4DED-A531-C001B432B7C1}"/>
              </a:ext>
            </a:extLst>
          </p:cNvPr>
          <p:cNvSpPr>
            <a:spLocks noGrp="1"/>
          </p:cNvSpPr>
          <p:nvPr>
            <p:ph idx="1"/>
          </p:nvPr>
        </p:nvSpPr>
        <p:spPr>
          <a:xfrm>
            <a:off x="753976" y="1447030"/>
            <a:ext cx="6440412" cy="3424107"/>
          </a:xfrm>
        </p:spPr>
        <p:txBody>
          <a:bodyPr>
            <a:normAutofit/>
          </a:bodyPr>
          <a:lstStyle/>
          <a:p>
            <a:pPr algn="just">
              <a:buFont typeface="Wingdings" panose="05000000000000000000" pitchFamily="2" charset="2"/>
              <a:buChar char="v"/>
            </a:pPr>
            <a:r>
              <a:rPr lang="ro-RO" sz="1800" cap="none" dirty="0">
                <a:solidFill>
                  <a:schemeClr val="accent2">
                    <a:lumMod val="50000"/>
                  </a:schemeClr>
                </a:solidFill>
                <a:effectLst/>
                <a:latin typeface="Calibri" panose="020F0502020204030204" pitchFamily="34" charset="0"/>
                <a:ea typeface="Calibri" panose="020F0502020204030204" pitchFamily="34" charset="0"/>
              </a:rPr>
              <a:t>Placa </a:t>
            </a:r>
            <a:r>
              <a:rPr lang="ro-RO" sz="1800" cap="none" dirty="0" err="1">
                <a:solidFill>
                  <a:schemeClr val="accent2">
                    <a:lumMod val="50000"/>
                  </a:schemeClr>
                </a:solidFill>
                <a:effectLst/>
                <a:latin typeface="Calibri" panose="020F0502020204030204" pitchFamily="34" charset="0"/>
                <a:ea typeface="Calibri" panose="020F0502020204030204" pitchFamily="34" charset="0"/>
              </a:rPr>
              <a:t>node</a:t>
            </a:r>
            <a:r>
              <a:rPr lang="ro-RO" sz="1800" cap="none" dirty="0">
                <a:solidFill>
                  <a:schemeClr val="accent2">
                    <a:lumMod val="50000"/>
                  </a:schemeClr>
                </a:solidFill>
                <a:effectLst/>
                <a:latin typeface="Calibri" panose="020F0502020204030204" pitchFamily="34" charset="0"/>
                <a:ea typeface="Calibri" panose="020F0502020204030204" pitchFamily="34" charset="0"/>
              </a:rPr>
              <a:t> MCU se alimentează prin intermediul unui cablu USB 2.0 A-B conectat la un adaptor uzual de telefon mobil sau la un port USB de la automobil/tren/tramvai. </a:t>
            </a:r>
          </a:p>
          <a:p>
            <a:pPr algn="just">
              <a:buFont typeface="Wingdings" panose="05000000000000000000" pitchFamily="2" charset="2"/>
              <a:buChar char="v"/>
            </a:pPr>
            <a:r>
              <a:rPr lang="ro-RO" sz="1800" cap="none" dirty="0">
                <a:solidFill>
                  <a:schemeClr val="accent2">
                    <a:lumMod val="50000"/>
                  </a:schemeClr>
                </a:solidFill>
                <a:effectLst/>
                <a:latin typeface="Calibri" panose="020F0502020204030204" pitchFamily="34" charset="0"/>
                <a:ea typeface="Calibri" panose="020F0502020204030204" pitchFamily="34" charset="0"/>
              </a:rPr>
              <a:t>Conexiune la internet se realizează prin </a:t>
            </a:r>
            <a:r>
              <a:rPr lang="ro-RO" sz="1800" cap="none" dirty="0" err="1">
                <a:solidFill>
                  <a:schemeClr val="accent2">
                    <a:lumMod val="50000"/>
                  </a:schemeClr>
                </a:solidFill>
                <a:effectLst/>
                <a:latin typeface="Calibri" panose="020F0502020204030204" pitchFamily="34" charset="0"/>
                <a:ea typeface="Calibri" panose="020F0502020204030204" pitchFamily="34" charset="0"/>
              </a:rPr>
              <a:t>wi</a:t>
            </a:r>
            <a:r>
              <a:rPr lang="ro-RO" sz="1800" cap="none" dirty="0">
                <a:solidFill>
                  <a:schemeClr val="accent2">
                    <a:lumMod val="50000"/>
                  </a:schemeClr>
                </a:solidFill>
                <a:effectLst/>
                <a:latin typeface="Calibri" panose="020F0502020204030204" pitchFamily="34" charset="0"/>
                <a:ea typeface="Calibri" panose="020F0502020204030204" pitchFamily="34" charset="0"/>
              </a:rPr>
              <a:t>-fi sau 4G de la vehicul, dacă există instalată infrastructură, sau prin conectarea la propriul </a:t>
            </a:r>
            <a:r>
              <a:rPr lang="ro-RO" sz="1800" cap="none" dirty="0" err="1">
                <a:solidFill>
                  <a:schemeClr val="accent2">
                    <a:lumMod val="50000"/>
                  </a:schemeClr>
                </a:solidFill>
                <a:effectLst/>
                <a:latin typeface="Calibri" panose="020F0502020204030204" pitchFamily="34" charset="0"/>
                <a:ea typeface="Calibri" panose="020F0502020204030204" pitchFamily="34" charset="0"/>
              </a:rPr>
              <a:t>smartphone</a:t>
            </a:r>
            <a:r>
              <a:rPr lang="ro-RO" sz="1800" cap="none" dirty="0">
                <a:solidFill>
                  <a:schemeClr val="accent2">
                    <a:lumMod val="50000"/>
                  </a:schemeClr>
                </a:solidFill>
                <a:effectLst/>
                <a:latin typeface="Calibri" panose="020F0502020204030204" pitchFamily="34" charset="0"/>
                <a:ea typeface="Calibri" panose="020F0502020204030204" pitchFamily="34" charset="0"/>
              </a:rPr>
              <a:t>, care dispune de un abonament la internet.</a:t>
            </a:r>
            <a:endParaRPr lang="en-US" cap="none" dirty="0">
              <a:solidFill>
                <a:schemeClr val="accent2">
                  <a:lumMod val="50000"/>
                </a:schemeClr>
              </a:solidFill>
            </a:endParaRPr>
          </a:p>
        </p:txBody>
      </p:sp>
      <p:pic>
        <p:nvPicPr>
          <p:cNvPr id="6" name="Picture 21" descr="A picture containing text&#10;&#10;Description automatically generated">
            <a:extLst>
              <a:ext uri="{FF2B5EF4-FFF2-40B4-BE49-F238E27FC236}">
                <a16:creationId xmlns:a16="http://schemas.microsoft.com/office/drawing/2014/main" id="{20D4B7C1-E7B4-42C7-864B-CCE6780C9129}"/>
              </a:ext>
            </a:extLst>
          </p:cNvPr>
          <p:cNvPicPr/>
          <p:nvPr/>
        </p:nvPicPr>
        <p:blipFill rotWithShape="1">
          <a:blip r:embed="rId3" cstate="print">
            <a:extLst>
              <a:ext uri="{28A0092B-C50C-407E-A947-70E740481C1C}">
                <a14:useLocalDpi xmlns:a14="http://schemas.microsoft.com/office/drawing/2010/main" val="0"/>
              </a:ext>
            </a:extLst>
          </a:blip>
          <a:srcRect r="-2" b="4455"/>
          <a:stretch/>
        </p:blipFill>
        <p:spPr>
          <a:xfrm>
            <a:off x="7783760" y="618517"/>
            <a:ext cx="3494466" cy="25040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Picture 4" descr="A picture containing electronics, adapter&#10;&#10;Description automatically generated">
            <a:extLst>
              <a:ext uri="{FF2B5EF4-FFF2-40B4-BE49-F238E27FC236}">
                <a16:creationId xmlns:a16="http://schemas.microsoft.com/office/drawing/2014/main" id="{E5DE342A-805D-4E96-BA8C-25682736A92E}"/>
              </a:ext>
            </a:extLst>
          </p:cNvPr>
          <p:cNvPicPr/>
          <p:nvPr/>
        </p:nvPicPr>
        <p:blipFill rotWithShape="1">
          <a:blip r:embed="rId4" cstate="print">
            <a:extLst>
              <a:ext uri="{28A0092B-C50C-407E-A947-70E740481C1C}">
                <a14:useLocalDpi xmlns:a14="http://schemas.microsoft.com/office/drawing/2010/main" val="0"/>
              </a:ext>
            </a:extLst>
          </a:blip>
          <a:srcRect l="2058" r="19443" b="-1"/>
          <a:stretch/>
        </p:blipFill>
        <p:spPr>
          <a:xfrm>
            <a:off x="7783760" y="3287153"/>
            <a:ext cx="3494466" cy="25040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4" name="Substituent număr diapozitiv 3">
            <a:extLst>
              <a:ext uri="{FF2B5EF4-FFF2-40B4-BE49-F238E27FC236}">
                <a16:creationId xmlns:a16="http://schemas.microsoft.com/office/drawing/2014/main" id="{F1F3B291-D4C0-4C4F-BE8F-B69AD437D32E}"/>
              </a:ext>
            </a:extLst>
          </p:cNvPr>
          <p:cNvSpPr>
            <a:spLocks noGrp="1"/>
          </p:cNvSpPr>
          <p:nvPr>
            <p:ph type="sldNum" sz="quarter" idx="12"/>
          </p:nvPr>
        </p:nvSpPr>
        <p:spPr>
          <a:xfrm>
            <a:off x="10514011" y="5883275"/>
            <a:ext cx="764215" cy="365125"/>
          </a:xfrm>
        </p:spPr>
        <p:txBody>
          <a:bodyPr>
            <a:normAutofit/>
          </a:bodyPr>
          <a:lstStyle/>
          <a:p>
            <a:pPr>
              <a:spcAft>
                <a:spcPts val="600"/>
              </a:spcAft>
            </a:pPr>
            <a:fld id="{530DD893-DA36-453A-AC74-47158B2ABB8D}" type="slidenum">
              <a:rPr lang="en-US" smtClean="0"/>
              <a:pPr>
                <a:spcAft>
                  <a:spcPts val="600"/>
                </a:spcAft>
              </a:pPr>
              <a:t>8</a:t>
            </a:fld>
            <a:endParaRPr lang="en-US"/>
          </a:p>
        </p:txBody>
      </p:sp>
    </p:spTree>
    <p:extLst>
      <p:ext uri="{BB962C8B-B14F-4D97-AF65-F5344CB8AC3E}">
        <p14:creationId xmlns:p14="http://schemas.microsoft.com/office/powerpoint/2010/main" val="428704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B7C5-9FCE-454F-BCE2-9C0B7548E86E}"/>
              </a:ext>
            </a:extLst>
          </p:cNvPr>
          <p:cNvSpPr>
            <a:spLocks noGrp="1"/>
          </p:cNvSpPr>
          <p:nvPr>
            <p:ph type="title"/>
          </p:nvPr>
        </p:nvSpPr>
        <p:spPr>
          <a:xfrm>
            <a:off x="750049" y="130348"/>
            <a:ext cx="10364451" cy="1596177"/>
          </a:xfrm>
        </p:spPr>
        <p:txBody>
          <a:bodyPr>
            <a:normAutofit/>
          </a:bodyPr>
          <a:lstStyle/>
          <a:p>
            <a:r>
              <a:rPr lang="ro-RO" sz="2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Codul sursă pentru dispozitivul </a:t>
            </a:r>
            <a:r>
              <a:rPr lang="ro-RO" sz="2400" b="1" dirty="0" err="1">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embedded</a:t>
            </a:r>
            <a:endParaRPr lang="en-US" sz="4400"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077967-E77D-449C-933B-7C7E33FCCC60}"/>
              </a:ext>
            </a:extLst>
          </p:cNvPr>
          <p:cNvSpPr>
            <a:spLocks noGrp="1"/>
          </p:cNvSpPr>
          <p:nvPr>
            <p:ph idx="1"/>
          </p:nvPr>
        </p:nvSpPr>
        <p:spPr>
          <a:xfrm>
            <a:off x="276572" y="2505456"/>
            <a:ext cx="5655703" cy="3424107"/>
          </a:xfrm>
        </p:spPr>
        <p:txBody>
          <a:bodyPr>
            <a:normAutofit fontScale="92500" lnSpcReduction="20000"/>
          </a:bodyPr>
          <a:lstStyle/>
          <a:p>
            <a:pPr marL="571500" indent="-342900" algn="just">
              <a:lnSpc>
                <a:spcPct val="107000"/>
              </a:lnSpc>
            </a:pPr>
            <a:r>
              <a:rPr lang="ro-RO" sz="2200" cap="none" dirty="0">
                <a:effectLst/>
                <a:latin typeface="Calibri" panose="020F0502020204030204" pitchFamily="34" charset="0"/>
                <a:ea typeface="Calibri" panose="020F0502020204030204" pitchFamily="34" charset="0"/>
                <a:cs typeface="Calibri" panose="020F0502020204030204" pitchFamily="34" charset="0"/>
              </a:rPr>
              <a:t>Codul este scris în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visual</a:t>
            </a:r>
            <a:r>
              <a:rPr lang="ro-RO" sz="2200" cap="none" dirty="0">
                <a:effectLst/>
                <a:latin typeface="Calibri" panose="020F0502020204030204" pitchFamily="34" charset="0"/>
                <a:ea typeface="Calibri" panose="020F0502020204030204" pitchFamily="34" charset="0"/>
                <a:cs typeface="Calibri" panose="020F0502020204030204" pitchFamily="34" charset="0"/>
              </a:rPr>
              <a:t> studio code, este un editor de coduri open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source</a:t>
            </a:r>
            <a:r>
              <a:rPr lang="ro-RO" sz="2200" cap="none" dirty="0">
                <a:effectLst/>
                <a:latin typeface="Calibri" panose="020F0502020204030204" pitchFamily="34" charset="0"/>
                <a:ea typeface="Calibri" panose="020F0502020204030204" pitchFamily="34" charset="0"/>
                <a:cs typeface="Calibri" panose="020F0502020204030204" pitchFamily="34" charset="0"/>
              </a:rPr>
              <a:t> gratuit realizat de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microsoft</a:t>
            </a:r>
            <a:r>
              <a:rPr lang="ro-RO" sz="2200" cap="none" dirty="0">
                <a:effectLst/>
                <a:latin typeface="Calibri" panose="020F0502020204030204" pitchFamily="34" charset="0"/>
                <a:ea typeface="Calibri" panose="020F0502020204030204" pitchFamily="34" charset="0"/>
                <a:cs typeface="Calibri" panose="020F0502020204030204" pitchFamily="34" charset="0"/>
              </a:rPr>
              <a:t> pentru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windows</a:t>
            </a:r>
            <a:r>
              <a:rPr lang="ro-RO" sz="2200" cap="none" dirty="0">
                <a:effectLst/>
                <a:latin typeface="Calibri" panose="020F0502020204030204" pitchFamily="34" charset="0"/>
                <a:ea typeface="Calibri" panose="020F0502020204030204" pitchFamily="34" charset="0"/>
                <a:cs typeface="Calibri" panose="020F0502020204030204" pitchFamily="34" charset="0"/>
              </a:rPr>
              <a:t>, linux și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macos</a:t>
            </a:r>
            <a:r>
              <a:rPr lang="ro-RO" sz="2200" cap="none" dirty="0">
                <a:effectLst/>
                <a:latin typeface="Calibri" panose="020F0502020204030204" pitchFamily="34" charset="0"/>
                <a:ea typeface="Calibri" panose="020F0502020204030204" pitchFamily="34" charset="0"/>
                <a:cs typeface="Calibri" panose="020F0502020204030204" pitchFamily="34" charset="0"/>
              </a:rPr>
              <a:t>. </a:t>
            </a:r>
          </a:p>
          <a:p>
            <a:pPr marL="571500" indent="-342900" algn="just">
              <a:lnSpc>
                <a:spcPct val="107000"/>
              </a:lnSpc>
            </a:pPr>
            <a:r>
              <a:rPr lang="ro-RO" sz="2200" cap="none" dirty="0">
                <a:effectLst/>
                <a:latin typeface="Calibri" panose="020F0502020204030204" pitchFamily="34" charset="0"/>
                <a:ea typeface="Calibri" panose="020F0502020204030204" pitchFamily="34" charset="0"/>
                <a:cs typeface="Calibri" panose="020F0502020204030204" pitchFamily="34" charset="0"/>
              </a:rPr>
              <a:t>Funcțiile includ suportul pentru depanare, evidențierea sintaxei, completarea inteligentă a codului, fragmente,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refactorizarea</a:t>
            </a:r>
            <a:r>
              <a:rPr lang="ro-RO" sz="2200" cap="none" dirty="0">
                <a:effectLst/>
                <a:latin typeface="Calibri" panose="020F0502020204030204" pitchFamily="34" charset="0"/>
                <a:ea typeface="Calibri" panose="020F0502020204030204" pitchFamily="34" charset="0"/>
                <a:cs typeface="Calibri" panose="020F0502020204030204" pitchFamily="34" charset="0"/>
              </a:rPr>
              <a:t> codului și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git</a:t>
            </a:r>
            <a:r>
              <a:rPr lang="ro-RO" sz="2200" cap="none" dirty="0">
                <a:effectLst/>
                <a:latin typeface="Calibri" panose="020F0502020204030204" pitchFamily="34" charset="0"/>
                <a:ea typeface="Calibri" panose="020F0502020204030204" pitchFamily="34" charset="0"/>
                <a:cs typeface="Calibri" panose="020F0502020204030204" pitchFamily="34" charset="0"/>
              </a:rPr>
              <a:t> încorporat. S-a utilizat ca limbaje de programare HTML 5, CSS 3,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javascript</a:t>
            </a:r>
            <a:r>
              <a:rPr lang="ro-RO" sz="2200" cap="none" dirty="0">
                <a:effectLst/>
                <a:latin typeface="Calibri" panose="020F0502020204030204" pitchFamily="34" charset="0"/>
                <a:ea typeface="Calibri" panose="020F0502020204030204" pitchFamily="34" charset="0"/>
                <a:cs typeface="Calibri" panose="020F0502020204030204" pitchFamily="34" charset="0"/>
              </a:rPr>
              <a:t>, iar parte ce se ocupă de server este realizată în </a:t>
            </a:r>
            <a:r>
              <a:rPr lang="ro-RO" sz="2200" cap="none" dirty="0" err="1">
                <a:effectLst/>
                <a:latin typeface="Calibri" panose="020F0502020204030204" pitchFamily="34" charset="0"/>
                <a:ea typeface="Calibri" panose="020F0502020204030204" pitchFamily="34" charset="0"/>
                <a:cs typeface="Calibri" panose="020F0502020204030204" pitchFamily="34" charset="0"/>
              </a:rPr>
              <a:t>node</a:t>
            </a:r>
            <a:r>
              <a:rPr lang="ro-RO" sz="2200" cap="none" dirty="0">
                <a:effectLst/>
                <a:latin typeface="Calibri" panose="020F0502020204030204" pitchFamily="34" charset="0"/>
                <a:ea typeface="Calibri" panose="020F0502020204030204" pitchFamily="34" charset="0"/>
                <a:cs typeface="Calibri" panose="020F0502020204030204" pitchFamily="34" charset="0"/>
              </a:rPr>
              <a:t> JS. În anexa 2, respectiv anexa 3 este redactat codul sursă.</a:t>
            </a:r>
            <a:endParaRPr lang="en-US" sz="2200" cap="none"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6" descr="Text&#10;&#10;Description automatically generated">
            <a:extLst>
              <a:ext uri="{FF2B5EF4-FFF2-40B4-BE49-F238E27FC236}">
                <a16:creationId xmlns:a16="http://schemas.microsoft.com/office/drawing/2014/main" id="{2413F91E-0CF0-423E-9435-50B6A94FD766}"/>
              </a:ext>
            </a:extLst>
          </p:cNvPr>
          <p:cNvPicPr/>
          <p:nvPr/>
        </p:nvPicPr>
        <p:blipFill rotWithShape="1">
          <a:blip r:embed="rId3" cstate="print">
            <a:extLst>
              <a:ext uri="{28A0092B-C50C-407E-A947-70E740481C1C}">
                <a14:useLocalDpi xmlns:a14="http://schemas.microsoft.com/office/drawing/2010/main" val="0"/>
              </a:ext>
            </a:extLst>
          </a:blip>
          <a:srcRect l="650" r="38535" b="-4"/>
          <a:stretch/>
        </p:blipFill>
        <p:spPr>
          <a:xfrm>
            <a:off x="6096000" y="2505456"/>
            <a:ext cx="2509245" cy="315652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6" name="Picture 7" descr="Graphical user interface, text, email&#10;&#10;Description automatically generated">
            <a:extLst>
              <a:ext uri="{FF2B5EF4-FFF2-40B4-BE49-F238E27FC236}">
                <a16:creationId xmlns:a16="http://schemas.microsoft.com/office/drawing/2014/main" id="{BBA427E7-A68B-4291-8B59-300F9EA999B9}"/>
              </a:ext>
            </a:extLst>
          </p:cNvPr>
          <p:cNvPicPr/>
          <p:nvPr/>
        </p:nvPicPr>
        <p:blipFill rotWithShape="1">
          <a:blip r:embed="rId4" cstate="print">
            <a:extLst>
              <a:ext uri="{28A0092B-C50C-407E-A947-70E740481C1C}">
                <a14:useLocalDpi xmlns:a14="http://schemas.microsoft.com/office/drawing/2010/main" val="0"/>
              </a:ext>
            </a:extLst>
          </a:blip>
          <a:srcRect l="24151" r="20599" b="-3"/>
          <a:stretch/>
        </p:blipFill>
        <p:spPr>
          <a:xfrm>
            <a:off x="8768970" y="2505456"/>
            <a:ext cx="2509245" cy="315652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4" name="Substituent număr diapozitiv 3">
            <a:extLst>
              <a:ext uri="{FF2B5EF4-FFF2-40B4-BE49-F238E27FC236}">
                <a16:creationId xmlns:a16="http://schemas.microsoft.com/office/drawing/2014/main" id="{A3740FB1-74F7-4B1D-9EE1-847223D5B067}"/>
              </a:ext>
            </a:extLst>
          </p:cNvPr>
          <p:cNvSpPr>
            <a:spLocks noGrp="1"/>
          </p:cNvSpPr>
          <p:nvPr>
            <p:ph type="sldNum" sz="quarter" idx="12"/>
          </p:nvPr>
        </p:nvSpPr>
        <p:spPr>
          <a:xfrm>
            <a:off x="10514011" y="5883275"/>
            <a:ext cx="764215" cy="365125"/>
          </a:xfrm>
        </p:spPr>
        <p:txBody>
          <a:bodyPr>
            <a:normAutofit/>
          </a:bodyPr>
          <a:lstStyle/>
          <a:p>
            <a:pPr>
              <a:spcAft>
                <a:spcPts val="600"/>
              </a:spcAft>
            </a:pPr>
            <a:fld id="{530DD893-DA36-453A-AC74-47158B2ABB8D}" type="slidenum">
              <a:rPr lang="en-US" smtClean="0"/>
              <a:pPr>
                <a:spcAft>
                  <a:spcPts val="600"/>
                </a:spcAft>
              </a:pPr>
              <a:t>9</a:t>
            </a:fld>
            <a:endParaRPr lang="en-US"/>
          </a:p>
        </p:txBody>
      </p:sp>
    </p:spTree>
    <p:extLst>
      <p:ext uri="{BB962C8B-B14F-4D97-AF65-F5344CB8AC3E}">
        <p14:creationId xmlns:p14="http://schemas.microsoft.com/office/powerpoint/2010/main" val="3251963126"/>
      </p:ext>
    </p:extLst>
  </p:cSld>
  <p:clrMapOvr>
    <a:masterClrMapping/>
  </p:clrMapOvr>
</p:sld>
</file>

<file path=ppt/theme/theme1.xml><?xml version="1.0" encoding="utf-8"?>
<a:theme xmlns:a="http://schemas.openxmlformats.org/drawingml/2006/main" name="Picătură">
  <a:themeElements>
    <a:clrScheme name="Particularizare 10">
      <a:dk1>
        <a:sysClr val="windowText" lastClr="000000"/>
      </a:dk1>
      <a:lt1>
        <a:srgbClr val="F4FBEA"/>
      </a:lt1>
      <a:dk2>
        <a:srgbClr val="C4F275"/>
      </a:dk2>
      <a:lt2>
        <a:srgbClr val="C9EC96"/>
      </a:lt2>
      <a:accent1>
        <a:srgbClr val="537D0B"/>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Picătură">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cătură">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Picătură</Template>
  <TotalTime>137</TotalTime>
  <Words>1345</Words>
  <Application>Microsoft Office PowerPoint</Application>
  <PresentationFormat>Ecran lat</PresentationFormat>
  <Paragraphs>96</Paragraphs>
  <Slides>12</Slides>
  <Notes>6</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12</vt:i4>
      </vt:variant>
    </vt:vector>
  </HeadingPairs>
  <TitlesOfParts>
    <vt:vector size="18" baseType="lpstr">
      <vt:lpstr>Arial</vt:lpstr>
      <vt:lpstr>Calibri</vt:lpstr>
      <vt:lpstr>Times New Roman</vt:lpstr>
      <vt:lpstr>Tw Cen MT</vt:lpstr>
      <vt:lpstr>Wingdings</vt:lpstr>
      <vt:lpstr>Picătură</vt:lpstr>
      <vt:lpstr>SISTEM DE MONITORIZARE A PARAMETRILOR UNUI VEHICUL ȘI TRANSMITERE A INFORMAȚIILOR ÎN CLOUD </vt:lpstr>
      <vt:lpstr>Prezentare PowerPoint</vt:lpstr>
      <vt:lpstr>SCOP</vt:lpstr>
      <vt:lpstr>întregului concept </vt:lpstr>
      <vt:lpstr>Big dATA</vt:lpstr>
      <vt:lpstr>SENZORI</vt:lpstr>
      <vt:lpstr>Prezentare PowerPoint</vt:lpstr>
      <vt:lpstr>Montaj sistem</vt:lpstr>
      <vt:lpstr>Codul sursă pentru dispozitivul embedded</vt:lpstr>
      <vt:lpstr>Platforma web</vt:lpstr>
      <vt:lpstr>cONCLUZIE</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Crusoveanu, Paul, Vodafone</dc:creator>
  <cp:lastModifiedBy>Mandu Alexandru</cp:lastModifiedBy>
  <cp:revision>52</cp:revision>
  <dcterms:created xsi:type="dcterms:W3CDTF">2021-06-24T18:50:33Z</dcterms:created>
  <dcterms:modified xsi:type="dcterms:W3CDTF">2021-06-25T21:48:14Z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2021-06-24T18:50:37Z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3a9069f3-0628-4823-8775-0000f9a66154</vt:lpwstr>
  </property>
  <property fmtid="{D5CDD505-2E9C-101B-9397-08002B2CF9AE}" pid="8" name="MSIP_Label_0359f705-2ba0-454b-9cfc-6ce5bcaac040_ContentBits">
    <vt:lpwstr>2</vt:lpwstr>
  </property>
</Properties>
</file>