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67" r:id="rId4"/>
    <p:sldId id="266" r:id="rId5"/>
    <p:sldId id="269" r:id="rId6"/>
    <p:sldId id="265" r:id="rId7"/>
    <p:sldId id="264" r:id="rId8"/>
    <p:sldId id="263" r:id="rId9"/>
    <p:sldId id="271" r:id="rId10"/>
    <p:sldId id="272" r:id="rId11"/>
    <p:sldId id="262" r:id="rId12"/>
    <p:sldId id="260" r:id="rId13"/>
    <p:sldId id="258" r:id="rId14"/>
    <p:sldId id="273"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7E3897E-C4BE-4ED6-BEE1-9E92876EFC7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32B0EB4-380B-4BC3-AD5B-6F66EB91647A}">
      <dgm:prSet/>
      <dgm:spPr/>
      <dgm:t>
        <a:bodyPr/>
        <a:lstStyle/>
        <a:p>
          <a:r>
            <a:rPr lang="en-US"/>
            <a:t>1.The heater is put on and the wattage is maintained at some desired value.</a:t>
          </a:r>
        </a:p>
      </dgm:t>
    </dgm:pt>
    <dgm:pt modelId="{9F64F79A-7ACC-4CBF-AB23-95588B91AB4D}" cxnId="{A96FD27E-0393-4246-9552-945A0160015E}" type="parTrans">
      <dgm:prSet/>
      <dgm:spPr/>
      <dgm:t>
        <a:bodyPr/>
        <a:lstStyle/>
        <a:p>
          <a:endParaRPr lang="en-US"/>
        </a:p>
      </dgm:t>
    </dgm:pt>
    <dgm:pt modelId="{6A1DE3FC-19D5-49D1-99DE-789AB7C4B009}" cxnId="{A96FD27E-0393-4246-9552-945A0160015E}" type="sibTrans">
      <dgm:prSet/>
      <dgm:spPr/>
      <dgm:t>
        <a:bodyPr/>
        <a:lstStyle/>
        <a:p>
          <a:endParaRPr lang="en-US"/>
        </a:p>
      </dgm:t>
    </dgm:pt>
    <dgm:pt modelId="{DF4B13E1-6728-4BFE-B09C-751068641D6F}">
      <dgm:prSet/>
      <dgm:spPr/>
      <dgm:t>
        <a:bodyPr/>
        <a:lstStyle/>
        <a:p>
          <a:r>
            <a:rPr lang="en-US"/>
            <a:t>2. Readings of the thermocouples are taken at regular intervals until steady state is reached.</a:t>
          </a:r>
        </a:p>
      </dgm:t>
    </dgm:pt>
    <dgm:pt modelId="{4BBD5126-DD13-45E0-A6C9-F7CA5B2093C0}" cxnId="{D499CEE2-CEEF-4DA1-BF0C-CA4A68B38867}" type="parTrans">
      <dgm:prSet/>
      <dgm:spPr/>
      <dgm:t>
        <a:bodyPr/>
        <a:lstStyle/>
        <a:p>
          <a:endParaRPr lang="en-US"/>
        </a:p>
      </dgm:t>
    </dgm:pt>
    <dgm:pt modelId="{C0B70C77-92D2-4DBF-945D-0F32DFC6C416}" cxnId="{D499CEE2-CEEF-4DA1-BF0C-CA4A68B38867}" type="sibTrans">
      <dgm:prSet/>
      <dgm:spPr/>
      <dgm:t>
        <a:bodyPr/>
        <a:lstStyle/>
        <a:p>
          <a:endParaRPr lang="en-US"/>
        </a:p>
      </dgm:t>
    </dgm:pt>
    <dgm:pt modelId="{9B0F72F8-F015-459F-AF26-1157D0F65538}">
      <dgm:prSet/>
      <dgm:spPr/>
      <dgm:t>
        <a:bodyPr/>
        <a:lstStyle/>
        <a:p>
          <a:r>
            <a:rPr lang="en-US"/>
            <a:t>3. The steady state temperatures are then recorded.</a:t>
          </a:r>
        </a:p>
      </dgm:t>
    </dgm:pt>
    <dgm:pt modelId="{9A96E903-BC44-429E-9FD5-156408A51FE5}" cxnId="{6CB52F05-DB6A-4941-980F-FF94BF3710D0}" type="parTrans">
      <dgm:prSet/>
      <dgm:spPr/>
      <dgm:t>
        <a:bodyPr/>
        <a:lstStyle/>
        <a:p>
          <a:endParaRPr lang="en-US"/>
        </a:p>
      </dgm:t>
    </dgm:pt>
    <dgm:pt modelId="{0BF8842C-4FE6-412C-8B38-15E27991C388}" cxnId="{6CB52F05-DB6A-4941-980F-FF94BF3710D0}" type="sibTrans">
      <dgm:prSet/>
      <dgm:spPr/>
      <dgm:t>
        <a:bodyPr/>
        <a:lstStyle/>
        <a:p>
          <a:endParaRPr lang="en-US"/>
        </a:p>
      </dgm:t>
    </dgm:pt>
    <dgm:pt modelId="{3A5BCBF0-B306-45EF-87E6-CC8E251A8ADC}">
      <dgm:prSet/>
      <dgm:spPr/>
      <dgm:t>
        <a:bodyPr/>
        <a:lstStyle/>
        <a:p>
          <a:r>
            <a:rPr lang="en-US"/>
            <a:t>The procedure is then repeated for different wattages to the input heater.</a:t>
          </a:r>
        </a:p>
      </dgm:t>
    </dgm:pt>
    <dgm:pt modelId="{EB245598-8006-4293-AFCE-3E1C67B319C7}" cxnId="{AAB09D58-B357-40C5-8819-13EDA03ABE71}" type="parTrans">
      <dgm:prSet/>
      <dgm:spPr/>
      <dgm:t>
        <a:bodyPr/>
        <a:lstStyle/>
        <a:p>
          <a:endParaRPr lang="en-US"/>
        </a:p>
      </dgm:t>
    </dgm:pt>
    <dgm:pt modelId="{E95727D6-0669-4ED0-A925-BFD1F48BEE93}" cxnId="{AAB09D58-B357-40C5-8819-13EDA03ABE71}" type="sibTrans">
      <dgm:prSet/>
      <dgm:spPr/>
      <dgm:t>
        <a:bodyPr/>
        <a:lstStyle/>
        <a:p>
          <a:endParaRPr lang="en-US"/>
        </a:p>
      </dgm:t>
    </dgm:pt>
    <dgm:pt modelId="{FCEECBA0-E4D3-489E-B075-98CB2CF8E018}" type="pres">
      <dgm:prSet presAssocID="{37E3897E-C4BE-4ED6-BEE1-9E92876EFC74}" presName="linear" presStyleCnt="0">
        <dgm:presLayoutVars>
          <dgm:animLvl val="lvl"/>
          <dgm:resizeHandles val="exact"/>
        </dgm:presLayoutVars>
      </dgm:prSet>
      <dgm:spPr/>
    </dgm:pt>
    <dgm:pt modelId="{FF7F1A0C-1D66-4C70-A125-9FF245775B63}" type="pres">
      <dgm:prSet presAssocID="{D32B0EB4-380B-4BC3-AD5B-6F66EB91647A}" presName="parentText" presStyleLbl="node1" presStyleIdx="0" presStyleCnt="4">
        <dgm:presLayoutVars>
          <dgm:chMax val="0"/>
          <dgm:bulletEnabled val="1"/>
        </dgm:presLayoutVars>
      </dgm:prSet>
      <dgm:spPr/>
    </dgm:pt>
    <dgm:pt modelId="{156039B0-CEEE-4A98-90D8-718DA3929DB7}" type="pres">
      <dgm:prSet presAssocID="{6A1DE3FC-19D5-49D1-99DE-789AB7C4B009}" presName="spacer" presStyleCnt="0"/>
      <dgm:spPr/>
    </dgm:pt>
    <dgm:pt modelId="{E147C5B6-C27B-46E7-94A1-1AFAFACA4FFF}" type="pres">
      <dgm:prSet presAssocID="{DF4B13E1-6728-4BFE-B09C-751068641D6F}" presName="parentText" presStyleLbl="node1" presStyleIdx="1" presStyleCnt="4">
        <dgm:presLayoutVars>
          <dgm:chMax val="0"/>
          <dgm:bulletEnabled val="1"/>
        </dgm:presLayoutVars>
      </dgm:prSet>
      <dgm:spPr/>
    </dgm:pt>
    <dgm:pt modelId="{7CC39C33-9C4E-41B6-A0CB-D64B9A0BAE31}" type="pres">
      <dgm:prSet presAssocID="{C0B70C77-92D2-4DBF-945D-0F32DFC6C416}" presName="spacer" presStyleCnt="0"/>
      <dgm:spPr/>
    </dgm:pt>
    <dgm:pt modelId="{3C3552AA-49A2-4CE0-8573-827BC4A4CCE1}" type="pres">
      <dgm:prSet presAssocID="{9B0F72F8-F015-459F-AF26-1157D0F65538}" presName="parentText" presStyleLbl="node1" presStyleIdx="2" presStyleCnt="4">
        <dgm:presLayoutVars>
          <dgm:chMax val="0"/>
          <dgm:bulletEnabled val="1"/>
        </dgm:presLayoutVars>
      </dgm:prSet>
      <dgm:spPr/>
    </dgm:pt>
    <dgm:pt modelId="{DAEB7D70-30DF-46A4-BC4D-BDC2A76153FE}" type="pres">
      <dgm:prSet presAssocID="{0BF8842C-4FE6-412C-8B38-15E27991C388}" presName="spacer" presStyleCnt="0"/>
      <dgm:spPr/>
    </dgm:pt>
    <dgm:pt modelId="{56292248-03E1-4939-9D7D-BEEE1110319F}" type="pres">
      <dgm:prSet presAssocID="{3A5BCBF0-B306-45EF-87E6-CC8E251A8ADC}" presName="parentText" presStyleLbl="node1" presStyleIdx="3" presStyleCnt="4">
        <dgm:presLayoutVars>
          <dgm:chMax val="0"/>
          <dgm:bulletEnabled val="1"/>
        </dgm:presLayoutVars>
      </dgm:prSet>
      <dgm:spPr/>
    </dgm:pt>
  </dgm:ptLst>
  <dgm:cxnLst>
    <dgm:cxn modelId="{6CB52F05-DB6A-4941-980F-FF94BF3710D0}" srcId="{37E3897E-C4BE-4ED6-BEE1-9E92876EFC74}" destId="{9B0F72F8-F015-459F-AF26-1157D0F65538}" srcOrd="2" destOrd="0" parTransId="{9A96E903-BC44-429E-9FD5-156408A51FE5}" sibTransId="{0BF8842C-4FE6-412C-8B38-15E27991C388}"/>
    <dgm:cxn modelId="{E8223B08-C79B-4E78-9FA3-ACDFD67E086D}" type="presOf" srcId="{37E3897E-C4BE-4ED6-BEE1-9E92876EFC74}" destId="{FCEECBA0-E4D3-489E-B075-98CB2CF8E018}" srcOrd="0" destOrd="0" presId="urn:microsoft.com/office/officeart/2005/8/layout/vList2"/>
    <dgm:cxn modelId="{2077E25E-D58F-4A82-B5A4-052427ED13D4}" type="presOf" srcId="{D32B0EB4-380B-4BC3-AD5B-6F66EB91647A}" destId="{FF7F1A0C-1D66-4C70-A125-9FF245775B63}" srcOrd="0" destOrd="0" presId="urn:microsoft.com/office/officeart/2005/8/layout/vList2"/>
    <dgm:cxn modelId="{AAB09D58-B357-40C5-8819-13EDA03ABE71}" srcId="{37E3897E-C4BE-4ED6-BEE1-9E92876EFC74}" destId="{3A5BCBF0-B306-45EF-87E6-CC8E251A8ADC}" srcOrd="3" destOrd="0" parTransId="{EB245598-8006-4293-AFCE-3E1C67B319C7}" sibTransId="{E95727D6-0669-4ED0-A925-BFD1F48BEE93}"/>
    <dgm:cxn modelId="{A96FD27E-0393-4246-9552-945A0160015E}" srcId="{37E3897E-C4BE-4ED6-BEE1-9E92876EFC74}" destId="{D32B0EB4-380B-4BC3-AD5B-6F66EB91647A}" srcOrd="0" destOrd="0" parTransId="{9F64F79A-7ACC-4CBF-AB23-95588B91AB4D}" sibTransId="{6A1DE3FC-19D5-49D1-99DE-789AB7C4B009}"/>
    <dgm:cxn modelId="{FB54129B-3742-4543-B733-47F4C77ABDE9}" type="presOf" srcId="{9B0F72F8-F015-459F-AF26-1157D0F65538}" destId="{3C3552AA-49A2-4CE0-8573-827BC4A4CCE1}" srcOrd="0" destOrd="0" presId="urn:microsoft.com/office/officeart/2005/8/layout/vList2"/>
    <dgm:cxn modelId="{C6E151AF-9558-44A7-8E10-4B07303A3ED1}" type="presOf" srcId="{DF4B13E1-6728-4BFE-B09C-751068641D6F}" destId="{E147C5B6-C27B-46E7-94A1-1AFAFACA4FFF}" srcOrd="0" destOrd="0" presId="urn:microsoft.com/office/officeart/2005/8/layout/vList2"/>
    <dgm:cxn modelId="{D499CEE2-CEEF-4DA1-BF0C-CA4A68B38867}" srcId="{37E3897E-C4BE-4ED6-BEE1-9E92876EFC74}" destId="{DF4B13E1-6728-4BFE-B09C-751068641D6F}" srcOrd="1" destOrd="0" parTransId="{4BBD5126-DD13-45E0-A6C9-F7CA5B2093C0}" sibTransId="{C0B70C77-92D2-4DBF-945D-0F32DFC6C416}"/>
    <dgm:cxn modelId="{16065DF9-420C-43D7-8A2D-A3027497695E}" type="presOf" srcId="{3A5BCBF0-B306-45EF-87E6-CC8E251A8ADC}" destId="{56292248-03E1-4939-9D7D-BEEE1110319F}" srcOrd="0" destOrd="0" presId="urn:microsoft.com/office/officeart/2005/8/layout/vList2"/>
    <dgm:cxn modelId="{10235CAE-CD13-4E68-ACC2-BAE85531FA2B}" type="presParOf" srcId="{FCEECBA0-E4D3-489E-B075-98CB2CF8E018}" destId="{FF7F1A0C-1D66-4C70-A125-9FF245775B63}" srcOrd="0" destOrd="0" presId="urn:microsoft.com/office/officeart/2005/8/layout/vList2"/>
    <dgm:cxn modelId="{B4FF64A2-A664-4386-83AB-83C40A0D168E}" type="presParOf" srcId="{FCEECBA0-E4D3-489E-B075-98CB2CF8E018}" destId="{156039B0-CEEE-4A98-90D8-718DA3929DB7}" srcOrd="1" destOrd="0" presId="urn:microsoft.com/office/officeart/2005/8/layout/vList2"/>
    <dgm:cxn modelId="{1BB31C95-C86B-4E0D-9DF8-6FAAA31A31CA}" type="presParOf" srcId="{FCEECBA0-E4D3-489E-B075-98CB2CF8E018}" destId="{E147C5B6-C27B-46E7-94A1-1AFAFACA4FFF}" srcOrd="2" destOrd="0" presId="urn:microsoft.com/office/officeart/2005/8/layout/vList2"/>
    <dgm:cxn modelId="{0114886F-D1B4-4216-A4EA-2360E355E6E9}" type="presParOf" srcId="{FCEECBA0-E4D3-489E-B075-98CB2CF8E018}" destId="{7CC39C33-9C4E-41B6-A0CB-D64B9A0BAE31}" srcOrd="3" destOrd="0" presId="urn:microsoft.com/office/officeart/2005/8/layout/vList2"/>
    <dgm:cxn modelId="{3DBC1F7D-947F-4FD7-A33C-BBAC2801BE1B}" type="presParOf" srcId="{FCEECBA0-E4D3-489E-B075-98CB2CF8E018}" destId="{3C3552AA-49A2-4CE0-8573-827BC4A4CCE1}" srcOrd="4" destOrd="0" presId="urn:microsoft.com/office/officeart/2005/8/layout/vList2"/>
    <dgm:cxn modelId="{CC111BF6-C3A6-4ED1-B801-5A186C5E9F34}" type="presParOf" srcId="{FCEECBA0-E4D3-489E-B075-98CB2CF8E018}" destId="{DAEB7D70-30DF-46A4-BC4D-BDC2A76153FE}" srcOrd="5" destOrd="0" presId="urn:microsoft.com/office/officeart/2005/8/layout/vList2"/>
    <dgm:cxn modelId="{F9D2DCAE-ABB9-42E9-B031-599A0E5BDB1D}" type="presParOf" srcId="{FCEECBA0-E4D3-489E-B075-98CB2CF8E018}" destId="{56292248-03E1-4939-9D7D-BEEE111031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4E6DD0-05F8-443D-B1D9-0137A332512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CB30469-0980-4C0D-BD7D-641855FFE8A7}">
      <dgm:prSet/>
      <dgm:spPr/>
      <dgm:t>
        <a:bodyPr/>
        <a:lstStyle/>
        <a:p>
          <a:r>
            <a:rPr lang="en-US"/>
            <a:t>Give adequate time to the apparatus to reach the steady state.</a:t>
          </a:r>
        </a:p>
      </dgm:t>
    </dgm:pt>
    <dgm:pt modelId="{07DE74DD-D174-4DCD-B1DB-3F2D87578B79}" cxnId="{0778937C-4C50-4F4A-A2ED-6CAB248D466D}" type="parTrans">
      <dgm:prSet/>
      <dgm:spPr/>
      <dgm:t>
        <a:bodyPr/>
        <a:lstStyle/>
        <a:p>
          <a:endParaRPr lang="en-US"/>
        </a:p>
      </dgm:t>
    </dgm:pt>
    <dgm:pt modelId="{B8A0337E-390F-4C35-9B18-0475BF161107}" cxnId="{0778937C-4C50-4F4A-A2ED-6CAB248D466D}" type="sibTrans">
      <dgm:prSet/>
      <dgm:spPr/>
      <dgm:t>
        <a:bodyPr/>
        <a:lstStyle/>
        <a:p>
          <a:endParaRPr lang="en-US"/>
        </a:p>
      </dgm:t>
    </dgm:pt>
    <dgm:pt modelId="{FE77363A-F990-42AC-818A-A9EB37A61BC2}">
      <dgm:prSet/>
      <dgm:spPr/>
      <dgm:t>
        <a:bodyPr/>
        <a:lstStyle/>
        <a:p>
          <a:r>
            <a:rPr lang="en-US"/>
            <a:t>Take the readings only when temperature values become constant i.e, when steady state is reached.</a:t>
          </a:r>
        </a:p>
      </dgm:t>
    </dgm:pt>
    <dgm:pt modelId="{EB9007AB-6041-4DFF-A4C4-65A520609552}" cxnId="{7CC7CFB9-CFE2-4CB9-A05E-D5EBCCB2EB9F}" type="parTrans">
      <dgm:prSet/>
      <dgm:spPr/>
      <dgm:t>
        <a:bodyPr/>
        <a:lstStyle/>
        <a:p>
          <a:endParaRPr lang="en-US"/>
        </a:p>
      </dgm:t>
    </dgm:pt>
    <dgm:pt modelId="{DFEC88A6-34B3-45F1-81D8-7B2F2C11EE63}" cxnId="{7CC7CFB9-CFE2-4CB9-A05E-D5EBCCB2EB9F}" type="sibTrans">
      <dgm:prSet/>
      <dgm:spPr/>
      <dgm:t>
        <a:bodyPr/>
        <a:lstStyle/>
        <a:p>
          <a:endParaRPr lang="en-US"/>
        </a:p>
      </dgm:t>
    </dgm:pt>
    <dgm:pt modelId="{A61BF3F2-8527-4702-9E9E-C3CD06711617}" type="pres">
      <dgm:prSet presAssocID="{664E6DD0-05F8-443D-B1D9-0137A3325122}" presName="linear" presStyleCnt="0">
        <dgm:presLayoutVars>
          <dgm:animLvl val="lvl"/>
          <dgm:resizeHandles val="exact"/>
        </dgm:presLayoutVars>
      </dgm:prSet>
      <dgm:spPr/>
    </dgm:pt>
    <dgm:pt modelId="{6C7C07F2-4CD4-4BB2-A44B-24C3D29466F1}" type="pres">
      <dgm:prSet presAssocID="{DCB30469-0980-4C0D-BD7D-641855FFE8A7}" presName="parentText" presStyleLbl="node1" presStyleIdx="0" presStyleCnt="2">
        <dgm:presLayoutVars>
          <dgm:chMax val="0"/>
          <dgm:bulletEnabled val="1"/>
        </dgm:presLayoutVars>
      </dgm:prSet>
      <dgm:spPr/>
    </dgm:pt>
    <dgm:pt modelId="{FD642855-7C58-48BB-B9D9-9DEECDD82C21}" type="pres">
      <dgm:prSet presAssocID="{B8A0337E-390F-4C35-9B18-0475BF161107}" presName="spacer" presStyleCnt="0"/>
      <dgm:spPr/>
    </dgm:pt>
    <dgm:pt modelId="{1B14E345-2FA1-4502-9204-947019E1C776}" type="pres">
      <dgm:prSet presAssocID="{FE77363A-F990-42AC-818A-A9EB37A61BC2}" presName="parentText" presStyleLbl="node1" presStyleIdx="1" presStyleCnt="2">
        <dgm:presLayoutVars>
          <dgm:chMax val="0"/>
          <dgm:bulletEnabled val="1"/>
        </dgm:presLayoutVars>
      </dgm:prSet>
      <dgm:spPr/>
    </dgm:pt>
  </dgm:ptLst>
  <dgm:cxnLst>
    <dgm:cxn modelId="{66027A3C-B061-49C7-A943-E587BE777FD9}" type="presOf" srcId="{FE77363A-F990-42AC-818A-A9EB37A61BC2}" destId="{1B14E345-2FA1-4502-9204-947019E1C776}" srcOrd="0" destOrd="0" presId="urn:microsoft.com/office/officeart/2005/8/layout/vList2"/>
    <dgm:cxn modelId="{0778937C-4C50-4F4A-A2ED-6CAB248D466D}" srcId="{664E6DD0-05F8-443D-B1D9-0137A3325122}" destId="{DCB30469-0980-4C0D-BD7D-641855FFE8A7}" srcOrd="0" destOrd="0" parTransId="{07DE74DD-D174-4DCD-B1DB-3F2D87578B79}" sibTransId="{B8A0337E-390F-4C35-9B18-0475BF161107}"/>
    <dgm:cxn modelId="{81D69383-1629-4F37-A132-AEF49FF975A7}" type="presOf" srcId="{664E6DD0-05F8-443D-B1D9-0137A3325122}" destId="{A61BF3F2-8527-4702-9E9E-C3CD06711617}" srcOrd="0" destOrd="0" presId="urn:microsoft.com/office/officeart/2005/8/layout/vList2"/>
    <dgm:cxn modelId="{7CC7CFB9-CFE2-4CB9-A05E-D5EBCCB2EB9F}" srcId="{664E6DD0-05F8-443D-B1D9-0137A3325122}" destId="{FE77363A-F990-42AC-818A-A9EB37A61BC2}" srcOrd="1" destOrd="0" parTransId="{EB9007AB-6041-4DFF-A4C4-65A520609552}" sibTransId="{DFEC88A6-34B3-45F1-81D8-7B2F2C11EE63}"/>
    <dgm:cxn modelId="{F75B10FC-09E8-4FD3-8425-B886C9FFDD87}" type="presOf" srcId="{DCB30469-0980-4C0D-BD7D-641855FFE8A7}" destId="{6C7C07F2-4CD4-4BB2-A44B-24C3D29466F1}" srcOrd="0" destOrd="0" presId="urn:microsoft.com/office/officeart/2005/8/layout/vList2"/>
    <dgm:cxn modelId="{08DCAB27-F201-444B-983E-9C91569D07A8}" type="presParOf" srcId="{A61BF3F2-8527-4702-9E9E-C3CD06711617}" destId="{6C7C07F2-4CD4-4BB2-A44B-24C3D29466F1}" srcOrd="0" destOrd="0" presId="urn:microsoft.com/office/officeart/2005/8/layout/vList2"/>
    <dgm:cxn modelId="{12C0672B-BD56-4F44-96B8-111B6ACEBDFC}" type="presParOf" srcId="{A61BF3F2-8527-4702-9E9E-C3CD06711617}" destId="{FD642855-7C58-48BB-B9D9-9DEECDD82C21}" srcOrd="1" destOrd="0" presId="urn:microsoft.com/office/officeart/2005/8/layout/vList2"/>
    <dgm:cxn modelId="{433368F2-23E1-47C7-ABA9-3A126A3E8B8F}" type="presParOf" srcId="{A61BF3F2-8527-4702-9E9E-C3CD06711617}" destId="{1B14E345-2FA1-4502-9204-947019E1C77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F1A0C-1D66-4C70-A125-9FF245775B63}">
      <dsp:nvSpPr>
        <dsp:cNvPr id="0" name=""/>
        <dsp:cNvSpPr/>
      </dsp:nvSpPr>
      <dsp:spPr>
        <a:xfrm>
          <a:off x="0" y="532830"/>
          <a:ext cx="6628804" cy="92663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1.The heater is put on and the wattage is maintained at some desired value.</a:t>
          </a:r>
        </a:p>
      </dsp:txBody>
      <dsp:txXfrm>
        <a:off x="45235" y="578065"/>
        <a:ext cx="6538334" cy="836169"/>
      </dsp:txXfrm>
    </dsp:sp>
    <dsp:sp modelId="{E147C5B6-C27B-46E7-94A1-1AFAFACA4FFF}">
      <dsp:nvSpPr>
        <dsp:cNvPr id="0" name=""/>
        <dsp:cNvSpPr/>
      </dsp:nvSpPr>
      <dsp:spPr>
        <a:xfrm>
          <a:off x="0" y="1528590"/>
          <a:ext cx="6628804" cy="926639"/>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 Readings of the thermocouples are taken at regular intervals until steady state is reached.</a:t>
          </a:r>
        </a:p>
      </dsp:txBody>
      <dsp:txXfrm>
        <a:off x="45235" y="1573825"/>
        <a:ext cx="6538334" cy="836169"/>
      </dsp:txXfrm>
    </dsp:sp>
    <dsp:sp modelId="{3C3552AA-49A2-4CE0-8573-827BC4A4CCE1}">
      <dsp:nvSpPr>
        <dsp:cNvPr id="0" name=""/>
        <dsp:cNvSpPr/>
      </dsp:nvSpPr>
      <dsp:spPr>
        <a:xfrm>
          <a:off x="0" y="2524350"/>
          <a:ext cx="6628804" cy="926639"/>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3. The steady state temperatures are then recorded.</a:t>
          </a:r>
        </a:p>
      </dsp:txBody>
      <dsp:txXfrm>
        <a:off x="45235" y="2569585"/>
        <a:ext cx="6538334" cy="836169"/>
      </dsp:txXfrm>
    </dsp:sp>
    <dsp:sp modelId="{56292248-03E1-4939-9D7D-BEEE1110319F}">
      <dsp:nvSpPr>
        <dsp:cNvPr id="0" name=""/>
        <dsp:cNvSpPr/>
      </dsp:nvSpPr>
      <dsp:spPr>
        <a:xfrm>
          <a:off x="0" y="3520110"/>
          <a:ext cx="6628804" cy="92663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procedure is then repeated for different wattages to the input heater.</a:t>
          </a:r>
        </a:p>
      </dsp:txBody>
      <dsp:txXfrm>
        <a:off x="45235" y="3565345"/>
        <a:ext cx="6538334" cy="836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C07F2-4CD4-4BB2-A44B-24C3D29466F1}">
      <dsp:nvSpPr>
        <dsp:cNvPr id="0" name=""/>
        <dsp:cNvSpPr/>
      </dsp:nvSpPr>
      <dsp:spPr>
        <a:xfrm>
          <a:off x="0" y="9469"/>
          <a:ext cx="6628804" cy="242848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Give adequate time to the apparatus to reach the steady state.</a:t>
          </a:r>
        </a:p>
      </dsp:txBody>
      <dsp:txXfrm>
        <a:off x="118549" y="128018"/>
        <a:ext cx="6391706" cy="2191383"/>
      </dsp:txXfrm>
    </dsp:sp>
    <dsp:sp modelId="{1B14E345-2FA1-4502-9204-947019E1C776}">
      <dsp:nvSpPr>
        <dsp:cNvPr id="0" name=""/>
        <dsp:cNvSpPr/>
      </dsp:nvSpPr>
      <dsp:spPr>
        <a:xfrm>
          <a:off x="0" y="2541630"/>
          <a:ext cx="6628804" cy="2428481"/>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Take the readings only when temperature values become constant i.e, when steady state is reached.</a:t>
          </a:r>
        </a:p>
      </dsp:txBody>
      <dsp:txXfrm>
        <a:off x="118549" y="2660179"/>
        <a:ext cx="6391706" cy="21913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3759" y="-367695"/>
            <a:ext cx="8821199" cy="3471334"/>
          </a:xfrm>
        </p:spPr>
        <p:txBody>
          <a:bodyPr vert="horz" lIns="91440" tIns="45720" rIns="91440" bIns="45720" rtlCol="0" anchor="ctr">
            <a:normAutofit/>
          </a:bodyPr>
          <a:lstStyle/>
          <a:p>
            <a:pPr algn="l"/>
            <a:r>
              <a:rPr lang="en-US" sz="8000" b="1"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THERMAL ENGINEERING LAB</a:t>
            </a:r>
            <a:endParaRPr lang="en-US" sz="8000" b="1"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a:xfrm>
            <a:off x="246743" y="4310390"/>
            <a:ext cx="9144000" cy="762635"/>
          </a:xfrm>
        </p:spPr>
        <p:txBody>
          <a:bodyPr vert="horz" lIns="91440" tIns="45720" rIns="91440" bIns="45720" rtlCol="0" anchor="t">
            <a:noAutofit/>
          </a:bodyPr>
          <a:lstStyle/>
          <a:p>
            <a:pPr algn="r">
              <a:buFont typeface="Arial" panose="020B0604020202020204"/>
              <a:buChar char="•"/>
            </a:pPr>
            <a:r>
              <a:rPr lang="en-IN" altLang="en-US" sz="2400" b="1" i="1" dirty="0">
                <a:solidFill>
                  <a:schemeClr val="bg1"/>
                </a:solidFill>
                <a:effectLst>
                  <a:reflection blurRad="6350" stA="55000" endA="300" endPos="45500" dir="5400000" sy="-100000" algn="bl" rotWithShape="0"/>
                </a:effectLst>
              </a:rPr>
              <a:t>NAME:TARUN VERMA</a:t>
            </a:r>
            <a:endParaRPr lang="en-IN" altLang="en-US" sz="2400" b="1" i="1" dirty="0">
              <a:solidFill>
                <a:schemeClr val="bg1"/>
              </a:solidFill>
              <a:effectLst>
                <a:reflection blurRad="6350" stA="55000" endA="300" endPos="45500" dir="5400000" sy="-100000" algn="bl" rotWithShape="0"/>
              </a:effectLst>
            </a:endParaRPr>
          </a:p>
          <a:p>
            <a:pPr algn="r">
              <a:buFont typeface="Arial" panose="020B0604020202020204"/>
              <a:buChar char="•"/>
            </a:pPr>
            <a:r>
              <a:rPr lang="en-IN" altLang="en-US" sz="2400" b="1" i="1" dirty="0">
                <a:solidFill>
                  <a:schemeClr val="bg1"/>
                </a:solidFill>
                <a:effectLst>
                  <a:reflection blurRad="6350" stA="55000" endA="300" endPos="45500" dir="5400000" sy="-100000" algn="bl" rotWithShape="0"/>
                </a:effectLst>
              </a:rPr>
              <a:t>REG NO:20183112</a:t>
            </a:r>
            <a:endParaRPr lang="en-IN" altLang="en-US" sz="2400" b="1" i="1" dirty="0">
              <a:solidFill>
                <a:schemeClr val="bg1"/>
              </a:solidFill>
              <a:effectLst>
                <a:reflection blurRad="6350" stA="55000" endA="300" endPos="45500" dir="5400000" sy="-100000" algn="bl" rotWithShape="0"/>
              </a:effectLst>
            </a:endParaRPr>
          </a:p>
          <a:p>
            <a:pPr algn="r">
              <a:buFont typeface="Arial" panose="020B0604020202020204"/>
              <a:buChar char="•"/>
            </a:pPr>
            <a:r>
              <a:rPr lang="en-IN" altLang="en-US" sz="2400" b="1" i="1" dirty="0">
                <a:solidFill>
                  <a:schemeClr val="bg1"/>
                </a:solidFill>
                <a:effectLst>
                  <a:reflection blurRad="6350" stA="55000" endA="300" endPos="45500" dir="5400000" sy="-100000" algn="bl" rotWithShape="0"/>
                </a:effectLst>
              </a:rPr>
              <a:t>ME-B</a:t>
            </a:r>
            <a:endParaRPr lang="en-IN" altLang="en-US" sz="2400" b="1" i="1" dirty="0">
              <a:solidFill>
                <a:schemeClr val="bg1"/>
              </a:solidFill>
              <a:effectLst>
                <a:reflection blurRad="6350" stA="55000" endA="300" endPos="45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44" name="Rectangle 3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4"/>
          <p:cNvSpPr>
            <a:spLocks noGrp="1" noRot="1" noChangeAspect="1" noMove="1" noResize="1" noEditPoints="1" noAdjustHandles="1" noChangeArrowheads="1" noChangeShapeType="1" noTextEdit="1"/>
          </p:cNvSpPr>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36"/>
          <p:cNvSpPr>
            <a:spLocks noGrp="1" noRot="1" noChangeAspect="1" noMove="1" noResize="1" noEditPoints="1" noAdjustHandles="1" noChangeArrowheads="1" noChangeShapeType="1" noTextEdit="1"/>
          </p:cNvSpPr>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vert="horz" lIns="91440" tIns="45720" rIns="91440" bIns="45720" rtlCol="0" anchor="ctr">
            <a:normAutofit/>
          </a:bodyPr>
          <a:lstStyle/>
          <a:p>
            <a:r>
              <a:rPr lang="en-US" b="1" u="sng">
                <a:solidFill>
                  <a:schemeClr val="bg1"/>
                </a:solidFill>
              </a:rPr>
              <a:t>Observation Table</a:t>
            </a:r>
            <a:endParaRPr lang="en-US" b="1" u="sng">
              <a:solidFill>
                <a:schemeClr val="bg1"/>
              </a:solidFill>
            </a:endParaRPr>
          </a:p>
        </p:txBody>
      </p:sp>
      <p:sp>
        <p:nvSpPr>
          <p:cNvPr id="28" name="TextBox 27"/>
          <p:cNvSpPr txBox="1"/>
          <p:nvPr/>
        </p:nvSpPr>
        <p:spPr>
          <a:xfrm>
            <a:off x="673754" y="2160590"/>
            <a:ext cx="3973943" cy="3440110"/>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a:spcBef>
                <a:spcPts val="1000"/>
              </a:spcBef>
              <a:buClr>
                <a:schemeClr val="accent1"/>
              </a:buClr>
              <a:buSzPct val="80000"/>
              <a:buFont typeface="Wingdings 3" charset="2"/>
              <a:buChar char=""/>
            </a:pPr>
            <a:r>
              <a:rPr lang="en-US">
                <a:solidFill>
                  <a:schemeClr val="bg1"/>
                </a:solidFill>
              </a:rPr>
              <a:t>Here, </a:t>
            </a:r>
            <a:endParaRPr lang="en-US">
              <a:solidFill>
                <a:schemeClr val="bg1"/>
              </a:solidFill>
            </a:endParaRPr>
          </a:p>
          <a:p>
            <a:pPr>
              <a:spcBef>
                <a:spcPts val="1000"/>
              </a:spcBef>
              <a:buClr>
                <a:schemeClr val="accent1"/>
              </a:buClr>
              <a:buSzPct val="80000"/>
              <a:buFont typeface="Wingdings 3" charset="2"/>
              <a:buChar char=""/>
            </a:pPr>
            <a:r>
              <a:rPr lang="en-US">
                <a:solidFill>
                  <a:schemeClr val="bg1"/>
                </a:solidFill>
              </a:rPr>
              <a:t>TCn is in ℃.</a:t>
            </a:r>
            <a:endParaRPr lang="en-US">
              <a:solidFill>
                <a:schemeClr val="bg1"/>
              </a:solidFill>
            </a:endParaRPr>
          </a:p>
          <a:p>
            <a:pPr>
              <a:spcBef>
                <a:spcPts val="1000"/>
              </a:spcBef>
              <a:buClr>
                <a:schemeClr val="accent1"/>
              </a:buClr>
              <a:buSzPct val="80000"/>
              <a:buFont typeface="Wingdings 3" charset="2"/>
              <a:buChar char=""/>
            </a:pPr>
            <a:r>
              <a:rPr lang="en-US">
                <a:solidFill>
                  <a:schemeClr val="bg1"/>
                </a:solidFill>
              </a:rPr>
              <a:t>R1= 25mm</a:t>
            </a:r>
            <a:endParaRPr lang="en-US">
              <a:solidFill>
                <a:schemeClr val="bg1"/>
              </a:solidFill>
            </a:endParaRPr>
          </a:p>
          <a:p>
            <a:pPr>
              <a:spcBef>
                <a:spcPts val="1000"/>
              </a:spcBef>
              <a:buClr>
                <a:schemeClr val="accent1"/>
              </a:buClr>
              <a:buSzPct val="80000"/>
              <a:buFont typeface="Wingdings 3" charset="2"/>
              <a:buChar char=""/>
            </a:pPr>
            <a:r>
              <a:rPr lang="en-US">
                <a:solidFill>
                  <a:schemeClr val="bg1"/>
                </a:solidFill>
              </a:rPr>
              <a:t>R2= 50mm</a:t>
            </a:r>
            <a:endParaRPr lang="en-US">
              <a:solidFill>
                <a:schemeClr val="bg1"/>
              </a:solidFill>
            </a:endParaRPr>
          </a:p>
          <a:p>
            <a:pPr>
              <a:spcBef>
                <a:spcPts val="1000"/>
              </a:spcBef>
              <a:buClr>
                <a:schemeClr val="accent1"/>
              </a:buClr>
              <a:buSzPct val="80000"/>
              <a:buFont typeface="Wingdings 3" charset="2"/>
              <a:buChar char=""/>
            </a:pPr>
            <a:r>
              <a:rPr lang="en-US">
                <a:solidFill>
                  <a:schemeClr val="bg1"/>
                </a:solidFill>
              </a:rPr>
              <a:t>R3= 75mm</a:t>
            </a:r>
            <a:endParaRPr lang="en-US">
              <a:solidFill>
                <a:schemeClr val="bg1"/>
              </a:solidFill>
            </a:endParaRPr>
          </a:p>
          <a:p>
            <a:pPr>
              <a:spcBef>
                <a:spcPts val="1000"/>
              </a:spcBef>
              <a:buClr>
                <a:schemeClr val="accent1"/>
              </a:buClr>
              <a:buSzPct val="80000"/>
              <a:buFont typeface="Wingdings 3" charset="2"/>
              <a:buChar char=""/>
            </a:pPr>
            <a:endParaRPr lang="en-US">
              <a:solidFill>
                <a:schemeClr val="bg1"/>
              </a:solidFill>
            </a:endParaRPr>
          </a:p>
        </p:txBody>
      </p:sp>
      <p:pic>
        <p:nvPicPr>
          <p:cNvPr id="6" name="Picture 8" descr="A screenshot of a cell phone&#10;&#10;Description automatically generated"/>
          <p:cNvPicPr>
            <a:picLocks noChangeAspect="1"/>
          </p:cNvPicPr>
          <p:nvPr/>
        </p:nvPicPr>
        <p:blipFill>
          <a:blip r:embed="rId2"/>
          <a:stretch>
            <a:fillRect/>
          </a:stretch>
        </p:blipFill>
        <p:spPr>
          <a:xfrm>
            <a:off x="5609772" y="1662420"/>
            <a:ext cx="6369957" cy="3535159"/>
          </a:xfrm>
          <a:prstGeom prst="rect">
            <a:avLst/>
          </a:prstGeom>
        </p:spPr>
      </p:pic>
      <p:sp>
        <p:nvSpPr>
          <p:cNvPr id="50" name="Isosceles Triangle 38"/>
          <p:cNvSpPr>
            <a:spLocks noGrp="1" noRot="1" noChangeAspect="1" noMove="1" noResize="1" noEditPoints="1" noAdjustHandles="1" noChangeArrowheads="1" noChangeShapeType="1" noTextEdit="1"/>
          </p:cNvSpPr>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13200" y="638628"/>
            <a:ext cx="3193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GB" sz="3600" b="1" u="sng" dirty="0">
                <a:solidFill>
                  <a:schemeClr val="accent5">
                    <a:lumMod val="50000"/>
                  </a:schemeClr>
                </a:solidFill>
              </a:rPr>
              <a:t>Calculations</a:t>
            </a:r>
            <a:endParaRPr lang="en-GB" sz="3600" b="1" u="sng" dirty="0">
              <a:solidFill>
                <a:schemeClr val="accent5">
                  <a:lumMod val="50000"/>
                </a:schemeClr>
              </a:solidFill>
            </a:endParaRPr>
          </a:p>
        </p:txBody>
      </p:sp>
      <p:pic>
        <p:nvPicPr>
          <p:cNvPr id="8" name="Picture 8" descr="A screenshot of a cell phone&#10;&#10;Description automatically generated"/>
          <p:cNvPicPr>
            <a:picLocks noChangeAspect="1"/>
          </p:cNvPicPr>
          <p:nvPr/>
        </p:nvPicPr>
        <p:blipFill>
          <a:blip r:embed="rId1"/>
          <a:stretch>
            <a:fillRect/>
          </a:stretch>
        </p:blipFill>
        <p:spPr>
          <a:xfrm>
            <a:off x="6538686" y="1482465"/>
            <a:ext cx="3839027" cy="4829240"/>
          </a:xfrm>
          <a:prstGeom prst="rect">
            <a:avLst/>
          </a:prstGeom>
        </p:spPr>
      </p:pic>
      <p:pic>
        <p:nvPicPr>
          <p:cNvPr id="9" name="Picture 9" descr="A close up of text on a white background&#10;&#10;Description automatically generated"/>
          <p:cNvPicPr>
            <a:picLocks noChangeAspect="1"/>
          </p:cNvPicPr>
          <p:nvPr/>
        </p:nvPicPr>
        <p:blipFill>
          <a:blip r:embed="rId2"/>
          <a:stretch>
            <a:fillRect/>
          </a:stretch>
        </p:blipFill>
        <p:spPr>
          <a:xfrm>
            <a:off x="1821543" y="1475735"/>
            <a:ext cx="3933370" cy="49515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9"/>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r>
              <a:rPr lang="en-US" sz="6000" b="1" i="1" u="sng">
                <a:solidFill>
                  <a:srgbClr val="FFFFFF"/>
                </a:solidFill>
              </a:rPr>
              <a:t>Result</a:t>
            </a:r>
            <a:endParaRPr lang="en-US" sz="6000" b="1" i="1" u="sng">
              <a:solidFill>
                <a:srgbClr val="FFFFFF"/>
              </a:solidFill>
            </a:endParaRPr>
          </a:p>
        </p:txBody>
      </p:sp>
      <p:sp>
        <p:nvSpPr>
          <p:cNvPr id="3" name="TextBox 2"/>
          <p:cNvSpPr txBox="1"/>
          <p:nvPr/>
        </p:nvSpPr>
        <p:spPr>
          <a:xfrm>
            <a:off x="4548104" y="3962088"/>
            <a:ext cx="6112077" cy="1186108"/>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a:spcAft>
                <a:spcPts val="600"/>
              </a:spcAft>
            </a:pPr>
            <a:r>
              <a:rPr lang="en-US" b="1">
                <a:solidFill>
                  <a:srgbClr val="FFFFFF">
                    <a:alpha val="70000"/>
                  </a:srgbClr>
                </a:solidFill>
                <a:ea typeface="+mn-lt"/>
                <a:cs typeface="+mn-lt"/>
              </a:rPr>
              <a:t>Thermal conductivity, </a:t>
            </a:r>
            <a:endParaRPr lang="en-US">
              <a:solidFill>
                <a:srgbClr val="FFFFFF">
                  <a:alpha val="70000"/>
                </a:srgbClr>
              </a:solidFill>
              <a:ea typeface="+mn-lt"/>
              <a:cs typeface="+mn-lt"/>
            </a:endParaRPr>
          </a:p>
          <a:p>
            <a:pPr>
              <a:spcAft>
                <a:spcPts val="600"/>
              </a:spcAft>
            </a:pPr>
            <a:r>
              <a:rPr lang="en-US">
                <a:solidFill>
                  <a:srgbClr val="FFFFFF">
                    <a:alpha val="70000"/>
                  </a:srgbClr>
                </a:solidFill>
                <a:ea typeface="+mn-lt"/>
                <a:cs typeface="+mn-lt"/>
              </a:rPr>
              <a:t>                      k1</a:t>
            </a:r>
            <a:r>
              <a:rPr lang="en-US" b="1">
                <a:solidFill>
                  <a:srgbClr val="FFFFFF">
                    <a:alpha val="70000"/>
                  </a:srgbClr>
                </a:solidFill>
                <a:ea typeface="+mn-lt"/>
                <a:cs typeface="+mn-lt"/>
              </a:rPr>
              <a:t>=0.1252W/mK and</a:t>
            </a:r>
            <a:endParaRPr lang="en-US">
              <a:solidFill>
                <a:srgbClr val="FFFFFF">
                  <a:alpha val="70000"/>
                </a:srgbClr>
              </a:solidFill>
              <a:ea typeface="+mn-lt"/>
              <a:cs typeface="+mn-lt"/>
            </a:endParaRPr>
          </a:p>
          <a:p>
            <a:pPr>
              <a:spcAft>
                <a:spcPts val="600"/>
              </a:spcAft>
            </a:pPr>
            <a:r>
              <a:rPr lang="en-US">
                <a:solidFill>
                  <a:srgbClr val="FFFFFF">
                    <a:alpha val="70000"/>
                  </a:srgbClr>
                </a:solidFill>
                <a:ea typeface="+mn-lt"/>
                <a:cs typeface="+mn-lt"/>
              </a:rPr>
              <a:t>                      k2</a:t>
            </a:r>
            <a:r>
              <a:rPr lang="en-US" b="1">
                <a:solidFill>
                  <a:srgbClr val="FFFFFF">
                    <a:alpha val="70000"/>
                  </a:srgbClr>
                </a:solidFill>
                <a:ea typeface="+mn-lt"/>
                <a:cs typeface="+mn-lt"/>
              </a:rPr>
              <a:t>=0.4021W/Mk</a:t>
            </a:r>
            <a:endParaRPr lang="en-US">
              <a:solidFill>
                <a:srgbClr val="FFFFFF">
                  <a:alpha val="70000"/>
                </a:srgbClr>
              </a:solidFill>
              <a:ea typeface="+mn-lt"/>
              <a:cs typeface="+mn-lt"/>
            </a:endParaRPr>
          </a:p>
        </p:txBody>
      </p:sp>
      <p:sp>
        <p:nvSpPr>
          <p:cNvPr id="26" name="Isosceles Triangle 25"/>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99043" y="1199846"/>
            <a:ext cx="4094017" cy="2823880"/>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gn="ctr">
              <a:spcBef>
                <a:spcPct val="0"/>
              </a:spcBef>
              <a:spcAft>
                <a:spcPts val="600"/>
              </a:spcAft>
            </a:pPr>
            <a:r>
              <a:rPr lang="en-US" sz="4800">
                <a:ln w="3175" cmpd="sng">
                  <a:noFill/>
                </a:ln>
                <a:solidFill>
                  <a:srgbClr val="262626"/>
                </a:solidFill>
                <a:latin typeface="+mj-lt"/>
                <a:ea typeface="+mj-ea"/>
                <a:cs typeface="+mj-cs"/>
              </a:rPr>
              <a:t>Graph</a:t>
            </a:r>
            <a:endParaRPr lang="en-US" sz="4800">
              <a:ln w="3175" cmpd="sng">
                <a:noFill/>
              </a:ln>
              <a:solidFill>
                <a:srgbClr val="262626"/>
              </a:solidFill>
              <a:latin typeface="+mj-lt"/>
              <a:ea typeface="+mj-ea"/>
              <a:cs typeface="+mj-cs"/>
            </a:endParaRPr>
          </a:p>
        </p:txBody>
      </p:sp>
      <p:pic>
        <p:nvPicPr>
          <p:cNvPr id="4" name="Picture 4" descr="A close up of a map&#10;&#10;Description automatically generated"/>
          <p:cNvPicPr>
            <a:picLocks noChangeAspect="1"/>
          </p:cNvPicPr>
          <p:nvPr/>
        </p:nvPicPr>
        <p:blipFill>
          <a:blip r:embed="rId2"/>
          <a:stretch>
            <a:fillRect/>
          </a:stretch>
        </p:blipFill>
        <p:spPr>
          <a:xfrm>
            <a:off x="2836594" y="227388"/>
            <a:ext cx="6235784" cy="6403220"/>
          </a:xfrm>
          <a:prstGeom prst="rect">
            <a:avLst/>
          </a:prstGeom>
          <a:ln w="57150" cmpd="thickThin">
            <a:solidFill>
              <a:srgbClr val="7F7F7F"/>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101" name="Rectangle 10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81"/>
          <p:cNvSpPr>
            <a:spLocks noGrp="1"/>
          </p:cNvSpPr>
          <p:nvPr>
            <p:ph type="title"/>
          </p:nvPr>
        </p:nvSpPr>
        <p:spPr>
          <a:xfrm>
            <a:off x="652481" y="1382486"/>
            <a:ext cx="3547581" cy="4093028"/>
          </a:xfrm>
        </p:spPr>
        <p:txBody>
          <a:bodyPr anchor="ctr">
            <a:normAutofit/>
          </a:bodyPr>
          <a:lstStyle/>
          <a:p>
            <a:r>
              <a:rPr lang="en-GB" sz="4400" b="1" u="sng"/>
              <a:t>Precautions</a:t>
            </a:r>
            <a:endParaRPr lang="en-GB" sz="4400" b="1" u="sng"/>
          </a:p>
        </p:txBody>
      </p:sp>
      <p:grpSp>
        <p:nvGrpSpPr>
          <p:cNvPr id="103" name="Group 102"/>
          <p:cNvGrpSpPr>
            <a:grpSpLocks noGrp="1" noRot="1" noChangeAspect="1" noMove="1" noResize="1" noUngrp="1"/>
          </p:cNvGrpSpPr>
          <p:nvPr/>
        </p:nvGrpSpPr>
        <p:grpSpPr>
          <a:xfrm>
            <a:off x="1329267" y="-8467"/>
            <a:ext cx="4766733" cy="6866467"/>
            <a:chOff x="7425267" y="-8467"/>
            <a:chExt cx="4766733" cy="6866467"/>
          </a:xfrm>
        </p:grpSpPr>
        <p:cxnSp>
          <p:nvCxnSpPr>
            <p:cNvPr id="104" name="Straight Connector 103"/>
            <p:cNvCxnSpPr/>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0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4" name="Rectangle 113"/>
          <p:cNvSpPr>
            <a:spLocks noGrp="1" noRot="1" noChangeAspect="1" noMove="1" noResize="1" noEditPoints="1" noAdjustHandles="1" noChangeArrowheads="1" noChangeShapeType="1" noTextEdit="1"/>
          </p:cNvSpPr>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6" name="Content Placeholder 78"/>
          <p:cNvGraphicFramePr>
            <a:graphicFrameLocks noGrp="1"/>
          </p:cNvGraphicFramePr>
          <p:nvPr>
            <p:ph idx="1"/>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8467"/>
            <a:ext cx="12192000" cy="6866467"/>
            <a:chOff x="0" y="-8467"/>
            <a:chExt cx="12192000" cy="6866467"/>
          </a:xfrm>
        </p:grpSpPr>
        <p:cxnSp>
          <p:nvCxnSpPr>
            <p:cNvPr id="11" name="Straight Connector 10"/>
            <p:cNvCxnSpPr/>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314477" y="188686"/>
            <a:ext cx="11818838" cy="1320800"/>
          </a:xfrm>
        </p:spPr>
        <p:txBody>
          <a:bodyPr>
            <a:normAutofit/>
          </a:bodyPr>
          <a:lstStyle/>
          <a:p>
            <a:r>
              <a:rPr lang="en-US" b="1" u="sng">
                <a:ea typeface="+mj-lt"/>
                <a:cs typeface="+mj-lt"/>
              </a:rPr>
              <a:t>Experiment 9</a:t>
            </a:r>
            <a:r>
              <a:rPr lang="en-US" b="1">
                <a:ea typeface="+mj-lt"/>
                <a:cs typeface="+mj-lt"/>
              </a:rPr>
              <a:t> </a:t>
            </a:r>
            <a:r>
              <a:rPr lang="en-US" b="1" u="sng">
                <a:ea typeface="+mj-lt"/>
                <a:cs typeface="+mj-lt"/>
              </a:rPr>
              <a:t>Heat transfer in lagged pipe apparatus</a:t>
            </a:r>
            <a:endParaRPr lang="en-US" u="sng">
              <a:ea typeface="+mj-lt"/>
              <a:cs typeface="+mj-lt"/>
            </a:endParaRPr>
          </a:p>
        </p:txBody>
      </p:sp>
      <p:sp>
        <p:nvSpPr>
          <p:cNvPr id="3" name="Content Placeholder 2"/>
          <p:cNvSpPr>
            <a:spLocks noGrp="1"/>
          </p:cNvSpPr>
          <p:nvPr>
            <p:ph idx="1"/>
          </p:nvPr>
        </p:nvSpPr>
        <p:spPr>
          <a:xfrm>
            <a:off x="314477" y="1275218"/>
            <a:ext cx="9191753" cy="5397515"/>
          </a:xfrm>
        </p:spPr>
        <p:txBody>
          <a:bodyPr vert="horz" lIns="91440" tIns="45720" rIns="91440" bIns="45720" rtlCol="0" anchor="t">
            <a:normAutofit fontScale="85000" lnSpcReduction="10000"/>
          </a:bodyPr>
          <a:lstStyle/>
          <a:p>
            <a:pPr marL="0" indent="0">
              <a:lnSpc>
                <a:spcPct val="90000"/>
              </a:lnSpc>
              <a:buNone/>
            </a:pPr>
            <a:r>
              <a:rPr lang="en-US" b="1" dirty="0">
                <a:cs typeface="Arial" panose="020B0604020202020204"/>
              </a:rPr>
              <a:t>AIM</a:t>
            </a:r>
            <a:r>
              <a:rPr lang="en-US" dirty="0">
                <a:cs typeface="Arial" panose="020B0604020202020204"/>
              </a:rPr>
              <a:t>:</a:t>
            </a:r>
            <a:endParaRPr lang="en-US" dirty="0">
              <a:cs typeface="Arial" panose="020B0604020202020204"/>
            </a:endParaRPr>
          </a:p>
          <a:p>
            <a:pPr marL="0" indent="0">
              <a:lnSpc>
                <a:spcPct val="90000"/>
              </a:lnSpc>
              <a:buNone/>
            </a:pPr>
            <a:r>
              <a:rPr lang="en-US" dirty="0">
                <a:ea typeface="+mn-lt"/>
                <a:cs typeface="+mn-lt"/>
              </a:rPr>
              <a:t>To plot the radial temperature distribution and to determine the thermal conductivity of pipe insulation</a:t>
            </a:r>
            <a:endParaRPr lang="en-US" dirty="0"/>
          </a:p>
          <a:p>
            <a:pPr marL="0" indent="0">
              <a:lnSpc>
                <a:spcPct val="90000"/>
              </a:lnSpc>
              <a:buNone/>
            </a:pPr>
            <a:r>
              <a:rPr lang="en-US" b="1" dirty="0">
                <a:cs typeface="Arial" panose="020B0604020202020204"/>
              </a:rPr>
              <a:t>THEORY:</a:t>
            </a:r>
            <a:endParaRPr lang="en-US" dirty="0">
              <a:cs typeface="Arial" panose="020B0604020202020204"/>
            </a:endParaRPr>
          </a:p>
          <a:p>
            <a:pPr>
              <a:lnSpc>
                <a:spcPct val="90000"/>
              </a:lnSpc>
              <a:buNone/>
            </a:pPr>
            <a:r>
              <a:rPr lang="en-US" dirty="0">
                <a:ea typeface="+mn-lt"/>
                <a:cs typeface="+mn-lt"/>
              </a:rPr>
              <a:t>Equations for the steady state radial heat conduction team inside to outside of a hollow</a:t>
            </a:r>
            <a:endParaRPr lang="en-US" dirty="0">
              <a:ea typeface="+mn-lt"/>
              <a:cs typeface="+mn-lt"/>
            </a:endParaRPr>
          </a:p>
          <a:p>
            <a:pPr>
              <a:lnSpc>
                <a:spcPct val="90000"/>
              </a:lnSpc>
              <a:buNone/>
            </a:pPr>
            <a:r>
              <a:rPr lang="en-US" dirty="0">
                <a:ea typeface="+mn-lt"/>
                <a:cs typeface="+mn-lt"/>
              </a:rPr>
              <a:t>cylinder can be written as</a:t>
            </a:r>
            <a:endParaRPr lang="en-US" dirty="0"/>
          </a:p>
          <a:p>
            <a:pPr>
              <a:lnSpc>
                <a:spcPct val="90000"/>
              </a:lnSpc>
              <a:buNone/>
            </a:pPr>
            <a:endParaRPr lang="en-US" dirty="0">
              <a:ea typeface="+mn-lt"/>
              <a:cs typeface="+mn-lt"/>
            </a:endParaRPr>
          </a:p>
          <a:p>
            <a:pPr>
              <a:lnSpc>
                <a:spcPct val="90000"/>
              </a:lnSpc>
              <a:buNone/>
            </a:pPr>
            <a:r>
              <a:rPr lang="en-US" dirty="0">
                <a:ea typeface="+mn-lt"/>
                <a:cs typeface="+mn-lt"/>
              </a:rPr>
              <a:t>Where </a:t>
            </a:r>
            <a:endParaRPr lang="en-US" dirty="0"/>
          </a:p>
          <a:p>
            <a:pPr>
              <a:lnSpc>
                <a:spcPct val="90000"/>
              </a:lnSpc>
              <a:buNone/>
            </a:pPr>
            <a:r>
              <a:rPr lang="en-US" dirty="0">
                <a:ea typeface="+mn-lt"/>
                <a:cs typeface="+mn-lt"/>
              </a:rPr>
              <a:t>r= Inner radius hollow cylinder</a:t>
            </a:r>
            <a:endParaRPr lang="en-US" dirty="0">
              <a:ea typeface="+mn-lt"/>
              <a:cs typeface="+mn-lt"/>
            </a:endParaRPr>
          </a:p>
          <a:p>
            <a:pPr>
              <a:lnSpc>
                <a:spcPct val="90000"/>
              </a:lnSpc>
              <a:buNone/>
            </a:pPr>
            <a:r>
              <a:rPr lang="en-US" dirty="0">
                <a:ea typeface="+mn-lt"/>
                <a:cs typeface="+mn-lt"/>
              </a:rPr>
              <a:t>r2= Outer radius of hollow cylinder</a:t>
            </a:r>
            <a:endParaRPr lang="en-US" dirty="0">
              <a:ea typeface="+mn-lt"/>
              <a:cs typeface="+mn-lt"/>
            </a:endParaRPr>
          </a:p>
          <a:p>
            <a:pPr>
              <a:lnSpc>
                <a:spcPct val="90000"/>
              </a:lnSpc>
              <a:buNone/>
            </a:pPr>
            <a:r>
              <a:rPr lang="en-US" dirty="0">
                <a:ea typeface="+mn-lt"/>
                <a:cs typeface="+mn-lt"/>
              </a:rPr>
              <a:t>T1= Temperature of the inner surface (℃)</a:t>
            </a:r>
            <a:endParaRPr lang="en-US" dirty="0">
              <a:ea typeface="+mn-lt"/>
              <a:cs typeface="+mn-lt"/>
            </a:endParaRPr>
          </a:p>
          <a:p>
            <a:pPr>
              <a:lnSpc>
                <a:spcPct val="90000"/>
              </a:lnSpc>
              <a:buNone/>
            </a:pPr>
            <a:r>
              <a:rPr lang="en-US" dirty="0">
                <a:ea typeface="+mn-lt"/>
                <a:cs typeface="+mn-lt"/>
              </a:rPr>
              <a:t>T2= Temperature of the outer surface (℃)</a:t>
            </a:r>
            <a:endParaRPr lang="en-US" dirty="0">
              <a:ea typeface="+mn-lt"/>
              <a:cs typeface="+mn-lt"/>
            </a:endParaRPr>
          </a:p>
          <a:p>
            <a:pPr>
              <a:lnSpc>
                <a:spcPct val="90000"/>
              </a:lnSpc>
              <a:buNone/>
            </a:pPr>
            <a:r>
              <a:rPr lang="en-US" dirty="0">
                <a:ea typeface="+mn-lt"/>
                <a:cs typeface="+mn-lt"/>
              </a:rPr>
              <a:t>L = Length of the cylinder</a:t>
            </a:r>
            <a:endParaRPr lang="en-US" dirty="0">
              <a:ea typeface="+mn-lt"/>
              <a:cs typeface="+mn-lt"/>
            </a:endParaRPr>
          </a:p>
          <a:p>
            <a:pPr>
              <a:lnSpc>
                <a:spcPct val="90000"/>
              </a:lnSpc>
              <a:buNone/>
            </a:pPr>
            <a:r>
              <a:rPr lang="en-US" dirty="0">
                <a:ea typeface="+mn-lt"/>
                <a:cs typeface="+mn-lt"/>
              </a:rPr>
              <a:t>k= Thermal conductivity of the cylinder material in W/m K.</a:t>
            </a:r>
            <a:endParaRPr lang="en-US" dirty="0">
              <a:ea typeface="+mn-lt"/>
              <a:cs typeface="+mn-lt"/>
            </a:endParaRPr>
          </a:p>
          <a:p>
            <a:pPr>
              <a:lnSpc>
                <a:spcPct val="90000"/>
              </a:lnSpc>
              <a:buNone/>
            </a:pPr>
            <a:r>
              <a:rPr lang="en-US" dirty="0">
                <a:ea typeface="+mn-lt"/>
                <a:cs typeface="+mn-lt"/>
              </a:rPr>
              <a:t>Q=Heat flow rate in W</a:t>
            </a:r>
            <a:endParaRPr lang="en-US" dirty="0">
              <a:ea typeface="+mn-lt"/>
              <a:cs typeface="+mn-lt"/>
            </a:endParaRPr>
          </a:p>
          <a:p>
            <a:pPr marL="0" indent="0">
              <a:lnSpc>
                <a:spcPct val="90000"/>
              </a:lnSpc>
              <a:buNone/>
            </a:pPr>
            <a:endParaRPr lang="en-US" dirty="0">
              <a:cs typeface="Arial" panose="020B0604020202020204"/>
            </a:endParaRPr>
          </a:p>
          <a:p>
            <a:pPr marL="0" indent="0">
              <a:lnSpc>
                <a:spcPct val="90000"/>
              </a:lnSpc>
              <a:buNone/>
            </a:pPr>
            <a:r>
              <a:rPr lang="en-US" dirty="0">
                <a:cs typeface="Arial" panose="020B0604020202020204"/>
              </a:rPr>
              <a:t>                                                        </a:t>
            </a:r>
            <a:endParaRPr lang="en-US" dirty="0">
              <a:cs typeface="Arial" panose="020B0604020202020204"/>
            </a:endParaRPr>
          </a:p>
          <a:p>
            <a:pPr>
              <a:lnSpc>
                <a:spcPct val="90000"/>
              </a:lnSpc>
              <a:buNone/>
            </a:pPr>
            <a:br>
              <a:rPr lang="en-US" sz="900" dirty="0"/>
            </a:br>
            <a:endParaRPr lang="en-US" dirty="0">
              <a:cs typeface="Arial" panose="020B0604020202020204"/>
            </a:endParaRPr>
          </a:p>
          <a:p>
            <a:pPr>
              <a:lnSpc>
                <a:spcPct val="90000"/>
              </a:lnSpc>
              <a:buNone/>
            </a:pPr>
            <a:endParaRPr lang="en-US" dirty="0">
              <a:cs typeface="Arial" panose="020B0604020202020204"/>
            </a:endParaRPr>
          </a:p>
          <a:p>
            <a:pPr>
              <a:lnSpc>
                <a:spcPct val="90000"/>
              </a:lnSpc>
              <a:buNone/>
            </a:pPr>
            <a:endParaRPr lang="en-US" dirty="0">
              <a:cs typeface="Arial" panose="020B0604020202020204"/>
            </a:endParaRPr>
          </a:p>
          <a:p>
            <a:pPr>
              <a:lnSpc>
                <a:spcPct val="90000"/>
              </a:lnSpc>
              <a:buNone/>
            </a:pPr>
            <a:endParaRPr lang="en-US" dirty="0">
              <a:cs typeface="Arial" panose="020B0604020202020204"/>
            </a:endParaRPr>
          </a:p>
          <a:p>
            <a:pPr marL="0" indent="0">
              <a:lnSpc>
                <a:spcPct val="90000"/>
              </a:lnSpc>
              <a:buNone/>
            </a:pPr>
            <a:endParaRPr lang="en-US" b="1" i="1" dirty="0">
              <a:cs typeface="Arial" panose="020B0604020202020204"/>
            </a:endParaRPr>
          </a:p>
        </p:txBody>
      </p:sp>
      <p:sp>
        <p:nvSpPr>
          <p:cNvPr id="21" name="Rectangle 20"/>
          <p:cNvSpPr/>
          <p:nvPr/>
        </p:nvSpPr>
        <p:spPr>
          <a:xfrm>
            <a:off x="3693886" y="2783114"/>
            <a:ext cx="2685142" cy="508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ea typeface="+mn-lt"/>
                <a:cs typeface="+mn-lt"/>
              </a:rPr>
              <a:t>Q=2π</a:t>
            </a:r>
            <a:r>
              <a:rPr lang="en-US" dirty="0" err="1">
                <a:solidFill>
                  <a:schemeClr val="tx1"/>
                </a:solidFill>
                <a:ea typeface="+mn-lt"/>
                <a:cs typeface="+mn-lt"/>
              </a:rPr>
              <a:t>kL</a:t>
            </a:r>
            <a:r>
              <a:rPr lang="en-US" dirty="0">
                <a:solidFill>
                  <a:schemeClr val="tx1"/>
                </a:solidFill>
                <a:ea typeface="+mn-lt"/>
                <a:cs typeface="+mn-lt"/>
              </a:rPr>
              <a:t>(T1−T2)</a:t>
            </a:r>
            <a:r>
              <a:rPr lang="en-IN" altLang="en-US" dirty="0">
                <a:solidFill>
                  <a:schemeClr val="tx1"/>
                </a:solidFill>
                <a:ea typeface="+mn-lt"/>
                <a:cs typeface="+mn-lt"/>
              </a:rPr>
              <a:t>/</a:t>
            </a:r>
            <a:r>
              <a:rPr lang="en-US" dirty="0">
                <a:solidFill>
                  <a:schemeClr val="tx1"/>
                </a:solidFill>
                <a:ea typeface="+mn-lt"/>
                <a:cs typeface="+mn-lt"/>
              </a:rPr>
              <a:t>ln(r2</a:t>
            </a:r>
            <a:r>
              <a:rPr lang="en-IN" altLang="en-US" dirty="0">
                <a:solidFill>
                  <a:schemeClr val="tx1"/>
                </a:solidFill>
                <a:ea typeface="+mn-lt"/>
                <a:cs typeface="+mn-lt"/>
              </a:rPr>
              <a:t>/</a:t>
            </a:r>
            <a:r>
              <a:rPr lang="en-US" dirty="0">
                <a:solidFill>
                  <a:schemeClr val="tx1"/>
                </a:solidFill>
                <a:ea typeface="+mn-lt"/>
                <a:cs typeface="+mn-lt"/>
              </a:rPr>
              <a:t>r)</a:t>
            </a:r>
            <a:endParaRPr lang="en-US">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6" name="Group 8"/>
          <p:cNvGrpSpPr>
            <a:grpSpLocks noGrp="1" noRot="1" noChangeAspect="1" noMove="1" noResize="1" noUngrp="1"/>
          </p:cNvGrpSpPr>
          <p:nvPr/>
        </p:nvGrpSpPr>
        <p:grpSpPr>
          <a:xfrm>
            <a:off x="0" y="-8467"/>
            <a:ext cx="12192000" cy="6866467"/>
            <a:chOff x="0" y="-8467"/>
            <a:chExt cx="12192000" cy="6866467"/>
          </a:xfrm>
        </p:grpSpPr>
        <p:cxnSp>
          <p:nvCxnSpPr>
            <p:cNvPr id="7" name="Straight Connector 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4"/>
          <p:cNvCxnSpPr>
            <a:cxnSpLocks noGrp="1" noRot="1" noChangeAspect="1" noMove="1" noResize="1" noEditPoints="1" noAdjustHandles="1" noChangeArrowheads="1" noChangeShapeType="1"/>
          </p:cNvCxnSpPr>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26"/>
          <p:cNvCxnSpPr>
            <a:cxnSpLocks noGrp="1" noRot="1" noChangeAspect="1" noMove="1" noResize="1" noEditPoints="1" noAdjustHandles="1" noChangeArrowheads="1" noChangeShapeType="1"/>
          </p:cNvCxnSpPr>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4" name="Rectangle 23"/>
          <p:cNvSpPr>
            <a:spLocks noGrp="1" noRot="1" noChangeAspect="1" noMove="1" noResize="1" noEditPoints="1" noAdjustHandles="1" noChangeArrowheads="1" noChangeShapeType="1" noTextEdit="1"/>
          </p:cNvSpPr>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p:cNvSpPr>
            <a:spLocks noGrp="1" noRot="1" noChangeAspect="1" noMove="1" noResize="1" noEditPoints="1" noAdjustHandles="1" noChangeArrowheads="1" noChangeShapeType="1" noTextEdit="1"/>
          </p:cNvSpPr>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2"/>
          <p:cNvSpPr>
            <a:spLocks noGrp="1" noRot="1" noChangeAspect="1" noMove="1" noResize="1" noEditPoints="1" noAdjustHandles="1" noChangeArrowheads="1" noChangeShapeType="1" noTextEdit="1"/>
          </p:cNvSpPr>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p:cNvSpPr>
            <a:spLocks noGrp="1" noRot="1" noChangeAspect="1" noMove="1" noResize="1" noEditPoints="1" noAdjustHandles="1" noChangeArrowheads="1" noChangeShapeType="1" noTextEdit="1"/>
          </p:cNvSpPr>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36"/>
          <p:cNvSpPr>
            <a:spLocks noGrp="1" noRot="1" noChangeAspect="1" noMove="1" noResize="1" noEditPoints="1" noAdjustHandles="1" noChangeArrowheads="1" noChangeShapeType="1" noTextEdit="1"/>
          </p:cNvSpPr>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p:cNvSpPr txBox="1"/>
          <p:nvPr/>
        </p:nvSpPr>
        <p:spPr>
          <a:xfrm>
            <a:off x="677334" y="609600"/>
            <a:ext cx="3843375" cy="5175624"/>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spcBef>
                <a:spcPct val="0"/>
              </a:spcBef>
              <a:spcAft>
                <a:spcPts val="600"/>
              </a:spcAft>
            </a:pPr>
            <a:r>
              <a:rPr lang="en-US" sz="3600" b="1" u="sng">
                <a:ln w="3175" cmpd="sng">
                  <a:noFill/>
                </a:ln>
                <a:solidFill>
                  <a:schemeClr val="tx1">
                    <a:lumMod val="85000"/>
                    <a:lumOff val="15000"/>
                  </a:schemeClr>
                </a:solidFill>
                <a:latin typeface="+mj-lt"/>
                <a:ea typeface="+mj-ea"/>
                <a:cs typeface="+mj-cs"/>
              </a:rPr>
              <a:t>Apparatus</a:t>
            </a:r>
            <a:endParaRPr lang="en-US" sz="3600" b="1" u="sng">
              <a:ln w="3175" cmpd="sng">
                <a:noFill/>
              </a:ln>
              <a:solidFill>
                <a:schemeClr val="tx1">
                  <a:lumMod val="85000"/>
                  <a:lumOff val="15000"/>
                </a:schemeClr>
              </a:solidFill>
              <a:latin typeface="+mj-lt"/>
              <a:ea typeface="+mj-ea"/>
              <a:cs typeface="+mj-cs"/>
            </a:endParaRPr>
          </a:p>
        </p:txBody>
      </p:sp>
      <p:sp>
        <p:nvSpPr>
          <p:cNvPr id="43" name="Freeform: Shape 38"/>
          <p:cNvSpPr>
            <a:spLocks noGrp="1" noRot="1" noChangeAspect="1" noMove="1" noResize="1" noEditPoints="1" noAdjustHandles="1" noChangeArrowheads="1" noChangeShapeType="1" noTextEdit="1"/>
          </p:cNvSpPr>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a:off x="6116084" y="609601"/>
            <a:ext cx="5511296" cy="5175624"/>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spcBef>
                <a:spcPts val="1000"/>
              </a:spcBef>
              <a:buClr>
                <a:schemeClr val="accent1"/>
              </a:buClr>
              <a:buSzPct val="80000"/>
              <a:buFont typeface="Wingdings 3" charset="2"/>
              <a:buChar char=""/>
            </a:pPr>
            <a:r>
              <a:rPr lang="en-US">
                <a:solidFill>
                  <a:srgbClr val="FFFFFF"/>
                </a:solidFill>
              </a:rPr>
              <a:t>The apparatus consists of a metal cylinder inside which an electric heater coil wound uniformly on a silica cylinder is placed. The metal cylinder is insulated with pipe with thicker insulation so that the end losses will be negligible and heat flow is only radial. The radial temperature distributions within the insulation are measured by a number of Iron-constantan thermocouples placed at equal angular intervals at different ratio.</a:t>
            </a:r>
            <a:endParaRPr lang="en-US">
              <a:solidFill>
                <a:srgbClr val="FFFFFF"/>
              </a:solidFill>
            </a:endParaRPr>
          </a:p>
          <a:p>
            <a:pPr>
              <a:spcBef>
                <a:spcPts val="1000"/>
              </a:spcBef>
              <a:buClr>
                <a:schemeClr val="accent1"/>
              </a:buClr>
              <a:buSzPct val="80000"/>
              <a:buFont typeface="Wingdings 3" charset="2"/>
              <a:buChar char=""/>
            </a:pPr>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8467"/>
            <a:ext cx="12192000" cy="6866467"/>
            <a:chOff x="0" y="-8467"/>
            <a:chExt cx="12192000" cy="6866467"/>
          </a:xfrm>
        </p:grpSpPr>
        <p:cxnSp>
          <p:nvCxnSpPr>
            <p:cNvPr id="6" name="Straight Connector 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Isosceles Triangle 1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cxnSpLocks noGrp="1" noRot="1" noChangeAspect="1" noMove="1" noResize="1" noEditPoints="1" noAdjustHandles="1" noChangeArrowheads="1" noChangeShapeType="1"/>
          </p:cNvCxnSpPr>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p:cNvSpPr txBox="1"/>
          <p:nvPr/>
        </p:nvSpPr>
        <p:spPr>
          <a:xfrm>
            <a:off x="677334" y="609600"/>
            <a:ext cx="3843375" cy="5175624"/>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spcBef>
                <a:spcPct val="0"/>
              </a:spcBef>
              <a:spcAft>
                <a:spcPts val="600"/>
              </a:spcAft>
            </a:pPr>
            <a:r>
              <a:rPr lang="en-US" sz="3600" b="1" u="sng">
                <a:ln w="3175" cmpd="sng">
                  <a:noFill/>
                </a:ln>
                <a:solidFill>
                  <a:schemeClr val="tx1">
                    <a:lumMod val="85000"/>
                    <a:lumOff val="15000"/>
                  </a:schemeClr>
                </a:solidFill>
                <a:latin typeface="+mj-lt"/>
                <a:ea typeface="+mj-ea"/>
                <a:cs typeface="+mj-cs"/>
              </a:rPr>
              <a:t>Experimental Setup</a:t>
            </a:r>
            <a:endParaRPr lang="en-US" sz="3600" b="1" u="sng">
              <a:ln w="3175" cmpd="sng">
                <a:noFill/>
              </a:ln>
              <a:solidFill>
                <a:schemeClr val="tx1">
                  <a:lumMod val="85000"/>
                  <a:lumOff val="15000"/>
                </a:schemeClr>
              </a:solidFill>
              <a:latin typeface="+mj-lt"/>
              <a:ea typeface="+mj-ea"/>
              <a:cs typeface="+mj-cs"/>
            </a:endParaRPr>
          </a:p>
        </p:txBody>
      </p:sp>
      <p:sp>
        <p:nvSpPr>
          <p:cNvPr id="39" name="Freeform: Shape 38"/>
          <p:cNvSpPr>
            <a:spLocks noGrp="1" noRot="1" noChangeAspect="1" noMove="1" noResize="1" noEditPoints="1" noAdjustHandles="1" noChangeArrowheads="1" noChangeShapeType="1" noTextEdit="1"/>
          </p:cNvSpPr>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a:off x="6116084" y="609601"/>
            <a:ext cx="5511296" cy="5175624"/>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spcBef>
                <a:spcPts val="1000"/>
              </a:spcBef>
              <a:buClr>
                <a:schemeClr val="accent1"/>
              </a:buClr>
              <a:buSzPct val="80000"/>
              <a:buFont typeface="Wingdings 3" charset="2"/>
              <a:buChar char=""/>
            </a:pPr>
            <a:r>
              <a:rPr lang="en-US">
                <a:solidFill>
                  <a:srgbClr val="FFFFFF"/>
                </a:solidFill>
              </a:rPr>
              <a:t> The apparatus consists of two concentric pipes inside a casing. The space between the inner and outer pipes is filled up with an insulating material whose thermal conductivity is to be determined. The heating coil is provided in the inner sphere. The power supply to the heating coil is adjusted by using dimmer stat, chromel-alumel thermocouples are used to measure the temperatures at various locations. Thermocouples 1-3 measure the temperature of the outer surface of the inner pipe, thermocouples 4-6 which are placed equidistant from the center measure the temperature of inner insulating material layer, thermocouples 7 -9 on the outer surface of outer pipe and thermocouple 10 - 12 which are placed equidistant from the center in the outer insulating material layer.</a:t>
            </a:r>
            <a:endParaRPr lang="en-US">
              <a:solidFill>
                <a:srgbClr val="FFFFFF"/>
              </a:solidFill>
            </a:endParaRPr>
          </a:p>
          <a:p>
            <a:pPr>
              <a:spcBef>
                <a:spcPts val="1000"/>
              </a:spcBef>
              <a:buClr>
                <a:schemeClr val="accent1"/>
              </a:buClr>
              <a:buSzPct val="80000"/>
              <a:buFont typeface="Wingdings 3" charset="2"/>
              <a:buChar char=""/>
            </a:pPr>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0" name="Group 8"/>
          <p:cNvGrpSpPr>
            <a:grpSpLocks noGrp="1" noRot="1" noChangeAspect="1" noMove="1" noResize="1" noUngrp="1"/>
          </p:cNvGrpSpPr>
          <p:nvPr/>
        </p:nvGrpSpPr>
        <p:grpSpPr>
          <a:xfrm>
            <a:off x="0" y="-8467"/>
            <a:ext cx="12192000" cy="6866467"/>
            <a:chOff x="0" y="-8467"/>
            <a:chExt cx="12192000" cy="6866467"/>
          </a:xfrm>
        </p:grpSpPr>
        <p:cxnSp>
          <p:nvCxnSpPr>
            <p:cNvPr id="10" name="Straight Connector 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09601" y="4385066"/>
            <a:ext cx="10923638" cy="1317643"/>
          </a:xfrm>
        </p:spPr>
        <p:txBody>
          <a:bodyPr vert="horz" lIns="91440" tIns="45720" rIns="91440" bIns="45720" rtlCol="0" anchor="b">
            <a:normAutofit/>
          </a:bodyPr>
          <a:lstStyle/>
          <a:p>
            <a:r>
              <a:rPr lang="en-US" sz="5400" b="1" u="sng" cap="none">
                <a:ln w="3175" cmpd="sng">
                  <a:noFill/>
                </a:ln>
                <a:effectLst/>
              </a:rPr>
              <a:t>Diagram</a:t>
            </a:r>
            <a:endParaRPr lang="en-US" sz="5400" b="1" u="sng" cap="none">
              <a:ln w="3175" cmpd="sng">
                <a:noFill/>
              </a:ln>
              <a:effectLst/>
            </a:endParaRPr>
          </a:p>
        </p:txBody>
      </p:sp>
      <p:sp>
        <p:nvSpPr>
          <p:cNvPr id="30" name="Rectangle 20"/>
          <p:cNvSpPr>
            <a:spLocks noGrp="1" noRot="1" noChangeAspect="1" noMove="1" noResize="1" noEditPoints="1" noAdjustHandles="1" noChangeArrowheads="1" noChangeShapeType="1" noTextEdit="1"/>
          </p:cNvSpPr>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Picture 4" descr="A close up of a map&#10;&#10;Description automatically generated"/>
          <p:cNvPicPr>
            <a:picLocks noChangeAspect="1"/>
          </p:cNvPicPr>
          <p:nvPr/>
        </p:nvPicPr>
        <p:blipFill rotWithShape="1">
          <a:blip r:embed="rId2"/>
          <a:srcRect l="6848" r="5538" b="-2"/>
          <a:stretch>
            <a:fillRect/>
          </a:stretch>
        </p:blipFill>
        <p:spPr>
          <a:xfrm>
            <a:off x="20" y="3"/>
            <a:ext cx="6050260" cy="4091667"/>
          </a:xfrm>
          <a:prstGeom prst="rect">
            <a:avLst/>
          </a:prstGeom>
        </p:spPr>
      </p:pic>
      <p:pic>
        <p:nvPicPr>
          <p:cNvPr id="3" name="Picture 3" descr="A picture containing indoor, sitting, table, small&#10;&#10;Description automatically generated"/>
          <p:cNvPicPr>
            <a:picLocks noChangeAspect="1"/>
          </p:cNvPicPr>
          <p:nvPr/>
        </p:nvPicPr>
        <p:blipFill rotWithShape="1">
          <a:blip r:embed="rId3"/>
          <a:srcRect t="10114" r="2" b="2"/>
          <a:stretch>
            <a:fillRect/>
          </a:stretch>
        </p:blipFill>
        <p:spPr>
          <a:xfrm>
            <a:off x="6141719" y="-683"/>
            <a:ext cx="6050280" cy="4092348"/>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5"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 name="Rectangle 9"/>
          <p:cNvSpPr>
            <a:spLocks noGrp="1" noRot="1" noChangeAspect="1" noMove="1" noResize="1" noEditPoints="1" noAdjustHandles="1" noChangeArrowheads="1" noChangeShapeType="1" noTextEdit="1"/>
          </p:cNvSpPr>
          <p:nvPr/>
        </p:nvSpPr>
        <p:spPr>
          <a:xfrm>
            <a:off x="0" y="1905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a:spLocks noGrp="1" noRot="1" noChangeAspect="1" noMove="1" noResize="1" noEditPoints="1" noAdjustHandles="1" noChangeArrowheads="1" noChangeShapeType="1" noTextEdit="1"/>
          </p:cNvSpPr>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p:cNvSpPr>
            <a:spLocks noGrp="1" noRot="1" noChangeAspect="1" noMove="1" noResize="1" noEditPoints="1" noAdjustHandles="1" noChangeArrowheads="1" noChangeShapeType="1" noTextEdit="1"/>
          </p:cNvSpPr>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a:spLocks noGrp="1" noRot="1" noChangeAspect="1" noMove="1" noResize="1" noEditPoints="1" noAdjustHandles="1" noChangeArrowheads="1" noChangeShapeType="1" noTextEdit="1"/>
          </p:cNvSpPr>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a:spLocks noGrp="1" noRot="1" noChangeAspect="1" noMove="1" noResize="1" noEditPoints="1" noAdjustHandles="1" noChangeArrowheads="1" noChangeShapeType="1" noTextEdit="1"/>
          </p:cNvSpPr>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a:spLocks noGrp="1" noRot="1" noChangeAspect="1" noMove="1" noResize="1" noEditPoints="1" noAdjustHandles="1" noChangeArrowheads="1" noChangeShapeType="1" noTextEdit="1"/>
          </p:cNvSpPr>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b="1" u="sng">
                <a:solidFill>
                  <a:schemeClr val="tx1">
                    <a:lumMod val="85000"/>
                    <a:lumOff val="15000"/>
                  </a:schemeClr>
                </a:solidFill>
              </a:rPr>
              <a:t>Specifications</a:t>
            </a:r>
            <a:endParaRPr lang="en-US" b="1" u="sng">
              <a:solidFill>
                <a:schemeClr val="tx1">
                  <a:lumMod val="85000"/>
                  <a:lumOff val="15000"/>
                </a:schemeClr>
              </a:solidFill>
            </a:endParaRPr>
          </a:p>
        </p:txBody>
      </p:sp>
      <p:sp>
        <p:nvSpPr>
          <p:cNvPr id="26" name="Freeform: Shape 25"/>
          <p:cNvSpPr>
            <a:spLocks noGrp="1" noRot="1" noChangeAspect="1" noMove="1" noResize="1" noEditPoints="1" noAdjustHandles="1" noChangeArrowheads="1" noChangeShapeType="1" noTextEdit="1"/>
          </p:cNvSpPr>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vert="horz" lIns="91440" tIns="45720" rIns="91440" bIns="45720" rtlCol="0" anchor="ctr">
            <a:normAutofit/>
          </a:bodyPr>
          <a:lstStyle/>
          <a:p>
            <a:pPr>
              <a:buNone/>
            </a:pPr>
            <a:r>
              <a:rPr lang="en-US">
                <a:solidFill>
                  <a:srgbClr val="FFFFFF"/>
                </a:solidFill>
                <a:ea typeface="+mn-lt"/>
                <a:cs typeface="+mn-lt"/>
              </a:rPr>
              <a:t>1. Inner radius of inner pipe:25 mm</a:t>
            </a:r>
            <a:endParaRPr lang="en-US">
              <a:solidFill>
                <a:srgbClr val="FFFFFF"/>
              </a:solidFill>
              <a:ea typeface="+mn-lt"/>
              <a:cs typeface="+mn-lt"/>
            </a:endParaRPr>
          </a:p>
          <a:p>
            <a:pPr>
              <a:buNone/>
            </a:pPr>
            <a:r>
              <a:rPr lang="en-US">
                <a:solidFill>
                  <a:srgbClr val="FFFFFF"/>
                </a:solidFill>
                <a:ea typeface="+mn-lt"/>
                <a:cs typeface="+mn-lt"/>
              </a:rPr>
              <a:t>2. Outer radius of inner pipe, R1: 28 mm</a:t>
            </a:r>
            <a:endParaRPr lang="en-US">
              <a:solidFill>
                <a:srgbClr val="FFFFFF"/>
              </a:solidFill>
              <a:ea typeface="+mn-lt"/>
              <a:cs typeface="+mn-lt"/>
            </a:endParaRPr>
          </a:p>
          <a:p>
            <a:pPr>
              <a:buNone/>
            </a:pPr>
            <a:r>
              <a:rPr lang="en-US">
                <a:solidFill>
                  <a:srgbClr val="FFFFFF"/>
                </a:solidFill>
                <a:ea typeface="+mn-lt"/>
                <a:cs typeface="+mn-lt"/>
              </a:rPr>
              <a:t>3. Inner radius of outer pipe : 50 mm</a:t>
            </a:r>
            <a:endParaRPr lang="en-US">
              <a:solidFill>
                <a:srgbClr val="FFFFFF"/>
              </a:solidFill>
              <a:ea typeface="+mn-lt"/>
              <a:cs typeface="+mn-lt"/>
            </a:endParaRPr>
          </a:p>
          <a:p>
            <a:pPr>
              <a:buNone/>
            </a:pPr>
            <a:r>
              <a:rPr lang="en-US">
                <a:solidFill>
                  <a:srgbClr val="FFFFFF"/>
                </a:solidFill>
                <a:ea typeface="+mn-lt"/>
                <a:cs typeface="+mn-lt"/>
              </a:rPr>
              <a:t>4. Outer radius of outer pipe, R3 : 53 mm</a:t>
            </a:r>
            <a:endParaRPr lang="en-US">
              <a:solidFill>
                <a:srgbClr val="FFFFFF"/>
              </a:solidFill>
              <a:ea typeface="+mn-lt"/>
              <a:cs typeface="+mn-lt"/>
            </a:endParaRPr>
          </a:p>
          <a:p>
            <a:pPr>
              <a:buNone/>
            </a:pPr>
            <a:r>
              <a:rPr lang="en-US">
                <a:solidFill>
                  <a:srgbClr val="FFFFFF"/>
                </a:solidFill>
                <a:ea typeface="+mn-lt"/>
                <a:cs typeface="+mn-lt"/>
              </a:rPr>
              <a:t>5. Radius at which thermocouples 4 - 6 are placed, R2: 37.5 mm </a:t>
            </a:r>
            <a:endParaRPr lang="en-US">
              <a:solidFill>
                <a:srgbClr val="FFFFFF"/>
              </a:solidFill>
              <a:ea typeface="+mn-lt"/>
              <a:cs typeface="+mn-lt"/>
            </a:endParaRPr>
          </a:p>
          <a:p>
            <a:pPr>
              <a:buNone/>
            </a:pPr>
            <a:r>
              <a:rPr lang="en-US">
                <a:solidFill>
                  <a:srgbClr val="FFFFFF"/>
                </a:solidFill>
                <a:ea typeface="+mn-lt"/>
                <a:cs typeface="+mn-lt"/>
              </a:rPr>
              <a:t>6. Radius at which thermocouples 10 - 12 are placed, R: 62.5 mm</a:t>
            </a:r>
            <a:endParaRPr lang="en-US">
              <a:solidFill>
                <a:srgbClr val="FFFFFF"/>
              </a:solidFill>
              <a:ea typeface="+mn-lt"/>
              <a:cs typeface="+mn-lt"/>
            </a:endParaRPr>
          </a:p>
          <a:p>
            <a:pPr>
              <a:buNone/>
            </a:pPr>
            <a:r>
              <a:rPr lang="en-US">
                <a:solidFill>
                  <a:srgbClr val="FFFFFF"/>
                </a:solidFill>
                <a:ea typeface="+mn-lt"/>
                <a:cs typeface="+mn-lt"/>
              </a:rPr>
              <a:t>7. Length of the specimen. L: 50 cm</a:t>
            </a:r>
            <a:endParaRPr lang="en-US">
              <a:solidFill>
                <a:srgbClr val="FFFFFF"/>
              </a:solidFill>
              <a:ea typeface="+mn-lt"/>
              <a:cs typeface="+mn-lt"/>
            </a:endParaRPr>
          </a:p>
          <a:p>
            <a:pPr marL="0" indent="0">
              <a:buNone/>
            </a:pPr>
            <a:endParaRPr lang="en-US">
              <a:solidFill>
                <a:srgbClr val="FFFFFF"/>
              </a:solidFill>
              <a:cs typeface="Arial" panose="020B0604020202020204"/>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199" name="Rectangle 7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sz="4400" b="1" i="1" u="sng"/>
              <a:t>Procedure</a:t>
            </a:r>
            <a:endParaRPr lang="en-US" sz="4400" b="1" i="1" u="sng"/>
          </a:p>
        </p:txBody>
      </p:sp>
      <p:grpSp>
        <p:nvGrpSpPr>
          <p:cNvPr id="200" name="Group 75"/>
          <p:cNvGrpSpPr>
            <a:grpSpLocks noGrp="1" noRot="1" noChangeAspect="1" noMove="1" noResize="1" noUngrp="1"/>
          </p:cNvGrpSpPr>
          <p:nvPr/>
        </p:nvGrpSpPr>
        <p:grpSpPr>
          <a:xfrm>
            <a:off x="1329267" y="-8467"/>
            <a:ext cx="4766733" cy="6866467"/>
            <a:chOff x="7425267" y="-8467"/>
            <a:chExt cx="4766733" cy="6866467"/>
          </a:xfrm>
        </p:grpSpPr>
        <p:cxnSp>
          <p:nvCxnSpPr>
            <p:cNvPr id="201" name="Straight Connector 76"/>
            <p:cNvCxnSpPr/>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3" name="Rectangle 86"/>
          <p:cNvSpPr>
            <a:spLocks noGrp="1" noRot="1" noChangeAspect="1" noMove="1" noResize="1" noEditPoints="1" noAdjustHandles="1" noChangeArrowheads="1" noChangeShapeType="1" noTextEdit="1"/>
          </p:cNvSpPr>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4" name="Content Placeholder 195"/>
          <p:cNvGraphicFramePr>
            <a:graphicFrameLocks noGrp="1"/>
          </p:cNvGraphicFramePr>
          <p:nvPr>
            <p:ph idx="1"/>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13290" y="1041401"/>
            <a:ext cx="3079006" cy="2345264"/>
          </a:xfrm>
        </p:spPr>
        <p:txBody>
          <a:bodyPr vert="horz" lIns="91440" tIns="45720" rIns="91440" bIns="45720" rtlCol="0" anchor="b">
            <a:normAutofit/>
          </a:bodyPr>
          <a:lstStyle/>
          <a:p>
            <a:r>
              <a:rPr lang="en-US" u="sng" dirty="0">
                <a:solidFill>
                  <a:schemeClr val="accent5">
                    <a:lumMod val="50000"/>
                  </a:schemeClr>
                </a:solidFill>
              </a:rPr>
              <a:t>Formulae</a:t>
            </a:r>
            <a:endParaRPr lang="en-US" u="sng" dirty="0">
              <a:solidFill>
                <a:schemeClr val="accent5">
                  <a:lumMod val="50000"/>
                </a:schemeClr>
              </a:solidFill>
            </a:endParaRPr>
          </a:p>
        </p:txBody>
      </p:sp>
      <p:pic>
        <p:nvPicPr>
          <p:cNvPr id="5" name="Picture 5" descr="A picture containing bird&#10;&#10;Description automatically generated"/>
          <p:cNvPicPr>
            <a:picLocks noChangeAspect="1"/>
          </p:cNvPicPr>
          <p:nvPr/>
        </p:nvPicPr>
        <p:blipFill>
          <a:blip r:embed="rId1"/>
          <a:stretch>
            <a:fillRect/>
          </a:stretch>
        </p:blipFill>
        <p:spPr>
          <a:xfrm>
            <a:off x="1383654" y="1180835"/>
            <a:ext cx="5784083" cy="2067811"/>
          </a:xfrm>
          <a:prstGeom prst="rect">
            <a:avLst/>
          </a:prstGeom>
        </p:spPr>
      </p:pic>
      <p:sp>
        <p:nvSpPr>
          <p:cNvPr id="8" name="TextBox 7"/>
          <p:cNvSpPr txBox="1"/>
          <p:nvPr/>
        </p:nvSpPr>
        <p:spPr>
          <a:xfrm>
            <a:off x="1291771" y="3693886"/>
            <a:ext cx="613954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Assuming the heater input to be equal to the heat flow rate through the lagging material , the local temperature ‘T’ is  plotted against the local radius ‘R’. Choosing any two points preferably those well within the insulation ,the value of ‘k’ can be calculated using equation (1) and (2).</a:t>
            </a:r>
            <a:endParaRPr lang="en-GB" dirty="0">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6" name="Group 8"/>
          <p:cNvGrpSpPr>
            <a:grpSpLocks noGrp="1" noRot="1" noChangeAspect="1" noMove="1" noResize="1" noUngrp="1"/>
          </p:cNvGrpSpPr>
          <p:nvPr/>
        </p:nvGrpSpPr>
        <p:grpSpPr>
          <a:xfrm>
            <a:off x="0" y="-8467"/>
            <a:ext cx="12192000" cy="6866467"/>
            <a:chOff x="0" y="-8467"/>
            <a:chExt cx="12192000" cy="6866467"/>
          </a:xfrm>
        </p:grpSpPr>
        <p:cxnSp>
          <p:nvCxnSpPr>
            <p:cNvPr id="10" name="Straight Connector 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a:grpSpLocks noGrp="1" noRot="1" noChangeAspect="1" noMove="1" noResize="1" noUngrp="1"/>
          </p:cNvGrpSpPr>
          <p:nvPr/>
        </p:nvGrpSpPr>
        <p:grpSpPr>
          <a:xfrm>
            <a:off x="0" y="-8467"/>
            <a:ext cx="12192000" cy="6866467"/>
            <a:chOff x="0" y="-8467"/>
            <a:chExt cx="12192000" cy="6866467"/>
          </a:xfrm>
        </p:grpSpPr>
        <p:cxnSp>
          <p:nvCxnSpPr>
            <p:cNvPr id="24" name="Straight Connector 23"/>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3" name="Rectangle 33"/>
          <p:cNvSpPr>
            <a:spLocks noGrp="1" noRot="1" noChangeAspect="1" noMove="1" noResize="1" noEditPoints="1" noAdjustHandles="1" noChangeArrowheads="1" noChangeShapeType="1" noTextEdit="1"/>
          </p:cNvSpPr>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screenshot of a social media post&#10;&#10;Description automatically generated"/>
          <p:cNvPicPr>
            <a:picLocks noChangeAspect="1"/>
          </p:cNvPicPr>
          <p:nvPr/>
        </p:nvPicPr>
        <p:blipFill>
          <a:blip r:embed="rId2"/>
          <a:stretch>
            <a:fillRect/>
          </a:stretch>
        </p:blipFill>
        <p:spPr>
          <a:xfrm>
            <a:off x="1372395" y="1131994"/>
            <a:ext cx="4153738" cy="4602479"/>
          </a:xfrm>
          <a:prstGeom prst="rect">
            <a:avLst/>
          </a:prstGeom>
        </p:spPr>
      </p:pic>
      <p:cxnSp>
        <p:nvCxnSpPr>
          <p:cNvPr id="36" name="Straight Connector 35"/>
          <p:cNvCxnSpPr>
            <a:cxnSpLocks noGrp="1" noRot="1" noChangeAspect="1" noMove="1" noResize="1" noEditPoints="1" noAdjustHandles="1" noChangeArrowheads="1" noChangeShapeType="1"/>
          </p:cNvCxnSpPr>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3" descr="A screenshot of text&#10;&#10;Description automatically generated"/>
          <p:cNvPicPr>
            <a:picLocks noChangeAspect="1"/>
          </p:cNvPicPr>
          <p:nvPr/>
        </p:nvPicPr>
        <p:blipFill>
          <a:blip r:embed="rId3"/>
          <a:stretch>
            <a:fillRect/>
          </a:stretch>
        </p:blipFill>
        <p:spPr>
          <a:xfrm>
            <a:off x="6518673" y="1131993"/>
            <a:ext cx="4441392" cy="460247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0</TotalTime>
  <Words>2743</Words>
  <Application>WPS Presentation</Application>
  <PresentationFormat>Widescreen</PresentationFormat>
  <Paragraphs>82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3</vt:lpstr>
      <vt:lpstr>Arial</vt:lpstr>
      <vt:lpstr>Symbol</vt:lpstr>
      <vt:lpstr>Trebuchet MS</vt:lpstr>
      <vt:lpstr>Microsoft YaHei</vt:lpstr>
      <vt:lpstr>Arial Unicode MS</vt:lpstr>
      <vt:lpstr>Calibri</vt:lpstr>
      <vt:lpstr>Trebuchet MS</vt:lpstr>
      <vt:lpstr>Facet</vt:lpstr>
      <vt:lpstr>THERMAL ENGINEERING LAB</vt:lpstr>
      <vt:lpstr>Experiment 9 Heat transfer in lagged pipe apparatus</vt:lpstr>
      <vt:lpstr>PowerPoint 演示文稿</vt:lpstr>
      <vt:lpstr>PowerPoint 演示文稿</vt:lpstr>
      <vt:lpstr>Diagram</vt:lpstr>
      <vt:lpstr>Specifications</vt:lpstr>
      <vt:lpstr>Procedure</vt:lpstr>
      <vt:lpstr>Formulae</vt:lpstr>
      <vt:lpstr>PowerPoint 演示文稿</vt:lpstr>
      <vt:lpstr>Observation Table</vt:lpstr>
      <vt:lpstr>PowerPoint 演示文稿</vt:lpstr>
      <vt:lpstr>Result</vt:lpstr>
      <vt:lpstr>PowerPoint 演示文稿</vt:lpstr>
      <vt:lpstr>Precautions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Mandvi</cp:lastModifiedBy>
  <cp:revision>352</cp:revision>
  <dcterms:created xsi:type="dcterms:W3CDTF">2020-07-06T16:54:00Z</dcterms:created>
  <dcterms:modified xsi:type="dcterms:W3CDTF">2020-07-10T19:14:19Z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