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80" r:id="rId3"/>
    <p:sldId id="300" r:id="rId4"/>
    <p:sldId id="261" r:id="rId5"/>
    <p:sldId id="270" r:id="rId6"/>
    <p:sldId id="271" r:id="rId7"/>
    <p:sldId id="299" r:id="rId8"/>
    <p:sldId id="283" r:id="rId9"/>
    <p:sldId id="263" r:id="rId10"/>
    <p:sldId id="272" r:id="rId11"/>
    <p:sldId id="301" r:id="rId12"/>
    <p:sldId id="269" r:id="rId13"/>
    <p:sldId id="260" r:id="rId14"/>
    <p:sldId id="284" r:id="rId15"/>
    <p:sldId id="302" r:id="rId16"/>
    <p:sldId id="303" r:id="rId17"/>
    <p:sldId id="304" r:id="rId18"/>
    <p:sldId id="305" r:id="rId19"/>
    <p:sldId id="292" r:id="rId20"/>
    <p:sldId id="293" r:id="rId21"/>
    <p:sldId id="295" r:id="rId22"/>
    <p:sldId id="296" r:id="rId23"/>
    <p:sldId id="291" r:id="rId24"/>
    <p:sldId id="267" r:id="rId25"/>
    <p:sldId id="297" r:id="rId26"/>
    <p:sldId id="290" r:id="rId27"/>
    <p:sldId id="276" r:id="rId28"/>
    <p:sldId id="275" r:id="rId29"/>
    <p:sldId id="273" r:id="rId30"/>
  </p:sldIdLst>
  <p:sldSz cx="12192000" cy="6858000"/>
  <p:notesSz cx="6858000" cy="106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223"/>
    <a:srgbClr val="4472C4"/>
    <a:srgbClr val="56C445"/>
    <a:srgbClr val="45A2C4"/>
    <a:srgbClr val="D4FAFA"/>
    <a:srgbClr val="FFFFFF"/>
    <a:srgbClr val="FFC000"/>
    <a:srgbClr val="E9C2ED"/>
    <a:srgbClr val="F3FF70"/>
    <a:srgbClr val="BDB8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76837"/>
  </p:normalViewPr>
  <p:slideViewPr>
    <p:cSldViewPr snapToGrid="0">
      <p:cViewPr varScale="1">
        <p:scale>
          <a:sx n="87" d="100"/>
          <a:sy n="87" d="100"/>
        </p:scale>
        <p:origin x="1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AEE1E-E669-4E4A-A0A7-B89DD1E6ED47}" type="datetimeFigureOut">
              <a:rPr lang="en-US"/>
              <a:t>4/23/20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7DABA-B9BA-44FF-A311-7F54632EC7D3}" type="slidenum">
              <a:rPr lang="en-US"/>
              <a:t>‹#›</a:t>
            </a:fld>
            <a:endParaRPr lang="en-US"/>
          </a:p>
        </p:txBody>
      </p:sp>
    </p:spTree>
    <p:extLst>
      <p:ext uri="{BB962C8B-B14F-4D97-AF65-F5344CB8AC3E}">
        <p14:creationId xmlns:p14="http://schemas.microsoft.com/office/powerpoint/2010/main" val="2851396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Hi everyone, we are from team Love Hot Pot and we are very excited to be here sharing our analysis and findings about COVID – 19.</a:t>
            </a:r>
          </a:p>
        </p:txBody>
      </p:sp>
      <p:sp>
        <p:nvSpPr>
          <p:cNvPr id="4" name="Slide Number Placeholder 3"/>
          <p:cNvSpPr>
            <a:spLocks noGrp="1"/>
          </p:cNvSpPr>
          <p:nvPr>
            <p:ph type="sldNum" sz="quarter" idx="5"/>
          </p:nvPr>
        </p:nvSpPr>
        <p:spPr/>
        <p:txBody>
          <a:bodyPr/>
          <a:lstStyle/>
          <a:p>
            <a:fld id="{70C7DABA-B9BA-44FF-A311-7F54632EC7D3}" type="slidenum">
              <a:rPr lang="en-US"/>
              <a:t>1</a:t>
            </a:fld>
            <a:endParaRPr lang="en-US"/>
          </a:p>
        </p:txBody>
      </p:sp>
    </p:spTree>
    <p:extLst>
      <p:ext uri="{BB962C8B-B14F-4D97-AF65-F5344CB8AC3E}">
        <p14:creationId xmlns:p14="http://schemas.microsoft.com/office/powerpoint/2010/main" val="1837418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this is the project pipeline. </a:t>
            </a:r>
          </a:p>
          <a:p>
            <a:r>
              <a:rPr lang="en-US"/>
              <a:t>We first collect datasets from multiple sources. </a:t>
            </a:r>
          </a:p>
          <a:p>
            <a:r>
              <a:rPr lang="en-US"/>
              <a:t>Then, we process different datasets using different strategies. For example, since social distancing (SD) policy poses different limitations on gathering size, we assign each of them with a number representing its strictness.</a:t>
            </a:r>
          </a:p>
          <a:p>
            <a:r>
              <a:rPr lang="en-US"/>
              <a:t>After preparing the data, we perform linear regression with standardization and feature selection. </a:t>
            </a:r>
          </a:p>
          <a:p>
            <a:r>
              <a:rPr lang="en-US"/>
              <a:t>Finally, we gain insights from the model results and propose recommendations. </a:t>
            </a:r>
          </a:p>
          <a:p>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10</a:t>
            </a:fld>
            <a:endParaRPr lang="en-US"/>
          </a:p>
        </p:txBody>
      </p:sp>
    </p:spTree>
    <p:extLst>
      <p:ext uri="{BB962C8B-B14F-4D97-AF65-F5344CB8AC3E}">
        <p14:creationId xmlns:p14="http://schemas.microsoft.com/office/powerpoint/2010/main" val="1880768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let's welcome Yuting to further explain our approach.</a:t>
            </a:r>
          </a:p>
        </p:txBody>
      </p:sp>
      <p:sp>
        <p:nvSpPr>
          <p:cNvPr id="4" name="Slide Number Placeholder 3"/>
          <p:cNvSpPr>
            <a:spLocks noGrp="1"/>
          </p:cNvSpPr>
          <p:nvPr>
            <p:ph type="sldNum" sz="quarter" idx="5"/>
          </p:nvPr>
        </p:nvSpPr>
        <p:spPr/>
        <p:txBody>
          <a:bodyPr/>
          <a:lstStyle/>
          <a:p>
            <a:fld id="{70C7DABA-B9BA-44FF-A311-7F54632EC7D3}" type="slidenum">
              <a:rPr lang="en-US"/>
              <a:t>11</a:t>
            </a:fld>
            <a:endParaRPr lang="en-US"/>
          </a:p>
        </p:txBody>
      </p:sp>
    </p:spTree>
    <p:extLst>
      <p:ext uri="{BB962C8B-B14F-4D97-AF65-F5344CB8AC3E}">
        <p14:creationId xmlns:p14="http://schemas.microsoft.com/office/powerpoint/2010/main" val="1394814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this project, we gathered data from a wide range of sources to form a comprehensive perspective of the spread of COVID19.</a:t>
            </a:r>
            <a:endParaRPr lang="en-US"/>
          </a:p>
          <a:p>
            <a:r>
              <a:rPr lang="en-US">
                <a:cs typeface="Calibri"/>
              </a:rPr>
              <a:t>We first extracted the number of confirmed, death, recovered cases from the JHU dataset. </a:t>
            </a:r>
          </a:p>
          <a:p>
            <a:r>
              <a:rPr lang="en-US">
                <a:cs typeface="Calibri"/>
              </a:rPr>
              <a:t>Then, we got U.S. social distancing policy info from a COVID19 panel data on </a:t>
            </a:r>
            <a:r>
              <a:rPr lang="en-US" err="1">
                <a:cs typeface="Calibri"/>
              </a:rPr>
              <a:t>Github</a:t>
            </a:r>
            <a:r>
              <a:rPr lang="en-US">
                <a:cs typeface="Calibri"/>
              </a:rPr>
              <a:t>. </a:t>
            </a:r>
          </a:p>
          <a:p>
            <a:r>
              <a:rPr lang="en-US">
                <a:cs typeface="Calibri"/>
              </a:rPr>
              <a:t>We also went to U.S Census Bureau, Wikipedia and government health sites to get demographic and health-related info.</a:t>
            </a:r>
          </a:p>
          <a:p>
            <a:r>
              <a:rPr lang="en-US">
                <a:ea typeface="等线"/>
                <a:cs typeface="Calibri"/>
              </a:rPr>
              <a:t>In addition to these, we finally got data on transportation and education from aviation and local guide websites.</a:t>
            </a:r>
          </a:p>
          <a:p>
            <a:r>
              <a:rPr lang="en-US" altLang="zh-CN">
                <a:ea typeface="等线"/>
                <a:cs typeface="Calibri"/>
              </a:rPr>
              <a:t>We collect data via API and manual collection.</a:t>
            </a:r>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12</a:t>
            </a:fld>
            <a:endParaRPr lang="en-US"/>
          </a:p>
        </p:txBody>
      </p:sp>
    </p:spTree>
    <p:extLst>
      <p:ext uri="{BB962C8B-B14F-4D97-AF65-F5344CB8AC3E}">
        <p14:creationId xmlns:p14="http://schemas.microsoft.com/office/powerpoint/2010/main" val="2659646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Now let's take a deep dive into how we convert our raw data into X and Y values.</a:t>
            </a:r>
            <a:endParaRPr lang="en-US" dirty="0"/>
          </a:p>
          <a:p>
            <a:r>
              <a:rPr lang="en-US" dirty="0">
                <a:cs typeface="Calibri"/>
              </a:rPr>
              <a:t>We first separate our X features into time-invariant info and time-variant information within different U.S. states. </a:t>
            </a:r>
            <a:endParaRPr lang="en-US" dirty="0"/>
          </a:p>
          <a:p>
            <a:r>
              <a:rPr lang="en-US" dirty="0">
                <a:cs typeface="Calibri"/>
              </a:rPr>
              <a:t>Take the state of California for example, time-invariant data includes aging, medical resources, airport density and education index.</a:t>
            </a:r>
          </a:p>
          <a:p>
            <a:r>
              <a:rPr lang="en-US" dirty="0">
                <a:cs typeface="Calibri"/>
              </a:rPr>
              <a:t>Then, we have </a:t>
            </a:r>
            <a:r>
              <a:rPr lang="en-US" altLang="ja-JP" dirty="0">
                <a:ea typeface="游ゴシック"/>
                <a:cs typeface="Calibri"/>
              </a:rPr>
              <a:t>the </a:t>
            </a:r>
            <a:r>
              <a:rPr lang="en-US" dirty="0">
                <a:cs typeface="Calibri"/>
              </a:rPr>
              <a:t>given state's state-wise social distancing policies as the time-variant feature.  </a:t>
            </a:r>
          </a:p>
          <a:p>
            <a:r>
              <a:rPr lang="en-US" dirty="0">
                <a:cs typeface="Calibri"/>
              </a:rPr>
              <a:t>Importantly, we segment the timeline according to the given state's policies. </a:t>
            </a:r>
            <a:endParaRPr lang="en-US" dirty="0"/>
          </a:p>
          <a:p>
            <a:r>
              <a:rPr lang="en-US" b="1" dirty="0">
                <a:cs typeface="Calibri"/>
              </a:rPr>
              <a:t>In each segmented time interval, the social distancing policies (e.g., gathering bans, closure of public venues) remains the same.</a:t>
            </a:r>
            <a:r>
              <a:rPr lang="en-US" dirty="0">
                <a:cs typeface="Calibri"/>
              </a:rPr>
              <a:t> </a:t>
            </a:r>
          </a:p>
          <a:p>
            <a:r>
              <a:rPr lang="en-US" dirty="0">
                <a:cs typeface="Calibri"/>
              </a:rPr>
              <a:t>Then, for each time interval, we compute the </a:t>
            </a:r>
            <a:r>
              <a:rPr lang="en-US" b="1" dirty="0"/>
              <a:t>daily increment ratio of confirmed cases and take average</a:t>
            </a:r>
            <a:r>
              <a:rPr lang="en-US" dirty="0">
                <a:cs typeface="Calibri"/>
              </a:rPr>
              <a:t>, getting the average increment ratio, our Y variable. </a:t>
            </a:r>
          </a:p>
          <a:p>
            <a:r>
              <a:rPr lang="en-US" dirty="0">
                <a:cs typeface="Calibri"/>
              </a:rPr>
              <a:t>Through this process, we get our model features </a:t>
            </a:r>
            <a:r>
              <a:rPr lang="en-US" dirty="0"/>
              <a:t>about</a:t>
            </a:r>
            <a:r>
              <a:rPr lang="en-US" dirty="0">
                <a:cs typeface="Calibri"/>
              </a:rPr>
              <a:t> state info and policy configurations and our model target variable, the average increment ratio.</a:t>
            </a:r>
            <a:endParaRPr lang="en-US" dirty="0"/>
          </a:p>
        </p:txBody>
      </p:sp>
      <p:sp>
        <p:nvSpPr>
          <p:cNvPr id="4" name="Slide Number Placeholder 3"/>
          <p:cNvSpPr>
            <a:spLocks noGrp="1"/>
          </p:cNvSpPr>
          <p:nvPr>
            <p:ph type="sldNum" sz="quarter" idx="5"/>
          </p:nvPr>
        </p:nvSpPr>
        <p:spPr/>
        <p:txBody>
          <a:bodyPr/>
          <a:lstStyle/>
          <a:p>
            <a:fld id="{70C7DABA-B9BA-44FF-A311-7F54632EC7D3}" type="slidenum">
              <a:rPr lang="en-US"/>
              <a:t>13</a:t>
            </a:fld>
            <a:endParaRPr lang="en-US"/>
          </a:p>
        </p:txBody>
      </p:sp>
    </p:spTree>
    <p:extLst>
      <p:ext uri="{BB962C8B-B14F-4D97-AF65-F5344CB8AC3E}">
        <p14:creationId xmlns:p14="http://schemas.microsoft.com/office/powerpoint/2010/main" val="2572527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Now, let's take a look at what our final data frame looks like.</a:t>
            </a:r>
          </a:p>
          <a:p>
            <a:r>
              <a:rPr lang="en-US" dirty="0">
                <a:cs typeface="Calibri"/>
              </a:rPr>
              <a:t>For each entry, we have state-wise social distancing policies, these policies' start date and other state information and the average increment ratio.</a:t>
            </a:r>
          </a:p>
        </p:txBody>
      </p:sp>
      <p:sp>
        <p:nvSpPr>
          <p:cNvPr id="4" name="Slide Number Placeholder 3"/>
          <p:cNvSpPr>
            <a:spLocks noGrp="1"/>
          </p:cNvSpPr>
          <p:nvPr>
            <p:ph type="sldNum" sz="quarter" idx="5"/>
          </p:nvPr>
        </p:nvSpPr>
        <p:spPr/>
        <p:txBody>
          <a:bodyPr/>
          <a:lstStyle/>
          <a:p>
            <a:fld id="{70C7DABA-B9BA-44FF-A311-7F54632EC7D3}" type="slidenum">
              <a:rPr lang="en-US"/>
              <a:t>14</a:t>
            </a:fld>
            <a:endParaRPr lang="en-US"/>
          </a:p>
        </p:txBody>
      </p:sp>
    </p:spTree>
    <p:extLst>
      <p:ext uri="{BB962C8B-B14F-4D97-AF65-F5344CB8AC3E}">
        <p14:creationId xmlns:p14="http://schemas.microsoft.com/office/powerpoint/2010/main" val="3771110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let's take a look at what our final data frame looks like.</a:t>
            </a:r>
          </a:p>
          <a:p>
            <a:r>
              <a:rPr lang="en-US">
                <a:cs typeface="Calibri"/>
              </a:rPr>
              <a:t>For each entry, we have state-wise social distancing policies, these policies' start date and other state information and the average increment ratio.</a:t>
            </a:r>
          </a:p>
        </p:txBody>
      </p:sp>
      <p:sp>
        <p:nvSpPr>
          <p:cNvPr id="4" name="Slide Number Placeholder 3"/>
          <p:cNvSpPr>
            <a:spLocks noGrp="1"/>
          </p:cNvSpPr>
          <p:nvPr>
            <p:ph type="sldNum" sz="quarter" idx="5"/>
          </p:nvPr>
        </p:nvSpPr>
        <p:spPr/>
        <p:txBody>
          <a:bodyPr/>
          <a:lstStyle/>
          <a:p>
            <a:fld id="{70C7DABA-B9BA-44FF-A311-7F54632EC7D3}" type="slidenum">
              <a:rPr lang="en-US"/>
              <a:t>15</a:t>
            </a:fld>
            <a:endParaRPr lang="en-US"/>
          </a:p>
        </p:txBody>
      </p:sp>
    </p:spTree>
    <p:extLst>
      <p:ext uri="{BB962C8B-B14F-4D97-AF65-F5344CB8AC3E}">
        <p14:creationId xmlns:p14="http://schemas.microsoft.com/office/powerpoint/2010/main" val="3929279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let's take a look at what our final data frame looks like.</a:t>
            </a:r>
          </a:p>
          <a:p>
            <a:r>
              <a:rPr lang="en-US">
                <a:cs typeface="Calibri"/>
              </a:rPr>
              <a:t>For each entry, we have state-wise social distancing policies, these policies' start date and other state information and the average increment ratio.</a:t>
            </a:r>
          </a:p>
        </p:txBody>
      </p:sp>
      <p:sp>
        <p:nvSpPr>
          <p:cNvPr id="4" name="Slide Number Placeholder 3"/>
          <p:cNvSpPr>
            <a:spLocks noGrp="1"/>
          </p:cNvSpPr>
          <p:nvPr>
            <p:ph type="sldNum" sz="quarter" idx="5"/>
          </p:nvPr>
        </p:nvSpPr>
        <p:spPr/>
        <p:txBody>
          <a:bodyPr/>
          <a:lstStyle/>
          <a:p>
            <a:fld id="{70C7DABA-B9BA-44FF-A311-7F54632EC7D3}" type="slidenum">
              <a:rPr lang="en-US"/>
              <a:t>16</a:t>
            </a:fld>
            <a:endParaRPr lang="en-US"/>
          </a:p>
        </p:txBody>
      </p:sp>
    </p:spTree>
    <p:extLst>
      <p:ext uri="{BB962C8B-B14F-4D97-AF65-F5344CB8AC3E}">
        <p14:creationId xmlns:p14="http://schemas.microsoft.com/office/powerpoint/2010/main" val="2618899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let's take a look at what our final data frame looks like.</a:t>
            </a:r>
          </a:p>
          <a:p>
            <a:r>
              <a:rPr lang="en-US">
                <a:cs typeface="Calibri"/>
              </a:rPr>
              <a:t>For each entry, we have state-wise social distancing policies, these policies' start date and other state information and the average increment ratio.</a:t>
            </a:r>
          </a:p>
        </p:txBody>
      </p:sp>
      <p:sp>
        <p:nvSpPr>
          <p:cNvPr id="4" name="Slide Number Placeholder 3"/>
          <p:cNvSpPr>
            <a:spLocks noGrp="1"/>
          </p:cNvSpPr>
          <p:nvPr>
            <p:ph type="sldNum" sz="quarter" idx="5"/>
          </p:nvPr>
        </p:nvSpPr>
        <p:spPr/>
        <p:txBody>
          <a:bodyPr/>
          <a:lstStyle/>
          <a:p>
            <a:fld id="{70C7DABA-B9BA-44FF-A311-7F54632EC7D3}" type="slidenum">
              <a:rPr lang="en-US"/>
              <a:t>17</a:t>
            </a:fld>
            <a:endParaRPr lang="en-US"/>
          </a:p>
        </p:txBody>
      </p:sp>
    </p:spTree>
    <p:extLst>
      <p:ext uri="{BB962C8B-B14F-4D97-AF65-F5344CB8AC3E}">
        <p14:creationId xmlns:p14="http://schemas.microsoft.com/office/powerpoint/2010/main" val="248616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let's take a look at what our final data frame looks like.</a:t>
            </a:r>
          </a:p>
          <a:p>
            <a:r>
              <a:rPr lang="en-US">
                <a:cs typeface="Calibri"/>
              </a:rPr>
              <a:t>For each entry, we have state-wise social distancing policies, these policies' start date and other state information and the average increment ratio.</a:t>
            </a:r>
          </a:p>
        </p:txBody>
      </p:sp>
      <p:sp>
        <p:nvSpPr>
          <p:cNvPr id="4" name="Slide Number Placeholder 3"/>
          <p:cNvSpPr>
            <a:spLocks noGrp="1"/>
          </p:cNvSpPr>
          <p:nvPr>
            <p:ph type="sldNum" sz="quarter" idx="5"/>
          </p:nvPr>
        </p:nvSpPr>
        <p:spPr/>
        <p:txBody>
          <a:bodyPr/>
          <a:lstStyle/>
          <a:p>
            <a:fld id="{70C7DABA-B9BA-44FF-A311-7F54632EC7D3}" type="slidenum">
              <a:rPr lang="en-US"/>
              <a:t>18</a:t>
            </a:fld>
            <a:endParaRPr lang="en-US"/>
          </a:p>
        </p:txBody>
      </p:sp>
    </p:spTree>
    <p:extLst>
      <p:ext uri="{BB962C8B-B14F-4D97-AF65-F5344CB8AC3E}">
        <p14:creationId xmlns:p14="http://schemas.microsoft.com/office/powerpoint/2010/main" val="1505654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our data frame, we include 14 states that have the social distancing data available. These states include NY, NJ, CA and WA where COVID-19 have the most impact.</a:t>
            </a:r>
            <a:endParaRPr lang="en-US" dirty="0"/>
          </a:p>
        </p:txBody>
      </p:sp>
      <p:sp>
        <p:nvSpPr>
          <p:cNvPr id="4" name="Slide Number Placeholder 3"/>
          <p:cNvSpPr>
            <a:spLocks noGrp="1"/>
          </p:cNvSpPr>
          <p:nvPr>
            <p:ph type="sldNum" sz="quarter" idx="5"/>
          </p:nvPr>
        </p:nvSpPr>
        <p:spPr/>
        <p:txBody>
          <a:bodyPr/>
          <a:lstStyle/>
          <a:p>
            <a:fld id="{70C7DABA-B9BA-44FF-A311-7F54632EC7D3}" type="slidenum">
              <a:rPr lang="en-US"/>
              <a:t>19</a:t>
            </a:fld>
            <a:endParaRPr lang="en-US"/>
          </a:p>
        </p:txBody>
      </p:sp>
    </p:spTree>
    <p:extLst>
      <p:ext uri="{BB962C8B-B14F-4D97-AF65-F5344CB8AC3E}">
        <p14:creationId xmlns:p14="http://schemas.microsoft.com/office/powerpoint/2010/main" val="272086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Until now, there has been more than 2 million confirmed cases throughout the world and more than 130,000 people have died. </a:t>
            </a:r>
          </a:p>
          <a:p>
            <a:r>
              <a:rPr lang="en-US"/>
              <a:t>US has almost one-third of the total confirmed cases. As a result, about 22 million Americans have lost their jobs. </a:t>
            </a:r>
          </a:p>
          <a:p>
            <a:r>
              <a:rPr lang="en-US"/>
              <a:t>This is the current situation about COVID-19. We want to make some contribution to the society based on our analysis. And hopefully our suggestions can help to relieve the situation.</a:t>
            </a:r>
          </a:p>
        </p:txBody>
      </p:sp>
      <p:sp>
        <p:nvSpPr>
          <p:cNvPr id="4" name="Slide Number Placeholder 3"/>
          <p:cNvSpPr>
            <a:spLocks noGrp="1"/>
          </p:cNvSpPr>
          <p:nvPr>
            <p:ph type="sldNum" sz="quarter" idx="5"/>
          </p:nvPr>
        </p:nvSpPr>
        <p:spPr/>
        <p:txBody>
          <a:bodyPr/>
          <a:lstStyle/>
          <a:p>
            <a:fld id="{70C7DABA-B9BA-44FF-A311-7F54632EC7D3}" type="slidenum">
              <a:rPr lang="en-US" smtClean="0"/>
              <a:t>2</a:t>
            </a:fld>
            <a:endParaRPr lang="en-US"/>
          </a:p>
        </p:txBody>
      </p:sp>
    </p:spTree>
    <p:extLst>
      <p:ext uri="{BB962C8B-B14F-4D97-AF65-F5344CB8AC3E}">
        <p14:creationId xmlns:p14="http://schemas.microsoft.com/office/powerpoint/2010/main" val="1968165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 each policy configuration, we record its start date.</a:t>
            </a:r>
          </a:p>
          <a:p>
            <a:r>
              <a:rPr lang="en-US" dirty="0">
                <a:cs typeface="Calibri"/>
              </a:rPr>
              <a:t>California's data dates back to January </a:t>
            </a:r>
          </a:p>
        </p:txBody>
      </p:sp>
      <p:sp>
        <p:nvSpPr>
          <p:cNvPr id="4" name="Slide Number Placeholder 3"/>
          <p:cNvSpPr>
            <a:spLocks noGrp="1"/>
          </p:cNvSpPr>
          <p:nvPr>
            <p:ph type="sldNum" sz="quarter" idx="5"/>
          </p:nvPr>
        </p:nvSpPr>
        <p:spPr/>
        <p:txBody>
          <a:bodyPr/>
          <a:lstStyle/>
          <a:p>
            <a:fld id="{70C7DABA-B9BA-44FF-A311-7F54632EC7D3}" type="slidenum">
              <a:rPr lang="en-US"/>
              <a:t>20</a:t>
            </a:fld>
            <a:endParaRPr lang="en-US"/>
          </a:p>
        </p:txBody>
      </p:sp>
    </p:spTree>
    <p:extLst>
      <p:ext uri="{BB962C8B-B14F-4D97-AF65-F5344CB8AC3E}">
        <p14:creationId xmlns:p14="http://schemas.microsoft.com/office/powerpoint/2010/main" val="2950513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and has its first social distancing policy rolled out on March 5.</a:t>
            </a:r>
            <a:endParaRPr lang="en-US" dirty="0"/>
          </a:p>
        </p:txBody>
      </p:sp>
      <p:sp>
        <p:nvSpPr>
          <p:cNvPr id="4" name="Slide Number Placeholder 3"/>
          <p:cNvSpPr>
            <a:spLocks noGrp="1"/>
          </p:cNvSpPr>
          <p:nvPr>
            <p:ph type="sldNum" sz="quarter" idx="5"/>
          </p:nvPr>
        </p:nvSpPr>
        <p:spPr/>
        <p:txBody>
          <a:bodyPr/>
          <a:lstStyle/>
          <a:p>
            <a:fld id="{70C7DABA-B9BA-44FF-A311-7F54632EC7D3}" type="slidenum">
              <a:rPr lang="en-US"/>
              <a:t>21</a:t>
            </a:fld>
            <a:endParaRPr lang="en-US"/>
          </a:p>
        </p:txBody>
      </p:sp>
    </p:spTree>
    <p:extLst>
      <p:ext uri="{BB962C8B-B14F-4D97-AF65-F5344CB8AC3E}">
        <p14:creationId xmlns:p14="http://schemas.microsoft.com/office/powerpoint/2010/main" val="1428336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look at the gathering size limitation, note that it has multiple levels. This is due to the fact that gathering bans are rolled out with stricter gathering size limit.</a:t>
            </a:r>
          </a:p>
          <a:p>
            <a:endParaRPr lang="en-US" dirty="0"/>
          </a:p>
          <a:p>
            <a:endParaRPr lang="en-US" dirty="0"/>
          </a:p>
        </p:txBody>
      </p:sp>
      <p:sp>
        <p:nvSpPr>
          <p:cNvPr id="4" name="Slide Number Placeholder 3"/>
          <p:cNvSpPr>
            <a:spLocks noGrp="1"/>
          </p:cNvSpPr>
          <p:nvPr>
            <p:ph type="sldNum" sz="quarter" idx="5"/>
          </p:nvPr>
        </p:nvSpPr>
        <p:spPr/>
        <p:txBody>
          <a:bodyPr/>
          <a:lstStyle/>
          <a:p>
            <a:fld id="{70C7DABA-B9BA-44FF-A311-7F54632EC7D3}" type="slidenum">
              <a:rPr lang="en-US"/>
              <a:t>22</a:t>
            </a:fld>
            <a:endParaRPr lang="en-US"/>
          </a:p>
        </p:txBody>
      </p:sp>
    </p:spTree>
    <p:extLst>
      <p:ext uri="{BB962C8B-B14F-4D97-AF65-F5344CB8AC3E}">
        <p14:creationId xmlns:p14="http://schemas.microsoft.com/office/powerpoint/2010/main" val="436097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Finally, we have the average increment ratio, which is calculated using data spanning from the policy start date in the same row until that in the next row, which is the end of the current policy.</a:t>
            </a:r>
          </a:p>
        </p:txBody>
      </p:sp>
      <p:sp>
        <p:nvSpPr>
          <p:cNvPr id="4" name="Slide Number Placeholder 3"/>
          <p:cNvSpPr>
            <a:spLocks noGrp="1"/>
          </p:cNvSpPr>
          <p:nvPr>
            <p:ph type="sldNum" sz="quarter" idx="5"/>
          </p:nvPr>
        </p:nvSpPr>
        <p:spPr/>
        <p:txBody>
          <a:bodyPr/>
          <a:lstStyle/>
          <a:p>
            <a:fld id="{70C7DABA-B9BA-44FF-A311-7F54632EC7D3}" type="slidenum">
              <a:rPr lang="en-US"/>
              <a:t>23</a:t>
            </a:fld>
            <a:endParaRPr lang="en-US"/>
          </a:p>
        </p:txBody>
      </p:sp>
    </p:spTree>
    <p:extLst>
      <p:ext uri="{BB962C8B-B14F-4D97-AF65-F5344CB8AC3E}">
        <p14:creationId xmlns:p14="http://schemas.microsoft.com/office/powerpoint/2010/main" val="2698734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24</a:t>
            </a:fld>
            <a:endParaRPr lang="en-US"/>
          </a:p>
        </p:txBody>
      </p:sp>
    </p:spTree>
    <p:extLst>
      <p:ext uri="{BB962C8B-B14F-4D97-AF65-F5344CB8AC3E}">
        <p14:creationId xmlns:p14="http://schemas.microsoft.com/office/powerpoint/2010/main" val="234798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Yuting has introduced how we process our data, to recap, We have used these features to build a linear regression model to predict Incremental rate.  </a:t>
            </a:r>
            <a:endParaRPr lang="en-US"/>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25</a:t>
            </a:fld>
            <a:endParaRPr lang="en-US"/>
          </a:p>
        </p:txBody>
      </p:sp>
    </p:spTree>
    <p:extLst>
      <p:ext uri="{BB962C8B-B14F-4D97-AF65-F5344CB8AC3E}">
        <p14:creationId xmlns:p14="http://schemas.microsoft.com/office/powerpoint/2010/main" val="1512082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Here's our findings from the outcome of our model. </a:t>
            </a:r>
          </a:p>
          <a:p>
            <a:endParaRPr lang="en-US" dirty="0">
              <a:cs typeface="Calibri"/>
            </a:endParaRPr>
          </a:p>
          <a:p>
            <a:r>
              <a:rPr lang="en-US" dirty="0">
                <a:cs typeface="Calibri"/>
              </a:rPr>
              <a:t>The graph here shows the coefficients for the variables we used. The red columns are those with positive </a:t>
            </a:r>
            <a:r>
              <a:rPr lang="en-US" dirty="0" err="1">
                <a:cs typeface="Calibri"/>
              </a:rPr>
              <a:t>coefficients,meaning</a:t>
            </a:r>
            <a:r>
              <a:rPr lang="en-US" dirty="0">
                <a:cs typeface="Calibri"/>
              </a:rPr>
              <a:t> that higher the value higher the incremental rate and the green columns are those with negative </a:t>
            </a:r>
            <a:r>
              <a:rPr lang="en-US" dirty="0"/>
              <a:t>coefficients. </a:t>
            </a:r>
            <a:endParaRPr lang="en-US" dirty="0">
              <a:cs typeface="Calibri"/>
            </a:endParaRPr>
          </a:p>
          <a:p>
            <a:endParaRPr lang="en-US" dirty="0"/>
          </a:p>
          <a:p>
            <a:r>
              <a:rPr lang="en-US" dirty="0"/>
              <a:t>We highlight three variables that are statistically significant, which are aging, gathering size limitations (GS) and education index.</a:t>
            </a:r>
            <a:endParaRPr lang="en-US" dirty="0">
              <a:cs typeface="Calibri"/>
            </a:endParaRPr>
          </a:p>
          <a:p>
            <a:endParaRPr lang="en-US" dirty="0"/>
          </a:p>
          <a:p>
            <a:r>
              <a:rPr lang="en-US" dirty="0">
                <a:cs typeface="Calibri" panose="020F0502020204030204"/>
              </a:rPr>
              <a:t>Aging makes sense because as some research suggests that elder people may be easier to get infected. Also, as everyone knows that social distancing can prevent the spread of COVID-19. We have found from the model that among all the social distancing policies, limitations on group size has the greatest impact. </a:t>
            </a:r>
          </a:p>
          <a:p>
            <a:endParaRPr lang="en-US" dirty="0">
              <a:cs typeface="Calibri" panose="020F0502020204030204"/>
            </a:endParaRPr>
          </a:p>
          <a:p>
            <a:r>
              <a:rPr lang="en-US" dirty="0">
                <a:cs typeface="Calibri" panose="020F0502020204030204"/>
              </a:rPr>
              <a:t>Another surprising finding is that education index has lots of impact on the infection rate. Especially when we only look at the absolute value for coefficients, it's highest among the three features.</a:t>
            </a:r>
          </a:p>
          <a:p>
            <a:endParaRPr lang="en-US" dirty="0">
              <a:cs typeface="Calibri" panose="020F0502020204030204"/>
            </a:endParaRPr>
          </a:p>
          <a:p>
            <a:endParaRPr lang="en-US" dirty="0">
              <a:cs typeface="Calibri" panose="020F0502020204030204"/>
            </a:endParaRPr>
          </a:p>
          <a:p>
            <a:r>
              <a:rPr lang="en-US" dirty="0">
                <a:cs typeface="Calibri" panose="020F0502020204030204"/>
              </a:rPr>
              <a:t>(</a:t>
            </a:r>
            <a:r>
              <a:rPr lang="ja-JP" altLang="en-US">
                <a:ea typeface="游ゴシック"/>
                <a:cs typeface="Calibri" panose="020F0502020204030204"/>
              </a:rPr>
              <a:t>找出education index高的州和SD高低的州</a:t>
            </a:r>
            <a:r>
              <a:rPr lang="en-US" dirty="0">
                <a:cs typeface="Calibri" panose="020F0502020204030204"/>
              </a:rPr>
              <a:t>)</a:t>
            </a: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70C7DABA-B9BA-44FF-A311-7F54632EC7D3}" type="slidenum">
              <a:rPr lang="en-US"/>
              <a:t>26</a:t>
            </a:fld>
            <a:endParaRPr lang="en-US"/>
          </a:p>
        </p:txBody>
      </p:sp>
    </p:spTree>
    <p:extLst>
      <p:ext uri="{BB962C8B-B14F-4D97-AF65-F5344CB8AC3E}">
        <p14:creationId xmlns:p14="http://schemas.microsoft.com/office/powerpoint/2010/main" val="4007867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 are two major values from our project.</a:t>
            </a:r>
            <a:endParaRPr lang="en-US"/>
          </a:p>
          <a:p>
            <a:r>
              <a:rPr lang="en-US">
                <a:cs typeface="Calibri"/>
              </a:rPr>
              <a:t>The first one is our recommendations based on our analysis. For the countries where this virus is not very serious currently, the government should spend more resource to </a:t>
            </a:r>
            <a:r>
              <a:rPr lang="ja-JP" altLang="en-US">
                <a:ea typeface="游ゴシック"/>
                <a:cs typeface="Calibri"/>
              </a:rPr>
              <a:t>宣传</a:t>
            </a:r>
            <a:r>
              <a:rPr lang="en-US">
                <a:cs typeface="Calibri"/>
              </a:rPr>
              <a:t> in area with lower education level. And it's very important for government to limit the size for group gathering even in very early state.</a:t>
            </a:r>
            <a:endParaRPr lang="en-US"/>
          </a:p>
          <a:p>
            <a:r>
              <a:rPr lang="en-US">
                <a:cs typeface="Calibri"/>
              </a:rPr>
              <a:t>Another value from our project is our Replicable framework and data collection pipeline.</a:t>
            </a:r>
          </a:p>
          <a:p>
            <a:r>
              <a:rPr lang="en-US">
                <a:cs typeface="Calibri"/>
              </a:rPr>
              <a:t>Currently we are conductin analysis on the US states, but this analysis approach can be used for other countries or scale to a worldwide level.</a:t>
            </a:r>
          </a:p>
          <a:p>
            <a:r>
              <a:rPr lang="en-US">
                <a:cs typeface="Calibri"/>
              </a:rPr>
              <a:t>Also, we have built this dataset with external information about US states and with an automated pipeline to aggregate the lates state level COVID-19 data.</a:t>
            </a:r>
            <a:endParaRPr lang="en-US"/>
          </a:p>
          <a:p>
            <a:endParaRPr lang="en-US">
              <a:cs typeface="Calibri"/>
            </a:endParaRPr>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27</a:t>
            </a:fld>
            <a:endParaRPr lang="en-US"/>
          </a:p>
        </p:txBody>
      </p:sp>
    </p:spTree>
    <p:extLst>
      <p:ext uri="{BB962C8B-B14F-4D97-AF65-F5344CB8AC3E}">
        <p14:creationId xmlns:p14="http://schemas.microsoft.com/office/powerpoint/2010/main" val="95202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let’s take a look at our project background.</a:t>
            </a:r>
          </a:p>
        </p:txBody>
      </p:sp>
      <p:sp>
        <p:nvSpPr>
          <p:cNvPr id="4" name="Slide Number Placeholder 3"/>
          <p:cNvSpPr>
            <a:spLocks noGrp="1"/>
          </p:cNvSpPr>
          <p:nvPr>
            <p:ph type="sldNum" sz="quarter" idx="5"/>
          </p:nvPr>
        </p:nvSpPr>
        <p:spPr/>
        <p:txBody>
          <a:bodyPr/>
          <a:lstStyle/>
          <a:p>
            <a:fld id="{70C7DABA-B9BA-44FF-A311-7F54632EC7D3}" type="slidenum">
              <a:rPr lang="en-US" smtClean="0"/>
              <a:t>3</a:t>
            </a:fld>
            <a:endParaRPr lang="en-US"/>
          </a:p>
        </p:txBody>
      </p:sp>
    </p:spTree>
    <p:extLst>
      <p:ext uri="{BB962C8B-B14F-4D97-AF65-F5344CB8AC3E}">
        <p14:creationId xmlns:p14="http://schemas.microsoft.com/office/powerpoint/2010/main" val="575273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scope of our analysis is within the United State since it has the most cases.</a:t>
            </a:r>
          </a:p>
          <a:p>
            <a:r>
              <a:rPr lang="en-US">
                <a:cs typeface="Calibri"/>
              </a:rPr>
              <a:t>From the heatmap, NY is the reddest area with more than 200k confirmed cases. </a:t>
            </a:r>
          </a:p>
          <a:p>
            <a:r>
              <a:rPr lang="en-US">
                <a:cs typeface="Calibri"/>
              </a:rPr>
              <a:t>However, the first confirmed case found in US was actually in California. But New York surpassed California in a very short period.</a:t>
            </a:r>
          </a:p>
          <a:p>
            <a:r>
              <a:rPr lang="en-US">
                <a:cs typeface="Calibri"/>
              </a:rPr>
              <a:t>So we are wondering what made the situation so different in these two states.</a:t>
            </a:r>
          </a:p>
        </p:txBody>
      </p:sp>
      <p:sp>
        <p:nvSpPr>
          <p:cNvPr id="4" name="Slide Number Placeholder 3"/>
          <p:cNvSpPr>
            <a:spLocks noGrp="1"/>
          </p:cNvSpPr>
          <p:nvPr>
            <p:ph type="sldNum" sz="quarter" idx="5"/>
          </p:nvPr>
        </p:nvSpPr>
        <p:spPr/>
        <p:txBody>
          <a:bodyPr/>
          <a:lstStyle/>
          <a:p>
            <a:fld id="{70C7DABA-B9BA-44FF-A311-7F54632EC7D3}" type="slidenum">
              <a:rPr lang="en-US"/>
              <a:t>4</a:t>
            </a:fld>
            <a:endParaRPr lang="en-US"/>
          </a:p>
        </p:txBody>
      </p:sp>
    </p:spTree>
    <p:extLst>
      <p:ext uri="{BB962C8B-B14F-4D97-AF65-F5344CB8AC3E}">
        <p14:creationId xmlns:p14="http://schemas.microsoft.com/office/powerpoint/2010/main" val="3021530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first think of social distancing policy </a:t>
            </a:r>
            <a:r>
              <a:rPr lang="en-US" altLang="ja-JP">
                <a:ea typeface="游ゴシック"/>
              </a:rPr>
              <a:t>because</a:t>
            </a:r>
            <a:r>
              <a:rPr lang="en-US"/>
              <a:t> it went so well in China. And both states released some social distancing policies to control the pandemic. </a:t>
            </a:r>
          </a:p>
          <a:p>
            <a:r>
              <a:rPr lang="en-US"/>
              <a:t>Based on our research, California implemented these methods much earlier than New York and the line is much flatter. </a:t>
            </a:r>
          </a:p>
          <a:p>
            <a:r>
              <a:rPr lang="en-US"/>
              <a:t>Thus, we assume social distancing policy might work, and it works the earlier the better.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smtClean="0"/>
              <a:t>5</a:t>
            </a:fld>
            <a:endParaRPr lang="en-US"/>
          </a:p>
        </p:txBody>
      </p:sp>
    </p:spTree>
    <p:extLst>
      <p:ext uri="{BB962C8B-B14F-4D97-AF65-F5344CB8AC3E}">
        <p14:creationId xmlns:p14="http://schemas.microsoft.com/office/powerpoint/2010/main" val="1354771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Are there any other potential factors that can also impact the spread of COVID-19? We also gathered several factors including education level and number of airports.</a:t>
            </a:r>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6</a:t>
            </a:fld>
            <a:endParaRPr lang="en-US"/>
          </a:p>
        </p:txBody>
      </p:sp>
    </p:spTree>
    <p:extLst>
      <p:ext uri="{BB962C8B-B14F-4D97-AF65-F5344CB8AC3E}">
        <p14:creationId xmlns:p14="http://schemas.microsoft.com/office/powerpoint/2010/main" val="1025877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Then, let’s welcome Iris to talk about the framework of our project.</a:t>
            </a:r>
          </a:p>
        </p:txBody>
      </p:sp>
      <p:sp>
        <p:nvSpPr>
          <p:cNvPr id="4" name="Slide Number Placeholder 3"/>
          <p:cNvSpPr>
            <a:spLocks noGrp="1"/>
          </p:cNvSpPr>
          <p:nvPr>
            <p:ph type="sldNum" sz="quarter" idx="5"/>
          </p:nvPr>
        </p:nvSpPr>
        <p:spPr/>
        <p:txBody>
          <a:bodyPr/>
          <a:lstStyle/>
          <a:p>
            <a:fld id="{70C7DABA-B9BA-44FF-A311-7F54632EC7D3}" type="slidenum">
              <a:rPr lang="en-US" smtClean="0"/>
              <a:t>7</a:t>
            </a:fld>
            <a:endParaRPr lang="en-US"/>
          </a:p>
        </p:txBody>
      </p:sp>
    </p:spTree>
    <p:extLst>
      <p:ext uri="{BB962C8B-B14F-4D97-AF65-F5344CB8AC3E}">
        <p14:creationId xmlns:p14="http://schemas.microsoft.com/office/powerpoint/2010/main" val="380003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Thanks Mandy</a:t>
            </a:r>
            <a:endParaRPr lang="en-US"/>
          </a:p>
          <a:p>
            <a:r>
              <a:rPr lang="en-US"/>
              <a:t>So, we start with several questions:</a:t>
            </a:r>
            <a:endParaRPr lang="en-US">
              <a:cs typeface="Calibri" panose="020F0502020204030204"/>
            </a:endParaRPr>
          </a:p>
          <a:p>
            <a:r>
              <a:rPr lang="en-US"/>
              <a:t>1.     There are so many data and information out there, how could we integrate them?</a:t>
            </a:r>
            <a:endParaRPr lang="en-US">
              <a:cs typeface="Calibri"/>
            </a:endParaRPr>
          </a:p>
          <a:p>
            <a:r>
              <a:rPr lang="en-US"/>
              <a:t>2.     We know that some of these factors would probably affect the spread of COVID-19, but how to quantify it?</a:t>
            </a:r>
            <a:endParaRPr lang="en-US">
              <a:cs typeface="Calibri"/>
            </a:endParaRPr>
          </a:p>
          <a:p>
            <a:r>
              <a:rPr lang="en-US"/>
              <a:t>3.     Among all those influential factors, which one has the largest impact?</a:t>
            </a:r>
            <a:endParaRPr lang="en-US">
              <a:cs typeface="Calibri"/>
            </a:endParaRPr>
          </a:p>
          <a:p>
            <a:r>
              <a:rPr lang="en-US"/>
              <a:t> </a:t>
            </a:r>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8</a:t>
            </a:fld>
            <a:endParaRPr lang="en-US"/>
          </a:p>
        </p:txBody>
      </p:sp>
    </p:spTree>
    <p:extLst>
      <p:ext uri="{BB962C8B-B14F-4D97-AF65-F5344CB8AC3E}">
        <p14:creationId xmlns:p14="http://schemas.microsoft.com/office/powerpoint/2010/main" val="4137059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mTo</a:t>
            </a:r>
            <a:r>
              <a:rPr lang="en-US" dirty="0"/>
              <a:t> answer these questions, we propose a framework that links factors to the pandemic. </a:t>
            </a:r>
          </a:p>
          <a:p>
            <a:r>
              <a:rPr lang="en-US" dirty="0"/>
              <a:t>We consider factors about social distancing policies, demographics, medical resources, transportation and education. </a:t>
            </a:r>
            <a:endParaRPr lang="en-US" dirty="0">
              <a:cs typeface="Calibri"/>
            </a:endParaRPr>
          </a:p>
          <a:p>
            <a:r>
              <a:rPr lang="en-US" dirty="0"/>
              <a:t>We want to somehow link all these factors to condition of the pandemic in US.</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9</a:t>
            </a:fld>
            <a:endParaRPr lang="en-US"/>
          </a:p>
        </p:txBody>
      </p:sp>
    </p:spTree>
    <p:extLst>
      <p:ext uri="{BB962C8B-B14F-4D97-AF65-F5344CB8AC3E}">
        <p14:creationId xmlns:p14="http://schemas.microsoft.com/office/powerpoint/2010/main" val="264876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E18B-C1D7-DF44-B3F2-FAF0CEBCC3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FA3A0B-275E-8844-8679-94336B7B6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0D8FE-9A97-194E-9296-391CC05FF0C1}"/>
              </a:ext>
            </a:extLst>
          </p:cNvPr>
          <p:cNvSpPr>
            <a:spLocks noGrp="1"/>
          </p:cNvSpPr>
          <p:nvPr>
            <p:ph type="dt" sz="half" idx="10"/>
          </p:nvPr>
        </p:nvSpPr>
        <p:spPr/>
        <p:txBody>
          <a:bodyPr/>
          <a:lstStyle/>
          <a:p>
            <a:fld id="{7FF70A53-6894-B84F-85A5-5874E759AF17}" type="datetimeFigureOut">
              <a:rPr lang="en-US" smtClean="0"/>
              <a:t>4/23/20</a:t>
            </a:fld>
            <a:endParaRPr lang="en-US"/>
          </a:p>
        </p:txBody>
      </p:sp>
      <p:sp>
        <p:nvSpPr>
          <p:cNvPr id="5" name="Footer Placeholder 4">
            <a:extLst>
              <a:ext uri="{FF2B5EF4-FFF2-40B4-BE49-F238E27FC236}">
                <a16:creationId xmlns:a16="http://schemas.microsoft.com/office/drawing/2014/main" id="{61397771-4AEF-5A41-95DC-2C3B4CF3D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F179C-FCBC-7C49-A641-1C0AB2AC7AE3}"/>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5691125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1B78-DD10-0F4B-A659-0B3BD34F93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E10475-357D-BA44-97CC-BAAE07138E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FD28A-87D6-E348-86DC-068627835C3E}"/>
              </a:ext>
            </a:extLst>
          </p:cNvPr>
          <p:cNvSpPr>
            <a:spLocks noGrp="1"/>
          </p:cNvSpPr>
          <p:nvPr>
            <p:ph type="dt" sz="half" idx="10"/>
          </p:nvPr>
        </p:nvSpPr>
        <p:spPr/>
        <p:txBody>
          <a:bodyPr/>
          <a:lstStyle/>
          <a:p>
            <a:fld id="{7FF70A53-6894-B84F-85A5-5874E759AF17}" type="datetimeFigureOut">
              <a:rPr lang="en-US" smtClean="0"/>
              <a:t>4/23/20</a:t>
            </a:fld>
            <a:endParaRPr lang="en-US"/>
          </a:p>
        </p:txBody>
      </p:sp>
      <p:sp>
        <p:nvSpPr>
          <p:cNvPr id="5" name="Footer Placeholder 4">
            <a:extLst>
              <a:ext uri="{FF2B5EF4-FFF2-40B4-BE49-F238E27FC236}">
                <a16:creationId xmlns:a16="http://schemas.microsoft.com/office/drawing/2014/main" id="{4BE5D40E-BC41-8C4C-9FDB-406027151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74169-F774-5D4C-B661-AB01E51FBF3E}"/>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3102171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C86EAF-4172-0645-A7C1-D89A118058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B9D5A3-67E2-6245-85E6-E525402FD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86F66-2BF5-7F4F-B568-5CD05DD68417}"/>
              </a:ext>
            </a:extLst>
          </p:cNvPr>
          <p:cNvSpPr>
            <a:spLocks noGrp="1"/>
          </p:cNvSpPr>
          <p:nvPr>
            <p:ph type="dt" sz="half" idx="10"/>
          </p:nvPr>
        </p:nvSpPr>
        <p:spPr/>
        <p:txBody>
          <a:bodyPr/>
          <a:lstStyle/>
          <a:p>
            <a:fld id="{7FF70A53-6894-B84F-85A5-5874E759AF17}" type="datetimeFigureOut">
              <a:rPr lang="en-US" smtClean="0"/>
              <a:t>4/23/20</a:t>
            </a:fld>
            <a:endParaRPr lang="en-US"/>
          </a:p>
        </p:txBody>
      </p:sp>
      <p:sp>
        <p:nvSpPr>
          <p:cNvPr id="5" name="Footer Placeholder 4">
            <a:extLst>
              <a:ext uri="{FF2B5EF4-FFF2-40B4-BE49-F238E27FC236}">
                <a16:creationId xmlns:a16="http://schemas.microsoft.com/office/drawing/2014/main" id="{00A8FE43-5331-F547-939C-006DB9AFC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247B6-B685-954F-9D05-CE6DB54D416F}"/>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11830956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F24A-3F96-CF4D-9A67-5269102D4A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4D400-624F-0B42-A962-098A896042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F4C40-5C0F-4444-8041-F2AE9AA4A37D}"/>
              </a:ext>
            </a:extLst>
          </p:cNvPr>
          <p:cNvSpPr>
            <a:spLocks noGrp="1"/>
          </p:cNvSpPr>
          <p:nvPr>
            <p:ph type="dt" sz="half" idx="10"/>
          </p:nvPr>
        </p:nvSpPr>
        <p:spPr/>
        <p:txBody>
          <a:bodyPr/>
          <a:lstStyle/>
          <a:p>
            <a:fld id="{7FF70A53-6894-B84F-85A5-5874E759AF17}" type="datetimeFigureOut">
              <a:rPr lang="en-US" smtClean="0"/>
              <a:t>4/23/20</a:t>
            </a:fld>
            <a:endParaRPr lang="en-US"/>
          </a:p>
        </p:txBody>
      </p:sp>
      <p:sp>
        <p:nvSpPr>
          <p:cNvPr id="5" name="Footer Placeholder 4">
            <a:extLst>
              <a:ext uri="{FF2B5EF4-FFF2-40B4-BE49-F238E27FC236}">
                <a16:creationId xmlns:a16="http://schemas.microsoft.com/office/drawing/2014/main" id="{A65A6ACC-18A5-694C-A650-F3F9F0D9D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6D69B-8F55-6246-A627-BD3B3EC10F97}"/>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2568390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BB7F5-E6C7-1C47-A500-4375F6BC8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86B277-DEB9-834F-8A70-1C8B17EA0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999F5-92DB-3241-A699-D842C9061E3A}"/>
              </a:ext>
            </a:extLst>
          </p:cNvPr>
          <p:cNvSpPr>
            <a:spLocks noGrp="1"/>
          </p:cNvSpPr>
          <p:nvPr>
            <p:ph type="dt" sz="half" idx="10"/>
          </p:nvPr>
        </p:nvSpPr>
        <p:spPr/>
        <p:txBody>
          <a:bodyPr/>
          <a:lstStyle/>
          <a:p>
            <a:fld id="{7FF70A53-6894-B84F-85A5-5874E759AF17}" type="datetimeFigureOut">
              <a:rPr lang="en-US" smtClean="0"/>
              <a:t>4/23/20</a:t>
            </a:fld>
            <a:endParaRPr lang="en-US"/>
          </a:p>
        </p:txBody>
      </p:sp>
      <p:sp>
        <p:nvSpPr>
          <p:cNvPr id="5" name="Footer Placeholder 4">
            <a:extLst>
              <a:ext uri="{FF2B5EF4-FFF2-40B4-BE49-F238E27FC236}">
                <a16:creationId xmlns:a16="http://schemas.microsoft.com/office/drawing/2014/main" id="{57B15216-BFE2-1C4B-90A2-0BECA67FE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1BD4D-86F7-8242-AE6A-D16A5323519B}"/>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15586546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E31F-BDDF-4B4C-9823-C3A972E5CD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65166-3430-2F4E-97D9-2A858BDB3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8B07C4-5840-2E47-852F-BC1B29CB5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7F23E-0DBE-834E-8BA3-E8A81767FD10}"/>
              </a:ext>
            </a:extLst>
          </p:cNvPr>
          <p:cNvSpPr>
            <a:spLocks noGrp="1"/>
          </p:cNvSpPr>
          <p:nvPr>
            <p:ph type="dt" sz="half" idx="10"/>
          </p:nvPr>
        </p:nvSpPr>
        <p:spPr/>
        <p:txBody>
          <a:bodyPr/>
          <a:lstStyle/>
          <a:p>
            <a:fld id="{7FF70A53-6894-B84F-85A5-5874E759AF17}" type="datetimeFigureOut">
              <a:rPr lang="en-US" smtClean="0"/>
              <a:t>4/23/20</a:t>
            </a:fld>
            <a:endParaRPr lang="en-US"/>
          </a:p>
        </p:txBody>
      </p:sp>
      <p:sp>
        <p:nvSpPr>
          <p:cNvPr id="6" name="Footer Placeholder 5">
            <a:extLst>
              <a:ext uri="{FF2B5EF4-FFF2-40B4-BE49-F238E27FC236}">
                <a16:creationId xmlns:a16="http://schemas.microsoft.com/office/drawing/2014/main" id="{39101B50-A4E5-7443-A3AD-762C82415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5B38B-F887-F94D-9B43-DEDE921B1DD1}"/>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15007369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E4A8-9AE2-814C-AF92-7F61308EEA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306808-26D3-B548-8E5B-774E551AF6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3AE12-AF5B-FC46-AA4C-1F5B6AEDCF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213D29-47A9-A74B-BDFF-A9B52BF908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00C543-30AD-6241-A1E1-AC0AC62FE4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F9530-1674-DE4A-88A2-27F8E9BFF454}"/>
              </a:ext>
            </a:extLst>
          </p:cNvPr>
          <p:cNvSpPr>
            <a:spLocks noGrp="1"/>
          </p:cNvSpPr>
          <p:nvPr>
            <p:ph type="dt" sz="half" idx="10"/>
          </p:nvPr>
        </p:nvSpPr>
        <p:spPr/>
        <p:txBody>
          <a:bodyPr/>
          <a:lstStyle/>
          <a:p>
            <a:fld id="{7FF70A53-6894-B84F-85A5-5874E759AF17}" type="datetimeFigureOut">
              <a:rPr lang="en-US" smtClean="0"/>
              <a:t>4/23/20</a:t>
            </a:fld>
            <a:endParaRPr lang="en-US"/>
          </a:p>
        </p:txBody>
      </p:sp>
      <p:sp>
        <p:nvSpPr>
          <p:cNvPr id="8" name="Footer Placeholder 7">
            <a:extLst>
              <a:ext uri="{FF2B5EF4-FFF2-40B4-BE49-F238E27FC236}">
                <a16:creationId xmlns:a16="http://schemas.microsoft.com/office/drawing/2014/main" id="{C83DC6AA-7C11-1342-9150-900C49AF8A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B7771F-4601-644A-B1EB-BCCA419D56C0}"/>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2229762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73B4-EE59-5D48-AE89-7284D44A30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A10427-4E56-954A-AC03-27DA38E8D268}"/>
              </a:ext>
            </a:extLst>
          </p:cNvPr>
          <p:cNvSpPr>
            <a:spLocks noGrp="1"/>
          </p:cNvSpPr>
          <p:nvPr>
            <p:ph type="dt" sz="half" idx="10"/>
          </p:nvPr>
        </p:nvSpPr>
        <p:spPr/>
        <p:txBody>
          <a:bodyPr/>
          <a:lstStyle/>
          <a:p>
            <a:fld id="{7FF70A53-6894-B84F-85A5-5874E759AF17}" type="datetimeFigureOut">
              <a:rPr lang="en-US" smtClean="0"/>
              <a:t>4/23/20</a:t>
            </a:fld>
            <a:endParaRPr lang="en-US"/>
          </a:p>
        </p:txBody>
      </p:sp>
      <p:sp>
        <p:nvSpPr>
          <p:cNvPr id="4" name="Footer Placeholder 3">
            <a:extLst>
              <a:ext uri="{FF2B5EF4-FFF2-40B4-BE49-F238E27FC236}">
                <a16:creationId xmlns:a16="http://schemas.microsoft.com/office/drawing/2014/main" id="{0B3F72D5-5512-624E-9842-73537C0504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6CA609-919E-C141-8AB2-A112CDA98D00}"/>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10148750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D5581-3BB4-0E44-A14A-6413726B466D}"/>
              </a:ext>
            </a:extLst>
          </p:cNvPr>
          <p:cNvSpPr>
            <a:spLocks noGrp="1"/>
          </p:cNvSpPr>
          <p:nvPr>
            <p:ph type="dt" sz="half" idx="10"/>
          </p:nvPr>
        </p:nvSpPr>
        <p:spPr/>
        <p:txBody>
          <a:bodyPr/>
          <a:lstStyle/>
          <a:p>
            <a:fld id="{7FF70A53-6894-B84F-85A5-5874E759AF17}" type="datetimeFigureOut">
              <a:rPr lang="en-US" smtClean="0"/>
              <a:t>4/23/20</a:t>
            </a:fld>
            <a:endParaRPr lang="en-US"/>
          </a:p>
        </p:txBody>
      </p:sp>
      <p:sp>
        <p:nvSpPr>
          <p:cNvPr id="3" name="Footer Placeholder 2">
            <a:extLst>
              <a:ext uri="{FF2B5EF4-FFF2-40B4-BE49-F238E27FC236}">
                <a16:creationId xmlns:a16="http://schemas.microsoft.com/office/drawing/2014/main" id="{C7A23B05-2858-8349-83CA-B72159130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C3DF4B-189E-A04A-AB99-78DEA1CD8F79}"/>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23709988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8E78-CC9F-154F-A665-34FB25F1C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58B398-5FC2-3745-B509-B6B8870B2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95B227-D4E9-E84F-A8CC-A709039C2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BE1E3-1E4D-B248-8359-BE46E22AE498}"/>
              </a:ext>
            </a:extLst>
          </p:cNvPr>
          <p:cNvSpPr>
            <a:spLocks noGrp="1"/>
          </p:cNvSpPr>
          <p:nvPr>
            <p:ph type="dt" sz="half" idx="10"/>
          </p:nvPr>
        </p:nvSpPr>
        <p:spPr/>
        <p:txBody>
          <a:bodyPr/>
          <a:lstStyle/>
          <a:p>
            <a:fld id="{7FF70A53-6894-B84F-85A5-5874E759AF17}" type="datetimeFigureOut">
              <a:rPr lang="en-US" smtClean="0"/>
              <a:t>4/23/20</a:t>
            </a:fld>
            <a:endParaRPr lang="en-US"/>
          </a:p>
        </p:txBody>
      </p:sp>
      <p:sp>
        <p:nvSpPr>
          <p:cNvPr id="6" name="Footer Placeholder 5">
            <a:extLst>
              <a:ext uri="{FF2B5EF4-FFF2-40B4-BE49-F238E27FC236}">
                <a16:creationId xmlns:a16="http://schemas.microsoft.com/office/drawing/2014/main" id="{5D8B6E6E-06DB-C64F-836C-CB2C2CCE6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835F32-7444-B743-AF32-93900AF68B12}"/>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13217294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F214-FBB3-2343-94CF-824C4DD12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16D810-2CD8-4E4C-8BCC-F45BECEDC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53D301-48AD-8E44-A3AA-F2EB4E074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C5044-C98F-034C-A729-743484AF7EB9}"/>
              </a:ext>
            </a:extLst>
          </p:cNvPr>
          <p:cNvSpPr>
            <a:spLocks noGrp="1"/>
          </p:cNvSpPr>
          <p:nvPr>
            <p:ph type="dt" sz="half" idx="10"/>
          </p:nvPr>
        </p:nvSpPr>
        <p:spPr/>
        <p:txBody>
          <a:bodyPr/>
          <a:lstStyle/>
          <a:p>
            <a:fld id="{7FF70A53-6894-B84F-85A5-5874E759AF17}" type="datetimeFigureOut">
              <a:rPr lang="en-US" smtClean="0"/>
              <a:t>4/23/20</a:t>
            </a:fld>
            <a:endParaRPr lang="en-US"/>
          </a:p>
        </p:txBody>
      </p:sp>
      <p:sp>
        <p:nvSpPr>
          <p:cNvPr id="6" name="Footer Placeholder 5">
            <a:extLst>
              <a:ext uri="{FF2B5EF4-FFF2-40B4-BE49-F238E27FC236}">
                <a16:creationId xmlns:a16="http://schemas.microsoft.com/office/drawing/2014/main" id="{44590028-02CE-004E-8A11-76486B5F0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0A3AD-3E17-A642-8DA5-96558A011E70}"/>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3863677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B1C72-8649-D748-B394-B1DF944674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35F999-61F0-1547-80CB-903F8E54C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C6F3A-D73B-9A4A-BFE1-5C8182BB18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70A53-6894-B84F-85A5-5874E759AF17}" type="datetimeFigureOut">
              <a:rPr lang="en-US" smtClean="0"/>
              <a:t>4/23/20</a:t>
            </a:fld>
            <a:endParaRPr lang="en-US"/>
          </a:p>
        </p:txBody>
      </p:sp>
      <p:sp>
        <p:nvSpPr>
          <p:cNvPr id="5" name="Footer Placeholder 4">
            <a:extLst>
              <a:ext uri="{FF2B5EF4-FFF2-40B4-BE49-F238E27FC236}">
                <a16:creationId xmlns:a16="http://schemas.microsoft.com/office/drawing/2014/main" id="{1A7F540D-3637-AA4B-99E5-1F1EE254D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647C7A-472A-9F4E-842B-AAE41D511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29C88-72C1-C947-B165-20D3D1333964}" type="slidenum">
              <a:rPr lang="en-US" smtClean="0"/>
              <a:t>‹#›</a:t>
            </a:fld>
            <a:endParaRPr lang="en-US"/>
          </a:p>
        </p:txBody>
      </p:sp>
    </p:spTree>
    <p:extLst>
      <p:ext uri="{BB962C8B-B14F-4D97-AF65-F5344CB8AC3E}">
        <p14:creationId xmlns:p14="http://schemas.microsoft.com/office/powerpoint/2010/main" val="3347190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4.png"/><Relationship Id="rId5" Type="http://schemas.openxmlformats.org/officeDocument/2006/relationships/hyperlink" Target="https://data.medicare.gov/" TargetMode="External"/><Relationship Id="rId10" Type="http://schemas.openxmlformats.org/officeDocument/2006/relationships/hyperlink" Target="https://www.globalair.com/airport/state.aspx" TargetMode="External"/><Relationship Id="rId4" Type="http://schemas.openxmlformats.org/officeDocument/2006/relationships/hyperlink" Target="https://data.cms.gov/" TargetMode="External"/><Relationship Id="rId9" Type="http://schemas.openxmlformats.org/officeDocument/2006/relationships/image" Target="../media/image23.jpe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jpe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6.png"/><Relationship Id="rId4" Type="http://schemas.openxmlformats.org/officeDocument/2006/relationships/image" Target="../media/image23.jpe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t="-17000" b="-17000"/>
          </a:stretch>
        </a:blipFill>
        <a:effectLst/>
      </p:bgPr>
    </p:bg>
    <p:spTree>
      <p:nvGrpSpPr>
        <p:cNvPr id="1" name=""/>
        <p:cNvGrpSpPr/>
        <p:nvPr/>
      </p:nvGrpSpPr>
      <p:grpSpPr>
        <a:xfrm>
          <a:off x="0" y="0"/>
          <a:ext cx="0" cy="0"/>
          <a:chOff x="0" y="0"/>
          <a:chExt cx="0" cy="0"/>
        </a:xfrm>
      </p:grpSpPr>
      <p:pic>
        <p:nvPicPr>
          <p:cNvPr id="8" name="Picture 8" descr="A close up of a logo&#10;&#10;Description generated with very high confidence">
            <a:extLst>
              <a:ext uri="{FF2B5EF4-FFF2-40B4-BE49-F238E27FC236}">
                <a16:creationId xmlns:a16="http://schemas.microsoft.com/office/drawing/2014/main" id="{4DBBA55F-C41C-49DA-B8F8-49E36FB83CB8}"/>
              </a:ext>
            </a:extLst>
          </p:cNvPr>
          <p:cNvPicPr>
            <a:picLocks noChangeAspect="1"/>
          </p:cNvPicPr>
          <p:nvPr/>
        </p:nvPicPr>
        <p:blipFill>
          <a:blip r:embed="rId4"/>
          <a:stretch>
            <a:fillRect/>
          </a:stretch>
        </p:blipFill>
        <p:spPr>
          <a:xfrm>
            <a:off x="-10853" y="1362"/>
            <a:ext cx="12199256" cy="6855791"/>
          </a:xfrm>
          <a:prstGeom prst="rect">
            <a:avLst/>
          </a:prstGeom>
        </p:spPr>
      </p:pic>
      <p:sp>
        <p:nvSpPr>
          <p:cNvPr id="7" name="TextBox 6">
            <a:extLst>
              <a:ext uri="{FF2B5EF4-FFF2-40B4-BE49-F238E27FC236}">
                <a16:creationId xmlns:a16="http://schemas.microsoft.com/office/drawing/2014/main" id="{A5F9DC3A-30BC-4C3B-B970-AF6D9AC24B42}"/>
              </a:ext>
            </a:extLst>
          </p:cNvPr>
          <p:cNvSpPr txBox="1"/>
          <p:nvPr/>
        </p:nvSpPr>
        <p:spPr>
          <a:xfrm>
            <a:off x="230268" y="341510"/>
            <a:ext cx="833861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solidFill>
                  <a:srgbClr val="FFFFFF"/>
                </a:solidFill>
                <a:cs typeface="Calibri"/>
              </a:rPr>
              <a:t>COVID - 19 Challenge</a:t>
            </a:r>
            <a:endParaRPr lang="en-US"/>
          </a:p>
        </p:txBody>
      </p:sp>
      <p:sp>
        <p:nvSpPr>
          <p:cNvPr id="13" name="TextBox 12">
            <a:extLst>
              <a:ext uri="{FF2B5EF4-FFF2-40B4-BE49-F238E27FC236}">
                <a16:creationId xmlns:a16="http://schemas.microsoft.com/office/drawing/2014/main" id="{AAFBE777-D02B-4880-B5EB-C4CD163A1DCD}"/>
              </a:ext>
            </a:extLst>
          </p:cNvPr>
          <p:cNvSpPr txBox="1"/>
          <p:nvPr/>
        </p:nvSpPr>
        <p:spPr>
          <a:xfrm>
            <a:off x="8898542" y="467719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FFFF"/>
                </a:solidFill>
              </a:rPr>
              <a:t>Team: Love Hot Pot</a:t>
            </a:r>
            <a:r>
              <a:rPr lang="en-US" sz="2400" b="1">
                <a:cs typeface="Calibri"/>
              </a:rPr>
              <a:t>​</a:t>
            </a:r>
          </a:p>
        </p:txBody>
      </p:sp>
    </p:spTree>
    <p:extLst>
      <p:ext uri="{BB962C8B-B14F-4D97-AF65-F5344CB8AC3E}">
        <p14:creationId xmlns:p14="http://schemas.microsoft.com/office/powerpoint/2010/main" val="17109726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493884-95B0-47FD-86A9-2FF391831E2D}"/>
              </a:ext>
            </a:extLst>
          </p:cNvPr>
          <p:cNvSpPr txBox="1"/>
          <p:nvPr/>
        </p:nvSpPr>
        <p:spPr>
          <a:xfrm>
            <a:off x="184150" y="121964"/>
            <a:ext cx="71076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How does the whole project look like?</a:t>
            </a:r>
          </a:p>
        </p:txBody>
      </p:sp>
      <p:sp>
        <p:nvSpPr>
          <p:cNvPr id="34" name="Arrow: Chevron 33">
            <a:extLst>
              <a:ext uri="{FF2B5EF4-FFF2-40B4-BE49-F238E27FC236}">
                <a16:creationId xmlns:a16="http://schemas.microsoft.com/office/drawing/2014/main" id="{CD80B3A6-F9BC-4993-8484-669447967458}"/>
              </a:ext>
            </a:extLst>
          </p:cNvPr>
          <p:cNvSpPr/>
          <p:nvPr/>
        </p:nvSpPr>
        <p:spPr>
          <a:xfrm>
            <a:off x="480940" y="1675598"/>
            <a:ext cx="3299847" cy="1168830"/>
          </a:xfrm>
          <a:prstGeom prst="chevron">
            <a:avLst/>
          </a:prstGeom>
          <a:solidFill>
            <a:srgbClr val="E2F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0000"/>
                </a:solidFill>
                <a:cs typeface="Calibri"/>
              </a:rPr>
              <a:t>Data Collection</a:t>
            </a:r>
          </a:p>
        </p:txBody>
      </p:sp>
      <p:sp>
        <p:nvSpPr>
          <p:cNvPr id="35" name="Arrow: Chevron 34">
            <a:extLst>
              <a:ext uri="{FF2B5EF4-FFF2-40B4-BE49-F238E27FC236}">
                <a16:creationId xmlns:a16="http://schemas.microsoft.com/office/drawing/2014/main" id="{23F8DC25-D289-4997-BE9E-300B8D4BB7D5}"/>
              </a:ext>
            </a:extLst>
          </p:cNvPr>
          <p:cNvSpPr/>
          <p:nvPr/>
        </p:nvSpPr>
        <p:spPr>
          <a:xfrm>
            <a:off x="3264177" y="1675597"/>
            <a:ext cx="3299847" cy="1168830"/>
          </a:xfrm>
          <a:prstGeom prst="chevron">
            <a:avLst/>
          </a:prstGeom>
          <a:solidFill>
            <a:srgbClr val="DF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cs typeface="Calibri"/>
              </a:rPr>
              <a:t>Data Processing</a:t>
            </a:r>
            <a:endParaRPr lang="en-US" sz="2800">
              <a:solidFill>
                <a:schemeClr val="tx1"/>
              </a:solidFill>
            </a:endParaRPr>
          </a:p>
        </p:txBody>
      </p:sp>
      <p:sp>
        <p:nvSpPr>
          <p:cNvPr id="36" name="Arrow: Chevron 35">
            <a:extLst>
              <a:ext uri="{FF2B5EF4-FFF2-40B4-BE49-F238E27FC236}">
                <a16:creationId xmlns:a16="http://schemas.microsoft.com/office/drawing/2014/main" id="{ED99E095-B300-4BBF-B6A4-5F266C479A3A}"/>
              </a:ext>
            </a:extLst>
          </p:cNvPr>
          <p:cNvSpPr/>
          <p:nvPr/>
        </p:nvSpPr>
        <p:spPr>
          <a:xfrm>
            <a:off x="6086159" y="1675596"/>
            <a:ext cx="3299847" cy="1168830"/>
          </a:xfrm>
          <a:prstGeom prst="chevron">
            <a:avLst/>
          </a:prstGeom>
          <a:solidFill>
            <a:srgbClr val="CF253C">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cs typeface="Calibri"/>
              </a:rPr>
              <a:t>Model Fitting</a:t>
            </a:r>
            <a:endParaRPr lang="en-US" sz="2800">
              <a:solidFill>
                <a:schemeClr val="tx1"/>
              </a:solidFill>
            </a:endParaRPr>
          </a:p>
        </p:txBody>
      </p:sp>
      <p:sp>
        <p:nvSpPr>
          <p:cNvPr id="37" name="Arrow: Chevron 36">
            <a:extLst>
              <a:ext uri="{FF2B5EF4-FFF2-40B4-BE49-F238E27FC236}">
                <a16:creationId xmlns:a16="http://schemas.microsoft.com/office/drawing/2014/main" id="{704ACE7D-A2D1-4294-817A-6C3FEFA5D81E}"/>
              </a:ext>
            </a:extLst>
          </p:cNvPr>
          <p:cNvSpPr/>
          <p:nvPr/>
        </p:nvSpPr>
        <p:spPr>
          <a:xfrm>
            <a:off x="8869396" y="1675595"/>
            <a:ext cx="3086745" cy="1168830"/>
          </a:xfrm>
          <a:prstGeom prst="chevron">
            <a:avLst/>
          </a:prstGeom>
          <a:solidFill>
            <a:srgbClr val="EDF50F">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cs typeface="Calibri"/>
              </a:rPr>
              <a:t>Insights</a:t>
            </a:r>
          </a:p>
        </p:txBody>
      </p:sp>
      <p:sp>
        <p:nvSpPr>
          <p:cNvPr id="2" name="TextBox 1">
            <a:extLst>
              <a:ext uri="{FF2B5EF4-FFF2-40B4-BE49-F238E27FC236}">
                <a16:creationId xmlns:a16="http://schemas.microsoft.com/office/drawing/2014/main" id="{14E62858-88BD-4533-8660-FA8D6B8E391F}"/>
              </a:ext>
            </a:extLst>
          </p:cNvPr>
          <p:cNvSpPr txBox="1"/>
          <p:nvPr/>
        </p:nvSpPr>
        <p:spPr>
          <a:xfrm>
            <a:off x="404247" y="3019587"/>
            <a:ext cx="2865893" cy="23529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ea typeface="+mn-lt"/>
                <a:cs typeface="+mn-lt"/>
              </a:rPr>
              <a:t>Social Distancing (SD)</a:t>
            </a:r>
            <a:endParaRPr lang="en-US" sz="2000">
              <a:cs typeface="Calibri"/>
            </a:endParaRPr>
          </a:p>
          <a:p>
            <a:pPr marL="285750" indent="-285750">
              <a:lnSpc>
                <a:spcPct val="150000"/>
              </a:lnSpc>
              <a:buFont typeface="Arial"/>
              <a:buChar char="•"/>
            </a:pPr>
            <a:r>
              <a:rPr lang="en-US" sz="2000">
                <a:ea typeface="+mn-lt"/>
                <a:cs typeface="+mn-lt"/>
              </a:rPr>
              <a:t>Medical Resources</a:t>
            </a:r>
            <a:endParaRPr lang="en-US" sz="2000">
              <a:cs typeface="Calibri"/>
            </a:endParaRPr>
          </a:p>
          <a:p>
            <a:pPr marL="285750" indent="-285750">
              <a:lnSpc>
                <a:spcPct val="150000"/>
              </a:lnSpc>
              <a:buFont typeface="Arial"/>
              <a:buChar char="•"/>
            </a:pPr>
            <a:r>
              <a:rPr lang="en-US" sz="2000">
                <a:cs typeface="Calibri"/>
              </a:rPr>
              <a:t>Demographics</a:t>
            </a:r>
            <a:endParaRPr lang="en-US">
              <a:cs typeface="Calibri"/>
            </a:endParaRPr>
          </a:p>
          <a:p>
            <a:pPr marL="285750" indent="-285750">
              <a:lnSpc>
                <a:spcPct val="150000"/>
              </a:lnSpc>
              <a:buFont typeface="Arial"/>
              <a:buChar char="•"/>
            </a:pPr>
            <a:r>
              <a:rPr lang="en-US" sz="2000">
                <a:cs typeface="Calibri"/>
              </a:rPr>
              <a:t>Geographic info</a:t>
            </a:r>
          </a:p>
          <a:p>
            <a:pPr marL="285750" indent="-285750">
              <a:lnSpc>
                <a:spcPct val="150000"/>
              </a:lnSpc>
              <a:buFont typeface="Arial"/>
              <a:buChar char="•"/>
            </a:pPr>
            <a:endParaRPr lang="en-US" sz="2000">
              <a:cs typeface="Calibri"/>
            </a:endParaRPr>
          </a:p>
        </p:txBody>
      </p:sp>
      <p:sp>
        <p:nvSpPr>
          <p:cNvPr id="8" name="TextBox 7">
            <a:extLst>
              <a:ext uri="{FF2B5EF4-FFF2-40B4-BE49-F238E27FC236}">
                <a16:creationId xmlns:a16="http://schemas.microsoft.com/office/drawing/2014/main" id="{E90362F1-425A-420C-9F3A-8C5D12D21877}"/>
              </a:ext>
            </a:extLst>
          </p:cNvPr>
          <p:cNvSpPr txBox="1"/>
          <p:nvPr/>
        </p:nvSpPr>
        <p:spPr>
          <a:xfrm>
            <a:off x="3264978" y="3019584"/>
            <a:ext cx="2852977" cy="32762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cs typeface="Calibri"/>
              </a:rPr>
              <a:t>Combine multiple datasets</a:t>
            </a:r>
          </a:p>
          <a:p>
            <a:pPr marL="285750" indent="-285750">
              <a:lnSpc>
                <a:spcPct val="150000"/>
              </a:lnSpc>
              <a:buFont typeface="Arial"/>
              <a:buChar char="•"/>
            </a:pPr>
            <a:r>
              <a:rPr lang="en-US" sz="2000">
                <a:ea typeface="+mn-lt"/>
                <a:cs typeface="+mn-lt"/>
              </a:rPr>
              <a:t>Assign strictness levels to SD policies</a:t>
            </a:r>
            <a:endParaRPr lang="en-US" sz="2000">
              <a:cs typeface="Calibri"/>
            </a:endParaRPr>
          </a:p>
          <a:p>
            <a:pPr marL="285750" indent="-285750">
              <a:lnSpc>
                <a:spcPct val="150000"/>
              </a:lnSpc>
              <a:buFont typeface="Arial"/>
              <a:buChar char="•"/>
            </a:pPr>
            <a:r>
              <a:rPr lang="en-US" sz="2000">
                <a:cs typeface="Calibri"/>
              </a:rPr>
              <a:t>Calculate incremental ratio</a:t>
            </a:r>
          </a:p>
          <a:p>
            <a:pPr>
              <a:lnSpc>
                <a:spcPct val="150000"/>
              </a:lnSpc>
            </a:pPr>
            <a:endParaRPr lang="en-US" sz="2000">
              <a:cs typeface="Calibri"/>
            </a:endParaRPr>
          </a:p>
        </p:txBody>
      </p:sp>
      <p:sp>
        <p:nvSpPr>
          <p:cNvPr id="9" name="TextBox 8">
            <a:extLst>
              <a:ext uri="{FF2B5EF4-FFF2-40B4-BE49-F238E27FC236}">
                <a16:creationId xmlns:a16="http://schemas.microsoft.com/office/drawing/2014/main" id="{6AFE5B51-806C-490A-8F2C-E22124269799}"/>
              </a:ext>
            </a:extLst>
          </p:cNvPr>
          <p:cNvSpPr txBox="1"/>
          <p:nvPr/>
        </p:nvSpPr>
        <p:spPr>
          <a:xfrm>
            <a:off x="6112789" y="3000210"/>
            <a:ext cx="2620505" cy="18912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cs typeface="Calibri"/>
              </a:rPr>
              <a:t>Standardization</a:t>
            </a:r>
            <a:endParaRPr lang="en-US"/>
          </a:p>
          <a:p>
            <a:pPr marL="285750" indent="-285750">
              <a:lnSpc>
                <a:spcPct val="150000"/>
              </a:lnSpc>
              <a:buFont typeface="Arial"/>
              <a:buChar char="•"/>
            </a:pPr>
            <a:r>
              <a:rPr lang="en-US" sz="2000">
                <a:cs typeface="Calibri"/>
              </a:rPr>
              <a:t>Correlation check</a:t>
            </a:r>
          </a:p>
          <a:p>
            <a:pPr marL="285750" indent="-285750">
              <a:lnSpc>
                <a:spcPct val="150000"/>
              </a:lnSpc>
              <a:buFont typeface="Arial"/>
              <a:buChar char="•"/>
            </a:pPr>
            <a:r>
              <a:rPr lang="en-US" sz="2000">
                <a:cs typeface="Calibri"/>
              </a:rPr>
              <a:t>Feature selection</a:t>
            </a:r>
          </a:p>
          <a:p>
            <a:pPr marL="285750" indent="-285750">
              <a:lnSpc>
                <a:spcPct val="150000"/>
              </a:lnSpc>
              <a:buFont typeface="Arial"/>
              <a:buChar char="•"/>
            </a:pPr>
            <a:r>
              <a:rPr lang="en-US" sz="2000">
                <a:cs typeface="Calibri"/>
              </a:rPr>
              <a:t>Linear Regression</a:t>
            </a:r>
          </a:p>
        </p:txBody>
      </p:sp>
      <p:sp>
        <p:nvSpPr>
          <p:cNvPr id="10" name="TextBox 9">
            <a:extLst>
              <a:ext uri="{FF2B5EF4-FFF2-40B4-BE49-F238E27FC236}">
                <a16:creationId xmlns:a16="http://schemas.microsoft.com/office/drawing/2014/main" id="{382FADFC-4EE4-420C-BC9B-4ABFD1BFA2C4}"/>
              </a:ext>
            </a:extLst>
          </p:cNvPr>
          <p:cNvSpPr txBox="1"/>
          <p:nvPr/>
        </p:nvSpPr>
        <p:spPr>
          <a:xfrm>
            <a:off x="8792704" y="3019582"/>
            <a:ext cx="3169401" cy="18912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cs typeface="Calibri"/>
              </a:rPr>
              <a:t>Model score</a:t>
            </a:r>
            <a:endParaRPr lang="en-US"/>
          </a:p>
          <a:p>
            <a:pPr marL="285750" indent="-285750">
              <a:lnSpc>
                <a:spcPct val="150000"/>
              </a:lnSpc>
              <a:buFont typeface="Arial"/>
              <a:buChar char="•"/>
            </a:pPr>
            <a:r>
              <a:rPr lang="en-US" sz="2000">
                <a:cs typeface="Calibri"/>
              </a:rPr>
              <a:t>Feature Statistical significance</a:t>
            </a:r>
          </a:p>
          <a:p>
            <a:pPr marL="285750" indent="-285750">
              <a:lnSpc>
                <a:spcPct val="150000"/>
              </a:lnSpc>
              <a:buFont typeface="Arial"/>
              <a:buChar char="•"/>
            </a:pPr>
            <a:r>
              <a:rPr lang="en-US" sz="2000">
                <a:cs typeface="Calibri"/>
              </a:rPr>
              <a:t>Feature coefficient</a:t>
            </a:r>
          </a:p>
        </p:txBody>
      </p:sp>
    </p:spTree>
    <p:extLst>
      <p:ext uri="{BB962C8B-B14F-4D97-AF65-F5344CB8AC3E}">
        <p14:creationId xmlns:p14="http://schemas.microsoft.com/office/powerpoint/2010/main" val="4090658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F03FDD-2DF8-4544-A478-DFBCA7F70286}"/>
              </a:ext>
            </a:extLst>
          </p:cNvPr>
          <p:cNvSpPr txBox="1"/>
          <p:nvPr/>
        </p:nvSpPr>
        <p:spPr>
          <a:xfrm>
            <a:off x="4462450" y="3135058"/>
            <a:ext cx="4831292"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ea typeface="游ゴシック"/>
                <a:cs typeface="Calibri"/>
              </a:rPr>
              <a:t>Data processing</a:t>
            </a:r>
          </a:p>
        </p:txBody>
      </p:sp>
    </p:spTree>
    <p:extLst>
      <p:ext uri="{BB962C8B-B14F-4D97-AF65-F5344CB8AC3E}">
        <p14:creationId xmlns:p14="http://schemas.microsoft.com/office/powerpoint/2010/main" val="8227924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logo&#10;&#10;Description generated with very high confidence">
            <a:extLst>
              <a:ext uri="{FF2B5EF4-FFF2-40B4-BE49-F238E27FC236}">
                <a16:creationId xmlns:a16="http://schemas.microsoft.com/office/drawing/2014/main" id="{B447FF1B-561C-40DC-B279-26F54A4AB512}"/>
              </a:ext>
            </a:extLst>
          </p:cNvPr>
          <p:cNvPicPr>
            <a:picLocks noChangeAspect="1"/>
          </p:cNvPicPr>
          <p:nvPr/>
        </p:nvPicPr>
        <p:blipFill>
          <a:blip r:embed="rId3"/>
          <a:stretch>
            <a:fillRect/>
          </a:stretch>
        </p:blipFill>
        <p:spPr>
          <a:xfrm>
            <a:off x="695990" y="1948522"/>
            <a:ext cx="683753" cy="669239"/>
          </a:xfrm>
          <a:prstGeom prst="rect">
            <a:avLst/>
          </a:prstGeom>
        </p:spPr>
      </p:pic>
      <p:sp>
        <p:nvSpPr>
          <p:cNvPr id="7" name="TextBox 6">
            <a:extLst>
              <a:ext uri="{FF2B5EF4-FFF2-40B4-BE49-F238E27FC236}">
                <a16:creationId xmlns:a16="http://schemas.microsoft.com/office/drawing/2014/main" id="{D8FE03A6-0174-42FA-B587-443B2ACCB6D8}"/>
              </a:ext>
            </a:extLst>
          </p:cNvPr>
          <p:cNvSpPr txBox="1"/>
          <p:nvPr/>
        </p:nvSpPr>
        <p:spPr>
          <a:xfrm>
            <a:off x="184150" y="121964"/>
            <a:ext cx="673488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Where &amp; How do we collect data?</a:t>
            </a:r>
            <a:endParaRPr lang="en-US"/>
          </a:p>
        </p:txBody>
      </p:sp>
      <p:sp>
        <p:nvSpPr>
          <p:cNvPr id="8" name="TextBox 7">
            <a:extLst>
              <a:ext uri="{FF2B5EF4-FFF2-40B4-BE49-F238E27FC236}">
                <a16:creationId xmlns:a16="http://schemas.microsoft.com/office/drawing/2014/main" id="{D5A95E3F-99D8-40D6-9882-1A1BA4067976}"/>
              </a:ext>
            </a:extLst>
          </p:cNvPr>
          <p:cNvSpPr txBox="1"/>
          <p:nvPr/>
        </p:nvSpPr>
        <p:spPr>
          <a:xfrm>
            <a:off x="1721509" y="1961061"/>
            <a:ext cx="4310977"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Social distancing</a:t>
            </a:r>
          </a:p>
          <a:p>
            <a:r>
              <a:rPr lang="en-US" sz="1400" i="1">
                <a:solidFill>
                  <a:srgbClr val="FF0000"/>
                </a:solidFill>
              </a:rPr>
              <a:t>Source: COVID19 Panel Data from GitHub</a:t>
            </a:r>
            <a:endParaRPr lang="en-US" sz="1400" i="1">
              <a:solidFill>
                <a:srgbClr val="FF0000"/>
              </a:solidFill>
              <a:cs typeface="Calibri"/>
            </a:endParaRPr>
          </a:p>
        </p:txBody>
      </p:sp>
      <p:sp>
        <p:nvSpPr>
          <p:cNvPr id="9" name="TextBox 8">
            <a:extLst>
              <a:ext uri="{FF2B5EF4-FFF2-40B4-BE49-F238E27FC236}">
                <a16:creationId xmlns:a16="http://schemas.microsoft.com/office/drawing/2014/main" id="{68000D51-EE4F-4386-A1C3-A26BEB62B9A5}"/>
              </a:ext>
            </a:extLst>
          </p:cNvPr>
          <p:cNvSpPr txBox="1"/>
          <p:nvPr/>
        </p:nvSpPr>
        <p:spPr>
          <a:xfrm>
            <a:off x="1721508" y="2909346"/>
            <a:ext cx="230074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Demographic</a:t>
            </a:r>
          </a:p>
          <a:p>
            <a:r>
              <a:rPr lang="en-US" sz="1400" i="1">
                <a:solidFill>
                  <a:srgbClr val="FF0000"/>
                </a:solidFill>
              </a:rPr>
              <a:t>Source: </a:t>
            </a:r>
            <a:r>
              <a:rPr lang="en-US" sz="1400" i="1">
                <a:solidFill>
                  <a:srgbClr val="FF0000"/>
                </a:solidFill>
                <a:cs typeface="Calibri"/>
              </a:rPr>
              <a:t> Wikipedia,</a:t>
            </a:r>
          </a:p>
          <a:p>
            <a:r>
              <a:rPr lang="en-US" sz="1400" i="1">
                <a:solidFill>
                  <a:srgbClr val="FF0000"/>
                </a:solidFill>
                <a:cs typeface="Calibri"/>
              </a:rPr>
              <a:t>United States Census Bureau,</a:t>
            </a:r>
            <a:endParaRPr lang="en-US" sz="1400"/>
          </a:p>
          <a:p>
            <a:endParaRPr lang="en-US" sz="1200" i="1">
              <a:solidFill>
                <a:srgbClr val="FF0000"/>
              </a:solidFill>
              <a:cs typeface="Calibri"/>
            </a:endParaRPr>
          </a:p>
          <a:p>
            <a:r>
              <a:rPr lang="en-US" sz="1200" i="1">
                <a:solidFill>
                  <a:srgbClr val="FF0000"/>
                </a:solidFill>
                <a:cs typeface="Calibri"/>
              </a:rPr>
              <a:t>             </a:t>
            </a:r>
            <a:endParaRPr lang="en-US" sz="1200">
              <a:solidFill>
                <a:srgbClr val="FF0000"/>
              </a:solidFill>
              <a:cs typeface="Calibri"/>
            </a:endParaRPr>
          </a:p>
          <a:p>
            <a:pPr marL="171450" indent="-171450">
              <a:buFont typeface="Arial"/>
              <a:buChar char="•"/>
            </a:pPr>
            <a:endParaRPr lang="en-US" sz="1200" i="1">
              <a:solidFill>
                <a:srgbClr val="FF0000"/>
              </a:solidFill>
              <a:cs typeface="Calibri"/>
            </a:endParaRPr>
          </a:p>
        </p:txBody>
      </p:sp>
      <p:sp>
        <p:nvSpPr>
          <p:cNvPr id="10" name="TextBox 9">
            <a:extLst>
              <a:ext uri="{FF2B5EF4-FFF2-40B4-BE49-F238E27FC236}">
                <a16:creationId xmlns:a16="http://schemas.microsoft.com/office/drawing/2014/main" id="{4D14883C-860C-4AB7-A429-C64FDD1B6BFE}"/>
              </a:ext>
            </a:extLst>
          </p:cNvPr>
          <p:cNvSpPr txBox="1"/>
          <p:nvPr/>
        </p:nvSpPr>
        <p:spPr>
          <a:xfrm>
            <a:off x="1723245" y="4065369"/>
            <a:ext cx="5269624"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Medical</a:t>
            </a:r>
          </a:p>
          <a:p>
            <a:r>
              <a:rPr lang="en-US" sz="1400" i="1">
                <a:solidFill>
                  <a:srgbClr val="FF0000"/>
                </a:solidFill>
              </a:rPr>
              <a:t>Source: </a:t>
            </a:r>
            <a:r>
              <a:rPr lang="en-US" sz="1400">
                <a:solidFill>
                  <a:srgbClr val="FF0000"/>
                </a:solidFill>
                <a:hlinkClick r:id="rId4"/>
              </a:rPr>
              <a:t>https://data.cms.gov/</a:t>
            </a:r>
            <a:r>
              <a:rPr lang="en-US" sz="1400">
                <a:solidFill>
                  <a:srgbClr val="FF0000"/>
                </a:solidFill>
              </a:rPr>
              <a:t> </a:t>
            </a:r>
            <a:r>
              <a:rPr lang="en-US" sz="1400" i="1">
                <a:solidFill>
                  <a:srgbClr val="FF0000"/>
                </a:solidFill>
              </a:rPr>
              <a:t>&amp;</a:t>
            </a:r>
            <a:r>
              <a:rPr lang="en-US" sz="1400">
                <a:solidFill>
                  <a:srgbClr val="FF0000"/>
                </a:solidFill>
                <a:hlinkClick r:id="rId5"/>
              </a:rPr>
              <a:t> https://data.medicare.gov/</a:t>
            </a:r>
            <a:endParaRPr lang="en-US" sz="1400" i="1">
              <a:solidFill>
                <a:srgbClr val="FF0000"/>
              </a:solidFill>
              <a:cs typeface="Calibri"/>
            </a:endParaRPr>
          </a:p>
        </p:txBody>
      </p:sp>
      <p:sp>
        <p:nvSpPr>
          <p:cNvPr id="11" name="TextBox 10">
            <a:extLst>
              <a:ext uri="{FF2B5EF4-FFF2-40B4-BE49-F238E27FC236}">
                <a16:creationId xmlns:a16="http://schemas.microsoft.com/office/drawing/2014/main" id="{D19FC4D3-F3E1-4E6F-A47C-4EEF839954F9}"/>
              </a:ext>
            </a:extLst>
          </p:cNvPr>
          <p:cNvSpPr txBox="1"/>
          <p:nvPr/>
        </p:nvSpPr>
        <p:spPr>
          <a:xfrm>
            <a:off x="1660056" y="896366"/>
            <a:ext cx="36293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t>Confirmed, death, recovered</a:t>
            </a:r>
          </a:p>
          <a:p>
            <a:r>
              <a:rPr lang="en-US" sz="1400" i="1">
                <a:solidFill>
                  <a:srgbClr val="FF0000"/>
                </a:solidFill>
              </a:rPr>
              <a:t>Source: JHU dataset from GitHub</a:t>
            </a:r>
            <a:endParaRPr lang="en-US" sz="1400" i="1">
              <a:solidFill>
                <a:srgbClr val="FF0000"/>
              </a:solidFill>
              <a:cs typeface="Calibri"/>
            </a:endParaRPr>
          </a:p>
          <a:p>
            <a:endParaRPr lang="en-US" sz="1200" i="1">
              <a:solidFill>
                <a:srgbClr val="FF0000"/>
              </a:solidFill>
              <a:cs typeface="Calibri"/>
            </a:endParaRPr>
          </a:p>
        </p:txBody>
      </p:sp>
      <p:pic>
        <p:nvPicPr>
          <p:cNvPr id="12" name="Picture 12" descr="A close up of a logo&#10;&#10;Description generated with very high confidence">
            <a:extLst>
              <a:ext uri="{FF2B5EF4-FFF2-40B4-BE49-F238E27FC236}">
                <a16:creationId xmlns:a16="http://schemas.microsoft.com/office/drawing/2014/main" id="{8E4AB38D-CA26-4979-A7F9-48EC503153AB}"/>
              </a:ext>
            </a:extLst>
          </p:cNvPr>
          <p:cNvPicPr>
            <a:picLocks noChangeAspect="1"/>
          </p:cNvPicPr>
          <p:nvPr/>
        </p:nvPicPr>
        <p:blipFill>
          <a:blip r:embed="rId6"/>
          <a:stretch>
            <a:fillRect/>
          </a:stretch>
        </p:blipFill>
        <p:spPr>
          <a:xfrm>
            <a:off x="753850" y="985034"/>
            <a:ext cx="511279" cy="525793"/>
          </a:xfrm>
          <a:prstGeom prst="rect">
            <a:avLst/>
          </a:prstGeom>
        </p:spPr>
      </p:pic>
      <p:pic>
        <p:nvPicPr>
          <p:cNvPr id="14" name="Picture 14" descr="A close up of a logo&#10;&#10;Description generated with very high confidence">
            <a:extLst>
              <a:ext uri="{FF2B5EF4-FFF2-40B4-BE49-F238E27FC236}">
                <a16:creationId xmlns:a16="http://schemas.microsoft.com/office/drawing/2014/main" id="{424A4A58-79B0-4EAD-BC72-6D44516DCDC4}"/>
              </a:ext>
            </a:extLst>
          </p:cNvPr>
          <p:cNvPicPr>
            <a:picLocks noChangeAspect="1"/>
          </p:cNvPicPr>
          <p:nvPr/>
        </p:nvPicPr>
        <p:blipFill>
          <a:blip r:embed="rId7"/>
          <a:stretch>
            <a:fillRect/>
          </a:stretch>
        </p:blipFill>
        <p:spPr>
          <a:xfrm>
            <a:off x="728217" y="2952188"/>
            <a:ext cx="631839" cy="631839"/>
          </a:xfrm>
          <a:prstGeom prst="rect">
            <a:avLst/>
          </a:prstGeom>
        </p:spPr>
      </p:pic>
      <p:pic>
        <p:nvPicPr>
          <p:cNvPr id="16" name="Picture 16" descr="A close up of a logo&#10;&#10;Description generated with very high confidence">
            <a:extLst>
              <a:ext uri="{FF2B5EF4-FFF2-40B4-BE49-F238E27FC236}">
                <a16:creationId xmlns:a16="http://schemas.microsoft.com/office/drawing/2014/main" id="{79E98393-BE52-4266-809C-89E2A53CC33C}"/>
              </a:ext>
            </a:extLst>
          </p:cNvPr>
          <p:cNvPicPr>
            <a:picLocks noChangeAspect="1"/>
          </p:cNvPicPr>
          <p:nvPr/>
        </p:nvPicPr>
        <p:blipFill>
          <a:blip r:embed="rId8"/>
          <a:stretch>
            <a:fillRect/>
          </a:stretch>
        </p:blipFill>
        <p:spPr>
          <a:xfrm>
            <a:off x="784090" y="4001929"/>
            <a:ext cx="571560" cy="578817"/>
          </a:xfrm>
          <a:prstGeom prst="rect">
            <a:avLst/>
          </a:prstGeom>
        </p:spPr>
      </p:pic>
      <p:pic>
        <p:nvPicPr>
          <p:cNvPr id="2" name="Picture 2" descr="A close up of a logo&#10;&#10;Description generated with high confidence">
            <a:extLst>
              <a:ext uri="{FF2B5EF4-FFF2-40B4-BE49-F238E27FC236}">
                <a16:creationId xmlns:a16="http://schemas.microsoft.com/office/drawing/2014/main" id="{D2DD55B2-796F-44EF-84DD-C012610BE1AB}"/>
              </a:ext>
            </a:extLst>
          </p:cNvPr>
          <p:cNvPicPr>
            <a:picLocks noChangeAspect="1"/>
          </p:cNvPicPr>
          <p:nvPr/>
        </p:nvPicPr>
        <p:blipFill>
          <a:blip r:embed="rId9"/>
          <a:stretch>
            <a:fillRect/>
          </a:stretch>
        </p:blipFill>
        <p:spPr>
          <a:xfrm>
            <a:off x="715691" y="4943503"/>
            <a:ext cx="642163" cy="666743"/>
          </a:xfrm>
          <a:prstGeom prst="rect">
            <a:avLst/>
          </a:prstGeom>
        </p:spPr>
      </p:pic>
      <p:sp>
        <p:nvSpPr>
          <p:cNvPr id="13" name="TextBox 12">
            <a:extLst>
              <a:ext uri="{FF2B5EF4-FFF2-40B4-BE49-F238E27FC236}">
                <a16:creationId xmlns:a16="http://schemas.microsoft.com/office/drawing/2014/main" id="{B5A40B75-5AC6-449C-945E-5D48F99ECCA9}"/>
              </a:ext>
            </a:extLst>
          </p:cNvPr>
          <p:cNvSpPr txBox="1"/>
          <p:nvPr/>
        </p:nvSpPr>
        <p:spPr>
          <a:xfrm>
            <a:off x="1723869" y="4892569"/>
            <a:ext cx="230765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Transportation</a:t>
            </a:r>
          </a:p>
          <a:p>
            <a:r>
              <a:rPr lang="en-US" sz="1400" i="1">
                <a:solidFill>
                  <a:srgbClr val="FF0000"/>
                </a:solidFill>
              </a:rPr>
              <a:t>Source: </a:t>
            </a:r>
            <a:r>
              <a:rPr lang="en-US" sz="1400">
                <a:solidFill>
                  <a:srgbClr val="FF0000"/>
                </a:solidFill>
                <a:ea typeface="+mn-lt"/>
                <a:cs typeface="+mn-lt"/>
                <a:hlinkClick r:id="rId10"/>
              </a:rPr>
              <a:t>GlobalAir.com</a:t>
            </a:r>
            <a:endParaRPr lang="en-US" sz="1400" i="1">
              <a:solidFill>
                <a:srgbClr val="FF0000"/>
              </a:solidFill>
              <a:cs typeface="Calibri"/>
            </a:endParaRPr>
          </a:p>
          <a:p>
            <a:endParaRPr lang="en-US" sz="1200" i="1">
              <a:solidFill>
                <a:srgbClr val="FF0000"/>
              </a:solidFill>
              <a:cs typeface="Calibri"/>
            </a:endParaRPr>
          </a:p>
        </p:txBody>
      </p:sp>
      <p:pic>
        <p:nvPicPr>
          <p:cNvPr id="5" name="Picture 38" descr="A close up of a logo&#10;&#10;Description generated with very high confidence">
            <a:extLst>
              <a:ext uri="{FF2B5EF4-FFF2-40B4-BE49-F238E27FC236}">
                <a16:creationId xmlns:a16="http://schemas.microsoft.com/office/drawing/2014/main" id="{799A0F82-E8C3-48EB-B188-1206F5D12D00}"/>
              </a:ext>
            </a:extLst>
          </p:cNvPr>
          <p:cNvPicPr>
            <a:picLocks noChangeAspect="1"/>
          </p:cNvPicPr>
          <p:nvPr/>
        </p:nvPicPr>
        <p:blipFill>
          <a:blip r:embed="rId11"/>
          <a:stretch>
            <a:fillRect/>
          </a:stretch>
        </p:blipFill>
        <p:spPr>
          <a:xfrm>
            <a:off x="721837" y="5889532"/>
            <a:ext cx="638484" cy="598881"/>
          </a:xfrm>
          <a:prstGeom prst="rect">
            <a:avLst/>
          </a:prstGeom>
        </p:spPr>
      </p:pic>
      <p:sp>
        <p:nvSpPr>
          <p:cNvPr id="17" name="TextBox 16">
            <a:extLst>
              <a:ext uri="{FF2B5EF4-FFF2-40B4-BE49-F238E27FC236}">
                <a16:creationId xmlns:a16="http://schemas.microsoft.com/office/drawing/2014/main" id="{E278A4F1-4288-4006-B935-8FF65F23B923}"/>
              </a:ext>
            </a:extLst>
          </p:cNvPr>
          <p:cNvSpPr txBox="1"/>
          <p:nvPr/>
        </p:nvSpPr>
        <p:spPr>
          <a:xfrm>
            <a:off x="1723868" y="5888084"/>
            <a:ext cx="201269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Education</a:t>
            </a:r>
          </a:p>
          <a:p>
            <a:r>
              <a:rPr lang="en-US" sz="1400" i="1">
                <a:solidFill>
                  <a:srgbClr val="FF0000"/>
                </a:solidFill>
              </a:rPr>
              <a:t>Source: USA.com</a:t>
            </a:r>
            <a:endParaRPr lang="en-US" sz="1400">
              <a:solidFill>
                <a:srgbClr val="FF0000"/>
              </a:solidFill>
              <a:cs typeface="Calibri"/>
            </a:endParaRPr>
          </a:p>
          <a:p>
            <a:endParaRPr lang="en-US" sz="1200" i="1">
              <a:solidFill>
                <a:srgbClr val="FF0000"/>
              </a:solidFill>
              <a:cs typeface="Calibri"/>
            </a:endParaRPr>
          </a:p>
        </p:txBody>
      </p:sp>
      <p:sp>
        <p:nvSpPr>
          <p:cNvPr id="15" name="Rectangle 14">
            <a:extLst>
              <a:ext uri="{FF2B5EF4-FFF2-40B4-BE49-F238E27FC236}">
                <a16:creationId xmlns:a16="http://schemas.microsoft.com/office/drawing/2014/main" id="{F941FDFD-4447-4DB7-B137-FD55F784EDF4}"/>
              </a:ext>
            </a:extLst>
          </p:cNvPr>
          <p:cNvSpPr/>
          <p:nvPr/>
        </p:nvSpPr>
        <p:spPr>
          <a:xfrm>
            <a:off x="532972" y="1718749"/>
            <a:ext cx="6144018" cy="4923736"/>
          </a:xfrm>
          <a:prstGeom prst="rect">
            <a:avLst/>
          </a:prstGeom>
          <a:solidFill>
            <a:srgbClr val="42C23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6C36AD-35D9-44E9-8A74-7D3D194405A7}"/>
              </a:ext>
            </a:extLst>
          </p:cNvPr>
          <p:cNvSpPr/>
          <p:nvPr/>
        </p:nvSpPr>
        <p:spPr>
          <a:xfrm>
            <a:off x="537252" y="778776"/>
            <a:ext cx="6147229" cy="937270"/>
          </a:xfrm>
          <a:prstGeom prst="rect">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0C92ECF-6A59-42EC-89C5-45E5F9E93E50}"/>
              </a:ext>
            </a:extLst>
          </p:cNvPr>
          <p:cNvSpPr/>
          <p:nvPr/>
        </p:nvSpPr>
        <p:spPr>
          <a:xfrm>
            <a:off x="7747770" y="2009680"/>
            <a:ext cx="2870969" cy="2663149"/>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150000"/>
              </a:lnSpc>
            </a:pPr>
            <a:r>
              <a:rPr lang="en-US" sz="2400" dirty="0">
                <a:solidFill>
                  <a:srgbClr val="000000"/>
                </a:solidFill>
                <a:latin typeface="Calibri"/>
                <a:ea typeface="Segoe UI"/>
                <a:cs typeface="Segoe UI"/>
              </a:rPr>
              <a:t>Collection Method</a:t>
            </a:r>
            <a:r>
              <a:rPr lang="en-US" sz="2400" dirty="0">
                <a:latin typeface="Calibri"/>
                <a:ea typeface="Segoe UI"/>
                <a:cs typeface="Segoe UI"/>
              </a:rPr>
              <a:t>​</a:t>
            </a:r>
            <a:endParaRPr lang="en-US" sz="2400" dirty="0">
              <a:cs typeface="Calibri"/>
            </a:endParaRPr>
          </a:p>
          <a:p>
            <a:pPr lvl="0" algn="ctr" rtl="0">
              <a:lnSpc>
                <a:spcPct val="150000"/>
              </a:lnSpc>
              <a:buChar char="•"/>
            </a:pPr>
            <a:r>
              <a:rPr lang="en-US" sz="2400" dirty="0">
                <a:solidFill>
                  <a:srgbClr val="000000"/>
                </a:solidFill>
                <a:latin typeface="Calibri"/>
                <a:ea typeface="Arial"/>
                <a:cs typeface="Arial"/>
              </a:rPr>
              <a:t>API</a:t>
            </a:r>
            <a:r>
              <a:rPr lang="en-US" sz="2400" dirty="0">
                <a:latin typeface="Calibri"/>
                <a:ea typeface="Arial"/>
                <a:cs typeface="Arial"/>
              </a:rPr>
              <a:t>​</a:t>
            </a:r>
          </a:p>
          <a:p>
            <a:pPr lvl="0" algn="ctr" rtl="0">
              <a:lnSpc>
                <a:spcPct val="150000"/>
              </a:lnSpc>
              <a:buChar char="•"/>
            </a:pPr>
            <a:r>
              <a:rPr lang="en-US" sz="2400" dirty="0">
                <a:solidFill>
                  <a:srgbClr val="000000"/>
                </a:solidFill>
                <a:latin typeface="Calibri"/>
                <a:ea typeface="Arial"/>
                <a:cs typeface="Arial"/>
              </a:rPr>
              <a:t>Manual collection</a:t>
            </a:r>
            <a:r>
              <a:rPr lang="en-US" sz="2400" dirty="0">
                <a:latin typeface="Calibri"/>
                <a:ea typeface="Arial"/>
                <a:cs typeface="Arial"/>
              </a:rPr>
              <a:t>​</a:t>
            </a:r>
          </a:p>
        </p:txBody>
      </p:sp>
    </p:spTree>
    <p:extLst>
      <p:ext uri="{BB962C8B-B14F-4D97-AF65-F5344CB8AC3E}">
        <p14:creationId xmlns:p14="http://schemas.microsoft.com/office/powerpoint/2010/main" val="6403214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1" descr="A close up of a piece of paper&#10;&#10;Description generated with very high confidence">
            <a:extLst>
              <a:ext uri="{FF2B5EF4-FFF2-40B4-BE49-F238E27FC236}">
                <a16:creationId xmlns:a16="http://schemas.microsoft.com/office/drawing/2014/main" id="{7DA842F9-E183-482E-8B4A-1BD7E23A673E}"/>
              </a:ext>
            </a:extLst>
          </p:cNvPr>
          <p:cNvPicPr>
            <a:picLocks noChangeAspect="1"/>
          </p:cNvPicPr>
          <p:nvPr/>
        </p:nvPicPr>
        <p:blipFill>
          <a:blip r:embed="rId3"/>
          <a:stretch>
            <a:fillRect/>
          </a:stretch>
        </p:blipFill>
        <p:spPr>
          <a:xfrm>
            <a:off x="764632" y="1965070"/>
            <a:ext cx="3403242" cy="4081030"/>
          </a:xfrm>
          <a:prstGeom prst="rect">
            <a:avLst/>
          </a:prstGeom>
        </p:spPr>
      </p:pic>
      <p:sp>
        <p:nvSpPr>
          <p:cNvPr id="13" name="Rectangle 12">
            <a:extLst>
              <a:ext uri="{FF2B5EF4-FFF2-40B4-BE49-F238E27FC236}">
                <a16:creationId xmlns:a16="http://schemas.microsoft.com/office/drawing/2014/main" id="{52444021-66E9-46F6-AE86-171048473A7E}"/>
              </a:ext>
            </a:extLst>
          </p:cNvPr>
          <p:cNvSpPr/>
          <p:nvPr/>
        </p:nvSpPr>
        <p:spPr>
          <a:xfrm>
            <a:off x="372362" y="2021701"/>
            <a:ext cx="3809999" cy="4072943"/>
          </a:xfrm>
          <a:prstGeom prst="rect">
            <a:avLst/>
          </a:prstGeom>
          <a:solidFill>
            <a:srgbClr val="FFFFF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4110DE7-BDBA-4901-BC8F-3B3DD5644DF1}"/>
              </a:ext>
            </a:extLst>
          </p:cNvPr>
          <p:cNvSpPr/>
          <p:nvPr/>
        </p:nvSpPr>
        <p:spPr>
          <a:xfrm rot="5400000">
            <a:off x="2239267" y="4036797"/>
            <a:ext cx="4610654" cy="284680"/>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9CCBC2F6-4F20-4395-8E46-F57ED6995497}"/>
              </a:ext>
            </a:extLst>
          </p:cNvPr>
          <p:cNvCxnSpPr>
            <a:cxnSpLocks/>
          </p:cNvCxnSpPr>
          <p:nvPr/>
        </p:nvCxnSpPr>
        <p:spPr>
          <a:xfrm flipH="1">
            <a:off x="4615713" y="2502913"/>
            <a:ext cx="5362783" cy="7695"/>
          </a:xfrm>
          <a:prstGeom prst="straightConnector1">
            <a:avLst/>
          </a:prstGeom>
          <a:ln w="28575">
            <a:solidFill>
              <a:schemeClr val="bg2">
                <a:lumMod val="1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Diamond 33">
            <a:extLst>
              <a:ext uri="{FF2B5EF4-FFF2-40B4-BE49-F238E27FC236}">
                <a16:creationId xmlns:a16="http://schemas.microsoft.com/office/drawing/2014/main" id="{43A2378B-1524-47AC-BF63-C79A5307D94A}"/>
              </a:ext>
            </a:extLst>
          </p:cNvPr>
          <p:cNvSpPr/>
          <p:nvPr/>
        </p:nvSpPr>
        <p:spPr>
          <a:xfrm>
            <a:off x="2465850" y="4855722"/>
            <a:ext cx="69761" cy="101959"/>
          </a:xfrm>
          <a:prstGeom prst="diamond">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EE62B2D-28E4-4968-B175-09CE3BB5AE75}"/>
              </a:ext>
            </a:extLst>
          </p:cNvPr>
          <p:cNvSpPr txBox="1"/>
          <p:nvPr/>
        </p:nvSpPr>
        <p:spPr>
          <a:xfrm>
            <a:off x="6693126" y="827204"/>
            <a:ext cx="32677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C00000"/>
                </a:solidFill>
                <a:cs typeface="Calibri"/>
              </a:rPr>
              <a:t>Average Increment Ratio (AIR) (confirmed)</a:t>
            </a:r>
          </a:p>
        </p:txBody>
      </p:sp>
      <p:pic>
        <p:nvPicPr>
          <p:cNvPr id="19" name="Picture 2" descr="A close up of a logo&#10;&#10;Description generated with high confidence">
            <a:extLst>
              <a:ext uri="{FF2B5EF4-FFF2-40B4-BE49-F238E27FC236}">
                <a16:creationId xmlns:a16="http://schemas.microsoft.com/office/drawing/2014/main" id="{DED41C62-19F0-4DD3-A2F3-6DAE9AC7C6B3}"/>
              </a:ext>
            </a:extLst>
          </p:cNvPr>
          <p:cNvPicPr>
            <a:picLocks noChangeAspect="1"/>
          </p:cNvPicPr>
          <p:nvPr/>
        </p:nvPicPr>
        <p:blipFill>
          <a:blip r:embed="rId4"/>
          <a:stretch>
            <a:fillRect/>
          </a:stretch>
        </p:blipFill>
        <p:spPr>
          <a:xfrm>
            <a:off x="2040075" y="4206321"/>
            <a:ext cx="881130" cy="881130"/>
          </a:xfrm>
          <a:prstGeom prst="rect">
            <a:avLst/>
          </a:prstGeom>
        </p:spPr>
      </p:pic>
      <p:pic>
        <p:nvPicPr>
          <p:cNvPr id="5" name="Picture 14" descr="A close up of a logo&#10;&#10;Description generated with very high confidence">
            <a:extLst>
              <a:ext uri="{FF2B5EF4-FFF2-40B4-BE49-F238E27FC236}">
                <a16:creationId xmlns:a16="http://schemas.microsoft.com/office/drawing/2014/main" id="{CC69BFB4-F956-4552-990D-A25C7B67CF9C}"/>
              </a:ext>
            </a:extLst>
          </p:cNvPr>
          <p:cNvPicPr>
            <a:picLocks noChangeAspect="1"/>
          </p:cNvPicPr>
          <p:nvPr/>
        </p:nvPicPr>
        <p:blipFill>
          <a:blip r:embed="rId5"/>
          <a:stretch>
            <a:fillRect/>
          </a:stretch>
        </p:blipFill>
        <p:spPr>
          <a:xfrm>
            <a:off x="1284559" y="2335934"/>
            <a:ext cx="754742" cy="754742"/>
          </a:xfrm>
          <a:prstGeom prst="rect">
            <a:avLst/>
          </a:prstGeom>
        </p:spPr>
      </p:pic>
      <p:pic>
        <p:nvPicPr>
          <p:cNvPr id="6" name="Picture 16" descr="A close up of a logo&#10;&#10;Description generated with very high confidence">
            <a:extLst>
              <a:ext uri="{FF2B5EF4-FFF2-40B4-BE49-F238E27FC236}">
                <a16:creationId xmlns:a16="http://schemas.microsoft.com/office/drawing/2014/main" id="{5A309517-B276-4B7E-9DD7-DCDC9865A1FC}"/>
              </a:ext>
            </a:extLst>
          </p:cNvPr>
          <p:cNvPicPr>
            <a:picLocks noChangeAspect="1"/>
          </p:cNvPicPr>
          <p:nvPr/>
        </p:nvPicPr>
        <p:blipFill>
          <a:blip r:embed="rId6"/>
          <a:stretch>
            <a:fillRect/>
          </a:stretch>
        </p:blipFill>
        <p:spPr>
          <a:xfrm>
            <a:off x="1700896" y="3408981"/>
            <a:ext cx="682172" cy="689429"/>
          </a:xfrm>
          <a:prstGeom prst="rect">
            <a:avLst/>
          </a:prstGeom>
        </p:spPr>
      </p:pic>
      <p:pic>
        <p:nvPicPr>
          <p:cNvPr id="21" name="Picture 38" descr="A close up of a logo&#10;&#10;Description generated with very high confidence">
            <a:extLst>
              <a:ext uri="{FF2B5EF4-FFF2-40B4-BE49-F238E27FC236}">
                <a16:creationId xmlns:a16="http://schemas.microsoft.com/office/drawing/2014/main" id="{A96BE876-E496-41D6-911C-EE53F05399DD}"/>
              </a:ext>
            </a:extLst>
          </p:cNvPr>
          <p:cNvPicPr>
            <a:picLocks noChangeAspect="1"/>
          </p:cNvPicPr>
          <p:nvPr/>
        </p:nvPicPr>
        <p:blipFill>
          <a:blip r:embed="rId7"/>
          <a:stretch>
            <a:fillRect/>
          </a:stretch>
        </p:blipFill>
        <p:spPr>
          <a:xfrm>
            <a:off x="2904103" y="4848584"/>
            <a:ext cx="742951" cy="721784"/>
          </a:xfrm>
          <a:prstGeom prst="rect">
            <a:avLst/>
          </a:prstGeom>
        </p:spPr>
      </p:pic>
      <p:sp>
        <p:nvSpPr>
          <p:cNvPr id="35" name="TextBox 34">
            <a:extLst>
              <a:ext uri="{FF2B5EF4-FFF2-40B4-BE49-F238E27FC236}">
                <a16:creationId xmlns:a16="http://schemas.microsoft.com/office/drawing/2014/main" id="{E4020F6A-938C-44E8-9F61-725E8495D3B0}"/>
              </a:ext>
            </a:extLst>
          </p:cNvPr>
          <p:cNvSpPr txBox="1"/>
          <p:nvPr/>
        </p:nvSpPr>
        <p:spPr>
          <a:xfrm>
            <a:off x="2214846" y="2554834"/>
            <a:ext cx="1482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rPr>
              <a:t>% &gt;65 yrs. old</a:t>
            </a:r>
          </a:p>
        </p:txBody>
      </p:sp>
      <p:sp>
        <p:nvSpPr>
          <p:cNvPr id="36" name="TextBox 35">
            <a:extLst>
              <a:ext uri="{FF2B5EF4-FFF2-40B4-BE49-F238E27FC236}">
                <a16:creationId xmlns:a16="http://schemas.microsoft.com/office/drawing/2014/main" id="{B0D69177-05E5-45C4-8A03-19D1E8DC1B52}"/>
              </a:ext>
            </a:extLst>
          </p:cNvPr>
          <p:cNvSpPr txBox="1"/>
          <p:nvPr/>
        </p:nvSpPr>
        <p:spPr>
          <a:xfrm>
            <a:off x="2639482" y="3101481"/>
            <a:ext cx="16967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cs typeface="Calibri"/>
              </a:rPr>
              <a:t>Medical resource index</a:t>
            </a:r>
          </a:p>
        </p:txBody>
      </p:sp>
      <p:sp>
        <p:nvSpPr>
          <p:cNvPr id="37" name="TextBox 36">
            <a:extLst>
              <a:ext uri="{FF2B5EF4-FFF2-40B4-BE49-F238E27FC236}">
                <a16:creationId xmlns:a16="http://schemas.microsoft.com/office/drawing/2014/main" id="{32563C68-B362-46BB-AC66-AA10F55C88D7}"/>
              </a:ext>
            </a:extLst>
          </p:cNvPr>
          <p:cNvSpPr txBox="1"/>
          <p:nvPr/>
        </p:nvSpPr>
        <p:spPr>
          <a:xfrm>
            <a:off x="696213" y="4524228"/>
            <a:ext cx="1219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cs typeface="Calibri"/>
              </a:rPr>
              <a:t># airports</a:t>
            </a:r>
            <a:endParaRPr lang="en-US">
              <a:solidFill>
                <a:srgbClr val="000000"/>
              </a:solidFill>
            </a:endParaRPr>
          </a:p>
        </p:txBody>
      </p:sp>
      <p:sp>
        <p:nvSpPr>
          <p:cNvPr id="38" name="TextBox 37">
            <a:extLst>
              <a:ext uri="{FF2B5EF4-FFF2-40B4-BE49-F238E27FC236}">
                <a16:creationId xmlns:a16="http://schemas.microsoft.com/office/drawing/2014/main" id="{A3B0F991-DB34-4ACE-A1C0-664EF8132B46}"/>
              </a:ext>
            </a:extLst>
          </p:cNvPr>
          <p:cNvSpPr txBox="1"/>
          <p:nvPr/>
        </p:nvSpPr>
        <p:spPr>
          <a:xfrm>
            <a:off x="1130875" y="5280861"/>
            <a:ext cx="23729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cs typeface="Calibri"/>
              </a:rPr>
              <a:t>Education Index</a:t>
            </a:r>
            <a:endParaRPr lang="en-US">
              <a:solidFill>
                <a:srgbClr val="000000"/>
              </a:solidFill>
            </a:endParaRPr>
          </a:p>
        </p:txBody>
      </p:sp>
      <p:sp>
        <p:nvSpPr>
          <p:cNvPr id="40" name="TextBox 39">
            <a:extLst>
              <a:ext uri="{FF2B5EF4-FFF2-40B4-BE49-F238E27FC236}">
                <a16:creationId xmlns:a16="http://schemas.microsoft.com/office/drawing/2014/main" id="{B5202E74-DF18-4673-888E-92CEA3ACCE36}"/>
              </a:ext>
            </a:extLst>
          </p:cNvPr>
          <p:cNvSpPr txBox="1"/>
          <p:nvPr/>
        </p:nvSpPr>
        <p:spPr>
          <a:xfrm>
            <a:off x="1609068" y="764800"/>
            <a:ext cx="260313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B050"/>
                </a:solidFill>
              </a:rPr>
              <a:t>Time-invariant State Info</a:t>
            </a:r>
            <a:endParaRPr lang="en-US" sz="2800" b="1">
              <a:solidFill>
                <a:srgbClr val="00B050"/>
              </a:solidFill>
              <a:cs typeface="Calibri"/>
            </a:endParaRPr>
          </a:p>
        </p:txBody>
      </p:sp>
      <p:sp>
        <p:nvSpPr>
          <p:cNvPr id="47" name="TextBox 46">
            <a:extLst>
              <a:ext uri="{FF2B5EF4-FFF2-40B4-BE49-F238E27FC236}">
                <a16:creationId xmlns:a16="http://schemas.microsoft.com/office/drawing/2014/main" id="{AA2B09FA-E038-46A5-A36F-E2F810D825E4}"/>
              </a:ext>
            </a:extLst>
          </p:cNvPr>
          <p:cNvSpPr txBox="1"/>
          <p:nvPr/>
        </p:nvSpPr>
        <p:spPr>
          <a:xfrm>
            <a:off x="4461221" y="766690"/>
            <a:ext cx="2125000" cy="954107"/>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B050"/>
                </a:solidFill>
                <a:cs typeface="Calibri"/>
              </a:rPr>
              <a:t>Time-variant State Policy</a:t>
            </a:r>
          </a:p>
        </p:txBody>
      </p:sp>
      <p:cxnSp>
        <p:nvCxnSpPr>
          <p:cNvPr id="49" name="Straight Arrow Connector 48">
            <a:extLst>
              <a:ext uri="{FF2B5EF4-FFF2-40B4-BE49-F238E27FC236}">
                <a16:creationId xmlns:a16="http://schemas.microsoft.com/office/drawing/2014/main" id="{E8254532-B157-496D-B7A2-5172FF1317D6}"/>
              </a:ext>
            </a:extLst>
          </p:cNvPr>
          <p:cNvCxnSpPr>
            <a:cxnSpLocks/>
          </p:cNvCxnSpPr>
          <p:nvPr/>
        </p:nvCxnSpPr>
        <p:spPr>
          <a:xfrm flipH="1" flipV="1">
            <a:off x="4588882" y="3803861"/>
            <a:ext cx="5408964" cy="38485"/>
          </a:xfrm>
          <a:prstGeom prst="straightConnector1">
            <a:avLst/>
          </a:prstGeom>
          <a:ln w="28575">
            <a:solidFill>
              <a:schemeClr val="bg2">
                <a:lumMod val="1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A1D0144-4EAD-4454-8E6E-5D02A59DDA3B}"/>
              </a:ext>
            </a:extLst>
          </p:cNvPr>
          <p:cNvCxnSpPr>
            <a:cxnSpLocks/>
          </p:cNvCxnSpPr>
          <p:nvPr/>
        </p:nvCxnSpPr>
        <p:spPr>
          <a:xfrm flipH="1" flipV="1">
            <a:off x="4601944" y="5333227"/>
            <a:ext cx="5370481" cy="7697"/>
          </a:xfrm>
          <a:prstGeom prst="straightConnector1">
            <a:avLst/>
          </a:prstGeom>
          <a:ln w="28575">
            <a:solidFill>
              <a:schemeClr val="bg2">
                <a:lumMod val="1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327A3E-B703-4137-8FF5-0B7C0271DC55}"/>
              </a:ext>
            </a:extLst>
          </p:cNvPr>
          <p:cNvSpPr/>
          <p:nvPr/>
        </p:nvSpPr>
        <p:spPr>
          <a:xfrm>
            <a:off x="772145" y="5710962"/>
            <a:ext cx="1765478" cy="289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5" descr="A close up of a map&#10;&#10;Description generated with high confidence">
            <a:extLst>
              <a:ext uri="{FF2B5EF4-FFF2-40B4-BE49-F238E27FC236}">
                <a16:creationId xmlns:a16="http://schemas.microsoft.com/office/drawing/2014/main" id="{02602E52-0CBC-4A64-860B-DB087CAD8805}"/>
              </a:ext>
            </a:extLst>
          </p:cNvPr>
          <p:cNvPicPr>
            <a:picLocks noChangeAspect="1"/>
          </p:cNvPicPr>
          <p:nvPr/>
        </p:nvPicPr>
        <p:blipFill rotWithShape="1">
          <a:blip r:embed="rId8"/>
          <a:srcRect r="-196" b="9382"/>
          <a:stretch/>
        </p:blipFill>
        <p:spPr>
          <a:xfrm>
            <a:off x="188381" y="761135"/>
            <a:ext cx="1277991" cy="955316"/>
          </a:xfrm>
          <a:prstGeom prst="rect">
            <a:avLst/>
          </a:prstGeom>
        </p:spPr>
      </p:pic>
      <p:sp>
        <p:nvSpPr>
          <p:cNvPr id="12" name="Flowchart: Decision 11">
            <a:extLst>
              <a:ext uri="{FF2B5EF4-FFF2-40B4-BE49-F238E27FC236}">
                <a16:creationId xmlns:a16="http://schemas.microsoft.com/office/drawing/2014/main" id="{37880DE9-B285-4E61-B5F1-63EBE79022B1}"/>
              </a:ext>
            </a:extLst>
          </p:cNvPr>
          <p:cNvSpPr/>
          <p:nvPr/>
        </p:nvSpPr>
        <p:spPr>
          <a:xfrm>
            <a:off x="261775" y="1127760"/>
            <a:ext cx="52481" cy="64304"/>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084FA58-F950-4DC7-A871-93CDA7F66DCD}"/>
              </a:ext>
            </a:extLst>
          </p:cNvPr>
          <p:cNvSpPr/>
          <p:nvPr/>
        </p:nvSpPr>
        <p:spPr>
          <a:xfrm>
            <a:off x="6626684" y="-26020"/>
            <a:ext cx="3451366" cy="6876740"/>
          </a:xfrm>
          <a:prstGeom prst="rect">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0BC8871D-4613-4040-8C9D-E1AD101B5418}"/>
              </a:ext>
            </a:extLst>
          </p:cNvPr>
          <p:cNvSpPr txBox="1"/>
          <p:nvPr/>
        </p:nvSpPr>
        <p:spPr>
          <a:xfrm>
            <a:off x="10749147" y="2865915"/>
            <a:ext cx="12980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a:t>
            </a:r>
            <a:r>
              <a:rPr lang="en-US" sz="2800">
                <a:solidFill>
                  <a:srgbClr val="000000"/>
                </a:solidFill>
                <a:cs typeface="Calibri"/>
              </a:rPr>
              <a:t> </a:t>
            </a:r>
            <a:r>
              <a:rPr lang="en-US" sz="2800" b="1">
                <a:solidFill>
                  <a:srgbClr val="42C234"/>
                </a:solidFill>
                <a:ea typeface="+mn-lt"/>
                <a:cs typeface="+mn-lt"/>
              </a:rPr>
              <a:t>X </a:t>
            </a:r>
            <a:r>
              <a:rPr lang="en-US" sz="2800" b="1">
                <a:solidFill>
                  <a:srgbClr val="42C234"/>
                </a:solidFill>
                <a:cs typeface="Calibri"/>
              </a:rPr>
              <a:t> </a:t>
            </a:r>
            <a:r>
              <a:rPr lang="en-US" sz="2800" b="1">
                <a:solidFill>
                  <a:srgbClr val="C00000"/>
                </a:solidFill>
                <a:cs typeface="Calibri"/>
              </a:rPr>
              <a:t>Y </a:t>
            </a:r>
            <a:r>
              <a:rPr lang="en-US" sz="2800">
                <a:cs typeface="Calibri"/>
              </a:rPr>
              <a:t>)</a:t>
            </a:r>
            <a:endParaRPr lang="en-US">
              <a:cs typeface="Calibri"/>
            </a:endParaRPr>
          </a:p>
        </p:txBody>
      </p:sp>
      <p:sp>
        <p:nvSpPr>
          <p:cNvPr id="53" name="TextBox 52">
            <a:extLst>
              <a:ext uri="{FF2B5EF4-FFF2-40B4-BE49-F238E27FC236}">
                <a16:creationId xmlns:a16="http://schemas.microsoft.com/office/drawing/2014/main" id="{7FE181DD-D738-4C8F-96C6-4A2251CD6AB6}"/>
              </a:ext>
            </a:extLst>
          </p:cNvPr>
          <p:cNvSpPr txBox="1"/>
          <p:nvPr/>
        </p:nvSpPr>
        <p:spPr>
          <a:xfrm>
            <a:off x="10749146" y="4351168"/>
            <a:ext cx="12980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a:t>
            </a:r>
            <a:r>
              <a:rPr lang="en-US" sz="2800">
                <a:solidFill>
                  <a:srgbClr val="000000"/>
                </a:solidFill>
                <a:cs typeface="Calibri"/>
              </a:rPr>
              <a:t> </a:t>
            </a:r>
            <a:r>
              <a:rPr lang="en-US" sz="2800" b="1">
                <a:solidFill>
                  <a:srgbClr val="42C234"/>
                </a:solidFill>
                <a:cs typeface="Calibri"/>
              </a:rPr>
              <a:t>X  </a:t>
            </a:r>
            <a:r>
              <a:rPr lang="en-US" sz="2800" b="1">
                <a:solidFill>
                  <a:srgbClr val="C00000"/>
                </a:solidFill>
                <a:cs typeface="Calibri"/>
              </a:rPr>
              <a:t>Y </a:t>
            </a:r>
            <a:r>
              <a:rPr lang="en-US" sz="2800">
                <a:cs typeface="Calibri"/>
              </a:rPr>
              <a:t>)</a:t>
            </a:r>
          </a:p>
        </p:txBody>
      </p:sp>
      <p:sp>
        <p:nvSpPr>
          <p:cNvPr id="58" name="TextBox 57">
            <a:extLst>
              <a:ext uri="{FF2B5EF4-FFF2-40B4-BE49-F238E27FC236}">
                <a16:creationId xmlns:a16="http://schemas.microsoft.com/office/drawing/2014/main" id="{E47B44C1-2894-4A5F-8A62-9190725800F3}"/>
              </a:ext>
            </a:extLst>
          </p:cNvPr>
          <p:cNvSpPr txBox="1"/>
          <p:nvPr/>
        </p:nvSpPr>
        <p:spPr>
          <a:xfrm>
            <a:off x="10749145" y="5741869"/>
            <a:ext cx="12980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a:t>
            </a:r>
            <a:r>
              <a:rPr lang="en-US" sz="2800">
                <a:solidFill>
                  <a:srgbClr val="000000"/>
                </a:solidFill>
                <a:cs typeface="Calibri"/>
              </a:rPr>
              <a:t> </a:t>
            </a:r>
            <a:r>
              <a:rPr lang="en-US" sz="2800" b="1">
                <a:solidFill>
                  <a:srgbClr val="42C234"/>
                </a:solidFill>
                <a:cs typeface="Calibri"/>
              </a:rPr>
              <a:t>X  </a:t>
            </a:r>
            <a:r>
              <a:rPr lang="en-US" sz="2800" b="1">
                <a:solidFill>
                  <a:srgbClr val="C00000"/>
                </a:solidFill>
                <a:cs typeface="Calibri"/>
              </a:rPr>
              <a:t>Y </a:t>
            </a:r>
            <a:r>
              <a:rPr lang="en-US" sz="2800">
                <a:cs typeface="Calibri"/>
              </a:rPr>
              <a:t>)</a:t>
            </a:r>
          </a:p>
        </p:txBody>
      </p:sp>
      <p:cxnSp>
        <p:nvCxnSpPr>
          <p:cNvPr id="17" name="Straight Arrow Connector 16">
            <a:extLst>
              <a:ext uri="{FF2B5EF4-FFF2-40B4-BE49-F238E27FC236}">
                <a16:creationId xmlns:a16="http://schemas.microsoft.com/office/drawing/2014/main" id="{2369297A-1A18-4169-BBCF-F36BD0F7D845}"/>
              </a:ext>
            </a:extLst>
          </p:cNvPr>
          <p:cNvCxnSpPr/>
          <p:nvPr/>
        </p:nvCxnSpPr>
        <p:spPr>
          <a:xfrm flipV="1">
            <a:off x="10354139" y="3170297"/>
            <a:ext cx="320298" cy="90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4EC48D5A-2C35-4E6C-A28F-41CA7871975A}"/>
              </a:ext>
            </a:extLst>
          </p:cNvPr>
          <p:cNvCxnSpPr>
            <a:cxnSpLocks/>
          </p:cNvCxnSpPr>
          <p:nvPr/>
        </p:nvCxnSpPr>
        <p:spPr>
          <a:xfrm flipV="1">
            <a:off x="10354138" y="4649093"/>
            <a:ext cx="320298" cy="90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31B13A3E-41A1-49EB-8DFC-BE3FD01EFC8E}"/>
              </a:ext>
            </a:extLst>
          </p:cNvPr>
          <p:cNvCxnSpPr>
            <a:cxnSpLocks/>
          </p:cNvCxnSpPr>
          <p:nvPr/>
        </p:nvCxnSpPr>
        <p:spPr>
          <a:xfrm flipV="1">
            <a:off x="10360596" y="6033337"/>
            <a:ext cx="320298" cy="90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D1EFFA7E-D8AB-4D36-924D-DA4C679CE7BE}"/>
              </a:ext>
            </a:extLst>
          </p:cNvPr>
          <p:cNvSpPr txBox="1"/>
          <p:nvPr/>
        </p:nvSpPr>
        <p:spPr>
          <a:xfrm>
            <a:off x="10842866" y="2197331"/>
            <a:ext cx="1052824" cy="5326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a:cs typeface="Calibri"/>
              </a:rPr>
              <a:t>Data</a:t>
            </a:r>
          </a:p>
        </p:txBody>
      </p:sp>
      <p:sp>
        <p:nvSpPr>
          <p:cNvPr id="61" name="TextBox 60">
            <a:extLst>
              <a:ext uri="{FF2B5EF4-FFF2-40B4-BE49-F238E27FC236}">
                <a16:creationId xmlns:a16="http://schemas.microsoft.com/office/drawing/2014/main" id="{78AC8F3B-A934-4E3C-AA29-0AB8160979E1}"/>
              </a:ext>
            </a:extLst>
          </p:cNvPr>
          <p:cNvSpPr txBox="1"/>
          <p:nvPr/>
        </p:nvSpPr>
        <p:spPr>
          <a:xfrm>
            <a:off x="4034316" y="1884603"/>
            <a:ext cx="9949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a:solidFill>
                  <a:srgbClr val="4472C4"/>
                </a:solidFill>
                <a:cs typeface="Calibri"/>
              </a:rPr>
              <a:t>Time</a:t>
            </a:r>
            <a:endParaRPr lang="en-US">
              <a:solidFill>
                <a:srgbClr val="4472C4"/>
              </a:solidFill>
            </a:endParaRPr>
          </a:p>
        </p:txBody>
      </p:sp>
      <p:sp>
        <p:nvSpPr>
          <p:cNvPr id="9" name="Rectangle 8">
            <a:extLst>
              <a:ext uri="{FF2B5EF4-FFF2-40B4-BE49-F238E27FC236}">
                <a16:creationId xmlns:a16="http://schemas.microsoft.com/office/drawing/2014/main" id="{77501AD0-CC5E-4332-B49A-DBF4B462445E}"/>
              </a:ext>
            </a:extLst>
          </p:cNvPr>
          <p:cNvSpPr/>
          <p:nvPr/>
        </p:nvSpPr>
        <p:spPr>
          <a:xfrm>
            <a:off x="10892" y="-17667"/>
            <a:ext cx="6643257" cy="6914131"/>
          </a:xfrm>
          <a:prstGeom prst="rect">
            <a:avLst/>
          </a:prstGeom>
          <a:solidFill>
            <a:srgbClr val="42C23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33B20E8-3EA8-499C-9D35-B29D815FB49A}"/>
              </a:ext>
            </a:extLst>
          </p:cNvPr>
          <p:cNvSpPr txBox="1"/>
          <p:nvPr/>
        </p:nvSpPr>
        <p:spPr>
          <a:xfrm>
            <a:off x="6019912" y="-153500"/>
            <a:ext cx="5669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rgbClr val="42C234"/>
                </a:solidFill>
                <a:cs typeface="Calibri"/>
              </a:rPr>
              <a:t>X</a:t>
            </a:r>
            <a:endParaRPr lang="en-US" sz="5400"/>
          </a:p>
        </p:txBody>
      </p:sp>
      <p:sp>
        <p:nvSpPr>
          <p:cNvPr id="62" name="TextBox 61">
            <a:extLst>
              <a:ext uri="{FF2B5EF4-FFF2-40B4-BE49-F238E27FC236}">
                <a16:creationId xmlns:a16="http://schemas.microsoft.com/office/drawing/2014/main" id="{950DD40C-E411-4127-B08E-95096CDD948B}"/>
              </a:ext>
            </a:extLst>
          </p:cNvPr>
          <p:cNvSpPr txBox="1"/>
          <p:nvPr/>
        </p:nvSpPr>
        <p:spPr>
          <a:xfrm>
            <a:off x="6691504" y="-153501"/>
            <a:ext cx="5669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rgbClr val="C00000"/>
                </a:solidFill>
                <a:cs typeface="Calibri"/>
              </a:rPr>
              <a:t>Y</a:t>
            </a:r>
          </a:p>
        </p:txBody>
      </p:sp>
      <p:sp>
        <p:nvSpPr>
          <p:cNvPr id="14" name="TextBox 13">
            <a:extLst>
              <a:ext uri="{FF2B5EF4-FFF2-40B4-BE49-F238E27FC236}">
                <a16:creationId xmlns:a16="http://schemas.microsoft.com/office/drawing/2014/main" id="{2E01DC54-F78C-4257-92AB-79DEAFD6DEE9}"/>
              </a:ext>
            </a:extLst>
          </p:cNvPr>
          <p:cNvSpPr txBox="1"/>
          <p:nvPr/>
        </p:nvSpPr>
        <p:spPr>
          <a:xfrm>
            <a:off x="7863873" y="2894899"/>
            <a:ext cx="13603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C00000"/>
                </a:solidFill>
                <a:cs typeface="Calibri"/>
              </a:rPr>
              <a:t>AIR 1</a:t>
            </a:r>
            <a:endParaRPr lang="en-US" sz="3200"/>
          </a:p>
        </p:txBody>
      </p:sp>
      <p:sp>
        <p:nvSpPr>
          <p:cNvPr id="63" name="TextBox 62">
            <a:extLst>
              <a:ext uri="{FF2B5EF4-FFF2-40B4-BE49-F238E27FC236}">
                <a16:creationId xmlns:a16="http://schemas.microsoft.com/office/drawing/2014/main" id="{4885167A-DF49-4046-959F-420C052C17C4}"/>
              </a:ext>
            </a:extLst>
          </p:cNvPr>
          <p:cNvSpPr txBox="1"/>
          <p:nvPr/>
        </p:nvSpPr>
        <p:spPr>
          <a:xfrm>
            <a:off x="7863872" y="4312627"/>
            <a:ext cx="13603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C00000"/>
                </a:solidFill>
                <a:cs typeface="Calibri"/>
              </a:rPr>
              <a:t>AIR 2</a:t>
            </a:r>
            <a:endParaRPr lang="en-US" sz="3200"/>
          </a:p>
        </p:txBody>
      </p:sp>
      <p:sp>
        <p:nvSpPr>
          <p:cNvPr id="65" name="TextBox 64">
            <a:extLst>
              <a:ext uri="{FF2B5EF4-FFF2-40B4-BE49-F238E27FC236}">
                <a16:creationId xmlns:a16="http://schemas.microsoft.com/office/drawing/2014/main" id="{7842F6B2-C102-4EF4-9FAB-B0503099A12C}"/>
              </a:ext>
            </a:extLst>
          </p:cNvPr>
          <p:cNvSpPr txBox="1"/>
          <p:nvPr/>
        </p:nvSpPr>
        <p:spPr>
          <a:xfrm>
            <a:off x="7863871" y="5712735"/>
            <a:ext cx="144497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C00000"/>
                </a:solidFill>
                <a:cs typeface="Calibri"/>
              </a:rPr>
              <a:t>AIR ...</a:t>
            </a:r>
            <a:endParaRPr lang="en-US" sz="3200"/>
          </a:p>
        </p:txBody>
      </p:sp>
      <p:sp>
        <p:nvSpPr>
          <p:cNvPr id="66" name="TextBox 65">
            <a:extLst>
              <a:ext uri="{FF2B5EF4-FFF2-40B4-BE49-F238E27FC236}">
                <a16:creationId xmlns:a16="http://schemas.microsoft.com/office/drawing/2014/main" id="{CA688570-A55B-4D1E-8914-6FA01A40A2C0}"/>
              </a:ext>
            </a:extLst>
          </p:cNvPr>
          <p:cNvSpPr txBox="1"/>
          <p:nvPr/>
        </p:nvSpPr>
        <p:spPr>
          <a:xfrm>
            <a:off x="4801572" y="2871124"/>
            <a:ext cx="20348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0B050"/>
                </a:solidFill>
              </a:rPr>
              <a:t>Policy 1</a:t>
            </a:r>
            <a:endParaRPr lang="en-US" sz="3200"/>
          </a:p>
        </p:txBody>
      </p:sp>
      <p:sp>
        <p:nvSpPr>
          <p:cNvPr id="68" name="TextBox 67">
            <a:extLst>
              <a:ext uri="{FF2B5EF4-FFF2-40B4-BE49-F238E27FC236}">
                <a16:creationId xmlns:a16="http://schemas.microsoft.com/office/drawing/2014/main" id="{63E85C19-341F-4EFE-B069-F35BF9B96C20}"/>
              </a:ext>
            </a:extLst>
          </p:cNvPr>
          <p:cNvSpPr txBox="1"/>
          <p:nvPr/>
        </p:nvSpPr>
        <p:spPr>
          <a:xfrm>
            <a:off x="4859690" y="4246598"/>
            <a:ext cx="20348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0B050"/>
                </a:solidFill>
              </a:rPr>
              <a:t>Policy 2</a:t>
            </a:r>
            <a:endParaRPr lang="en-US" sz="3200"/>
          </a:p>
        </p:txBody>
      </p:sp>
      <p:sp>
        <p:nvSpPr>
          <p:cNvPr id="69" name="TextBox 68">
            <a:extLst>
              <a:ext uri="{FF2B5EF4-FFF2-40B4-BE49-F238E27FC236}">
                <a16:creationId xmlns:a16="http://schemas.microsoft.com/office/drawing/2014/main" id="{12ADC3E5-1B08-42CD-A2EF-D57C4A12322F}"/>
              </a:ext>
            </a:extLst>
          </p:cNvPr>
          <p:cNvSpPr txBox="1"/>
          <p:nvPr/>
        </p:nvSpPr>
        <p:spPr>
          <a:xfrm>
            <a:off x="4906726" y="5720530"/>
            <a:ext cx="1837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0B050"/>
                </a:solidFill>
              </a:rPr>
              <a:t>Policy ...</a:t>
            </a:r>
            <a:endParaRPr lang="en-US" sz="3200"/>
          </a:p>
        </p:txBody>
      </p:sp>
      <p:pic>
        <p:nvPicPr>
          <p:cNvPr id="2" name="Picture 4" descr="A close up of a logo&#10;&#10;Description generated with very high confidence">
            <a:extLst>
              <a:ext uri="{FF2B5EF4-FFF2-40B4-BE49-F238E27FC236}">
                <a16:creationId xmlns:a16="http://schemas.microsoft.com/office/drawing/2014/main" id="{9E855941-8BDF-4766-B08C-ECEE79E296E3}"/>
              </a:ext>
            </a:extLst>
          </p:cNvPr>
          <p:cNvPicPr>
            <a:picLocks noChangeAspect="1"/>
          </p:cNvPicPr>
          <p:nvPr/>
        </p:nvPicPr>
        <p:blipFill>
          <a:blip r:embed="rId9"/>
          <a:stretch>
            <a:fillRect/>
          </a:stretch>
        </p:blipFill>
        <p:spPr>
          <a:xfrm>
            <a:off x="5271890" y="1739156"/>
            <a:ext cx="683753" cy="669239"/>
          </a:xfrm>
          <a:prstGeom prst="rect">
            <a:avLst/>
          </a:prstGeom>
        </p:spPr>
      </p:pic>
      <p:pic>
        <p:nvPicPr>
          <p:cNvPr id="3" name="Picture 12" descr="A close up of a logo&#10;&#10;Description generated with very high confidence">
            <a:extLst>
              <a:ext uri="{FF2B5EF4-FFF2-40B4-BE49-F238E27FC236}">
                <a16:creationId xmlns:a16="http://schemas.microsoft.com/office/drawing/2014/main" id="{981AE67D-1229-4A64-AAE7-0C2803F2C1B5}"/>
              </a:ext>
            </a:extLst>
          </p:cNvPr>
          <p:cNvPicPr>
            <a:picLocks noChangeAspect="1"/>
          </p:cNvPicPr>
          <p:nvPr/>
        </p:nvPicPr>
        <p:blipFill>
          <a:blip r:embed="rId10"/>
          <a:stretch>
            <a:fillRect/>
          </a:stretch>
        </p:blipFill>
        <p:spPr>
          <a:xfrm>
            <a:off x="8234425" y="1791109"/>
            <a:ext cx="511279" cy="525793"/>
          </a:xfrm>
          <a:prstGeom prst="rect">
            <a:avLst/>
          </a:prstGeom>
        </p:spPr>
      </p:pic>
      <p:sp>
        <p:nvSpPr>
          <p:cNvPr id="44" name="TextBox 43">
            <a:extLst>
              <a:ext uri="{FF2B5EF4-FFF2-40B4-BE49-F238E27FC236}">
                <a16:creationId xmlns:a16="http://schemas.microsoft.com/office/drawing/2014/main" id="{358DDC15-3C8C-F441-BB3E-B68AE53D2AF1}"/>
              </a:ext>
            </a:extLst>
          </p:cNvPr>
          <p:cNvSpPr txBox="1"/>
          <p:nvPr/>
        </p:nvSpPr>
        <p:spPr>
          <a:xfrm>
            <a:off x="99484" y="93742"/>
            <a:ext cx="57978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How to convert raw data to (X Y)?</a:t>
            </a:r>
            <a:endParaRPr lang="en-US" altLang="ja-JP" dirty="0">
              <a:ea typeface="游ゴシック"/>
              <a:cs typeface="Calibri"/>
            </a:endParaRPr>
          </a:p>
        </p:txBody>
      </p:sp>
    </p:spTree>
    <p:extLst>
      <p:ext uri="{BB962C8B-B14F-4D97-AF65-F5344CB8AC3E}">
        <p14:creationId xmlns:p14="http://schemas.microsoft.com/office/powerpoint/2010/main" val="37275135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extLst>
              <p:ext uri="{D42A27DB-BD31-4B8C-83A1-F6EECF244321}">
                <p14:modId xmlns:p14="http://schemas.microsoft.com/office/powerpoint/2010/main" val="1497757067"/>
              </p:ext>
            </p:extLst>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algn="l"/>
                      <a:r>
                        <a:rPr lang="en-US" sz="1600">
                          <a:solidFill>
                            <a:schemeClr val="tx1"/>
                          </a:solidFill>
                        </a:rPr>
                        <a:t>Policy</a:t>
                      </a:r>
                    </a:p>
                    <a:p>
                      <a:pPr lvl="0" algn="l">
                        <a:buNone/>
                      </a:pPr>
                      <a:r>
                        <a:rPr lang="en-US" sz="1600">
                          <a:solidFill>
                            <a:schemeClr val="tx1"/>
                          </a:solidFill>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u="none" strike="noStrike" noProof="0">
                          <a:solidFill>
                            <a:schemeClr val="tx1"/>
                          </a:solidFill>
                        </a:rPr>
                        <a:t>Average</a:t>
                      </a:r>
                    </a:p>
                    <a:p>
                      <a:pPr lvl="0" algn="l">
                        <a:lnSpc>
                          <a:spcPct val="100000"/>
                        </a:lnSpc>
                        <a:spcBef>
                          <a:spcPts val="0"/>
                        </a:spcBef>
                        <a:spcAft>
                          <a:spcPts val="0"/>
                        </a:spcAft>
                        <a:buNone/>
                      </a:pPr>
                      <a:r>
                        <a:rPr lang="en-US" sz="1600" u="none" strike="noStrike" noProof="0">
                          <a:solidFill>
                            <a:schemeClr val="tx1"/>
                          </a:solidFill>
                        </a:rPr>
                        <a:t>Increment Ratio</a:t>
                      </a:r>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dirty="0"/>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229673" y="664334"/>
            <a:ext cx="778512" cy="176751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a:endParaRPr>
          </a:p>
        </p:txBody>
      </p:sp>
    </p:spTree>
    <p:extLst>
      <p:ext uri="{BB962C8B-B14F-4D97-AF65-F5344CB8AC3E}">
        <p14:creationId xmlns:p14="http://schemas.microsoft.com/office/powerpoint/2010/main" val="1383417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algn="l"/>
                      <a:r>
                        <a:rPr lang="en-US" sz="1600">
                          <a:solidFill>
                            <a:schemeClr val="tx1"/>
                          </a:solidFill>
                        </a:rPr>
                        <a:t>Policy</a:t>
                      </a:r>
                    </a:p>
                    <a:p>
                      <a:pPr lvl="0" algn="l">
                        <a:buNone/>
                      </a:pPr>
                      <a:r>
                        <a:rPr lang="en-US" sz="1600">
                          <a:solidFill>
                            <a:schemeClr val="tx1"/>
                          </a:solidFill>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u="none" strike="noStrike" noProof="0">
                          <a:solidFill>
                            <a:schemeClr val="tx1"/>
                          </a:solidFill>
                        </a:rPr>
                        <a:t>Average</a:t>
                      </a:r>
                    </a:p>
                    <a:p>
                      <a:pPr lvl="0" algn="l">
                        <a:lnSpc>
                          <a:spcPct val="100000"/>
                        </a:lnSpc>
                        <a:spcBef>
                          <a:spcPts val="0"/>
                        </a:spcBef>
                        <a:spcAft>
                          <a:spcPts val="0"/>
                        </a:spcAft>
                        <a:buNone/>
                      </a:pPr>
                      <a:r>
                        <a:rPr lang="en-US" sz="1600" u="none" strike="noStrike" noProof="0">
                          <a:solidFill>
                            <a:schemeClr val="tx1"/>
                          </a:solidFill>
                        </a:rPr>
                        <a:t>Increment Ratio</a:t>
                      </a:r>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dirty="0"/>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956502" y="700911"/>
            <a:ext cx="6100789" cy="176751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a:endParaRPr>
          </a:p>
        </p:txBody>
      </p:sp>
      <p:sp>
        <p:nvSpPr>
          <p:cNvPr id="3" name="TextBox 2">
            <a:extLst>
              <a:ext uri="{FF2B5EF4-FFF2-40B4-BE49-F238E27FC236}">
                <a16:creationId xmlns:a16="http://schemas.microsoft.com/office/drawing/2014/main" id="{B56C7994-81E4-0342-B072-3DE0633AFE14}"/>
              </a:ext>
            </a:extLst>
          </p:cNvPr>
          <p:cNvSpPr txBox="1"/>
          <p:nvPr/>
        </p:nvSpPr>
        <p:spPr>
          <a:xfrm>
            <a:off x="2333297" y="239246"/>
            <a:ext cx="3347198" cy="461665"/>
          </a:xfrm>
          <a:prstGeom prst="rect">
            <a:avLst/>
          </a:prstGeom>
          <a:noFill/>
        </p:spPr>
        <p:txBody>
          <a:bodyPr wrap="none" rtlCol="0">
            <a:spAutoFit/>
          </a:bodyPr>
          <a:lstStyle/>
          <a:p>
            <a:r>
              <a:rPr lang="en-US" sz="2400" b="1" dirty="0">
                <a:solidFill>
                  <a:srgbClr val="56C445"/>
                </a:solidFill>
              </a:rPr>
              <a:t>Social Distancing Policies</a:t>
            </a:r>
          </a:p>
        </p:txBody>
      </p:sp>
    </p:spTree>
    <p:extLst>
      <p:ext uri="{BB962C8B-B14F-4D97-AF65-F5344CB8AC3E}">
        <p14:creationId xmlns:p14="http://schemas.microsoft.com/office/powerpoint/2010/main" val="6853903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algn="l"/>
                      <a:r>
                        <a:rPr lang="en-US" sz="1600">
                          <a:solidFill>
                            <a:schemeClr val="tx1"/>
                          </a:solidFill>
                        </a:rPr>
                        <a:t>Policy</a:t>
                      </a:r>
                    </a:p>
                    <a:p>
                      <a:pPr lvl="0" algn="l">
                        <a:buNone/>
                      </a:pPr>
                      <a:r>
                        <a:rPr lang="en-US" sz="1600">
                          <a:solidFill>
                            <a:schemeClr val="tx1"/>
                          </a:solidFill>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u="none" strike="noStrike" noProof="0">
                          <a:solidFill>
                            <a:schemeClr val="tx1"/>
                          </a:solidFill>
                        </a:rPr>
                        <a:t>Average</a:t>
                      </a:r>
                    </a:p>
                    <a:p>
                      <a:pPr lvl="0" algn="l">
                        <a:lnSpc>
                          <a:spcPct val="100000"/>
                        </a:lnSpc>
                        <a:spcBef>
                          <a:spcPts val="0"/>
                        </a:spcBef>
                        <a:spcAft>
                          <a:spcPts val="0"/>
                        </a:spcAft>
                        <a:buNone/>
                      </a:pPr>
                      <a:r>
                        <a:rPr lang="en-US" sz="1600" u="none" strike="noStrike" noProof="0">
                          <a:solidFill>
                            <a:schemeClr val="tx1"/>
                          </a:solidFill>
                        </a:rPr>
                        <a:t>Increment Ratio</a:t>
                      </a:r>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dirty="0"/>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7033846" y="700911"/>
            <a:ext cx="1148861" cy="176751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a:endParaRPr>
          </a:p>
        </p:txBody>
      </p:sp>
      <p:sp>
        <p:nvSpPr>
          <p:cNvPr id="3" name="TextBox 2">
            <a:extLst>
              <a:ext uri="{FF2B5EF4-FFF2-40B4-BE49-F238E27FC236}">
                <a16:creationId xmlns:a16="http://schemas.microsoft.com/office/drawing/2014/main" id="{B56C7994-81E4-0342-B072-3DE0633AFE14}"/>
              </a:ext>
            </a:extLst>
          </p:cNvPr>
          <p:cNvSpPr txBox="1"/>
          <p:nvPr/>
        </p:nvSpPr>
        <p:spPr>
          <a:xfrm>
            <a:off x="2333297" y="239246"/>
            <a:ext cx="3347198" cy="461665"/>
          </a:xfrm>
          <a:prstGeom prst="rect">
            <a:avLst/>
          </a:prstGeom>
          <a:noFill/>
        </p:spPr>
        <p:txBody>
          <a:bodyPr wrap="none" rtlCol="0">
            <a:spAutoFit/>
          </a:bodyPr>
          <a:lstStyle/>
          <a:p>
            <a:r>
              <a:rPr lang="en-US" sz="2400" b="1" dirty="0">
                <a:solidFill>
                  <a:srgbClr val="56C445"/>
                </a:solidFill>
              </a:rPr>
              <a:t>Social Distancing Policies</a:t>
            </a:r>
          </a:p>
        </p:txBody>
      </p:sp>
      <p:sp>
        <p:nvSpPr>
          <p:cNvPr id="6" name="TextBox 5">
            <a:extLst>
              <a:ext uri="{FF2B5EF4-FFF2-40B4-BE49-F238E27FC236}">
                <a16:creationId xmlns:a16="http://schemas.microsoft.com/office/drawing/2014/main" id="{060178C6-49B4-2E45-9311-9EA7D55F1F41}"/>
              </a:ext>
            </a:extLst>
          </p:cNvPr>
          <p:cNvSpPr txBox="1"/>
          <p:nvPr/>
        </p:nvSpPr>
        <p:spPr>
          <a:xfrm>
            <a:off x="6462065" y="239246"/>
            <a:ext cx="2292422" cy="461665"/>
          </a:xfrm>
          <a:prstGeom prst="rect">
            <a:avLst/>
          </a:prstGeom>
          <a:noFill/>
        </p:spPr>
        <p:txBody>
          <a:bodyPr wrap="none" rtlCol="0">
            <a:spAutoFit/>
          </a:bodyPr>
          <a:lstStyle/>
          <a:p>
            <a:r>
              <a:rPr lang="en-US" sz="2400" b="1" dirty="0">
                <a:solidFill>
                  <a:srgbClr val="56C445"/>
                </a:solidFill>
              </a:rPr>
              <a:t>Policy Start Date</a:t>
            </a:r>
          </a:p>
        </p:txBody>
      </p:sp>
    </p:spTree>
    <p:extLst>
      <p:ext uri="{BB962C8B-B14F-4D97-AF65-F5344CB8AC3E}">
        <p14:creationId xmlns:p14="http://schemas.microsoft.com/office/powerpoint/2010/main" val="2216753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algn="l"/>
                      <a:r>
                        <a:rPr lang="en-US" sz="1600">
                          <a:solidFill>
                            <a:schemeClr val="tx1"/>
                          </a:solidFill>
                        </a:rPr>
                        <a:t>Policy</a:t>
                      </a:r>
                    </a:p>
                    <a:p>
                      <a:pPr lvl="0" algn="l">
                        <a:buNone/>
                      </a:pPr>
                      <a:r>
                        <a:rPr lang="en-US" sz="1600">
                          <a:solidFill>
                            <a:schemeClr val="tx1"/>
                          </a:solidFill>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u="none" strike="noStrike" noProof="0">
                          <a:solidFill>
                            <a:schemeClr val="tx1"/>
                          </a:solidFill>
                        </a:rPr>
                        <a:t>Average</a:t>
                      </a:r>
                    </a:p>
                    <a:p>
                      <a:pPr lvl="0" algn="l">
                        <a:lnSpc>
                          <a:spcPct val="100000"/>
                        </a:lnSpc>
                        <a:spcBef>
                          <a:spcPts val="0"/>
                        </a:spcBef>
                        <a:spcAft>
                          <a:spcPts val="0"/>
                        </a:spcAft>
                        <a:buNone/>
                      </a:pPr>
                      <a:r>
                        <a:rPr lang="en-US" sz="1600" u="none" strike="noStrike" noProof="0">
                          <a:solidFill>
                            <a:schemeClr val="tx1"/>
                          </a:solidFill>
                        </a:rPr>
                        <a:t>Increment Ratio</a:t>
                      </a:r>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dirty="0"/>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8276492" y="686714"/>
            <a:ext cx="2555631" cy="176751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a:endParaRPr>
          </a:p>
        </p:txBody>
      </p:sp>
      <p:sp>
        <p:nvSpPr>
          <p:cNvPr id="6" name="TextBox 5">
            <a:extLst>
              <a:ext uri="{FF2B5EF4-FFF2-40B4-BE49-F238E27FC236}">
                <a16:creationId xmlns:a16="http://schemas.microsoft.com/office/drawing/2014/main" id="{060178C6-49B4-2E45-9311-9EA7D55F1F41}"/>
              </a:ext>
            </a:extLst>
          </p:cNvPr>
          <p:cNvSpPr txBox="1"/>
          <p:nvPr/>
        </p:nvSpPr>
        <p:spPr>
          <a:xfrm>
            <a:off x="8527680" y="217950"/>
            <a:ext cx="2053254" cy="461665"/>
          </a:xfrm>
          <a:prstGeom prst="rect">
            <a:avLst/>
          </a:prstGeom>
          <a:noFill/>
        </p:spPr>
        <p:txBody>
          <a:bodyPr wrap="none" rtlCol="0">
            <a:spAutoFit/>
          </a:bodyPr>
          <a:lstStyle/>
          <a:p>
            <a:r>
              <a:rPr lang="en-US" sz="2400" b="1" dirty="0">
                <a:solidFill>
                  <a:srgbClr val="56C445"/>
                </a:solidFill>
              </a:rPr>
              <a:t>Other features</a:t>
            </a:r>
          </a:p>
        </p:txBody>
      </p:sp>
    </p:spTree>
    <p:extLst>
      <p:ext uri="{BB962C8B-B14F-4D97-AF65-F5344CB8AC3E}">
        <p14:creationId xmlns:p14="http://schemas.microsoft.com/office/powerpoint/2010/main" val="42473000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algn="l"/>
                      <a:r>
                        <a:rPr lang="en-US" sz="1600">
                          <a:solidFill>
                            <a:schemeClr val="tx1"/>
                          </a:solidFill>
                        </a:rPr>
                        <a:t>Policy</a:t>
                      </a:r>
                    </a:p>
                    <a:p>
                      <a:pPr lvl="0" algn="l">
                        <a:buNone/>
                      </a:pPr>
                      <a:r>
                        <a:rPr lang="en-US" sz="1600">
                          <a:solidFill>
                            <a:schemeClr val="tx1"/>
                          </a:solidFill>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dirty="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u="none" strike="noStrike" noProof="0" dirty="0">
                          <a:solidFill>
                            <a:schemeClr val="tx1"/>
                          </a:solidFill>
                        </a:rPr>
                        <a:t>Average</a:t>
                      </a:r>
                    </a:p>
                    <a:p>
                      <a:pPr lvl="0" algn="l">
                        <a:lnSpc>
                          <a:spcPct val="100000"/>
                        </a:lnSpc>
                        <a:spcBef>
                          <a:spcPts val="0"/>
                        </a:spcBef>
                        <a:spcAft>
                          <a:spcPts val="0"/>
                        </a:spcAft>
                        <a:buNone/>
                      </a:pPr>
                      <a:r>
                        <a:rPr lang="en-US" sz="1600" u="none" strike="noStrike" noProof="0" dirty="0">
                          <a:solidFill>
                            <a:schemeClr val="tx1"/>
                          </a:solidFill>
                        </a:rPr>
                        <a:t>Increment Ratio</a:t>
                      </a:r>
                    </a:p>
                    <a:p>
                      <a:pPr lvl="0" algn="l">
                        <a:buNone/>
                      </a:pPr>
                      <a:endParaRPr lang="en-US" sz="1600" dirty="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dirty="0"/>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10785231" y="700911"/>
            <a:ext cx="1176666" cy="176751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a:endParaRPr>
          </a:p>
        </p:txBody>
      </p:sp>
      <p:sp>
        <p:nvSpPr>
          <p:cNvPr id="6" name="TextBox 5">
            <a:extLst>
              <a:ext uri="{FF2B5EF4-FFF2-40B4-BE49-F238E27FC236}">
                <a16:creationId xmlns:a16="http://schemas.microsoft.com/office/drawing/2014/main" id="{060178C6-49B4-2E45-9311-9EA7D55F1F41}"/>
              </a:ext>
            </a:extLst>
          </p:cNvPr>
          <p:cNvSpPr txBox="1"/>
          <p:nvPr/>
        </p:nvSpPr>
        <p:spPr>
          <a:xfrm>
            <a:off x="9924599" y="239246"/>
            <a:ext cx="2094228" cy="461665"/>
          </a:xfrm>
          <a:prstGeom prst="rect">
            <a:avLst/>
          </a:prstGeom>
          <a:noFill/>
        </p:spPr>
        <p:txBody>
          <a:bodyPr wrap="none" rtlCol="0">
            <a:spAutoFit/>
          </a:bodyPr>
          <a:lstStyle/>
          <a:p>
            <a:r>
              <a:rPr lang="en-US" sz="2400" b="1" dirty="0">
                <a:solidFill>
                  <a:srgbClr val="C00000"/>
                </a:solidFill>
              </a:rPr>
              <a:t>Target Variable</a:t>
            </a:r>
          </a:p>
        </p:txBody>
      </p:sp>
    </p:spTree>
    <p:extLst>
      <p:ext uri="{BB962C8B-B14F-4D97-AF65-F5344CB8AC3E}">
        <p14:creationId xmlns:p14="http://schemas.microsoft.com/office/powerpoint/2010/main" val="13309150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extLst>
              <p:ext uri="{D42A27DB-BD31-4B8C-83A1-F6EECF244321}">
                <p14:modId xmlns:p14="http://schemas.microsoft.com/office/powerpoint/2010/main" val="2956068827"/>
              </p:ext>
            </p:extLst>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lvl="0" algn="l">
                        <a:buNone/>
                      </a:pPr>
                      <a:r>
                        <a:rPr lang="en-US" sz="1600" b="1" i="0" u="none" strike="noStrike" noProof="0">
                          <a:solidFill>
                            <a:schemeClr val="tx1"/>
                          </a:solidFill>
                          <a:latin typeface="Calibri"/>
                        </a:rPr>
                        <a:t>Policy</a:t>
                      </a:r>
                      <a:endParaRPr lang="en-US" sz="1600" b="1" i="0" u="none" strike="noStrike" noProof="0">
                        <a:latin typeface="Calibri"/>
                      </a:endParaRPr>
                    </a:p>
                    <a:p>
                      <a:pPr lvl="0" algn="l">
                        <a:buNone/>
                      </a:pPr>
                      <a:r>
                        <a:rPr lang="en-US" sz="1600" b="1" i="0" u="none" strike="noStrike" noProof="0">
                          <a:solidFill>
                            <a:schemeClr val="tx1"/>
                          </a:solidFill>
                          <a:latin typeface="Calibri"/>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b="1" i="0" u="none" strike="noStrike" noProof="0">
                          <a:solidFill>
                            <a:schemeClr val="tx1"/>
                          </a:solidFill>
                          <a:latin typeface="Calibri"/>
                        </a:rPr>
                        <a:t>Average</a:t>
                      </a:r>
                    </a:p>
                    <a:p>
                      <a:pPr lvl="0" algn="l">
                        <a:lnSpc>
                          <a:spcPct val="100000"/>
                        </a:lnSpc>
                        <a:spcBef>
                          <a:spcPts val="0"/>
                        </a:spcBef>
                        <a:spcAft>
                          <a:spcPts val="0"/>
                        </a:spcAft>
                        <a:buNone/>
                      </a:pPr>
                      <a:r>
                        <a:rPr lang="en-US" sz="1600" b="1" i="0" u="none" strike="noStrike" noProof="0">
                          <a:solidFill>
                            <a:schemeClr val="tx1"/>
                          </a:solidFill>
                          <a:latin typeface="Calibri"/>
                        </a:rPr>
                        <a:t>Increment Ratio</a:t>
                      </a:r>
                      <a:endParaRPr lang="en-US"/>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229673" y="664334"/>
            <a:ext cx="602680" cy="6188424"/>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panose="020F0502020204030204"/>
            </a:endParaRPr>
          </a:p>
        </p:txBody>
      </p:sp>
    </p:spTree>
    <p:extLst>
      <p:ext uri="{BB962C8B-B14F-4D97-AF65-F5344CB8AC3E}">
        <p14:creationId xmlns:p14="http://schemas.microsoft.com/office/powerpoint/2010/main" val="1688765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bird&#10;&#10;Description automatically generated">
            <a:extLst>
              <a:ext uri="{FF2B5EF4-FFF2-40B4-BE49-F238E27FC236}">
                <a16:creationId xmlns:a16="http://schemas.microsoft.com/office/drawing/2014/main" id="{B18AE78E-2ACB-3149-9B14-38F4EDF1E211}"/>
              </a:ext>
            </a:extLst>
          </p:cNvPr>
          <p:cNvPicPr>
            <a:picLocks noChangeAspect="1"/>
          </p:cNvPicPr>
          <p:nvPr/>
        </p:nvPicPr>
        <p:blipFill>
          <a:blip r:embed="rId3"/>
          <a:stretch>
            <a:fillRect/>
          </a:stretch>
        </p:blipFill>
        <p:spPr>
          <a:xfrm>
            <a:off x="521583" y="1465871"/>
            <a:ext cx="6659509" cy="2262940"/>
          </a:xfrm>
          <a:prstGeom prst="rect">
            <a:avLst/>
          </a:prstGeom>
        </p:spPr>
      </p:pic>
      <p:pic>
        <p:nvPicPr>
          <p:cNvPr id="10" name="Picture 9" descr="A picture containing knife&#10;&#10;Description automatically generated">
            <a:extLst>
              <a:ext uri="{FF2B5EF4-FFF2-40B4-BE49-F238E27FC236}">
                <a16:creationId xmlns:a16="http://schemas.microsoft.com/office/drawing/2014/main" id="{2D083712-2C1A-8B4C-AB49-80E712FFE143}"/>
              </a:ext>
            </a:extLst>
          </p:cNvPr>
          <p:cNvPicPr>
            <a:picLocks noChangeAspect="1"/>
          </p:cNvPicPr>
          <p:nvPr/>
        </p:nvPicPr>
        <p:blipFill>
          <a:blip r:embed="rId4"/>
          <a:stretch>
            <a:fillRect/>
          </a:stretch>
        </p:blipFill>
        <p:spPr>
          <a:xfrm>
            <a:off x="1859686" y="2597341"/>
            <a:ext cx="6051354" cy="1453465"/>
          </a:xfrm>
          <a:prstGeom prst="rect">
            <a:avLst/>
          </a:prstGeom>
        </p:spPr>
      </p:pic>
      <p:grpSp>
        <p:nvGrpSpPr>
          <p:cNvPr id="15" name="Group 14">
            <a:extLst>
              <a:ext uri="{FF2B5EF4-FFF2-40B4-BE49-F238E27FC236}">
                <a16:creationId xmlns:a16="http://schemas.microsoft.com/office/drawing/2014/main" id="{6EB6D192-780D-0B49-9BAA-B30DB126DF50}"/>
              </a:ext>
            </a:extLst>
          </p:cNvPr>
          <p:cNvGrpSpPr/>
          <p:nvPr/>
        </p:nvGrpSpPr>
        <p:grpSpPr>
          <a:xfrm>
            <a:off x="7681234" y="2594870"/>
            <a:ext cx="4219879" cy="529267"/>
            <a:chOff x="7600796" y="2970589"/>
            <a:chExt cx="4219879" cy="529267"/>
          </a:xfrm>
        </p:grpSpPr>
        <p:sp>
          <p:nvSpPr>
            <p:cNvPr id="22" name="TextBox 21">
              <a:extLst>
                <a:ext uri="{FF2B5EF4-FFF2-40B4-BE49-F238E27FC236}">
                  <a16:creationId xmlns:a16="http://schemas.microsoft.com/office/drawing/2014/main" id="{501B380D-5BC2-6542-81C4-6556E14CF808}"/>
                </a:ext>
              </a:extLst>
            </p:cNvPr>
            <p:cNvSpPr txBox="1"/>
            <p:nvPr/>
          </p:nvSpPr>
          <p:spPr>
            <a:xfrm>
              <a:off x="8643257" y="2971800"/>
              <a:ext cx="15748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C1E1E"/>
                  </a:solidFill>
                  <a:latin typeface="Calibri"/>
                  <a:cs typeface="Calibri"/>
                </a:rPr>
                <a:t>644</a:t>
              </a:r>
              <a:r>
                <a:rPr lang="en-US" sz="2800" b="1">
                  <a:solidFill>
                    <a:srgbClr val="C00000"/>
                  </a:solidFill>
                  <a:latin typeface="Calibri"/>
                  <a:ea typeface="+mn-lt"/>
                  <a:cs typeface="Calibri"/>
                </a:rPr>
                <a:t>,746</a:t>
              </a:r>
              <a:endParaRPr lang="en-US" sz="2800" b="1">
                <a:solidFill>
                  <a:srgbClr val="CC1E1E"/>
                </a:solidFill>
                <a:latin typeface="Calibri"/>
                <a:cs typeface="Calibri"/>
              </a:endParaRPr>
            </a:p>
          </p:txBody>
        </p:sp>
        <p:sp>
          <p:nvSpPr>
            <p:cNvPr id="23" name="TextBox 22">
              <a:extLst>
                <a:ext uri="{FF2B5EF4-FFF2-40B4-BE49-F238E27FC236}">
                  <a16:creationId xmlns:a16="http://schemas.microsoft.com/office/drawing/2014/main" id="{6154F478-A778-7743-9485-AD3F60F0B285}"/>
                </a:ext>
              </a:extLst>
            </p:cNvPr>
            <p:cNvSpPr txBox="1"/>
            <p:nvPr/>
          </p:nvSpPr>
          <p:spPr>
            <a:xfrm>
              <a:off x="10596637" y="2970589"/>
              <a:ext cx="1224038" cy="5292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1">
                      <a:lumMod val="50000"/>
                      <a:lumOff val="50000"/>
                    </a:schemeClr>
                  </a:solidFill>
                  <a:latin typeface="Calibri"/>
                  <a:cs typeface="Calibri"/>
                </a:rPr>
                <a:t>28,593</a:t>
              </a:r>
            </a:p>
          </p:txBody>
        </p:sp>
        <p:sp>
          <p:nvSpPr>
            <p:cNvPr id="24" name="TextBox 23">
              <a:extLst>
                <a:ext uri="{FF2B5EF4-FFF2-40B4-BE49-F238E27FC236}">
                  <a16:creationId xmlns:a16="http://schemas.microsoft.com/office/drawing/2014/main" id="{3B00DFBD-2A09-594D-A433-92C5E4E002FB}"/>
                </a:ext>
              </a:extLst>
            </p:cNvPr>
            <p:cNvSpPr txBox="1"/>
            <p:nvPr/>
          </p:nvSpPr>
          <p:spPr>
            <a:xfrm>
              <a:off x="7600796" y="3005816"/>
              <a:ext cx="8079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US:</a:t>
              </a:r>
            </a:p>
          </p:txBody>
        </p:sp>
      </p:grpSp>
      <p:grpSp>
        <p:nvGrpSpPr>
          <p:cNvPr id="16" name="Group 15">
            <a:extLst>
              <a:ext uri="{FF2B5EF4-FFF2-40B4-BE49-F238E27FC236}">
                <a16:creationId xmlns:a16="http://schemas.microsoft.com/office/drawing/2014/main" id="{7A718A7D-B6A0-A14C-AD51-3BDD6270C49C}"/>
              </a:ext>
            </a:extLst>
          </p:cNvPr>
          <p:cNvGrpSpPr/>
          <p:nvPr/>
        </p:nvGrpSpPr>
        <p:grpSpPr>
          <a:xfrm>
            <a:off x="7681234" y="1215087"/>
            <a:ext cx="4449686" cy="1199191"/>
            <a:chOff x="7600797" y="1369332"/>
            <a:chExt cx="4449686" cy="1199191"/>
          </a:xfrm>
        </p:grpSpPr>
        <p:sp>
          <p:nvSpPr>
            <p:cNvPr id="17" name="TextBox 16">
              <a:extLst>
                <a:ext uri="{FF2B5EF4-FFF2-40B4-BE49-F238E27FC236}">
                  <a16:creationId xmlns:a16="http://schemas.microsoft.com/office/drawing/2014/main" id="{D601D69B-9C0F-1245-B6DC-1E1DAE66403E}"/>
                </a:ext>
              </a:extLst>
            </p:cNvPr>
            <p:cNvSpPr txBox="1"/>
            <p:nvPr/>
          </p:nvSpPr>
          <p:spPr>
            <a:xfrm>
              <a:off x="10594370" y="1369332"/>
              <a:ext cx="113453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Death</a:t>
              </a:r>
              <a:endParaRPr lang="en-US" sz="3200" b="1">
                <a:cs typeface="Calibri"/>
              </a:endParaRPr>
            </a:p>
          </p:txBody>
        </p:sp>
        <p:sp>
          <p:nvSpPr>
            <p:cNvPr id="18" name="TextBox 17">
              <a:extLst>
                <a:ext uri="{FF2B5EF4-FFF2-40B4-BE49-F238E27FC236}">
                  <a16:creationId xmlns:a16="http://schemas.microsoft.com/office/drawing/2014/main" id="{E0BAF28F-7C90-2446-8F4B-8BEE1ABCD960}"/>
                </a:ext>
              </a:extLst>
            </p:cNvPr>
            <p:cNvSpPr txBox="1"/>
            <p:nvPr/>
          </p:nvSpPr>
          <p:spPr>
            <a:xfrm>
              <a:off x="8640988" y="1372960"/>
              <a:ext cx="15336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Confirmed</a:t>
              </a:r>
              <a:endParaRPr lang="en-US" sz="2400" b="1">
                <a:cs typeface="Calibri"/>
              </a:endParaRPr>
            </a:p>
          </p:txBody>
        </p:sp>
        <p:sp>
          <p:nvSpPr>
            <p:cNvPr id="19" name="TextBox 18">
              <a:extLst>
                <a:ext uri="{FF2B5EF4-FFF2-40B4-BE49-F238E27FC236}">
                  <a16:creationId xmlns:a16="http://schemas.microsoft.com/office/drawing/2014/main" id="{B328D752-77DB-8F42-BC5A-F853FE59C759}"/>
                </a:ext>
              </a:extLst>
            </p:cNvPr>
            <p:cNvSpPr txBox="1"/>
            <p:nvPr/>
          </p:nvSpPr>
          <p:spPr>
            <a:xfrm>
              <a:off x="7600797" y="2044245"/>
              <a:ext cx="13824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Global:</a:t>
              </a:r>
            </a:p>
          </p:txBody>
        </p:sp>
        <p:sp>
          <p:nvSpPr>
            <p:cNvPr id="20" name="TextBox 19">
              <a:extLst>
                <a:ext uri="{FF2B5EF4-FFF2-40B4-BE49-F238E27FC236}">
                  <a16:creationId xmlns:a16="http://schemas.microsoft.com/office/drawing/2014/main" id="{E471FF9F-3157-9D44-AAD3-97F1F24E497A}"/>
                </a:ext>
              </a:extLst>
            </p:cNvPr>
            <p:cNvSpPr txBox="1"/>
            <p:nvPr/>
          </p:nvSpPr>
          <p:spPr>
            <a:xfrm>
              <a:off x="8643255" y="2016275"/>
              <a:ext cx="16950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C1E1E"/>
                  </a:solidFill>
                  <a:latin typeface="Calibri"/>
                  <a:cs typeface="Calibri"/>
                </a:rPr>
                <a:t>2,115</a:t>
              </a:r>
              <a:r>
                <a:rPr lang="en-US" sz="2800" b="1">
                  <a:solidFill>
                    <a:srgbClr val="C00000"/>
                  </a:solidFill>
                  <a:latin typeface="Calibri"/>
                  <a:cs typeface="Calibri"/>
                </a:rPr>
                <a:t>,624</a:t>
              </a:r>
              <a:endParaRPr lang="en-US" sz="2800" b="1">
                <a:solidFill>
                  <a:srgbClr val="CC1E1E"/>
                </a:solidFill>
                <a:latin typeface="Calibri"/>
                <a:cs typeface="Calibri"/>
              </a:endParaRPr>
            </a:p>
          </p:txBody>
        </p:sp>
        <p:sp>
          <p:nvSpPr>
            <p:cNvPr id="21" name="TextBox 20">
              <a:extLst>
                <a:ext uri="{FF2B5EF4-FFF2-40B4-BE49-F238E27FC236}">
                  <a16:creationId xmlns:a16="http://schemas.microsoft.com/office/drawing/2014/main" id="{5386402F-DD59-3145-84BB-6145D016FB90}"/>
                </a:ext>
              </a:extLst>
            </p:cNvPr>
            <p:cNvSpPr txBox="1"/>
            <p:nvPr/>
          </p:nvSpPr>
          <p:spPr>
            <a:xfrm>
              <a:off x="10596636" y="2045303"/>
              <a:ext cx="14538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1">
                      <a:lumMod val="50000"/>
                      <a:lumOff val="50000"/>
                    </a:schemeClr>
                  </a:solidFill>
                  <a:latin typeface="Calibri"/>
                  <a:cs typeface="Calibri"/>
                </a:rPr>
                <a:t>141,195</a:t>
              </a:r>
            </a:p>
          </p:txBody>
        </p:sp>
      </p:grpSp>
      <p:sp>
        <p:nvSpPr>
          <p:cNvPr id="25" name="TextBox 24">
            <a:extLst>
              <a:ext uri="{FF2B5EF4-FFF2-40B4-BE49-F238E27FC236}">
                <a16:creationId xmlns:a16="http://schemas.microsoft.com/office/drawing/2014/main" id="{AE4B44CC-056D-D944-9AFD-AE24ECC1EFA8}"/>
              </a:ext>
            </a:extLst>
          </p:cNvPr>
          <p:cNvSpPr txBox="1"/>
          <p:nvPr/>
        </p:nvSpPr>
        <p:spPr>
          <a:xfrm>
            <a:off x="184150" y="121964"/>
            <a:ext cx="59142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Current situation of COVID-19</a:t>
            </a:r>
          </a:p>
        </p:txBody>
      </p:sp>
    </p:spTree>
    <p:extLst>
      <p:ext uri="{BB962C8B-B14F-4D97-AF65-F5344CB8AC3E}">
        <p14:creationId xmlns:p14="http://schemas.microsoft.com/office/powerpoint/2010/main" val="1342761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extLst>
              <p:ext uri="{D42A27DB-BD31-4B8C-83A1-F6EECF244321}">
                <p14:modId xmlns:p14="http://schemas.microsoft.com/office/powerpoint/2010/main" val="1660745256"/>
              </p:ext>
            </p:extLst>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lvl="0" algn="l">
                        <a:buNone/>
                      </a:pPr>
                      <a:r>
                        <a:rPr lang="en-US" sz="1600" b="1" i="0" u="none" strike="noStrike" noProof="0">
                          <a:solidFill>
                            <a:schemeClr val="tx1"/>
                          </a:solidFill>
                          <a:latin typeface="Calibri"/>
                        </a:rPr>
                        <a:t>Policy</a:t>
                      </a:r>
                      <a:endParaRPr lang="en-US" sz="1600" b="1" i="0" u="none" strike="noStrike" noProof="0">
                        <a:latin typeface="Calibri"/>
                      </a:endParaRPr>
                    </a:p>
                    <a:p>
                      <a:pPr lvl="0" algn="l">
                        <a:buNone/>
                      </a:pPr>
                      <a:r>
                        <a:rPr lang="en-US" sz="1600" b="1" i="0" u="none" strike="noStrike" noProof="0">
                          <a:solidFill>
                            <a:schemeClr val="tx1"/>
                          </a:solidFill>
                          <a:latin typeface="Calibri"/>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b="1" i="0" u="none" strike="noStrike" noProof="0">
                          <a:solidFill>
                            <a:schemeClr val="tx1"/>
                          </a:solidFill>
                          <a:latin typeface="Calibri"/>
                        </a:rPr>
                        <a:t>Average</a:t>
                      </a:r>
                    </a:p>
                    <a:p>
                      <a:pPr lvl="0" algn="l">
                        <a:lnSpc>
                          <a:spcPct val="100000"/>
                        </a:lnSpc>
                        <a:spcBef>
                          <a:spcPts val="0"/>
                        </a:spcBef>
                        <a:spcAft>
                          <a:spcPts val="0"/>
                        </a:spcAft>
                        <a:buNone/>
                      </a:pPr>
                      <a:r>
                        <a:rPr lang="en-US" sz="1600" b="1" i="0" u="none" strike="noStrike" noProof="0">
                          <a:solidFill>
                            <a:schemeClr val="tx1"/>
                          </a:solidFill>
                          <a:latin typeface="Calibri"/>
                        </a:rPr>
                        <a:t>Increment Ratio</a:t>
                      </a:r>
                      <a:endParaRPr lang="en-US"/>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229673" y="664334"/>
            <a:ext cx="8104438" cy="1787219"/>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panose="020F0502020204030204"/>
            </a:endParaRPr>
          </a:p>
        </p:txBody>
      </p:sp>
      <p:sp>
        <p:nvSpPr>
          <p:cNvPr id="5" name="TextBox 4">
            <a:extLst>
              <a:ext uri="{FF2B5EF4-FFF2-40B4-BE49-F238E27FC236}">
                <a16:creationId xmlns:a16="http://schemas.microsoft.com/office/drawing/2014/main" id="{B5385494-2AB9-BC4E-A058-A793D820C675}"/>
              </a:ext>
            </a:extLst>
          </p:cNvPr>
          <p:cNvSpPr txBox="1"/>
          <p:nvPr/>
        </p:nvSpPr>
        <p:spPr>
          <a:xfrm>
            <a:off x="2194626" y="1989892"/>
            <a:ext cx="1369157" cy="461665"/>
          </a:xfrm>
          <a:prstGeom prst="rect">
            <a:avLst/>
          </a:prstGeom>
          <a:noFill/>
        </p:spPr>
        <p:txBody>
          <a:bodyPr wrap="none" rtlCol="0">
            <a:spAutoFit/>
          </a:bodyPr>
          <a:lstStyle/>
          <a:p>
            <a:r>
              <a:rPr lang="en-US" sz="2400" b="1" dirty="0">
                <a:solidFill>
                  <a:srgbClr val="56C445"/>
                </a:solidFill>
              </a:rPr>
              <a:t>No Policy</a:t>
            </a:r>
          </a:p>
        </p:txBody>
      </p:sp>
    </p:spTree>
    <p:extLst>
      <p:ext uri="{BB962C8B-B14F-4D97-AF65-F5344CB8AC3E}">
        <p14:creationId xmlns:p14="http://schemas.microsoft.com/office/powerpoint/2010/main" val="19648865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extLst>
              <p:ext uri="{D42A27DB-BD31-4B8C-83A1-F6EECF244321}">
                <p14:modId xmlns:p14="http://schemas.microsoft.com/office/powerpoint/2010/main" val="3440785661"/>
              </p:ext>
            </p:extLst>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dirty="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lvl="0" algn="l">
                        <a:buNone/>
                      </a:pPr>
                      <a:r>
                        <a:rPr lang="en-US" sz="1600" b="1" i="0" u="none" strike="noStrike" noProof="0">
                          <a:solidFill>
                            <a:schemeClr val="tx1"/>
                          </a:solidFill>
                          <a:latin typeface="Calibri"/>
                        </a:rPr>
                        <a:t>Policy</a:t>
                      </a:r>
                      <a:endParaRPr lang="en-US" sz="1600" b="1" i="0" u="none" strike="noStrike" noProof="0">
                        <a:latin typeface="Calibri"/>
                      </a:endParaRPr>
                    </a:p>
                    <a:p>
                      <a:pPr lvl="0" algn="l">
                        <a:buNone/>
                      </a:pPr>
                      <a:r>
                        <a:rPr lang="en-US" sz="1600" b="1" i="0" u="none" strike="noStrike" noProof="0">
                          <a:solidFill>
                            <a:schemeClr val="tx1"/>
                          </a:solidFill>
                          <a:latin typeface="Calibri"/>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b="1" i="0" u="none" strike="noStrike" noProof="0">
                          <a:solidFill>
                            <a:schemeClr val="tx1"/>
                          </a:solidFill>
                          <a:latin typeface="Calibri"/>
                        </a:rPr>
                        <a:t>Average</a:t>
                      </a:r>
                    </a:p>
                    <a:p>
                      <a:pPr lvl="0" algn="l">
                        <a:lnSpc>
                          <a:spcPct val="100000"/>
                        </a:lnSpc>
                        <a:spcBef>
                          <a:spcPts val="0"/>
                        </a:spcBef>
                        <a:spcAft>
                          <a:spcPts val="0"/>
                        </a:spcAft>
                        <a:buNone/>
                      </a:pPr>
                      <a:r>
                        <a:rPr lang="en-US" sz="1600" b="1" i="0" u="none" strike="noStrike" noProof="0">
                          <a:solidFill>
                            <a:schemeClr val="tx1"/>
                          </a:solidFill>
                          <a:latin typeface="Calibri"/>
                        </a:rPr>
                        <a:t>Increment Ratio</a:t>
                      </a:r>
                      <a:endParaRPr lang="en-US"/>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dirty="0"/>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dirty="0"/>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dirty="0"/>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dirty="0"/>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229673" y="2437954"/>
            <a:ext cx="8104438" cy="77559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panose="020F0502020204030204"/>
            </a:endParaRPr>
          </a:p>
        </p:txBody>
      </p:sp>
      <p:sp>
        <p:nvSpPr>
          <p:cNvPr id="5" name="TextBox 4">
            <a:extLst>
              <a:ext uri="{FF2B5EF4-FFF2-40B4-BE49-F238E27FC236}">
                <a16:creationId xmlns:a16="http://schemas.microsoft.com/office/drawing/2014/main" id="{25DC7715-B53E-1048-8B9F-BF8A24B9A5ED}"/>
              </a:ext>
            </a:extLst>
          </p:cNvPr>
          <p:cNvSpPr txBox="1"/>
          <p:nvPr/>
        </p:nvSpPr>
        <p:spPr>
          <a:xfrm>
            <a:off x="2194626" y="2751887"/>
            <a:ext cx="2100896" cy="461665"/>
          </a:xfrm>
          <a:prstGeom prst="rect">
            <a:avLst/>
          </a:prstGeom>
          <a:noFill/>
        </p:spPr>
        <p:txBody>
          <a:bodyPr wrap="none" rtlCol="0">
            <a:spAutoFit/>
          </a:bodyPr>
          <a:lstStyle/>
          <a:p>
            <a:r>
              <a:rPr lang="en-US" sz="2400" b="1" dirty="0">
                <a:solidFill>
                  <a:srgbClr val="56C445"/>
                </a:solidFill>
              </a:rPr>
              <a:t>First Policy Out</a:t>
            </a:r>
          </a:p>
        </p:txBody>
      </p:sp>
      <p:sp>
        <p:nvSpPr>
          <p:cNvPr id="6" name="Oval 5">
            <a:extLst>
              <a:ext uri="{FF2B5EF4-FFF2-40B4-BE49-F238E27FC236}">
                <a16:creationId xmlns:a16="http://schemas.microsoft.com/office/drawing/2014/main" id="{BAD50996-1E4A-F240-BB42-30A1753298D9}"/>
              </a:ext>
            </a:extLst>
          </p:cNvPr>
          <p:cNvSpPr/>
          <p:nvPr/>
        </p:nvSpPr>
        <p:spPr>
          <a:xfrm>
            <a:off x="972042" y="2476374"/>
            <a:ext cx="410307" cy="410350"/>
          </a:xfrm>
          <a:prstGeom prst="ellipse">
            <a:avLst/>
          </a:prstGeom>
          <a:solidFill>
            <a:srgbClr val="00C22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26D00EE-CD8F-A44A-8F69-C3D0B60A266D}"/>
              </a:ext>
            </a:extLst>
          </p:cNvPr>
          <p:cNvSpPr/>
          <p:nvPr/>
        </p:nvSpPr>
        <p:spPr>
          <a:xfrm>
            <a:off x="4697492" y="2476374"/>
            <a:ext cx="410307" cy="410350"/>
          </a:xfrm>
          <a:prstGeom prst="ellipse">
            <a:avLst/>
          </a:prstGeom>
          <a:solidFill>
            <a:srgbClr val="00C22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252C5A6-8A12-E44C-957A-B23FC9C3C4F9}"/>
              </a:ext>
            </a:extLst>
          </p:cNvPr>
          <p:cNvSpPr txBox="1"/>
          <p:nvPr/>
        </p:nvSpPr>
        <p:spPr>
          <a:xfrm>
            <a:off x="2194626" y="1989892"/>
            <a:ext cx="1369157" cy="461665"/>
          </a:xfrm>
          <a:prstGeom prst="rect">
            <a:avLst/>
          </a:prstGeom>
          <a:noFill/>
        </p:spPr>
        <p:txBody>
          <a:bodyPr wrap="none" rtlCol="0">
            <a:spAutoFit/>
          </a:bodyPr>
          <a:lstStyle/>
          <a:p>
            <a:r>
              <a:rPr lang="en-US" sz="2400" b="1" dirty="0">
                <a:solidFill>
                  <a:srgbClr val="56C445"/>
                </a:solidFill>
              </a:rPr>
              <a:t>No Policy</a:t>
            </a:r>
          </a:p>
        </p:txBody>
      </p:sp>
    </p:spTree>
    <p:extLst>
      <p:ext uri="{BB962C8B-B14F-4D97-AF65-F5344CB8AC3E}">
        <p14:creationId xmlns:p14="http://schemas.microsoft.com/office/powerpoint/2010/main" val="13802538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extLst>
              <p:ext uri="{D42A27DB-BD31-4B8C-83A1-F6EECF244321}">
                <p14:modId xmlns:p14="http://schemas.microsoft.com/office/powerpoint/2010/main" val="2396123677"/>
              </p:ext>
            </p:extLst>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lvl="0" algn="l">
                        <a:buNone/>
                      </a:pPr>
                      <a:r>
                        <a:rPr lang="en-US" sz="1600" b="1" i="0" u="none" strike="noStrike" noProof="0">
                          <a:solidFill>
                            <a:schemeClr val="tx1"/>
                          </a:solidFill>
                          <a:latin typeface="Calibri"/>
                        </a:rPr>
                        <a:t>Policy</a:t>
                      </a:r>
                      <a:endParaRPr lang="en-US" sz="1600" b="1" i="0" u="none" strike="noStrike" noProof="0">
                        <a:latin typeface="Calibri"/>
                      </a:endParaRPr>
                    </a:p>
                    <a:p>
                      <a:pPr lvl="0" algn="l">
                        <a:buNone/>
                      </a:pPr>
                      <a:r>
                        <a:rPr lang="en-US" sz="1600" b="1" i="0" u="none" strike="noStrike" noProof="0">
                          <a:solidFill>
                            <a:schemeClr val="tx1"/>
                          </a:solidFill>
                          <a:latin typeface="Calibri"/>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b="1" i="0" u="none" strike="noStrike" noProof="0">
                          <a:solidFill>
                            <a:schemeClr val="tx1"/>
                          </a:solidFill>
                          <a:latin typeface="Calibri"/>
                        </a:rPr>
                        <a:t>Average</a:t>
                      </a:r>
                    </a:p>
                    <a:p>
                      <a:pPr lvl="0" algn="l">
                        <a:lnSpc>
                          <a:spcPct val="100000"/>
                        </a:lnSpc>
                        <a:spcBef>
                          <a:spcPts val="0"/>
                        </a:spcBef>
                        <a:spcAft>
                          <a:spcPts val="0"/>
                        </a:spcAft>
                        <a:buNone/>
                      </a:pPr>
                      <a:r>
                        <a:rPr lang="en-US" sz="1600" b="1" i="0" u="none" strike="noStrike" noProof="0">
                          <a:solidFill>
                            <a:schemeClr val="tx1"/>
                          </a:solidFill>
                          <a:latin typeface="Calibri"/>
                        </a:rPr>
                        <a:t>Increment Ratio</a:t>
                      </a:r>
                      <a:endParaRPr lang="en-US"/>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dirty="0"/>
                        <a:t>13.44</a:t>
                      </a:r>
                      <a:endParaRPr lang="en-US" dirty="0"/>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dirty="0"/>
                        <a:t>13.44</a:t>
                      </a:r>
                      <a:endParaRPr lang="en-US" dirty="0"/>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dirty="0"/>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4748229" y="717107"/>
            <a:ext cx="1167612" cy="31535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panose="020F0502020204030204"/>
            </a:endParaRPr>
          </a:p>
        </p:txBody>
      </p:sp>
      <p:sp>
        <p:nvSpPr>
          <p:cNvPr id="5" name="Oval 4">
            <a:extLst>
              <a:ext uri="{FF2B5EF4-FFF2-40B4-BE49-F238E27FC236}">
                <a16:creationId xmlns:a16="http://schemas.microsoft.com/office/drawing/2014/main" id="{0635D85F-681F-1544-8F6B-0776415549C3}"/>
              </a:ext>
            </a:extLst>
          </p:cNvPr>
          <p:cNvSpPr/>
          <p:nvPr/>
        </p:nvSpPr>
        <p:spPr>
          <a:xfrm>
            <a:off x="4748229" y="1761266"/>
            <a:ext cx="410307" cy="410350"/>
          </a:xfrm>
          <a:prstGeom prst="ellipse">
            <a:avLst/>
          </a:prstGeom>
          <a:solidFill>
            <a:srgbClr val="00C22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7EC5E0A-C579-DC45-8CE8-2A60C1893047}"/>
              </a:ext>
            </a:extLst>
          </p:cNvPr>
          <p:cNvSpPr/>
          <p:nvPr/>
        </p:nvSpPr>
        <p:spPr>
          <a:xfrm>
            <a:off x="4748228" y="2511543"/>
            <a:ext cx="410307" cy="410350"/>
          </a:xfrm>
          <a:prstGeom prst="ellipse">
            <a:avLst/>
          </a:prstGeom>
          <a:solidFill>
            <a:srgbClr val="00C22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AD489B-0C17-9044-BE3F-DED50CE314EA}"/>
              </a:ext>
            </a:extLst>
          </p:cNvPr>
          <p:cNvSpPr/>
          <p:nvPr/>
        </p:nvSpPr>
        <p:spPr>
          <a:xfrm>
            <a:off x="4748227" y="3261820"/>
            <a:ext cx="410307" cy="410350"/>
          </a:xfrm>
          <a:prstGeom prst="ellipse">
            <a:avLst/>
          </a:prstGeom>
          <a:solidFill>
            <a:srgbClr val="00C22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20062C8-6BF9-8A47-8075-B7CC49E25B4F}"/>
              </a:ext>
            </a:extLst>
          </p:cNvPr>
          <p:cNvSpPr txBox="1"/>
          <p:nvPr/>
        </p:nvSpPr>
        <p:spPr>
          <a:xfrm>
            <a:off x="3481047" y="209397"/>
            <a:ext cx="3701975" cy="461665"/>
          </a:xfrm>
          <a:prstGeom prst="rect">
            <a:avLst/>
          </a:prstGeom>
          <a:noFill/>
        </p:spPr>
        <p:txBody>
          <a:bodyPr wrap="none" rtlCol="0">
            <a:spAutoFit/>
          </a:bodyPr>
          <a:lstStyle/>
          <a:p>
            <a:r>
              <a:rPr lang="en-US" sz="2400" b="1" dirty="0">
                <a:solidFill>
                  <a:srgbClr val="56C445"/>
                </a:solidFill>
              </a:rPr>
              <a:t>Multi-level Policy Strictness</a:t>
            </a:r>
          </a:p>
        </p:txBody>
      </p:sp>
    </p:spTree>
    <p:extLst>
      <p:ext uri="{BB962C8B-B14F-4D97-AF65-F5344CB8AC3E}">
        <p14:creationId xmlns:p14="http://schemas.microsoft.com/office/powerpoint/2010/main" val="42625969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extLst>
              <p:ext uri="{D42A27DB-BD31-4B8C-83A1-F6EECF244321}">
                <p14:modId xmlns:p14="http://schemas.microsoft.com/office/powerpoint/2010/main" val="3487046196"/>
              </p:ext>
            </p:extLst>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lvl="0" algn="l">
                        <a:buNone/>
                      </a:pPr>
                      <a:r>
                        <a:rPr lang="en-US" sz="1600" b="1" i="0" u="none" strike="noStrike" noProof="0">
                          <a:solidFill>
                            <a:schemeClr val="tx1"/>
                          </a:solidFill>
                          <a:latin typeface="Calibri"/>
                        </a:rPr>
                        <a:t>Policy</a:t>
                      </a:r>
                      <a:endParaRPr lang="en-US" sz="1600" b="1" i="0" u="none" strike="noStrike" noProof="0">
                        <a:latin typeface="Calibri"/>
                      </a:endParaRPr>
                    </a:p>
                    <a:p>
                      <a:pPr lvl="0" algn="l">
                        <a:buNone/>
                      </a:pPr>
                      <a:r>
                        <a:rPr lang="en-US" sz="1600" b="1" i="0" u="none" strike="noStrike" noProof="0">
                          <a:solidFill>
                            <a:schemeClr val="tx1"/>
                          </a:solidFill>
                          <a:latin typeface="Calibri"/>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u="none" strike="noStrike" noProof="0">
                          <a:solidFill>
                            <a:schemeClr val="tx1"/>
                          </a:solidFill>
                        </a:rPr>
                        <a:t>Average Increment Ratio</a:t>
                      </a:r>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dirty="0"/>
                        <a:t>0.68</a:t>
                      </a:r>
                    </a:p>
                  </a:txBody>
                  <a:tcPr/>
                </a:tc>
                <a:extLst>
                  <a:ext uri="{0D108BD9-81ED-4DB2-BD59-A6C34878D82A}">
                    <a16:rowId xmlns:a16="http://schemas.microsoft.com/office/drawing/2014/main" val="1895917599"/>
                  </a:ext>
                </a:extLst>
              </a:tr>
            </a:tbl>
          </a:graphicData>
        </a:graphic>
      </p:graphicFrame>
      <p:sp>
        <p:nvSpPr>
          <p:cNvPr id="5" name="Rectangle 4">
            <a:extLst>
              <a:ext uri="{FF2B5EF4-FFF2-40B4-BE49-F238E27FC236}">
                <a16:creationId xmlns:a16="http://schemas.microsoft.com/office/drawing/2014/main" id="{0D2C402D-A7CF-4C54-9AAE-39B4C7FE4F73}"/>
              </a:ext>
            </a:extLst>
          </p:cNvPr>
          <p:cNvSpPr/>
          <p:nvPr/>
        </p:nvSpPr>
        <p:spPr>
          <a:xfrm>
            <a:off x="10793683" y="1717278"/>
            <a:ext cx="1115060" cy="73224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panose="020F0502020204030204"/>
            </a:endParaRPr>
          </a:p>
        </p:txBody>
      </p:sp>
      <p:cxnSp>
        <p:nvCxnSpPr>
          <p:cNvPr id="3" name="Straight Arrow Connector 2">
            <a:extLst>
              <a:ext uri="{FF2B5EF4-FFF2-40B4-BE49-F238E27FC236}">
                <a16:creationId xmlns:a16="http://schemas.microsoft.com/office/drawing/2014/main" id="{BD1A7226-260C-4332-B210-21BE54979480}"/>
              </a:ext>
            </a:extLst>
          </p:cNvPr>
          <p:cNvCxnSpPr/>
          <p:nvPr/>
        </p:nvCxnSpPr>
        <p:spPr>
          <a:xfrm flipV="1">
            <a:off x="8284965" y="2149020"/>
            <a:ext cx="2505018" cy="8557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 name="Right Brace 5">
            <a:extLst>
              <a:ext uri="{FF2B5EF4-FFF2-40B4-BE49-F238E27FC236}">
                <a16:creationId xmlns:a16="http://schemas.microsoft.com/office/drawing/2014/main" id="{1A6A4193-1D25-42EE-87B3-2CBCC230A3D7}"/>
              </a:ext>
            </a:extLst>
          </p:cNvPr>
          <p:cNvSpPr/>
          <p:nvPr/>
        </p:nvSpPr>
        <p:spPr>
          <a:xfrm>
            <a:off x="8129026" y="1839950"/>
            <a:ext cx="157655" cy="795528"/>
          </a:xfrm>
          <a:prstGeom prst="rightBrace">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40C2371B-E6B3-284D-BA8D-465668028516}"/>
              </a:ext>
            </a:extLst>
          </p:cNvPr>
          <p:cNvSpPr txBox="1"/>
          <p:nvPr/>
        </p:nvSpPr>
        <p:spPr>
          <a:xfrm>
            <a:off x="5260357" y="2083399"/>
            <a:ext cx="2790700" cy="461665"/>
          </a:xfrm>
          <a:prstGeom prst="rect">
            <a:avLst/>
          </a:prstGeom>
          <a:noFill/>
        </p:spPr>
        <p:txBody>
          <a:bodyPr wrap="none" rtlCol="0">
            <a:spAutoFit/>
          </a:bodyPr>
          <a:lstStyle/>
          <a:p>
            <a:r>
              <a:rPr lang="en-US" sz="2400" b="1" dirty="0">
                <a:solidFill>
                  <a:srgbClr val="56C445"/>
                </a:solidFill>
              </a:rPr>
              <a:t>Same-policy Interval</a:t>
            </a:r>
          </a:p>
        </p:txBody>
      </p:sp>
    </p:spTree>
    <p:extLst>
      <p:ext uri="{BB962C8B-B14F-4D97-AF65-F5344CB8AC3E}">
        <p14:creationId xmlns:p14="http://schemas.microsoft.com/office/powerpoint/2010/main" val="22416675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EC14E-EF90-4669-8850-D78E17001C4B}"/>
              </a:ext>
            </a:extLst>
          </p:cNvPr>
          <p:cNvSpPr txBox="1"/>
          <p:nvPr/>
        </p:nvSpPr>
        <p:spPr>
          <a:xfrm>
            <a:off x="4069418" y="3135058"/>
            <a:ext cx="4057868"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ea typeface="游ゴシック"/>
                <a:cs typeface="Calibri"/>
              </a:rPr>
              <a:t>Modeling and Insights</a:t>
            </a:r>
            <a:endParaRPr lang="en-US" sz="2000"/>
          </a:p>
        </p:txBody>
      </p:sp>
    </p:spTree>
    <p:extLst>
      <p:ext uri="{BB962C8B-B14F-4D97-AF65-F5344CB8AC3E}">
        <p14:creationId xmlns:p14="http://schemas.microsoft.com/office/powerpoint/2010/main" val="8332009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824DBA-32F8-4EFF-ACF3-7C213D382737}"/>
              </a:ext>
            </a:extLst>
          </p:cNvPr>
          <p:cNvSpPr/>
          <p:nvPr/>
        </p:nvSpPr>
        <p:spPr>
          <a:xfrm>
            <a:off x="8433823" y="2513427"/>
            <a:ext cx="3043446" cy="663131"/>
          </a:xfrm>
          <a:prstGeom prst="rect">
            <a:avLst/>
          </a:prstGeom>
          <a:solidFill>
            <a:srgbClr val="C445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F5E8D49-632F-4D6B-A8B0-92B025F26F44}"/>
              </a:ext>
            </a:extLst>
          </p:cNvPr>
          <p:cNvSpPr txBox="1"/>
          <p:nvPr/>
        </p:nvSpPr>
        <p:spPr>
          <a:xfrm>
            <a:off x="1164481" y="1189111"/>
            <a:ext cx="36696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56C445"/>
                </a:solidFill>
                <a:cs typeface="Calibri"/>
              </a:rPr>
              <a:t>Independent Variables</a:t>
            </a:r>
            <a:endParaRPr lang="en-US"/>
          </a:p>
        </p:txBody>
      </p:sp>
      <p:sp>
        <p:nvSpPr>
          <p:cNvPr id="17" name="TextBox 16">
            <a:extLst>
              <a:ext uri="{FF2B5EF4-FFF2-40B4-BE49-F238E27FC236}">
                <a16:creationId xmlns:a16="http://schemas.microsoft.com/office/drawing/2014/main" id="{EDF35760-5AD9-423D-BB3D-73CA3FC4EA61}"/>
              </a:ext>
            </a:extLst>
          </p:cNvPr>
          <p:cNvSpPr txBox="1"/>
          <p:nvPr/>
        </p:nvSpPr>
        <p:spPr>
          <a:xfrm>
            <a:off x="2420288" y="1919335"/>
            <a:ext cx="24942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Social distancing Policy Index</a:t>
            </a:r>
            <a:endParaRPr lang="en-US" sz="2400">
              <a:solidFill>
                <a:srgbClr val="000000"/>
              </a:solidFill>
              <a:cs typeface="Calibri"/>
            </a:endParaRPr>
          </a:p>
        </p:txBody>
      </p:sp>
      <p:sp>
        <p:nvSpPr>
          <p:cNvPr id="21" name="TextBox 20">
            <a:extLst>
              <a:ext uri="{FF2B5EF4-FFF2-40B4-BE49-F238E27FC236}">
                <a16:creationId xmlns:a16="http://schemas.microsoft.com/office/drawing/2014/main" id="{957A2F84-EF8F-47FA-A00A-9172C16DD87F}"/>
              </a:ext>
            </a:extLst>
          </p:cNvPr>
          <p:cNvSpPr txBox="1"/>
          <p:nvPr/>
        </p:nvSpPr>
        <p:spPr>
          <a:xfrm>
            <a:off x="2415125" y="3109718"/>
            <a:ext cx="263509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Population Density</a:t>
            </a:r>
            <a:endParaRPr lang="en-US"/>
          </a:p>
        </p:txBody>
      </p:sp>
      <p:sp>
        <p:nvSpPr>
          <p:cNvPr id="27" name="TextBox 26">
            <a:extLst>
              <a:ext uri="{FF2B5EF4-FFF2-40B4-BE49-F238E27FC236}">
                <a16:creationId xmlns:a16="http://schemas.microsoft.com/office/drawing/2014/main" id="{9691D58E-BFAF-40E2-817F-64642CDAA598}"/>
              </a:ext>
            </a:extLst>
          </p:cNvPr>
          <p:cNvSpPr txBox="1"/>
          <p:nvPr/>
        </p:nvSpPr>
        <p:spPr>
          <a:xfrm>
            <a:off x="8735857" y="3568846"/>
            <a:ext cx="27497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Incremental Ratio</a:t>
            </a:r>
          </a:p>
        </p:txBody>
      </p:sp>
      <p:sp>
        <p:nvSpPr>
          <p:cNvPr id="41" name="TextBox 40">
            <a:extLst>
              <a:ext uri="{FF2B5EF4-FFF2-40B4-BE49-F238E27FC236}">
                <a16:creationId xmlns:a16="http://schemas.microsoft.com/office/drawing/2014/main" id="{6EEB2165-1C8F-4D1C-BC03-09D32B85DA23}"/>
              </a:ext>
            </a:extLst>
          </p:cNvPr>
          <p:cNvSpPr txBox="1"/>
          <p:nvPr/>
        </p:nvSpPr>
        <p:spPr>
          <a:xfrm>
            <a:off x="8423178" y="2577707"/>
            <a:ext cx="32993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00000"/>
                </a:solidFill>
                <a:cs typeface="Calibri"/>
              </a:rPr>
              <a:t>Dependent Variable</a:t>
            </a:r>
            <a:endParaRPr lang="en-US"/>
          </a:p>
        </p:txBody>
      </p:sp>
      <p:pic>
        <p:nvPicPr>
          <p:cNvPr id="49" name="Picture 2" descr="A close up of a logo&#10;&#10;Description generated with high confidence">
            <a:extLst>
              <a:ext uri="{FF2B5EF4-FFF2-40B4-BE49-F238E27FC236}">
                <a16:creationId xmlns:a16="http://schemas.microsoft.com/office/drawing/2014/main" id="{1A6D5328-4119-4109-B6BD-463E3E490945}"/>
              </a:ext>
            </a:extLst>
          </p:cNvPr>
          <p:cNvPicPr>
            <a:picLocks noChangeAspect="1"/>
          </p:cNvPicPr>
          <p:nvPr/>
        </p:nvPicPr>
        <p:blipFill>
          <a:blip r:embed="rId3"/>
          <a:stretch>
            <a:fillRect/>
          </a:stretch>
        </p:blipFill>
        <p:spPr>
          <a:xfrm>
            <a:off x="1263313" y="3717393"/>
            <a:ext cx="918693" cy="918693"/>
          </a:xfrm>
          <a:prstGeom prst="rect">
            <a:avLst/>
          </a:prstGeom>
        </p:spPr>
      </p:pic>
      <p:pic>
        <p:nvPicPr>
          <p:cNvPr id="51" name="Picture 38" descr="A close up of a logo&#10;&#10;Description generated with very high confidence">
            <a:extLst>
              <a:ext uri="{FF2B5EF4-FFF2-40B4-BE49-F238E27FC236}">
                <a16:creationId xmlns:a16="http://schemas.microsoft.com/office/drawing/2014/main" id="{F94219AF-857C-4F2B-B500-FDB5A5FEFEB5}"/>
              </a:ext>
            </a:extLst>
          </p:cNvPr>
          <p:cNvPicPr>
            <a:picLocks noChangeAspect="1"/>
          </p:cNvPicPr>
          <p:nvPr/>
        </p:nvPicPr>
        <p:blipFill>
          <a:blip r:embed="rId4"/>
          <a:stretch>
            <a:fillRect/>
          </a:stretch>
        </p:blipFill>
        <p:spPr>
          <a:xfrm>
            <a:off x="1289965" y="4674855"/>
            <a:ext cx="742951" cy="721784"/>
          </a:xfrm>
          <a:prstGeom prst="rect">
            <a:avLst/>
          </a:prstGeom>
        </p:spPr>
      </p:pic>
      <p:sp>
        <p:nvSpPr>
          <p:cNvPr id="53" name="TextBox 52">
            <a:extLst>
              <a:ext uri="{FF2B5EF4-FFF2-40B4-BE49-F238E27FC236}">
                <a16:creationId xmlns:a16="http://schemas.microsoft.com/office/drawing/2014/main" id="{67BFD086-2EE0-4377-A276-391F66AF378D}"/>
              </a:ext>
            </a:extLst>
          </p:cNvPr>
          <p:cNvSpPr txBox="1"/>
          <p:nvPr/>
        </p:nvSpPr>
        <p:spPr>
          <a:xfrm>
            <a:off x="2369360" y="4867902"/>
            <a:ext cx="23922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Education Index</a:t>
            </a:r>
          </a:p>
        </p:txBody>
      </p:sp>
      <p:cxnSp>
        <p:nvCxnSpPr>
          <p:cNvPr id="59" name="Straight Arrow Connector 58">
            <a:extLst>
              <a:ext uri="{FF2B5EF4-FFF2-40B4-BE49-F238E27FC236}">
                <a16:creationId xmlns:a16="http://schemas.microsoft.com/office/drawing/2014/main" id="{CD56EB58-546B-4D68-9009-22E2DC470168}"/>
              </a:ext>
            </a:extLst>
          </p:cNvPr>
          <p:cNvCxnSpPr/>
          <p:nvPr/>
        </p:nvCxnSpPr>
        <p:spPr>
          <a:xfrm flipV="1">
            <a:off x="5595290" y="3841516"/>
            <a:ext cx="1369483" cy="63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C7D2258E-2ACB-40C1-A240-D2B06B376405}"/>
              </a:ext>
            </a:extLst>
          </p:cNvPr>
          <p:cNvSpPr txBox="1"/>
          <p:nvPr/>
        </p:nvSpPr>
        <p:spPr>
          <a:xfrm>
            <a:off x="2373799" y="3931377"/>
            <a:ext cx="30818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Airport Density</a:t>
            </a:r>
            <a:endParaRPr lang="en-US"/>
          </a:p>
        </p:txBody>
      </p:sp>
      <p:sp>
        <p:nvSpPr>
          <p:cNvPr id="65" name="TextBox 64">
            <a:extLst>
              <a:ext uri="{FF2B5EF4-FFF2-40B4-BE49-F238E27FC236}">
                <a16:creationId xmlns:a16="http://schemas.microsoft.com/office/drawing/2014/main" id="{C8970640-1957-498B-98BD-A1E789DB6214}"/>
              </a:ext>
            </a:extLst>
          </p:cNvPr>
          <p:cNvSpPr txBox="1"/>
          <p:nvPr/>
        </p:nvSpPr>
        <p:spPr>
          <a:xfrm>
            <a:off x="5089847" y="3104290"/>
            <a:ext cx="29272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Linear Regression</a:t>
            </a:r>
          </a:p>
        </p:txBody>
      </p:sp>
      <p:pic>
        <p:nvPicPr>
          <p:cNvPr id="70" name="Picture 70" descr="A close up of a logo&#10;&#10;Description generated with very high confidence">
            <a:extLst>
              <a:ext uri="{FF2B5EF4-FFF2-40B4-BE49-F238E27FC236}">
                <a16:creationId xmlns:a16="http://schemas.microsoft.com/office/drawing/2014/main" id="{978A769B-DA19-4A30-A7B5-2E075465F5EA}"/>
              </a:ext>
            </a:extLst>
          </p:cNvPr>
          <p:cNvPicPr>
            <a:picLocks noChangeAspect="1"/>
          </p:cNvPicPr>
          <p:nvPr/>
        </p:nvPicPr>
        <p:blipFill>
          <a:blip r:embed="rId5"/>
          <a:stretch>
            <a:fillRect/>
          </a:stretch>
        </p:blipFill>
        <p:spPr>
          <a:xfrm>
            <a:off x="1302587" y="2848154"/>
            <a:ext cx="787881" cy="773503"/>
          </a:xfrm>
          <a:prstGeom prst="rect">
            <a:avLst/>
          </a:prstGeom>
        </p:spPr>
      </p:pic>
      <p:pic>
        <p:nvPicPr>
          <p:cNvPr id="72" name="Picture 72" descr="A close up of a logo&#10;&#10;Description generated with very high confidence">
            <a:extLst>
              <a:ext uri="{FF2B5EF4-FFF2-40B4-BE49-F238E27FC236}">
                <a16:creationId xmlns:a16="http://schemas.microsoft.com/office/drawing/2014/main" id="{2953590E-F967-4463-BC37-C29C5B28064C}"/>
              </a:ext>
            </a:extLst>
          </p:cNvPr>
          <p:cNvPicPr>
            <a:picLocks noChangeAspect="1"/>
          </p:cNvPicPr>
          <p:nvPr/>
        </p:nvPicPr>
        <p:blipFill>
          <a:blip r:embed="rId6"/>
          <a:stretch>
            <a:fillRect/>
          </a:stretch>
        </p:blipFill>
        <p:spPr>
          <a:xfrm>
            <a:off x="1302588" y="1841739"/>
            <a:ext cx="744748" cy="773503"/>
          </a:xfrm>
          <a:prstGeom prst="rect">
            <a:avLst/>
          </a:prstGeom>
        </p:spPr>
      </p:pic>
      <p:pic>
        <p:nvPicPr>
          <p:cNvPr id="74" name="Picture 74" descr="A close up of a logo&#10;&#10;Description generated with very high confidence">
            <a:extLst>
              <a:ext uri="{FF2B5EF4-FFF2-40B4-BE49-F238E27FC236}">
                <a16:creationId xmlns:a16="http://schemas.microsoft.com/office/drawing/2014/main" id="{6C47E9F9-7609-4B90-BA6A-53686E84551E}"/>
              </a:ext>
            </a:extLst>
          </p:cNvPr>
          <p:cNvPicPr>
            <a:picLocks noChangeAspect="1"/>
          </p:cNvPicPr>
          <p:nvPr/>
        </p:nvPicPr>
        <p:blipFill>
          <a:blip r:embed="rId7"/>
          <a:stretch>
            <a:fillRect/>
          </a:stretch>
        </p:blipFill>
        <p:spPr>
          <a:xfrm>
            <a:off x="8059947" y="3408871"/>
            <a:ext cx="730370" cy="715993"/>
          </a:xfrm>
          <a:prstGeom prst="rect">
            <a:avLst/>
          </a:prstGeom>
        </p:spPr>
      </p:pic>
      <p:sp>
        <p:nvSpPr>
          <p:cNvPr id="3" name="TextBox 2">
            <a:extLst>
              <a:ext uri="{FF2B5EF4-FFF2-40B4-BE49-F238E27FC236}">
                <a16:creationId xmlns:a16="http://schemas.microsoft.com/office/drawing/2014/main" id="{8B2EC14E-EF90-4669-8850-D78E17001C4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Modeling</a:t>
            </a:r>
            <a:endParaRPr lang="en-US"/>
          </a:p>
        </p:txBody>
      </p:sp>
      <p:sp>
        <p:nvSpPr>
          <p:cNvPr id="2" name="Rectangle 1">
            <a:extLst>
              <a:ext uri="{FF2B5EF4-FFF2-40B4-BE49-F238E27FC236}">
                <a16:creationId xmlns:a16="http://schemas.microsoft.com/office/drawing/2014/main" id="{7BDACB8F-46A3-408C-B41C-F1E698A51E0E}"/>
              </a:ext>
            </a:extLst>
          </p:cNvPr>
          <p:cNvSpPr/>
          <p:nvPr/>
        </p:nvSpPr>
        <p:spPr>
          <a:xfrm>
            <a:off x="1158816" y="1117587"/>
            <a:ext cx="3468259" cy="656496"/>
          </a:xfrm>
          <a:prstGeom prst="rect">
            <a:avLst/>
          </a:prstGeom>
          <a:solidFill>
            <a:srgbClr val="42C23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4069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par>
                                <p:cTn id="14" presetID="3" presetClass="entr" presetSubtype="1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par>
                                <p:cTn id="17" presetID="3" presetClass="entr" presetSubtype="1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blinds(horizontal)">
                                      <p:cBhvr>
                                        <p:cTn id="19" dur="500"/>
                                        <p:tgtEl>
                                          <p:spTgt spid="5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blinds(horizontal)">
                                      <p:cBhvr>
                                        <p:cTn id="22" dur="500"/>
                                        <p:tgtEl>
                                          <p:spTgt spid="53"/>
                                        </p:tgtEl>
                                      </p:cBhvr>
                                    </p:animEffect>
                                  </p:childTnLst>
                                </p:cTn>
                              </p:par>
                              <p:par>
                                <p:cTn id="23" presetID="3" presetClass="entr" presetSubtype="10"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blinds(horizontal)">
                                      <p:cBhvr>
                                        <p:cTn id="25" dur="500"/>
                                        <p:tgtEl>
                                          <p:spTgt spid="70"/>
                                        </p:tgtEl>
                                      </p:cBhvr>
                                    </p:animEffect>
                                  </p:childTnLst>
                                </p:cTn>
                              </p:par>
                              <p:par>
                                <p:cTn id="26" presetID="3" presetClass="entr" presetSubtype="10"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blinds(horizontal)">
                                      <p:cBhvr>
                                        <p:cTn id="28" dur="500"/>
                                        <p:tgtEl>
                                          <p:spTgt spid="7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blinds(horizontal)">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linds(horizontal)">
                                      <p:cBhvr>
                                        <p:cTn id="39" dur="500"/>
                                        <p:tgtEl>
                                          <p:spTgt spid="65"/>
                                        </p:tgtEl>
                                      </p:cBhvr>
                                    </p:animEffect>
                                  </p:childTnLst>
                                </p:cTn>
                              </p:par>
                              <p:par>
                                <p:cTn id="40" presetID="3" presetClass="entr" presetSubtype="10"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blinds(horizontal)">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blinds(horizontal)">
                                      <p:cBhvr>
                                        <p:cTn id="50" dur="500"/>
                                        <p:tgtEl>
                                          <p:spTgt spid="27"/>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blinds(horizontal)">
                                      <p:cBhvr>
                                        <p:cTn id="53" dur="500"/>
                                        <p:tgtEl>
                                          <p:spTgt spid="41"/>
                                        </p:tgtEl>
                                      </p:cBhvr>
                                    </p:animEffect>
                                  </p:childTnLst>
                                </p:cTn>
                              </p:par>
                              <p:par>
                                <p:cTn id="54" presetID="3" presetClass="entr" presetSubtype="10"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blinds(horizontal)">
                                      <p:cBhvr>
                                        <p:cTn id="5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7" grpId="0"/>
      <p:bldP spid="21" grpId="0"/>
      <p:bldP spid="27" grpId="0"/>
      <p:bldP spid="41" grpId="0"/>
      <p:bldP spid="53" grpId="0"/>
      <p:bldP spid="63" grpId="0"/>
      <p:bldP spid="65" grpId="0"/>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38AB6F4-146F-49CD-A947-F691CD04F48E}"/>
              </a:ext>
            </a:extLst>
          </p:cNvPr>
          <p:cNvGrpSpPr/>
          <p:nvPr/>
        </p:nvGrpSpPr>
        <p:grpSpPr>
          <a:xfrm>
            <a:off x="8821821" y="4128324"/>
            <a:ext cx="2821930" cy="689943"/>
            <a:chOff x="6763657" y="1513114"/>
            <a:chExt cx="2407509" cy="689943"/>
          </a:xfrm>
        </p:grpSpPr>
        <p:pic>
          <p:nvPicPr>
            <p:cNvPr id="19" name="Picture 20" descr="A close up of a logo&#10;&#10;Description generated with very high confidence">
              <a:extLst>
                <a:ext uri="{FF2B5EF4-FFF2-40B4-BE49-F238E27FC236}">
                  <a16:creationId xmlns:a16="http://schemas.microsoft.com/office/drawing/2014/main" id="{EBED9080-839F-4701-A5E2-D4F5A2965A5C}"/>
                </a:ext>
              </a:extLst>
            </p:cNvPr>
            <p:cNvPicPr>
              <a:picLocks noChangeAspect="1"/>
            </p:cNvPicPr>
            <p:nvPr/>
          </p:nvPicPr>
          <p:blipFill>
            <a:blip r:embed="rId3"/>
            <a:stretch>
              <a:fillRect/>
            </a:stretch>
          </p:blipFill>
          <p:spPr>
            <a:xfrm>
              <a:off x="6763657" y="1513114"/>
              <a:ext cx="2407509" cy="689943"/>
            </a:xfrm>
            <a:prstGeom prst="rect">
              <a:avLst/>
            </a:prstGeom>
          </p:spPr>
        </p:pic>
        <p:sp>
          <p:nvSpPr>
            <p:cNvPr id="6" name="TextBox 5">
              <a:extLst>
                <a:ext uri="{FF2B5EF4-FFF2-40B4-BE49-F238E27FC236}">
                  <a16:creationId xmlns:a16="http://schemas.microsoft.com/office/drawing/2014/main" id="{D1AA7D7C-AD75-45B0-9691-3CF0C6F965BF}"/>
                </a:ext>
              </a:extLst>
            </p:cNvPr>
            <p:cNvSpPr txBox="1"/>
            <p:nvPr/>
          </p:nvSpPr>
          <p:spPr>
            <a:xfrm>
              <a:off x="6770338" y="1631939"/>
              <a:ext cx="222435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游ゴシック"/>
                  <a:cs typeface="Calibri"/>
                </a:rPr>
                <a:t>Education Index</a:t>
              </a:r>
            </a:p>
          </p:txBody>
        </p:sp>
      </p:grpSp>
      <p:pic>
        <p:nvPicPr>
          <p:cNvPr id="31" name="Picture 20" descr="A close up of a logo&#10;&#10;Description generated with very high confidence">
            <a:extLst>
              <a:ext uri="{FF2B5EF4-FFF2-40B4-BE49-F238E27FC236}">
                <a16:creationId xmlns:a16="http://schemas.microsoft.com/office/drawing/2014/main" id="{8BB3BF06-B7BB-4E3D-A38A-9592FBBC0960}"/>
              </a:ext>
            </a:extLst>
          </p:cNvPr>
          <p:cNvPicPr>
            <a:picLocks noChangeAspect="1"/>
          </p:cNvPicPr>
          <p:nvPr/>
        </p:nvPicPr>
        <p:blipFill>
          <a:blip r:embed="rId3"/>
          <a:stretch>
            <a:fillRect/>
          </a:stretch>
        </p:blipFill>
        <p:spPr>
          <a:xfrm>
            <a:off x="8823485" y="3202806"/>
            <a:ext cx="2844783" cy="610432"/>
          </a:xfrm>
          <a:prstGeom prst="rect">
            <a:avLst/>
          </a:prstGeom>
        </p:spPr>
      </p:pic>
      <p:pic>
        <p:nvPicPr>
          <p:cNvPr id="33" name="Picture 33" descr="A close up of a logo&#10;&#10;Description generated with very high confidence">
            <a:extLst>
              <a:ext uri="{FF2B5EF4-FFF2-40B4-BE49-F238E27FC236}">
                <a16:creationId xmlns:a16="http://schemas.microsoft.com/office/drawing/2014/main" id="{C188C82F-3492-4F8B-B827-D1AEE0B3EAE4}"/>
              </a:ext>
            </a:extLst>
          </p:cNvPr>
          <p:cNvPicPr>
            <a:picLocks noChangeAspect="1"/>
          </p:cNvPicPr>
          <p:nvPr/>
        </p:nvPicPr>
        <p:blipFill>
          <a:blip r:embed="rId4"/>
          <a:stretch>
            <a:fillRect/>
          </a:stretch>
        </p:blipFill>
        <p:spPr>
          <a:xfrm>
            <a:off x="8816225" y="2195712"/>
            <a:ext cx="2814434" cy="658288"/>
          </a:xfrm>
          <a:prstGeom prst="rect">
            <a:avLst/>
          </a:prstGeom>
        </p:spPr>
      </p:pic>
      <p:pic>
        <p:nvPicPr>
          <p:cNvPr id="9" name="Picture 9" descr="A close up of a logo&#10;&#10;Description generated with very high confidence">
            <a:extLst>
              <a:ext uri="{FF2B5EF4-FFF2-40B4-BE49-F238E27FC236}">
                <a16:creationId xmlns:a16="http://schemas.microsoft.com/office/drawing/2014/main" id="{47C05FC5-ED8E-4331-9E99-C6C3E7DF3BAB}"/>
              </a:ext>
            </a:extLst>
          </p:cNvPr>
          <p:cNvPicPr>
            <a:picLocks noChangeAspect="1"/>
          </p:cNvPicPr>
          <p:nvPr/>
        </p:nvPicPr>
        <p:blipFill>
          <a:blip r:embed="rId5"/>
          <a:stretch>
            <a:fillRect/>
          </a:stretch>
        </p:blipFill>
        <p:spPr>
          <a:xfrm>
            <a:off x="7772640" y="4066792"/>
            <a:ext cx="679142" cy="693938"/>
          </a:xfrm>
          <a:prstGeom prst="rect">
            <a:avLst/>
          </a:prstGeom>
        </p:spPr>
      </p:pic>
      <p:pic>
        <p:nvPicPr>
          <p:cNvPr id="11" name="Picture 11" descr="A close up of a logo&#10;&#10;Description generated with very high confidence">
            <a:extLst>
              <a:ext uri="{FF2B5EF4-FFF2-40B4-BE49-F238E27FC236}">
                <a16:creationId xmlns:a16="http://schemas.microsoft.com/office/drawing/2014/main" id="{A9EB0BB3-D65F-488A-A247-8158BA1ACC11}"/>
              </a:ext>
            </a:extLst>
          </p:cNvPr>
          <p:cNvPicPr>
            <a:picLocks noChangeAspect="1"/>
          </p:cNvPicPr>
          <p:nvPr/>
        </p:nvPicPr>
        <p:blipFill>
          <a:blip r:embed="rId6"/>
          <a:stretch>
            <a:fillRect/>
          </a:stretch>
        </p:blipFill>
        <p:spPr>
          <a:xfrm>
            <a:off x="7806418" y="2158664"/>
            <a:ext cx="716133" cy="723530"/>
          </a:xfrm>
          <a:prstGeom prst="rect">
            <a:avLst/>
          </a:prstGeom>
        </p:spPr>
      </p:pic>
      <p:pic>
        <p:nvPicPr>
          <p:cNvPr id="15" name="Picture 15" descr="A close up of a logo&#10;&#10;Description generated with very high confidence">
            <a:extLst>
              <a:ext uri="{FF2B5EF4-FFF2-40B4-BE49-F238E27FC236}">
                <a16:creationId xmlns:a16="http://schemas.microsoft.com/office/drawing/2014/main" id="{63D408AA-2F37-496D-9390-6A43437BB58A}"/>
              </a:ext>
            </a:extLst>
          </p:cNvPr>
          <p:cNvPicPr>
            <a:picLocks noChangeAspect="1"/>
          </p:cNvPicPr>
          <p:nvPr/>
        </p:nvPicPr>
        <p:blipFill>
          <a:blip r:embed="rId7"/>
          <a:stretch>
            <a:fillRect/>
          </a:stretch>
        </p:blipFill>
        <p:spPr>
          <a:xfrm>
            <a:off x="7866589" y="3177230"/>
            <a:ext cx="605162" cy="612560"/>
          </a:xfrm>
          <a:prstGeom prst="rect">
            <a:avLst/>
          </a:prstGeom>
        </p:spPr>
      </p:pic>
      <p:sp>
        <p:nvSpPr>
          <p:cNvPr id="3" name="TextBox 2">
            <a:extLst>
              <a:ext uri="{FF2B5EF4-FFF2-40B4-BE49-F238E27FC236}">
                <a16:creationId xmlns:a16="http://schemas.microsoft.com/office/drawing/2014/main" id="{CCA6EA81-D674-43BD-A4E6-AD99134F13D1}"/>
              </a:ext>
            </a:extLst>
          </p:cNvPr>
          <p:cNvSpPr txBox="1"/>
          <p:nvPr/>
        </p:nvSpPr>
        <p:spPr>
          <a:xfrm>
            <a:off x="8524334" y="131730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Significant variables</a:t>
            </a:r>
          </a:p>
        </p:txBody>
      </p:sp>
      <p:sp>
        <p:nvSpPr>
          <p:cNvPr id="4" name="TextBox 3">
            <a:extLst>
              <a:ext uri="{FF2B5EF4-FFF2-40B4-BE49-F238E27FC236}">
                <a16:creationId xmlns:a16="http://schemas.microsoft.com/office/drawing/2014/main" id="{0F8B2CDF-E81C-4C43-9B00-20D15BFF90AF}"/>
              </a:ext>
            </a:extLst>
          </p:cNvPr>
          <p:cNvSpPr txBox="1"/>
          <p:nvPr/>
        </p:nvSpPr>
        <p:spPr>
          <a:xfrm>
            <a:off x="99484" y="93742"/>
            <a:ext cx="3806047"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Insights from Modeling</a:t>
            </a:r>
            <a:endParaRPr lang="en-US"/>
          </a:p>
        </p:txBody>
      </p:sp>
      <p:pic>
        <p:nvPicPr>
          <p:cNvPr id="5" name="Picture 6" descr="A screenshot of a cell phone&#10;&#10;Description generated with very high confidence">
            <a:extLst>
              <a:ext uri="{FF2B5EF4-FFF2-40B4-BE49-F238E27FC236}">
                <a16:creationId xmlns:a16="http://schemas.microsoft.com/office/drawing/2014/main" id="{93B5BC78-3324-4E18-8301-D7F43DAF5411}"/>
              </a:ext>
            </a:extLst>
          </p:cNvPr>
          <p:cNvPicPr>
            <a:picLocks noChangeAspect="1"/>
          </p:cNvPicPr>
          <p:nvPr/>
        </p:nvPicPr>
        <p:blipFill>
          <a:blip r:embed="rId8"/>
          <a:stretch>
            <a:fillRect/>
          </a:stretch>
        </p:blipFill>
        <p:spPr>
          <a:xfrm>
            <a:off x="986288" y="736688"/>
            <a:ext cx="5863085" cy="6045983"/>
          </a:xfrm>
          <a:prstGeom prst="rect">
            <a:avLst/>
          </a:prstGeom>
        </p:spPr>
      </p:pic>
      <p:pic>
        <p:nvPicPr>
          <p:cNvPr id="36" name="Picture 36" descr="A screenshot of a cell phone&#10;&#10;Description generated with high confidence">
            <a:extLst>
              <a:ext uri="{FF2B5EF4-FFF2-40B4-BE49-F238E27FC236}">
                <a16:creationId xmlns:a16="http://schemas.microsoft.com/office/drawing/2014/main" id="{5D395263-F979-49B3-A0C5-E91E07A6A91C}"/>
              </a:ext>
            </a:extLst>
          </p:cNvPr>
          <p:cNvPicPr>
            <a:picLocks noChangeAspect="1"/>
          </p:cNvPicPr>
          <p:nvPr/>
        </p:nvPicPr>
        <p:blipFill>
          <a:blip r:embed="rId9"/>
          <a:stretch>
            <a:fillRect/>
          </a:stretch>
        </p:blipFill>
        <p:spPr>
          <a:xfrm>
            <a:off x="984459" y="815289"/>
            <a:ext cx="5849815" cy="5990259"/>
          </a:xfrm>
          <a:prstGeom prst="rect">
            <a:avLst/>
          </a:prstGeom>
        </p:spPr>
      </p:pic>
      <p:sp>
        <p:nvSpPr>
          <p:cNvPr id="7" name="TextBox 6">
            <a:extLst>
              <a:ext uri="{FF2B5EF4-FFF2-40B4-BE49-F238E27FC236}">
                <a16:creationId xmlns:a16="http://schemas.microsoft.com/office/drawing/2014/main" id="{63471BE6-14CC-49D7-ACC5-9732360CAB02}"/>
              </a:ext>
            </a:extLst>
          </p:cNvPr>
          <p:cNvSpPr txBox="1"/>
          <p:nvPr/>
        </p:nvSpPr>
        <p:spPr>
          <a:xfrm>
            <a:off x="8820416" y="2298277"/>
            <a:ext cx="26072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游ゴシック"/>
                <a:cs typeface="Calibri"/>
              </a:rPr>
              <a:t>Aging Index</a:t>
            </a:r>
            <a:endParaRPr lang="en-US" altLang="ja-JP"/>
          </a:p>
        </p:txBody>
      </p:sp>
      <p:sp>
        <p:nvSpPr>
          <p:cNvPr id="13" name="TextBox 12">
            <a:extLst>
              <a:ext uri="{FF2B5EF4-FFF2-40B4-BE49-F238E27FC236}">
                <a16:creationId xmlns:a16="http://schemas.microsoft.com/office/drawing/2014/main" id="{4401F027-D6D8-476C-B698-99755519FA0F}"/>
              </a:ext>
            </a:extLst>
          </p:cNvPr>
          <p:cNvSpPr txBox="1"/>
          <p:nvPr/>
        </p:nvSpPr>
        <p:spPr>
          <a:xfrm>
            <a:off x="8818766" y="3264324"/>
            <a:ext cx="26072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游ゴシック"/>
                <a:cs typeface="Calibri"/>
              </a:rPr>
              <a:t>Gathering size lim</a:t>
            </a:r>
          </a:p>
        </p:txBody>
      </p:sp>
    </p:spTree>
    <p:extLst>
      <p:ext uri="{BB962C8B-B14F-4D97-AF65-F5344CB8AC3E}">
        <p14:creationId xmlns:p14="http://schemas.microsoft.com/office/powerpoint/2010/main" val="3398333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linds(horizontal)">
                                      <p:cBhvr>
                                        <p:cTn id="11" dur="500"/>
                                        <p:tgtEl>
                                          <p:spTgt spid="29"/>
                                        </p:tgtEl>
                                      </p:cBhvr>
                                    </p:animEffect>
                                  </p:childTnLst>
                                </p:cTn>
                              </p:par>
                              <p:par>
                                <p:cTn id="12" presetID="3" presetClass="entr" presetSubtype="10" fill="hold" nodeType="with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blinds(horizontal)">
                                      <p:cBhvr>
                                        <p:cTn id="14" dur="500"/>
                                        <p:tgtEl>
                                          <p:spTgt spid="31"/>
                                        </p:tgtEl>
                                      </p:cBhvr>
                                    </p:animEffect>
                                  </p:childTnLst>
                                </p:cTn>
                              </p:par>
                              <p:par>
                                <p:cTn id="15" presetID="3" presetClass="entr" presetSubtype="1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A92CD5-6CD2-4096-B630-204F174666C1}"/>
              </a:ext>
            </a:extLst>
          </p:cNvPr>
          <p:cNvSpPr txBox="1"/>
          <p:nvPr/>
        </p:nvSpPr>
        <p:spPr>
          <a:xfrm>
            <a:off x="215900" y="385233"/>
            <a:ext cx="36533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Insights and Value</a:t>
            </a:r>
          </a:p>
        </p:txBody>
      </p:sp>
      <p:grpSp>
        <p:nvGrpSpPr>
          <p:cNvPr id="44" name="Group 43">
            <a:extLst>
              <a:ext uri="{FF2B5EF4-FFF2-40B4-BE49-F238E27FC236}">
                <a16:creationId xmlns:a16="http://schemas.microsoft.com/office/drawing/2014/main" id="{9C1B70E9-003A-40FA-8B0B-06B868466CD2}"/>
              </a:ext>
            </a:extLst>
          </p:cNvPr>
          <p:cNvGrpSpPr/>
          <p:nvPr/>
        </p:nvGrpSpPr>
        <p:grpSpPr>
          <a:xfrm>
            <a:off x="1363704" y="2209242"/>
            <a:ext cx="5145314" cy="696686"/>
            <a:chOff x="6763657" y="1513114"/>
            <a:chExt cx="5145314" cy="696686"/>
          </a:xfrm>
        </p:grpSpPr>
        <p:pic>
          <p:nvPicPr>
            <p:cNvPr id="42" name="Picture 20" descr="A close up of a logo&#10;&#10;Description generated with very high confidence">
              <a:extLst>
                <a:ext uri="{FF2B5EF4-FFF2-40B4-BE49-F238E27FC236}">
                  <a16:creationId xmlns:a16="http://schemas.microsoft.com/office/drawing/2014/main" id="{C93060C3-6CB7-4E21-B1C9-E6CAFE0AA1B1}"/>
                </a:ext>
              </a:extLst>
            </p:cNvPr>
            <p:cNvPicPr>
              <a:picLocks noChangeAspect="1"/>
            </p:cNvPicPr>
            <p:nvPr/>
          </p:nvPicPr>
          <p:blipFill>
            <a:blip r:embed="rId3"/>
            <a:stretch>
              <a:fillRect/>
            </a:stretch>
          </p:blipFill>
          <p:spPr>
            <a:xfrm>
              <a:off x="6763657" y="1513114"/>
              <a:ext cx="5145314" cy="696686"/>
            </a:xfrm>
            <a:prstGeom prst="rect">
              <a:avLst/>
            </a:prstGeom>
          </p:spPr>
        </p:pic>
        <p:sp>
          <p:nvSpPr>
            <p:cNvPr id="43" name="TextBox 42">
              <a:extLst>
                <a:ext uri="{FF2B5EF4-FFF2-40B4-BE49-F238E27FC236}">
                  <a16:creationId xmlns:a16="http://schemas.microsoft.com/office/drawing/2014/main" id="{26D3185E-5FB7-4226-A71D-A3E621C54E2D}"/>
                </a:ext>
              </a:extLst>
            </p:cNvPr>
            <p:cNvSpPr txBox="1"/>
            <p:nvPr/>
          </p:nvSpPr>
          <p:spPr>
            <a:xfrm>
              <a:off x="6813470" y="1646316"/>
              <a:ext cx="48832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游ゴシック"/>
                  <a:cs typeface="Calibri"/>
                </a:rPr>
                <a:t>Education index   </a:t>
              </a:r>
              <a:r>
                <a:rPr lang="ja-JP" altLang="en-US" sz="2400" b="1">
                  <a:ea typeface="游ゴシック"/>
                  <a:cs typeface="+mn-lt"/>
                </a:rPr>
                <a:t>     </a:t>
              </a:r>
              <a:r>
                <a:rPr lang="ja-JP" sz="2400" b="1">
                  <a:ea typeface="+mn-lt"/>
                  <a:cs typeface="+mn-lt"/>
                </a:rPr>
                <a:t>More </a:t>
              </a:r>
              <a:r>
                <a:rPr lang="ja-JP" altLang="en-US" sz="2400" b="1">
                  <a:ea typeface="+mn-lt"/>
                  <a:cs typeface="+mn-lt"/>
                </a:rPr>
                <a:t>attention</a:t>
              </a:r>
              <a:endParaRPr lang="ja-JP" sz="2400" b="1">
                <a:ea typeface="+mn-lt"/>
                <a:cs typeface="+mn-lt"/>
              </a:endParaRPr>
            </a:p>
          </p:txBody>
        </p:sp>
      </p:grpSp>
      <p:grpSp>
        <p:nvGrpSpPr>
          <p:cNvPr id="48" name="Group 47">
            <a:extLst>
              <a:ext uri="{FF2B5EF4-FFF2-40B4-BE49-F238E27FC236}">
                <a16:creationId xmlns:a16="http://schemas.microsoft.com/office/drawing/2014/main" id="{3BBA3527-6B4C-4DA4-B5DB-FD4C35009493}"/>
              </a:ext>
            </a:extLst>
          </p:cNvPr>
          <p:cNvGrpSpPr/>
          <p:nvPr/>
        </p:nvGrpSpPr>
        <p:grpSpPr>
          <a:xfrm>
            <a:off x="1370960" y="3174441"/>
            <a:ext cx="5178850" cy="696686"/>
            <a:chOff x="6763657" y="1513114"/>
            <a:chExt cx="5178850" cy="696686"/>
          </a:xfrm>
        </p:grpSpPr>
        <p:pic>
          <p:nvPicPr>
            <p:cNvPr id="46" name="Picture 20" descr="A close up of a logo&#10;&#10;Description generated with very high confidence">
              <a:extLst>
                <a:ext uri="{FF2B5EF4-FFF2-40B4-BE49-F238E27FC236}">
                  <a16:creationId xmlns:a16="http://schemas.microsoft.com/office/drawing/2014/main" id="{343745C3-0518-4137-B23D-8DDF9734D70D}"/>
                </a:ext>
              </a:extLst>
            </p:cNvPr>
            <p:cNvPicPr>
              <a:picLocks noChangeAspect="1"/>
            </p:cNvPicPr>
            <p:nvPr/>
          </p:nvPicPr>
          <p:blipFill>
            <a:blip r:embed="rId3"/>
            <a:stretch>
              <a:fillRect/>
            </a:stretch>
          </p:blipFill>
          <p:spPr>
            <a:xfrm>
              <a:off x="6763657" y="1513114"/>
              <a:ext cx="5145314" cy="696686"/>
            </a:xfrm>
            <a:prstGeom prst="rect">
              <a:avLst/>
            </a:prstGeom>
          </p:spPr>
        </p:pic>
        <p:sp>
          <p:nvSpPr>
            <p:cNvPr id="47" name="TextBox 46">
              <a:extLst>
                <a:ext uri="{FF2B5EF4-FFF2-40B4-BE49-F238E27FC236}">
                  <a16:creationId xmlns:a16="http://schemas.microsoft.com/office/drawing/2014/main" id="{EA88BCAA-5A29-41C0-83FA-31583E619E98}"/>
                </a:ext>
              </a:extLst>
            </p:cNvPr>
            <p:cNvSpPr txBox="1"/>
            <p:nvPr/>
          </p:nvSpPr>
          <p:spPr>
            <a:xfrm>
              <a:off x="6813470" y="1646316"/>
              <a:ext cx="51290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b="1">
                  <a:ea typeface="+mn-lt"/>
                  <a:cs typeface="+mn-lt"/>
                </a:rPr>
                <a:t>Aging</a:t>
              </a:r>
              <a:r>
                <a:rPr lang="ja-JP" altLang="en-US" sz="2400" b="1">
                  <a:ea typeface="+mn-lt"/>
                  <a:cs typeface="+mn-lt"/>
                </a:rPr>
                <a:t> </a:t>
              </a:r>
              <a:r>
                <a:rPr lang="en-US" altLang="ja-JP" sz="2400" b="1">
                  <a:ea typeface="+mn-lt"/>
                  <a:cs typeface="+mn-lt"/>
                </a:rPr>
                <a:t>Index</a:t>
              </a:r>
              <a:r>
                <a:rPr lang="ja-JP" altLang="en-US" sz="2400" b="1">
                  <a:ea typeface="+mn-lt"/>
                  <a:cs typeface="+mn-lt"/>
                </a:rPr>
                <a:t>                </a:t>
              </a:r>
              <a:r>
                <a:rPr lang="en-US" altLang="ja-JP" sz="2400" b="1">
                  <a:ea typeface="+mn-lt"/>
                  <a:cs typeface="+mn-lt"/>
                </a:rPr>
                <a:t>M</a:t>
              </a:r>
              <a:r>
                <a:rPr lang="ja-JP" sz="2400" b="1">
                  <a:ea typeface="+mn-lt"/>
                  <a:cs typeface="+mn-lt"/>
                </a:rPr>
                <a:t>ore </a:t>
              </a:r>
              <a:r>
                <a:rPr lang="en-US" altLang="ja-JP" sz="2400" b="1">
                  <a:ea typeface="+mn-lt"/>
                  <a:cs typeface="+mn-lt"/>
                </a:rPr>
                <a:t>r</a:t>
              </a:r>
              <a:r>
                <a:rPr lang="ja-JP" sz="2400" b="1">
                  <a:ea typeface="+mn-lt"/>
                  <a:cs typeface="+mn-lt"/>
                </a:rPr>
                <a:t>e</a:t>
              </a:r>
              <a:r>
                <a:rPr lang="en-US" altLang="ja-JP" sz="2400" b="1">
                  <a:ea typeface="+mn-lt"/>
                  <a:cs typeface="+mn-lt"/>
                </a:rPr>
                <a:t>s</a:t>
              </a:r>
              <a:r>
                <a:rPr lang="ja-JP" sz="2400" b="1">
                  <a:ea typeface="+mn-lt"/>
                  <a:cs typeface="+mn-lt"/>
                </a:rPr>
                <a:t>o</a:t>
              </a:r>
              <a:r>
                <a:rPr lang="en-US" altLang="ja-JP" sz="2400" b="1">
                  <a:ea typeface="+mn-lt"/>
                  <a:cs typeface="+mn-lt"/>
                </a:rPr>
                <a:t>urces</a:t>
              </a:r>
              <a:endParaRPr lang="ja-JP" altLang="en-US" sz="2400" b="1">
                <a:ea typeface="游ゴシック"/>
                <a:cs typeface="Calibri"/>
              </a:endParaRPr>
            </a:p>
          </p:txBody>
        </p:sp>
      </p:grpSp>
      <p:grpSp>
        <p:nvGrpSpPr>
          <p:cNvPr id="52" name="Group 51">
            <a:extLst>
              <a:ext uri="{FF2B5EF4-FFF2-40B4-BE49-F238E27FC236}">
                <a16:creationId xmlns:a16="http://schemas.microsoft.com/office/drawing/2014/main" id="{D3E65256-BA61-4789-85C0-F04199EF43DA}"/>
              </a:ext>
            </a:extLst>
          </p:cNvPr>
          <p:cNvGrpSpPr/>
          <p:nvPr/>
        </p:nvGrpSpPr>
        <p:grpSpPr>
          <a:xfrm>
            <a:off x="1369974" y="4142416"/>
            <a:ext cx="5254169" cy="698393"/>
            <a:chOff x="6871527" y="3968803"/>
            <a:chExt cx="5254169" cy="698393"/>
          </a:xfrm>
        </p:grpSpPr>
        <p:pic>
          <p:nvPicPr>
            <p:cNvPr id="50" name="Picture 33" descr="A close up of a logo&#10;&#10;Description generated with very high confidence">
              <a:extLst>
                <a:ext uri="{FF2B5EF4-FFF2-40B4-BE49-F238E27FC236}">
                  <a16:creationId xmlns:a16="http://schemas.microsoft.com/office/drawing/2014/main" id="{B7CA8D54-2DC2-4CDF-A7D8-B17899D5AC46}"/>
                </a:ext>
              </a:extLst>
            </p:cNvPr>
            <p:cNvPicPr>
              <a:picLocks noChangeAspect="1"/>
            </p:cNvPicPr>
            <p:nvPr/>
          </p:nvPicPr>
          <p:blipFill>
            <a:blip r:embed="rId4"/>
            <a:stretch>
              <a:fillRect/>
            </a:stretch>
          </p:blipFill>
          <p:spPr>
            <a:xfrm>
              <a:off x="6879771" y="3968803"/>
              <a:ext cx="5138056" cy="698393"/>
            </a:xfrm>
            <a:prstGeom prst="rect">
              <a:avLst/>
            </a:prstGeom>
          </p:spPr>
        </p:pic>
        <p:sp>
          <p:nvSpPr>
            <p:cNvPr id="51" name="TextBox 50">
              <a:extLst>
                <a:ext uri="{FF2B5EF4-FFF2-40B4-BE49-F238E27FC236}">
                  <a16:creationId xmlns:a16="http://schemas.microsoft.com/office/drawing/2014/main" id="{434038BB-E65C-4B2D-B22D-1FC8CF053F06}"/>
                </a:ext>
              </a:extLst>
            </p:cNvPr>
            <p:cNvSpPr txBox="1"/>
            <p:nvPr/>
          </p:nvSpPr>
          <p:spPr>
            <a:xfrm>
              <a:off x="6871527" y="4059279"/>
              <a:ext cx="52541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游ゴシック"/>
                  <a:cs typeface="Calibri"/>
                </a:rPr>
                <a:t>Gath</a:t>
              </a:r>
              <a:r>
                <a:rPr lang="en-US" altLang="ja-JP" sz="2400" b="1" err="1">
                  <a:ea typeface="游ゴシック"/>
                  <a:cs typeface="Calibri"/>
                </a:rPr>
                <a:t>er</a:t>
              </a:r>
              <a:r>
                <a:rPr lang="ja-JP" altLang="en-US" sz="2400" b="1">
                  <a:ea typeface="游ゴシック"/>
                  <a:cs typeface="Calibri"/>
                </a:rPr>
                <a:t>ing Size     </a:t>
              </a:r>
              <a:r>
                <a:rPr lang="ja-JP" altLang="en-US" sz="2400" b="1">
                  <a:ea typeface="游ゴシック"/>
                  <a:cs typeface="+mn-lt"/>
                </a:rPr>
                <a:t>       </a:t>
              </a:r>
              <a:r>
                <a:rPr lang="ja-JP" sz="2400" b="1">
                  <a:ea typeface="+mn-lt"/>
                  <a:cs typeface="+mn-lt"/>
                </a:rPr>
                <a:t>Stricter policy</a:t>
              </a:r>
            </a:p>
          </p:txBody>
        </p:sp>
      </p:grpSp>
      <p:pic>
        <p:nvPicPr>
          <p:cNvPr id="54" name="Picture 9" descr="A close up of a logo&#10;&#10;Description generated with very high confidence">
            <a:extLst>
              <a:ext uri="{FF2B5EF4-FFF2-40B4-BE49-F238E27FC236}">
                <a16:creationId xmlns:a16="http://schemas.microsoft.com/office/drawing/2014/main" id="{621F42BD-B39A-448A-9639-7FB50931BA36}"/>
              </a:ext>
            </a:extLst>
          </p:cNvPr>
          <p:cNvPicPr>
            <a:picLocks noChangeAspect="1"/>
          </p:cNvPicPr>
          <p:nvPr/>
        </p:nvPicPr>
        <p:blipFill>
          <a:blip r:embed="rId5"/>
          <a:stretch>
            <a:fillRect/>
          </a:stretch>
        </p:blipFill>
        <p:spPr>
          <a:xfrm>
            <a:off x="584090" y="2205437"/>
            <a:ext cx="679142" cy="693938"/>
          </a:xfrm>
          <a:prstGeom prst="rect">
            <a:avLst/>
          </a:prstGeom>
        </p:spPr>
      </p:pic>
      <p:pic>
        <p:nvPicPr>
          <p:cNvPr id="56" name="Picture 11" descr="A close up of a logo&#10;&#10;Description generated with very high confidence">
            <a:extLst>
              <a:ext uri="{FF2B5EF4-FFF2-40B4-BE49-F238E27FC236}">
                <a16:creationId xmlns:a16="http://schemas.microsoft.com/office/drawing/2014/main" id="{1346993F-DA81-4A37-BB7B-CCB42D29EEA7}"/>
              </a:ext>
            </a:extLst>
          </p:cNvPr>
          <p:cNvPicPr>
            <a:picLocks noChangeAspect="1"/>
          </p:cNvPicPr>
          <p:nvPr/>
        </p:nvPicPr>
        <p:blipFill>
          <a:blip r:embed="rId6"/>
          <a:stretch>
            <a:fillRect/>
          </a:stretch>
        </p:blipFill>
        <p:spPr>
          <a:xfrm>
            <a:off x="652504" y="3183672"/>
            <a:ext cx="716133" cy="723530"/>
          </a:xfrm>
          <a:prstGeom prst="rect">
            <a:avLst/>
          </a:prstGeom>
        </p:spPr>
      </p:pic>
      <p:pic>
        <p:nvPicPr>
          <p:cNvPr id="58" name="Picture 15" descr="A close up of a logo&#10;&#10;Description generated with very high confidence">
            <a:extLst>
              <a:ext uri="{FF2B5EF4-FFF2-40B4-BE49-F238E27FC236}">
                <a16:creationId xmlns:a16="http://schemas.microsoft.com/office/drawing/2014/main" id="{B55A19E5-FADC-43BF-8067-9AE8593832E0}"/>
              </a:ext>
            </a:extLst>
          </p:cNvPr>
          <p:cNvPicPr>
            <a:picLocks noChangeAspect="1"/>
          </p:cNvPicPr>
          <p:nvPr/>
        </p:nvPicPr>
        <p:blipFill>
          <a:blip r:embed="rId7"/>
          <a:stretch>
            <a:fillRect/>
          </a:stretch>
        </p:blipFill>
        <p:spPr>
          <a:xfrm>
            <a:off x="676389" y="4172000"/>
            <a:ext cx="605162" cy="612560"/>
          </a:xfrm>
          <a:prstGeom prst="rect">
            <a:avLst/>
          </a:prstGeom>
        </p:spPr>
      </p:pic>
      <p:sp>
        <p:nvSpPr>
          <p:cNvPr id="62" name="TextBox 61">
            <a:extLst>
              <a:ext uri="{FF2B5EF4-FFF2-40B4-BE49-F238E27FC236}">
                <a16:creationId xmlns:a16="http://schemas.microsoft.com/office/drawing/2014/main" id="{5445B9DE-1555-4FED-AF82-E224DB4AB7C1}"/>
              </a:ext>
            </a:extLst>
          </p:cNvPr>
          <p:cNvSpPr txBox="1"/>
          <p:nvPr/>
        </p:nvSpPr>
        <p:spPr>
          <a:xfrm>
            <a:off x="2345318" y="1460854"/>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Recommendations</a:t>
            </a:r>
            <a:endParaRPr lang="en-US"/>
          </a:p>
        </p:txBody>
      </p:sp>
      <p:sp>
        <p:nvSpPr>
          <p:cNvPr id="63" name="TextBox 62">
            <a:extLst>
              <a:ext uri="{FF2B5EF4-FFF2-40B4-BE49-F238E27FC236}">
                <a16:creationId xmlns:a16="http://schemas.microsoft.com/office/drawing/2014/main" id="{D9A72817-F581-42FC-8F85-546ADCB2D0A4}"/>
              </a:ext>
            </a:extLst>
          </p:cNvPr>
          <p:cNvSpPr txBox="1"/>
          <p:nvPr/>
        </p:nvSpPr>
        <p:spPr>
          <a:xfrm>
            <a:off x="8256796" y="1508995"/>
            <a:ext cx="29309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Project Value</a:t>
            </a:r>
          </a:p>
        </p:txBody>
      </p:sp>
      <p:pic>
        <p:nvPicPr>
          <p:cNvPr id="65" name="Picture 65">
            <a:extLst>
              <a:ext uri="{FF2B5EF4-FFF2-40B4-BE49-F238E27FC236}">
                <a16:creationId xmlns:a16="http://schemas.microsoft.com/office/drawing/2014/main" id="{99456EA7-7F5F-47C6-B004-A52866FD1350}"/>
              </a:ext>
            </a:extLst>
          </p:cNvPr>
          <p:cNvPicPr>
            <a:picLocks noChangeAspect="1"/>
          </p:cNvPicPr>
          <p:nvPr/>
        </p:nvPicPr>
        <p:blipFill>
          <a:blip r:embed="rId8"/>
          <a:stretch>
            <a:fillRect/>
          </a:stretch>
        </p:blipFill>
        <p:spPr>
          <a:xfrm>
            <a:off x="6869970" y="1208411"/>
            <a:ext cx="454755" cy="4441178"/>
          </a:xfrm>
          <a:prstGeom prst="rect">
            <a:avLst/>
          </a:prstGeom>
        </p:spPr>
      </p:pic>
      <p:sp>
        <p:nvSpPr>
          <p:cNvPr id="67" name="TextBox 66">
            <a:extLst>
              <a:ext uri="{FF2B5EF4-FFF2-40B4-BE49-F238E27FC236}">
                <a16:creationId xmlns:a16="http://schemas.microsoft.com/office/drawing/2014/main" id="{A10679B2-97D8-413E-BCA1-01103A94CDBC}"/>
              </a:ext>
            </a:extLst>
          </p:cNvPr>
          <p:cNvSpPr txBox="1"/>
          <p:nvPr/>
        </p:nvSpPr>
        <p:spPr>
          <a:xfrm>
            <a:off x="7758800" y="2408319"/>
            <a:ext cx="38491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cs typeface="Calibri"/>
              </a:rPr>
              <a:t>Replicable framework</a:t>
            </a:r>
          </a:p>
        </p:txBody>
      </p:sp>
      <p:sp>
        <p:nvSpPr>
          <p:cNvPr id="70" name="TextBox 69">
            <a:extLst>
              <a:ext uri="{FF2B5EF4-FFF2-40B4-BE49-F238E27FC236}">
                <a16:creationId xmlns:a16="http://schemas.microsoft.com/office/drawing/2014/main" id="{D69FA641-1752-423B-A885-EB500A66802E}"/>
              </a:ext>
            </a:extLst>
          </p:cNvPr>
          <p:cNvSpPr txBox="1"/>
          <p:nvPr/>
        </p:nvSpPr>
        <p:spPr>
          <a:xfrm>
            <a:off x="7758799" y="3307643"/>
            <a:ext cx="36945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cs typeface="Calibri"/>
              </a:rPr>
              <a:t>Data collection and analytics pipeline</a:t>
            </a:r>
          </a:p>
        </p:txBody>
      </p:sp>
    </p:spTree>
    <p:extLst>
      <p:ext uri="{BB962C8B-B14F-4D97-AF65-F5344CB8AC3E}">
        <p14:creationId xmlns:p14="http://schemas.microsoft.com/office/powerpoint/2010/main" val="7122593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par>
                                <p:cTn id="8" presetID="3" presetClass="entr" presetSubtype="1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par>
                                <p:cTn id="11" presetID="3" presetClass="entr" presetSubtype="1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blinds(horizontal)">
                                      <p:cBhvr>
                                        <p:cTn id="13" dur="500"/>
                                        <p:tgtEl>
                                          <p:spTgt spid="52"/>
                                        </p:tgtEl>
                                      </p:cBhvr>
                                    </p:animEffect>
                                  </p:childTnLst>
                                </p:cTn>
                              </p:par>
                              <p:par>
                                <p:cTn id="14" presetID="3" presetClass="entr" presetSubtype="1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linds(horizontal)">
                                      <p:cBhvr>
                                        <p:cTn id="16" dur="500"/>
                                        <p:tgtEl>
                                          <p:spTgt spid="54"/>
                                        </p:tgtEl>
                                      </p:cBhvr>
                                    </p:animEffect>
                                  </p:childTnLst>
                                </p:cTn>
                              </p:par>
                              <p:par>
                                <p:cTn id="17" presetID="3" presetClass="entr" presetSubtype="1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linds(horizontal)">
                                      <p:cBhvr>
                                        <p:cTn id="19" dur="500"/>
                                        <p:tgtEl>
                                          <p:spTgt spid="56"/>
                                        </p:tgtEl>
                                      </p:cBhvr>
                                    </p:animEffect>
                                  </p:childTnLst>
                                </p:cTn>
                              </p:par>
                              <p:par>
                                <p:cTn id="20" presetID="3" presetClass="entr" presetSubtype="10" fill="hold"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linds(horizontal)">
                                      <p:cBhvr>
                                        <p:cTn id="22" dur="500"/>
                                        <p:tgtEl>
                                          <p:spTgt spid="5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blinds(horizontal)">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blinds(horizontal)">
                                      <p:cBhvr>
                                        <p:cTn id="30" dur="500"/>
                                        <p:tgtEl>
                                          <p:spTgt spid="6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linds(horizontal)">
                                      <p:cBhvr>
                                        <p:cTn id="33" dur="500"/>
                                        <p:tgtEl>
                                          <p:spTgt spid="6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blinds(horizontal)">
                                      <p:cBhvr>
                                        <p:cTn id="3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7" grpId="0"/>
      <p:bldP spid="7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ED4D720-1551-4534-B385-29AA2BE4516F}"/>
              </a:ext>
            </a:extLst>
          </p:cNvPr>
          <p:cNvSpPr txBox="1"/>
          <p:nvPr/>
        </p:nvSpPr>
        <p:spPr>
          <a:xfrm>
            <a:off x="1356919" y="2945524"/>
            <a:ext cx="6457183" cy="22743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7200" b="1" kern="1200">
                <a:solidFill>
                  <a:schemeClr val="tx1"/>
                </a:solidFill>
                <a:latin typeface="+mj-lt"/>
                <a:ea typeface="+mj-ea"/>
                <a:cs typeface="+mj-cs"/>
              </a:rPr>
              <a:t>THANK YOU</a:t>
            </a:r>
          </a:p>
        </p:txBody>
      </p:sp>
      <p:grpSp>
        <p:nvGrpSpPr>
          <p:cNvPr id="35" name="Group 34">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36"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7"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218331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7EAED0D1-B448-4DD3-84F8-DDC1131A4F4F}"/>
              </a:ext>
            </a:extLst>
          </p:cNvPr>
          <p:cNvGraphicFramePr>
            <a:graphicFrameLocks noGrp="1"/>
          </p:cNvGraphicFramePr>
          <p:nvPr>
            <p:extLst>
              <p:ext uri="{D42A27DB-BD31-4B8C-83A1-F6EECF244321}">
                <p14:modId xmlns:p14="http://schemas.microsoft.com/office/powerpoint/2010/main" val="1492815314"/>
              </p:ext>
            </p:extLst>
          </p:nvPr>
        </p:nvGraphicFramePr>
        <p:xfrm>
          <a:off x="541232" y="1203532"/>
          <a:ext cx="4626990" cy="5035175"/>
        </p:xfrm>
        <a:graphic>
          <a:graphicData uri="http://schemas.openxmlformats.org/drawingml/2006/table">
            <a:tbl>
              <a:tblPr firstRow="1" bandRow="1">
                <a:tableStyleId>{5C22544A-7EE6-4342-B048-85BDC9FD1C3A}</a:tableStyleId>
              </a:tblPr>
              <a:tblGrid>
                <a:gridCol w="2313495">
                  <a:extLst>
                    <a:ext uri="{9D8B030D-6E8A-4147-A177-3AD203B41FA5}">
                      <a16:colId xmlns:a16="http://schemas.microsoft.com/office/drawing/2014/main" val="4042482131"/>
                    </a:ext>
                  </a:extLst>
                </a:gridCol>
                <a:gridCol w="2313495">
                  <a:extLst>
                    <a:ext uri="{9D8B030D-6E8A-4147-A177-3AD203B41FA5}">
                      <a16:colId xmlns:a16="http://schemas.microsoft.com/office/drawing/2014/main" val="1595861647"/>
                    </a:ext>
                  </a:extLst>
                </a:gridCol>
              </a:tblGrid>
              <a:tr h="522518">
                <a:tc gridSpan="2">
                  <a:txBody>
                    <a:bodyPr/>
                    <a:lstStyle/>
                    <a:p>
                      <a:r>
                        <a:rPr lang="en-US"/>
                        <a:t>Social Distancing</a:t>
                      </a:r>
                    </a:p>
                  </a:txBody>
                  <a:tcPr/>
                </a:tc>
                <a:tc hMerge="1">
                  <a:txBody>
                    <a:bodyPr/>
                    <a:lstStyle/>
                    <a:p>
                      <a:endParaRPr lang="en-US"/>
                    </a:p>
                  </a:txBody>
                  <a:tcPr/>
                </a:tc>
                <a:extLst>
                  <a:ext uri="{0D108BD9-81ED-4DB2-BD59-A6C34878D82A}">
                    <a16:rowId xmlns:a16="http://schemas.microsoft.com/office/drawing/2014/main" val="4004077613"/>
                  </a:ext>
                </a:extLst>
              </a:tr>
              <a:tr h="807528">
                <a:tc>
                  <a:txBody>
                    <a:bodyPr/>
                    <a:lstStyle/>
                    <a:p>
                      <a:r>
                        <a:rPr lang="en-US"/>
                        <a:t>SD</a:t>
                      </a:r>
                    </a:p>
                  </a:txBody>
                  <a:tcPr/>
                </a:tc>
                <a:tc>
                  <a:txBody>
                    <a:bodyPr/>
                    <a:lstStyle/>
                    <a:p>
                      <a:pPr lvl="0">
                        <a:buNone/>
                      </a:pPr>
                      <a:r>
                        <a:rPr lang="en-US" sz="1800" b="0" i="0" u="none" strike="noStrike" noProof="0">
                          <a:latin typeface="Calibri"/>
                        </a:rPr>
                        <a:t>Social Distancing of the general population</a:t>
                      </a:r>
                      <a:endParaRPr lang="en-US"/>
                    </a:p>
                  </a:txBody>
                  <a:tcPr/>
                </a:tc>
                <a:extLst>
                  <a:ext uri="{0D108BD9-81ED-4DB2-BD59-A6C34878D82A}">
                    <a16:rowId xmlns:a16="http://schemas.microsoft.com/office/drawing/2014/main" val="1126639261"/>
                  </a:ext>
                </a:extLst>
              </a:tr>
              <a:tr h="475017">
                <a:tc>
                  <a:txBody>
                    <a:bodyPr/>
                    <a:lstStyle/>
                    <a:p>
                      <a:pPr lvl="0">
                        <a:buNone/>
                      </a:pPr>
                      <a:r>
                        <a:rPr lang="en-US" sz="1800" b="0" i="0" u="none" strike="noStrike" noProof="0">
                          <a:latin typeface="Calibri"/>
                        </a:rPr>
                        <a:t>LD</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Lock Down</a:t>
                      </a:r>
                    </a:p>
                  </a:txBody>
                  <a:tcPr/>
                </a:tc>
                <a:extLst>
                  <a:ext uri="{0D108BD9-81ED-4DB2-BD59-A6C34878D82A}">
                    <a16:rowId xmlns:a16="http://schemas.microsoft.com/office/drawing/2014/main" val="2318711744"/>
                  </a:ext>
                </a:extLst>
              </a:tr>
              <a:tr h="807528">
                <a:tc>
                  <a:txBody>
                    <a:bodyPr/>
                    <a:lstStyle/>
                    <a:p>
                      <a:pPr lvl="0">
                        <a:buNone/>
                      </a:pPr>
                      <a:r>
                        <a:rPr lang="en-US" sz="1800" b="0" i="0" u="none" strike="noStrike" noProof="0">
                          <a:latin typeface="Calibri"/>
                        </a:rPr>
                        <a:t>NESC</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Non-Essential Services Closure</a:t>
                      </a:r>
                    </a:p>
                  </a:txBody>
                  <a:tcPr/>
                </a:tc>
                <a:extLst>
                  <a:ext uri="{0D108BD9-81ED-4DB2-BD59-A6C34878D82A}">
                    <a16:rowId xmlns:a16="http://schemas.microsoft.com/office/drawing/2014/main" val="2144987418"/>
                  </a:ext>
                </a:extLst>
              </a:tr>
              <a:tr h="807528">
                <a:tc>
                  <a:txBody>
                    <a:bodyPr/>
                    <a:lstStyle/>
                    <a:p>
                      <a:pPr lvl="0">
                        <a:buNone/>
                      </a:pPr>
                      <a:r>
                        <a:rPr lang="en-US" sz="1800" b="0" i="0" u="none" strike="noStrike" noProof="0">
                          <a:latin typeface="Calibri"/>
                        </a:rPr>
                        <a:t>PC</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Closure of schools and universities</a:t>
                      </a:r>
                    </a:p>
                  </a:txBody>
                  <a:tcPr/>
                </a:tc>
                <a:extLst>
                  <a:ext uri="{0D108BD9-81ED-4DB2-BD59-A6C34878D82A}">
                    <a16:rowId xmlns:a16="http://schemas.microsoft.com/office/drawing/2014/main" val="2560502232"/>
                  </a:ext>
                </a:extLst>
              </a:tr>
              <a:tr h="807528">
                <a:tc>
                  <a:txBody>
                    <a:bodyPr/>
                    <a:lstStyle/>
                    <a:p>
                      <a:pPr lvl="0">
                        <a:buNone/>
                      </a:pPr>
                      <a:r>
                        <a:rPr lang="en-US" sz="1800" b="0" i="0" u="none" strike="noStrike" noProof="0">
                          <a:latin typeface="Calibri"/>
                        </a:rPr>
                        <a:t>CPV</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Closure of Public Venues</a:t>
                      </a:r>
                    </a:p>
                  </a:txBody>
                  <a:tcPr/>
                </a:tc>
                <a:extLst>
                  <a:ext uri="{0D108BD9-81ED-4DB2-BD59-A6C34878D82A}">
                    <a16:rowId xmlns:a16="http://schemas.microsoft.com/office/drawing/2014/main" val="1815209582"/>
                  </a:ext>
                </a:extLst>
              </a:tr>
              <a:tr h="807528">
                <a:tc>
                  <a:txBody>
                    <a:bodyPr/>
                    <a:lstStyle/>
                    <a:p>
                      <a:pPr lvl="0">
                        <a:buNone/>
                      </a:pPr>
                      <a:r>
                        <a:rPr lang="en-US" sz="1800" b="0" i="0" u="none" strike="noStrike" noProof="0">
                          <a:latin typeface="Calibri"/>
                        </a:rPr>
                        <a:t>GS</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Gathering size limitation</a:t>
                      </a:r>
                    </a:p>
                  </a:txBody>
                  <a:tcPr/>
                </a:tc>
                <a:extLst>
                  <a:ext uri="{0D108BD9-81ED-4DB2-BD59-A6C34878D82A}">
                    <a16:rowId xmlns:a16="http://schemas.microsoft.com/office/drawing/2014/main" val="1029413458"/>
                  </a:ext>
                </a:extLst>
              </a:tr>
            </a:tbl>
          </a:graphicData>
        </a:graphic>
      </p:graphicFrame>
      <p:graphicFrame>
        <p:nvGraphicFramePr>
          <p:cNvPr id="11" name="Table 11">
            <a:extLst>
              <a:ext uri="{FF2B5EF4-FFF2-40B4-BE49-F238E27FC236}">
                <a16:creationId xmlns:a16="http://schemas.microsoft.com/office/drawing/2014/main" id="{9438D435-D163-4252-9246-98E83F6DBC75}"/>
              </a:ext>
            </a:extLst>
          </p:cNvPr>
          <p:cNvGraphicFramePr>
            <a:graphicFrameLocks noGrp="1"/>
          </p:cNvGraphicFramePr>
          <p:nvPr>
            <p:extLst>
              <p:ext uri="{D42A27DB-BD31-4B8C-83A1-F6EECF244321}">
                <p14:modId xmlns:p14="http://schemas.microsoft.com/office/powerpoint/2010/main" val="2988623746"/>
              </p:ext>
            </p:extLst>
          </p:nvPr>
        </p:nvGraphicFramePr>
        <p:xfrm>
          <a:off x="5259083" y="1220880"/>
          <a:ext cx="4872330" cy="1795959"/>
        </p:xfrm>
        <a:graphic>
          <a:graphicData uri="http://schemas.openxmlformats.org/drawingml/2006/table">
            <a:tbl>
              <a:tblPr firstRow="1" bandRow="1">
                <a:tableStyleId>{5C22544A-7EE6-4342-B048-85BDC9FD1C3A}</a:tableStyleId>
              </a:tblPr>
              <a:tblGrid>
                <a:gridCol w="2436165">
                  <a:extLst>
                    <a:ext uri="{9D8B030D-6E8A-4147-A177-3AD203B41FA5}">
                      <a16:colId xmlns:a16="http://schemas.microsoft.com/office/drawing/2014/main" val="2061183114"/>
                    </a:ext>
                  </a:extLst>
                </a:gridCol>
                <a:gridCol w="2436165">
                  <a:extLst>
                    <a:ext uri="{9D8B030D-6E8A-4147-A177-3AD203B41FA5}">
                      <a16:colId xmlns:a16="http://schemas.microsoft.com/office/drawing/2014/main" val="4058899425"/>
                    </a:ext>
                  </a:extLst>
                </a:gridCol>
              </a:tblGrid>
              <a:tr h="515799">
                <a:tc gridSpan="2">
                  <a:txBody>
                    <a:bodyPr/>
                    <a:lstStyle/>
                    <a:p>
                      <a:pPr lvl="0">
                        <a:buNone/>
                      </a:pPr>
                      <a:r>
                        <a:rPr lang="en-US" sz="1800" b="0" i="0" u="none" strike="noStrike" noProof="0">
                          <a:latin typeface="Calibri"/>
                        </a:rPr>
                        <a:t>Demographic</a:t>
                      </a:r>
                      <a:endParaRPr lang="en-US"/>
                    </a:p>
                  </a:txBody>
                  <a:tcPr/>
                </a:tc>
                <a:tc hMerge="1">
                  <a:txBody>
                    <a:bodyPr/>
                    <a:lstStyle/>
                    <a:p>
                      <a:endParaRPr lang="en-US"/>
                    </a:p>
                  </a:txBody>
                  <a:tcPr/>
                </a:tc>
                <a:extLst>
                  <a:ext uri="{0D108BD9-81ED-4DB2-BD59-A6C34878D82A}">
                    <a16:rowId xmlns:a16="http://schemas.microsoft.com/office/drawing/2014/main" val="639864831"/>
                  </a:ext>
                </a:extLst>
              </a:tr>
              <a:tr h="515799">
                <a:tc>
                  <a:txBody>
                    <a:bodyPr/>
                    <a:lstStyle/>
                    <a:p>
                      <a:pPr lvl="0" algn="l">
                        <a:lnSpc>
                          <a:spcPct val="100000"/>
                        </a:lnSpc>
                        <a:spcBef>
                          <a:spcPts val="0"/>
                        </a:spcBef>
                        <a:spcAft>
                          <a:spcPts val="0"/>
                        </a:spcAft>
                        <a:buNone/>
                      </a:pPr>
                      <a:r>
                        <a:rPr lang="en-US" sz="1800" b="0" i="0" u="none" strike="noStrike" noProof="0">
                          <a:latin typeface="Calibri"/>
                        </a:rPr>
                        <a:t>pop_density_sqkm</a:t>
                      </a:r>
                      <a:endParaRPr lang="en-US" sz="1800" b="0" i="0" u="none" strike="noStrike" noProof="0" err="1">
                        <a:latin typeface="Calibri"/>
                      </a:endParaRPr>
                    </a:p>
                  </a:txBody>
                  <a:tcPr/>
                </a:tc>
                <a:tc>
                  <a:txBody>
                    <a:bodyPr/>
                    <a:lstStyle/>
                    <a:p>
                      <a:pPr lvl="0">
                        <a:buNone/>
                      </a:pPr>
                      <a:r>
                        <a:rPr lang="en-US" sz="1800" b="0" i="0" u="none" strike="noStrike" kern="1200" noProof="0">
                          <a:solidFill>
                            <a:schemeClr val="dk1"/>
                          </a:solidFill>
                          <a:latin typeface="Calibri"/>
                          <a:ea typeface="+mn-ea"/>
                          <a:cs typeface="+mn-cs"/>
                        </a:rPr>
                        <a:t>Population Density (people / sqkm)</a:t>
                      </a:r>
                      <a:endParaRPr lang="en-US" sz="1800" b="0" i="0" u="none" strike="noStrike" kern="1200">
                        <a:solidFill>
                          <a:schemeClr val="dk1"/>
                        </a:solidFill>
                        <a:latin typeface="Calibri"/>
                        <a:ea typeface="+mn-ea"/>
                        <a:cs typeface="+mn-cs"/>
                      </a:endParaRPr>
                    </a:p>
                  </a:txBody>
                  <a:tcPr/>
                </a:tc>
                <a:extLst>
                  <a:ext uri="{0D108BD9-81ED-4DB2-BD59-A6C34878D82A}">
                    <a16:rowId xmlns:a16="http://schemas.microsoft.com/office/drawing/2014/main" val="2692212026"/>
                  </a:ext>
                </a:extLst>
              </a:tr>
              <a:tr h="489347">
                <a:tc>
                  <a:txBody>
                    <a:bodyPr/>
                    <a:lstStyle/>
                    <a:p>
                      <a:pPr lvl="0">
                        <a:buNone/>
                      </a:pPr>
                      <a:r>
                        <a:rPr lang="en-US" sz="1800" b="0" i="0" u="none" strike="noStrike" noProof="0">
                          <a:latin typeface="Calibri"/>
                        </a:rPr>
                        <a:t>aging</a:t>
                      </a:r>
                      <a:endParaRPr lang="en-US" b="0"/>
                    </a:p>
                  </a:txBody>
                  <a:tcPr/>
                </a:tc>
                <a:tc>
                  <a:txBody>
                    <a:bodyPr/>
                    <a:lstStyle/>
                    <a:p>
                      <a:r>
                        <a:rPr lang="en-US"/>
                        <a:t>Proportion of 65+ population</a:t>
                      </a:r>
                    </a:p>
                  </a:txBody>
                  <a:tcPr/>
                </a:tc>
                <a:extLst>
                  <a:ext uri="{0D108BD9-81ED-4DB2-BD59-A6C34878D82A}">
                    <a16:rowId xmlns:a16="http://schemas.microsoft.com/office/drawing/2014/main" val="796300997"/>
                  </a:ext>
                </a:extLst>
              </a:tr>
            </a:tbl>
          </a:graphicData>
        </a:graphic>
      </p:graphicFrame>
      <p:graphicFrame>
        <p:nvGraphicFramePr>
          <p:cNvPr id="15" name="Table 15">
            <a:extLst>
              <a:ext uri="{FF2B5EF4-FFF2-40B4-BE49-F238E27FC236}">
                <a16:creationId xmlns:a16="http://schemas.microsoft.com/office/drawing/2014/main" id="{74B050B8-4ABE-4356-A812-08EE3E201929}"/>
              </a:ext>
            </a:extLst>
          </p:cNvPr>
          <p:cNvGraphicFramePr>
            <a:graphicFrameLocks noGrp="1"/>
          </p:cNvGraphicFramePr>
          <p:nvPr>
            <p:extLst>
              <p:ext uri="{D42A27DB-BD31-4B8C-83A1-F6EECF244321}">
                <p14:modId xmlns:p14="http://schemas.microsoft.com/office/powerpoint/2010/main" val="2910612109"/>
              </p:ext>
            </p:extLst>
          </p:nvPr>
        </p:nvGraphicFramePr>
        <p:xfrm>
          <a:off x="5244839" y="3043984"/>
          <a:ext cx="4932128" cy="1112519"/>
        </p:xfrm>
        <a:graphic>
          <a:graphicData uri="http://schemas.openxmlformats.org/drawingml/2006/table">
            <a:tbl>
              <a:tblPr firstRow="1" bandRow="1">
                <a:tableStyleId>{5C22544A-7EE6-4342-B048-85BDC9FD1C3A}</a:tableStyleId>
              </a:tblPr>
              <a:tblGrid>
                <a:gridCol w="2466064">
                  <a:extLst>
                    <a:ext uri="{9D8B030D-6E8A-4147-A177-3AD203B41FA5}">
                      <a16:colId xmlns:a16="http://schemas.microsoft.com/office/drawing/2014/main" val="2474532033"/>
                    </a:ext>
                  </a:extLst>
                </a:gridCol>
                <a:gridCol w="2466064">
                  <a:extLst>
                    <a:ext uri="{9D8B030D-6E8A-4147-A177-3AD203B41FA5}">
                      <a16:colId xmlns:a16="http://schemas.microsoft.com/office/drawing/2014/main" val="203893268"/>
                    </a:ext>
                  </a:extLst>
                </a:gridCol>
              </a:tblGrid>
              <a:tr h="370840">
                <a:tc gridSpan="2">
                  <a:txBody>
                    <a:bodyPr/>
                    <a:lstStyle/>
                    <a:p>
                      <a:pPr lvl="0">
                        <a:buNone/>
                      </a:pPr>
                      <a:r>
                        <a:rPr lang="en-US" sz="1800" b="0" i="0" u="none" strike="noStrike" noProof="0">
                          <a:latin typeface="Calibri"/>
                        </a:rPr>
                        <a:t>Medicare</a:t>
                      </a:r>
                      <a:endParaRPr lang="en-US"/>
                    </a:p>
                  </a:txBody>
                  <a:tcPr/>
                </a:tc>
                <a:tc hMerge="1">
                  <a:txBody>
                    <a:bodyPr/>
                    <a:lstStyle/>
                    <a:p>
                      <a:endParaRPr lang="en-US"/>
                    </a:p>
                  </a:txBody>
                  <a:tcPr/>
                </a:tc>
                <a:extLst>
                  <a:ext uri="{0D108BD9-81ED-4DB2-BD59-A6C34878D82A}">
                    <a16:rowId xmlns:a16="http://schemas.microsoft.com/office/drawing/2014/main" val="3825810541"/>
                  </a:ext>
                </a:extLst>
              </a:tr>
              <a:tr h="370840">
                <a:tc>
                  <a:txBody>
                    <a:bodyPr/>
                    <a:lstStyle/>
                    <a:p>
                      <a:pPr lvl="0">
                        <a:buNone/>
                      </a:pPr>
                      <a:r>
                        <a:rPr lang="en-US" sz="1800" b="0" i="0" u="none" strike="noStrike" noProof="0">
                          <a:latin typeface="Calibri"/>
                        </a:rPr>
                        <a:t>surgical_quality</a:t>
                      </a:r>
                      <a:endParaRPr lang="en-US" err="1"/>
                    </a:p>
                  </a:txBody>
                  <a:tcPr/>
                </a:tc>
                <a:tc>
                  <a:txBody>
                    <a:bodyPr/>
                    <a:lstStyle/>
                    <a:p>
                      <a:pPr lvl="0">
                        <a:buNone/>
                      </a:pPr>
                      <a:r>
                        <a:rPr lang="en-US" sz="1800" b="0" i="0" u="none" strike="noStrike" noProof="0">
                          <a:latin typeface="Calibri"/>
                        </a:rPr>
                        <a:t>Surgical medical level</a:t>
                      </a:r>
                      <a:endParaRPr lang="en-US"/>
                    </a:p>
                  </a:txBody>
                  <a:tcPr/>
                </a:tc>
                <a:extLst>
                  <a:ext uri="{0D108BD9-81ED-4DB2-BD59-A6C34878D82A}">
                    <a16:rowId xmlns:a16="http://schemas.microsoft.com/office/drawing/2014/main" val="2275842967"/>
                  </a:ext>
                </a:extLst>
              </a:tr>
              <a:tr h="370839">
                <a:tc>
                  <a:txBody>
                    <a:bodyPr/>
                    <a:lstStyle/>
                    <a:p>
                      <a:pPr lvl="0">
                        <a:buNone/>
                      </a:pPr>
                      <a:r>
                        <a:rPr lang="en-US" sz="1800" b="0" i="0" u="none" strike="noStrike" noProof="0">
                          <a:latin typeface="Calibri"/>
                        </a:rPr>
                        <a:t>medicare disparity</a:t>
                      </a:r>
                    </a:p>
                  </a:txBody>
                  <a:tcPr/>
                </a:tc>
                <a:tc>
                  <a:txBody>
                    <a:bodyPr/>
                    <a:lstStyle/>
                    <a:p>
                      <a:pPr lvl="0">
                        <a:buNone/>
                      </a:pPr>
                      <a:r>
                        <a:rPr lang="en-US" sz="1800" b="0" i="0" u="none" strike="noStrike" noProof="0">
                          <a:latin typeface="Calibri"/>
                        </a:rPr>
                        <a:t>Average Principle Cost</a:t>
                      </a:r>
                    </a:p>
                  </a:txBody>
                  <a:tcPr/>
                </a:tc>
                <a:extLst>
                  <a:ext uri="{0D108BD9-81ED-4DB2-BD59-A6C34878D82A}">
                    <a16:rowId xmlns:a16="http://schemas.microsoft.com/office/drawing/2014/main" val="1597173300"/>
                  </a:ext>
                </a:extLst>
              </a:tr>
            </a:tbl>
          </a:graphicData>
        </a:graphic>
      </p:graphicFrame>
      <p:sp>
        <p:nvSpPr>
          <p:cNvPr id="20" name="TextBox 19">
            <a:extLst>
              <a:ext uri="{FF2B5EF4-FFF2-40B4-BE49-F238E27FC236}">
                <a16:creationId xmlns:a16="http://schemas.microsoft.com/office/drawing/2014/main" id="{41492B0C-E2FF-4AD6-9B4A-0B40AEEEFE15}"/>
              </a:ext>
            </a:extLst>
          </p:cNvPr>
          <p:cNvSpPr txBox="1"/>
          <p:nvPr/>
        </p:nvSpPr>
        <p:spPr>
          <a:xfrm>
            <a:off x="184150" y="121964"/>
            <a:ext cx="59142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Appendix 2 - Data Dictionary</a:t>
            </a:r>
            <a:endParaRPr lang="en-US"/>
          </a:p>
        </p:txBody>
      </p:sp>
      <p:graphicFrame>
        <p:nvGraphicFramePr>
          <p:cNvPr id="21" name="Table 15">
            <a:extLst>
              <a:ext uri="{FF2B5EF4-FFF2-40B4-BE49-F238E27FC236}">
                <a16:creationId xmlns:a16="http://schemas.microsoft.com/office/drawing/2014/main" id="{4EEDFCDE-7C5B-45AE-BCCA-B7D6A383BCCE}"/>
              </a:ext>
            </a:extLst>
          </p:cNvPr>
          <p:cNvGraphicFramePr>
            <a:graphicFrameLocks noGrp="1"/>
          </p:cNvGraphicFramePr>
          <p:nvPr>
            <p:extLst>
              <p:ext uri="{D42A27DB-BD31-4B8C-83A1-F6EECF244321}">
                <p14:modId xmlns:p14="http://schemas.microsoft.com/office/powerpoint/2010/main" val="3322011239"/>
              </p:ext>
            </p:extLst>
          </p:nvPr>
        </p:nvGraphicFramePr>
        <p:xfrm>
          <a:off x="5244838" y="4226152"/>
          <a:ext cx="4917832" cy="1010920"/>
        </p:xfrm>
        <a:graphic>
          <a:graphicData uri="http://schemas.openxmlformats.org/drawingml/2006/table">
            <a:tbl>
              <a:tblPr firstRow="1" bandRow="1">
                <a:tableStyleId>{5C22544A-7EE6-4342-B048-85BDC9FD1C3A}</a:tableStyleId>
              </a:tblPr>
              <a:tblGrid>
                <a:gridCol w="2458916">
                  <a:extLst>
                    <a:ext uri="{9D8B030D-6E8A-4147-A177-3AD203B41FA5}">
                      <a16:colId xmlns:a16="http://schemas.microsoft.com/office/drawing/2014/main" val="2474532033"/>
                    </a:ext>
                  </a:extLst>
                </a:gridCol>
                <a:gridCol w="2458916">
                  <a:extLst>
                    <a:ext uri="{9D8B030D-6E8A-4147-A177-3AD203B41FA5}">
                      <a16:colId xmlns:a16="http://schemas.microsoft.com/office/drawing/2014/main" val="203893268"/>
                    </a:ext>
                  </a:extLst>
                </a:gridCol>
              </a:tblGrid>
              <a:tr h="370840">
                <a:tc gridSpan="2">
                  <a:txBody>
                    <a:bodyPr/>
                    <a:lstStyle/>
                    <a:p>
                      <a:pPr lvl="0">
                        <a:buNone/>
                      </a:pPr>
                      <a:r>
                        <a:rPr lang="en-US" sz="1800" b="0" i="0" u="none" strike="noStrike" noProof="0"/>
                        <a:t>Transportation</a:t>
                      </a:r>
                      <a:endParaRPr lang="en-US"/>
                    </a:p>
                  </a:txBody>
                  <a:tcPr/>
                </a:tc>
                <a:tc hMerge="1">
                  <a:txBody>
                    <a:bodyPr/>
                    <a:lstStyle/>
                    <a:p>
                      <a:endParaRPr lang="en-US"/>
                    </a:p>
                  </a:txBody>
                  <a:tcPr/>
                </a:tc>
                <a:extLst>
                  <a:ext uri="{0D108BD9-81ED-4DB2-BD59-A6C34878D82A}">
                    <a16:rowId xmlns:a16="http://schemas.microsoft.com/office/drawing/2014/main" val="3825810541"/>
                  </a:ext>
                </a:extLst>
              </a:tr>
              <a:tr h="370840">
                <a:tc>
                  <a:txBody>
                    <a:bodyPr/>
                    <a:lstStyle/>
                    <a:p>
                      <a:pPr lvl="0" algn="l">
                        <a:lnSpc>
                          <a:spcPct val="100000"/>
                        </a:lnSpc>
                        <a:spcBef>
                          <a:spcPts val="0"/>
                        </a:spcBef>
                        <a:spcAft>
                          <a:spcPts val="0"/>
                        </a:spcAft>
                        <a:buNone/>
                      </a:pPr>
                      <a:r>
                        <a:rPr lang="en-US" sz="1800" b="0" i="0" u="none" strike="noStrike" noProof="0"/>
                        <a:t>airport_density_sqkm</a:t>
                      </a:r>
                      <a:endParaRPr lang="en-US" sz="1800" b="0" i="0" u="none" strike="noStrike" noProof="0" err="1"/>
                    </a:p>
                  </a:txBody>
                  <a:tcPr/>
                </a:tc>
                <a:tc>
                  <a:txBody>
                    <a:bodyPr/>
                    <a:lstStyle/>
                    <a:p>
                      <a:pPr lvl="0">
                        <a:buNone/>
                      </a:pPr>
                      <a:r>
                        <a:rPr lang="en-US" sz="1800" b="0" i="0" u="none" strike="noStrike" noProof="0">
                          <a:latin typeface="Calibri"/>
                        </a:rPr>
                        <a:t>number of airports/area of state(sqkm)</a:t>
                      </a:r>
                      <a:endParaRPr lang="en-US"/>
                    </a:p>
                  </a:txBody>
                  <a:tcPr/>
                </a:tc>
                <a:extLst>
                  <a:ext uri="{0D108BD9-81ED-4DB2-BD59-A6C34878D82A}">
                    <a16:rowId xmlns:a16="http://schemas.microsoft.com/office/drawing/2014/main" val="2275842967"/>
                  </a:ext>
                </a:extLst>
              </a:tr>
            </a:tbl>
          </a:graphicData>
        </a:graphic>
      </p:graphicFrame>
      <p:graphicFrame>
        <p:nvGraphicFramePr>
          <p:cNvPr id="22" name="Table 15">
            <a:extLst>
              <a:ext uri="{FF2B5EF4-FFF2-40B4-BE49-F238E27FC236}">
                <a16:creationId xmlns:a16="http://schemas.microsoft.com/office/drawing/2014/main" id="{680D6DFF-E79D-4AC0-BC61-D6B61958744F}"/>
              </a:ext>
            </a:extLst>
          </p:cNvPr>
          <p:cNvGraphicFramePr>
            <a:graphicFrameLocks noGrp="1"/>
          </p:cNvGraphicFramePr>
          <p:nvPr>
            <p:extLst>
              <p:ext uri="{D42A27DB-BD31-4B8C-83A1-F6EECF244321}">
                <p14:modId xmlns:p14="http://schemas.microsoft.com/office/powerpoint/2010/main" val="1460751247"/>
              </p:ext>
            </p:extLst>
          </p:nvPr>
        </p:nvGraphicFramePr>
        <p:xfrm>
          <a:off x="5216351" y="5262818"/>
          <a:ext cx="4932606" cy="1010920"/>
        </p:xfrm>
        <a:graphic>
          <a:graphicData uri="http://schemas.openxmlformats.org/drawingml/2006/table">
            <a:tbl>
              <a:tblPr firstRow="1" bandRow="1">
                <a:tableStyleId>{5C22544A-7EE6-4342-B048-85BDC9FD1C3A}</a:tableStyleId>
              </a:tblPr>
              <a:tblGrid>
                <a:gridCol w="2466303">
                  <a:extLst>
                    <a:ext uri="{9D8B030D-6E8A-4147-A177-3AD203B41FA5}">
                      <a16:colId xmlns:a16="http://schemas.microsoft.com/office/drawing/2014/main" val="2474532033"/>
                    </a:ext>
                  </a:extLst>
                </a:gridCol>
                <a:gridCol w="2466303">
                  <a:extLst>
                    <a:ext uri="{9D8B030D-6E8A-4147-A177-3AD203B41FA5}">
                      <a16:colId xmlns:a16="http://schemas.microsoft.com/office/drawing/2014/main" val="203893268"/>
                    </a:ext>
                  </a:extLst>
                </a:gridCol>
              </a:tblGrid>
              <a:tr h="370840">
                <a:tc gridSpan="2">
                  <a:txBody>
                    <a:bodyPr/>
                    <a:lstStyle/>
                    <a:p>
                      <a:pPr lvl="0">
                        <a:buNone/>
                      </a:pPr>
                      <a:r>
                        <a:rPr lang="en-US" sz="1800" b="0" i="0" u="none" strike="noStrike" noProof="0" dirty="0">
                          <a:latin typeface="Calibri"/>
                        </a:rPr>
                        <a:t>Education</a:t>
                      </a:r>
                      <a:endParaRPr lang="en-US" dirty="0"/>
                    </a:p>
                  </a:txBody>
                  <a:tcPr/>
                </a:tc>
                <a:tc hMerge="1">
                  <a:txBody>
                    <a:bodyPr/>
                    <a:lstStyle/>
                    <a:p>
                      <a:endParaRPr lang="en-US"/>
                    </a:p>
                  </a:txBody>
                  <a:tcPr/>
                </a:tc>
                <a:extLst>
                  <a:ext uri="{0D108BD9-81ED-4DB2-BD59-A6C34878D82A}">
                    <a16:rowId xmlns:a16="http://schemas.microsoft.com/office/drawing/2014/main" val="3825810541"/>
                  </a:ext>
                </a:extLst>
              </a:tr>
              <a:tr h="370840">
                <a:tc>
                  <a:txBody>
                    <a:bodyPr/>
                    <a:lstStyle/>
                    <a:p>
                      <a:pPr lvl="0" algn="l">
                        <a:lnSpc>
                          <a:spcPct val="100000"/>
                        </a:lnSpc>
                        <a:spcBef>
                          <a:spcPts val="0"/>
                        </a:spcBef>
                        <a:spcAft>
                          <a:spcPts val="0"/>
                        </a:spcAft>
                        <a:buNone/>
                      </a:pPr>
                      <a:r>
                        <a:rPr lang="en-US" sz="1800" b="0" i="0" u="none" strike="noStrike" noProof="0">
                          <a:latin typeface="Calibri"/>
                        </a:rPr>
                        <a:t>education_index </a:t>
                      </a:r>
                      <a:endParaRPr lang="en-US" sz="1800" b="0" i="0" u="none" strike="noStrike" noProof="0"/>
                    </a:p>
                  </a:txBody>
                  <a:tcPr/>
                </a:tc>
                <a:tc>
                  <a:txBody>
                    <a:bodyPr/>
                    <a:lstStyle/>
                    <a:p>
                      <a:pPr lvl="0">
                        <a:buNone/>
                      </a:pPr>
                      <a:r>
                        <a:rPr lang="en-US" sz="1800" b="0" i="0" u="none" strike="noStrike" noProof="0" dirty="0"/>
                        <a:t>average education level of the population</a:t>
                      </a:r>
                      <a:endParaRPr lang="en-US" dirty="0"/>
                    </a:p>
                  </a:txBody>
                  <a:tcPr/>
                </a:tc>
                <a:extLst>
                  <a:ext uri="{0D108BD9-81ED-4DB2-BD59-A6C34878D82A}">
                    <a16:rowId xmlns:a16="http://schemas.microsoft.com/office/drawing/2014/main" val="2275842967"/>
                  </a:ext>
                </a:extLst>
              </a:tr>
            </a:tbl>
          </a:graphicData>
        </a:graphic>
      </p:graphicFrame>
    </p:spTree>
    <p:extLst>
      <p:ext uri="{BB962C8B-B14F-4D97-AF65-F5344CB8AC3E}">
        <p14:creationId xmlns:p14="http://schemas.microsoft.com/office/powerpoint/2010/main" val="33971881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42AECF-0C52-429B-BB68-C254A2503776}"/>
              </a:ext>
            </a:extLst>
          </p:cNvPr>
          <p:cNvSpPr txBox="1"/>
          <p:nvPr/>
        </p:nvSpPr>
        <p:spPr>
          <a:xfrm>
            <a:off x="4294008" y="3135057"/>
            <a:ext cx="359605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ea typeface="游ゴシック"/>
                <a:cs typeface="Calibri"/>
              </a:rPr>
              <a:t>Project Background</a:t>
            </a:r>
            <a:endParaRPr lang="en-US" sz="2000"/>
          </a:p>
        </p:txBody>
      </p:sp>
    </p:spTree>
    <p:extLst>
      <p:ext uri="{BB962C8B-B14F-4D97-AF65-F5344CB8AC3E}">
        <p14:creationId xmlns:p14="http://schemas.microsoft.com/office/powerpoint/2010/main" val="2122184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3FD76C-E7FC-49BD-ABCD-A67D676ED09A}"/>
              </a:ext>
            </a:extLst>
          </p:cNvPr>
          <p:cNvSpPr txBox="1"/>
          <p:nvPr/>
        </p:nvSpPr>
        <p:spPr>
          <a:xfrm>
            <a:off x="184150" y="121964"/>
            <a:ext cx="59142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Current situation of COVID-19 in US</a:t>
            </a:r>
          </a:p>
        </p:txBody>
      </p:sp>
      <p:grpSp>
        <p:nvGrpSpPr>
          <p:cNvPr id="3" name="Group 2">
            <a:extLst>
              <a:ext uri="{FF2B5EF4-FFF2-40B4-BE49-F238E27FC236}">
                <a16:creationId xmlns:a16="http://schemas.microsoft.com/office/drawing/2014/main" id="{BD86AFAE-A0AD-0E4C-83F2-A3485E335EF5}"/>
              </a:ext>
            </a:extLst>
          </p:cNvPr>
          <p:cNvGrpSpPr/>
          <p:nvPr/>
        </p:nvGrpSpPr>
        <p:grpSpPr>
          <a:xfrm>
            <a:off x="198815" y="2410730"/>
            <a:ext cx="4219879" cy="529267"/>
            <a:chOff x="7600796" y="2970589"/>
            <a:chExt cx="4219879" cy="529267"/>
          </a:xfrm>
        </p:grpSpPr>
        <p:sp>
          <p:nvSpPr>
            <p:cNvPr id="6" name="TextBox 5">
              <a:extLst>
                <a:ext uri="{FF2B5EF4-FFF2-40B4-BE49-F238E27FC236}">
                  <a16:creationId xmlns:a16="http://schemas.microsoft.com/office/drawing/2014/main" id="{CB229648-E90E-4EBF-AC26-B064F752A278}"/>
                </a:ext>
              </a:extLst>
            </p:cNvPr>
            <p:cNvSpPr txBox="1"/>
            <p:nvPr/>
          </p:nvSpPr>
          <p:spPr>
            <a:xfrm>
              <a:off x="8643257" y="2971800"/>
              <a:ext cx="15748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C1E1E"/>
                  </a:solidFill>
                  <a:latin typeface="Calibri"/>
                  <a:cs typeface="Calibri"/>
                </a:rPr>
                <a:t>644</a:t>
              </a:r>
              <a:r>
                <a:rPr lang="en-US" sz="2800" b="1">
                  <a:solidFill>
                    <a:srgbClr val="C00000"/>
                  </a:solidFill>
                  <a:latin typeface="Calibri"/>
                  <a:ea typeface="+mn-lt"/>
                  <a:cs typeface="Calibri"/>
                </a:rPr>
                <a:t>,746</a:t>
              </a:r>
              <a:endParaRPr lang="en-US" sz="2800" b="1">
                <a:solidFill>
                  <a:srgbClr val="CC1E1E"/>
                </a:solidFill>
                <a:latin typeface="Calibri"/>
                <a:cs typeface="Calibri"/>
              </a:endParaRPr>
            </a:p>
          </p:txBody>
        </p:sp>
        <p:sp>
          <p:nvSpPr>
            <p:cNvPr id="14" name="TextBox 13">
              <a:extLst>
                <a:ext uri="{FF2B5EF4-FFF2-40B4-BE49-F238E27FC236}">
                  <a16:creationId xmlns:a16="http://schemas.microsoft.com/office/drawing/2014/main" id="{CF5FDECE-D472-4E65-8F7D-EE9AB73E8FCD}"/>
                </a:ext>
              </a:extLst>
            </p:cNvPr>
            <p:cNvSpPr txBox="1"/>
            <p:nvPr/>
          </p:nvSpPr>
          <p:spPr>
            <a:xfrm>
              <a:off x="10596637" y="2970589"/>
              <a:ext cx="1224038" cy="5292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1">
                      <a:lumMod val="50000"/>
                      <a:lumOff val="50000"/>
                    </a:schemeClr>
                  </a:solidFill>
                  <a:latin typeface="Calibri"/>
                  <a:cs typeface="Calibri"/>
                </a:rPr>
                <a:t>28,593</a:t>
              </a:r>
            </a:p>
          </p:txBody>
        </p:sp>
        <p:sp>
          <p:nvSpPr>
            <p:cNvPr id="16" name="TextBox 15">
              <a:extLst>
                <a:ext uri="{FF2B5EF4-FFF2-40B4-BE49-F238E27FC236}">
                  <a16:creationId xmlns:a16="http://schemas.microsoft.com/office/drawing/2014/main" id="{65E6ED05-69D3-488B-8909-41270BD6429B}"/>
                </a:ext>
              </a:extLst>
            </p:cNvPr>
            <p:cNvSpPr txBox="1"/>
            <p:nvPr/>
          </p:nvSpPr>
          <p:spPr>
            <a:xfrm>
              <a:off x="7600796" y="3005816"/>
              <a:ext cx="8079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US:</a:t>
              </a:r>
            </a:p>
          </p:txBody>
        </p:sp>
      </p:grpSp>
      <p:grpSp>
        <p:nvGrpSpPr>
          <p:cNvPr id="2" name="Group 1">
            <a:extLst>
              <a:ext uri="{FF2B5EF4-FFF2-40B4-BE49-F238E27FC236}">
                <a16:creationId xmlns:a16="http://schemas.microsoft.com/office/drawing/2014/main" id="{A00FEF3D-DAB4-6C4A-881F-48555D513309}"/>
              </a:ext>
            </a:extLst>
          </p:cNvPr>
          <p:cNvGrpSpPr/>
          <p:nvPr/>
        </p:nvGrpSpPr>
        <p:grpSpPr>
          <a:xfrm>
            <a:off x="198815" y="1064532"/>
            <a:ext cx="4449686" cy="1199191"/>
            <a:chOff x="7600797" y="1369332"/>
            <a:chExt cx="4449686" cy="1199191"/>
          </a:xfrm>
        </p:grpSpPr>
        <p:sp>
          <p:nvSpPr>
            <p:cNvPr id="10" name="TextBox 9">
              <a:extLst>
                <a:ext uri="{FF2B5EF4-FFF2-40B4-BE49-F238E27FC236}">
                  <a16:creationId xmlns:a16="http://schemas.microsoft.com/office/drawing/2014/main" id="{B8962C34-858A-4309-9CDA-67B3DC5CDB13}"/>
                </a:ext>
              </a:extLst>
            </p:cNvPr>
            <p:cNvSpPr txBox="1"/>
            <p:nvPr/>
          </p:nvSpPr>
          <p:spPr>
            <a:xfrm>
              <a:off x="10594370" y="1369332"/>
              <a:ext cx="113453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Death</a:t>
              </a:r>
              <a:endParaRPr lang="en-US" sz="3200" b="1">
                <a:cs typeface="Calibri"/>
              </a:endParaRPr>
            </a:p>
          </p:txBody>
        </p:sp>
        <p:sp>
          <p:nvSpPr>
            <p:cNvPr id="20" name="TextBox 19">
              <a:extLst>
                <a:ext uri="{FF2B5EF4-FFF2-40B4-BE49-F238E27FC236}">
                  <a16:creationId xmlns:a16="http://schemas.microsoft.com/office/drawing/2014/main" id="{E5310ED2-A90D-4F3C-8D54-5A3A15D06A8F}"/>
                </a:ext>
              </a:extLst>
            </p:cNvPr>
            <p:cNvSpPr txBox="1"/>
            <p:nvPr/>
          </p:nvSpPr>
          <p:spPr>
            <a:xfrm>
              <a:off x="8640988" y="1372960"/>
              <a:ext cx="15336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Confirmed</a:t>
              </a:r>
              <a:endParaRPr lang="en-US" sz="2400" b="1">
                <a:cs typeface="Calibri"/>
              </a:endParaRPr>
            </a:p>
          </p:txBody>
        </p:sp>
        <p:sp>
          <p:nvSpPr>
            <p:cNvPr id="15" name="TextBox 14">
              <a:extLst>
                <a:ext uri="{FF2B5EF4-FFF2-40B4-BE49-F238E27FC236}">
                  <a16:creationId xmlns:a16="http://schemas.microsoft.com/office/drawing/2014/main" id="{8B359F62-59E9-4C68-B256-08BC5F226B45}"/>
                </a:ext>
              </a:extLst>
            </p:cNvPr>
            <p:cNvSpPr txBox="1"/>
            <p:nvPr/>
          </p:nvSpPr>
          <p:spPr>
            <a:xfrm>
              <a:off x="7600797" y="2044245"/>
              <a:ext cx="13824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Global:</a:t>
              </a:r>
            </a:p>
          </p:txBody>
        </p:sp>
        <p:sp>
          <p:nvSpPr>
            <p:cNvPr id="17" name="TextBox 16">
              <a:extLst>
                <a:ext uri="{FF2B5EF4-FFF2-40B4-BE49-F238E27FC236}">
                  <a16:creationId xmlns:a16="http://schemas.microsoft.com/office/drawing/2014/main" id="{DF9921E3-2A08-443D-914D-EECA63ED234F}"/>
                </a:ext>
              </a:extLst>
            </p:cNvPr>
            <p:cNvSpPr txBox="1"/>
            <p:nvPr/>
          </p:nvSpPr>
          <p:spPr>
            <a:xfrm>
              <a:off x="8643255" y="2016275"/>
              <a:ext cx="16950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C1E1E"/>
                  </a:solidFill>
                  <a:latin typeface="Calibri"/>
                  <a:cs typeface="Calibri"/>
                </a:rPr>
                <a:t>2,115</a:t>
              </a:r>
              <a:r>
                <a:rPr lang="en-US" sz="2800" b="1">
                  <a:solidFill>
                    <a:srgbClr val="C00000"/>
                  </a:solidFill>
                  <a:latin typeface="Calibri"/>
                  <a:cs typeface="Calibri"/>
                </a:rPr>
                <a:t>,624</a:t>
              </a:r>
              <a:endParaRPr lang="en-US" sz="2800" b="1">
                <a:solidFill>
                  <a:srgbClr val="CC1E1E"/>
                </a:solidFill>
                <a:latin typeface="Calibri"/>
                <a:cs typeface="Calibri"/>
              </a:endParaRPr>
            </a:p>
          </p:txBody>
        </p:sp>
        <p:sp>
          <p:nvSpPr>
            <p:cNvPr id="18" name="TextBox 17">
              <a:extLst>
                <a:ext uri="{FF2B5EF4-FFF2-40B4-BE49-F238E27FC236}">
                  <a16:creationId xmlns:a16="http://schemas.microsoft.com/office/drawing/2014/main" id="{283E07D5-CA17-409C-8A22-4FC3C784E470}"/>
                </a:ext>
              </a:extLst>
            </p:cNvPr>
            <p:cNvSpPr txBox="1"/>
            <p:nvPr/>
          </p:nvSpPr>
          <p:spPr>
            <a:xfrm>
              <a:off x="10596636" y="2045303"/>
              <a:ext cx="14538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1">
                      <a:lumMod val="50000"/>
                      <a:lumOff val="50000"/>
                    </a:schemeClr>
                  </a:solidFill>
                  <a:latin typeface="Calibri"/>
                  <a:cs typeface="Calibri"/>
                </a:rPr>
                <a:t>141,195</a:t>
              </a:r>
            </a:p>
          </p:txBody>
        </p:sp>
      </p:grpSp>
      <p:grpSp>
        <p:nvGrpSpPr>
          <p:cNvPr id="24" name="Group 23">
            <a:extLst>
              <a:ext uri="{FF2B5EF4-FFF2-40B4-BE49-F238E27FC236}">
                <a16:creationId xmlns:a16="http://schemas.microsoft.com/office/drawing/2014/main" id="{D96D2C56-D970-0745-BD28-E61DFD9EFDEE}"/>
              </a:ext>
            </a:extLst>
          </p:cNvPr>
          <p:cNvGrpSpPr/>
          <p:nvPr/>
        </p:nvGrpSpPr>
        <p:grpSpPr>
          <a:xfrm>
            <a:off x="198815" y="3087004"/>
            <a:ext cx="4219879" cy="529267"/>
            <a:chOff x="7600796" y="2970589"/>
            <a:chExt cx="4219879" cy="529267"/>
          </a:xfrm>
        </p:grpSpPr>
        <p:sp>
          <p:nvSpPr>
            <p:cNvPr id="26" name="TextBox 25">
              <a:extLst>
                <a:ext uri="{FF2B5EF4-FFF2-40B4-BE49-F238E27FC236}">
                  <a16:creationId xmlns:a16="http://schemas.microsoft.com/office/drawing/2014/main" id="{3432FB9D-57CD-4244-BE58-BFD8E246B12D}"/>
                </a:ext>
              </a:extLst>
            </p:cNvPr>
            <p:cNvSpPr txBox="1"/>
            <p:nvPr/>
          </p:nvSpPr>
          <p:spPr>
            <a:xfrm>
              <a:off x="8643257" y="2971800"/>
              <a:ext cx="15748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800" b="1">
                  <a:solidFill>
                    <a:srgbClr val="CC1E1E"/>
                  </a:solidFill>
                  <a:latin typeface="Calibri"/>
                  <a:ea typeface="+mn-lt"/>
                  <a:cs typeface="Calibri"/>
                </a:rPr>
                <a:t>214</a:t>
              </a:r>
              <a:r>
                <a:rPr lang="en-US" sz="2800" b="1">
                  <a:solidFill>
                    <a:srgbClr val="C00000"/>
                  </a:solidFill>
                  <a:latin typeface="Calibri"/>
                  <a:ea typeface="+mn-lt"/>
                  <a:cs typeface="Calibri"/>
                </a:rPr>
                <a:t>,</a:t>
              </a:r>
              <a:r>
                <a:rPr lang="en-US" altLang="zh-CN" sz="2800" b="1">
                  <a:solidFill>
                    <a:srgbClr val="C00000"/>
                  </a:solidFill>
                  <a:latin typeface="Calibri"/>
                  <a:ea typeface="+mn-lt"/>
                  <a:cs typeface="Calibri"/>
                </a:rPr>
                <a:t>454</a:t>
              </a:r>
              <a:endParaRPr lang="en-US" sz="2800" b="1">
                <a:solidFill>
                  <a:srgbClr val="CC1E1E"/>
                </a:solidFill>
                <a:latin typeface="Calibri"/>
                <a:cs typeface="Calibri"/>
              </a:endParaRPr>
            </a:p>
          </p:txBody>
        </p:sp>
        <p:sp>
          <p:nvSpPr>
            <p:cNvPr id="28" name="TextBox 27">
              <a:extLst>
                <a:ext uri="{FF2B5EF4-FFF2-40B4-BE49-F238E27FC236}">
                  <a16:creationId xmlns:a16="http://schemas.microsoft.com/office/drawing/2014/main" id="{553AE517-8F7C-3344-B274-7FF473B08721}"/>
                </a:ext>
              </a:extLst>
            </p:cNvPr>
            <p:cNvSpPr txBox="1"/>
            <p:nvPr/>
          </p:nvSpPr>
          <p:spPr>
            <a:xfrm>
              <a:off x="10596637" y="2970589"/>
              <a:ext cx="1224038" cy="5292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1">
                      <a:lumMod val="50000"/>
                      <a:lumOff val="50000"/>
                    </a:schemeClr>
                  </a:solidFill>
                  <a:latin typeface="Calibri"/>
                  <a:cs typeface="Calibri"/>
                </a:rPr>
                <a:t>10,842</a:t>
              </a:r>
            </a:p>
          </p:txBody>
        </p:sp>
        <p:sp>
          <p:nvSpPr>
            <p:cNvPr id="30" name="TextBox 29">
              <a:extLst>
                <a:ext uri="{FF2B5EF4-FFF2-40B4-BE49-F238E27FC236}">
                  <a16:creationId xmlns:a16="http://schemas.microsoft.com/office/drawing/2014/main" id="{D669D206-DFF7-444A-AA72-41AFF913C8F0}"/>
                </a:ext>
              </a:extLst>
            </p:cNvPr>
            <p:cNvSpPr txBox="1"/>
            <p:nvPr/>
          </p:nvSpPr>
          <p:spPr>
            <a:xfrm>
              <a:off x="7600796" y="3005816"/>
              <a:ext cx="8079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NY:</a:t>
              </a:r>
            </a:p>
          </p:txBody>
        </p:sp>
      </p:grpSp>
      <p:pic>
        <p:nvPicPr>
          <p:cNvPr id="22" name="Picture 21" descr="A close up of a map&#10;&#10;Description automatically generated">
            <a:extLst>
              <a:ext uri="{FF2B5EF4-FFF2-40B4-BE49-F238E27FC236}">
                <a16:creationId xmlns:a16="http://schemas.microsoft.com/office/drawing/2014/main" id="{1206ACA8-4BE8-A946-B2F9-35F3D08FBBB6}"/>
              </a:ext>
            </a:extLst>
          </p:cNvPr>
          <p:cNvPicPr>
            <a:picLocks noChangeAspect="1"/>
          </p:cNvPicPr>
          <p:nvPr/>
        </p:nvPicPr>
        <p:blipFill>
          <a:blip r:embed="rId3"/>
          <a:stretch>
            <a:fillRect/>
          </a:stretch>
        </p:blipFill>
        <p:spPr>
          <a:xfrm>
            <a:off x="4825461" y="641488"/>
            <a:ext cx="7366539" cy="2988454"/>
          </a:xfrm>
          <a:prstGeom prst="rect">
            <a:avLst/>
          </a:prstGeom>
        </p:spPr>
      </p:pic>
      <p:pic>
        <p:nvPicPr>
          <p:cNvPr id="31" name="Picture 30">
            <a:extLst>
              <a:ext uri="{FF2B5EF4-FFF2-40B4-BE49-F238E27FC236}">
                <a16:creationId xmlns:a16="http://schemas.microsoft.com/office/drawing/2014/main" id="{95B388FB-0156-1847-97A7-D46CFBEDBD5C}"/>
              </a:ext>
            </a:extLst>
          </p:cNvPr>
          <p:cNvPicPr>
            <a:picLocks noChangeAspect="1"/>
          </p:cNvPicPr>
          <p:nvPr/>
        </p:nvPicPr>
        <p:blipFill>
          <a:blip r:embed="rId4"/>
          <a:stretch>
            <a:fillRect/>
          </a:stretch>
        </p:blipFill>
        <p:spPr>
          <a:xfrm>
            <a:off x="4825461" y="3621455"/>
            <a:ext cx="3714572" cy="3236546"/>
          </a:xfrm>
          <a:prstGeom prst="rect">
            <a:avLst/>
          </a:prstGeom>
        </p:spPr>
      </p:pic>
      <p:pic>
        <p:nvPicPr>
          <p:cNvPr id="33" name="Picture 32" descr="A close up of a map&#10;&#10;Description automatically generated">
            <a:extLst>
              <a:ext uri="{FF2B5EF4-FFF2-40B4-BE49-F238E27FC236}">
                <a16:creationId xmlns:a16="http://schemas.microsoft.com/office/drawing/2014/main" id="{03CF6D1C-C879-2049-B012-C4485C721855}"/>
              </a:ext>
            </a:extLst>
          </p:cNvPr>
          <p:cNvPicPr>
            <a:picLocks noChangeAspect="1"/>
          </p:cNvPicPr>
          <p:nvPr/>
        </p:nvPicPr>
        <p:blipFill>
          <a:blip r:embed="rId5"/>
          <a:stretch>
            <a:fillRect/>
          </a:stretch>
        </p:blipFill>
        <p:spPr>
          <a:xfrm>
            <a:off x="8540033" y="3611435"/>
            <a:ext cx="3651967" cy="3236546"/>
          </a:xfrm>
          <a:prstGeom prst="rect">
            <a:avLst/>
          </a:prstGeom>
        </p:spPr>
      </p:pic>
      <p:pic>
        <p:nvPicPr>
          <p:cNvPr id="35" name="Picture 34" descr="A picture containing table&#10;&#10;Description automatically generated">
            <a:extLst>
              <a:ext uri="{FF2B5EF4-FFF2-40B4-BE49-F238E27FC236}">
                <a16:creationId xmlns:a16="http://schemas.microsoft.com/office/drawing/2014/main" id="{19AED318-15BB-AF40-A73B-EE129572E1D3}"/>
              </a:ext>
            </a:extLst>
          </p:cNvPr>
          <p:cNvPicPr>
            <a:picLocks noChangeAspect="1"/>
          </p:cNvPicPr>
          <p:nvPr/>
        </p:nvPicPr>
        <p:blipFill>
          <a:blip r:embed="rId6"/>
          <a:stretch>
            <a:fillRect/>
          </a:stretch>
        </p:blipFill>
        <p:spPr>
          <a:xfrm>
            <a:off x="9373333" y="4149466"/>
            <a:ext cx="1306438" cy="609671"/>
          </a:xfrm>
          <a:prstGeom prst="rect">
            <a:avLst/>
          </a:prstGeom>
        </p:spPr>
      </p:pic>
    </p:spTree>
    <p:extLst>
      <p:ext uri="{BB962C8B-B14F-4D97-AF65-F5344CB8AC3E}">
        <p14:creationId xmlns:p14="http://schemas.microsoft.com/office/powerpoint/2010/main" val="179115809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dissolve">
                                      <p:cBhvr>
                                        <p:cTn id="13" dur="500"/>
                                        <p:tgtEl>
                                          <p:spTgt spid="31"/>
                                        </p:tgtEl>
                                      </p:cBhvr>
                                    </p:animEffect>
                                  </p:childTnLst>
                                </p:cTn>
                              </p:par>
                              <p:par>
                                <p:cTn id="14" presetID="9" presetClass="entr" presetSubtype="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dissolve">
                                      <p:cBhvr>
                                        <p:cTn id="16" dur="500"/>
                                        <p:tgtEl>
                                          <p:spTgt spid="33"/>
                                        </p:tgtEl>
                                      </p:cBhvr>
                                    </p:animEffect>
                                  </p:childTnLst>
                                </p:cTn>
                              </p:par>
                              <p:par>
                                <p:cTn id="17" presetID="9"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dissolv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close up of a map&#10;&#10;Description generated with very high confidence">
            <a:extLst>
              <a:ext uri="{FF2B5EF4-FFF2-40B4-BE49-F238E27FC236}">
                <a16:creationId xmlns:a16="http://schemas.microsoft.com/office/drawing/2014/main" id="{7A762224-28B5-4078-BCC0-44E2617AB972}"/>
              </a:ext>
            </a:extLst>
          </p:cNvPr>
          <p:cNvPicPr>
            <a:picLocks noChangeAspect="1"/>
          </p:cNvPicPr>
          <p:nvPr/>
        </p:nvPicPr>
        <p:blipFill>
          <a:blip r:embed="rId3"/>
          <a:stretch>
            <a:fillRect/>
          </a:stretch>
        </p:blipFill>
        <p:spPr>
          <a:xfrm>
            <a:off x="4724400" y="664765"/>
            <a:ext cx="6898105" cy="5640764"/>
          </a:xfrm>
          <a:prstGeom prst="rect">
            <a:avLst/>
          </a:prstGeom>
        </p:spPr>
      </p:pic>
      <p:sp>
        <p:nvSpPr>
          <p:cNvPr id="8" name="TextBox 7">
            <a:extLst>
              <a:ext uri="{FF2B5EF4-FFF2-40B4-BE49-F238E27FC236}">
                <a16:creationId xmlns:a16="http://schemas.microsoft.com/office/drawing/2014/main" id="{AB4B7720-D84F-44CC-BA01-DF7BDEA06C90}"/>
              </a:ext>
            </a:extLst>
          </p:cNvPr>
          <p:cNvSpPr txBox="1"/>
          <p:nvPr/>
        </p:nvSpPr>
        <p:spPr>
          <a:xfrm>
            <a:off x="184150" y="121964"/>
            <a:ext cx="59142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Comparison between CA and NY</a:t>
            </a:r>
          </a:p>
        </p:txBody>
      </p:sp>
      <p:pic>
        <p:nvPicPr>
          <p:cNvPr id="9" name="Picture 8" descr="A close up of a map&#10;&#10;Description automatically generated">
            <a:extLst>
              <a:ext uri="{FF2B5EF4-FFF2-40B4-BE49-F238E27FC236}">
                <a16:creationId xmlns:a16="http://schemas.microsoft.com/office/drawing/2014/main" id="{0523C88D-B45D-0345-A14F-ADE3422D0AFC}"/>
              </a:ext>
            </a:extLst>
          </p:cNvPr>
          <p:cNvPicPr>
            <a:picLocks noChangeAspect="1"/>
          </p:cNvPicPr>
          <p:nvPr/>
        </p:nvPicPr>
        <p:blipFill>
          <a:blip r:embed="rId4"/>
          <a:stretch>
            <a:fillRect/>
          </a:stretch>
        </p:blipFill>
        <p:spPr>
          <a:xfrm>
            <a:off x="4724400" y="664765"/>
            <a:ext cx="6953574" cy="5702875"/>
          </a:xfrm>
          <a:prstGeom prst="rect">
            <a:avLst/>
          </a:prstGeom>
        </p:spPr>
      </p:pic>
      <p:pic>
        <p:nvPicPr>
          <p:cNvPr id="16" name="Picture 15" descr="A close up of a map&#10;&#10;Description automatically generated">
            <a:extLst>
              <a:ext uri="{FF2B5EF4-FFF2-40B4-BE49-F238E27FC236}">
                <a16:creationId xmlns:a16="http://schemas.microsoft.com/office/drawing/2014/main" id="{AFB25A9F-2441-A941-83FD-891895E74341}"/>
              </a:ext>
            </a:extLst>
          </p:cNvPr>
          <p:cNvPicPr>
            <a:picLocks noChangeAspect="1"/>
          </p:cNvPicPr>
          <p:nvPr/>
        </p:nvPicPr>
        <p:blipFill>
          <a:blip r:embed="rId5"/>
          <a:stretch>
            <a:fillRect/>
          </a:stretch>
        </p:blipFill>
        <p:spPr>
          <a:xfrm>
            <a:off x="184150" y="645184"/>
            <a:ext cx="3651967" cy="3236546"/>
          </a:xfrm>
          <a:prstGeom prst="rect">
            <a:avLst/>
          </a:prstGeom>
        </p:spPr>
      </p:pic>
      <p:pic>
        <p:nvPicPr>
          <p:cNvPr id="4" name="Picture 3" descr="A close up of a logo&#10;&#10;Description automatically generated">
            <a:extLst>
              <a:ext uri="{FF2B5EF4-FFF2-40B4-BE49-F238E27FC236}">
                <a16:creationId xmlns:a16="http://schemas.microsoft.com/office/drawing/2014/main" id="{D9AF9046-E84C-4033-9F9F-D440EBE483AA}"/>
              </a:ext>
            </a:extLst>
          </p:cNvPr>
          <p:cNvPicPr>
            <a:picLocks noChangeAspect="1"/>
          </p:cNvPicPr>
          <p:nvPr/>
        </p:nvPicPr>
        <p:blipFill>
          <a:blip r:embed="rId6"/>
          <a:stretch>
            <a:fillRect/>
          </a:stretch>
        </p:blipFill>
        <p:spPr>
          <a:xfrm>
            <a:off x="7589514" y="3015331"/>
            <a:ext cx="500871" cy="500871"/>
          </a:xfrm>
          <a:prstGeom prst="rect">
            <a:avLst/>
          </a:prstGeom>
        </p:spPr>
      </p:pic>
      <p:pic>
        <p:nvPicPr>
          <p:cNvPr id="3" name="Picture 2" descr="A close up of a logo&#10;&#10;Description automatically generated">
            <a:extLst>
              <a:ext uri="{FF2B5EF4-FFF2-40B4-BE49-F238E27FC236}">
                <a16:creationId xmlns:a16="http://schemas.microsoft.com/office/drawing/2014/main" id="{BF748915-6CA8-4C20-8E2E-22A57ABC5171}"/>
              </a:ext>
            </a:extLst>
          </p:cNvPr>
          <p:cNvPicPr>
            <a:picLocks noChangeAspect="1"/>
          </p:cNvPicPr>
          <p:nvPr/>
        </p:nvPicPr>
        <p:blipFill>
          <a:blip r:embed="rId7"/>
          <a:stretch>
            <a:fillRect/>
          </a:stretch>
        </p:blipFill>
        <p:spPr>
          <a:xfrm>
            <a:off x="8825901" y="4577997"/>
            <a:ext cx="500871" cy="500871"/>
          </a:xfrm>
          <a:prstGeom prst="rect">
            <a:avLst/>
          </a:prstGeom>
        </p:spPr>
      </p:pic>
      <p:sp>
        <p:nvSpPr>
          <p:cNvPr id="15" name="TextBox 14">
            <a:extLst>
              <a:ext uri="{FF2B5EF4-FFF2-40B4-BE49-F238E27FC236}">
                <a16:creationId xmlns:a16="http://schemas.microsoft.com/office/drawing/2014/main" id="{60E84149-01B3-704C-B371-7791F7B2F0B2}"/>
              </a:ext>
            </a:extLst>
          </p:cNvPr>
          <p:cNvSpPr txBox="1"/>
          <p:nvPr/>
        </p:nvSpPr>
        <p:spPr>
          <a:xfrm>
            <a:off x="298307" y="3951270"/>
            <a:ext cx="4592227" cy="1754326"/>
          </a:xfrm>
          <a:prstGeom prst="rect">
            <a:avLst/>
          </a:prstGeom>
          <a:noFill/>
        </p:spPr>
        <p:txBody>
          <a:bodyPr wrap="square" rtlCol="0" anchor="t">
            <a:spAutoFit/>
          </a:bodyPr>
          <a:lstStyle/>
          <a:p>
            <a:r>
              <a:rPr lang="en-US" b="1"/>
              <a:t>Social Distancing Policies to control Pandemic</a:t>
            </a:r>
          </a:p>
          <a:p>
            <a:pPr marL="285750" indent="-285750">
              <a:buFont typeface="Arial"/>
              <a:buChar char="•"/>
            </a:pPr>
            <a:r>
              <a:rPr lang="en-US"/>
              <a:t>Gathering Size Limitation</a:t>
            </a:r>
            <a:endParaRPr lang="en-US">
              <a:cs typeface="Calibri" panose="020F0502020204030204"/>
            </a:endParaRPr>
          </a:p>
          <a:p>
            <a:pPr marL="285750" indent="-285750">
              <a:buFont typeface="Arial"/>
              <a:buChar char="•"/>
            </a:pPr>
            <a:r>
              <a:rPr lang="en-US"/>
              <a:t>Closure of Public Venues</a:t>
            </a:r>
            <a:endParaRPr lang="en-US">
              <a:cs typeface="Calibri" panose="020F0502020204030204"/>
            </a:endParaRPr>
          </a:p>
          <a:p>
            <a:pPr marL="285750" indent="-285750">
              <a:buFont typeface="Arial"/>
              <a:buChar char="•"/>
            </a:pPr>
            <a:r>
              <a:rPr lang="en-US"/>
              <a:t>Closure of Schools and Universities</a:t>
            </a:r>
            <a:endParaRPr lang="en-US">
              <a:cs typeface="Calibri" panose="020F0502020204030204"/>
            </a:endParaRPr>
          </a:p>
          <a:p>
            <a:pPr marL="285750" indent="-285750">
              <a:buFont typeface="Arial"/>
              <a:buChar char="•"/>
            </a:pPr>
            <a:r>
              <a:rPr lang="en-US"/>
              <a:t>Non-Essential Services Closure</a:t>
            </a:r>
            <a:endParaRPr lang="en-US">
              <a:cs typeface="Calibri" panose="020F0502020204030204"/>
            </a:endParaRPr>
          </a:p>
          <a:p>
            <a:pPr marL="285750" indent="-285750">
              <a:buFont typeface="Arial"/>
              <a:buChar char="•"/>
            </a:pPr>
            <a:r>
              <a:rPr lang="en-US"/>
              <a:t>Lock Down</a:t>
            </a:r>
            <a:endParaRPr lang="en-US">
              <a:cs typeface="Calibri" panose="020F0502020204030204"/>
            </a:endParaRPr>
          </a:p>
        </p:txBody>
      </p:sp>
      <p:pic>
        <p:nvPicPr>
          <p:cNvPr id="10" name="Picture 9" descr="A picture containing table&#10;&#10;Description automatically generated">
            <a:extLst>
              <a:ext uri="{FF2B5EF4-FFF2-40B4-BE49-F238E27FC236}">
                <a16:creationId xmlns:a16="http://schemas.microsoft.com/office/drawing/2014/main" id="{64ED36C3-42C2-1F4F-BD5B-13180FFC1EF2}"/>
              </a:ext>
            </a:extLst>
          </p:cNvPr>
          <p:cNvPicPr>
            <a:picLocks noChangeAspect="1"/>
          </p:cNvPicPr>
          <p:nvPr/>
        </p:nvPicPr>
        <p:blipFill>
          <a:blip r:embed="rId8"/>
          <a:stretch>
            <a:fillRect/>
          </a:stretch>
        </p:blipFill>
        <p:spPr>
          <a:xfrm>
            <a:off x="969562" y="1348950"/>
            <a:ext cx="1306438" cy="609671"/>
          </a:xfrm>
          <a:prstGeom prst="rect">
            <a:avLst/>
          </a:prstGeom>
        </p:spPr>
      </p:pic>
    </p:spTree>
    <p:extLst>
      <p:ext uri="{BB962C8B-B14F-4D97-AF65-F5344CB8AC3E}">
        <p14:creationId xmlns:p14="http://schemas.microsoft.com/office/powerpoint/2010/main" val="3779892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D8B59C8-2A9B-4E1A-A388-04B34F3AB14D}"/>
              </a:ext>
            </a:extLst>
          </p:cNvPr>
          <p:cNvSpPr/>
          <p:nvPr/>
        </p:nvSpPr>
        <p:spPr>
          <a:xfrm>
            <a:off x="3760846" y="933921"/>
            <a:ext cx="8429035" cy="592666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A2CD23-9CF1-4CEB-B474-2DAB526E9610}"/>
              </a:ext>
            </a:extLst>
          </p:cNvPr>
          <p:cNvSpPr txBox="1"/>
          <p:nvPr/>
        </p:nvSpPr>
        <p:spPr>
          <a:xfrm>
            <a:off x="184150" y="121964"/>
            <a:ext cx="80309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Potential factors for COVID - 19</a:t>
            </a:r>
            <a:endParaRPr lang="en-US" sz="2800">
              <a:ea typeface="+mn-lt"/>
              <a:cs typeface="+mn-lt"/>
            </a:endParaRPr>
          </a:p>
        </p:txBody>
      </p:sp>
      <p:pic>
        <p:nvPicPr>
          <p:cNvPr id="7" name="Picture 6" descr="A close up of a logo&#10;&#10;Description automatically generated">
            <a:extLst>
              <a:ext uri="{FF2B5EF4-FFF2-40B4-BE49-F238E27FC236}">
                <a16:creationId xmlns:a16="http://schemas.microsoft.com/office/drawing/2014/main" id="{98AE3AC1-8692-48CC-8E61-7A48FDC96240}"/>
              </a:ext>
            </a:extLst>
          </p:cNvPr>
          <p:cNvPicPr>
            <a:picLocks noChangeAspect="1"/>
          </p:cNvPicPr>
          <p:nvPr/>
        </p:nvPicPr>
        <p:blipFill>
          <a:blip r:embed="rId3"/>
          <a:stretch>
            <a:fillRect/>
          </a:stretch>
        </p:blipFill>
        <p:spPr>
          <a:xfrm>
            <a:off x="4318038" y="1593169"/>
            <a:ext cx="1337878" cy="1337878"/>
          </a:xfrm>
          <a:prstGeom prst="rect">
            <a:avLst/>
          </a:prstGeom>
        </p:spPr>
      </p:pic>
      <p:pic>
        <p:nvPicPr>
          <p:cNvPr id="9" name="Picture 8" descr="A close up of a logo&#10;&#10;Description automatically generated">
            <a:extLst>
              <a:ext uri="{FF2B5EF4-FFF2-40B4-BE49-F238E27FC236}">
                <a16:creationId xmlns:a16="http://schemas.microsoft.com/office/drawing/2014/main" id="{FBA916A1-F3FC-4E69-B54E-F8E901FA41FE}"/>
              </a:ext>
            </a:extLst>
          </p:cNvPr>
          <p:cNvPicPr>
            <a:picLocks noChangeAspect="1"/>
          </p:cNvPicPr>
          <p:nvPr/>
        </p:nvPicPr>
        <p:blipFill>
          <a:blip r:embed="rId4"/>
          <a:stretch>
            <a:fillRect/>
          </a:stretch>
        </p:blipFill>
        <p:spPr>
          <a:xfrm>
            <a:off x="8002333" y="1587886"/>
            <a:ext cx="1161667" cy="1161667"/>
          </a:xfrm>
          <a:prstGeom prst="rect">
            <a:avLst/>
          </a:prstGeom>
        </p:spPr>
      </p:pic>
      <p:pic>
        <p:nvPicPr>
          <p:cNvPr id="11" name="Picture 10" descr="A close up of a logo&#10;&#10;Description automatically generated">
            <a:extLst>
              <a:ext uri="{FF2B5EF4-FFF2-40B4-BE49-F238E27FC236}">
                <a16:creationId xmlns:a16="http://schemas.microsoft.com/office/drawing/2014/main" id="{1FBB2E04-595C-495D-B85D-E0EF11B03F29}"/>
              </a:ext>
            </a:extLst>
          </p:cNvPr>
          <p:cNvPicPr>
            <a:picLocks noChangeAspect="1"/>
          </p:cNvPicPr>
          <p:nvPr/>
        </p:nvPicPr>
        <p:blipFill>
          <a:blip r:embed="rId5"/>
          <a:stretch>
            <a:fillRect/>
          </a:stretch>
        </p:blipFill>
        <p:spPr>
          <a:xfrm>
            <a:off x="1390346" y="2933184"/>
            <a:ext cx="1269122" cy="1269122"/>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58595248-1385-4FB1-B77B-9F6F2FCCF71A}"/>
              </a:ext>
            </a:extLst>
          </p:cNvPr>
          <p:cNvPicPr>
            <a:picLocks noChangeAspect="1"/>
          </p:cNvPicPr>
          <p:nvPr/>
        </p:nvPicPr>
        <p:blipFill>
          <a:blip r:embed="rId6"/>
          <a:stretch>
            <a:fillRect/>
          </a:stretch>
        </p:blipFill>
        <p:spPr>
          <a:xfrm>
            <a:off x="8041622" y="4132733"/>
            <a:ext cx="1208830" cy="1208830"/>
          </a:xfrm>
          <a:prstGeom prst="rect">
            <a:avLst/>
          </a:prstGeom>
        </p:spPr>
      </p:pic>
      <p:sp>
        <p:nvSpPr>
          <p:cNvPr id="17" name="TextBox 16">
            <a:extLst>
              <a:ext uri="{FF2B5EF4-FFF2-40B4-BE49-F238E27FC236}">
                <a16:creationId xmlns:a16="http://schemas.microsoft.com/office/drawing/2014/main" id="{4B54B341-ED8E-4A35-AEDA-50ED08755E96}"/>
              </a:ext>
            </a:extLst>
          </p:cNvPr>
          <p:cNvSpPr txBox="1"/>
          <p:nvPr/>
        </p:nvSpPr>
        <p:spPr>
          <a:xfrm>
            <a:off x="5749391" y="2074258"/>
            <a:ext cx="20553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Ban gathering</a:t>
            </a:r>
            <a:endParaRPr lang="en-US" sz="2400" b="1">
              <a:cs typeface="Calibri"/>
            </a:endParaRPr>
          </a:p>
        </p:txBody>
      </p:sp>
      <p:sp>
        <p:nvSpPr>
          <p:cNvPr id="18" name="TextBox 17">
            <a:extLst>
              <a:ext uri="{FF2B5EF4-FFF2-40B4-BE49-F238E27FC236}">
                <a16:creationId xmlns:a16="http://schemas.microsoft.com/office/drawing/2014/main" id="{DC9AF926-9F1A-4BAA-80D9-7F733AD044B0}"/>
              </a:ext>
            </a:extLst>
          </p:cNvPr>
          <p:cNvSpPr txBox="1"/>
          <p:nvPr/>
        </p:nvSpPr>
        <p:spPr>
          <a:xfrm>
            <a:off x="9289656" y="2074257"/>
            <a:ext cx="21767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Wearing masks</a:t>
            </a:r>
            <a:endParaRPr lang="en-US" b="1">
              <a:cs typeface="Calibri"/>
            </a:endParaRPr>
          </a:p>
        </p:txBody>
      </p:sp>
      <p:sp>
        <p:nvSpPr>
          <p:cNvPr id="19" name="TextBox 18">
            <a:extLst>
              <a:ext uri="{FF2B5EF4-FFF2-40B4-BE49-F238E27FC236}">
                <a16:creationId xmlns:a16="http://schemas.microsoft.com/office/drawing/2014/main" id="{5B78ABF4-AB0A-4016-905A-FEEFDEEDD77E}"/>
              </a:ext>
            </a:extLst>
          </p:cNvPr>
          <p:cNvSpPr txBox="1"/>
          <p:nvPr/>
        </p:nvSpPr>
        <p:spPr>
          <a:xfrm>
            <a:off x="5749391" y="4474895"/>
            <a:ext cx="2608331" cy="8512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Number of airports</a:t>
            </a:r>
          </a:p>
        </p:txBody>
      </p:sp>
      <p:sp>
        <p:nvSpPr>
          <p:cNvPr id="20" name="TextBox 19">
            <a:extLst>
              <a:ext uri="{FF2B5EF4-FFF2-40B4-BE49-F238E27FC236}">
                <a16:creationId xmlns:a16="http://schemas.microsoft.com/office/drawing/2014/main" id="{E5E7981F-A3CF-41BF-B9C8-625CF7120C97}"/>
              </a:ext>
            </a:extLst>
          </p:cNvPr>
          <p:cNvSpPr txBox="1"/>
          <p:nvPr/>
        </p:nvSpPr>
        <p:spPr>
          <a:xfrm>
            <a:off x="9289656" y="4474894"/>
            <a:ext cx="23790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Education level</a:t>
            </a:r>
            <a:endParaRPr lang="en-US" b="1"/>
          </a:p>
        </p:txBody>
      </p:sp>
      <p:sp>
        <p:nvSpPr>
          <p:cNvPr id="21" name="TextBox 20">
            <a:extLst>
              <a:ext uri="{FF2B5EF4-FFF2-40B4-BE49-F238E27FC236}">
                <a16:creationId xmlns:a16="http://schemas.microsoft.com/office/drawing/2014/main" id="{409BFE22-47A1-44CD-9526-D28EF658A6A9}"/>
              </a:ext>
            </a:extLst>
          </p:cNvPr>
          <p:cNvSpPr txBox="1"/>
          <p:nvPr/>
        </p:nvSpPr>
        <p:spPr>
          <a:xfrm>
            <a:off x="4522098" y="5843797"/>
            <a:ext cx="9359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a:t>
            </a:r>
          </a:p>
        </p:txBody>
      </p:sp>
      <p:pic>
        <p:nvPicPr>
          <p:cNvPr id="6" name="Picture 5" descr="A picture containing table, mirror&#10;&#10;Description automatically generated">
            <a:extLst>
              <a:ext uri="{FF2B5EF4-FFF2-40B4-BE49-F238E27FC236}">
                <a16:creationId xmlns:a16="http://schemas.microsoft.com/office/drawing/2014/main" id="{00BCE56B-3A52-5044-AA8D-D48285FAF7B2}"/>
              </a:ext>
            </a:extLst>
          </p:cNvPr>
          <p:cNvPicPr>
            <a:picLocks noChangeAspect="1"/>
          </p:cNvPicPr>
          <p:nvPr/>
        </p:nvPicPr>
        <p:blipFill>
          <a:blip r:embed="rId7"/>
          <a:stretch>
            <a:fillRect/>
          </a:stretch>
        </p:blipFill>
        <p:spPr>
          <a:xfrm>
            <a:off x="4314172" y="4031914"/>
            <a:ext cx="1347554" cy="1347554"/>
          </a:xfrm>
          <a:prstGeom prst="rect">
            <a:avLst/>
          </a:prstGeom>
        </p:spPr>
      </p:pic>
    </p:spTree>
    <p:extLst>
      <p:ext uri="{BB962C8B-B14F-4D97-AF65-F5344CB8AC3E}">
        <p14:creationId xmlns:p14="http://schemas.microsoft.com/office/powerpoint/2010/main" val="2680251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A37A9-4F6A-40C5-952D-1A1E2E8091AA}"/>
              </a:ext>
            </a:extLst>
          </p:cNvPr>
          <p:cNvSpPr txBox="1"/>
          <p:nvPr/>
        </p:nvSpPr>
        <p:spPr>
          <a:xfrm>
            <a:off x="3804724" y="3119015"/>
            <a:ext cx="4574618"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ea typeface="游ゴシック"/>
                <a:cs typeface="Calibri"/>
              </a:rPr>
              <a:t>Framework</a:t>
            </a:r>
            <a:r>
              <a:rPr lang="en-US" sz="3200" b="1">
                <a:ea typeface="+mn-lt"/>
                <a:cs typeface="+mn-lt"/>
              </a:rPr>
              <a:t> and pipeline</a:t>
            </a:r>
            <a:endParaRPr lang="en-US" sz="3200">
              <a:ea typeface="+mn-lt"/>
              <a:cs typeface="+mn-lt"/>
            </a:endParaRPr>
          </a:p>
          <a:p>
            <a:endParaRPr lang="en-US" sz="3200" b="1">
              <a:ea typeface="游ゴシック"/>
              <a:cs typeface="Calibri"/>
            </a:endParaRPr>
          </a:p>
        </p:txBody>
      </p:sp>
    </p:spTree>
    <p:extLst>
      <p:ext uri="{BB962C8B-B14F-4D97-AF65-F5344CB8AC3E}">
        <p14:creationId xmlns:p14="http://schemas.microsoft.com/office/powerpoint/2010/main" val="2784128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E0DB3F-945F-4BA9-9993-E0A07B4BFCC8}"/>
              </a:ext>
            </a:extLst>
          </p:cNvPr>
          <p:cNvSpPr txBox="1"/>
          <p:nvPr/>
        </p:nvSpPr>
        <p:spPr>
          <a:xfrm>
            <a:off x="184150" y="121964"/>
            <a:ext cx="80309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Questions</a:t>
            </a:r>
          </a:p>
        </p:txBody>
      </p:sp>
      <p:sp>
        <p:nvSpPr>
          <p:cNvPr id="9" name="TextBox 8">
            <a:extLst>
              <a:ext uri="{FF2B5EF4-FFF2-40B4-BE49-F238E27FC236}">
                <a16:creationId xmlns:a16="http://schemas.microsoft.com/office/drawing/2014/main" id="{0261960B-C4CD-45F6-B5DD-62945E05B92F}"/>
              </a:ext>
            </a:extLst>
          </p:cNvPr>
          <p:cNvSpPr txBox="1"/>
          <p:nvPr/>
        </p:nvSpPr>
        <p:spPr>
          <a:xfrm>
            <a:off x="3226904" y="2004759"/>
            <a:ext cx="72970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Multi-source data and information, how to integrate?</a:t>
            </a:r>
          </a:p>
        </p:txBody>
      </p:sp>
      <p:sp>
        <p:nvSpPr>
          <p:cNvPr id="12" name="TextBox 11">
            <a:extLst>
              <a:ext uri="{FF2B5EF4-FFF2-40B4-BE49-F238E27FC236}">
                <a16:creationId xmlns:a16="http://schemas.microsoft.com/office/drawing/2014/main" id="{E3CA116A-88FD-419F-B82F-B801A0970F75}"/>
              </a:ext>
            </a:extLst>
          </p:cNvPr>
          <p:cNvSpPr txBox="1"/>
          <p:nvPr/>
        </p:nvSpPr>
        <p:spPr>
          <a:xfrm>
            <a:off x="3226903" y="3218699"/>
            <a:ext cx="45985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How to quantify the impact?</a:t>
            </a:r>
          </a:p>
        </p:txBody>
      </p:sp>
      <p:sp>
        <p:nvSpPr>
          <p:cNvPr id="13" name="TextBox 12">
            <a:extLst>
              <a:ext uri="{FF2B5EF4-FFF2-40B4-BE49-F238E27FC236}">
                <a16:creationId xmlns:a16="http://schemas.microsoft.com/office/drawing/2014/main" id="{EAEC6A8D-C758-49E0-B958-AF22361DC60C}"/>
              </a:ext>
            </a:extLst>
          </p:cNvPr>
          <p:cNvSpPr txBox="1"/>
          <p:nvPr/>
        </p:nvSpPr>
        <p:spPr>
          <a:xfrm>
            <a:off x="3226902" y="4454937"/>
            <a:ext cx="58044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Which factor has the most influence?</a:t>
            </a:r>
            <a:endParaRPr lang="en-US"/>
          </a:p>
        </p:txBody>
      </p:sp>
      <p:pic>
        <p:nvPicPr>
          <p:cNvPr id="14" name="Picture 14" descr="A close up of a sign&#10;&#10;Description generated with high confidence">
            <a:extLst>
              <a:ext uri="{FF2B5EF4-FFF2-40B4-BE49-F238E27FC236}">
                <a16:creationId xmlns:a16="http://schemas.microsoft.com/office/drawing/2014/main" id="{D66B9E4E-6679-4329-B8D8-81F98F6A0951}"/>
              </a:ext>
            </a:extLst>
          </p:cNvPr>
          <p:cNvPicPr>
            <a:picLocks noChangeAspect="1"/>
          </p:cNvPicPr>
          <p:nvPr/>
        </p:nvPicPr>
        <p:blipFill>
          <a:blip r:embed="rId3"/>
          <a:stretch>
            <a:fillRect/>
          </a:stretch>
        </p:blipFill>
        <p:spPr>
          <a:xfrm>
            <a:off x="2068286" y="1788886"/>
            <a:ext cx="914401" cy="914401"/>
          </a:xfrm>
          <a:prstGeom prst="rect">
            <a:avLst/>
          </a:prstGeom>
        </p:spPr>
      </p:pic>
      <p:pic>
        <p:nvPicPr>
          <p:cNvPr id="16" name="Picture 16" descr="A picture containing clock&#10;&#10;Description generated with very high confidence">
            <a:extLst>
              <a:ext uri="{FF2B5EF4-FFF2-40B4-BE49-F238E27FC236}">
                <a16:creationId xmlns:a16="http://schemas.microsoft.com/office/drawing/2014/main" id="{5474531B-CFAC-4F62-B2BC-247D5D41814B}"/>
              </a:ext>
            </a:extLst>
          </p:cNvPr>
          <p:cNvPicPr>
            <a:picLocks noChangeAspect="1"/>
          </p:cNvPicPr>
          <p:nvPr/>
        </p:nvPicPr>
        <p:blipFill>
          <a:blip r:embed="rId4"/>
          <a:stretch>
            <a:fillRect/>
          </a:stretch>
        </p:blipFill>
        <p:spPr>
          <a:xfrm>
            <a:off x="2191657" y="3087914"/>
            <a:ext cx="791029" cy="783772"/>
          </a:xfrm>
          <a:prstGeom prst="rect">
            <a:avLst/>
          </a:prstGeom>
        </p:spPr>
      </p:pic>
      <p:pic>
        <p:nvPicPr>
          <p:cNvPr id="18" name="Picture 18" descr="A close up of a sign&#10;&#10;Description generated with very high confidence">
            <a:extLst>
              <a:ext uri="{FF2B5EF4-FFF2-40B4-BE49-F238E27FC236}">
                <a16:creationId xmlns:a16="http://schemas.microsoft.com/office/drawing/2014/main" id="{83E711DF-79BA-4E6B-ACC1-CC0F00647830}"/>
              </a:ext>
            </a:extLst>
          </p:cNvPr>
          <p:cNvPicPr>
            <a:picLocks noChangeAspect="1"/>
          </p:cNvPicPr>
          <p:nvPr/>
        </p:nvPicPr>
        <p:blipFill>
          <a:blip r:embed="rId5"/>
          <a:stretch>
            <a:fillRect/>
          </a:stretch>
        </p:blipFill>
        <p:spPr>
          <a:xfrm>
            <a:off x="2191657" y="4205514"/>
            <a:ext cx="754743" cy="754743"/>
          </a:xfrm>
          <a:prstGeom prst="rect">
            <a:avLst/>
          </a:prstGeom>
        </p:spPr>
      </p:pic>
    </p:spTree>
    <p:extLst>
      <p:ext uri="{BB962C8B-B14F-4D97-AF65-F5344CB8AC3E}">
        <p14:creationId xmlns:p14="http://schemas.microsoft.com/office/powerpoint/2010/main" val="5873220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CD2DB72-4E5C-4533-B22E-9D4DC5014117}"/>
              </a:ext>
            </a:extLst>
          </p:cNvPr>
          <p:cNvSpPr/>
          <p:nvPr/>
        </p:nvSpPr>
        <p:spPr>
          <a:xfrm>
            <a:off x="7462044" y="2997902"/>
            <a:ext cx="3412900" cy="1609858"/>
          </a:xfrm>
          <a:prstGeom prst="rect">
            <a:avLst/>
          </a:prstGeom>
          <a:solidFill>
            <a:srgbClr val="C445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340C528-C374-4C1C-8322-5771647D94D4}"/>
              </a:ext>
            </a:extLst>
          </p:cNvPr>
          <p:cNvSpPr/>
          <p:nvPr/>
        </p:nvSpPr>
        <p:spPr>
          <a:xfrm>
            <a:off x="1811176" y="1319938"/>
            <a:ext cx="3284112" cy="912253"/>
          </a:xfrm>
          <a:prstGeom prst="rect">
            <a:avLst/>
          </a:prstGeom>
          <a:solidFill>
            <a:srgbClr val="45C49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97EBEEB-89D3-48E9-B162-138E4DB7F857}"/>
              </a:ext>
            </a:extLst>
          </p:cNvPr>
          <p:cNvSpPr/>
          <p:nvPr/>
        </p:nvSpPr>
        <p:spPr>
          <a:xfrm>
            <a:off x="1811175" y="3391223"/>
            <a:ext cx="3284112" cy="912253"/>
          </a:xfrm>
          <a:prstGeom prst="rect">
            <a:avLst/>
          </a:prstGeom>
          <a:solidFill>
            <a:srgbClr val="9EC44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8A7B21-8DB1-4B49-BA6A-5F02B1E4FABF}"/>
              </a:ext>
            </a:extLst>
          </p:cNvPr>
          <p:cNvSpPr/>
          <p:nvPr/>
        </p:nvSpPr>
        <p:spPr>
          <a:xfrm>
            <a:off x="1811175" y="2355614"/>
            <a:ext cx="3284112" cy="912253"/>
          </a:xfrm>
          <a:prstGeom prst="rect">
            <a:avLst/>
          </a:prstGeom>
          <a:solidFill>
            <a:srgbClr val="C48B4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A close up of a logo&#10;&#10;Description generated with very high confidence">
            <a:extLst>
              <a:ext uri="{FF2B5EF4-FFF2-40B4-BE49-F238E27FC236}">
                <a16:creationId xmlns:a16="http://schemas.microsoft.com/office/drawing/2014/main" id="{19D8628C-EE5B-4BEC-9778-17EB4FA1E96E}"/>
              </a:ext>
            </a:extLst>
          </p:cNvPr>
          <p:cNvPicPr>
            <a:picLocks noChangeAspect="1"/>
          </p:cNvPicPr>
          <p:nvPr/>
        </p:nvPicPr>
        <p:blipFill>
          <a:blip r:embed="rId3"/>
          <a:stretch>
            <a:fillRect/>
          </a:stretch>
        </p:blipFill>
        <p:spPr>
          <a:xfrm>
            <a:off x="2009368" y="1374980"/>
            <a:ext cx="812801" cy="798287"/>
          </a:xfrm>
          <a:prstGeom prst="rect">
            <a:avLst/>
          </a:prstGeom>
        </p:spPr>
      </p:pic>
      <p:pic>
        <p:nvPicPr>
          <p:cNvPr id="6" name="Picture 14" descr="A close up of a logo&#10;&#10;Description generated with very high confidence">
            <a:extLst>
              <a:ext uri="{FF2B5EF4-FFF2-40B4-BE49-F238E27FC236}">
                <a16:creationId xmlns:a16="http://schemas.microsoft.com/office/drawing/2014/main" id="{CF3CA8D8-CC41-4D48-9BC6-87FECC5F9569}"/>
              </a:ext>
            </a:extLst>
          </p:cNvPr>
          <p:cNvPicPr>
            <a:picLocks noChangeAspect="1"/>
          </p:cNvPicPr>
          <p:nvPr/>
        </p:nvPicPr>
        <p:blipFill>
          <a:blip r:embed="rId4"/>
          <a:stretch>
            <a:fillRect/>
          </a:stretch>
        </p:blipFill>
        <p:spPr>
          <a:xfrm>
            <a:off x="4012648" y="2356995"/>
            <a:ext cx="754742" cy="754742"/>
          </a:xfrm>
          <a:prstGeom prst="rect">
            <a:avLst/>
          </a:prstGeom>
        </p:spPr>
      </p:pic>
      <p:sp>
        <p:nvSpPr>
          <p:cNvPr id="4" name="TextBox 3">
            <a:extLst>
              <a:ext uri="{FF2B5EF4-FFF2-40B4-BE49-F238E27FC236}">
                <a16:creationId xmlns:a16="http://schemas.microsoft.com/office/drawing/2014/main" id="{460581FD-888C-4009-BBF1-7A9E4D96E142}"/>
              </a:ext>
            </a:extLst>
          </p:cNvPr>
          <p:cNvSpPr txBox="1"/>
          <p:nvPr/>
        </p:nvSpPr>
        <p:spPr>
          <a:xfrm>
            <a:off x="2817876" y="729035"/>
            <a:ext cx="141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56C445"/>
                </a:solidFill>
                <a:cs typeface="Calibri"/>
              </a:rPr>
              <a:t>Factors</a:t>
            </a:r>
          </a:p>
        </p:txBody>
      </p:sp>
      <p:sp>
        <p:nvSpPr>
          <p:cNvPr id="5" name="TextBox 4">
            <a:extLst>
              <a:ext uri="{FF2B5EF4-FFF2-40B4-BE49-F238E27FC236}">
                <a16:creationId xmlns:a16="http://schemas.microsoft.com/office/drawing/2014/main" id="{BD7185A8-9E90-47F2-9398-1E74F4D1FBAD}"/>
              </a:ext>
            </a:extLst>
          </p:cNvPr>
          <p:cNvSpPr txBox="1"/>
          <p:nvPr/>
        </p:nvSpPr>
        <p:spPr>
          <a:xfrm>
            <a:off x="2894741" y="1545523"/>
            <a:ext cx="22864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Social distancing</a:t>
            </a:r>
            <a:endParaRPr lang="en-US" sz="1200" i="1">
              <a:solidFill>
                <a:srgbClr val="FF0000"/>
              </a:solidFill>
              <a:cs typeface="Calibri"/>
            </a:endParaRPr>
          </a:p>
        </p:txBody>
      </p:sp>
      <p:sp>
        <p:nvSpPr>
          <p:cNvPr id="19" name="TextBox 18">
            <a:extLst>
              <a:ext uri="{FF2B5EF4-FFF2-40B4-BE49-F238E27FC236}">
                <a16:creationId xmlns:a16="http://schemas.microsoft.com/office/drawing/2014/main" id="{F4B934B7-8249-41AA-A924-A755B19BDEA7}"/>
              </a:ext>
            </a:extLst>
          </p:cNvPr>
          <p:cNvSpPr txBox="1"/>
          <p:nvPr/>
        </p:nvSpPr>
        <p:spPr>
          <a:xfrm>
            <a:off x="2084445" y="2549002"/>
            <a:ext cx="19737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Demographics</a:t>
            </a:r>
          </a:p>
        </p:txBody>
      </p:sp>
      <p:pic>
        <p:nvPicPr>
          <p:cNvPr id="7" name="Picture 16" descr="A close up of a logo&#10;&#10;Description generated with very high confidence">
            <a:extLst>
              <a:ext uri="{FF2B5EF4-FFF2-40B4-BE49-F238E27FC236}">
                <a16:creationId xmlns:a16="http://schemas.microsoft.com/office/drawing/2014/main" id="{78FA67E7-D1CE-4601-8C95-B613BB79D493}"/>
              </a:ext>
            </a:extLst>
          </p:cNvPr>
          <p:cNvPicPr>
            <a:picLocks noChangeAspect="1"/>
          </p:cNvPicPr>
          <p:nvPr/>
        </p:nvPicPr>
        <p:blipFill>
          <a:blip r:embed="rId5"/>
          <a:stretch>
            <a:fillRect/>
          </a:stretch>
        </p:blipFill>
        <p:spPr>
          <a:xfrm>
            <a:off x="2214639" y="3499859"/>
            <a:ext cx="682172" cy="689429"/>
          </a:xfrm>
          <a:prstGeom prst="rect">
            <a:avLst/>
          </a:prstGeom>
        </p:spPr>
      </p:pic>
      <p:sp>
        <p:nvSpPr>
          <p:cNvPr id="21" name="TextBox 20">
            <a:extLst>
              <a:ext uri="{FF2B5EF4-FFF2-40B4-BE49-F238E27FC236}">
                <a16:creationId xmlns:a16="http://schemas.microsoft.com/office/drawing/2014/main" id="{E23F0E61-AAC5-4B1F-9B60-230B336DC2FD}"/>
              </a:ext>
            </a:extLst>
          </p:cNvPr>
          <p:cNvSpPr txBox="1"/>
          <p:nvPr/>
        </p:nvSpPr>
        <p:spPr>
          <a:xfrm>
            <a:off x="3104021" y="3616808"/>
            <a:ext cx="17161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Medicare</a:t>
            </a:r>
            <a:endParaRPr lang="en-US" err="1"/>
          </a:p>
        </p:txBody>
      </p:sp>
      <p:sp>
        <p:nvSpPr>
          <p:cNvPr id="16" name="TextBox 15">
            <a:extLst>
              <a:ext uri="{FF2B5EF4-FFF2-40B4-BE49-F238E27FC236}">
                <a16:creationId xmlns:a16="http://schemas.microsoft.com/office/drawing/2014/main" id="{7796DB05-E441-4C4D-8ADA-9EE7D63B8093}"/>
              </a:ext>
            </a:extLst>
          </p:cNvPr>
          <p:cNvSpPr txBox="1"/>
          <p:nvPr/>
        </p:nvSpPr>
        <p:spPr>
          <a:xfrm>
            <a:off x="8938655" y="3573895"/>
            <a:ext cx="18041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00000"/>
                </a:solidFill>
                <a:cs typeface="Calibri"/>
              </a:rPr>
              <a:t>Pandemic</a:t>
            </a:r>
            <a:endParaRPr lang="en-US"/>
          </a:p>
        </p:txBody>
      </p:sp>
      <p:sp>
        <p:nvSpPr>
          <p:cNvPr id="30" name="TextBox 29">
            <a:extLst>
              <a:ext uri="{FF2B5EF4-FFF2-40B4-BE49-F238E27FC236}">
                <a16:creationId xmlns:a16="http://schemas.microsoft.com/office/drawing/2014/main" id="{AB73EEFD-B24F-41DE-AF39-09B94DE3F3BC}"/>
              </a:ext>
            </a:extLst>
          </p:cNvPr>
          <p:cNvSpPr txBox="1"/>
          <p:nvPr/>
        </p:nvSpPr>
        <p:spPr>
          <a:xfrm>
            <a:off x="4653976" y="3590808"/>
            <a:ext cx="141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56C445"/>
                </a:solidFill>
                <a:cs typeface="Calibri"/>
              </a:rPr>
              <a:t>X</a:t>
            </a:r>
            <a:endParaRPr lang="en-US">
              <a:solidFill>
                <a:srgbClr val="56C445"/>
              </a:solidFill>
              <a:cs typeface="Calibri"/>
            </a:endParaRPr>
          </a:p>
        </p:txBody>
      </p:sp>
      <p:sp>
        <p:nvSpPr>
          <p:cNvPr id="33" name="TextBox 32">
            <a:extLst>
              <a:ext uri="{FF2B5EF4-FFF2-40B4-BE49-F238E27FC236}">
                <a16:creationId xmlns:a16="http://schemas.microsoft.com/office/drawing/2014/main" id="{93DAAA56-BD7F-492F-82B7-4D1030346C4E}"/>
              </a:ext>
            </a:extLst>
          </p:cNvPr>
          <p:cNvSpPr txBox="1"/>
          <p:nvPr/>
        </p:nvSpPr>
        <p:spPr>
          <a:xfrm>
            <a:off x="6432706" y="3577360"/>
            <a:ext cx="141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C00000"/>
                </a:solidFill>
                <a:cs typeface="Calibri"/>
              </a:rPr>
              <a:t>Y</a:t>
            </a:r>
          </a:p>
        </p:txBody>
      </p:sp>
      <p:pic>
        <p:nvPicPr>
          <p:cNvPr id="8" name="Picture 8" descr="A close up of a sign&#10;&#10;Description generated with high confidence">
            <a:extLst>
              <a:ext uri="{FF2B5EF4-FFF2-40B4-BE49-F238E27FC236}">
                <a16:creationId xmlns:a16="http://schemas.microsoft.com/office/drawing/2014/main" id="{CD1AD73A-98AE-4BD7-88B0-3225426337CF}"/>
              </a:ext>
            </a:extLst>
          </p:cNvPr>
          <p:cNvPicPr>
            <a:picLocks noChangeAspect="1"/>
          </p:cNvPicPr>
          <p:nvPr/>
        </p:nvPicPr>
        <p:blipFill>
          <a:blip r:embed="rId6"/>
          <a:stretch>
            <a:fillRect/>
          </a:stretch>
        </p:blipFill>
        <p:spPr>
          <a:xfrm>
            <a:off x="7571301" y="3187916"/>
            <a:ext cx="1259386" cy="1283998"/>
          </a:xfrm>
          <a:prstGeom prst="rect">
            <a:avLst/>
          </a:prstGeom>
        </p:spPr>
      </p:pic>
      <p:pic>
        <p:nvPicPr>
          <p:cNvPr id="10" name="Picture 2" descr="A close up of a logo&#10;&#10;Description generated with high confidence">
            <a:extLst>
              <a:ext uri="{FF2B5EF4-FFF2-40B4-BE49-F238E27FC236}">
                <a16:creationId xmlns:a16="http://schemas.microsoft.com/office/drawing/2014/main" id="{8A77D496-CA63-473C-AB9E-2D59178EA2F6}"/>
              </a:ext>
            </a:extLst>
          </p:cNvPr>
          <p:cNvPicPr>
            <a:picLocks noChangeAspect="1"/>
          </p:cNvPicPr>
          <p:nvPr/>
        </p:nvPicPr>
        <p:blipFill>
          <a:blip r:embed="rId7"/>
          <a:stretch>
            <a:fillRect/>
          </a:stretch>
        </p:blipFill>
        <p:spPr>
          <a:xfrm>
            <a:off x="3923124" y="4407506"/>
            <a:ext cx="918693" cy="918693"/>
          </a:xfrm>
          <a:prstGeom prst="rect">
            <a:avLst/>
          </a:prstGeom>
        </p:spPr>
      </p:pic>
      <p:pic>
        <p:nvPicPr>
          <p:cNvPr id="12" name="Picture 38" descr="A close up of a logo&#10;&#10;Description generated with very high confidence">
            <a:extLst>
              <a:ext uri="{FF2B5EF4-FFF2-40B4-BE49-F238E27FC236}">
                <a16:creationId xmlns:a16="http://schemas.microsoft.com/office/drawing/2014/main" id="{4EF9056F-DB94-4685-923C-8BDB4D08FF06}"/>
              </a:ext>
            </a:extLst>
          </p:cNvPr>
          <p:cNvPicPr>
            <a:picLocks noChangeAspect="1"/>
          </p:cNvPicPr>
          <p:nvPr/>
        </p:nvPicPr>
        <p:blipFill>
          <a:blip r:embed="rId8"/>
          <a:stretch>
            <a:fillRect/>
          </a:stretch>
        </p:blipFill>
        <p:spPr>
          <a:xfrm>
            <a:off x="2282002" y="5508742"/>
            <a:ext cx="742951" cy="721784"/>
          </a:xfrm>
          <a:prstGeom prst="rect">
            <a:avLst/>
          </a:prstGeom>
        </p:spPr>
      </p:pic>
      <p:sp>
        <p:nvSpPr>
          <p:cNvPr id="13" name="TextBox 12">
            <a:extLst>
              <a:ext uri="{FF2B5EF4-FFF2-40B4-BE49-F238E27FC236}">
                <a16:creationId xmlns:a16="http://schemas.microsoft.com/office/drawing/2014/main" id="{0C4A5299-BBAE-4ACA-A72D-46531E51483E}"/>
              </a:ext>
            </a:extLst>
          </p:cNvPr>
          <p:cNvSpPr txBox="1"/>
          <p:nvPr/>
        </p:nvSpPr>
        <p:spPr>
          <a:xfrm>
            <a:off x="3361397" y="5673034"/>
            <a:ext cx="15296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Education</a:t>
            </a:r>
          </a:p>
        </p:txBody>
      </p:sp>
      <p:sp>
        <p:nvSpPr>
          <p:cNvPr id="34" name="Rectangle 33">
            <a:extLst>
              <a:ext uri="{FF2B5EF4-FFF2-40B4-BE49-F238E27FC236}">
                <a16:creationId xmlns:a16="http://schemas.microsoft.com/office/drawing/2014/main" id="{A1B82CE3-B2E5-4CD4-82F5-818230E8A398}"/>
              </a:ext>
            </a:extLst>
          </p:cNvPr>
          <p:cNvSpPr/>
          <p:nvPr/>
        </p:nvSpPr>
        <p:spPr>
          <a:xfrm>
            <a:off x="1811175" y="4407224"/>
            <a:ext cx="3284112" cy="912253"/>
          </a:xfrm>
          <a:prstGeom prst="rect">
            <a:avLst/>
          </a:prstGeom>
          <a:solidFill>
            <a:srgbClr val="FFC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93E8F7-2A1C-41E4-BE02-42AAD12C9AAC}"/>
              </a:ext>
            </a:extLst>
          </p:cNvPr>
          <p:cNvSpPr/>
          <p:nvPr/>
        </p:nvSpPr>
        <p:spPr>
          <a:xfrm>
            <a:off x="1820583" y="5413816"/>
            <a:ext cx="3284112" cy="912253"/>
          </a:xfrm>
          <a:prstGeom prst="rect">
            <a:avLst/>
          </a:prstGeom>
          <a:solidFill>
            <a:srgbClr val="45A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DAABF736-F788-4741-BC8D-336AAA8373F1}"/>
              </a:ext>
            </a:extLst>
          </p:cNvPr>
          <p:cNvCxnSpPr/>
          <p:nvPr/>
        </p:nvCxnSpPr>
        <p:spPr>
          <a:xfrm flipV="1">
            <a:off x="5595290" y="3841516"/>
            <a:ext cx="1369483" cy="63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BE2578C8-4BB6-4514-B63D-21EDA9E1C54C}"/>
              </a:ext>
            </a:extLst>
          </p:cNvPr>
          <p:cNvSpPr txBox="1"/>
          <p:nvPr/>
        </p:nvSpPr>
        <p:spPr>
          <a:xfrm>
            <a:off x="184150" y="121964"/>
            <a:ext cx="59142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What relation are we investigating?</a:t>
            </a:r>
            <a:endParaRPr lang="en-US"/>
          </a:p>
        </p:txBody>
      </p:sp>
      <p:sp>
        <p:nvSpPr>
          <p:cNvPr id="11" name="TextBox 10">
            <a:extLst>
              <a:ext uri="{FF2B5EF4-FFF2-40B4-BE49-F238E27FC236}">
                <a16:creationId xmlns:a16="http://schemas.microsoft.com/office/drawing/2014/main" id="{3D7D0BFE-760A-4B61-A34A-600352EC8685}"/>
              </a:ext>
            </a:extLst>
          </p:cNvPr>
          <p:cNvSpPr txBox="1"/>
          <p:nvPr/>
        </p:nvSpPr>
        <p:spPr>
          <a:xfrm>
            <a:off x="1856213" y="4635868"/>
            <a:ext cx="30818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Transportation</a:t>
            </a:r>
            <a:endParaRPr lang="en-US"/>
          </a:p>
        </p:txBody>
      </p:sp>
      <p:sp>
        <p:nvSpPr>
          <p:cNvPr id="39" name="TextBox 38">
            <a:extLst>
              <a:ext uri="{FF2B5EF4-FFF2-40B4-BE49-F238E27FC236}">
                <a16:creationId xmlns:a16="http://schemas.microsoft.com/office/drawing/2014/main" id="{9868CAA8-A06E-49A2-9B71-363BCD34B85E}"/>
              </a:ext>
            </a:extLst>
          </p:cNvPr>
          <p:cNvSpPr txBox="1"/>
          <p:nvPr/>
        </p:nvSpPr>
        <p:spPr>
          <a:xfrm>
            <a:off x="5866224" y="3348705"/>
            <a:ext cx="7213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link</a:t>
            </a:r>
          </a:p>
        </p:txBody>
      </p:sp>
      <p:pic>
        <p:nvPicPr>
          <p:cNvPr id="20" name="Picture 15" descr="A close up of a map&#10;&#10;Description generated with high confidence">
            <a:extLst>
              <a:ext uri="{FF2B5EF4-FFF2-40B4-BE49-F238E27FC236}">
                <a16:creationId xmlns:a16="http://schemas.microsoft.com/office/drawing/2014/main" id="{EA35CFD9-831F-4CAE-A87C-13BC0F03021E}"/>
              </a:ext>
            </a:extLst>
          </p:cNvPr>
          <p:cNvPicPr>
            <a:picLocks noChangeAspect="1"/>
          </p:cNvPicPr>
          <p:nvPr/>
        </p:nvPicPr>
        <p:blipFill rotWithShape="1">
          <a:blip r:embed="rId9"/>
          <a:srcRect r="-196" b="9382"/>
          <a:stretch/>
        </p:blipFill>
        <p:spPr>
          <a:xfrm>
            <a:off x="9323829" y="159061"/>
            <a:ext cx="2717323" cy="2018352"/>
          </a:xfrm>
          <a:prstGeom prst="rect">
            <a:avLst/>
          </a:prstGeom>
        </p:spPr>
      </p:pic>
    </p:spTree>
    <p:extLst>
      <p:ext uri="{BB962C8B-B14F-4D97-AF65-F5344CB8AC3E}">
        <p14:creationId xmlns:p14="http://schemas.microsoft.com/office/powerpoint/2010/main" val="18362670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2975</Words>
  <Application>Microsoft Macintosh PowerPoint</Application>
  <PresentationFormat>Widescreen</PresentationFormat>
  <Paragraphs>1115</Paragraphs>
  <Slides>29</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Mandy Gu</dc:creator>
  <cp:lastModifiedBy>Li, Yuting</cp:lastModifiedBy>
  <cp:revision>21</cp:revision>
  <dcterms:created xsi:type="dcterms:W3CDTF">2020-04-14T20:13:00Z</dcterms:created>
  <dcterms:modified xsi:type="dcterms:W3CDTF">2020-04-23T19:58:39Z</dcterms:modified>
</cp:coreProperties>
</file>