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80" r:id="rId3"/>
    <p:sldId id="300" r:id="rId4"/>
    <p:sldId id="261" r:id="rId5"/>
    <p:sldId id="270" r:id="rId6"/>
    <p:sldId id="271" r:id="rId7"/>
    <p:sldId id="299" r:id="rId8"/>
    <p:sldId id="283" r:id="rId9"/>
    <p:sldId id="263" r:id="rId10"/>
    <p:sldId id="272" r:id="rId11"/>
    <p:sldId id="301" r:id="rId12"/>
    <p:sldId id="269" r:id="rId13"/>
    <p:sldId id="260" r:id="rId14"/>
    <p:sldId id="284" r:id="rId15"/>
    <p:sldId id="292" r:id="rId16"/>
    <p:sldId id="293" r:id="rId17"/>
    <p:sldId id="295" r:id="rId18"/>
    <p:sldId id="296" r:id="rId19"/>
    <p:sldId id="291" r:id="rId20"/>
    <p:sldId id="267" r:id="rId21"/>
    <p:sldId id="297" r:id="rId22"/>
    <p:sldId id="290" r:id="rId23"/>
    <p:sldId id="276" r:id="rId24"/>
    <p:sldId id="275" r:id="rId25"/>
    <p:sldId id="273" r:id="rId26"/>
  </p:sldIdLst>
  <p:sldSz cx="12192000" cy="6858000"/>
  <p:notesSz cx="6858000" cy="1066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A2C4"/>
    <a:srgbClr val="D4FAFA"/>
    <a:srgbClr val="FFFFFF"/>
    <a:srgbClr val="56C445"/>
    <a:srgbClr val="FFC000"/>
    <a:srgbClr val="E9C2ED"/>
    <a:srgbClr val="F3FF70"/>
    <a:srgbClr val="BDB82B"/>
    <a:srgbClr val="421C1C"/>
    <a:srgbClr val="EDF5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94"/>
  </p:normalViewPr>
  <p:slideViewPr>
    <p:cSldViewPr snapToGrid="0">
      <p:cViewPr varScale="1">
        <p:scale>
          <a:sx n="113" d="100"/>
          <a:sy n="113" d="100"/>
        </p:scale>
        <p:origin x="192"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5AEE1E-E669-4E4A-A0A7-B89DD1E6ED47}" type="datetimeFigureOut">
              <a:rPr lang="en-US"/>
              <a:t>4/16/20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C7DABA-B9BA-44FF-A311-7F54632EC7D3}" type="slidenum">
              <a:rPr lang="en-US"/>
              <a:t>‹#›</a:t>
            </a:fld>
            <a:endParaRPr lang="en-US"/>
          </a:p>
        </p:txBody>
      </p:sp>
    </p:spTree>
    <p:extLst>
      <p:ext uri="{BB962C8B-B14F-4D97-AF65-F5344CB8AC3E}">
        <p14:creationId xmlns:p14="http://schemas.microsoft.com/office/powerpoint/2010/main" val="2851396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Hi everyone, we are from team Love Hot Pot and we are very excited to be here sharing our analysis and findings about COVID – 19.</a:t>
            </a:r>
          </a:p>
        </p:txBody>
      </p:sp>
      <p:sp>
        <p:nvSpPr>
          <p:cNvPr id="4" name="Slide Number Placeholder 3"/>
          <p:cNvSpPr>
            <a:spLocks noGrp="1"/>
          </p:cNvSpPr>
          <p:nvPr>
            <p:ph type="sldNum" sz="quarter" idx="5"/>
          </p:nvPr>
        </p:nvSpPr>
        <p:spPr/>
        <p:txBody>
          <a:bodyPr/>
          <a:lstStyle/>
          <a:p>
            <a:fld id="{70C7DABA-B9BA-44FF-A311-7F54632EC7D3}" type="slidenum">
              <a:rPr lang="en-US"/>
              <a:t>1</a:t>
            </a:fld>
            <a:endParaRPr lang="en-US"/>
          </a:p>
        </p:txBody>
      </p:sp>
    </p:spTree>
    <p:extLst>
      <p:ext uri="{BB962C8B-B14F-4D97-AF65-F5344CB8AC3E}">
        <p14:creationId xmlns:p14="http://schemas.microsoft.com/office/powerpoint/2010/main" val="1837418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this is the project pipeline. </a:t>
            </a:r>
          </a:p>
          <a:p>
            <a:r>
              <a:rPr lang="en-US"/>
              <a:t>We first collect datasets from multiple sources. </a:t>
            </a:r>
          </a:p>
          <a:p>
            <a:r>
              <a:rPr lang="en-US"/>
              <a:t>Then, we process different datasets using different strategies. For example, since social distancing (SD) policy poses different limitations on gathering size, we assign each of them with a number representing its strictness.</a:t>
            </a:r>
          </a:p>
          <a:p>
            <a:r>
              <a:rPr lang="en-US"/>
              <a:t>After preparing the data, we perform linear regression with standardization and feature selection. </a:t>
            </a:r>
          </a:p>
          <a:p>
            <a:r>
              <a:rPr lang="en-US"/>
              <a:t>Finally, we gain insights from the model results and propose recommendations. </a:t>
            </a:r>
          </a:p>
          <a:p>
            <a:endParaRPr lang="en-US">
              <a:cs typeface="Calibri"/>
            </a:endParaRPr>
          </a:p>
        </p:txBody>
      </p:sp>
      <p:sp>
        <p:nvSpPr>
          <p:cNvPr id="4" name="Slide Number Placeholder 3"/>
          <p:cNvSpPr>
            <a:spLocks noGrp="1"/>
          </p:cNvSpPr>
          <p:nvPr>
            <p:ph type="sldNum" sz="quarter" idx="5"/>
          </p:nvPr>
        </p:nvSpPr>
        <p:spPr/>
        <p:txBody>
          <a:bodyPr/>
          <a:lstStyle/>
          <a:p>
            <a:fld id="{70C7DABA-B9BA-44FF-A311-7F54632EC7D3}" type="slidenum">
              <a:rPr lang="en-US"/>
              <a:t>10</a:t>
            </a:fld>
            <a:endParaRPr lang="en-US"/>
          </a:p>
        </p:txBody>
      </p:sp>
    </p:spTree>
    <p:extLst>
      <p:ext uri="{BB962C8B-B14F-4D97-AF65-F5344CB8AC3E}">
        <p14:creationId xmlns:p14="http://schemas.microsoft.com/office/powerpoint/2010/main" val="1880768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let's welcome Yuting to further explain our approach.</a:t>
            </a:r>
          </a:p>
        </p:txBody>
      </p:sp>
      <p:sp>
        <p:nvSpPr>
          <p:cNvPr id="4" name="Slide Number Placeholder 3"/>
          <p:cNvSpPr>
            <a:spLocks noGrp="1"/>
          </p:cNvSpPr>
          <p:nvPr>
            <p:ph type="sldNum" sz="quarter" idx="5"/>
          </p:nvPr>
        </p:nvSpPr>
        <p:spPr/>
        <p:txBody>
          <a:bodyPr/>
          <a:lstStyle/>
          <a:p>
            <a:fld id="{70C7DABA-B9BA-44FF-A311-7F54632EC7D3}" type="slidenum">
              <a:rPr lang="en-US"/>
              <a:t>11</a:t>
            </a:fld>
            <a:endParaRPr lang="en-US"/>
          </a:p>
        </p:txBody>
      </p:sp>
    </p:spTree>
    <p:extLst>
      <p:ext uri="{BB962C8B-B14F-4D97-AF65-F5344CB8AC3E}">
        <p14:creationId xmlns:p14="http://schemas.microsoft.com/office/powerpoint/2010/main" val="1394814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this project, we gathered data from a wide range of sources to form a comprehensive perspective of the spread of COVID19.</a:t>
            </a:r>
            <a:endParaRPr lang="en-US"/>
          </a:p>
          <a:p>
            <a:r>
              <a:rPr lang="en-US">
                <a:cs typeface="Calibri"/>
              </a:rPr>
              <a:t>We first extracted the number of confirmed, death, recovered cases from the JHU dataset. </a:t>
            </a:r>
          </a:p>
          <a:p>
            <a:r>
              <a:rPr lang="en-US">
                <a:cs typeface="Calibri"/>
              </a:rPr>
              <a:t>Then, we got U.S. social distancing policy info from a COVID19 panel data on </a:t>
            </a:r>
            <a:r>
              <a:rPr lang="en-US" err="1">
                <a:cs typeface="Calibri"/>
              </a:rPr>
              <a:t>Github</a:t>
            </a:r>
            <a:r>
              <a:rPr lang="en-US">
                <a:cs typeface="Calibri"/>
              </a:rPr>
              <a:t>. </a:t>
            </a:r>
          </a:p>
          <a:p>
            <a:r>
              <a:rPr lang="en-US">
                <a:cs typeface="Calibri"/>
              </a:rPr>
              <a:t>We also went to U.S Census Bureau, Wikipedia and government health sites to get demographic and health-related info.</a:t>
            </a:r>
          </a:p>
          <a:p>
            <a:r>
              <a:rPr lang="en-US">
                <a:ea typeface="等线"/>
                <a:cs typeface="Calibri"/>
              </a:rPr>
              <a:t>In addition to these, we finally got data on transportation and education from aviation and local guide websites.</a:t>
            </a:r>
          </a:p>
          <a:p>
            <a:r>
              <a:rPr lang="en-US" altLang="zh-CN">
                <a:ea typeface="等线"/>
                <a:cs typeface="Calibri"/>
              </a:rPr>
              <a:t>We collect data via API and manual collection.</a:t>
            </a:r>
            <a:endParaRPr lang="en-US">
              <a:cs typeface="Calibri"/>
            </a:endParaRPr>
          </a:p>
        </p:txBody>
      </p:sp>
      <p:sp>
        <p:nvSpPr>
          <p:cNvPr id="4" name="Slide Number Placeholder 3"/>
          <p:cNvSpPr>
            <a:spLocks noGrp="1"/>
          </p:cNvSpPr>
          <p:nvPr>
            <p:ph type="sldNum" sz="quarter" idx="5"/>
          </p:nvPr>
        </p:nvSpPr>
        <p:spPr/>
        <p:txBody>
          <a:bodyPr/>
          <a:lstStyle/>
          <a:p>
            <a:fld id="{70C7DABA-B9BA-44FF-A311-7F54632EC7D3}" type="slidenum">
              <a:rPr lang="en-US"/>
              <a:t>12</a:t>
            </a:fld>
            <a:endParaRPr lang="en-US"/>
          </a:p>
        </p:txBody>
      </p:sp>
    </p:spTree>
    <p:extLst>
      <p:ext uri="{BB962C8B-B14F-4D97-AF65-F5344CB8AC3E}">
        <p14:creationId xmlns:p14="http://schemas.microsoft.com/office/powerpoint/2010/main" val="2659646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let's take a deep dive into how we convert our raw data into X and Y values.</a:t>
            </a:r>
            <a:endParaRPr lang="en-US"/>
          </a:p>
          <a:p>
            <a:r>
              <a:rPr lang="en-US">
                <a:cs typeface="Calibri"/>
              </a:rPr>
              <a:t>We first separate our X features into time-invariant info and time-variant information within different U.S. states. </a:t>
            </a:r>
            <a:endParaRPr lang="en-US"/>
          </a:p>
          <a:p>
            <a:r>
              <a:rPr lang="en-US">
                <a:cs typeface="Calibri"/>
              </a:rPr>
              <a:t>Take the state of California for example, time-invariant data includes aging, medical resources, airport density and education index.</a:t>
            </a:r>
          </a:p>
          <a:p>
            <a:r>
              <a:rPr lang="en-US">
                <a:cs typeface="Calibri"/>
              </a:rPr>
              <a:t>Then, we have </a:t>
            </a:r>
            <a:r>
              <a:rPr lang="en-US" altLang="ja-JP">
                <a:ea typeface="游ゴシック"/>
                <a:cs typeface="Calibri"/>
              </a:rPr>
              <a:t>the </a:t>
            </a:r>
            <a:r>
              <a:rPr lang="en-US">
                <a:cs typeface="Calibri"/>
              </a:rPr>
              <a:t>given state's state-wise social distancing policies as the time-variant feature.  </a:t>
            </a:r>
          </a:p>
          <a:p>
            <a:r>
              <a:rPr lang="en-US">
                <a:cs typeface="Calibri"/>
              </a:rPr>
              <a:t>Importantly, we segment the timeline according to the given state's policies. </a:t>
            </a:r>
            <a:endParaRPr lang="en-US"/>
          </a:p>
          <a:p>
            <a:r>
              <a:rPr lang="en-US" b="1">
                <a:cs typeface="Calibri"/>
              </a:rPr>
              <a:t>In each segmented time interval, the social distancing policies (e.g., gathering bans, closure of public venues) remains the same.</a:t>
            </a:r>
            <a:r>
              <a:rPr lang="en-US">
                <a:cs typeface="Calibri"/>
              </a:rPr>
              <a:t> </a:t>
            </a:r>
          </a:p>
          <a:p>
            <a:r>
              <a:rPr lang="en-US">
                <a:cs typeface="Calibri"/>
              </a:rPr>
              <a:t>Then, for each time interval, we compute the </a:t>
            </a:r>
            <a:r>
              <a:rPr lang="en-US" b="1"/>
              <a:t>daily increment ratio of confirmed cases and take average</a:t>
            </a:r>
            <a:r>
              <a:rPr lang="en-US">
                <a:cs typeface="Calibri"/>
              </a:rPr>
              <a:t>, getting the average increment ratio, our Y variable. </a:t>
            </a:r>
          </a:p>
          <a:p>
            <a:r>
              <a:rPr lang="en-US">
                <a:cs typeface="Calibri"/>
              </a:rPr>
              <a:t>Through this process, we get our model features </a:t>
            </a:r>
            <a:r>
              <a:rPr lang="en-US"/>
              <a:t>about</a:t>
            </a:r>
            <a:r>
              <a:rPr lang="en-US">
                <a:cs typeface="Calibri"/>
              </a:rPr>
              <a:t> state info and policy configurations and our model target variable, the average increment ratio.</a:t>
            </a:r>
            <a:endParaRPr lang="en-US"/>
          </a:p>
        </p:txBody>
      </p:sp>
      <p:sp>
        <p:nvSpPr>
          <p:cNvPr id="4" name="Slide Number Placeholder 3"/>
          <p:cNvSpPr>
            <a:spLocks noGrp="1"/>
          </p:cNvSpPr>
          <p:nvPr>
            <p:ph type="sldNum" sz="quarter" idx="5"/>
          </p:nvPr>
        </p:nvSpPr>
        <p:spPr/>
        <p:txBody>
          <a:bodyPr/>
          <a:lstStyle/>
          <a:p>
            <a:fld id="{70C7DABA-B9BA-44FF-A311-7F54632EC7D3}" type="slidenum">
              <a:rPr lang="en-US"/>
              <a:t>13</a:t>
            </a:fld>
            <a:endParaRPr lang="en-US"/>
          </a:p>
        </p:txBody>
      </p:sp>
    </p:spTree>
    <p:extLst>
      <p:ext uri="{BB962C8B-B14F-4D97-AF65-F5344CB8AC3E}">
        <p14:creationId xmlns:p14="http://schemas.microsoft.com/office/powerpoint/2010/main" val="2572527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let's take a look at what our final data frame looks like.</a:t>
            </a:r>
          </a:p>
          <a:p>
            <a:r>
              <a:rPr lang="en-US">
                <a:cs typeface="Calibri"/>
              </a:rPr>
              <a:t>For each entry, we have state-wise social distancing policies, these policies' start date and other state information and the average increment ratio.</a:t>
            </a:r>
          </a:p>
        </p:txBody>
      </p:sp>
      <p:sp>
        <p:nvSpPr>
          <p:cNvPr id="4" name="Slide Number Placeholder 3"/>
          <p:cNvSpPr>
            <a:spLocks noGrp="1"/>
          </p:cNvSpPr>
          <p:nvPr>
            <p:ph type="sldNum" sz="quarter" idx="5"/>
          </p:nvPr>
        </p:nvSpPr>
        <p:spPr/>
        <p:txBody>
          <a:bodyPr/>
          <a:lstStyle/>
          <a:p>
            <a:fld id="{70C7DABA-B9BA-44FF-A311-7F54632EC7D3}" type="slidenum">
              <a:rPr lang="en-US"/>
              <a:t>14</a:t>
            </a:fld>
            <a:endParaRPr lang="en-US"/>
          </a:p>
        </p:txBody>
      </p:sp>
    </p:spTree>
    <p:extLst>
      <p:ext uri="{BB962C8B-B14F-4D97-AF65-F5344CB8AC3E}">
        <p14:creationId xmlns:p14="http://schemas.microsoft.com/office/powerpoint/2010/main" val="3771110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our data frame, we include 14 states that have the social distancing data available. These states include NY, NJ, CA and WA where COVID-19 have the most impact.</a:t>
            </a:r>
            <a:endParaRPr lang="en-US"/>
          </a:p>
        </p:txBody>
      </p:sp>
      <p:sp>
        <p:nvSpPr>
          <p:cNvPr id="4" name="Slide Number Placeholder 3"/>
          <p:cNvSpPr>
            <a:spLocks noGrp="1"/>
          </p:cNvSpPr>
          <p:nvPr>
            <p:ph type="sldNum" sz="quarter" idx="5"/>
          </p:nvPr>
        </p:nvSpPr>
        <p:spPr/>
        <p:txBody>
          <a:bodyPr/>
          <a:lstStyle/>
          <a:p>
            <a:fld id="{70C7DABA-B9BA-44FF-A311-7F54632EC7D3}" type="slidenum">
              <a:rPr lang="en-US"/>
              <a:t>15</a:t>
            </a:fld>
            <a:endParaRPr lang="en-US"/>
          </a:p>
        </p:txBody>
      </p:sp>
    </p:spTree>
    <p:extLst>
      <p:ext uri="{BB962C8B-B14F-4D97-AF65-F5344CB8AC3E}">
        <p14:creationId xmlns:p14="http://schemas.microsoft.com/office/powerpoint/2010/main" val="2720860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each policy configuration, we record its start date.</a:t>
            </a:r>
          </a:p>
          <a:p>
            <a:r>
              <a:rPr lang="en-US">
                <a:cs typeface="Calibri"/>
              </a:rPr>
              <a:t>California's data dates back to January </a:t>
            </a:r>
          </a:p>
        </p:txBody>
      </p:sp>
      <p:sp>
        <p:nvSpPr>
          <p:cNvPr id="4" name="Slide Number Placeholder 3"/>
          <p:cNvSpPr>
            <a:spLocks noGrp="1"/>
          </p:cNvSpPr>
          <p:nvPr>
            <p:ph type="sldNum" sz="quarter" idx="5"/>
          </p:nvPr>
        </p:nvSpPr>
        <p:spPr/>
        <p:txBody>
          <a:bodyPr/>
          <a:lstStyle/>
          <a:p>
            <a:fld id="{70C7DABA-B9BA-44FF-A311-7F54632EC7D3}" type="slidenum">
              <a:rPr lang="en-US"/>
              <a:t>16</a:t>
            </a:fld>
            <a:endParaRPr lang="en-US"/>
          </a:p>
        </p:txBody>
      </p:sp>
    </p:spTree>
    <p:extLst>
      <p:ext uri="{BB962C8B-B14F-4D97-AF65-F5344CB8AC3E}">
        <p14:creationId xmlns:p14="http://schemas.microsoft.com/office/powerpoint/2010/main" val="2950513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and has its first social distancing policy rolled out on March 5.</a:t>
            </a:r>
            <a:endParaRPr lang="en-US"/>
          </a:p>
        </p:txBody>
      </p:sp>
      <p:sp>
        <p:nvSpPr>
          <p:cNvPr id="4" name="Slide Number Placeholder 3"/>
          <p:cNvSpPr>
            <a:spLocks noGrp="1"/>
          </p:cNvSpPr>
          <p:nvPr>
            <p:ph type="sldNum" sz="quarter" idx="5"/>
          </p:nvPr>
        </p:nvSpPr>
        <p:spPr/>
        <p:txBody>
          <a:bodyPr/>
          <a:lstStyle/>
          <a:p>
            <a:fld id="{70C7DABA-B9BA-44FF-A311-7F54632EC7D3}" type="slidenum">
              <a:rPr lang="en-US"/>
              <a:t>17</a:t>
            </a:fld>
            <a:endParaRPr lang="en-US"/>
          </a:p>
        </p:txBody>
      </p:sp>
    </p:spTree>
    <p:extLst>
      <p:ext uri="{BB962C8B-B14F-4D97-AF65-F5344CB8AC3E}">
        <p14:creationId xmlns:p14="http://schemas.microsoft.com/office/powerpoint/2010/main" val="1428336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Take a look at the gathering size limitation, note that it has multiple levels. This is due to the fact that gathering bans are rolled out with stricter gathering size limit.</a:t>
            </a:r>
          </a:p>
          <a:p>
            <a:endParaRPr lang="en-US"/>
          </a:p>
          <a:p>
            <a:endParaRPr lang="en-US"/>
          </a:p>
        </p:txBody>
      </p:sp>
      <p:sp>
        <p:nvSpPr>
          <p:cNvPr id="4" name="Slide Number Placeholder 3"/>
          <p:cNvSpPr>
            <a:spLocks noGrp="1"/>
          </p:cNvSpPr>
          <p:nvPr>
            <p:ph type="sldNum" sz="quarter" idx="5"/>
          </p:nvPr>
        </p:nvSpPr>
        <p:spPr/>
        <p:txBody>
          <a:bodyPr/>
          <a:lstStyle/>
          <a:p>
            <a:fld id="{70C7DABA-B9BA-44FF-A311-7F54632EC7D3}" type="slidenum">
              <a:rPr lang="en-US"/>
              <a:t>18</a:t>
            </a:fld>
            <a:endParaRPr lang="en-US"/>
          </a:p>
        </p:txBody>
      </p:sp>
    </p:spTree>
    <p:extLst>
      <p:ext uri="{BB962C8B-B14F-4D97-AF65-F5344CB8AC3E}">
        <p14:creationId xmlns:p14="http://schemas.microsoft.com/office/powerpoint/2010/main" val="436097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Finally, we have the average increment ratio, which is calculated using data spanning from the policy start date in the same row until that in the next row, which is the end of the current policy.</a:t>
            </a:r>
          </a:p>
        </p:txBody>
      </p:sp>
      <p:sp>
        <p:nvSpPr>
          <p:cNvPr id="4" name="Slide Number Placeholder 3"/>
          <p:cNvSpPr>
            <a:spLocks noGrp="1"/>
          </p:cNvSpPr>
          <p:nvPr>
            <p:ph type="sldNum" sz="quarter" idx="5"/>
          </p:nvPr>
        </p:nvSpPr>
        <p:spPr/>
        <p:txBody>
          <a:bodyPr/>
          <a:lstStyle/>
          <a:p>
            <a:fld id="{70C7DABA-B9BA-44FF-A311-7F54632EC7D3}" type="slidenum">
              <a:rPr lang="en-US"/>
              <a:t>19</a:t>
            </a:fld>
            <a:endParaRPr lang="en-US"/>
          </a:p>
        </p:txBody>
      </p:sp>
    </p:spTree>
    <p:extLst>
      <p:ext uri="{BB962C8B-B14F-4D97-AF65-F5344CB8AC3E}">
        <p14:creationId xmlns:p14="http://schemas.microsoft.com/office/powerpoint/2010/main" val="2698734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Until now, there has been more than 2 million confirmed cases throughout the world and more than 130,000 people have died. </a:t>
            </a:r>
          </a:p>
          <a:p>
            <a:r>
              <a:rPr lang="en-US"/>
              <a:t>US has almost one-third of the total confirmed cases. As a result, about 22 million Americans have lost their jobs. </a:t>
            </a:r>
          </a:p>
          <a:p>
            <a:r>
              <a:rPr lang="en-US"/>
              <a:t>This is the current situation about COVID-19. We want to make some contribution to the society based on our analysis. And hopefully our suggestions can help to relieve the situation.</a:t>
            </a:r>
          </a:p>
        </p:txBody>
      </p:sp>
      <p:sp>
        <p:nvSpPr>
          <p:cNvPr id="4" name="Slide Number Placeholder 3"/>
          <p:cNvSpPr>
            <a:spLocks noGrp="1"/>
          </p:cNvSpPr>
          <p:nvPr>
            <p:ph type="sldNum" sz="quarter" idx="5"/>
          </p:nvPr>
        </p:nvSpPr>
        <p:spPr/>
        <p:txBody>
          <a:bodyPr/>
          <a:lstStyle/>
          <a:p>
            <a:fld id="{70C7DABA-B9BA-44FF-A311-7F54632EC7D3}" type="slidenum">
              <a:rPr lang="en-US" smtClean="0"/>
              <a:t>2</a:t>
            </a:fld>
            <a:endParaRPr lang="en-US"/>
          </a:p>
        </p:txBody>
      </p:sp>
    </p:spTree>
    <p:extLst>
      <p:ext uri="{BB962C8B-B14F-4D97-AF65-F5344CB8AC3E}">
        <p14:creationId xmlns:p14="http://schemas.microsoft.com/office/powerpoint/2010/main" val="1968165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70C7DABA-B9BA-44FF-A311-7F54632EC7D3}" type="slidenum">
              <a:rPr lang="en-US"/>
              <a:t>20</a:t>
            </a:fld>
            <a:endParaRPr lang="en-US"/>
          </a:p>
        </p:txBody>
      </p:sp>
    </p:spTree>
    <p:extLst>
      <p:ext uri="{BB962C8B-B14F-4D97-AF65-F5344CB8AC3E}">
        <p14:creationId xmlns:p14="http://schemas.microsoft.com/office/powerpoint/2010/main" val="234798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Yuting has introduced how we process our data, to recap, We have used these features to build a linear regression model to predict Incremental rate.  </a:t>
            </a:r>
            <a:endParaRPr lang="en-US"/>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70C7DABA-B9BA-44FF-A311-7F54632EC7D3}" type="slidenum">
              <a:rPr lang="en-US"/>
              <a:t>21</a:t>
            </a:fld>
            <a:endParaRPr lang="en-US"/>
          </a:p>
        </p:txBody>
      </p:sp>
    </p:spTree>
    <p:extLst>
      <p:ext uri="{BB962C8B-B14F-4D97-AF65-F5344CB8AC3E}">
        <p14:creationId xmlns:p14="http://schemas.microsoft.com/office/powerpoint/2010/main" val="1512082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cs typeface="Calibri"/>
              </a:rPr>
              <a:t>Here's our findings from the outcome of our model. </a:t>
            </a:r>
          </a:p>
          <a:p>
            <a:endParaRPr lang="en-US">
              <a:cs typeface="Calibri"/>
            </a:endParaRPr>
          </a:p>
          <a:p>
            <a:r>
              <a:rPr lang="en-US">
                <a:cs typeface="Calibri"/>
              </a:rPr>
              <a:t>The graph here shows the coefficients for the variables we used. The red columns are those with positive </a:t>
            </a:r>
            <a:r>
              <a:rPr lang="en-US" err="1">
                <a:cs typeface="Calibri"/>
              </a:rPr>
              <a:t>coefficients,meaning</a:t>
            </a:r>
            <a:r>
              <a:rPr lang="en-US">
                <a:cs typeface="Calibri"/>
              </a:rPr>
              <a:t> that higher the value higher the incremental rate and the green columns are those with negative </a:t>
            </a:r>
            <a:r>
              <a:rPr lang="en-US"/>
              <a:t>coefficients. </a:t>
            </a:r>
            <a:endParaRPr lang="en-US">
              <a:cs typeface="Calibri"/>
            </a:endParaRPr>
          </a:p>
          <a:p>
            <a:endParaRPr lang="en-US"/>
          </a:p>
          <a:p>
            <a:r>
              <a:rPr lang="en-US"/>
              <a:t>We highlight three variables that are statistically significant, which are aging, gathering size limitations (GS) and education index.</a:t>
            </a:r>
            <a:endParaRPr lang="en-US">
              <a:cs typeface="Calibri"/>
            </a:endParaRPr>
          </a:p>
          <a:p>
            <a:endParaRPr lang="en-US"/>
          </a:p>
          <a:p>
            <a:r>
              <a:rPr lang="en-US">
                <a:cs typeface="Calibri" panose="020F0502020204030204"/>
              </a:rPr>
              <a:t>Aging makes sense because as some research suggests that elder people may be easier to get infected. Also, as everyone knows that social distancing can prevent the spread of COVID-19. We have found from the model that among all the social distancing policies, limitations on group size has the greatest impact. </a:t>
            </a:r>
          </a:p>
          <a:p>
            <a:endParaRPr lang="en-US">
              <a:cs typeface="Calibri" panose="020F0502020204030204"/>
            </a:endParaRPr>
          </a:p>
          <a:p>
            <a:r>
              <a:rPr lang="en-US">
                <a:cs typeface="Calibri" panose="020F0502020204030204"/>
              </a:rPr>
              <a:t>Another surprising finding is that education index has lots of impact on the infection rate. Especially when we only look at the absolute value for coefficients, it's highest among the three features.</a:t>
            </a:r>
          </a:p>
          <a:p>
            <a:endParaRPr lang="en-US">
              <a:cs typeface="Calibri" panose="020F0502020204030204"/>
            </a:endParaRPr>
          </a:p>
          <a:p>
            <a:endParaRPr lang="en-US">
              <a:cs typeface="Calibri" panose="020F0502020204030204"/>
            </a:endParaRPr>
          </a:p>
          <a:p>
            <a:r>
              <a:rPr lang="en-US">
                <a:cs typeface="Calibri" panose="020F0502020204030204"/>
              </a:rPr>
              <a:t>(</a:t>
            </a:r>
            <a:r>
              <a:rPr lang="ja-JP" altLang="en-US">
                <a:ea typeface="游ゴシック"/>
                <a:cs typeface="Calibri" panose="020F0502020204030204"/>
              </a:rPr>
              <a:t>找出education index高的州和SD高低的州</a:t>
            </a:r>
            <a:r>
              <a:rPr lang="en-US">
                <a:cs typeface="Calibri" panose="020F0502020204030204"/>
              </a:rPr>
              <a:t>)</a:t>
            </a:r>
          </a:p>
          <a:p>
            <a:endParaRPr lang="en-US">
              <a:cs typeface="Calibri" panose="020F0502020204030204"/>
            </a:endParaRPr>
          </a:p>
          <a:p>
            <a:endParaRPr lang="en-US">
              <a:cs typeface="Calibri" panose="020F0502020204030204"/>
            </a:endParaRPr>
          </a:p>
          <a:p>
            <a:endParaRPr lang="en-US">
              <a:cs typeface="Calibri" panose="020F0502020204030204"/>
            </a:endParaRPr>
          </a:p>
          <a:p>
            <a:endParaRPr lang="en-US">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70C7DABA-B9BA-44FF-A311-7F54632EC7D3}" type="slidenum">
              <a:rPr lang="en-US"/>
              <a:t>22</a:t>
            </a:fld>
            <a:endParaRPr lang="en-US"/>
          </a:p>
        </p:txBody>
      </p:sp>
    </p:spTree>
    <p:extLst>
      <p:ext uri="{BB962C8B-B14F-4D97-AF65-F5344CB8AC3E}">
        <p14:creationId xmlns:p14="http://schemas.microsoft.com/office/powerpoint/2010/main" val="4007867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There are two major values from our project.</a:t>
            </a:r>
            <a:endParaRPr lang="en-US"/>
          </a:p>
          <a:p>
            <a:r>
              <a:rPr lang="en-US">
                <a:cs typeface="Calibri"/>
              </a:rPr>
              <a:t>The first one is our recommendations based on our analysis. For the countries where this virus is not very serious currently, the government should spend more resource to </a:t>
            </a:r>
            <a:r>
              <a:rPr lang="ja-JP" altLang="en-US">
                <a:ea typeface="游ゴシック"/>
                <a:cs typeface="Calibri"/>
              </a:rPr>
              <a:t>宣传</a:t>
            </a:r>
            <a:r>
              <a:rPr lang="en-US">
                <a:cs typeface="Calibri"/>
              </a:rPr>
              <a:t> in area with lower education level. And it's very important for government to limit the size for group gathering even in very early state.</a:t>
            </a:r>
            <a:endParaRPr lang="en-US"/>
          </a:p>
          <a:p>
            <a:r>
              <a:rPr lang="en-US">
                <a:cs typeface="Calibri"/>
              </a:rPr>
              <a:t>Another value from our project is our Replicable framework and data collection pipeline.</a:t>
            </a:r>
          </a:p>
          <a:p>
            <a:r>
              <a:rPr lang="en-US">
                <a:cs typeface="Calibri"/>
              </a:rPr>
              <a:t>Currently we are conductin analysis on the US states, but this analysis approach can be used for other countries or scale to a worldwide level.</a:t>
            </a:r>
          </a:p>
          <a:p>
            <a:r>
              <a:rPr lang="en-US">
                <a:cs typeface="Calibri"/>
              </a:rPr>
              <a:t>Also, we have built this dataset with external information about US states and with an automated pipeline to aggregate the lates state level COVID-19 data.</a:t>
            </a:r>
            <a:endParaRPr lang="en-US"/>
          </a:p>
          <a:p>
            <a:endParaRPr lang="en-US">
              <a:cs typeface="Calibri"/>
            </a:endParaRPr>
          </a:p>
          <a:p>
            <a:endParaRPr lang="en-US"/>
          </a:p>
          <a:p>
            <a:endParaRPr lang="en-US">
              <a:cs typeface="Calibri"/>
            </a:endParaRPr>
          </a:p>
        </p:txBody>
      </p:sp>
      <p:sp>
        <p:nvSpPr>
          <p:cNvPr id="4" name="Slide Number Placeholder 3"/>
          <p:cNvSpPr>
            <a:spLocks noGrp="1"/>
          </p:cNvSpPr>
          <p:nvPr>
            <p:ph type="sldNum" sz="quarter" idx="5"/>
          </p:nvPr>
        </p:nvSpPr>
        <p:spPr/>
        <p:txBody>
          <a:bodyPr/>
          <a:lstStyle/>
          <a:p>
            <a:fld id="{70C7DABA-B9BA-44FF-A311-7F54632EC7D3}" type="slidenum">
              <a:rPr lang="en-US"/>
              <a:t>23</a:t>
            </a:fld>
            <a:endParaRPr lang="en-US"/>
          </a:p>
        </p:txBody>
      </p:sp>
    </p:spTree>
    <p:extLst>
      <p:ext uri="{BB962C8B-B14F-4D97-AF65-F5344CB8AC3E}">
        <p14:creationId xmlns:p14="http://schemas.microsoft.com/office/powerpoint/2010/main" val="95202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let’s take a look at our project background.</a:t>
            </a:r>
          </a:p>
        </p:txBody>
      </p:sp>
      <p:sp>
        <p:nvSpPr>
          <p:cNvPr id="4" name="Slide Number Placeholder 3"/>
          <p:cNvSpPr>
            <a:spLocks noGrp="1"/>
          </p:cNvSpPr>
          <p:nvPr>
            <p:ph type="sldNum" sz="quarter" idx="5"/>
          </p:nvPr>
        </p:nvSpPr>
        <p:spPr/>
        <p:txBody>
          <a:bodyPr/>
          <a:lstStyle/>
          <a:p>
            <a:fld id="{70C7DABA-B9BA-44FF-A311-7F54632EC7D3}" type="slidenum">
              <a:rPr lang="en-US" smtClean="0"/>
              <a:t>3</a:t>
            </a:fld>
            <a:endParaRPr lang="en-US"/>
          </a:p>
        </p:txBody>
      </p:sp>
    </p:spTree>
    <p:extLst>
      <p:ext uri="{BB962C8B-B14F-4D97-AF65-F5344CB8AC3E}">
        <p14:creationId xmlns:p14="http://schemas.microsoft.com/office/powerpoint/2010/main" val="575273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scope of our analysis is within the United State since it has the most cases.</a:t>
            </a:r>
          </a:p>
          <a:p>
            <a:r>
              <a:rPr lang="en-US">
                <a:cs typeface="Calibri"/>
              </a:rPr>
              <a:t>From the heatmap, NY is the reddest area with more than 200k confirmed cases. </a:t>
            </a:r>
          </a:p>
          <a:p>
            <a:r>
              <a:rPr lang="en-US">
                <a:cs typeface="Calibri"/>
              </a:rPr>
              <a:t>However, the first confirmed case found in US was actually in California. But New York surpassed California in a very short period.</a:t>
            </a:r>
          </a:p>
          <a:p>
            <a:r>
              <a:rPr lang="en-US">
                <a:cs typeface="Calibri"/>
              </a:rPr>
              <a:t>So we are wondering what made the situation so different in these two states.</a:t>
            </a:r>
          </a:p>
        </p:txBody>
      </p:sp>
      <p:sp>
        <p:nvSpPr>
          <p:cNvPr id="4" name="Slide Number Placeholder 3"/>
          <p:cNvSpPr>
            <a:spLocks noGrp="1"/>
          </p:cNvSpPr>
          <p:nvPr>
            <p:ph type="sldNum" sz="quarter" idx="5"/>
          </p:nvPr>
        </p:nvSpPr>
        <p:spPr/>
        <p:txBody>
          <a:bodyPr/>
          <a:lstStyle/>
          <a:p>
            <a:fld id="{70C7DABA-B9BA-44FF-A311-7F54632EC7D3}" type="slidenum">
              <a:rPr lang="en-US"/>
              <a:t>4</a:t>
            </a:fld>
            <a:endParaRPr lang="en-US"/>
          </a:p>
        </p:txBody>
      </p:sp>
    </p:spTree>
    <p:extLst>
      <p:ext uri="{BB962C8B-B14F-4D97-AF65-F5344CB8AC3E}">
        <p14:creationId xmlns:p14="http://schemas.microsoft.com/office/powerpoint/2010/main" val="3021530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first think of social distancing policy </a:t>
            </a:r>
            <a:r>
              <a:rPr lang="en-US" altLang="ja-JP">
                <a:ea typeface="游ゴシック"/>
              </a:rPr>
              <a:t>because</a:t>
            </a:r>
            <a:r>
              <a:rPr lang="en-US"/>
              <a:t> it went so well in China. And both states released some social distancing policies to control the pandemic. </a:t>
            </a:r>
          </a:p>
          <a:p>
            <a:r>
              <a:rPr lang="en-US"/>
              <a:t>Based on our research, California implemented these methods much earlier than New York and the line is much flatter. </a:t>
            </a:r>
          </a:p>
          <a:p>
            <a:r>
              <a:rPr lang="en-US"/>
              <a:t>Thus, we assume social distancing policy might work, and it works the earlier the better.</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70C7DABA-B9BA-44FF-A311-7F54632EC7D3}" type="slidenum">
              <a:rPr lang="en-US" smtClean="0"/>
              <a:t>5</a:t>
            </a:fld>
            <a:endParaRPr lang="en-US"/>
          </a:p>
        </p:txBody>
      </p:sp>
    </p:spTree>
    <p:extLst>
      <p:ext uri="{BB962C8B-B14F-4D97-AF65-F5344CB8AC3E}">
        <p14:creationId xmlns:p14="http://schemas.microsoft.com/office/powerpoint/2010/main" val="1354771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Are there any other potential factors that can also impact the spread of COVID-19? We also gathered several factors including education level and number of airports.</a:t>
            </a:r>
            <a:endParaRPr lang="en-US">
              <a:cs typeface="Calibri"/>
            </a:endParaRPr>
          </a:p>
        </p:txBody>
      </p:sp>
      <p:sp>
        <p:nvSpPr>
          <p:cNvPr id="4" name="Slide Number Placeholder 3"/>
          <p:cNvSpPr>
            <a:spLocks noGrp="1"/>
          </p:cNvSpPr>
          <p:nvPr>
            <p:ph type="sldNum" sz="quarter" idx="5"/>
          </p:nvPr>
        </p:nvSpPr>
        <p:spPr/>
        <p:txBody>
          <a:bodyPr/>
          <a:lstStyle/>
          <a:p>
            <a:fld id="{70C7DABA-B9BA-44FF-A311-7F54632EC7D3}" type="slidenum">
              <a:rPr lang="en-US"/>
              <a:t>6</a:t>
            </a:fld>
            <a:endParaRPr lang="en-US"/>
          </a:p>
        </p:txBody>
      </p:sp>
    </p:spTree>
    <p:extLst>
      <p:ext uri="{BB962C8B-B14F-4D97-AF65-F5344CB8AC3E}">
        <p14:creationId xmlns:p14="http://schemas.microsoft.com/office/powerpoint/2010/main" val="1025877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Then, let’s welcome Iris to talk about the framework of our project.</a:t>
            </a:r>
          </a:p>
        </p:txBody>
      </p:sp>
      <p:sp>
        <p:nvSpPr>
          <p:cNvPr id="4" name="Slide Number Placeholder 3"/>
          <p:cNvSpPr>
            <a:spLocks noGrp="1"/>
          </p:cNvSpPr>
          <p:nvPr>
            <p:ph type="sldNum" sz="quarter" idx="5"/>
          </p:nvPr>
        </p:nvSpPr>
        <p:spPr/>
        <p:txBody>
          <a:bodyPr/>
          <a:lstStyle/>
          <a:p>
            <a:fld id="{70C7DABA-B9BA-44FF-A311-7F54632EC7D3}" type="slidenum">
              <a:rPr lang="en-US" smtClean="0"/>
              <a:t>7</a:t>
            </a:fld>
            <a:endParaRPr lang="en-US"/>
          </a:p>
        </p:txBody>
      </p:sp>
    </p:spTree>
    <p:extLst>
      <p:ext uri="{BB962C8B-B14F-4D97-AF65-F5344CB8AC3E}">
        <p14:creationId xmlns:p14="http://schemas.microsoft.com/office/powerpoint/2010/main" val="3800038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Thanks Mandy</a:t>
            </a:r>
            <a:endParaRPr lang="en-US"/>
          </a:p>
          <a:p>
            <a:r>
              <a:rPr lang="en-US"/>
              <a:t>So, we start with several questions:</a:t>
            </a:r>
            <a:endParaRPr lang="en-US">
              <a:cs typeface="Calibri" panose="020F0502020204030204"/>
            </a:endParaRPr>
          </a:p>
          <a:p>
            <a:r>
              <a:rPr lang="en-US"/>
              <a:t>1.     There are so many data and information out there, how could we integrate them?</a:t>
            </a:r>
            <a:endParaRPr lang="en-US">
              <a:cs typeface="Calibri"/>
            </a:endParaRPr>
          </a:p>
          <a:p>
            <a:r>
              <a:rPr lang="en-US"/>
              <a:t>2.     We know that some of these factors would probably affect the spread of COVID-19, but how to quantify it?</a:t>
            </a:r>
            <a:endParaRPr lang="en-US">
              <a:cs typeface="Calibri"/>
            </a:endParaRPr>
          </a:p>
          <a:p>
            <a:r>
              <a:rPr lang="en-US"/>
              <a:t>3.     Among all those influential factors, which one has the largest impact?</a:t>
            </a:r>
            <a:endParaRPr lang="en-US">
              <a:cs typeface="Calibri"/>
            </a:endParaRPr>
          </a:p>
          <a:p>
            <a:r>
              <a:rPr lang="en-US"/>
              <a:t> </a:t>
            </a:r>
            <a:endParaRPr lang="en-US">
              <a:cs typeface="Calibri"/>
            </a:endParaRPr>
          </a:p>
        </p:txBody>
      </p:sp>
      <p:sp>
        <p:nvSpPr>
          <p:cNvPr id="4" name="Slide Number Placeholder 3"/>
          <p:cNvSpPr>
            <a:spLocks noGrp="1"/>
          </p:cNvSpPr>
          <p:nvPr>
            <p:ph type="sldNum" sz="quarter" idx="5"/>
          </p:nvPr>
        </p:nvSpPr>
        <p:spPr/>
        <p:txBody>
          <a:bodyPr/>
          <a:lstStyle/>
          <a:p>
            <a:fld id="{70C7DABA-B9BA-44FF-A311-7F54632EC7D3}" type="slidenum">
              <a:rPr lang="en-US"/>
              <a:t>8</a:t>
            </a:fld>
            <a:endParaRPr lang="en-US"/>
          </a:p>
        </p:txBody>
      </p:sp>
    </p:spTree>
    <p:extLst>
      <p:ext uri="{BB962C8B-B14F-4D97-AF65-F5344CB8AC3E}">
        <p14:creationId xmlns:p14="http://schemas.microsoft.com/office/powerpoint/2010/main" val="4137059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answer these questions, we propose a framework that links factors to the pandemic. </a:t>
            </a:r>
          </a:p>
          <a:p>
            <a:r>
              <a:rPr lang="en-US"/>
              <a:t>We consider factors about social distancing policies, demographics, medical resources, transportation and education. </a:t>
            </a:r>
            <a:endParaRPr lang="en-US">
              <a:cs typeface="Calibri"/>
            </a:endParaRPr>
          </a:p>
          <a:p>
            <a:r>
              <a:rPr lang="en-US"/>
              <a:t>We want to somehow link all these factors to condition of the pandemic in US.</a:t>
            </a:r>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70C7DABA-B9BA-44FF-A311-7F54632EC7D3}" type="slidenum">
              <a:rPr lang="en-US"/>
              <a:t>9</a:t>
            </a:fld>
            <a:endParaRPr lang="en-US"/>
          </a:p>
        </p:txBody>
      </p:sp>
    </p:spTree>
    <p:extLst>
      <p:ext uri="{BB962C8B-B14F-4D97-AF65-F5344CB8AC3E}">
        <p14:creationId xmlns:p14="http://schemas.microsoft.com/office/powerpoint/2010/main" val="2648769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E18B-C1D7-DF44-B3F2-FAF0CEBCC3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FA3A0B-275E-8844-8679-94336B7B6A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40D8FE-9A97-194E-9296-391CC05FF0C1}"/>
              </a:ext>
            </a:extLst>
          </p:cNvPr>
          <p:cNvSpPr>
            <a:spLocks noGrp="1"/>
          </p:cNvSpPr>
          <p:nvPr>
            <p:ph type="dt" sz="half" idx="10"/>
          </p:nvPr>
        </p:nvSpPr>
        <p:spPr/>
        <p:txBody>
          <a:bodyPr/>
          <a:lstStyle/>
          <a:p>
            <a:fld id="{7FF70A53-6894-B84F-85A5-5874E759AF17}" type="datetimeFigureOut">
              <a:rPr lang="en-US" smtClean="0"/>
              <a:t>4/16/20</a:t>
            </a:fld>
            <a:endParaRPr lang="en-US"/>
          </a:p>
        </p:txBody>
      </p:sp>
      <p:sp>
        <p:nvSpPr>
          <p:cNvPr id="5" name="Footer Placeholder 4">
            <a:extLst>
              <a:ext uri="{FF2B5EF4-FFF2-40B4-BE49-F238E27FC236}">
                <a16:creationId xmlns:a16="http://schemas.microsoft.com/office/drawing/2014/main" id="{61397771-4AEF-5A41-95DC-2C3B4CF3D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F179C-FCBC-7C49-A641-1C0AB2AC7AE3}"/>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5691125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1B78-DD10-0F4B-A659-0B3BD34F93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E10475-357D-BA44-97CC-BAAE07138E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FD28A-87D6-E348-86DC-068627835C3E}"/>
              </a:ext>
            </a:extLst>
          </p:cNvPr>
          <p:cNvSpPr>
            <a:spLocks noGrp="1"/>
          </p:cNvSpPr>
          <p:nvPr>
            <p:ph type="dt" sz="half" idx="10"/>
          </p:nvPr>
        </p:nvSpPr>
        <p:spPr/>
        <p:txBody>
          <a:bodyPr/>
          <a:lstStyle/>
          <a:p>
            <a:fld id="{7FF70A53-6894-B84F-85A5-5874E759AF17}" type="datetimeFigureOut">
              <a:rPr lang="en-US" smtClean="0"/>
              <a:t>4/16/20</a:t>
            </a:fld>
            <a:endParaRPr lang="en-US"/>
          </a:p>
        </p:txBody>
      </p:sp>
      <p:sp>
        <p:nvSpPr>
          <p:cNvPr id="5" name="Footer Placeholder 4">
            <a:extLst>
              <a:ext uri="{FF2B5EF4-FFF2-40B4-BE49-F238E27FC236}">
                <a16:creationId xmlns:a16="http://schemas.microsoft.com/office/drawing/2014/main" id="{4BE5D40E-BC41-8C4C-9FDB-406027151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74169-F774-5D4C-B661-AB01E51FBF3E}"/>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3102171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C86EAF-4172-0645-A7C1-D89A118058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B9D5A3-67E2-6245-85E6-E525402FD3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86F66-2BF5-7F4F-B568-5CD05DD68417}"/>
              </a:ext>
            </a:extLst>
          </p:cNvPr>
          <p:cNvSpPr>
            <a:spLocks noGrp="1"/>
          </p:cNvSpPr>
          <p:nvPr>
            <p:ph type="dt" sz="half" idx="10"/>
          </p:nvPr>
        </p:nvSpPr>
        <p:spPr/>
        <p:txBody>
          <a:bodyPr/>
          <a:lstStyle/>
          <a:p>
            <a:fld id="{7FF70A53-6894-B84F-85A5-5874E759AF17}" type="datetimeFigureOut">
              <a:rPr lang="en-US" smtClean="0"/>
              <a:t>4/16/20</a:t>
            </a:fld>
            <a:endParaRPr lang="en-US"/>
          </a:p>
        </p:txBody>
      </p:sp>
      <p:sp>
        <p:nvSpPr>
          <p:cNvPr id="5" name="Footer Placeholder 4">
            <a:extLst>
              <a:ext uri="{FF2B5EF4-FFF2-40B4-BE49-F238E27FC236}">
                <a16:creationId xmlns:a16="http://schemas.microsoft.com/office/drawing/2014/main" id="{00A8FE43-5331-F547-939C-006DB9AFC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247B6-B685-954F-9D05-CE6DB54D416F}"/>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11830956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F24A-3F96-CF4D-9A67-5269102D4A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4D400-624F-0B42-A962-098A896042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F4C40-5C0F-4444-8041-F2AE9AA4A37D}"/>
              </a:ext>
            </a:extLst>
          </p:cNvPr>
          <p:cNvSpPr>
            <a:spLocks noGrp="1"/>
          </p:cNvSpPr>
          <p:nvPr>
            <p:ph type="dt" sz="half" idx="10"/>
          </p:nvPr>
        </p:nvSpPr>
        <p:spPr/>
        <p:txBody>
          <a:bodyPr/>
          <a:lstStyle/>
          <a:p>
            <a:fld id="{7FF70A53-6894-B84F-85A5-5874E759AF17}" type="datetimeFigureOut">
              <a:rPr lang="en-US" smtClean="0"/>
              <a:t>4/16/20</a:t>
            </a:fld>
            <a:endParaRPr lang="en-US"/>
          </a:p>
        </p:txBody>
      </p:sp>
      <p:sp>
        <p:nvSpPr>
          <p:cNvPr id="5" name="Footer Placeholder 4">
            <a:extLst>
              <a:ext uri="{FF2B5EF4-FFF2-40B4-BE49-F238E27FC236}">
                <a16:creationId xmlns:a16="http://schemas.microsoft.com/office/drawing/2014/main" id="{A65A6ACC-18A5-694C-A650-F3F9F0D9D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6D69B-8F55-6246-A627-BD3B3EC10F97}"/>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2568390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BB7F5-E6C7-1C47-A500-4375F6BC8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86B277-DEB9-834F-8A70-1C8B17EA0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4999F5-92DB-3241-A699-D842C9061E3A}"/>
              </a:ext>
            </a:extLst>
          </p:cNvPr>
          <p:cNvSpPr>
            <a:spLocks noGrp="1"/>
          </p:cNvSpPr>
          <p:nvPr>
            <p:ph type="dt" sz="half" idx="10"/>
          </p:nvPr>
        </p:nvSpPr>
        <p:spPr/>
        <p:txBody>
          <a:bodyPr/>
          <a:lstStyle/>
          <a:p>
            <a:fld id="{7FF70A53-6894-B84F-85A5-5874E759AF17}" type="datetimeFigureOut">
              <a:rPr lang="en-US" smtClean="0"/>
              <a:t>4/16/20</a:t>
            </a:fld>
            <a:endParaRPr lang="en-US"/>
          </a:p>
        </p:txBody>
      </p:sp>
      <p:sp>
        <p:nvSpPr>
          <p:cNvPr id="5" name="Footer Placeholder 4">
            <a:extLst>
              <a:ext uri="{FF2B5EF4-FFF2-40B4-BE49-F238E27FC236}">
                <a16:creationId xmlns:a16="http://schemas.microsoft.com/office/drawing/2014/main" id="{57B15216-BFE2-1C4B-90A2-0BECA67FE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1BD4D-86F7-8242-AE6A-D16A5323519B}"/>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15586546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E31F-BDDF-4B4C-9823-C3A972E5CD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965166-3430-2F4E-97D9-2A858BDB3B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8B07C4-5840-2E47-852F-BC1B29CB59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97F23E-0DBE-834E-8BA3-E8A81767FD10}"/>
              </a:ext>
            </a:extLst>
          </p:cNvPr>
          <p:cNvSpPr>
            <a:spLocks noGrp="1"/>
          </p:cNvSpPr>
          <p:nvPr>
            <p:ph type="dt" sz="half" idx="10"/>
          </p:nvPr>
        </p:nvSpPr>
        <p:spPr/>
        <p:txBody>
          <a:bodyPr/>
          <a:lstStyle/>
          <a:p>
            <a:fld id="{7FF70A53-6894-B84F-85A5-5874E759AF17}" type="datetimeFigureOut">
              <a:rPr lang="en-US" smtClean="0"/>
              <a:t>4/16/20</a:t>
            </a:fld>
            <a:endParaRPr lang="en-US"/>
          </a:p>
        </p:txBody>
      </p:sp>
      <p:sp>
        <p:nvSpPr>
          <p:cNvPr id="6" name="Footer Placeholder 5">
            <a:extLst>
              <a:ext uri="{FF2B5EF4-FFF2-40B4-BE49-F238E27FC236}">
                <a16:creationId xmlns:a16="http://schemas.microsoft.com/office/drawing/2014/main" id="{39101B50-A4E5-7443-A3AD-762C82415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5B38B-F887-F94D-9B43-DEDE921B1DD1}"/>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15007369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E4A8-9AE2-814C-AF92-7F61308EEA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306808-26D3-B548-8E5B-774E551AF6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D3AE12-AF5B-FC46-AA4C-1F5B6AEDCF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213D29-47A9-A74B-BDFF-A9B52BF908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00C543-30AD-6241-A1E1-AC0AC62FE4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F9530-1674-DE4A-88A2-27F8E9BFF454}"/>
              </a:ext>
            </a:extLst>
          </p:cNvPr>
          <p:cNvSpPr>
            <a:spLocks noGrp="1"/>
          </p:cNvSpPr>
          <p:nvPr>
            <p:ph type="dt" sz="half" idx="10"/>
          </p:nvPr>
        </p:nvSpPr>
        <p:spPr/>
        <p:txBody>
          <a:bodyPr/>
          <a:lstStyle/>
          <a:p>
            <a:fld id="{7FF70A53-6894-B84F-85A5-5874E759AF17}" type="datetimeFigureOut">
              <a:rPr lang="en-US" smtClean="0"/>
              <a:t>4/16/20</a:t>
            </a:fld>
            <a:endParaRPr lang="en-US"/>
          </a:p>
        </p:txBody>
      </p:sp>
      <p:sp>
        <p:nvSpPr>
          <p:cNvPr id="8" name="Footer Placeholder 7">
            <a:extLst>
              <a:ext uri="{FF2B5EF4-FFF2-40B4-BE49-F238E27FC236}">
                <a16:creationId xmlns:a16="http://schemas.microsoft.com/office/drawing/2014/main" id="{C83DC6AA-7C11-1342-9150-900C49AF8A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B7771F-4601-644A-B1EB-BCCA419D56C0}"/>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22297621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73B4-EE59-5D48-AE89-7284D44A30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A10427-4E56-954A-AC03-27DA38E8D268}"/>
              </a:ext>
            </a:extLst>
          </p:cNvPr>
          <p:cNvSpPr>
            <a:spLocks noGrp="1"/>
          </p:cNvSpPr>
          <p:nvPr>
            <p:ph type="dt" sz="half" idx="10"/>
          </p:nvPr>
        </p:nvSpPr>
        <p:spPr/>
        <p:txBody>
          <a:bodyPr/>
          <a:lstStyle/>
          <a:p>
            <a:fld id="{7FF70A53-6894-B84F-85A5-5874E759AF17}" type="datetimeFigureOut">
              <a:rPr lang="en-US" smtClean="0"/>
              <a:t>4/16/20</a:t>
            </a:fld>
            <a:endParaRPr lang="en-US"/>
          </a:p>
        </p:txBody>
      </p:sp>
      <p:sp>
        <p:nvSpPr>
          <p:cNvPr id="4" name="Footer Placeholder 3">
            <a:extLst>
              <a:ext uri="{FF2B5EF4-FFF2-40B4-BE49-F238E27FC236}">
                <a16:creationId xmlns:a16="http://schemas.microsoft.com/office/drawing/2014/main" id="{0B3F72D5-5512-624E-9842-73537C0504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6CA609-919E-C141-8AB2-A112CDA98D00}"/>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10148750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D5581-3BB4-0E44-A14A-6413726B466D}"/>
              </a:ext>
            </a:extLst>
          </p:cNvPr>
          <p:cNvSpPr>
            <a:spLocks noGrp="1"/>
          </p:cNvSpPr>
          <p:nvPr>
            <p:ph type="dt" sz="half" idx="10"/>
          </p:nvPr>
        </p:nvSpPr>
        <p:spPr/>
        <p:txBody>
          <a:bodyPr/>
          <a:lstStyle/>
          <a:p>
            <a:fld id="{7FF70A53-6894-B84F-85A5-5874E759AF17}" type="datetimeFigureOut">
              <a:rPr lang="en-US" smtClean="0"/>
              <a:t>4/16/20</a:t>
            </a:fld>
            <a:endParaRPr lang="en-US"/>
          </a:p>
        </p:txBody>
      </p:sp>
      <p:sp>
        <p:nvSpPr>
          <p:cNvPr id="3" name="Footer Placeholder 2">
            <a:extLst>
              <a:ext uri="{FF2B5EF4-FFF2-40B4-BE49-F238E27FC236}">
                <a16:creationId xmlns:a16="http://schemas.microsoft.com/office/drawing/2014/main" id="{C7A23B05-2858-8349-83CA-B72159130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C3DF4B-189E-A04A-AB99-78DEA1CD8F79}"/>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23709988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8E78-CC9F-154F-A665-34FB25F1CB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58B398-5FC2-3745-B509-B6B8870B22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95B227-D4E9-E84F-A8CC-A709039C2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BE1E3-1E4D-B248-8359-BE46E22AE498}"/>
              </a:ext>
            </a:extLst>
          </p:cNvPr>
          <p:cNvSpPr>
            <a:spLocks noGrp="1"/>
          </p:cNvSpPr>
          <p:nvPr>
            <p:ph type="dt" sz="half" idx="10"/>
          </p:nvPr>
        </p:nvSpPr>
        <p:spPr/>
        <p:txBody>
          <a:bodyPr/>
          <a:lstStyle/>
          <a:p>
            <a:fld id="{7FF70A53-6894-B84F-85A5-5874E759AF17}" type="datetimeFigureOut">
              <a:rPr lang="en-US" smtClean="0"/>
              <a:t>4/16/20</a:t>
            </a:fld>
            <a:endParaRPr lang="en-US"/>
          </a:p>
        </p:txBody>
      </p:sp>
      <p:sp>
        <p:nvSpPr>
          <p:cNvPr id="6" name="Footer Placeholder 5">
            <a:extLst>
              <a:ext uri="{FF2B5EF4-FFF2-40B4-BE49-F238E27FC236}">
                <a16:creationId xmlns:a16="http://schemas.microsoft.com/office/drawing/2014/main" id="{5D8B6E6E-06DB-C64F-836C-CB2C2CCE6A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835F32-7444-B743-AF32-93900AF68B12}"/>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13217294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F214-FBB3-2343-94CF-824C4DD127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16D810-2CD8-4E4C-8BCC-F45BECEDC2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53D301-48AD-8E44-A3AA-F2EB4E074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5C5044-C98F-034C-A729-743484AF7EB9}"/>
              </a:ext>
            </a:extLst>
          </p:cNvPr>
          <p:cNvSpPr>
            <a:spLocks noGrp="1"/>
          </p:cNvSpPr>
          <p:nvPr>
            <p:ph type="dt" sz="half" idx="10"/>
          </p:nvPr>
        </p:nvSpPr>
        <p:spPr/>
        <p:txBody>
          <a:bodyPr/>
          <a:lstStyle/>
          <a:p>
            <a:fld id="{7FF70A53-6894-B84F-85A5-5874E759AF17}" type="datetimeFigureOut">
              <a:rPr lang="en-US" smtClean="0"/>
              <a:t>4/16/20</a:t>
            </a:fld>
            <a:endParaRPr lang="en-US"/>
          </a:p>
        </p:txBody>
      </p:sp>
      <p:sp>
        <p:nvSpPr>
          <p:cNvPr id="6" name="Footer Placeholder 5">
            <a:extLst>
              <a:ext uri="{FF2B5EF4-FFF2-40B4-BE49-F238E27FC236}">
                <a16:creationId xmlns:a16="http://schemas.microsoft.com/office/drawing/2014/main" id="{44590028-02CE-004E-8A11-76486B5F03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0A3AD-3E17-A642-8DA5-96558A011E70}"/>
              </a:ext>
            </a:extLst>
          </p:cNvPr>
          <p:cNvSpPr>
            <a:spLocks noGrp="1"/>
          </p:cNvSpPr>
          <p:nvPr>
            <p:ph type="sldNum" sz="quarter" idx="12"/>
          </p:nvPr>
        </p:nvSpPr>
        <p:spPr/>
        <p:txBody>
          <a:bodyPr/>
          <a:lstStyle/>
          <a:p>
            <a:fld id="{ABE29C88-72C1-C947-B165-20D3D1333964}" type="slidenum">
              <a:rPr lang="en-US" smtClean="0"/>
              <a:t>‹#›</a:t>
            </a:fld>
            <a:endParaRPr lang="en-US"/>
          </a:p>
        </p:txBody>
      </p:sp>
    </p:spTree>
    <p:extLst>
      <p:ext uri="{BB962C8B-B14F-4D97-AF65-F5344CB8AC3E}">
        <p14:creationId xmlns:p14="http://schemas.microsoft.com/office/powerpoint/2010/main" val="38636772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CB1C72-8649-D748-B394-B1DF944674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35F999-61F0-1547-80CB-903F8E54C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C6F3A-D73B-9A4A-BFE1-5C8182BB18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F70A53-6894-B84F-85A5-5874E759AF17}" type="datetimeFigureOut">
              <a:rPr lang="en-US" smtClean="0"/>
              <a:t>4/16/20</a:t>
            </a:fld>
            <a:endParaRPr lang="en-US"/>
          </a:p>
        </p:txBody>
      </p:sp>
      <p:sp>
        <p:nvSpPr>
          <p:cNvPr id="5" name="Footer Placeholder 4">
            <a:extLst>
              <a:ext uri="{FF2B5EF4-FFF2-40B4-BE49-F238E27FC236}">
                <a16:creationId xmlns:a16="http://schemas.microsoft.com/office/drawing/2014/main" id="{1A7F540D-3637-AA4B-99E5-1F1EE254DB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647C7A-472A-9F4E-842B-AAE41D5110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E29C88-72C1-C947-B165-20D3D1333964}" type="slidenum">
              <a:rPr lang="en-US" smtClean="0"/>
              <a:t>‹#›</a:t>
            </a:fld>
            <a:endParaRPr lang="en-US"/>
          </a:p>
        </p:txBody>
      </p:sp>
    </p:spTree>
    <p:extLst>
      <p:ext uri="{BB962C8B-B14F-4D97-AF65-F5344CB8AC3E}">
        <p14:creationId xmlns:p14="http://schemas.microsoft.com/office/powerpoint/2010/main" val="3347190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9.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24.png"/><Relationship Id="rId5" Type="http://schemas.openxmlformats.org/officeDocument/2006/relationships/hyperlink" Target="https://data.medicare.gov/" TargetMode="External"/><Relationship Id="rId10" Type="http://schemas.openxmlformats.org/officeDocument/2006/relationships/hyperlink" Target="https://www.globalair.com/airport/state.aspx" TargetMode="External"/><Relationship Id="rId4" Type="http://schemas.openxmlformats.org/officeDocument/2006/relationships/hyperlink" Target="https://data.cms.gov/" TargetMode="External"/><Relationship Id="rId9" Type="http://schemas.openxmlformats.org/officeDocument/2006/relationships/image" Target="../media/image23.jpe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7.jpe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6.png"/><Relationship Id="rId4" Type="http://schemas.openxmlformats.org/officeDocument/2006/relationships/image" Target="../media/image23.jpe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t="-17000" b="-17000"/>
          </a:stretch>
        </a:blipFill>
        <a:effectLst/>
      </p:bgPr>
    </p:bg>
    <p:spTree>
      <p:nvGrpSpPr>
        <p:cNvPr id="1" name=""/>
        <p:cNvGrpSpPr/>
        <p:nvPr/>
      </p:nvGrpSpPr>
      <p:grpSpPr>
        <a:xfrm>
          <a:off x="0" y="0"/>
          <a:ext cx="0" cy="0"/>
          <a:chOff x="0" y="0"/>
          <a:chExt cx="0" cy="0"/>
        </a:xfrm>
      </p:grpSpPr>
      <p:pic>
        <p:nvPicPr>
          <p:cNvPr id="8" name="Picture 8" descr="A close up of a logo&#10;&#10;Description generated with very high confidence">
            <a:extLst>
              <a:ext uri="{FF2B5EF4-FFF2-40B4-BE49-F238E27FC236}">
                <a16:creationId xmlns:a16="http://schemas.microsoft.com/office/drawing/2014/main" id="{4DBBA55F-C41C-49DA-B8F8-49E36FB83CB8}"/>
              </a:ext>
            </a:extLst>
          </p:cNvPr>
          <p:cNvPicPr>
            <a:picLocks noChangeAspect="1"/>
          </p:cNvPicPr>
          <p:nvPr/>
        </p:nvPicPr>
        <p:blipFill>
          <a:blip r:embed="rId4"/>
          <a:stretch>
            <a:fillRect/>
          </a:stretch>
        </p:blipFill>
        <p:spPr>
          <a:xfrm>
            <a:off x="-10853" y="1362"/>
            <a:ext cx="12199256" cy="6855791"/>
          </a:xfrm>
          <a:prstGeom prst="rect">
            <a:avLst/>
          </a:prstGeom>
        </p:spPr>
      </p:pic>
      <p:sp>
        <p:nvSpPr>
          <p:cNvPr id="7" name="TextBox 6">
            <a:extLst>
              <a:ext uri="{FF2B5EF4-FFF2-40B4-BE49-F238E27FC236}">
                <a16:creationId xmlns:a16="http://schemas.microsoft.com/office/drawing/2014/main" id="{A5F9DC3A-30BC-4C3B-B970-AF6D9AC24B42}"/>
              </a:ext>
            </a:extLst>
          </p:cNvPr>
          <p:cNvSpPr txBox="1"/>
          <p:nvPr/>
        </p:nvSpPr>
        <p:spPr>
          <a:xfrm>
            <a:off x="230268" y="341510"/>
            <a:ext cx="833861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a:solidFill>
                  <a:srgbClr val="FFFFFF"/>
                </a:solidFill>
                <a:cs typeface="Calibri"/>
              </a:rPr>
              <a:t>COVID - 19 Challenge</a:t>
            </a:r>
            <a:endParaRPr lang="en-US"/>
          </a:p>
        </p:txBody>
      </p:sp>
      <p:sp>
        <p:nvSpPr>
          <p:cNvPr id="13" name="TextBox 12">
            <a:extLst>
              <a:ext uri="{FF2B5EF4-FFF2-40B4-BE49-F238E27FC236}">
                <a16:creationId xmlns:a16="http://schemas.microsoft.com/office/drawing/2014/main" id="{AAFBE777-D02B-4880-B5EB-C4CD163A1DCD}"/>
              </a:ext>
            </a:extLst>
          </p:cNvPr>
          <p:cNvSpPr txBox="1"/>
          <p:nvPr/>
        </p:nvSpPr>
        <p:spPr>
          <a:xfrm>
            <a:off x="8898542" y="467719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FFFFFF"/>
                </a:solidFill>
              </a:rPr>
              <a:t>Team: Love Hot Pot</a:t>
            </a:r>
            <a:r>
              <a:rPr lang="en-US" sz="2400" b="1">
                <a:cs typeface="Calibri"/>
              </a:rPr>
              <a:t>​</a:t>
            </a:r>
          </a:p>
        </p:txBody>
      </p:sp>
    </p:spTree>
    <p:extLst>
      <p:ext uri="{BB962C8B-B14F-4D97-AF65-F5344CB8AC3E}">
        <p14:creationId xmlns:p14="http://schemas.microsoft.com/office/powerpoint/2010/main" val="17109726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493884-95B0-47FD-86A9-2FF391831E2D}"/>
              </a:ext>
            </a:extLst>
          </p:cNvPr>
          <p:cNvSpPr txBox="1"/>
          <p:nvPr/>
        </p:nvSpPr>
        <p:spPr>
          <a:xfrm>
            <a:off x="184150" y="121964"/>
            <a:ext cx="71076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How does the whole project look like?</a:t>
            </a:r>
          </a:p>
        </p:txBody>
      </p:sp>
      <p:sp>
        <p:nvSpPr>
          <p:cNvPr id="34" name="Arrow: Chevron 33">
            <a:extLst>
              <a:ext uri="{FF2B5EF4-FFF2-40B4-BE49-F238E27FC236}">
                <a16:creationId xmlns:a16="http://schemas.microsoft.com/office/drawing/2014/main" id="{CD80B3A6-F9BC-4993-8484-669447967458}"/>
              </a:ext>
            </a:extLst>
          </p:cNvPr>
          <p:cNvSpPr/>
          <p:nvPr/>
        </p:nvSpPr>
        <p:spPr>
          <a:xfrm>
            <a:off x="480940" y="1675598"/>
            <a:ext cx="3299847" cy="1168830"/>
          </a:xfrm>
          <a:prstGeom prst="chevron">
            <a:avLst/>
          </a:prstGeom>
          <a:solidFill>
            <a:srgbClr val="E2F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0000"/>
                </a:solidFill>
                <a:cs typeface="Calibri"/>
              </a:rPr>
              <a:t>Data Collection</a:t>
            </a:r>
          </a:p>
        </p:txBody>
      </p:sp>
      <p:sp>
        <p:nvSpPr>
          <p:cNvPr id="35" name="Arrow: Chevron 34">
            <a:extLst>
              <a:ext uri="{FF2B5EF4-FFF2-40B4-BE49-F238E27FC236}">
                <a16:creationId xmlns:a16="http://schemas.microsoft.com/office/drawing/2014/main" id="{23F8DC25-D289-4997-BE9E-300B8D4BB7D5}"/>
              </a:ext>
            </a:extLst>
          </p:cNvPr>
          <p:cNvSpPr/>
          <p:nvPr/>
        </p:nvSpPr>
        <p:spPr>
          <a:xfrm>
            <a:off x="3264177" y="1675597"/>
            <a:ext cx="3299847" cy="1168830"/>
          </a:xfrm>
          <a:prstGeom prst="chevron">
            <a:avLst/>
          </a:prstGeom>
          <a:solidFill>
            <a:srgbClr val="DF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cs typeface="Calibri"/>
              </a:rPr>
              <a:t>Data Processing</a:t>
            </a:r>
            <a:endParaRPr lang="en-US" sz="2800">
              <a:solidFill>
                <a:schemeClr val="tx1"/>
              </a:solidFill>
            </a:endParaRPr>
          </a:p>
        </p:txBody>
      </p:sp>
      <p:sp>
        <p:nvSpPr>
          <p:cNvPr id="36" name="Arrow: Chevron 35">
            <a:extLst>
              <a:ext uri="{FF2B5EF4-FFF2-40B4-BE49-F238E27FC236}">
                <a16:creationId xmlns:a16="http://schemas.microsoft.com/office/drawing/2014/main" id="{ED99E095-B300-4BBF-B6A4-5F266C479A3A}"/>
              </a:ext>
            </a:extLst>
          </p:cNvPr>
          <p:cNvSpPr/>
          <p:nvPr/>
        </p:nvSpPr>
        <p:spPr>
          <a:xfrm>
            <a:off x="6086159" y="1675596"/>
            <a:ext cx="3299847" cy="1168830"/>
          </a:xfrm>
          <a:prstGeom prst="chevron">
            <a:avLst/>
          </a:prstGeom>
          <a:solidFill>
            <a:srgbClr val="CF253C">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cs typeface="Calibri"/>
              </a:rPr>
              <a:t>Model Fitting</a:t>
            </a:r>
            <a:endParaRPr lang="en-US" sz="2800">
              <a:solidFill>
                <a:schemeClr val="tx1"/>
              </a:solidFill>
            </a:endParaRPr>
          </a:p>
        </p:txBody>
      </p:sp>
      <p:sp>
        <p:nvSpPr>
          <p:cNvPr id="37" name="Arrow: Chevron 36">
            <a:extLst>
              <a:ext uri="{FF2B5EF4-FFF2-40B4-BE49-F238E27FC236}">
                <a16:creationId xmlns:a16="http://schemas.microsoft.com/office/drawing/2014/main" id="{704ACE7D-A2D1-4294-817A-6C3FEFA5D81E}"/>
              </a:ext>
            </a:extLst>
          </p:cNvPr>
          <p:cNvSpPr/>
          <p:nvPr/>
        </p:nvSpPr>
        <p:spPr>
          <a:xfrm>
            <a:off x="8869396" y="1675595"/>
            <a:ext cx="3086745" cy="1168830"/>
          </a:xfrm>
          <a:prstGeom prst="chevron">
            <a:avLst/>
          </a:prstGeom>
          <a:solidFill>
            <a:srgbClr val="EDF50F">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cs typeface="Calibri"/>
              </a:rPr>
              <a:t>Insights</a:t>
            </a:r>
          </a:p>
        </p:txBody>
      </p:sp>
      <p:sp>
        <p:nvSpPr>
          <p:cNvPr id="2" name="TextBox 1">
            <a:extLst>
              <a:ext uri="{FF2B5EF4-FFF2-40B4-BE49-F238E27FC236}">
                <a16:creationId xmlns:a16="http://schemas.microsoft.com/office/drawing/2014/main" id="{14E62858-88BD-4533-8660-FA8D6B8E391F}"/>
              </a:ext>
            </a:extLst>
          </p:cNvPr>
          <p:cNvSpPr txBox="1"/>
          <p:nvPr/>
        </p:nvSpPr>
        <p:spPr>
          <a:xfrm>
            <a:off x="404247" y="3019587"/>
            <a:ext cx="2865893" cy="23529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000">
                <a:ea typeface="+mn-lt"/>
                <a:cs typeface="+mn-lt"/>
              </a:rPr>
              <a:t>Social Distancing (SD)</a:t>
            </a:r>
            <a:endParaRPr lang="en-US" sz="2000">
              <a:cs typeface="Calibri"/>
            </a:endParaRPr>
          </a:p>
          <a:p>
            <a:pPr marL="285750" indent="-285750">
              <a:lnSpc>
                <a:spcPct val="150000"/>
              </a:lnSpc>
              <a:buFont typeface="Arial"/>
              <a:buChar char="•"/>
            </a:pPr>
            <a:r>
              <a:rPr lang="en-US" sz="2000">
                <a:ea typeface="+mn-lt"/>
                <a:cs typeface="+mn-lt"/>
              </a:rPr>
              <a:t>Medical Resources</a:t>
            </a:r>
            <a:endParaRPr lang="en-US" sz="2000">
              <a:cs typeface="Calibri"/>
            </a:endParaRPr>
          </a:p>
          <a:p>
            <a:pPr marL="285750" indent="-285750">
              <a:lnSpc>
                <a:spcPct val="150000"/>
              </a:lnSpc>
              <a:buFont typeface="Arial"/>
              <a:buChar char="•"/>
            </a:pPr>
            <a:r>
              <a:rPr lang="en-US" sz="2000">
                <a:cs typeface="Calibri"/>
              </a:rPr>
              <a:t>Demographics</a:t>
            </a:r>
            <a:endParaRPr lang="en-US">
              <a:cs typeface="Calibri"/>
            </a:endParaRPr>
          </a:p>
          <a:p>
            <a:pPr marL="285750" indent="-285750">
              <a:lnSpc>
                <a:spcPct val="150000"/>
              </a:lnSpc>
              <a:buFont typeface="Arial"/>
              <a:buChar char="•"/>
            </a:pPr>
            <a:r>
              <a:rPr lang="en-US" sz="2000">
                <a:cs typeface="Calibri"/>
              </a:rPr>
              <a:t>Geographic info</a:t>
            </a:r>
          </a:p>
          <a:p>
            <a:pPr marL="285750" indent="-285750">
              <a:lnSpc>
                <a:spcPct val="150000"/>
              </a:lnSpc>
              <a:buFont typeface="Arial"/>
              <a:buChar char="•"/>
            </a:pPr>
            <a:endParaRPr lang="en-US" sz="2000">
              <a:cs typeface="Calibri"/>
            </a:endParaRPr>
          </a:p>
        </p:txBody>
      </p:sp>
      <p:sp>
        <p:nvSpPr>
          <p:cNvPr id="8" name="TextBox 7">
            <a:extLst>
              <a:ext uri="{FF2B5EF4-FFF2-40B4-BE49-F238E27FC236}">
                <a16:creationId xmlns:a16="http://schemas.microsoft.com/office/drawing/2014/main" id="{E90362F1-425A-420C-9F3A-8C5D12D21877}"/>
              </a:ext>
            </a:extLst>
          </p:cNvPr>
          <p:cNvSpPr txBox="1"/>
          <p:nvPr/>
        </p:nvSpPr>
        <p:spPr>
          <a:xfrm>
            <a:off x="3264978" y="3019584"/>
            <a:ext cx="2852977" cy="32762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000">
                <a:cs typeface="Calibri"/>
              </a:rPr>
              <a:t>Combine multiple datasets</a:t>
            </a:r>
          </a:p>
          <a:p>
            <a:pPr marL="285750" indent="-285750">
              <a:lnSpc>
                <a:spcPct val="150000"/>
              </a:lnSpc>
              <a:buFont typeface="Arial"/>
              <a:buChar char="•"/>
            </a:pPr>
            <a:r>
              <a:rPr lang="en-US" sz="2000">
                <a:ea typeface="+mn-lt"/>
                <a:cs typeface="+mn-lt"/>
              </a:rPr>
              <a:t>Assign strictness levels to SD policies</a:t>
            </a:r>
            <a:endParaRPr lang="en-US" sz="2000">
              <a:cs typeface="Calibri"/>
            </a:endParaRPr>
          </a:p>
          <a:p>
            <a:pPr marL="285750" indent="-285750">
              <a:lnSpc>
                <a:spcPct val="150000"/>
              </a:lnSpc>
              <a:buFont typeface="Arial"/>
              <a:buChar char="•"/>
            </a:pPr>
            <a:r>
              <a:rPr lang="en-US" sz="2000">
                <a:cs typeface="Calibri"/>
              </a:rPr>
              <a:t>Calculate incremental ratio</a:t>
            </a:r>
          </a:p>
          <a:p>
            <a:pPr>
              <a:lnSpc>
                <a:spcPct val="150000"/>
              </a:lnSpc>
            </a:pPr>
            <a:endParaRPr lang="en-US" sz="2000">
              <a:cs typeface="Calibri"/>
            </a:endParaRPr>
          </a:p>
        </p:txBody>
      </p:sp>
      <p:sp>
        <p:nvSpPr>
          <p:cNvPr id="9" name="TextBox 8">
            <a:extLst>
              <a:ext uri="{FF2B5EF4-FFF2-40B4-BE49-F238E27FC236}">
                <a16:creationId xmlns:a16="http://schemas.microsoft.com/office/drawing/2014/main" id="{6AFE5B51-806C-490A-8F2C-E22124269799}"/>
              </a:ext>
            </a:extLst>
          </p:cNvPr>
          <p:cNvSpPr txBox="1"/>
          <p:nvPr/>
        </p:nvSpPr>
        <p:spPr>
          <a:xfrm>
            <a:off x="6112789" y="3000210"/>
            <a:ext cx="2620505" cy="18912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000">
                <a:cs typeface="Calibri"/>
              </a:rPr>
              <a:t>Standardization</a:t>
            </a:r>
            <a:endParaRPr lang="en-US"/>
          </a:p>
          <a:p>
            <a:pPr marL="285750" indent="-285750">
              <a:lnSpc>
                <a:spcPct val="150000"/>
              </a:lnSpc>
              <a:buFont typeface="Arial"/>
              <a:buChar char="•"/>
            </a:pPr>
            <a:r>
              <a:rPr lang="en-US" sz="2000">
                <a:cs typeface="Calibri"/>
              </a:rPr>
              <a:t>Correlation check</a:t>
            </a:r>
          </a:p>
          <a:p>
            <a:pPr marL="285750" indent="-285750">
              <a:lnSpc>
                <a:spcPct val="150000"/>
              </a:lnSpc>
              <a:buFont typeface="Arial"/>
              <a:buChar char="•"/>
            </a:pPr>
            <a:r>
              <a:rPr lang="en-US" sz="2000">
                <a:cs typeface="Calibri"/>
              </a:rPr>
              <a:t>Feature selection</a:t>
            </a:r>
          </a:p>
          <a:p>
            <a:pPr marL="285750" indent="-285750">
              <a:lnSpc>
                <a:spcPct val="150000"/>
              </a:lnSpc>
              <a:buFont typeface="Arial"/>
              <a:buChar char="•"/>
            </a:pPr>
            <a:r>
              <a:rPr lang="en-US" sz="2000">
                <a:cs typeface="Calibri"/>
              </a:rPr>
              <a:t>Linear Regression</a:t>
            </a:r>
          </a:p>
        </p:txBody>
      </p:sp>
      <p:sp>
        <p:nvSpPr>
          <p:cNvPr id="10" name="TextBox 9">
            <a:extLst>
              <a:ext uri="{FF2B5EF4-FFF2-40B4-BE49-F238E27FC236}">
                <a16:creationId xmlns:a16="http://schemas.microsoft.com/office/drawing/2014/main" id="{382FADFC-4EE4-420C-BC9B-4ABFD1BFA2C4}"/>
              </a:ext>
            </a:extLst>
          </p:cNvPr>
          <p:cNvSpPr txBox="1"/>
          <p:nvPr/>
        </p:nvSpPr>
        <p:spPr>
          <a:xfrm>
            <a:off x="8792704" y="3019582"/>
            <a:ext cx="3169401" cy="18912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000">
                <a:cs typeface="Calibri"/>
              </a:rPr>
              <a:t>Model score</a:t>
            </a:r>
            <a:endParaRPr lang="en-US"/>
          </a:p>
          <a:p>
            <a:pPr marL="285750" indent="-285750">
              <a:lnSpc>
                <a:spcPct val="150000"/>
              </a:lnSpc>
              <a:buFont typeface="Arial"/>
              <a:buChar char="•"/>
            </a:pPr>
            <a:r>
              <a:rPr lang="en-US" sz="2000">
                <a:cs typeface="Calibri"/>
              </a:rPr>
              <a:t>Feature Statistical significance</a:t>
            </a:r>
          </a:p>
          <a:p>
            <a:pPr marL="285750" indent="-285750">
              <a:lnSpc>
                <a:spcPct val="150000"/>
              </a:lnSpc>
              <a:buFont typeface="Arial"/>
              <a:buChar char="•"/>
            </a:pPr>
            <a:r>
              <a:rPr lang="en-US" sz="2000">
                <a:cs typeface="Calibri"/>
              </a:rPr>
              <a:t>Feature coefficient</a:t>
            </a:r>
          </a:p>
        </p:txBody>
      </p:sp>
    </p:spTree>
    <p:extLst>
      <p:ext uri="{BB962C8B-B14F-4D97-AF65-F5344CB8AC3E}">
        <p14:creationId xmlns:p14="http://schemas.microsoft.com/office/powerpoint/2010/main" val="4090658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F03FDD-2DF8-4544-A478-DFBCA7F70286}"/>
              </a:ext>
            </a:extLst>
          </p:cNvPr>
          <p:cNvSpPr txBox="1"/>
          <p:nvPr/>
        </p:nvSpPr>
        <p:spPr>
          <a:xfrm>
            <a:off x="4462450" y="3135058"/>
            <a:ext cx="4831292"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a:ea typeface="游ゴシック"/>
                <a:cs typeface="Calibri"/>
              </a:rPr>
              <a:t>Data processing</a:t>
            </a:r>
          </a:p>
        </p:txBody>
      </p:sp>
    </p:spTree>
    <p:extLst>
      <p:ext uri="{BB962C8B-B14F-4D97-AF65-F5344CB8AC3E}">
        <p14:creationId xmlns:p14="http://schemas.microsoft.com/office/powerpoint/2010/main" val="8227924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logo&#10;&#10;Description generated with very high confidence">
            <a:extLst>
              <a:ext uri="{FF2B5EF4-FFF2-40B4-BE49-F238E27FC236}">
                <a16:creationId xmlns:a16="http://schemas.microsoft.com/office/drawing/2014/main" id="{B447FF1B-561C-40DC-B279-26F54A4AB512}"/>
              </a:ext>
            </a:extLst>
          </p:cNvPr>
          <p:cNvPicPr>
            <a:picLocks noChangeAspect="1"/>
          </p:cNvPicPr>
          <p:nvPr/>
        </p:nvPicPr>
        <p:blipFill>
          <a:blip r:embed="rId3"/>
          <a:stretch>
            <a:fillRect/>
          </a:stretch>
        </p:blipFill>
        <p:spPr>
          <a:xfrm>
            <a:off x="695990" y="1948522"/>
            <a:ext cx="683753" cy="669239"/>
          </a:xfrm>
          <a:prstGeom prst="rect">
            <a:avLst/>
          </a:prstGeom>
        </p:spPr>
      </p:pic>
      <p:sp>
        <p:nvSpPr>
          <p:cNvPr id="7" name="TextBox 6">
            <a:extLst>
              <a:ext uri="{FF2B5EF4-FFF2-40B4-BE49-F238E27FC236}">
                <a16:creationId xmlns:a16="http://schemas.microsoft.com/office/drawing/2014/main" id="{D8FE03A6-0174-42FA-B587-443B2ACCB6D8}"/>
              </a:ext>
            </a:extLst>
          </p:cNvPr>
          <p:cNvSpPr txBox="1"/>
          <p:nvPr/>
        </p:nvSpPr>
        <p:spPr>
          <a:xfrm>
            <a:off x="184150" y="121964"/>
            <a:ext cx="673488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Where &amp; How do we collect data?</a:t>
            </a:r>
            <a:endParaRPr lang="en-US"/>
          </a:p>
        </p:txBody>
      </p:sp>
      <p:sp>
        <p:nvSpPr>
          <p:cNvPr id="8" name="TextBox 7">
            <a:extLst>
              <a:ext uri="{FF2B5EF4-FFF2-40B4-BE49-F238E27FC236}">
                <a16:creationId xmlns:a16="http://schemas.microsoft.com/office/drawing/2014/main" id="{D5A95E3F-99D8-40D6-9882-1A1BA4067976}"/>
              </a:ext>
            </a:extLst>
          </p:cNvPr>
          <p:cNvSpPr txBox="1"/>
          <p:nvPr/>
        </p:nvSpPr>
        <p:spPr>
          <a:xfrm>
            <a:off x="1721509" y="1961061"/>
            <a:ext cx="4310977"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Social distancing</a:t>
            </a:r>
          </a:p>
          <a:p>
            <a:r>
              <a:rPr lang="en-US" sz="1400" i="1">
                <a:solidFill>
                  <a:srgbClr val="FF0000"/>
                </a:solidFill>
              </a:rPr>
              <a:t>Source: COVID19 Panel Data from GitHub</a:t>
            </a:r>
            <a:endParaRPr lang="en-US" sz="1400" i="1">
              <a:solidFill>
                <a:srgbClr val="FF0000"/>
              </a:solidFill>
              <a:cs typeface="Calibri"/>
            </a:endParaRPr>
          </a:p>
        </p:txBody>
      </p:sp>
      <p:sp>
        <p:nvSpPr>
          <p:cNvPr id="9" name="TextBox 8">
            <a:extLst>
              <a:ext uri="{FF2B5EF4-FFF2-40B4-BE49-F238E27FC236}">
                <a16:creationId xmlns:a16="http://schemas.microsoft.com/office/drawing/2014/main" id="{68000D51-EE4F-4386-A1C3-A26BEB62B9A5}"/>
              </a:ext>
            </a:extLst>
          </p:cNvPr>
          <p:cNvSpPr txBox="1"/>
          <p:nvPr/>
        </p:nvSpPr>
        <p:spPr>
          <a:xfrm>
            <a:off x="1721508" y="2909346"/>
            <a:ext cx="2300749"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Demographic</a:t>
            </a:r>
          </a:p>
          <a:p>
            <a:r>
              <a:rPr lang="en-US" sz="1400" i="1">
                <a:solidFill>
                  <a:srgbClr val="FF0000"/>
                </a:solidFill>
              </a:rPr>
              <a:t>Source: </a:t>
            </a:r>
            <a:r>
              <a:rPr lang="en-US" sz="1400" i="1">
                <a:solidFill>
                  <a:srgbClr val="FF0000"/>
                </a:solidFill>
                <a:cs typeface="Calibri"/>
              </a:rPr>
              <a:t> Wikipedia,</a:t>
            </a:r>
          </a:p>
          <a:p>
            <a:r>
              <a:rPr lang="en-US" sz="1400" i="1">
                <a:solidFill>
                  <a:srgbClr val="FF0000"/>
                </a:solidFill>
                <a:cs typeface="Calibri"/>
              </a:rPr>
              <a:t>United States Census Bureau,</a:t>
            </a:r>
            <a:endParaRPr lang="en-US" sz="1400"/>
          </a:p>
          <a:p>
            <a:endParaRPr lang="en-US" sz="1200" i="1">
              <a:solidFill>
                <a:srgbClr val="FF0000"/>
              </a:solidFill>
              <a:cs typeface="Calibri"/>
            </a:endParaRPr>
          </a:p>
          <a:p>
            <a:r>
              <a:rPr lang="en-US" sz="1200" i="1">
                <a:solidFill>
                  <a:srgbClr val="FF0000"/>
                </a:solidFill>
                <a:cs typeface="Calibri"/>
              </a:rPr>
              <a:t>             </a:t>
            </a:r>
            <a:endParaRPr lang="en-US" sz="1200">
              <a:solidFill>
                <a:srgbClr val="FF0000"/>
              </a:solidFill>
              <a:cs typeface="Calibri"/>
            </a:endParaRPr>
          </a:p>
          <a:p>
            <a:pPr marL="171450" indent="-171450">
              <a:buFont typeface="Arial"/>
              <a:buChar char="•"/>
            </a:pPr>
            <a:endParaRPr lang="en-US" sz="1200" i="1">
              <a:solidFill>
                <a:srgbClr val="FF0000"/>
              </a:solidFill>
              <a:cs typeface="Calibri"/>
            </a:endParaRPr>
          </a:p>
        </p:txBody>
      </p:sp>
      <p:sp>
        <p:nvSpPr>
          <p:cNvPr id="10" name="TextBox 9">
            <a:extLst>
              <a:ext uri="{FF2B5EF4-FFF2-40B4-BE49-F238E27FC236}">
                <a16:creationId xmlns:a16="http://schemas.microsoft.com/office/drawing/2014/main" id="{4D14883C-860C-4AB7-A429-C64FDD1B6BFE}"/>
              </a:ext>
            </a:extLst>
          </p:cNvPr>
          <p:cNvSpPr txBox="1"/>
          <p:nvPr/>
        </p:nvSpPr>
        <p:spPr>
          <a:xfrm>
            <a:off x="1723245" y="4065369"/>
            <a:ext cx="5269624"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Medical</a:t>
            </a:r>
          </a:p>
          <a:p>
            <a:r>
              <a:rPr lang="en-US" sz="1400" i="1">
                <a:solidFill>
                  <a:srgbClr val="FF0000"/>
                </a:solidFill>
              </a:rPr>
              <a:t>Source: </a:t>
            </a:r>
            <a:r>
              <a:rPr lang="en-US" sz="1400">
                <a:solidFill>
                  <a:srgbClr val="FF0000"/>
                </a:solidFill>
                <a:hlinkClick r:id="rId4"/>
              </a:rPr>
              <a:t>https://data.cms.gov/</a:t>
            </a:r>
            <a:r>
              <a:rPr lang="en-US" sz="1400">
                <a:solidFill>
                  <a:srgbClr val="FF0000"/>
                </a:solidFill>
              </a:rPr>
              <a:t> </a:t>
            </a:r>
            <a:r>
              <a:rPr lang="en-US" sz="1400" i="1">
                <a:solidFill>
                  <a:srgbClr val="FF0000"/>
                </a:solidFill>
              </a:rPr>
              <a:t>&amp;</a:t>
            </a:r>
            <a:r>
              <a:rPr lang="en-US" sz="1400">
                <a:solidFill>
                  <a:srgbClr val="FF0000"/>
                </a:solidFill>
                <a:hlinkClick r:id="rId5"/>
              </a:rPr>
              <a:t> https://data.medicare.gov/</a:t>
            </a:r>
            <a:endParaRPr lang="en-US" sz="1400" i="1">
              <a:solidFill>
                <a:srgbClr val="FF0000"/>
              </a:solidFill>
              <a:cs typeface="Calibri"/>
            </a:endParaRPr>
          </a:p>
        </p:txBody>
      </p:sp>
      <p:sp>
        <p:nvSpPr>
          <p:cNvPr id="11" name="TextBox 10">
            <a:extLst>
              <a:ext uri="{FF2B5EF4-FFF2-40B4-BE49-F238E27FC236}">
                <a16:creationId xmlns:a16="http://schemas.microsoft.com/office/drawing/2014/main" id="{D19FC4D3-F3E1-4E6F-A47C-4EEF839954F9}"/>
              </a:ext>
            </a:extLst>
          </p:cNvPr>
          <p:cNvSpPr txBox="1"/>
          <p:nvPr/>
        </p:nvSpPr>
        <p:spPr>
          <a:xfrm>
            <a:off x="1660056" y="896366"/>
            <a:ext cx="362939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t>Confirmed, death, recovered</a:t>
            </a:r>
          </a:p>
          <a:p>
            <a:r>
              <a:rPr lang="en-US" sz="1400" i="1">
                <a:solidFill>
                  <a:srgbClr val="FF0000"/>
                </a:solidFill>
              </a:rPr>
              <a:t>Source: JHU dataset from GitHub</a:t>
            </a:r>
            <a:endParaRPr lang="en-US" sz="1400" i="1">
              <a:solidFill>
                <a:srgbClr val="FF0000"/>
              </a:solidFill>
              <a:cs typeface="Calibri"/>
            </a:endParaRPr>
          </a:p>
          <a:p>
            <a:endParaRPr lang="en-US" sz="1200" i="1">
              <a:solidFill>
                <a:srgbClr val="FF0000"/>
              </a:solidFill>
              <a:cs typeface="Calibri"/>
            </a:endParaRPr>
          </a:p>
        </p:txBody>
      </p:sp>
      <p:pic>
        <p:nvPicPr>
          <p:cNvPr id="12" name="Picture 12" descr="A close up of a logo&#10;&#10;Description generated with very high confidence">
            <a:extLst>
              <a:ext uri="{FF2B5EF4-FFF2-40B4-BE49-F238E27FC236}">
                <a16:creationId xmlns:a16="http://schemas.microsoft.com/office/drawing/2014/main" id="{8E4AB38D-CA26-4979-A7F9-48EC503153AB}"/>
              </a:ext>
            </a:extLst>
          </p:cNvPr>
          <p:cNvPicPr>
            <a:picLocks noChangeAspect="1"/>
          </p:cNvPicPr>
          <p:nvPr/>
        </p:nvPicPr>
        <p:blipFill>
          <a:blip r:embed="rId6"/>
          <a:stretch>
            <a:fillRect/>
          </a:stretch>
        </p:blipFill>
        <p:spPr>
          <a:xfrm>
            <a:off x="753850" y="985034"/>
            <a:ext cx="511279" cy="525793"/>
          </a:xfrm>
          <a:prstGeom prst="rect">
            <a:avLst/>
          </a:prstGeom>
        </p:spPr>
      </p:pic>
      <p:pic>
        <p:nvPicPr>
          <p:cNvPr id="14" name="Picture 14" descr="A close up of a logo&#10;&#10;Description generated with very high confidence">
            <a:extLst>
              <a:ext uri="{FF2B5EF4-FFF2-40B4-BE49-F238E27FC236}">
                <a16:creationId xmlns:a16="http://schemas.microsoft.com/office/drawing/2014/main" id="{424A4A58-79B0-4EAD-BC72-6D44516DCDC4}"/>
              </a:ext>
            </a:extLst>
          </p:cNvPr>
          <p:cNvPicPr>
            <a:picLocks noChangeAspect="1"/>
          </p:cNvPicPr>
          <p:nvPr/>
        </p:nvPicPr>
        <p:blipFill>
          <a:blip r:embed="rId7"/>
          <a:stretch>
            <a:fillRect/>
          </a:stretch>
        </p:blipFill>
        <p:spPr>
          <a:xfrm>
            <a:off x="728217" y="2952188"/>
            <a:ext cx="631839" cy="631839"/>
          </a:xfrm>
          <a:prstGeom prst="rect">
            <a:avLst/>
          </a:prstGeom>
        </p:spPr>
      </p:pic>
      <p:pic>
        <p:nvPicPr>
          <p:cNvPr id="16" name="Picture 16" descr="A close up of a logo&#10;&#10;Description generated with very high confidence">
            <a:extLst>
              <a:ext uri="{FF2B5EF4-FFF2-40B4-BE49-F238E27FC236}">
                <a16:creationId xmlns:a16="http://schemas.microsoft.com/office/drawing/2014/main" id="{79E98393-BE52-4266-809C-89E2A53CC33C}"/>
              </a:ext>
            </a:extLst>
          </p:cNvPr>
          <p:cNvPicPr>
            <a:picLocks noChangeAspect="1"/>
          </p:cNvPicPr>
          <p:nvPr/>
        </p:nvPicPr>
        <p:blipFill>
          <a:blip r:embed="rId8"/>
          <a:stretch>
            <a:fillRect/>
          </a:stretch>
        </p:blipFill>
        <p:spPr>
          <a:xfrm>
            <a:off x="784090" y="4001929"/>
            <a:ext cx="571560" cy="578817"/>
          </a:xfrm>
          <a:prstGeom prst="rect">
            <a:avLst/>
          </a:prstGeom>
        </p:spPr>
      </p:pic>
      <p:pic>
        <p:nvPicPr>
          <p:cNvPr id="2" name="Picture 2" descr="A close up of a logo&#10;&#10;Description generated with high confidence">
            <a:extLst>
              <a:ext uri="{FF2B5EF4-FFF2-40B4-BE49-F238E27FC236}">
                <a16:creationId xmlns:a16="http://schemas.microsoft.com/office/drawing/2014/main" id="{D2DD55B2-796F-44EF-84DD-C012610BE1AB}"/>
              </a:ext>
            </a:extLst>
          </p:cNvPr>
          <p:cNvPicPr>
            <a:picLocks noChangeAspect="1"/>
          </p:cNvPicPr>
          <p:nvPr/>
        </p:nvPicPr>
        <p:blipFill>
          <a:blip r:embed="rId9"/>
          <a:stretch>
            <a:fillRect/>
          </a:stretch>
        </p:blipFill>
        <p:spPr>
          <a:xfrm>
            <a:off x="715691" y="4943503"/>
            <a:ext cx="642163" cy="666743"/>
          </a:xfrm>
          <a:prstGeom prst="rect">
            <a:avLst/>
          </a:prstGeom>
        </p:spPr>
      </p:pic>
      <p:sp>
        <p:nvSpPr>
          <p:cNvPr id="13" name="TextBox 12">
            <a:extLst>
              <a:ext uri="{FF2B5EF4-FFF2-40B4-BE49-F238E27FC236}">
                <a16:creationId xmlns:a16="http://schemas.microsoft.com/office/drawing/2014/main" id="{B5A40B75-5AC6-449C-945E-5D48F99ECCA9}"/>
              </a:ext>
            </a:extLst>
          </p:cNvPr>
          <p:cNvSpPr txBox="1"/>
          <p:nvPr/>
        </p:nvSpPr>
        <p:spPr>
          <a:xfrm>
            <a:off x="1723869" y="4892569"/>
            <a:ext cx="2307657"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Transportation</a:t>
            </a:r>
          </a:p>
          <a:p>
            <a:r>
              <a:rPr lang="en-US" sz="1400" i="1">
                <a:solidFill>
                  <a:srgbClr val="FF0000"/>
                </a:solidFill>
              </a:rPr>
              <a:t>Source: </a:t>
            </a:r>
            <a:r>
              <a:rPr lang="en-US" sz="1400">
                <a:solidFill>
                  <a:srgbClr val="FF0000"/>
                </a:solidFill>
                <a:ea typeface="+mn-lt"/>
                <a:cs typeface="+mn-lt"/>
                <a:hlinkClick r:id="rId10"/>
              </a:rPr>
              <a:t>GlobalAir.com</a:t>
            </a:r>
            <a:endParaRPr lang="en-US" sz="1400" i="1">
              <a:solidFill>
                <a:srgbClr val="FF0000"/>
              </a:solidFill>
              <a:cs typeface="Calibri"/>
            </a:endParaRPr>
          </a:p>
          <a:p>
            <a:endParaRPr lang="en-US" sz="1200" i="1">
              <a:solidFill>
                <a:srgbClr val="FF0000"/>
              </a:solidFill>
              <a:cs typeface="Calibri"/>
            </a:endParaRPr>
          </a:p>
        </p:txBody>
      </p:sp>
      <p:pic>
        <p:nvPicPr>
          <p:cNvPr id="5" name="Picture 38" descr="A close up of a logo&#10;&#10;Description generated with very high confidence">
            <a:extLst>
              <a:ext uri="{FF2B5EF4-FFF2-40B4-BE49-F238E27FC236}">
                <a16:creationId xmlns:a16="http://schemas.microsoft.com/office/drawing/2014/main" id="{799A0F82-E8C3-48EB-B188-1206F5D12D00}"/>
              </a:ext>
            </a:extLst>
          </p:cNvPr>
          <p:cNvPicPr>
            <a:picLocks noChangeAspect="1"/>
          </p:cNvPicPr>
          <p:nvPr/>
        </p:nvPicPr>
        <p:blipFill>
          <a:blip r:embed="rId11"/>
          <a:stretch>
            <a:fillRect/>
          </a:stretch>
        </p:blipFill>
        <p:spPr>
          <a:xfrm>
            <a:off x="721837" y="5889532"/>
            <a:ext cx="638484" cy="598881"/>
          </a:xfrm>
          <a:prstGeom prst="rect">
            <a:avLst/>
          </a:prstGeom>
        </p:spPr>
      </p:pic>
      <p:sp>
        <p:nvSpPr>
          <p:cNvPr id="17" name="TextBox 16">
            <a:extLst>
              <a:ext uri="{FF2B5EF4-FFF2-40B4-BE49-F238E27FC236}">
                <a16:creationId xmlns:a16="http://schemas.microsoft.com/office/drawing/2014/main" id="{E278A4F1-4288-4006-B935-8FF65F23B923}"/>
              </a:ext>
            </a:extLst>
          </p:cNvPr>
          <p:cNvSpPr txBox="1"/>
          <p:nvPr/>
        </p:nvSpPr>
        <p:spPr>
          <a:xfrm>
            <a:off x="1723868" y="5888084"/>
            <a:ext cx="201269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Education</a:t>
            </a:r>
          </a:p>
          <a:p>
            <a:r>
              <a:rPr lang="en-US" sz="1400" i="1">
                <a:solidFill>
                  <a:srgbClr val="FF0000"/>
                </a:solidFill>
              </a:rPr>
              <a:t>Source: USA.com</a:t>
            </a:r>
            <a:endParaRPr lang="en-US" sz="1400">
              <a:solidFill>
                <a:srgbClr val="FF0000"/>
              </a:solidFill>
              <a:cs typeface="Calibri"/>
            </a:endParaRPr>
          </a:p>
          <a:p>
            <a:endParaRPr lang="en-US" sz="1200" i="1">
              <a:solidFill>
                <a:srgbClr val="FF0000"/>
              </a:solidFill>
              <a:cs typeface="Calibri"/>
            </a:endParaRPr>
          </a:p>
        </p:txBody>
      </p:sp>
      <p:sp>
        <p:nvSpPr>
          <p:cNvPr id="15" name="Rectangle 14">
            <a:extLst>
              <a:ext uri="{FF2B5EF4-FFF2-40B4-BE49-F238E27FC236}">
                <a16:creationId xmlns:a16="http://schemas.microsoft.com/office/drawing/2014/main" id="{F941FDFD-4447-4DB7-B137-FD55F784EDF4}"/>
              </a:ext>
            </a:extLst>
          </p:cNvPr>
          <p:cNvSpPr/>
          <p:nvPr/>
        </p:nvSpPr>
        <p:spPr>
          <a:xfrm>
            <a:off x="532972" y="1718749"/>
            <a:ext cx="6144018" cy="4923736"/>
          </a:xfrm>
          <a:prstGeom prst="rect">
            <a:avLst/>
          </a:prstGeom>
          <a:solidFill>
            <a:srgbClr val="42C234">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76C36AD-35D9-44E9-8A74-7D3D194405A7}"/>
              </a:ext>
            </a:extLst>
          </p:cNvPr>
          <p:cNvSpPr/>
          <p:nvPr/>
        </p:nvSpPr>
        <p:spPr>
          <a:xfrm>
            <a:off x="537252" y="778776"/>
            <a:ext cx="6147229" cy="937270"/>
          </a:xfrm>
          <a:prstGeom prst="rect">
            <a:avLst/>
          </a:prstGeom>
          <a:solidFill>
            <a:srgbClr val="C0000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0C92ECF-6A59-42EC-89C5-45E5F9E93E50}"/>
              </a:ext>
            </a:extLst>
          </p:cNvPr>
          <p:cNvSpPr/>
          <p:nvPr/>
        </p:nvSpPr>
        <p:spPr>
          <a:xfrm>
            <a:off x="7747770" y="2009680"/>
            <a:ext cx="2870969" cy="2663149"/>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150000"/>
              </a:lnSpc>
            </a:pPr>
            <a:r>
              <a:rPr lang="en-US" sz="2400">
                <a:solidFill>
                  <a:srgbClr val="000000"/>
                </a:solidFill>
                <a:latin typeface="Calibri"/>
                <a:ea typeface="Segoe UI"/>
                <a:cs typeface="Segoe UI"/>
              </a:rPr>
              <a:t>Collection Method</a:t>
            </a:r>
            <a:r>
              <a:rPr lang="en-US" sz="2400">
                <a:latin typeface="Calibri"/>
                <a:ea typeface="Segoe UI"/>
                <a:cs typeface="Segoe UI"/>
              </a:rPr>
              <a:t>​</a:t>
            </a:r>
            <a:endParaRPr lang="en-US" sz="2400">
              <a:cs typeface="Calibri"/>
            </a:endParaRPr>
          </a:p>
          <a:p>
            <a:pPr lvl="0" algn="ctr" rtl="0">
              <a:lnSpc>
                <a:spcPct val="150000"/>
              </a:lnSpc>
              <a:buChar char="•"/>
            </a:pPr>
            <a:r>
              <a:rPr lang="en-US" sz="2400">
                <a:solidFill>
                  <a:srgbClr val="000000"/>
                </a:solidFill>
                <a:latin typeface="Calibri"/>
                <a:ea typeface="Arial"/>
                <a:cs typeface="Arial"/>
              </a:rPr>
              <a:t>API</a:t>
            </a:r>
            <a:r>
              <a:rPr lang="en-US" sz="2400">
                <a:latin typeface="Calibri"/>
                <a:ea typeface="Arial"/>
                <a:cs typeface="Arial"/>
              </a:rPr>
              <a:t>​</a:t>
            </a:r>
          </a:p>
          <a:p>
            <a:pPr lvl="0" algn="ctr" rtl="0">
              <a:lnSpc>
                <a:spcPct val="150000"/>
              </a:lnSpc>
              <a:buChar char="•"/>
            </a:pPr>
            <a:r>
              <a:rPr lang="en-US" sz="2400">
                <a:solidFill>
                  <a:srgbClr val="000000"/>
                </a:solidFill>
                <a:latin typeface="Calibri"/>
                <a:ea typeface="Arial"/>
                <a:cs typeface="Arial"/>
              </a:rPr>
              <a:t>Manual collection</a:t>
            </a:r>
            <a:r>
              <a:rPr lang="en-US" sz="2400">
                <a:latin typeface="Calibri"/>
                <a:ea typeface="Arial"/>
                <a:cs typeface="Arial"/>
              </a:rPr>
              <a:t>​</a:t>
            </a:r>
          </a:p>
        </p:txBody>
      </p:sp>
    </p:spTree>
    <p:extLst>
      <p:ext uri="{BB962C8B-B14F-4D97-AF65-F5344CB8AC3E}">
        <p14:creationId xmlns:p14="http://schemas.microsoft.com/office/powerpoint/2010/main" val="6403214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1" descr="A close up of a piece of paper&#10;&#10;Description generated with very high confidence">
            <a:extLst>
              <a:ext uri="{FF2B5EF4-FFF2-40B4-BE49-F238E27FC236}">
                <a16:creationId xmlns:a16="http://schemas.microsoft.com/office/drawing/2014/main" id="{7DA842F9-E183-482E-8B4A-1BD7E23A673E}"/>
              </a:ext>
            </a:extLst>
          </p:cNvPr>
          <p:cNvPicPr>
            <a:picLocks noChangeAspect="1"/>
          </p:cNvPicPr>
          <p:nvPr/>
        </p:nvPicPr>
        <p:blipFill>
          <a:blip r:embed="rId3"/>
          <a:stretch>
            <a:fillRect/>
          </a:stretch>
        </p:blipFill>
        <p:spPr>
          <a:xfrm>
            <a:off x="764632" y="1965070"/>
            <a:ext cx="3403242" cy="4081030"/>
          </a:xfrm>
          <a:prstGeom prst="rect">
            <a:avLst/>
          </a:prstGeom>
        </p:spPr>
      </p:pic>
      <p:sp>
        <p:nvSpPr>
          <p:cNvPr id="13" name="Rectangle 12">
            <a:extLst>
              <a:ext uri="{FF2B5EF4-FFF2-40B4-BE49-F238E27FC236}">
                <a16:creationId xmlns:a16="http://schemas.microsoft.com/office/drawing/2014/main" id="{52444021-66E9-46F6-AE86-171048473A7E}"/>
              </a:ext>
            </a:extLst>
          </p:cNvPr>
          <p:cNvSpPr/>
          <p:nvPr/>
        </p:nvSpPr>
        <p:spPr>
          <a:xfrm>
            <a:off x="372362" y="2021701"/>
            <a:ext cx="3809999" cy="4072943"/>
          </a:xfrm>
          <a:prstGeom prst="rect">
            <a:avLst/>
          </a:prstGeom>
          <a:solidFill>
            <a:srgbClr val="FFFFF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8FE03A6-0174-42FA-B587-443B2ACCB6D8}"/>
              </a:ext>
            </a:extLst>
          </p:cNvPr>
          <p:cNvSpPr txBox="1"/>
          <p:nvPr/>
        </p:nvSpPr>
        <p:spPr>
          <a:xfrm>
            <a:off x="99484" y="93742"/>
            <a:ext cx="57978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How to convert raw data to (X Y)?</a:t>
            </a:r>
            <a:endParaRPr lang="en-US" altLang="ja-JP">
              <a:ea typeface="游ゴシック"/>
              <a:cs typeface="Calibri"/>
            </a:endParaRPr>
          </a:p>
        </p:txBody>
      </p:sp>
      <p:sp>
        <p:nvSpPr>
          <p:cNvPr id="11" name="Arrow: Right 10">
            <a:extLst>
              <a:ext uri="{FF2B5EF4-FFF2-40B4-BE49-F238E27FC236}">
                <a16:creationId xmlns:a16="http://schemas.microsoft.com/office/drawing/2014/main" id="{F4110DE7-BDBA-4901-BC8F-3B3DD5644DF1}"/>
              </a:ext>
            </a:extLst>
          </p:cNvPr>
          <p:cNvSpPr/>
          <p:nvPr/>
        </p:nvSpPr>
        <p:spPr>
          <a:xfrm rot="5400000">
            <a:off x="2239267" y="4036797"/>
            <a:ext cx="4610654" cy="284680"/>
          </a:xfrm>
          <a:prstGeom prst="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9CCBC2F6-4F20-4395-8E46-F57ED6995497}"/>
              </a:ext>
            </a:extLst>
          </p:cNvPr>
          <p:cNvCxnSpPr>
            <a:cxnSpLocks/>
          </p:cNvCxnSpPr>
          <p:nvPr/>
        </p:nvCxnSpPr>
        <p:spPr>
          <a:xfrm flipH="1">
            <a:off x="4615713" y="2502913"/>
            <a:ext cx="5362783" cy="7695"/>
          </a:xfrm>
          <a:prstGeom prst="straightConnector1">
            <a:avLst/>
          </a:prstGeom>
          <a:ln w="28575">
            <a:solidFill>
              <a:schemeClr val="bg2">
                <a:lumMod val="1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Diamond 33">
            <a:extLst>
              <a:ext uri="{FF2B5EF4-FFF2-40B4-BE49-F238E27FC236}">
                <a16:creationId xmlns:a16="http://schemas.microsoft.com/office/drawing/2014/main" id="{43A2378B-1524-47AC-BF63-C79A5307D94A}"/>
              </a:ext>
            </a:extLst>
          </p:cNvPr>
          <p:cNvSpPr/>
          <p:nvPr/>
        </p:nvSpPr>
        <p:spPr>
          <a:xfrm>
            <a:off x="2465850" y="4855722"/>
            <a:ext cx="69761" cy="101959"/>
          </a:xfrm>
          <a:prstGeom prst="diamond">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EE62B2D-28E4-4968-B175-09CE3BB5AE75}"/>
              </a:ext>
            </a:extLst>
          </p:cNvPr>
          <p:cNvSpPr txBox="1"/>
          <p:nvPr/>
        </p:nvSpPr>
        <p:spPr>
          <a:xfrm>
            <a:off x="6693126" y="827204"/>
            <a:ext cx="326773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C00000"/>
                </a:solidFill>
                <a:cs typeface="Calibri"/>
              </a:rPr>
              <a:t>Average Increment Ratio (AIR) (confirmed)</a:t>
            </a:r>
          </a:p>
        </p:txBody>
      </p:sp>
      <p:pic>
        <p:nvPicPr>
          <p:cNvPr id="19" name="Picture 2" descr="A close up of a logo&#10;&#10;Description generated with high confidence">
            <a:extLst>
              <a:ext uri="{FF2B5EF4-FFF2-40B4-BE49-F238E27FC236}">
                <a16:creationId xmlns:a16="http://schemas.microsoft.com/office/drawing/2014/main" id="{DED41C62-19F0-4DD3-A2F3-6DAE9AC7C6B3}"/>
              </a:ext>
            </a:extLst>
          </p:cNvPr>
          <p:cNvPicPr>
            <a:picLocks noChangeAspect="1"/>
          </p:cNvPicPr>
          <p:nvPr/>
        </p:nvPicPr>
        <p:blipFill>
          <a:blip r:embed="rId4"/>
          <a:stretch>
            <a:fillRect/>
          </a:stretch>
        </p:blipFill>
        <p:spPr>
          <a:xfrm>
            <a:off x="2040075" y="4206321"/>
            <a:ext cx="881130" cy="881130"/>
          </a:xfrm>
          <a:prstGeom prst="rect">
            <a:avLst/>
          </a:prstGeom>
        </p:spPr>
      </p:pic>
      <p:pic>
        <p:nvPicPr>
          <p:cNvPr id="5" name="Picture 14" descr="A close up of a logo&#10;&#10;Description generated with very high confidence">
            <a:extLst>
              <a:ext uri="{FF2B5EF4-FFF2-40B4-BE49-F238E27FC236}">
                <a16:creationId xmlns:a16="http://schemas.microsoft.com/office/drawing/2014/main" id="{CC69BFB4-F956-4552-990D-A25C7B67CF9C}"/>
              </a:ext>
            </a:extLst>
          </p:cNvPr>
          <p:cNvPicPr>
            <a:picLocks noChangeAspect="1"/>
          </p:cNvPicPr>
          <p:nvPr/>
        </p:nvPicPr>
        <p:blipFill>
          <a:blip r:embed="rId5"/>
          <a:stretch>
            <a:fillRect/>
          </a:stretch>
        </p:blipFill>
        <p:spPr>
          <a:xfrm>
            <a:off x="1284559" y="2335934"/>
            <a:ext cx="754742" cy="754742"/>
          </a:xfrm>
          <a:prstGeom prst="rect">
            <a:avLst/>
          </a:prstGeom>
        </p:spPr>
      </p:pic>
      <p:pic>
        <p:nvPicPr>
          <p:cNvPr id="6" name="Picture 16" descr="A close up of a logo&#10;&#10;Description generated with very high confidence">
            <a:extLst>
              <a:ext uri="{FF2B5EF4-FFF2-40B4-BE49-F238E27FC236}">
                <a16:creationId xmlns:a16="http://schemas.microsoft.com/office/drawing/2014/main" id="{5A309517-B276-4B7E-9DD7-DCDC9865A1FC}"/>
              </a:ext>
            </a:extLst>
          </p:cNvPr>
          <p:cNvPicPr>
            <a:picLocks noChangeAspect="1"/>
          </p:cNvPicPr>
          <p:nvPr/>
        </p:nvPicPr>
        <p:blipFill>
          <a:blip r:embed="rId6"/>
          <a:stretch>
            <a:fillRect/>
          </a:stretch>
        </p:blipFill>
        <p:spPr>
          <a:xfrm>
            <a:off x="1700896" y="3408981"/>
            <a:ext cx="682172" cy="689429"/>
          </a:xfrm>
          <a:prstGeom prst="rect">
            <a:avLst/>
          </a:prstGeom>
        </p:spPr>
      </p:pic>
      <p:pic>
        <p:nvPicPr>
          <p:cNvPr id="21" name="Picture 38" descr="A close up of a logo&#10;&#10;Description generated with very high confidence">
            <a:extLst>
              <a:ext uri="{FF2B5EF4-FFF2-40B4-BE49-F238E27FC236}">
                <a16:creationId xmlns:a16="http://schemas.microsoft.com/office/drawing/2014/main" id="{A96BE876-E496-41D6-911C-EE53F05399DD}"/>
              </a:ext>
            </a:extLst>
          </p:cNvPr>
          <p:cNvPicPr>
            <a:picLocks noChangeAspect="1"/>
          </p:cNvPicPr>
          <p:nvPr/>
        </p:nvPicPr>
        <p:blipFill>
          <a:blip r:embed="rId7"/>
          <a:stretch>
            <a:fillRect/>
          </a:stretch>
        </p:blipFill>
        <p:spPr>
          <a:xfrm>
            <a:off x="2904103" y="4848584"/>
            <a:ext cx="742951" cy="721784"/>
          </a:xfrm>
          <a:prstGeom prst="rect">
            <a:avLst/>
          </a:prstGeom>
        </p:spPr>
      </p:pic>
      <p:sp>
        <p:nvSpPr>
          <p:cNvPr id="35" name="TextBox 34">
            <a:extLst>
              <a:ext uri="{FF2B5EF4-FFF2-40B4-BE49-F238E27FC236}">
                <a16:creationId xmlns:a16="http://schemas.microsoft.com/office/drawing/2014/main" id="{E4020F6A-938C-44E8-9F61-725E8495D3B0}"/>
              </a:ext>
            </a:extLst>
          </p:cNvPr>
          <p:cNvSpPr txBox="1"/>
          <p:nvPr/>
        </p:nvSpPr>
        <p:spPr>
          <a:xfrm>
            <a:off x="2214846" y="2554834"/>
            <a:ext cx="14821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rPr>
              <a:t>% &gt;65 yrs. old</a:t>
            </a:r>
          </a:p>
        </p:txBody>
      </p:sp>
      <p:sp>
        <p:nvSpPr>
          <p:cNvPr id="36" name="TextBox 35">
            <a:extLst>
              <a:ext uri="{FF2B5EF4-FFF2-40B4-BE49-F238E27FC236}">
                <a16:creationId xmlns:a16="http://schemas.microsoft.com/office/drawing/2014/main" id="{B0D69177-05E5-45C4-8A03-19D1E8DC1B52}"/>
              </a:ext>
            </a:extLst>
          </p:cNvPr>
          <p:cNvSpPr txBox="1"/>
          <p:nvPr/>
        </p:nvSpPr>
        <p:spPr>
          <a:xfrm>
            <a:off x="2639482" y="3101481"/>
            <a:ext cx="16967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cs typeface="Calibri"/>
              </a:rPr>
              <a:t>Medical resource index</a:t>
            </a:r>
          </a:p>
        </p:txBody>
      </p:sp>
      <p:sp>
        <p:nvSpPr>
          <p:cNvPr id="37" name="TextBox 36">
            <a:extLst>
              <a:ext uri="{FF2B5EF4-FFF2-40B4-BE49-F238E27FC236}">
                <a16:creationId xmlns:a16="http://schemas.microsoft.com/office/drawing/2014/main" id="{32563C68-B362-46BB-AC66-AA10F55C88D7}"/>
              </a:ext>
            </a:extLst>
          </p:cNvPr>
          <p:cNvSpPr txBox="1"/>
          <p:nvPr/>
        </p:nvSpPr>
        <p:spPr>
          <a:xfrm>
            <a:off x="696213" y="4524228"/>
            <a:ext cx="1219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cs typeface="Calibri"/>
              </a:rPr>
              <a:t># airports</a:t>
            </a:r>
            <a:endParaRPr lang="en-US">
              <a:solidFill>
                <a:srgbClr val="000000"/>
              </a:solidFill>
            </a:endParaRPr>
          </a:p>
        </p:txBody>
      </p:sp>
      <p:sp>
        <p:nvSpPr>
          <p:cNvPr id="38" name="TextBox 37">
            <a:extLst>
              <a:ext uri="{FF2B5EF4-FFF2-40B4-BE49-F238E27FC236}">
                <a16:creationId xmlns:a16="http://schemas.microsoft.com/office/drawing/2014/main" id="{A3B0F991-DB34-4ACE-A1C0-664EF8132B46}"/>
              </a:ext>
            </a:extLst>
          </p:cNvPr>
          <p:cNvSpPr txBox="1"/>
          <p:nvPr/>
        </p:nvSpPr>
        <p:spPr>
          <a:xfrm>
            <a:off x="1130875" y="5280861"/>
            <a:ext cx="23729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cs typeface="Calibri"/>
              </a:rPr>
              <a:t>Education Index</a:t>
            </a:r>
            <a:endParaRPr lang="en-US">
              <a:solidFill>
                <a:srgbClr val="000000"/>
              </a:solidFill>
            </a:endParaRPr>
          </a:p>
        </p:txBody>
      </p:sp>
      <p:sp>
        <p:nvSpPr>
          <p:cNvPr id="40" name="TextBox 39">
            <a:extLst>
              <a:ext uri="{FF2B5EF4-FFF2-40B4-BE49-F238E27FC236}">
                <a16:creationId xmlns:a16="http://schemas.microsoft.com/office/drawing/2014/main" id="{B5202E74-DF18-4673-888E-92CEA3ACCE36}"/>
              </a:ext>
            </a:extLst>
          </p:cNvPr>
          <p:cNvSpPr txBox="1"/>
          <p:nvPr/>
        </p:nvSpPr>
        <p:spPr>
          <a:xfrm>
            <a:off x="1609068" y="764800"/>
            <a:ext cx="260313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0B050"/>
                </a:solidFill>
              </a:rPr>
              <a:t>Time-invariant State Info</a:t>
            </a:r>
            <a:endParaRPr lang="en-US" sz="2800" b="1">
              <a:solidFill>
                <a:srgbClr val="00B050"/>
              </a:solidFill>
              <a:cs typeface="Calibri"/>
            </a:endParaRPr>
          </a:p>
        </p:txBody>
      </p:sp>
      <p:sp>
        <p:nvSpPr>
          <p:cNvPr id="47" name="TextBox 46">
            <a:extLst>
              <a:ext uri="{FF2B5EF4-FFF2-40B4-BE49-F238E27FC236}">
                <a16:creationId xmlns:a16="http://schemas.microsoft.com/office/drawing/2014/main" id="{AA2B09FA-E038-46A5-A36F-E2F810D825E4}"/>
              </a:ext>
            </a:extLst>
          </p:cNvPr>
          <p:cNvSpPr txBox="1"/>
          <p:nvPr/>
        </p:nvSpPr>
        <p:spPr>
          <a:xfrm>
            <a:off x="4461221" y="766690"/>
            <a:ext cx="2125000" cy="954107"/>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0B050"/>
                </a:solidFill>
                <a:cs typeface="Calibri"/>
              </a:rPr>
              <a:t>Time-variant State Policy</a:t>
            </a:r>
          </a:p>
        </p:txBody>
      </p:sp>
      <p:cxnSp>
        <p:nvCxnSpPr>
          <p:cNvPr id="49" name="Straight Arrow Connector 48">
            <a:extLst>
              <a:ext uri="{FF2B5EF4-FFF2-40B4-BE49-F238E27FC236}">
                <a16:creationId xmlns:a16="http://schemas.microsoft.com/office/drawing/2014/main" id="{E8254532-B157-496D-B7A2-5172FF1317D6}"/>
              </a:ext>
            </a:extLst>
          </p:cNvPr>
          <p:cNvCxnSpPr>
            <a:cxnSpLocks/>
          </p:cNvCxnSpPr>
          <p:nvPr/>
        </p:nvCxnSpPr>
        <p:spPr>
          <a:xfrm flipH="1" flipV="1">
            <a:off x="4588882" y="3803861"/>
            <a:ext cx="5408964" cy="38485"/>
          </a:xfrm>
          <a:prstGeom prst="straightConnector1">
            <a:avLst/>
          </a:prstGeom>
          <a:ln w="28575">
            <a:solidFill>
              <a:schemeClr val="bg2">
                <a:lumMod val="1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A1D0144-4EAD-4454-8E6E-5D02A59DDA3B}"/>
              </a:ext>
            </a:extLst>
          </p:cNvPr>
          <p:cNvCxnSpPr>
            <a:cxnSpLocks/>
          </p:cNvCxnSpPr>
          <p:nvPr/>
        </p:nvCxnSpPr>
        <p:spPr>
          <a:xfrm flipH="1" flipV="1">
            <a:off x="4601944" y="5333227"/>
            <a:ext cx="5370481" cy="7697"/>
          </a:xfrm>
          <a:prstGeom prst="straightConnector1">
            <a:avLst/>
          </a:prstGeom>
          <a:ln w="28575">
            <a:solidFill>
              <a:schemeClr val="bg2">
                <a:lumMod val="1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3327A3E-B703-4137-8FF5-0B7C0271DC55}"/>
              </a:ext>
            </a:extLst>
          </p:cNvPr>
          <p:cNvSpPr/>
          <p:nvPr/>
        </p:nvSpPr>
        <p:spPr>
          <a:xfrm>
            <a:off x="772145" y="5710962"/>
            <a:ext cx="1765478" cy="289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5" descr="A close up of a map&#10;&#10;Description generated with high confidence">
            <a:extLst>
              <a:ext uri="{FF2B5EF4-FFF2-40B4-BE49-F238E27FC236}">
                <a16:creationId xmlns:a16="http://schemas.microsoft.com/office/drawing/2014/main" id="{02602E52-0CBC-4A64-860B-DB087CAD8805}"/>
              </a:ext>
            </a:extLst>
          </p:cNvPr>
          <p:cNvPicPr>
            <a:picLocks noChangeAspect="1"/>
          </p:cNvPicPr>
          <p:nvPr/>
        </p:nvPicPr>
        <p:blipFill rotWithShape="1">
          <a:blip r:embed="rId8"/>
          <a:srcRect r="-196" b="9382"/>
          <a:stretch/>
        </p:blipFill>
        <p:spPr>
          <a:xfrm>
            <a:off x="188381" y="761135"/>
            <a:ext cx="1277991" cy="955316"/>
          </a:xfrm>
          <a:prstGeom prst="rect">
            <a:avLst/>
          </a:prstGeom>
        </p:spPr>
      </p:pic>
      <p:sp>
        <p:nvSpPr>
          <p:cNvPr id="12" name="Flowchart: Decision 11">
            <a:extLst>
              <a:ext uri="{FF2B5EF4-FFF2-40B4-BE49-F238E27FC236}">
                <a16:creationId xmlns:a16="http://schemas.microsoft.com/office/drawing/2014/main" id="{37880DE9-B285-4E61-B5F1-63EBE79022B1}"/>
              </a:ext>
            </a:extLst>
          </p:cNvPr>
          <p:cNvSpPr/>
          <p:nvPr/>
        </p:nvSpPr>
        <p:spPr>
          <a:xfrm>
            <a:off x="261775" y="1127760"/>
            <a:ext cx="52481" cy="64304"/>
          </a:xfrm>
          <a:prstGeom prst="flowChartDecis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084FA58-F950-4DC7-A871-93CDA7F66DCD}"/>
              </a:ext>
            </a:extLst>
          </p:cNvPr>
          <p:cNvSpPr/>
          <p:nvPr/>
        </p:nvSpPr>
        <p:spPr>
          <a:xfrm>
            <a:off x="6626684" y="-26020"/>
            <a:ext cx="3451366" cy="6876740"/>
          </a:xfrm>
          <a:prstGeom prst="rect">
            <a:avLst/>
          </a:prstGeom>
          <a:solidFill>
            <a:srgbClr val="C0000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0BC8871D-4613-4040-8C9D-E1AD101B5418}"/>
              </a:ext>
            </a:extLst>
          </p:cNvPr>
          <p:cNvSpPr txBox="1"/>
          <p:nvPr/>
        </p:nvSpPr>
        <p:spPr>
          <a:xfrm>
            <a:off x="10749147" y="2865915"/>
            <a:ext cx="129805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a:t>
            </a:r>
            <a:r>
              <a:rPr lang="en-US" sz="2800">
                <a:solidFill>
                  <a:srgbClr val="000000"/>
                </a:solidFill>
                <a:cs typeface="Calibri"/>
              </a:rPr>
              <a:t> </a:t>
            </a:r>
            <a:r>
              <a:rPr lang="en-US" sz="2800" b="1">
                <a:solidFill>
                  <a:srgbClr val="42C234"/>
                </a:solidFill>
                <a:ea typeface="+mn-lt"/>
                <a:cs typeface="+mn-lt"/>
              </a:rPr>
              <a:t>X </a:t>
            </a:r>
            <a:r>
              <a:rPr lang="en-US" sz="2800" b="1">
                <a:solidFill>
                  <a:srgbClr val="42C234"/>
                </a:solidFill>
                <a:cs typeface="Calibri"/>
              </a:rPr>
              <a:t> </a:t>
            </a:r>
            <a:r>
              <a:rPr lang="en-US" sz="2800" b="1">
                <a:solidFill>
                  <a:srgbClr val="C00000"/>
                </a:solidFill>
                <a:cs typeface="Calibri"/>
              </a:rPr>
              <a:t>Y </a:t>
            </a:r>
            <a:r>
              <a:rPr lang="en-US" sz="2800">
                <a:cs typeface="Calibri"/>
              </a:rPr>
              <a:t>)</a:t>
            </a:r>
            <a:endParaRPr lang="en-US">
              <a:cs typeface="Calibri"/>
            </a:endParaRPr>
          </a:p>
        </p:txBody>
      </p:sp>
      <p:sp>
        <p:nvSpPr>
          <p:cNvPr id="53" name="TextBox 52">
            <a:extLst>
              <a:ext uri="{FF2B5EF4-FFF2-40B4-BE49-F238E27FC236}">
                <a16:creationId xmlns:a16="http://schemas.microsoft.com/office/drawing/2014/main" id="{7FE181DD-D738-4C8F-96C6-4A2251CD6AB6}"/>
              </a:ext>
            </a:extLst>
          </p:cNvPr>
          <p:cNvSpPr txBox="1"/>
          <p:nvPr/>
        </p:nvSpPr>
        <p:spPr>
          <a:xfrm>
            <a:off x="10749146" y="4351168"/>
            <a:ext cx="129805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a:t>
            </a:r>
            <a:r>
              <a:rPr lang="en-US" sz="2800">
                <a:solidFill>
                  <a:srgbClr val="000000"/>
                </a:solidFill>
                <a:cs typeface="Calibri"/>
              </a:rPr>
              <a:t> </a:t>
            </a:r>
            <a:r>
              <a:rPr lang="en-US" sz="2800" b="1">
                <a:solidFill>
                  <a:srgbClr val="42C234"/>
                </a:solidFill>
                <a:cs typeface="Calibri"/>
              </a:rPr>
              <a:t>X  </a:t>
            </a:r>
            <a:r>
              <a:rPr lang="en-US" sz="2800" b="1">
                <a:solidFill>
                  <a:srgbClr val="C00000"/>
                </a:solidFill>
                <a:cs typeface="Calibri"/>
              </a:rPr>
              <a:t>Y </a:t>
            </a:r>
            <a:r>
              <a:rPr lang="en-US" sz="2800">
                <a:cs typeface="Calibri"/>
              </a:rPr>
              <a:t>)</a:t>
            </a:r>
          </a:p>
        </p:txBody>
      </p:sp>
      <p:sp>
        <p:nvSpPr>
          <p:cNvPr id="58" name="TextBox 57">
            <a:extLst>
              <a:ext uri="{FF2B5EF4-FFF2-40B4-BE49-F238E27FC236}">
                <a16:creationId xmlns:a16="http://schemas.microsoft.com/office/drawing/2014/main" id="{E47B44C1-2894-4A5F-8A62-9190725800F3}"/>
              </a:ext>
            </a:extLst>
          </p:cNvPr>
          <p:cNvSpPr txBox="1"/>
          <p:nvPr/>
        </p:nvSpPr>
        <p:spPr>
          <a:xfrm>
            <a:off x="10749145" y="5741869"/>
            <a:ext cx="129805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a:t>
            </a:r>
            <a:r>
              <a:rPr lang="en-US" sz="2800">
                <a:solidFill>
                  <a:srgbClr val="000000"/>
                </a:solidFill>
                <a:cs typeface="Calibri"/>
              </a:rPr>
              <a:t> </a:t>
            </a:r>
            <a:r>
              <a:rPr lang="en-US" sz="2800" b="1">
                <a:solidFill>
                  <a:srgbClr val="42C234"/>
                </a:solidFill>
                <a:cs typeface="Calibri"/>
              </a:rPr>
              <a:t>X  </a:t>
            </a:r>
            <a:r>
              <a:rPr lang="en-US" sz="2800" b="1">
                <a:solidFill>
                  <a:srgbClr val="C00000"/>
                </a:solidFill>
                <a:cs typeface="Calibri"/>
              </a:rPr>
              <a:t>Y </a:t>
            </a:r>
            <a:r>
              <a:rPr lang="en-US" sz="2800">
                <a:cs typeface="Calibri"/>
              </a:rPr>
              <a:t>)</a:t>
            </a:r>
          </a:p>
        </p:txBody>
      </p:sp>
      <p:cxnSp>
        <p:nvCxnSpPr>
          <p:cNvPr id="17" name="Straight Arrow Connector 16">
            <a:extLst>
              <a:ext uri="{FF2B5EF4-FFF2-40B4-BE49-F238E27FC236}">
                <a16:creationId xmlns:a16="http://schemas.microsoft.com/office/drawing/2014/main" id="{2369297A-1A18-4169-BBCF-F36BD0F7D845}"/>
              </a:ext>
            </a:extLst>
          </p:cNvPr>
          <p:cNvCxnSpPr/>
          <p:nvPr/>
        </p:nvCxnSpPr>
        <p:spPr>
          <a:xfrm flipV="1">
            <a:off x="10354139" y="3170297"/>
            <a:ext cx="320298" cy="90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4EC48D5A-2C35-4E6C-A28F-41CA7871975A}"/>
              </a:ext>
            </a:extLst>
          </p:cNvPr>
          <p:cNvCxnSpPr>
            <a:cxnSpLocks/>
          </p:cNvCxnSpPr>
          <p:nvPr/>
        </p:nvCxnSpPr>
        <p:spPr>
          <a:xfrm flipV="1">
            <a:off x="10354138" y="4649093"/>
            <a:ext cx="320298" cy="90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a:extLst>
              <a:ext uri="{FF2B5EF4-FFF2-40B4-BE49-F238E27FC236}">
                <a16:creationId xmlns:a16="http://schemas.microsoft.com/office/drawing/2014/main" id="{31B13A3E-41A1-49EB-8DFC-BE3FD01EFC8E}"/>
              </a:ext>
            </a:extLst>
          </p:cNvPr>
          <p:cNvCxnSpPr>
            <a:cxnSpLocks/>
          </p:cNvCxnSpPr>
          <p:nvPr/>
        </p:nvCxnSpPr>
        <p:spPr>
          <a:xfrm flipV="1">
            <a:off x="10360596" y="6033337"/>
            <a:ext cx="320298" cy="90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7" name="TextBox 66">
            <a:extLst>
              <a:ext uri="{FF2B5EF4-FFF2-40B4-BE49-F238E27FC236}">
                <a16:creationId xmlns:a16="http://schemas.microsoft.com/office/drawing/2014/main" id="{D1EFFA7E-D8AB-4D36-924D-DA4C679CE7BE}"/>
              </a:ext>
            </a:extLst>
          </p:cNvPr>
          <p:cNvSpPr txBox="1"/>
          <p:nvPr/>
        </p:nvSpPr>
        <p:spPr>
          <a:xfrm>
            <a:off x="10842866" y="2197331"/>
            <a:ext cx="1052824" cy="5326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a:cs typeface="Calibri"/>
              </a:rPr>
              <a:t>Data</a:t>
            </a:r>
          </a:p>
        </p:txBody>
      </p:sp>
      <p:sp>
        <p:nvSpPr>
          <p:cNvPr id="61" name="TextBox 60">
            <a:extLst>
              <a:ext uri="{FF2B5EF4-FFF2-40B4-BE49-F238E27FC236}">
                <a16:creationId xmlns:a16="http://schemas.microsoft.com/office/drawing/2014/main" id="{78AC8F3B-A934-4E3C-AA29-0AB8160979E1}"/>
              </a:ext>
            </a:extLst>
          </p:cNvPr>
          <p:cNvSpPr txBox="1"/>
          <p:nvPr/>
        </p:nvSpPr>
        <p:spPr>
          <a:xfrm>
            <a:off x="4034316" y="1884603"/>
            <a:ext cx="9949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a:solidFill>
                  <a:srgbClr val="4472C4"/>
                </a:solidFill>
                <a:cs typeface="Calibri"/>
              </a:rPr>
              <a:t>Time</a:t>
            </a:r>
            <a:endParaRPr lang="en-US">
              <a:solidFill>
                <a:srgbClr val="4472C4"/>
              </a:solidFill>
            </a:endParaRPr>
          </a:p>
        </p:txBody>
      </p:sp>
      <p:sp>
        <p:nvSpPr>
          <p:cNvPr id="9" name="Rectangle 8">
            <a:extLst>
              <a:ext uri="{FF2B5EF4-FFF2-40B4-BE49-F238E27FC236}">
                <a16:creationId xmlns:a16="http://schemas.microsoft.com/office/drawing/2014/main" id="{77501AD0-CC5E-4332-B49A-DBF4B462445E}"/>
              </a:ext>
            </a:extLst>
          </p:cNvPr>
          <p:cNvSpPr/>
          <p:nvPr/>
        </p:nvSpPr>
        <p:spPr>
          <a:xfrm>
            <a:off x="-18819" y="-33108"/>
            <a:ext cx="6643257" cy="6914131"/>
          </a:xfrm>
          <a:prstGeom prst="rect">
            <a:avLst/>
          </a:prstGeom>
          <a:solidFill>
            <a:srgbClr val="42C234">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33B20E8-3EA8-499C-9D35-B29D815FB49A}"/>
              </a:ext>
            </a:extLst>
          </p:cNvPr>
          <p:cNvSpPr txBox="1"/>
          <p:nvPr/>
        </p:nvSpPr>
        <p:spPr>
          <a:xfrm>
            <a:off x="6019912" y="-153500"/>
            <a:ext cx="5669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solidFill>
                  <a:srgbClr val="42C234"/>
                </a:solidFill>
                <a:cs typeface="Calibri"/>
              </a:rPr>
              <a:t>X</a:t>
            </a:r>
            <a:endParaRPr lang="en-US" sz="5400"/>
          </a:p>
        </p:txBody>
      </p:sp>
      <p:sp>
        <p:nvSpPr>
          <p:cNvPr id="62" name="TextBox 61">
            <a:extLst>
              <a:ext uri="{FF2B5EF4-FFF2-40B4-BE49-F238E27FC236}">
                <a16:creationId xmlns:a16="http://schemas.microsoft.com/office/drawing/2014/main" id="{950DD40C-E411-4127-B08E-95096CDD948B}"/>
              </a:ext>
            </a:extLst>
          </p:cNvPr>
          <p:cNvSpPr txBox="1"/>
          <p:nvPr/>
        </p:nvSpPr>
        <p:spPr>
          <a:xfrm>
            <a:off x="6691504" y="-153501"/>
            <a:ext cx="5669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solidFill>
                  <a:srgbClr val="C00000"/>
                </a:solidFill>
                <a:cs typeface="Calibri"/>
              </a:rPr>
              <a:t>Y</a:t>
            </a:r>
          </a:p>
        </p:txBody>
      </p:sp>
      <p:sp>
        <p:nvSpPr>
          <p:cNvPr id="14" name="TextBox 13">
            <a:extLst>
              <a:ext uri="{FF2B5EF4-FFF2-40B4-BE49-F238E27FC236}">
                <a16:creationId xmlns:a16="http://schemas.microsoft.com/office/drawing/2014/main" id="{2E01DC54-F78C-4257-92AB-79DEAFD6DEE9}"/>
              </a:ext>
            </a:extLst>
          </p:cNvPr>
          <p:cNvSpPr txBox="1"/>
          <p:nvPr/>
        </p:nvSpPr>
        <p:spPr>
          <a:xfrm>
            <a:off x="7863873" y="2894899"/>
            <a:ext cx="136031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C00000"/>
                </a:solidFill>
                <a:cs typeface="Calibri"/>
              </a:rPr>
              <a:t>AIR 1</a:t>
            </a:r>
            <a:endParaRPr lang="en-US" sz="3200"/>
          </a:p>
        </p:txBody>
      </p:sp>
      <p:sp>
        <p:nvSpPr>
          <p:cNvPr id="63" name="TextBox 62">
            <a:extLst>
              <a:ext uri="{FF2B5EF4-FFF2-40B4-BE49-F238E27FC236}">
                <a16:creationId xmlns:a16="http://schemas.microsoft.com/office/drawing/2014/main" id="{4885167A-DF49-4046-959F-420C052C17C4}"/>
              </a:ext>
            </a:extLst>
          </p:cNvPr>
          <p:cNvSpPr txBox="1"/>
          <p:nvPr/>
        </p:nvSpPr>
        <p:spPr>
          <a:xfrm>
            <a:off x="7863872" y="4312627"/>
            <a:ext cx="136031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C00000"/>
                </a:solidFill>
                <a:cs typeface="Calibri"/>
              </a:rPr>
              <a:t>AIR 2</a:t>
            </a:r>
            <a:endParaRPr lang="en-US" sz="3200"/>
          </a:p>
        </p:txBody>
      </p:sp>
      <p:sp>
        <p:nvSpPr>
          <p:cNvPr id="65" name="TextBox 64">
            <a:extLst>
              <a:ext uri="{FF2B5EF4-FFF2-40B4-BE49-F238E27FC236}">
                <a16:creationId xmlns:a16="http://schemas.microsoft.com/office/drawing/2014/main" id="{7842F6B2-C102-4EF4-9FAB-B0503099A12C}"/>
              </a:ext>
            </a:extLst>
          </p:cNvPr>
          <p:cNvSpPr txBox="1"/>
          <p:nvPr/>
        </p:nvSpPr>
        <p:spPr>
          <a:xfrm>
            <a:off x="7863871" y="5712735"/>
            <a:ext cx="144497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C00000"/>
                </a:solidFill>
                <a:cs typeface="Calibri"/>
              </a:rPr>
              <a:t>AIR ...</a:t>
            </a:r>
            <a:endParaRPr lang="en-US" sz="3200"/>
          </a:p>
        </p:txBody>
      </p:sp>
      <p:sp>
        <p:nvSpPr>
          <p:cNvPr id="66" name="TextBox 65">
            <a:extLst>
              <a:ext uri="{FF2B5EF4-FFF2-40B4-BE49-F238E27FC236}">
                <a16:creationId xmlns:a16="http://schemas.microsoft.com/office/drawing/2014/main" id="{CA688570-A55B-4D1E-8914-6FA01A40A2C0}"/>
              </a:ext>
            </a:extLst>
          </p:cNvPr>
          <p:cNvSpPr txBox="1"/>
          <p:nvPr/>
        </p:nvSpPr>
        <p:spPr>
          <a:xfrm>
            <a:off x="4801572" y="2871124"/>
            <a:ext cx="20348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00B050"/>
                </a:solidFill>
              </a:rPr>
              <a:t>Policy 1</a:t>
            </a:r>
            <a:endParaRPr lang="en-US" sz="3200"/>
          </a:p>
        </p:txBody>
      </p:sp>
      <p:sp>
        <p:nvSpPr>
          <p:cNvPr id="68" name="TextBox 67">
            <a:extLst>
              <a:ext uri="{FF2B5EF4-FFF2-40B4-BE49-F238E27FC236}">
                <a16:creationId xmlns:a16="http://schemas.microsoft.com/office/drawing/2014/main" id="{63E85C19-341F-4EFE-B069-F35BF9B96C20}"/>
              </a:ext>
            </a:extLst>
          </p:cNvPr>
          <p:cNvSpPr txBox="1"/>
          <p:nvPr/>
        </p:nvSpPr>
        <p:spPr>
          <a:xfrm>
            <a:off x="4859690" y="4246598"/>
            <a:ext cx="20348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00B050"/>
                </a:solidFill>
              </a:rPr>
              <a:t>Policy 2</a:t>
            </a:r>
            <a:endParaRPr lang="en-US" sz="3200"/>
          </a:p>
        </p:txBody>
      </p:sp>
      <p:sp>
        <p:nvSpPr>
          <p:cNvPr id="69" name="TextBox 68">
            <a:extLst>
              <a:ext uri="{FF2B5EF4-FFF2-40B4-BE49-F238E27FC236}">
                <a16:creationId xmlns:a16="http://schemas.microsoft.com/office/drawing/2014/main" id="{12ADC3E5-1B08-42CD-A2EF-D57C4A12322F}"/>
              </a:ext>
            </a:extLst>
          </p:cNvPr>
          <p:cNvSpPr txBox="1"/>
          <p:nvPr/>
        </p:nvSpPr>
        <p:spPr>
          <a:xfrm>
            <a:off x="4906726" y="5720530"/>
            <a:ext cx="18373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00B050"/>
                </a:solidFill>
              </a:rPr>
              <a:t>Policy ...</a:t>
            </a:r>
            <a:endParaRPr lang="en-US" sz="3200"/>
          </a:p>
        </p:txBody>
      </p:sp>
      <p:pic>
        <p:nvPicPr>
          <p:cNvPr id="2" name="Picture 4" descr="A close up of a logo&#10;&#10;Description generated with very high confidence">
            <a:extLst>
              <a:ext uri="{FF2B5EF4-FFF2-40B4-BE49-F238E27FC236}">
                <a16:creationId xmlns:a16="http://schemas.microsoft.com/office/drawing/2014/main" id="{9E855941-8BDF-4766-B08C-ECEE79E296E3}"/>
              </a:ext>
            </a:extLst>
          </p:cNvPr>
          <p:cNvPicPr>
            <a:picLocks noChangeAspect="1"/>
          </p:cNvPicPr>
          <p:nvPr/>
        </p:nvPicPr>
        <p:blipFill>
          <a:blip r:embed="rId9"/>
          <a:stretch>
            <a:fillRect/>
          </a:stretch>
        </p:blipFill>
        <p:spPr>
          <a:xfrm>
            <a:off x="5271890" y="1739156"/>
            <a:ext cx="683753" cy="669239"/>
          </a:xfrm>
          <a:prstGeom prst="rect">
            <a:avLst/>
          </a:prstGeom>
        </p:spPr>
      </p:pic>
      <p:pic>
        <p:nvPicPr>
          <p:cNvPr id="3" name="Picture 12" descr="A close up of a logo&#10;&#10;Description generated with very high confidence">
            <a:extLst>
              <a:ext uri="{FF2B5EF4-FFF2-40B4-BE49-F238E27FC236}">
                <a16:creationId xmlns:a16="http://schemas.microsoft.com/office/drawing/2014/main" id="{981AE67D-1229-4A64-AAE7-0C2803F2C1B5}"/>
              </a:ext>
            </a:extLst>
          </p:cNvPr>
          <p:cNvPicPr>
            <a:picLocks noChangeAspect="1"/>
          </p:cNvPicPr>
          <p:nvPr/>
        </p:nvPicPr>
        <p:blipFill>
          <a:blip r:embed="rId10"/>
          <a:stretch>
            <a:fillRect/>
          </a:stretch>
        </p:blipFill>
        <p:spPr>
          <a:xfrm>
            <a:off x="8234425" y="1791109"/>
            <a:ext cx="511279" cy="525793"/>
          </a:xfrm>
          <a:prstGeom prst="rect">
            <a:avLst/>
          </a:prstGeom>
        </p:spPr>
      </p:pic>
    </p:spTree>
    <p:extLst>
      <p:ext uri="{BB962C8B-B14F-4D97-AF65-F5344CB8AC3E}">
        <p14:creationId xmlns:p14="http://schemas.microsoft.com/office/powerpoint/2010/main" val="37275135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3B9627E-84AD-474F-B586-F48767F0BB8B}"/>
              </a:ext>
            </a:extLst>
          </p:cNvPr>
          <p:cNvSpPr txBox="1"/>
          <p:nvPr/>
        </p:nvSpPr>
        <p:spPr>
          <a:xfrm>
            <a:off x="99484" y="93742"/>
            <a:ext cx="20951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ea typeface="游ゴシック"/>
                <a:cs typeface="Calibri"/>
              </a:rPr>
              <a:t>Data Frame</a:t>
            </a:r>
          </a:p>
        </p:txBody>
      </p:sp>
      <p:graphicFrame>
        <p:nvGraphicFramePr>
          <p:cNvPr id="2" name="Table 2">
            <a:extLst>
              <a:ext uri="{FF2B5EF4-FFF2-40B4-BE49-F238E27FC236}">
                <a16:creationId xmlns:a16="http://schemas.microsoft.com/office/drawing/2014/main" id="{0E2870B5-3802-4098-84DD-86ED71AB7E7D}"/>
              </a:ext>
            </a:extLst>
          </p:cNvPr>
          <p:cNvGraphicFramePr>
            <a:graphicFrameLocks noGrp="1"/>
          </p:cNvGraphicFramePr>
          <p:nvPr>
            <p:extLst>
              <p:ext uri="{D42A27DB-BD31-4B8C-83A1-F6EECF244321}">
                <p14:modId xmlns:p14="http://schemas.microsoft.com/office/powerpoint/2010/main" val="1497757067"/>
              </p:ext>
            </p:extLst>
          </p:nvPr>
        </p:nvGraphicFramePr>
        <p:xfrm>
          <a:off x="230103" y="700911"/>
          <a:ext cx="11747750" cy="6207474"/>
        </p:xfrm>
        <a:graphic>
          <a:graphicData uri="http://schemas.openxmlformats.org/drawingml/2006/table">
            <a:tbl>
              <a:tblPr firstRow="1" bandRow="1">
                <a:tableStyleId>{C083E6E3-FA7D-4D7B-A595-EF9225AFEA82}</a:tableStyleId>
              </a:tblPr>
              <a:tblGrid>
                <a:gridCol w="804927">
                  <a:extLst>
                    <a:ext uri="{9D8B030D-6E8A-4147-A177-3AD203B41FA5}">
                      <a16:colId xmlns:a16="http://schemas.microsoft.com/office/drawing/2014/main" val="3301095165"/>
                    </a:ext>
                  </a:extLst>
                </a:gridCol>
                <a:gridCol w="1148365">
                  <a:extLst>
                    <a:ext uri="{9D8B030D-6E8A-4147-A177-3AD203B41FA5}">
                      <a16:colId xmlns:a16="http://schemas.microsoft.com/office/drawing/2014/main" val="3037907743"/>
                    </a:ext>
                  </a:extLst>
                </a:gridCol>
                <a:gridCol w="1642056">
                  <a:extLst>
                    <a:ext uri="{9D8B030D-6E8A-4147-A177-3AD203B41FA5}">
                      <a16:colId xmlns:a16="http://schemas.microsoft.com/office/drawing/2014/main" val="759589653"/>
                    </a:ext>
                  </a:extLst>
                </a:gridCol>
                <a:gridCol w="955181">
                  <a:extLst>
                    <a:ext uri="{9D8B030D-6E8A-4147-A177-3AD203B41FA5}">
                      <a16:colId xmlns:a16="http://schemas.microsoft.com/office/drawing/2014/main" val="1964317473"/>
                    </a:ext>
                  </a:extLst>
                </a:gridCol>
                <a:gridCol w="1148359">
                  <a:extLst>
                    <a:ext uri="{9D8B030D-6E8A-4147-A177-3AD203B41FA5}">
                      <a16:colId xmlns:a16="http://schemas.microsoft.com/office/drawing/2014/main" val="2279927207"/>
                    </a:ext>
                  </a:extLst>
                </a:gridCol>
                <a:gridCol w="1180562">
                  <a:extLst>
                    <a:ext uri="{9D8B030D-6E8A-4147-A177-3AD203B41FA5}">
                      <a16:colId xmlns:a16="http://schemas.microsoft.com/office/drawing/2014/main" val="3172371467"/>
                    </a:ext>
                  </a:extLst>
                </a:gridCol>
                <a:gridCol w="1255684">
                  <a:extLst>
                    <a:ext uri="{9D8B030D-6E8A-4147-A177-3AD203B41FA5}">
                      <a16:colId xmlns:a16="http://schemas.microsoft.com/office/drawing/2014/main" val="954608213"/>
                    </a:ext>
                  </a:extLst>
                </a:gridCol>
                <a:gridCol w="772726">
                  <a:extLst>
                    <a:ext uri="{9D8B030D-6E8A-4147-A177-3AD203B41FA5}">
                      <a16:colId xmlns:a16="http://schemas.microsoft.com/office/drawing/2014/main" val="4290118556"/>
                    </a:ext>
                  </a:extLst>
                </a:gridCol>
                <a:gridCol w="1116166">
                  <a:extLst>
                    <a:ext uri="{9D8B030D-6E8A-4147-A177-3AD203B41FA5}">
                      <a16:colId xmlns:a16="http://schemas.microsoft.com/office/drawing/2014/main" val="3554668225"/>
                    </a:ext>
                  </a:extLst>
                </a:gridCol>
                <a:gridCol w="697603">
                  <a:extLst>
                    <a:ext uri="{9D8B030D-6E8A-4147-A177-3AD203B41FA5}">
                      <a16:colId xmlns:a16="http://schemas.microsoft.com/office/drawing/2014/main" val="3584904361"/>
                    </a:ext>
                  </a:extLst>
                </a:gridCol>
                <a:gridCol w="1026121">
                  <a:extLst>
                    <a:ext uri="{9D8B030D-6E8A-4147-A177-3AD203B41FA5}">
                      <a16:colId xmlns:a16="http://schemas.microsoft.com/office/drawing/2014/main" val="2774488535"/>
                    </a:ext>
                  </a:extLst>
                </a:gridCol>
              </a:tblGrid>
              <a:tr h="879190">
                <a:tc>
                  <a:txBody>
                    <a:bodyPr/>
                    <a:lstStyle/>
                    <a:p>
                      <a:pPr algn="l"/>
                      <a:r>
                        <a:rPr lang="en-US" sz="1600">
                          <a:solidFill>
                            <a:schemeClr val="tx1"/>
                          </a:solidFill>
                        </a:rPr>
                        <a:t>State</a:t>
                      </a:r>
                    </a:p>
                  </a:txBody>
                  <a:tcPr>
                    <a:solidFill>
                      <a:schemeClr val="accent6">
                        <a:lumMod val="40000"/>
                        <a:lumOff val="60000"/>
                      </a:schemeClr>
                    </a:solidFill>
                  </a:tcPr>
                </a:tc>
                <a:tc>
                  <a:txBody>
                    <a:bodyPr/>
                    <a:lstStyle/>
                    <a:p>
                      <a:pPr algn="l"/>
                      <a:r>
                        <a:rPr lang="en-US" sz="1600">
                          <a:solidFill>
                            <a:schemeClr val="tx1"/>
                          </a:solidFill>
                        </a:rPr>
                        <a:t>Social Distancing</a:t>
                      </a:r>
                    </a:p>
                  </a:txBody>
                  <a:tcPr>
                    <a:solidFill>
                      <a:schemeClr val="accent6">
                        <a:lumMod val="40000"/>
                        <a:lumOff val="60000"/>
                      </a:schemeClr>
                    </a:solidFill>
                  </a:tcPr>
                </a:tc>
                <a:tc>
                  <a:txBody>
                    <a:bodyPr/>
                    <a:lstStyle/>
                    <a:p>
                      <a:pPr algn="l"/>
                      <a:r>
                        <a:rPr lang="en-US" sz="1600">
                          <a:solidFill>
                            <a:schemeClr val="tx1"/>
                          </a:solidFill>
                        </a:rPr>
                        <a:t>Non-essential </a:t>
                      </a:r>
                    </a:p>
                    <a:p>
                      <a:pPr lvl="0" algn="l">
                        <a:buNone/>
                      </a:pPr>
                      <a:r>
                        <a:rPr lang="en-US" sz="1600">
                          <a:solidFill>
                            <a:schemeClr val="tx1"/>
                          </a:solidFill>
                        </a:rPr>
                        <a:t>Business Closure</a:t>
                      </a:r>
                    </a:p>
                  </a:txBody>
                  <a:tcPr>
                    <a:solidFill>
                      <a:schemeClr val="accent6">
                        <a:lumMod val="40000"/>
                        <a:lumOff val="60000"/>
                      </a:schemeClr>
                    </a:solidFill>
                  </a:tcPr>
                </a:tc>
                <a:tc>
                  <a:txBody>
                    <a:bodyPr/>
                    <a:lstStyle/>
                    <a:p>
                      <a:pPr algn="l"/>
                      <a:r>
                        <a:rPr lang="en-US" sz="1600">
                          <a:solidFill>
                            <a:schemeClr val="tx1"/>
                          </a:solidFill>
                        </a:rPr>
                        <a:t>School Closure</a:t>
                      </a:r>
                    </a:p>
                  </a:txBody>
                  <a:tcPr>
                    <a:solidFill>
                      <a:schemeClr val="accent6">
                        <a:lumMod val="40000"/>
                        <a:lumOff val="60000"/>
                      </a:schemeClr>
                    </a:solidFill>
                  </a:tcPr>
                </a:tc>
                <a:tc>
                  <a:txBody>
                    <a:bodyPr/>
                    <a:lstStyle/>
                    <a:p>
                      <a:pPr algn="l"/>
                      <a:r>
                        <a:rPr lang="en-US" sz="1600">
                          <a:solidFill>
                            <a:schemeClr val="tx1"/>
                          </a:solidFill>
                        </a:rPr>
                        <a:t>Gathering Size Limitation</a:t>
                      </a:r>
                    </a:p>
                  </a:txBody>
                  <a:tcPr>
                    <a:solidFill>
                      <a:schemeClr val="accent6">
                        <a:lumMod val="40000"/>
                        <a:lumOff val="60000"/>
                      </a:schemeClr>
                    </a:solidFill>
                  </a:tcPr>
                </a:tc>
                <a:tc>
                  <a:txBody>
                    <a:bodyPr/>
                    <a:lstStyle/>
                    <a:p>
                      <a:pPr algn="l"/>
                      <a:r>
                        <a:rPr lang="en-US" sz="1600">
                          <a:solidFill>
                            <a:schemeClr val="tx1"/>
                          </a:solidFill>
                        </a:rPr>
                        <a:t>Closure of Public Venues</a:t>
                      </a:r>
                    </a:p>
                  </a:txBody>
                  <a:tcPr>
                    <a:solidFill>
                      <a:schemeClr val="accent6">
                        <a:lumMod val="40000"/>
                        <a:lumOff val="60000"/>
                      </a:schemeClr>
                    </a:solidFill>
                  </a:tcPr>
                </a:tc>
                <a:tc>
                  <a:txBody>
                    <a:bodyPr/>
                    <a:lstStyle/>
                    <a:p>
                      <a:pPr algn="l"/>
                      <a:r>
                        <a:rPr lang="en-US" sz="1600">
                          <a:solidFill>
                            <a:schemeClr val="tx1"/>
                          </a:solidFill>
                        </a:rPr>
                        <a:t>Policy</a:t>
                      </a:r>
                    </a:p>
                    <a:p>
                      <a:pPr lvl="0" algn="l">
                        <a:buNone/>
                      </a:pPr>
                      <a:r>
                        <a:rPr lang="en-US" sz="1600">
                          <a:solidFill>
                            <a:schemeClr val="tx1"/>
                          </a:solidFill>
                        </a:rPr>
                        <a:t>Start Date</a:t>
                      </a:r>
                    </a:p>
                  </a:txBody>
                  <a:tcPr>
                    <a:solidFill>
                      <a:schemeClr val="accent6">
                        <a:lumMod val="40000"/>
                        <a:lumOff val="60000"/>
                      </a:schemeClr>
                    </a:solidFill>
                  </a:tcPr>
                </a:tc>
                <a:tc>
                  <a:txBody>
                    <a:bodyPr/>
                    <a:lstStyle/>
                    <a:p>
                      <a:pPr lvl="0" algn="l">
                        <a:buNone/>
                      </a:pPr>
                      <a:r>
                        <a:rPr lang="en-US" sz="1600">
                          <a:solidFill>
                            <a:schemeClr val="tx1"/>
                          </a:solidFill>
                        </a:rPr>
                        <a:t>Aging</a:t>
                      </a:r>
                    </a:p>
                  </a:txBody>
                  <a:tcPr>
                    <a:solidFill>
                      <a:schemeClr val="accent6">
                        <a:lumMod val="40000"/>
                        <a:lumOff val="60000"/>
                      </a:schemeClr>
                    </a:solidFill>
                  </a:tcPr>
                </a:tc>
                <a:tc>
                  <a:txBody>
                    <a:bodyPr/>
                    <a:lstStyle/>
                    <a:p>
                      <a:pPr algn="l"/>
                      <a:r>
                        <a:rPr lang="en-US" sz="1600">
                          <a:solidFill>
                            <a:schemeClr val="tx1"/>
                          </a:solidFill>
                        </a:rPr>
                        <a:t>Education Index</a:t>
                      </a:r>
                    </a:p>
                  </a:txBody>
                  <a:tcPr>
                    <a:solidFill>
                      <a:schemeClr val="accent6">
                        <a:lumMod val="40000"/>
                        <a:lumOff val="60000"/>
                      </a:schemeClr>
                    </a:solidFill>
                  </a:tcPr>
                </a:tc>
                <a:tc>
                  <a:txBody>
                    <a:bodyPr/>
                    <a:lstStyle/>
                    <a:p>
                      <a:pPr algn="l"/>
                      <a:r>
                        <a:rPr lang="en-US" sz="1600">
                          <a:solidFill>
                            <a:schemeClr val="tx1"/>
                          </a:solidFill>
                        </a:rPr>
                        <a:t>...</a:t>
                      </a:r>
                    </a:p>
                  </a:txBody>
                  <a:tcPr>
                    <a:solidFill>
                      <a:schemeClr val="accent6">
                        <a:lumMod val="40000"/>
                        <a:lumOff val="60000"/>
                      </a:schemeClr>
                    </a:solidFill>
                  </a:tcPr>
                </a:tc>
                <a:tc>
                  <a:txBody>
                    <a:bodyPr/>
                    <a:lstStyle/>
                    <a:p>
                      <a:pPr lvl="0" algn="l">
                        <a:lnSpc>
                          <a:spcPct val="100000"/>
                        </a:lnSpc>
                        <a:spcBef>
                          <a:spcPts val="0"/>
                        </a:spcBef>
                        <a:spcAft>
                          <a:spcPts val="0"/>
                        </a:spcAft>
                        <a:buNone/>
                      </a:pPr>
                      <a:r>
                        <a:rPr lang="en-US" sz="1600" u="none" strike="noStrike" noProof="0">
                          <a:solidFill>
                            <a:schemeClr val="tx1"/>
                          </a:solidFill>
                        </a:rPr>
                        <a:t>Average</a:t>
                      </a:r>
                    </a:p>
                    <a:p>
                      <a:pPr lvl="0" algn="l">
                        <a:lnSpc>
                          <a:spcPct val="100000"/>
                        </a:lnSpc>
                        <a:spcBef>
                          <a:spcPts val="0"/>
                        </a:spcBef>
                        <a:spcAft>
                          <a:spcPts val="0"/>
                        </a:spcAft>
                        <a:buNone/>
                      </a:pPr>
                      <a:r>
                        <a:rPr lang="en-US" sz="1600" u="none" strike="noStrike" noProof="0">
                          <a:solidFill>
                            <a:schemeClr val="tx1"/>
                          </a:solidFill>
                        </a:rPr>
                        <a:t>Increment Ratio</a:t>
                      </a:r>
                    </a:p>
                    <a:p>
                      <a:pPr lvl="0" algn="l">
                        <a:buNone/>
                      </a:pPr>
                      <a:endParaRPr lang="en-US" sz="1600">
                        <a:solidFill>
                          <a:schemeClr val="tx1"/>
                        </a:solidFill>
                      </a:endParaRPr>
                    </a:p>
                  </a:txBody>
                  <a:tcPr>
                    <a:solidFill>
                      <a:schemeClr val="accent6">
                        <a:lumMod val="40000"/>
                        <a:lumOff val="60000"/>
                      </a:schemeClr>
                    </a:solidFill>
                  </a:tcPr>
                </a:tc>
                <a:extLst>
                  <a:ext uri="{0D108BD9-81ED-4DB2-BD59-A6C34878D82A}">
                    <a16:rowId xmlns:a16="http://schemas.microsoft.com/office/drawing/2014/main" val="3074624904"/>
                  </a:ext>
                </a:extLst>
              </a:tr>
              <a:tr h="734382">
                <a:tc>
                  <a:txBody>
                    <a:bodyPr/>
                    <a:lstStyle/>
                    <a:p>
                      <a:r>
                        <a:rPr lang="en-US"/>
                        <a:t>CA</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1/26/20</a:t>
                      </a:r>
                      <a:endParaRPr lang="en-US"/>
                    </a:p>
                  </a:txBody>
                  <a:tcPr/>
                </a:tc>
                <a:tc>
                  <a:txBody>
                    <a:bodyPr/>
                    <a:lstStyle/>
                    <a:p>
                      <a:r>
                        <a:rPr lang="en-US"/>
                        <a:t>0.14</a:t>
                      </a:r>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0.13</a:t>
                      </a:r>
                    </a:p>
                  </a:txBody>
                  <a:tcPr/>
                </a:tc>
                <a:extLst>
                  <a:ext uri="{0D108BD9-81ED-4DB2-BD59-A6C34878D82A}">
                    <a16:rowId xmlns:a16="http://schemas.microsoft.com/office/drawing/2014/main" val="804378029"/>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0</a:t>
                      </a:r>
                    </a:p>
                  </a:txBody>
                  <a:tcPr/>
                </a:tc>
                <a:tc>
                  <a:txBody>
                    <a:bodyPr/>
                    <a:lstStyle/>
                    <a:p>
                      <a:pPr lvl="0">
                        <a:buNone/>
                      </a:pPr>
                      <a:r>
                        <a:rPr lang="en-US" sz="1800" u="none" strike="noStrike" noProof="0"/>
                        <a:t>3/5/2020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0.24</a:t>
                      </a:r>
                    </a:p>
                  </a:txBody>
                  <a:tcPr/>
                </a:tc>
                <a:extLst>
                  <a:ext uri="{0D108BD9-81ED-4DB2-BD59-A6C34878D82A}">
                    <a16:rowId xmlns:a16="http://schemas.microsoft.com/office/drawing/2014/main" val="4097196794"/>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3</a:t>
                      </a:r>
                    </a:p>
                  </a:txBody>
                  <a:tcPr/>
                </a:tc>
                <a:tc>
                  <a:txBody>
                    <a:bodyPr/>
                    <a:lstStyle/>
                    <a:p>
                      <a:r>
                        <a:rPr lang="en-US"/>
                        <a:t>0</a:t>
                      </a:r>
                    </a:p>
                  </a:txBody>
                  <a:tcPr/>
                </a:tc>
                <a:tc>
                  <a:txBody>
                    <a:bodyPr/>
                    <a:lstStyle/>
                    <a:p>
                      <a:pPr lvl="0">
                        <a:buNone/>
                      </a:pPr>
                      <a:r>
                        <a:rPr lang="en-US" sz="1800" u="none" strike="noStrike" noProof="0"/>
                        <a:t>3/11/2020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0.26</a:t>
                      </a:r>
                    </a:p>
                  </a:txBody>
                  <a:tcPr/>
                </a:tc>
                <a:extLst>
                  <a:ext uri="{0D108BD9-81ED-4DB2-BD59-A6C34878D82A}">
                    <a16:rowId xmlns:a16="http://schemas.microsoft.com/office/drawing/2014/main" val="2295994641"/>
                  </a:ext>
                </a:extLst>
              </a:tr>
              <a:tr h="734382">
                <a:tc>
                  <a:txBody>
                    <a:bodyPr/>
                    <a:lstStyle/>
                    <a:p>
                      <a:r>
                        <a:rPr lang="en-US"/>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t>...</a:t>
                      </a:r>
                    </a:p>
                  </a:txBody>
                  <a:tcPr/>
                </a:tc>
                <a:tc>
                  <a:txBody>
                    <a:bodyPr/>
                    <a:lstStyle/>
                    <a:p>
                      <a:pPr lvl="0">
                        <a:buNone/>
                      </a:pPr>
                      <a:endParaRPr lang="en-US"/>
                    </a:p>
                  </a:txBody>
                  <a:tcPr/>
                </a:tc>
                <a:extLst>
                  <a:ext uri="{0D108BD9-81ED-4DB2-BD59-A6C34878D82A}">
                    <a16:rowId xmlns:a16="http://schemas.microsoft.com/office/drawing/2014/main" val="2066726735"/>
                  </a:ext>
                </a:extLst>
              </a:tr>
              <a:tr h="734382">
                <a:tc>
                  <a:txBody>
                    <a:bodyPr/>
                    <a:lstStyle/>
                    <a:p>
                      <a:r>
                        <a:rPr lang="en-US"/>
                        <a:t>NY</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3/1/20</a:t>
                      </a:r>
                      <a:endParaRPr lang="en-US"/>
                    </a:p>
                  </a:txBody>
                  <a:tcPr/>
                </a:tc>
                <a:tc>
                  <a:txBody>
                    <a:bodyPr/>
                    <a:lstStyle/>
                    <a:p>
                      <a:r>
                        <a:rPr lang="en-US"/>
                        <a:t>0.16</a:t>
                      </a:r>
                    </a:p>
                  </a:txBody>
                  <a:tcPr/>
                </a:tc>
                <a:tc>
                  <a:txBody>
                    <a:bodyPr/>
                    <a:lstStyle/>
                    <a:p>
                      <a:r>
                        <a:rPr lang="en-US"/>
                        <a:t>13.69</a:t>
                      </a:r>
                    </a:p>
                  </a:txBody>
                  <a:tcPr/>
                </a:tc>
                <a:tc>
                  <a:txBody>
                    <a:bodyPr/>
                    <a:lstStyle/>
                    <a:p>
                      <a:pPr lvl="0">
                        <a:buNone/>
                      </a:pPr>
                      <a:r>
                        <a:rPr lang="en-US"/>
                        <a:t>...</a:t>
                      </a:r>
                    </a:p>
                  </a:txBody>
                  <a:tcPr/>
                </a:tc>
                <a:tc>
                  <a:txBody>
                    <a:bodyPr/>
                    <a:lstStyle/>
                    <a:p>
                      <a:pPr lvl="0">
                        <a:buNone/>
                      </a:pPr>
                      <a:r>
                        <a:rPr lang="en-US"/>
                        <a:t>0.89</a:t>
                      </a:r>
                    </a:p>
                  </a:txBody>
                  <a:tcPr/>
                </a:tc>
                <a:extLst>
                  <a:ext uri="{0D108BD9-81ED-4DB2-BD59-A6C34878D82A}">
                    <a16:rowId xmlns:a16="http://schemas.microsoft.com/office/drawing/2014/main" val="182179648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2</a:t>
                      </a:r>
                    </a:p>
                  </a:txBody>
                  <a:tcPr/>
                </a:tc>
                <a:tc>
                  <a:txBody>
                    <a:bodyPr/>
                    <a:lstStyle/>
                    <a:p>
                      <a:r>
                        <a:rPr lang="en-US"/>
                        <a:t>0</a:t>
                      </a:r>
                    </a:p>
                  </a:txBody>
                  <a:tcPr/>
                </a:tc>
                <a:tc>
                  <a:txBody>
                    <a:bodyPr/>
                    <a:lstStyle/>
                    <a:p>
                      <a:r>
                        <a:rPr lang="en-US"/>
                        <a:t>3/12/20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0.29</a:t>
                      </a:r>
                    </a:p>
                  </a:txBody>
                  <a:tcPr/>
                </a:tc>
                <a:extLst>
                  <a:ext uri="{0D108BD9-81ED-4DB2-BD59-A6C34878D82A}">
                    <a16:rowId xmlns:a16="http://schemas.microsoft.com/office/drawing/2014/main" val="340606023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5</a:t>
                      </a:r>
                    </a:p>
                  </a:txBody>
                  <a:tcPr/>
                </a:tc>
                <a:tc>
                  <a:txBody>
                    <a:bodyPr/>
                    <a:lstStyle/>
                    <a:p>
                      <a:r>
                        <a:rPr lang="en-US"/>
                        <a:t>2</a:t>
                      </a:r>
                    </a:p>
                  </a:txBody>
                  <a:tcPr/>
                </a:tc>
                <a:tc>
                  <a:txBody>
                    <a:bodyPr/>
                    <a:lstStyle/>
                    <a:p>
                      <a:r>
                        <a:rPr lang="en-US"/>
                        <a:t>3/16/20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0.68</a:t>
                      </a:r>
                    </a:p>
                  </a:txBody>
                  <a:tcPr/>
                </a:tc>
                <a:extLst>
                  <a:ext uri="{0D108BD9-81ED-4DB2-BD59-A6C34878D82A}">
                    <a16:rowId xmlns:a16="http://schemas.microsoft.com/office/drawing/2014/main" val="1895917599"/>
                  </a:ext>
                </a:extLst>
              </a:tr>
            </a:tbl>
          </a:graphicData>
        </a:graphic>
      </p:graphicFrame>
      <p:sp>
        <p:nvSpPr>
          <p:cNvPr id="11" name="Rectangle 10">
            <a:extLst>
              <a:ext uri="{FF2B5EF4-FFF2-40B4-BE49-F238E27FC236}">
                <a16:creationId xmlns:a16="http://schemas.microsoft.com/office/drawing/2014/main" id="{AF6DF285-9ED5-4602-B98B-8ED206B61DDD}"/>
              </a:ext>
            </a:extLst>
          </p:cNvPr>
          <p:cNvSpPr/>
          <p:nvPr/>
        </p:nvSpPr>
        <p:spPr>
          <a:xfrm>
            <a:off x="229673" y="664334"/>
            <a:ext cx="11730506" cy="1767512"/>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solidFill>
                <a:srgbClr val="FF0000"/>
              </a:solidFill>
              <a:cs typeface="Calibri"/>
            </a:endParaRPr>
          </a:p>
        </p:txBody>
      </p:sp>
      <p:sp>
        <p:nvSpPr>
          <p:cNvPr id="6" name="Rectangle 5">
            <a:extLst>
              <a:ext uri="{FF2B5EF4-FFF2-40B4-BE49-F238E27FC236}">
                <a16:creationId xmlns:a16="http://schemas.microsoft.com/office/drawing/2014/main" id="{7524873A-F1F8-4E4D-9EA3-B0E292DB0FEA}"/>
              </a:ext>
            </a:extLst>
          </p:cNvPr>
          <p:cNvSpPr/>
          <p:nvPr/>
        </p:nvSpPr>
        <p:spPr>
          <a:xfrm>
            <a:off x="1053248" y="664334"/>
            <a:ext cx="6065536" cy="177520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solidFill>
                <a:srgbClr val="FF0000"/>
              </a:solidFill>
              <a:cs typeface="Calibri"/>
            </a:endParaRPr>
          </a:p>
        </p:txBody>
      </p:sp>
    </p:spTree>
    <p:extLst>
      <p:ext uri="{BB962C8B-B14F-4D97-AF65-F5344CB8AC3E}">
        <p14:creationId xmlns:p14="http://schemas.microsoft.com/office/powerpoint/2010/main" val="1383417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3B9627E-84AD-474F-B586-F48767F0BB8B}"/>
              </a:ext>
            </a:extLst>
          </p:cNvPr>
          <p:cNvSpPr txBox="1"/>
          <p:nvPr/>
        </p:nvSpPr>
        <p:spPr>
          <a:xfrm>
            <a:off x="99484" y="93742"/>
            <a:ext cx="20951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ea typeface="游ゴシック"/>
                <a:cs typeface="Calibri"/>
              </a:rPr>
              <a:t>Data Frame</a:t>
            </a:r>
          </a:p>
        </p:txBody>
      </p:sp>
      <p:graphicFrame>
        <p:nvGraphicFramePr>
          <p:cNvPr id="2" name="Table 2">
            <a:extLst>
              <a:ext uri="{FF2B5EF4-FFF2-40B4-BE49-F238E27FC236}">
                <a16:creationId xmlns:a16="http://schemas.microsoft.com/office/drawing/2014/main" id="{0E2870B5-3802-4098-84DD-86ED71AB7E7D}"/>
              </a:ext>
            </a:extLst>
          </p:cNvPr>
          <p:cNvGraphicFramePr>
            <a:graphicFrameLocks noGrp="1"/>
          </p:cNvGraphicFramePr>
          <p:nvPr>
            <p:extLst>
              <p:ext uri="{D42A27DB-BD31-4B8C-83A1-F6EECF244321}">
                <p14:modId xmlns:p14="http://schemas.microsoft.com/office/powerpoint/2010/main" val="2956068827"/>
              </p:ext>
            </p:extLst>
          </p:nvPr>
        </p:nvGraphicFramePr>
        <p:xfrm>
          <a:off x="230103" y="700911"/>
          <a:ext cx="11747750" cy="6207474"/>
        </p:xfrm>
        <a:graphic>
          <a:graphicData uri="http://schemas.openxmlformats.org/drawingml/2006/table">
            <a:tbl>
              <a:tblPr firstRow="1" bandRow="1">
                <a:tableStyleId>{C083E6E3-FA7D-4D7B-A595-EF9225AFEA82}</a:tableStyleId>
              </a:tblPr>
              <a:tblGrid>
                <a:gridCol w="804927">
                  <a:extLst>
                    <a:ext uri="{9D8B030D-6E8A-4147-A177-3AD203B41FA5}">
                      <a16:colId xmlns:a16="http://schemas.microsoft.com/office/drawing/2014/main" val="3301095165"/>
                    </a:ext>
                  </a:extLst>
                </a:gridCol>
                <a:gridCol w="1148365">
                  <a:extLst>
                    <a:ext uri="{9D8B030D-6E8A-4147-A177-3AD203B41FA5}">
                      <a16:colId xmlns:a16="http://schemas.microsoft.com/office/drawing/2014/main" val="3037907743"/>
                    </a:ext>
                  </a:extLst>
                </a:gridCol>
                <a:gridCol w="1642056">
                  <a:extLst>
                    <a:ext uri="{9D8B030D-6E8A-4147-A177-3AD203B41FA5}">
                      <a16:colId xmlns:a16="http://schemas.microsoft.com/office/drawing/2014/main" val="759589653"/>
                    </a:ext>
                  </a:extLst>
                </a:gridCol>
                <a:gridCol w="955181">
                  <a:extLst>
                    <a:ext uri="{9D8B030D-6E8A-4147-A177-3AD203B41FA5}">
                      <a16:colId xmlns:a16="http://schemas.microsoft.com/office/drawing/2014/main" val="1964317473"/>
                    </a:ext>
                  </a:extLst>
                </a:gridCol>
                <a:gridCol w="1148359">
                  <a:extLst>
                    <a:ext uri="{9D8B030D-6E8A-4147-A177-3AD203B41FA5}">
                      <a16:colId xmlns:a16="http://schemas.microsoft.com/office/drawing/2014/main" val="2279927207"/>
                    </a:ext>
                  </a:extLst>
                </a:gridCol>
                <a:gridCol w="1180562">
                  <a:extLst>
                    <a:ext uri="{9D8B030D-6E8A-4147-A177-3AD203B41FA5}">
                      <a16:colId xmlns:a16="http://schemas.microsoft.com/office/drawing/2014/main" val="3172371467"/>
                    </a:ext>
                  </a:extLst>
                </a:gridCol>
                <a:gridCol w="1255684">
                  <a:extLst>
                    <a:ext uri="{9D8B030D-6E8A-4147-A177-3AD203B41FA5}">
                      <a16:colId xmlns:a16="http://schemas.microsoft.com/office/drawing/2014/main" val="954608213"/>
                    </a:ext>
                  </a:extLst>
                </a:gridCol>
                <a:gridCol w="772726">
                  <a:extLst>
                    <a:ext uri="{9D8B030D-6E8A-4147-A177-3AD203B41FA5}">
                      <a16:colId xmlns:a16="http://schemas.microsoft.com/office/drawing/2014/main" val="4290118556"/>
                    </a:ext>
                  </a:extLst>
                </a:gridCol>
                <a:gridCol w="1116166">
                  <a:extLst>
                    <a:ext uri="{9D8B030D-6E8A-4147-A177-3AD203B41FA5}">
                      <a16:colId xmlns:a16="http://schemas.microsoft.com/office/drawing/2014/main" val="3554668225"/>
                    </a:ext>
                  </a:extLst>
                </a:gridCol>
                <a:gridCol w="697603">
                  <a:extLst>
                    <a:ext uri="{9D8B030D-6E8A-4147-A177-3AD203B41FA5}">
                      <a16:colId xmlns:a16="http://schemas.microsoft.com/office/drawing/2014/main" val="3584904361"/>
                    </a:ext>
                  </a:extLst>
                </a:gridCol>
                <a:gridCol w="1026121">
                  <a:extLst>
                    <a:ext uri="{9D8B030D-6E8A-4147-A177-3AD203B41FA5}">
                      <a16:colId xmlns:a16="http://schemas.microsoft.com/office/drawing/2014/main" val="2774488535"/>
                    </a:ext>
                  </a:extLst>
                </a:gridCol>
              </a:tblGrid>
              <a:tr h="879190">
                <a:tc>
                  <a:txBody>
                    <a:bodyPr/>
                    <a:lstStyle/>
                    <a:p>
                      <a:pPr algn="l"/>
                      <a:r>
                        <a:rPr lang="en-US" sz="1600">
                          <a:solidFill>
                            <a:schemeClr val="tx1"/>
                          </a:solidFill>
                        </a:rPr>
                        <a:t>State</a:t>
                      </a:r>
                    </a:p>
                  </a:txBody>
                  <a:tcPr>
                    <a:solidFill>
                      <a:schemeClr val="accent6">
                        <a:lumMod val="40000"/>
                        <a:lumOff val="60000"/>
                      </a:schemeClr>
                    </a:solidFill>
                  </a:tcPr>
                </a:tc>
                <a:tc>
                  <a:txBody>
                    <a:bodyPr/>
                    <a:lstStyle/>
                    <a:p>
                      <a:pPr algn="l"/>
                      <a:r>
                        <a:rPr lang="en-US" sz="1600">
                          <a:solidFill>
                            <a:schemeClr val="tx1"/>
                          </a:solidFill>
                        </a:rPr>
                        <a:t>Social Distancing</a:t>
                      </a:r>
                    </a:p>
                  </a:txBody>
                  <a:tcPr>
                    <a:solidFill>
                      <a:schemeClr val="accent6">
                        <a:lumMod val="40000"/>
                        <a:lumOff val="60000"/>
                      </a:schemeClr>
                    </a:solidFill>
                  </a:tcPr>
                </a:tc>
                <a:tc>
                  <a:txBody>
                    <a:bodyPr/>
                    <a:lstStyle/>
                    <a:p>
                      <a:pPr algn="l"/>
                      <a:r>
                        <a:rPr lang="en-US" sz="1600">
                          <a:solidFill>
                            <a:schemeClr val="tx1"/>
                          </a:solidFill>
                        </a:rPr>
                        <a:t>Non-essential </a:t>
                      </a:r>
                    </a:p>
                    <a:p>
                      <a:pPr lvl="0" algn="l">
                        <a:buNone/>
                      </a:pPr>
                      <a:r>
                        <a:rPr lang="en-US" sz="1600">
                          <a:solidFill>
                            <a:schemeClr val="tx1"/>
                          </a:solidFill>
                        </a:rPr>
                        <a:t>Business Closure</a:t>
                      </a:r>
                    </a:p>
                  </a:txBody>
                  <a:tcPr>
                    <a:solidFill>
                      <a:schemeClr val="accent6">
                        <a:lumMod val="40000"/>
                        <a:lumOff val="60000"/>
                      </a:schemeClr>
                    </a:solidFill>
                  </a:tcPr>
                </a:tc>
                <a:tc>
                  <a:txBody>
                    <a:bodyPr/>
                    <a:lstStyle/>
                    <a:p>
                      <a:pPr algn="l"/>
                      <a:r>
                        <a:rPr lang="en-US" sz="1600">
                          <a:solidFill>
                            <a:schemeClr val="tx1"/>
                          </a:solidFill>
                        </a:rPr>
                        <a:t>School Closure</a:t>
                      </a:r>
                    </a:p>
                  </a:txBody>
                  <a:tcPr>
                    <a:solidFill>
                      <a:schemeClr val="accent6">
                        <a:lumMod val="40000"/>
                        <a:lumOff val="60000"/>
                      </a:schemeClr>
                    </a:solidFill>
                  </a:tcPr>
                </a:tc>
                <a:tc>
                  <a:txBody>
                    <a:bodyPr/>
                    <a:lstStyle/>
                    <a:p>
                      <a:pPr algn="l"/>
                      <a:r>
                        <a:rPr lang="en-US" sz="1600">
                          <a:solidFill>
                            <a:schemeClr val="tx1"/>
                          </a:solidFill>
                        </a:rPr>
                        <a:t>Gathering Size Limitation</a:t>
                      </a:r>
                    </a:p>
                  </a:txBody>
                  <a:tcPr>
                    <a:solidFill>
                      <a:schemeClr val="accent6">
                        <a:lumMod val="40000"/>
                        <a:lumOff val="60000"/>
                      </a:schemeClr>
                    </a:solidFill>
                  </a:tcPr>
                </a:tc>
                <a:tc>
                  <a:txBody>
                    <a:bodyPr/>
                    <a:lstStyle/>
                    <a:p>
                      <a:pPr algn="l"/>
                      <a:r>
                        <a:rPr lang="en-US" sz="1600">
                          <a:solidFill>
                            <a:schemeClr val="tx1"/>
                          </a:solidFill>
                        </a:rPr>
                        <a:t>Closure of Public Venues</a:t>
                      </a:r>
                    </a:p>
                  </a:txBody>
                  <a:tcPr>
                    <a:solidFill>
                      <a:schemeClr val="accent6">
                        <a:lumMod val="40000"/>
                        <a:lumOff val="60000"/>
                      </a:schemeClr>
                    </a:solidFill>
                  </a:tcPr>
                </a:tc>
                <a:tc>
                  <a:txBody>
                    <a:bodyPr/>
                    <a:lstStyle/>
                    <a:p>
                      <a:pPr lvl="0" algn="l">
                        <a:buNone/>
                      </a:pPr>
                      <a:r>
                        <a:rPr lang="en-US" sz="1600" b="1" i="0" u="none" strike="noStrike" noProof="0">
                          <a:solidFill>
                            <a:schemeClr val="tx1"/>
                          </a:solidFill>
                          <a:latin typeface="Calibri"/>
                        </a:rPr>
                        <a:t>Policy</a:t>
                      </a:r>
                      <a:endParaRPr lang="en-US" sz="1600" b="1" i="0" u="none" strike="noStrike" noProof="0">
                        <a:latin typeface="Calibri"/>
                      </a:endParaRPr>
                    </a:p>
                    <a:p>
                      <a:pPr lvl="0" algn="l">
                        <a:buNone/>
                      </a:pPr>
                      <a:r>
                        <a:rPr lang="en-US" sz="1600" b="1" i="0" u="none" strike="noStrike" noProof="0">
                          <a:solidFill>
                            <a:schemeClr val="tx1"/>
                          </a:solidFill>
                          <a:latin typeface="Calibri"/>
                        </a:rPr>
                        <a:t>Start Date</a:t>
                      </a:r>
                    </a:p>
                  </a:txBody>
                  <a:tcPr>
                    <a:solidFill>
                      <a:schemeClr val="accent6">
                        <a:lumMod val="40000"/>
                        <a:lumOff val="60000"/>
                      </a:schemeClr>
                    </a:solidFill>
                  </a:tcPr>
                </a:tc>
                <a:tc>
                  <a:txBody>
                    <a:bodyPr/>
                    <a:lstStyle/>
                    <a:p>
                      <a:pPr lvl="0" algn="l">
                        <a:buNone/>
                      </a:pPr>
                      <a:r>
                        <a:rPr lang="en-US" sz="1600">
                          <a:solidFill>
                            <a:schemeClr val="tx1"/>
                          </a:solidFill>
                        </a:rPr>
                        <a:t>Aging</a:t>
                      </a:r>
                    </a:p>
                  </a:txBody>
                  <a:tcPr>
                    <a:solidFill>
                      <a:schemeClr val="accent6">
                        <a:lumMod val="40000"/>
                        <a:lumOff val="60000"/>
                      </a:schemeClr>
                    </a:solidFill>
                  </a:tcPr>
                </a:tc>
                <a:tc>
                  <a:txBody>
                    <a:bodyPr/>
                    <a:lstStyle/>
                    <a:p>
                      <a:pPr algn="l"/>
                      <a:r>
                        <a:rPr lang="en-US" sz="1600">
                          <a:solidFill>
                            <a:schemeClr val="tx1"/>
                          </a:solidFill>
                        </a:rPr>
                        <a:t>Education Index</a:t>
                      </a:r>
                    </a:p>
                  </a:txBody>
                  <a:tcPr>
                    <a:solidFill>
                      <a:schemeClr val="accent6">
                        <a:lumMod val="40000"/>
                        <a:lumOff val="60000"/>
                      </a:schemeClr>
                    </a:solidFill>
                  </a:tcPr>
                </a:tc>
                <a:tc>
                  <a:txBody>
                    <a:bodyPr/>
                    <a:lstStyle/>
                    <a:p>
                      <a:pPr algn="l"/>
                      <a:r>
                        <a:rPr lang="en-US" sz="1600">
                          <a:solidFill>
                            <a:schemeClr val="tx1"/>
                          </a:solidFill>
                        </a:rPr>
                        <a:t>...</a:t>
                      </a:r>
                    </a:p>
                  </a:txBody>
                  <a:tcPr>
                    <a:solidFill>
                      <a:schemeClr val="accent6">
                        <a:lumMod val="40000"/>
                        <a:lumOff val="60000"/>
                      </a:schemeClr>
                    </a:solidFill>
                  </a:tcPr>
                </a:tc>
                <a:tc>
                  <a:txBody>
                    <a:bodyPr/>
                    <a:lstStyle/>
                    <a:p>
                      <a:pPr lvl="0" algn="l">
                        <a:lnSpc>
                          <a:spcPct val="100000"/>
                        </a:lnSpc>
                        <a:spcBef>
                          <a:spcPts val="0"/>
                        </a:spcBef>
                        <a:spcAft>
                          <a:spcPts val="0"/>
                        </a:spcAft>
                        <a:buNone/>
                      </a:pPr>
                      <a:r>
                        <a:rPr lang="en-US" sz="1600" b="1" i="0" u="none" strike="noStrike" noProof="0">
                          <a:solidFill>
                            <a:schemeClr val="tx1"/>
                          </a:solidFill>
                          <a:latin typeface="Calibri"/>
                        </a:rPr>
                        <a:t>Average</a:t>
                      </a:r>
                    </a:p>
                    <a:p>
                      <a:pPr lvl="0" algn="l">
                        <a:lnSpc>
                          <a:spcPct val="100000"/>
                        </a:lnSpc>
                        <a:spcBef>
                          <a:spcPts val="0"/>
                        </a:spcBef>
                        <a:spcAft>
                          <a:spcPts val="0"/>
                        </a:spcAft>
                        <a:buNone/>
                      </a:pPr>
                      <a:r>
                        <a:rPr lang="en-US" sz="1600" b="1" i="0" u="none" strike="noStrike" noProof="0">
                          <a:solidFill>
                            <a:schemeClr val="tx1"/>
                          </a:solidFill>
                          <a:latin typeface="Calibri"/>
                        </a:rPr>
                        <a:t>Increment Ratio</a:t>
                      </a:r>
                      <a:endParaRPr lang="en-US"/>
                    </a:p>
                    <a:p>
                      <a:pPr lvl="0" algn="l">
                        <a:buNone/>
                      </a:pPr>
                      <a:endParaRPr lang="en-US" sz="1600">
                        <a:solidFill>
                          <a:schemeClr val="tx1"/>
                        </a:solidFill>
                      </a:endParaRPr>
                    </a:p>
                  </a:txBody>
                  <a:tcPr>
                    <a:solidFill>
                      <a:schemeClr val="accent6">
                        <a:lumMod val="40000"/>
                        <a:lumOff val="60000"/>
                      </a:schemeClr>
                    </a:solidFill>
                  </a:tcPr>
                </a:tc>
                <a:extLst>
                  <a:ext uri="{0D108BD9-81ED-4DB2-BD59-A6C34878D82A}">
                    <a16:rowId xmlns:a16="http://schemas.microsoft.com/office/drawing/2014/main" val="3074624904"/>
                  </a:ext>
                </a:extLst>
              </a:tr>
              <a:tr h="734382">
                <a:tc>
                  <a:txBody>
                    <a:bodyPr/>
                    <a:lstStyle/>
                    <a:p>
                      <a:r>
                        <a:rPr lang="en-US"/>
                        <a:t>CA</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1/26/20</a:t>
                      </a:r>
                      <a:endParaRPr lang="en-US"/>
                    </a:p>
                  </a:txBody>
                  <a:tcPr/>
                </a:tc>
                <a:tc>
                  <a:txBody>
                    <a:bodyPr/>
                    <a:lstStyle/>
                    <a:p>
                      <a:r>
                        <a:rPr lang="en-US"/>
                        <a:t>0.14</a:t>
                      </a:r>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0.13</a:t>
                      </a:r>
                    </a:p>
                  </a:txBody>
                  <a:tcPr/>
                </a:tc>
                <a:extLst>
                  <a:ext uri="{0D108BD9-81ED-4DB2-BD59-A6C34878D82A}">
                    <a16:rowId xmlns:a16="http://schemas.microsoft.com/office/drawing/2014/main" val="804378029"/>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0</a:t>
                      </a:r>
                    </a:p>
                  </a:txBody>
                  <a:tcPr/>
                </a:tc>
                <a:tc>
                  <a:txBody>
                    <a:bodyPr/>
                    <a:lstStyle/>
                    <a:p>
                      <a:pPr lvl="0">
                        <a:buNone/>
                      </a:pPr>
                      <a:r>
                        <a:rPr lang="en-US" sz="1800" u="none" strike="noStrike" noProof="0"/>
                        <a:t>3/5/2020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0.24</a:t>
                      </a:r>
                    </a:p>
                  </a:txBody>
                  <a:tcPr/>
                </a:tc>
                <a:extLst>
                  <a:ext uri="{0D108BD9-81ED-4DB2-BD59-A6C34878D82A}">
                    <a16:rowId xmlns:a16="http://schemas.microsoft.com/office/drawing/2014/main" val="4097196794"/>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3</a:t>
                      </a:r>
                    </a:p>
                  </a:txBody>
                  <a:tcPr/>
                </a:tc>
                <a:tc>
                  <a:txBody>
                    <a:bodyPr/>
                    <a:lstStyle/>
                    <a:p>
                      <a:r>
                        <a:rPr lang="en-US"/>
                        <a:t>0</a:t>
                      </a:r>
                    </a:p>
                  </a:txBody>
                  <a:tcPr/>
                </a:tc>
                <a:tc>
                  <a:txBody>
                    <a:bodyPr/>
                    <a:lstStyle/>
                    <a:p>
                      <a:pPr lvl="0">
                        <a:buNone/>
                      </a:pPr>
                      <a:r>
                        <a:rPr lang="en-US" sz="1800" u="none" strike="noStrike" noProof="0"/>
                        <a:t>3/11/2020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0.26</a:t>
                      </a:r>
                    </a:p>
                  </a:txBody>
                  <a:tcPr/>
                </a:tc>
                <a:extLst>
                  <a:ext uri="{0D108BD9-81ED-4DB2-BD59-A6C34878D82A}">
                    <a16:rowId xmlns:a16="http://schemas.microsoft.com/office/drawing/2014/main" val="2295994641"/>
                  </a:ext>
                </a:extLst>
              </a:tr>
              <a:tr h="734382">
                <a:tc>
                  <a:txBody>
                    <a:bodyPr/>
                    <a:lstStyle/>
                    <a:p>
                      <a:r>
                        <a:rPr lang="en-US"/>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t>...</a:t>
                      </a:r>
                    </a:p>
                  </a:txBody>
                  <a:tcPr/>
                </a:tc>
                <a:tc>
                  <a:txBody>
                    <a:bodyPr/>
                    <a:lstStyle/>
                    <a:p>
                      <a:pPr lvl="0">
                        <a:buNone/>
                      </a:pPr>
                      <a:endParaRPr lang="en-US"/>
                    </a:p>
                  </a:txBody>
                  <a:tcPr/>
                </a:tc>
                <a:extLst>
                  <a:ext uri="{0D108BD9-81ED-4DB2-BD59-A6C34878D82A}">
                    <a16:rowId xmlns:a16="http://schemas.microsoft.com/office/drawing/2014/main" val="2066726735"/>
                  </a:ext>
                </a:extLst>
              </a:tr>
              <a:tr h="734382">
                <a:tc>
                  <a:txBody>
                    <a:bodyPr/>
                    <a:lstStyle/>
                    <a:p>
                      <a:r>
                        <a:rPr lang="en-US"/>
                        <a:t>NY</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3/1/20</a:t>
                      </a:r>
                      <a:endParaRPr lang="en-US"/>
                    </a:p>
                  </a:txBody>
                  <a:tcPr/>
                </a:tc>
                <a:tc>
                  <a:txBody>
                    <a:bodyPr/>
                    <a:lstStyle/>
                    <a:p>
                      <a:r>
                        <a:rPr lang="en-US"/>
                        <a:t>0.16</a:t>
                      </a:r>
                    </a:p>
                  </a:txBody>
                  <a:tcPr/>
                </a:tc>
                <a:tc>
                  <a:txBody>
                    <a:bodyPr/>
                    <a:lstStyle/>
                    <a:p>
                      <a:r>
                        <a:rPr lang="en-US"/>
                        <a:t>13.69</a:t>
                      </a:r>
                    </a:p>
                  </a:txBody>
                  <a:tcPr/>
                </a:tc>
                <a:tc>
                  <a:txBody>
                    <a:bodyPr/>
                    <a:lstStyle/>
                    <a:p>
                      <a:pPr lvl="0">
                        <a:buNone/>
                      </a:pPr>
                      <a:r>
                        <a:rPr lang="en-US"/>
                        <a:t>...</a:t>
                      </a:r>
                    </a:p>
                  </a:txBody>
                  <a:tcPr/>
                </a:tc>
                <a:tc>
                  <a:txBody>
                    <a:bodyPr/>
                    <a:lstStyle/>
                    <a:p>
                      <a:pPr lvl="0">
                        <a:buNone/>
                      </a:pPr>
                      <a:r>
                        <a:rPr lang="en-US"/>
                        <a:t>0.89</a:t>
                      </a:r>
                    </a:p>
                  </a:txBody>
                  <a:tcPr/>
                </a:tc>
                <a:extLst>
                  <a:ext uri="{0D108BD9-81ED-4DB2-BD59-A6C34878D82A}">
                    <a16:rowId xmlns:a16="http://schemas.microsoft.com/office/drawing/2014/main" val="182179648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2</a:t>
                      </a:r>
                    </a:p>
                  </a:txBody>
                  <a:tcPr/>
                </a:tc>
                <a:tc>
                  <a:txBody>
                    <a:bodyPr/>
                    <a:lstStyle/>
                    <a:p>
                      <a:r>
                        <a:rPr lang="en-US"/>
                        <a:t>0</a:t>
                      </a:r>
                    </a:p>
                  </a:txBody>
                  <a:tcPr/>
                </a:tc>
                <a:tc>
                  <a:txBody>
                    <a:bodyPr/>
                    <a:lstStyle/>
                    <a:p>
                      <a:r>
                        <a:rPr lang="en-US"/>
                        <a:t>3/12/20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0.29</a:t>
                      </a:r>
                    </a:p>
                  </a:txBody>
                  <a:tcPr/>
                </a:tc>
                <a:extLst>
                  <a:ext uri="{0D108BD9-81ED-4DB2-BD59-A6C34878D82A}">
                    <a16:rowId xmlns:a16="http://schemas.microsoft.com/office/drawing/2014/main" val="340606023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5</a:t>
                      </a:r>
                    </a:p>
                  </a:txBody>
                  <a:tcPr/>
                </a:tc>
                <a:tc>
                  <a:txBody>
                    <a:bodyPr/>
                    <a:lstStyle/>
                    <a:p>
                      <a:r>
                        <a:rPr lang="en-US"/>
                        <a:t>2</a:t>
                      </a:r>
                    </a:p>
                  </a:txBody>
                  <a:tcPr/>
                </a:tc>
                <a:tc>
                  <a:txBody>
                    <a:bodyPr/>
                    <a:lstStyle/>
                    <a:p>
                      <a:r>
                        <a:rPr lang="en-US"/>
                        <a:t>3/16/20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0.68</a:t>
                      </a:r>
                    </a:p>
                  </a:txBody>
                  <a:tcPr/>
                </a:tc>
                <a:extLst>
                  <a:ext uri="{0D108BD9-81ED-4DB2-BD59-A6C34878D82A}">
                    <a16:rowId xmlns:a16="http://schemas.microsoft.com/office/drawing/2014/main" val="1895917599"/>
                  </a:ext>
                </a:extLst>
              </a:tr>
            </a:tbl>
          </a:graphicData>
        </a:graphic>
      </p:graphicFrame>
      <p:sp>
        <p:nvSpPr>
          <p:cNvPr id="11" name="Rectangle 10">
            <a:extLst>
              <a:ext uri="{FF2B5EF4-FFF2-40B4-BE49-F238E27FC236}">
                <a16:creationId xmlns:a16="http://schemas.microsoft.com/office/drawing/2014/main" id="{AF6DF285-9ED5-4602-B98B-8ED206B61DDD}"/>
              </a:ext>
            </a:extLst>
          </p:cNvPr>
          <p:cNvSpPr/>
          <p:nvPr/>
        </p:nvSpPr>
        <p:spPr>
          <a:xfrm>
            <a:off x="229673" y="664334"/>
            <a:ext cx="602680" cy="6188424"/>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solidFill>
                <a:srgbClr val="FF0000"/>
              </a:solidFill>
              <a:cs typeface="Calibri" panose="020F0502020204030204"/>
            </a:endParaRPr>
          </a:p>
        </p:txBody>
      </p:sp>
    </p:spTree>
    <p:extLst>
      <p:ext uri="{BB962C8B-B14F-4D97-AF65-F5344CB8AC3E}">
        <p14:creationId xmlns:p14="http://schemas.microsoft.com/office/powerpoint/2010/main" val="16887651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3B9627E-84AD-474F-B586-F48767F0BB8B}"/>
              </a:ext>
            </a:extLst>
          </p:cNvPr>
          <p:cNvSpPr txBox="1"/>
          <p:nvPr/>
        </p:nvSpPr>
        <p:spPr>
          <a:xfrm>
            <a:off x="99484" y="93742"/>
            <a:ext cx="20951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ea typeface="游ゴシック"/>
                <a:cs typeface="Calibri"/>
              </a:rPr>
              <a:t>Data Frame</a:t>
            </a:r>
          </a:p>
        </p:txBody>
      </p:sp>
      <p:graphicFrame>
        <p:nvGraphicFramePr>
          <p:cNvPr id="2" name="Table 2">
            <a:extLst>
              <a:ext uri="{FF2B5EF4-FFF2-40B4-BE49-F238E27FC236}">
                <a16:creationId xmlns:a16="http://schemas.microsoft.com/office/drawing/2014/main" id="{0E2870B5-3802-4098-84DD-86ED71AB7E7D}"/>
              </a:ext>
            </a:extLst>
          </p:cNvPr>
          <p:cNvGraphicFramePr>
            <a:graphicFrameLocks noGrp="1"/>
          </p:cNvGraphicFramePr>
          <p:nvPr>
            <p:extLst>
              <p:ext uri="{D42A27DB-BD31-4B8C-83A1-F6EECF244321}">
                <p14:modId xmlns:p14="http://schemas.microsoft.com/office/powerpoint/2010/main" val="1660745256"/>
              </p:ext>
            </p:extLst>
          </p:nvPr>
        </p:nvGraphicFramePr>
        <p:xfrm>
          <a:off x="230103" y="700911"/>
          <a:ext cx="11747750" cy="6207474"/>
        </p:xfrm>
        <a:graphic>
          <a:graphicData uri="http://schemas.openxmlformats.org/drawingml/2006/table">
            <a:tbl>
              <a:tblPr firstRow="1" bandRow="1">
                <a:tableStyleId>{C083E6E3-FA7D-4D7B-A595-EF9225AFEA82}</a:tableStyleId>
              </a:tblPr>
              <a:tblGrid>
                <a:gridCol w="804927">
                  <a:extLst>
                    <a:ext uri="{9D8B030D-6E8A-4147-A177-3AD203B41FA5}">
                      <a16:colId xmlns:a16="http://schemas.microsoft.com/office/drawing/2014/main" val="3301095165"/>
                    </a:ext>
                  </a:extLst>
                </a:gridCol>
                <a:gridCol w="1148365">
                  <a:extLst>
                    <a:ext uri="{9D8B030D-6E8A-4147-A177-3AD203B41FA5}">
                      <a16:colId xmlns:a16="http://schemas.microsoft.com/office/drawing/2014/main" val="3037907743"/>
                    </a:ext>
                  </a:extLst>
                </a:gridCol>
                <a:gridCol w="1642056">
                  <a:extLst>
                    <a:ext uri="{9D8B030D-6E8A-4147-A177-3AD203B41FA5}">
                      <a16:colId xmlns:a16="http://schemas.microsoft.com/office/drawing/2014/main" val="759589653"/>
                    </a:ext>
                  </a:extLst>
                </a:gridCol>
                <a:gridCol w="955181">
                  <a:extLst>
                    <a:ext uri="{9D8B030D-6E8A-4147-A177-3AD203B41FA5}">
                      <a16:colId xmlns:a16="http://schemas.microsoft.com/office/drawing/2014/main" val="1964317473"/>
                    </a:ext>
                  </a:extLst>
                </a:gridCol>
                <a:gridCol w="1148359">
                  <a:extLst>
                    <a:ext uri="{9D8B030D-6E8A-4147-A177-3AD203B41FA5}">
                      <a16:colId xmlns:a16="http://schemas.microsoft.com/office/drawing/2014/main" val="2279927207"/>
                    </a:ext>
                  </a:extLst>
                </a:gridCol>
                <a:gridCol w="1180562">
                  <a:extLst>
                    <a:ext uri="{9D8B030D-6E8A-4147-A177-3AD203B41FA5}">
                      <a16:colId xmlns:a16="http://schemas.microsoft.com/office/drawing/2014/main" val="3172371467"/>
                    </a:ext>
                  </a:extLst>
                </a:gridCol>
                <a:gridCol w="1255684">
                  <a:extLst>
                    <a:ext uri="{9D8B030D-6E8A-4147-A177-3AD203B41FA5}">
                      <a16:colId xmlns:a16="http://schemas.microsoft.com/office/drawing/2014/main" val="954608213"/>
                    </a:ext>
                  </a:extLst>
                </a:gridCol>
                <a:gridCol w="772726">
                  <a:extLst>
                    <a:ext uri="{9D8B030D-6E8A-4147-A177-3AD203B41FA5}">
                      <a16:colId xmlns:a16="http://schemas.microsoft.com/office/drawing/2014/main" val="4290118556"/>
                    </a:ext>
                  </a:extLst>
                </a:gridCol>
                <a:gridCol w="1116166">
                  <a:extLst>
                    <a:ext uri="{9D8B030D-6E8A-4147-A177-3AD203B41FA5}">
                      <a16:colId xmlns:a16="http://schemas.microsoft.com/office/drawing/2014/main" val="3554668225"/>
                    </a:ext>
                  </a:extLst>
                </a:gridCol>
                <a:gridCol w="697603">
                  <a:extLst>
                    <a:ext uri="{9D8B030D-6E8A-4147-A177-3AD203B41FA5}">
                      <a16:colId xmlns:a16="http://schemas.microsoft.com/office/drawing/2014/main" val="3584904361"/>
                    </a:ext>
                  </a:extLst>
                </a:gridCol>
                <a:gridCol w="1026121">
                  <a:extLst>
                    <a:ext uri="{9D8B030D-6E8A-4147-A177-3AD203B41FA5}">
                      <a16:colId xmlns:a16="http://schemas.microsoft.com/office/drawing/2014/main" val="2774488535"/>
                    </a:ext>
                  </a:extLst>
                </a:gridCol>
              </a:tblGrid>
              <a:tr h="879190">
                <a:tc>
                  <a:txBody>
                    <a:bodyPr/>
                    <a:lstStyle/>
                    <a:p>
                      <a:pPr algn="l"/>
                      <a:r>
                        <a:rPr lang="en-US" sz="1600">
                          <a:solidFill>
                            <a:schemeClr val="tx1"/>
                          </a:solidFill>
                        </a:rPr>
                        <a:t>State</a:t>
                      </a:r>
                    </a:p>
                  </a:txBody>
                  <a:tcPr>
                    <a:solidFill>
                      <a:schemeClr val="accent6">
                        <a:lumMod val="40000"/>
                        <a:lumOff val="60000"/>
                      </a:schemeClr>
                    </a:solidFill>
                  </a:tcPr>
                </a:tc>
                <a:tc>
                  <a:txBody>
                    <a:bodyPr/>
                    <a:lstStyle/>
                    <a:p>
                      <a:pPr algn="l"/>
                      <a:r>
                        <a:rPr lang="en-US" sz="1600">
                          <a:solidFill>
                            <a:schemeClr val="tx1"/>
                          </a:solidFill>
                        </a:rPr>
                        <a:t>Social Distancing</a:t>
                      </a:r>
                    </a:p>
                  </a:txBody>
                  <a:tcPr>
                    <a:solidFill>
                      <a:schemeClr val="accent6">
                        <a:lumMod val="40000"/>
                        <a:lumOff val="60000"/>
                      </a:schemeClr>
                    </a:solidFill>
                  </a:tcPr>
                </a:tc>
                <a:tc>
                  <a:txBody>
                    <a:bodyPr/>
                    <a:lstStyle/>
                    <a:p>
                      <a:pPr algn="l"/>
                      <a:r>
                        <a:rPr lang="en-US" sz="1600">
                          <a:solidFill>
                            <a:schemeClr val="tx1"/>
                          </a:solidFill>
                        </a:rPr>
                        <a:t>Non-essential </a:t>
                      </a:r>
                    </a:p>
                    <a:p>
                      <a:pPr lvl="0" algn="l">
                        <a:buNone/>
                      </a:pPr>
                      <a:r>
                        <a:rPr lang="en-US" sz="1600">
                          <a:solidFill>
                            <a:schemeClr val="tx1"/>
                          </a:solidFill>
                        </a:rPr>
                        <a:t>Business Closure</a:t>
                      </a:r>
                    </a:p>
                  </a:txBody>
                  <a:tcPr>
                    <a:solidFill>
                      <a:schemeClr val="accent6">
                        <a:lumMod val="40000"/>
                        <a:lumOff val="60000"/>
                      </a:schemeClr>
                    </a:solidFill>
                  </a:tcPr>
                </a:tc>
                <a:tc>
                  <a:txBody>
                    <a:bodyPr/>
                    <a:lstStyle/>
                    <a:p>
                      <a:pPr algn="l"/>
                      <a:r>
                        <a:rPr lang="en-US" sz="1600">
                          <a:solidFill>
                            <a:schemeClr val="tx1"/>
                          </a:solidFill>
                        </a:rPr>
                        <a:t>School Closure</a:t>
                      </a:r>
                    </a:p>
                  </a:txBody>
                  <a:tcPr>
                    <a:solidFill>
                      <a:schemeClr val="accent6">
                        <a:lumMod val="40000"/>
                        <a:lumOff val="60000"/>
                      </a:schemeClr>
                    </a:solidFill>
                  </a:tcPr>
                </a:tc>
                <a:tc>
                  <a:txBody>
                    <a:bodyPr/>
                    <a:lstStyle/>
                    <a:p>
                      <a:pPr algn="l"/>
                      <a:r>
                        <a:rPr lang="en-US" sz="1600">
                          <a:solidFill>
                            <a:schemeClr val="tx1"/>
                          </a:solidFill>
                        </a:rPr>
                        <a:t>Gathering Size Limitation</a:t>
                      </a:r>
                    </a:p>
                  </a:txBody>
                  <a:tcPr>
                    <a:solidFill>
                      <a:schemeClr val="accent6">
                        <a:lumMod val="40000"/>
                        <a:lumOff val="60000"/>
                      </a:schemeClr>
                    </a:solidFill>
                  </a:tcPr>
                </a:tc>
                <a:tc>
                  <a:txBody>
                    <a:bodyPr/>
                    <a:lstStyle/>
                    <a:p>
                      <a:pPr algn="l"/>
                      <a:r>
                        <a:rPr lang="en-US" sz="1600">
                          <a:solidFill>
                            <a:schemeClr val="tx1"/>
                          </a:solidFill>
                        </a:rPr>
                        <a:t>Closure of Public Venues</a:t>
                      </a:r>
                    </a:p>
                  </a:txBody>
                  <a:tcPr>
                    <a:solidFill>
                      <a:schemeClr val="accent6">
                        <a:lumMod val="40000"/>
                        <a:lumOff val="60000"/>
                      </a:schemeClr>
                    </a:solidFill>
                  </a:tcPr>
                </a:tc>
                <a:tc>
                  <a:txBody>
                    <a:bodyPr/>
                    <a:lstStyle/>
                    <a:p>
                      <a:pPr lvl="0" algn="l">
                        <a:buNone/>
                      </a:pPr>
                      <a:r>
                        <a:rPr lang="en-US" sz="1600" b="1" i="0" u="none" strike="noStrike" noProof="0">
                          <a:solidFill>
                            <a:schemeClr val="tx1"/>
                          </a:solidFill>
                          <a:latin typeface="Calibri"/>
                        </a:rPr>
                        <a:t>Policy</a:t>
                      </a:r>
                      <a:endParaRPr lang="en-US" sz="1600" b="1" i="0" u="none" strike="noStrike" noProof="0">
                        <a:latin typeface="Calibri"/>
                      </a:endParaRPr>
                    </a:p>
                    <a:p>
                      <a:pPr lvl="0" algn="l">
                        <a:buNone/>
                      </a:pPr>
                      <a:r>
                        <a:rPr lang="en-US" sz="1600" b="1" i="0" u="none" strike="noStrike" noProof="0">
                          <a:solidFill>
                            <a:schemeClr val="tx1"/>
                          </a:solidFill>
                          <a:latin typeface="Calibri"/>
                        </a:rPr>
                        <a:t>Start Date</a:t>
                      </a:r>
                    </a:p>
                  </a:txBody>
                  <a:tcPr>
                    <a:solidFill>
                      <a:schemeClr val="accent6">
                        <a:lumMod val="40000"/>
                        <a:lumOff val="60000"/>
                      </a:schemeClr>
                    </a:solidFill>
                  </a:tcPr>
                </a:tc>
                <a:tc>
                  <a:txBody>
                    <a:bodyPr/>
                    <a:lstStyle/>
                    <a:p>
                      <a:pPr lvl="0" algn="l">
                        <a:buNone/>
                      </a:pPr>
                      <a:r>
                        <a:rPr lang="en-US" sz="1600">
                          <a:solidFill>
                            <a:schemeClr val="tx1"/>
                          </a:solidFill>
                        </a:rPr>
                        <a:t>Aging</a:t>
                      </a:r>
                    </a:p>
                  </a:txBody>
                  <a:tcPr>
                    <a:solidFill>
                      <a:schemeClr val="accent6">
                        <a:lumMod val="40000"/>
                        <a:lumOff val="60000"/>
                      </a:schemeClr>
                    </a:solidFill>
                  </a:tcPr>
                </a:tc>
                <a:tc>
                  <a:txBody>
                    <a:bodyPr/>
                    <a:lstStyle/>
                    <a:p>
                      <a:pPr algn="l"/>
                      <a:r>
                        <a:rPr lang="en-US" sz="1600">
                          <a:solidFill>
                            <a:schemeClr val="tx1"/>
                          </a:solidFill>
                        </a:rPr>
                        <a:t>Education Index</a:t>
                      </a:r>
                    </a:p>
                  </a:txBody>
                  <a:tcPr>
                    <a:solidFill>
                      <a:schemeClr val="accent6">
                        <a:lumMod val="40000"/>
                        <a:lumOff val="60000"/>
                      </a:schemeClr>
                    </a:solidFill>
                  </a:tcPr>
                </a:tc>
                <a:tc>
                  <a:txBody>
                    <a:bodyPr/>
                    <a:lstStyle/>
                    <a:p>
                      <a:pPr algn="l"/>
                      <a:r>
                        <a:rPr lang="en-US" sz="1600">
                          <a:solidFill>
                            <a:schemeClr val="tx1"/>
                          </a:solidFill>
                        </a:rPr>
                        <a:t>...</a:t>
                      </a:r>
                    </a:p>
                  </a:txBody>
                  <a:tcPr>
                    <a:solidFill>
                      <a:schemeClr val="accent6">
                        <a:lumMod val="40000"/>
                        <a:lumOff val="60000"/>
                      </a:schemeClr>
                    </a:solidFill>
                  </a:tcPr>
                </a:tc>
                <a:tc>
                  <a:txBody>
                    <a:bodyPr/>
                    <a:lstStyle/>
                    <a:p>
                      <a:pPr lvl="0" algn="l">
                        <a:lnSpc>
                          <a:spcPct val="100000"/>
                        </a:lnSpc>
                        <a:spcBef>
                          <a:spcPts val="0"/>
                        </a:spcBef>
                        <a:spcAft>
                          <a:spcPts val="0"/>
                        </a:spcAft>
                        <a:buNone/>
                      </a:pPr>
                      <a:r>
                        <a:rPr lang="en-US" sz="1600" b="1" i="0" u="none" strike="noStrike" noProof="0">
                          <a:solidFill>
                            <a:schemeClr val="tx1"/>
                          </a:solidFill>
                          <a:latin typeface="Calibri"/>
                        </a:rPr>
                        <a:t>Average</a:t>
                      </a:r>
                    </a:p>
                    <a:p>
                      <a:pPr lvl="0" algn="l">
                        <a:lnSpc>
                          <a:spcPct val="100000"/>
                        </a:lnSpc>
                        <a:spcBef>
                          <a:spcPts val="0"/>
                        </a:spcBef>
                        <a:spcAft>
                          <a:spcPts val="0"/>
                        </a:spcAft>
                        <a:buNone/>
                      </a:pPr>
                      <a:r>
                        <a:rPr lang="en-US" sz="1600" b="1" i="0" u="none" strike="noStrike" noProof="0">
                          <a:solidFill>
                            <a:schemeClr val="tx1"/>
                          </a:solidFill>
                          <a:latin typeface="Calibri"/>
                        </a:rPr>
                        <a:t>Increment Ratio</a:t>
                      </a:r>
                      <a:endParaRPr lang="en-US"/>
                    </a:p>
                    <a:p>
                      <a:pPr lvl="0" algn="l">
                        <a:buNone/>
                      </a:pPr>
                      <a:endParaRPr lang="en-US" sz="1600">
                        <a:solidFill>
                          <a:schemeClr val="tx1"/>
                        </a:solidFill>
                      </a:endParaRPr>
                    </a:p>
                  </a:txBody>
                  <a:tcPr>
                    <a:solidFill>
                      <a:schemeClr val="accent6">
                        <a:lumMod val="40000"/>
                        <a:lumOff val="60000"/>
                      </a:schemeClr>
                    </a:solidFill>
                  </a:tcPr>
                </a:tc>
                <a:extLst>
                  <a:ext uri="{0D108BD9-81ED-4DB2-BD59-A6C34878D82A}">
                    <a16:rowId xmlns:a16="http://schemas.microsoft.com/office/drawing/2014/main" val="3074624904"/>
                  </a:ext>
                </a:extLst>
              </a:tr>
              <a:tr h="734382">
                <a:tc>
                  <a:txBody>
                    <a:bodyPr/>
                    <a:lstStyle/>
                    <a:p>
                      <a:r>
                        <a:rPr lang="en-US"/>
                        <a:t>CA</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1/26/20</a:t>
                      </a:r>
                      <a:endParaRPr lang="en-US"/>
                    </a:p>
                  </a:txBody>
                  <a:tcPr/>
                </a:tc>
                <a:tc>
                  <a:txBody>
                    <a:bodyPr/>
                    <a:lstStyle/>
                    <a:p>
                      <a:r>
                        <a:rPr lang="en-US"/>
                        <a:t>0.14</a:t>
                      </a:r>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0.13</a:t>
                      </a:r>
                    </a:p>
                  </a:txBody>
                  <a:tcPr/>
                </a:tc>
                <a:extLst>
                  <a:ext uri="{0D108BD9-81ED-4DB2-BD59-A6C34878D82A}">
                    <a16:rowId xmlns:a16="http://schemas.microsoft.com/office/drawing/2014/main" val="804378029"/>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0</a:t>
                      </a:r>
                    </a:p>
                  </a:txBody>
                  <a:tcPr/>
                </a:tc>
                <a:tc>
                  <a:txBody>
                    <a:bodyPr/>
                    <a:lstStyle/>
                    <a:p>
                      <a:pPr lvl="0">
                        <a:buNone/>
                      </a:pPr>
                      <a:r>
                        <a:rPr lang="en-US" sz="1800" u="none" strike="noStrike" noProof="0"/>
                        <a:t>3/5/2020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0.24</a:t>
                      </a:r>
                    </a:p>
                  </a:txBody>
                  <a:tcPr/>
                </a:tc>
                <a:extLst>
                  <a:ext uri="{0D108BD9-81ED-4DB2-BD59-A6C34878D82A}">
                    <a16:rowId xmlns:a16="http://schemas.microsoft.com/office/drawing/2014/main" val="4097196794"/>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3</a:t>
                      </a:r>
                    </a:p>
                  </a:txBody>
                  <a:tcPr/>
                </a:tc>
                <a:tc>
                  <a:txBody>
                    <a:bodyPr/>
                    <a:lstStyle/>
                    <a:p>
                      <a:r>
                        <a:rPr lang="en-US"/>
                        <a:t>0</a:t>
                      </a:r>
                    </a:p>
                  </a:txBody>
                  <a:tcPr/>
                </a:tc>
                <a:tc>
                  <a:txBody>
                    <a:bodyPr/>
                    <a:lstStyle/>
                    <a:p>
                      <a:pPr lvl="0">
                        <a:buNone/>
                      </a:pPr>
                      <a:r>
                        <a:rPr lang="en-US" sz="1800" u="none" strike="noStrike" noProof="0"/>
                        <a:t>3/11/2020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0.26</a:t>
                      </a:r>
                    </a:p>
                  </a:txBody>
                  <a:tcPr/>
                </a:tc>
                <a:extLst>
                  <a:ext uri="{0D108BD9-81ED-4DB2-BD59-A6C34878D82A}">
                    <a16:rowId xmlns:a16="http://schemas.microsoft.com/office/drawing/2014/main" val="2295994641"/>
                  </a:ext>
                </a:extLst>
              </a:tr>
              <a:tr h="734382">
                <a:tc>
                  <a:txBody>
                    <a:bodyPr/>
                    <a:lstStyle/>
                    <a:p>
                      <a:r>
                        <a:rPr lang="en-US"/>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t>...</a:t>
                      </a:r>
                    </a:p>
                  </a:txBody>
                  <a:tcPr/>
                </a:tc>
                <a:tc>
                  <a:txBody>
                    <a:bodyPr/>
                    <a:lstStyle/>
                    <a:p>
                      <a:pPr lvl="0">
                        <a:buNone/>
                      </a:pPr>
                      <a:endParaRPr lang="en-US"/>
                    </a:p>
                  </a:txBody>
                  <a:tcPr/>
                </a:tc>
                <a:extLst>
                  <a:ext uri="{0D108BD9-81ED-4DB2-BD59-A6C34878D82A}">
                    <a16:rowId xmlns:a16="http://schemas.microsoft.com/office/drawing/2014/main" val="2066726735"/>
                  </a:ext>
                </a:extLst>
              </a:tr>
              <a:tr h="734382">
                <a:tc>
                  <a:txBody>
                    <a:bodyPr/>
                    <a:lstStyle/>
                    <a:p>
                      <a:r>
                        <a:rPr lang="en-US"/>
                        <a:t>NY</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3/1/20</a:t>
                      </a:r>
                      <a:endParaRPr lang="en-US"/>
                    </a:p>
                  </a:txBody>
                  <a:tcPr/>
                </a:tc>
                <a:tc>
                  <a:txBody>
                    <a:bodyPr/>
                    <a:lstStyle/>
                    <a:p>
                      <a:r>
                        <a:rPr lang="en-US"/>
                        <a:t>0.16</a:t>
                      </a:r>
                    </a:p>
                  </a:txBody>
                  <a:tcPr/>
                </a:tc>
                <a:tc>
                  <a:txBody>
                    <a:bodyPr/>
                    <a:lstStyle/>
                    <a:p>
                      <a:r>
                        <a:rPr lang="en-US"/>
                        <a:t>13.69</a:t>
                      </a:r>
                    </a:p>
                  </a:txBody>
                  <a:tcPr/>
                </a:tc>
                <a:tc>
                  <a:txBody>
                    <a:bodyPr/>
                    <a:lstStyle/>
                    <a:p>
                      <a:pPr lvl="0">
                        <a:buNone/>
                      </a:pPr>
                      <a:r>
                        <a:rPr lang="en-US"/>
                        <a:t>...</a:t>
                      </a:r>
                    </a:p>
                  </a:txBody>
                  <a:tcPr/>
                </a:tc>
                <a:tc>
                  <a:txBody>
                    <a:bodyPr/>
                    <a:lstStyle/>
                    <a:p>
                      <a:pPr lvl="0">
                        <a:buNone/>
                      </a:pPr>
                      <a:r>
                        <a:rPr lang="en-US"/>
                        <a:t>0.89</a:t>
                      </a:r>
                    </a:p>
                  </a:txBody>
                  <a:tcPr/>
                </a:tc>
                <a:extLst>
                  <a:ext uri="{0D108BD9-81ED-4DB2-BD59-A6C34878D82A}">
                    <a16:rowId xmlns:a16="http://schemas.microsoft.com/office/drawing/2014/main" val="182179648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2</a:t>
                      </a:r>
                    </a:p>
                  </a:txBody>
                  <a:tcPr/>
                </a:tc>
                <a:tc>
                  <a:txBody>
                    <a:bodyPr/>
                    <a:lstStyle/>
                    <a:p>
                      <a:r>
                        <a:rPr lang="en-US"/>
                        <a:t>0</a:t>
                      </a:r>
                    </a:p>
                  </a:txBody>
                  <a:tcPr/>
                </a:tc>
                <a:tc>
                  <a:txBody>
                    <a:bodyPr/>
                    <a:lstStyle/>
                    <a:p>
                      <a:r>
                        <a:rPr lang="en-US"/>
                        <a:t>3/12/20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0.29</a:t>
                      </a:r>
                    </a:p>
                  </a:txBody>
                  <a:tcPr/>
                </a:tc>
                <a:extLst>
                  <a:ext uri="{0D108BD9-81ED-4DB2-BD59-A6C34878D82A}">
                    <a16:rowId xmlns:a16="http://schemas.microsoft.com/office/drawing/2014/main" val="340606023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5</a:t>
                      </a:r>
                    </a:p>
                  </a:txBody>
                  <a:tcPr/>
                </a:tc>
                <a:tc>
                  <a:txBody>
                    <a:bodyPr/>
                    <a:lstStyle/>
                    <a:p>
                      <a:r>
                        <a:rPr lang="en-US"/>
                        <a:t>2</a:t>
                      </a:r>
                    </a:p>
                  </a:txBody>
                  <a:tcPr/>
                </a:tc>
                <a:tc>
                  <a:txBody>
                    <a:bodyPr/>
                    <a:lstStyle/>
                    <a:p>
                      <a:r>
                        <a:rPr lang="en-US"/>
                        <a:t>3/16/20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0.68</a:t>
                      </a:r>
                    </a:p>
                  </a:txBody>
                  <a:tcPr/>
                </a:tc>
                <a:extLst>
                  <a:ext uri="{0D108BD9-81ED-4DB2-BD59-A6C34878D82A}">
                    <a16:rowId xmlns:a16="http://schemas.microsoft.com/office/drawing/2014/main" val="1895917599"/>
                  </a:ext>
                </a:extLst>
              </a:tr>
            </a:tbl>
          </a:graphicData>
        </a:graphic>
      </p:graphicFrame>
      <p:sp>
        <p:nvSpPr>
          <p:cNvPr id="11" name="Rectangle 10">
            <a:extLst>
              <a:ext uri="{FF2B5EF4-FFF2-40B4-BE49-F238E27FC236}">
                <a16:creationId xmlns:a16="http://schemas.microsoft.com/office/drawing/2014/main" id="{AF6DF285-9ED5-4602-B98B-8ED206B61DDD}"/>
              </a:ext>
            </a:extLst>
          </p:cNvPr>
          <p:cNvSpPr/>
          <p:nvPr/>
        </p:nvSpPr>
        <p:spPr>
          <a:xfrm>
            <a:off x="229673" y="664334"/>
            <a:ext cx="8104438" cy="1787219"/>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solidFill>
                <a:srgbClr val="FF0000"/>
              </a:solidFill>
              <a:cs typeface="Calibri" panose="020F0502020204030204"/>
            </a:endParaRPr>
          </a:p>
        </p:txBody>
      </p:sp>
    </p:spTree>
    <p:extLst>
      <p:ext uri="{BB962C8B-B14F-4D97-AF65-F5344CB8AC3E}">
        <p14:creationId xmlns:p14="http://schemas.microsoft.com/office/powerpoint/2010/main" val="19648865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3B9627E-84AD-474F-B586-F48767F0BB8B}"/>
              </a:ext>
            </a:extLst>
          </p:cNvPr>
          <p:cNvSpPr txBox="1"/>
          <p:nvPr/>
        </p:nvSpPr>
        <p:spPr>
          <a:xfrm>
            <a:off x="99484" y="93742"/>
            <a:ext cx="20951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ea typeface="游ゴシック"/>
                <a:cs typeface="Calibri"/>
              </a:rPr>
              <a:t>Data Frame</a:t>
            </a:r>
          </a:p>
        </p:txBody>
      </p:sp>
      <p:graphicFrame>
        <p:nvGraphicFramePr>
          <p:cNvPr id="2" name="Table 2">
            <a:extLst>
              <a:ext uri="{FF2B5EF4-FFF2-40B4-BE49-F238E27FC236}">
                <a16:creationId xmlns:a16="http://schemas.microsoft.com/office/drawing/2014/main" id="{0E2870B5-3802-4098-84DD-86ED71AB7E7D}"/>
              </a:ext>
            </a:extLst>
          </p:cNvPr>
          <p:cNvGraphicFramePr>
            <a:graphicFrameLocks noGrp="1"/>
          </p:cNvGraphicFramePr>
          <p:nvPr>
            <p:extLst>
              <p:ext uri="{D42A27DB-BD31-4B8C-83A1-F6EECF244321}">
                <p14:modId xmlns:p14="http://schemas.microsoft.com/office/powerpoint/2010/main" val="3440785661"/>
              </p:ext>
            </p:extLst>
          </p:nvPr>
        </p:nvGraphicFramePr>
        <p:xfrm>
          <a:off x="230103" y="700911"/>
          <a:ext cx="11747750" cy="6207474"/>
        </p:xfrm>
        <a:graphic>
          <a:graphicData uri="http://schemas.openxmlformats.org/drawingml/2006/table">
            <a:tbl>
              <a:tblPr firstRow="1" bandRow="1">
                <a:tableStyleId>{C083E6E3-FA7D-4D7B-A595-EF9225AFEA82}</a:tableStyleId>
              </a:tblPr>
              <a:tblGrid>
                <a:gridCol w="804927">
                  <a:extLst>
                    <a:ext uri="{9D8B030D-6E8A-4147-A177-3AD203B41FA5}">
                      <a16:colId xmlns:a16="http://schemas.microsoft.com/office/drawing/2014/main" val="3301095165"/>
                    </a:ext>
                  </a:extLst>
                </a:gridCol>
                <a:gridCol w="1148365">
                  <a:extLst>
                    <a:ext uri="{9D8B030D-6E8A-4147-A177-3AD203B41FA5}">
                      <a16:colId xmlns:a16="http://schemas.microsoft.com/office/drawing/2014/main" val="3037907743"/>
                    </a:ext>
                  </a:extLst>
                </a:gridCol>
                <a:gridCol w="1642056">
                  <a:extLst>
                    <a:ext uri="{9D8B030D-6E8A-4147-A177-3AD203B41FA5}">
                      <a16:colId xmlns:a16="http://schemas.microsoft.com/office/drawing/2014/main" val="759589653"/>
                    </a:ext>
                  </a:extLst>
                </a:gridCol>
                <a:gridCol w="955181">
                  <a:extLst>
                    <a:ext uri="{9D8B030D-6E8A-4147-A177-3AD203B41FA5}">
                      <a16:colId xmlns:a16="http://schemas.microsoft.com/office/drawing/2014/main" val="1964317473"/>
                    </a:ext>
                  </a:extLst>
                </a:gridCol>
                <a:gridCol w="1148359">
                  <a:extLst>
                    <a:ext uri="{9D8B030D-6E8A-4147-A177-3AD203B41FA5}">
                      <a16:colId xmlns:a16="http://schemas.microsoft.com/office/drawing/2014/main" val="2279927207"/>
                    </a:ext>
                  </a:extLst>
                </a:gridCol>
                <a:gridCol w="1180562">
                  <a:extLst>
                    <a:ext uri="{9D8B030D-6E8A-4147-A177-3AD203B41FA5}">
                      <a16:colId xmlns:a16="http://schemas.microsoft.com/office/drawing/2014/main" val="3172371467"/>
                    </a:ext>
                  </a:extLst>
                </a:gridCol>
                <a:gridCol w="1255684">
                  <a:extLst>
                    <a:ext uri="{9D8B030D-6E8A-4147-A177-3AD203B41FA5}">
                      <a16:colId xmlns:a16="http://schemas.microsoft.com/office/drawing/2014/main" val="954608213"/>
                    </a:ext>
                  </a:extLst>
                </a:gridCol>
                <a:gridCol w="772726">
                  <a:extLst>
                    <a:ext uri="{9D8B030D-6E8A-4147-A177-3AD203B41FA5}">
                      <a16:colId xmlns:a16="http://schemas.microsoft.com/office/drawing/2014/main" val="4290118556"/>
                    </a:ext>
                  </a:extLst>
                </a:gridCol>
                <a:gridCol w="1116166">
                  <a:extLst>
                    <a:ext uri="{9D8B030D-6E8A-4147-A177-3AD203B41FA5}">
                      <a16:colId xmlns:a16="http://schemas.microsoft.com/office/drawing/2014/main" val="3554668225"/>
                    </a:ext>
                  </a:extLst>
                </a:gridCol>
                <a:gridCol w="697603">
                  <a:extLst>
                    <a:ext uri="{9D8B030D-6E8A-4147-A177-3AD203B41FA5}">
                      <a16:colId xmlns:a16="http://schemas.microsoft.com/office/drawing/2014/main" val="3584904361"/>
                    </a:ext>
                  </a:extLst>
                </a:gridCol>
                <a:gridCol w="1026121">
                  <a:extLst>
                    <a:ext uri="{9D8B030D-6E8A-4147-A177-3AD203B41FA5}">
                      <a16:colId xmlns:a16="http://schemas.microsoft.com/office/drawing/2014/main" val="2774488535"/>
                    </a:ext>
                  </a:extLst>
                </a:gridCol>
              </a:tblGrid>
              <a:tr h="879190">
                <a:tc>
                  <a:txBody>
                    <a:bodyPr/>
                    <a:lstStyle/>
                    <a:p>
                      <a:pPr algn="l"/>
                      <a:r>
                        <a:rPr lang="en-US" sz="1600">
                          <a:solidFill>
                            <a:schemeClr val="tx1"/>
                          </a:solidFill>
                        </a:rPr>
                        <a:t>State</a:t>
                      </a:r>
                    </a:p>
                  </a:txBody>
                  <a:tcPr>
                    <a:solidFill>
                      <a:schemeClr val="accent6">
                        <a:lumMod val="40000"/>
                        <a:lumOff val="60000"/>
                      </a:schemeClr>
                    </a:solidFill>
                  </a:tcPr>
                </a:tc>
                <a:tc>
                  <a:txBody>
                    <a:bodyPr/>
                    <a:lstStyle/>
                    <a:p>
                      <a:pPr algn="l"/>
                      <a:r>
                        <a:rPr lang="en-US" sz="1600">
                          <a:solidFill>
                            <a:schemeClr val="tx1"/>
                          </a:solidFill>
                        </a:rPr>
                        <a:t>Social Distancing</a:t>
                      </a:r>
                    </a:p>
                  </a:txBody>
                  <a:tcPr>
                    <a:solidFill>
                      <a:schemeClr val="accent6">
                        <a:lumMod val="40000"/>
                        <a:lumOff val="60000"/>
                      </a:schemeClr>
                    </a:solidFill>
                  </a:tcPr>
                </a:tc>
                <a:tc>
                  <a:txBody>
                    <a:bodyPr/>
                    <a:lstStyle/>
                    <a:p>
                      <a:pPr algn="l"/>
                      <a:r>
                        <a:rPr lang="en-US" sz="1600">
                          <a:solidFill>
                            <a:schemeClr val="tx1"/>
                          </a:solidFill>
                        </a:rPr>
                        <a:t>Non-essential </a:t>
                      </a:r>
                    </a:p>
                    <a:p>
                      <a:pPr lvl="0" algn="l">
                        <a:buNone/>
                      </a:pPr>
                      <a:r>
                        <a:rPr lang="en-US" sz="1600">
                          <a:solidFill>
                            <a:schemeClr val="tx1"/>
                          </a:solidFill>
                        </a:rPr>
                        <a:t>Business Closure</a:t>
                      </a:r>
                    </a:p>
                  </a:txBody>
                  <a:tcPr>
                    <a:solidFill>
                      <a:schemeClr val="accent6">
                        <a:lumMod val="40000"/>
                        <a:lumOff val="60000"/>
                      </a:schemeClr>
                    </a:solidFill>
                  </a:tcPr>
                </a:tc>
                <a:tc>
                  <a:txBody>
                    <a:bodyPr/>
                    <a:lstStyle/>
                    <a:p>
                      <a:pPr algn="l"/>
                      <a:r>
                        <a:rPr lang="en-US" sz="1600">
                          <a:solidFill>
                            <a:schemeClr val="tx1"/>
                          </a:solidFill>
                        </a:rPr>
                        <a:t>School Closure</a:t>
                      </a:r>
                    </a:p>
                  </a:txBody>
                  <a:tcPr>
                    <a:solidFill>
                      <a:schemeClr val="accent6">
                        <a:lumMod val="40000"/>
                        <a:lumOff val="60000"/>
                      </a:schemeClr>
                    </a:solidFill>
                  </a:tcPr>
                </a:tc>
                <a:tc>
                  <a:txBody>
                    <a:bodyPr/>
                    <a:lstStyle/>
                    <a:p>
                      <a:pPr algn="l"/>
                      <a:r>
                        <a:rPr lang="en-US" sz="1600">
                          <a:solidFill>
                            <a:schemeClr val="tx1"/>
                          </a:solidFill>
                        </a:rPr>
                        <a:t>Gathering Size Limitation</a:t>
                      </a:r>
                    </a:p>
                  </a:txBody>
                  <a:tcPr>
                    <a:solidFill>
                      <a:schemeClr val="accent6">
                        <a:lumMod val="40000"/>
                        <a:lumOff val="60000"/>
                      </a:schemeClr>
                    </a:solidFill>
                  </a:tcPr>
                </a:tc>
                <a:tc>
                  <a:txBody>
                    <a:bodyPr/>
                    <a:lstStyle/>
                    <a:p>
                      <a:pPr algn="l"/>
                      <a:r>
                        <a:rPr lang="en-US" sz="1600">
                          <a:solidFill>
                            <a:schemeClr val="tx1"/>
                          </a:solidFill>
                        </a:rPr>
                        <a:t>Closure of Public Venues</a:t>
                      </a:r>
                    </a:p>
                  </a:txBody>
                  <a:tcPr>
                    <a:solidFill>
                      <a:schemeClr val="accent6">
                        <a:lumMod val="40000"/>
                        <a:lumOff val="60000"/>
                      </a:schemeClr>
                    </a:solidFill>
                  </a:tcPr>
                </a:tc>
                <a:tc>
                  <a:txBody>
                    <a:bodyPr/>
                    <a:lstStyle/>
                    <a:p>
                      <a:pPr lvl="0" algn="l">
                        <a:buNone/>
                      </a:pPr>
                      <a:r>
                        <a:rPr lang="en-US" sz="1600" b="1" i="0" u="none" strike="noStrike" noProof="0">
                          <a:solidFill>
                            <a:schemeClr val="tx1"/>
                          </a:solidFill>
                          <a:latin typeface="Calibri"/>
                        </a:rPr>
                        <a:t>Policy</a:t>
                      </a:r>
                      <a:endParaRPr lang="en-US" sz="1600" b="1" i="0" u="none" strike="noStrike" noProof="0">
                        <a:latin typeface="Calibri"/>
                      </a:endParaRPr>
                    </a:p>
                    <a:p>
                      <a:pPr lvl="0" algn="l">
                        <a:buNone/>
                      </a:pPr>
                      <a:r>
                        <a:rPr lang="en-US" sz="1600" b="1" i="0" u="none" strike="noStrike" noProof="0">
                          <a:solidFill>
                            <a:schemeClr val="tx1"/>
                          </a:solidFill>
                          <a:latin typeface="Calibri"/>
                        </a:rPr>
                        <a:t>Start Date</a:t>
                      </a:r>
                    </a:p>
                  </a:txBody>
                  <a:tcPr>
                    <a:solidFill>
                      <a:schemeClr val="accent6">
                        <a:lumMod val="40000"/>
                        <a:lumOff val="60000"/>
                      </a:schemeClr>
                    </a:solidFill>
                  </a:tcPr>
                </a:tc>
                <a:tc>
                  <a:txBody>
                    <a:bodyPr/>
                    <a:lstStyle/>
                    <a:p>
                      <a:pPr lvl="0" algn="l">
                        <a:buNone/>
                      </a:pPr>
                      <a:r>
                        <a:rPr lang="en-US" sz="1600">
                          <a:solidFill>
                            <a:schemeClr val="tx1"/>
                          </a:solidFill>
                        </a:rPr>
                        <a:t>Aging</a:t>
                      </a:r>
                    </a:p>
                  </a:txBody>
                  <a:tcPr>
                    <a:solidFill>
                      <a:schemeClr val="accent6">
                        <a:lumMod val="40000"/>
                        <a:lumOff val="60000"/>
                      </a:schemeClr>
                    </a:solidFill>
                  </a:tcPr>
                </a:tc>
                <a:tc>
                  <a:txBody>
                    <a:bodyPr/>
                    <a:lstStyle/>
                    <a:p>
                      <a:pPr algn="l"/>
                      <a:r>
                        <a:rPr lang="en-US" sz="1600">
                          <a:solidFill>
                            <a:schemeClr val="tx1"/>
                          </a:solidFill>
                        </a:rPr>
                        <a:t>Education Index</a:t>
                      </a:r>
                    </a:p>
                  </a:txBody>
                  <a:tcPr>
                    <a:solidFill>
                      <a:schemeClr val="accent6">
                        <a:lumMod val="40000"/>
                        <a:lumOff val="60000"/>
                      </a:schemeClr>
                    </a:solidFill>
                  </a:tcPr>
                </a:tc>
                <a:tc>
                  <a:txBody>
                    <a:bodyPr/>
                    <a:lstStyle/>
                    <a:p>
                      <a:pPr algn="l"/>
                      <a:r>
                        <a:rPr lang="en-US" sz="1600">
                          <a:solidFill>
                            <a:schemeClr val="tx1"/>
                          </a:solidFill>
                        </a:rPr>
                        <a:t>...</a:t>
                      </a:r>
                    </a:p>
                  </a:txBody>
                  <a:tcPr>
                    <a:solidFill>
                      <a:schemeClr val="accent6">
                        <a:lumMod val="40000"/>
                        <a:lumOff val="60000"/>
                      </a:schemeClr>
                    </a:solidFill>
                  </a:tcPr>
                </a:tc>
                <a:tc>
                  <a:txBody>
                    <a:bodyPr/>
                    <a:lstStyle/>
                    <a:p>
                      <a:pPr lvl="0" algn="l">
                        <a:lnSpc>
                          <a:spcPct val="100000"/>
                        </a:lnSpc>
                        <a:spcBef>
                          <a:spcPts val="0"/>
                        </a:spcBef>
                        <a:spcAft>
                          <a:spcPts val="0"/>
                        </a:spcAft>
                        <a:buNone/>
                      </a:pPr>
                      <a:r>
                        <a:rPr lang="en-US" sz="1600" b="1" i="0" u="none" strike="noStrike" noProof="0">
                          <a:solidFill>
                            <a:schemeClr val="tx1"/>
                          </a:solidFill>
                          <a:latin typeface="Calibri"/>
                        </a:rPr>
                        <a:t>Average</a:t>
                      </a:r>
                    </a:p>
                    <a:p>
                      <a:pPr lvl="0" algn="l">
                        <a:lnSpc>
                          <a:spcPct val="100000"/>
                        </a:lnSpc>
                        <a:spcBef>
                          <a:spcPts val="0"/>
                        </a:spcBef>
                        <a:spcAft>
                          <a:spcPts val="0"/>
                        </a:spcAft>
                        <a:buNone/>
                      </a:pPr>
                      <a:r>
                        <a:rPr lang="en-US" sz="1600" b="1" i="0" u="none" strike="noStrike" noProof="0">
                          <a:solidFill>
                            <a:schemeClr val="tx1"/>
                          </a:solidFill>
                          <a:latin typeface="Calibri"/>
                        </a:rPr>
                        <a:t>Increment Ratio</a:t>
                      </a:r>
                      <a:endParaRPr lang="en-US"/>
                    </a:p>
                    <a:p>
                      <a:pPr lvl="0" algn="l">
                        <a:buNone/>
                      </a:pPr>
                      <a:endParaRPr lang="en-US" sz="1600">
                        <a:solidFill>
                          <a:schemeClr val="tx1"/>
                        </a:solidFill>
                      </a:endParaRPr>
                    </a:p>
                  </a:txBody>
                  <a:tcPr>
                    <a:solidFill>
                      <a:schemeClr val="accent6">
                        <a:lumMod val="40000"/>
                        <a:lumOff val="60000"/>
                      </a:schemeClr>
                    </a:solidFill>
                  </a:tcPr>
                </a:tc>
                <a:extLst>
                  <a:ext uri="{0D108BD9-81ED-4DB2-BD59-A6C34878D82A}">
                    <a16:rowId xmlns:a16="http://schemas.microsoft.com/office/drawing/2014/main" val="3074624904"/>
                  </a:ext>
                </a:extLst>
              </a:tr>
              <a:tr h="734382">
                <a:tc>
                  <a:txBody>
                    <a:bodyPr/>
                    <a:lstStyle/>
                    <a:p>
                      <a:r>
                        <a:rPr lang="en-US"/>
                        <a:t>CA</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1/26/20</a:t>
                      </a:r>
                      <a:endParaRPr lang="en-US"/>
                    </a:p>
                  </a:txBody>
                  <a:tcPr/>
                </a:tc>
                <a:tc>
                  <a:txBody>
                    <a:bodyPr/>
                    <a:lstStyle/>
                    <a:p>
                      <a:r>
                        <a:rPr lang="en-US"/>
                        <a:t>0.14</a:t>
                      </a:r>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0.13</a:t>
                      </a:r>
                    </a:p>
                  </a:txBody>
                  <a:tcPr/>
                </a:tc>
                <a:extLst>
                  <a:ext uri="{0D108BD9-81ED-4DB2-BD59-A6C34878D82A}">
                    <a16:rowId xmlns:a16="http://schemas.microsoft.com/office/drawing/2014/main" val="804378029"/>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0</a:t>
                      </a:r>
                    </a:p>
                  </a:txBody>
                  <a:tcPr/>
                </a:tc>
                <a:tc>
                  <a:txBody>
                    <a:bodyPr/>
                    <a:lstStyle/>
                    <a:p>
                      <a:pPr lvl="0">
                        <a:buNone/>
                      </a:pPr>
                      <a:r>
                        <a:rPr lang="en-US" sz="1800" u="none" strike="noStrike" noProof="0"/>
                        <a:t>3/5/2020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0.24</a:t>
                      </a:r>
                    </a:p>
                  </a:txBody>
                  <a:tcPr/>
                </a:tc>
                <a:extLst>
                  <a:ext uri="{0D108BD9-81ED-4DB2-BD59-A6C34878D82A}">
                    <a16:rowId xmlns:a16="http://schemas.microsoft.com/office/drawing/2014/main" val="4097196794"/>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3</a:t>
                      </a:r>
                    </a:p>
                  </a:txBody>
                  <a:tcPr/>
                </a:tc>
                <a:tc>
                  <a:txBody>
                    <a:bodyPr/>
                    <a:lstStyle/>
                    <a:p>
                      <a:r>
                        <a:rPr lang="en-US"/>
                        <a:t>0</a:t>
                      </a:r>
                    </a:p>
                  </a:txBody>
                  <a:tcPr/>
                </a:tc>
                <a:tc>
                  <a:txBody>
                    <a:bodyPr/>
                    <a:lstStyle/>
                    <a:p>
                      <a:pPr lvl="0">
                        <a:buNone/>
                      </a:pPr>
                      <a:r>
                        <a:rPr lang="en-US" sz="1800" u="none" strike="noStrike" noProof="0"/>
                        <a:t>3/11/2020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0.26</a:t>
                      </a:r>
                    </a:p>
                  </a:txBody>
                  <a:tcPr/>
                </a:tc>
                <a:extLst>
                  <a:ext uri="{0D108BD9-81ED-4DB2-BD59-A6C34878D82A}">
                    <a16:rowId xmlns:a16="http://schemas.microsoft.com/office/drawing/2014/main" val="2295994641"/>
                  </a:ext>
                </a:extLst>
              </a:tr>
              <a:tr h="734382">
                <a:tc>
                  <a:txBody>
                    <a:bodyPr/>
                    <a:lstStyle/>
                    <a:p>
                      <a:r>
                        <a:rPr lang="en-US"/>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t>...</a:t>
                      </a:r>
                    </a:p>
                  </a:txBody>
                  <a:tcPr/>
                </a:tc>
                <a:tc>
                  <a:txBody>
                    <a:bodyPr/>
                    <a:lstStyle/>
                    <a:p>
                      <a:pPr lvl="0">
                        <a:buNone/>
                      </a:pPr>
                      <a:endParaRPr lang="en-US"/>
                    </a:p>
                  </a:txBody>
                  <a:tcPr/>
                </a:tc>
                <a:extLst>
                  <a:ext uri="{0D108BD9-81ED-4DB2-BD59-A6C34878D82A}">
                    <a16:rowId xmlns:a16="http://schemas.microsoft.com/office/drawing/2014/main" val="2066726735"/>
                  </a:ext>
                </a:extLst>
              </a:tr>
              <a:tr h="734382">
                <a:tc>
                  <a:txBody>
                    <a:bodyPr/>
                    <a:lstStyle/>
                    <a:p>
                      <a:r>
                        <a:rPr lang="en-US"/>
                        <a:t>NY</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3/1/20</a:t>
                      </a:r>
                      <a:endParaRPr lang="en-US"/>
                    </a:p>
                  </a:txBody>
                  <a:tcPr/>
                </a:tc>
                <a:tc>
                  <a:txBody>
                    <a:bodyPr/>
                    <a:lstStyle/>
                    <a:p>
                      <a:r>
                        <a:rPr lang="en-US"/>
                        <a:t>0.16</a:t>
                      </a:r>
                    </a:p>
                  </a:txBody>
                  <a:tcPr/>
                </a:tc>
                <a:tc>
                  <a:txBody>
                    <a:bodyPr/>
                    <a:lstStyle/>
                    <a:p>
                      <a:r>
                        <a:rPr lang="en-US"/>
                        <a:t>13.69</a:t>
                      </a:r>
                    </a:p>
                  </a:txBody>
                  <a:tcPr/>
                </a:tc>
                <a:tc>
                  <a:txBody>
                    <a:bodyPr/>
                    <a:lstStyle/>
                    <a:p>
                      <a:pPr lvl="0">
                        <a:buNone/>
                      </a:pPr>
                      <a:r>
                        <a:rPr lang="en-US"/>
                        <a:t>...</a:t>
                      </a:r>
                    </a:p>
                  </a:txBody>
                  <a:tcPr/>
                </a:tc>
                <a:tc>
                  <a:txBody>
                    <a:bodyPr/>
                    <a:lstStyle/>
                    <a:p>
                      <a:pPr lvl="0">
                        <a:buNone/>
                      </a:pPr>
                      <a:r>
                        <a:rPr lang="en-US"/>
                        <a:t>0.89</a:t>
                      </a:r>
                    </a:p>
                  </a:txBody>
                  <a:tcPr/>
                </a:tc>
                <a:extLst>
                  <a:ext uri="{0D108BD9-81ED-4DB2-BD59-A6C34878D82A}">
                    <a16:rowId xmlns:a16="http://schemas.microsoft.com/office/drawing/2014/main" val="182179648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2</a:t>
                      </a:r>
                    </a:p>
                  </a:txBody>
                  <a:tcPr/>
                </a:tc>
                <a:tc>
                  <a:txBody>
                    <a:bodyPr/>
                    <a:lstStyle/>
                    <a:p>
                      <a:r>
                        <a:rPr lang="en-US"/>
                        <a:t>0</a:t>
                      </a:r>
                    </a:p>
                  </a:txBody>
                  <a:tcPr/>
                </a:tc>
                <a:tc>
                  <a:txBody>
                    <a:bodyPr/>
                    <a:lstStyle/>
                    <a:p>
                      <a:r>
                        <a:rPr lang="en-US"/>
                        <a:t>3/12/20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0.29</a:t>
                      </a:r>
                    </a:p>
                  </a:txBody>
                  <a:tcPr/>
                </a:tc>
                <a:extLst>
                  <a:ext uri="{0D108BD9-81ED-4DB2-BD59-A6C34878D82A}">
                    <a16:rowId xmlns:a16="http://schemas.microsoft.com/office/drawing/2014/main" val="340606023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5</a:t>
                      </a:r>
                    </a:p>
                  </a:txBody>
                  <a:tcPr/>
                </a:tc>
                <a:tc>
                  <a:txBody>
                    <a:bodyPr/>
                    <a:lstStyle/>
                    <a:p>
                      <a:r>
                        <a:rPr lang="en-US"/>
                        <a:t>2</a:t>
                      </a:r>
                    </a:p>
                  </a:txBody>
                  <a:tcPr/>
                </a:tc>
                <a:tc>
                  <a:txBody>
                    <a:bodyPr/>
                    <a:lstStyle/>
                    <a:p>
                      <a:r>
                        <a:rPr lang="en-US"/>
                        <a:t>3/16/20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0.68</a:t>
                      </a:r>
                    </a:p>
                  </a:txBody>
                  <a:tcPr/>
                </a:tc>
                <a:extLst>
                  <a:ext uri="{0D108BD9-81ED-4DB2-BD59-A6C34878D82A}">
                    <a16:rowId xmlns:a16="http://schemas.microsoft.com/office/drawing/2014/main" val="1895917599"/>
                  </a:ext>
                </a:extLst>
              </a:tr>
            </a:tbl>
          </a:graphicData>
        </a:graphic>
      </p:graphicFrame>
      <p:sp>
        <p:nvSpPr>
          <p:cNvPr id="11" name="Rectangle 10">
            <a:extLst>
              <a:ext uri="{FF2B5EF4-FFF2-40B4-BE49-F238E27FC236}">
                <a16:creationId xmlns:a16="http://schemas.microsoft.com/office/drawing/2014/main" id="{AF6DF285-9ED5-4602-B98B-8ED206B61DDD}"/>
              </a:ext>
            </a:extLst>
          </p:cNvPr>
          <p:cNvSpPr/>
          <p:nvPr/>
        </p:nvSpPr>
        <p:spPr>
          <a:xfrm>
            <a:off x="229673" y="2437954"/>
            <a:ext cx="8104438" cy="77559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solidFill>
                <a:srgbClr val="FF0000"/>
              </a:solidFill>
              <a:cs typeface="Calibri" panose="020F0502020204030204"/>
            </a:endParaRPr>
          </a:p>
        </p:txBody>
      </p:sp>
    </p:spTree>
    <p:extLst>
      <p:ext uri="{BB962C8B-B14F-4D97-AF65-F5344CB8AC3E}">
        <p14:creationId xmlns:p14="http://schemas.microsoft.com/office/powerpoint/2010/main" val="13802538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3B9627E-84AD-474F-B586-F48767F0BB8B}"/>
              </a:ext>
            </a:extLst>
          </p:cNvPr>
          <p:cNvSpPr txBox="1"/>
          <p:nvPr/>
        </p:nvSpPr>
        <p:spPr>
          <a:xfrm>
            <a:off x="99484" y="93742"/>
            <a:ext cx="20951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ea typeface="游ゴシック"/>
                <a:cs typeface="Calibri"/>
              </a:rPr>
              <a:t>Data Frame</a:t>
            </a:r>
          </a:p>
        </p:txBody>
      </p:sp>
      <p:graphicFrame>
        <p:nvGraphicFramePr>
          <p:cNvPr id="2" name="Table 2">
            <a:extLst>
              <a:ext uri="{FF2B5EF4-FFF2-40B4-BE49-F238E27FC236}">
                <a16:creationId xmlns:a16="http://schemas.microsoft.com/office/drawing/2014/main" id="{0E2870B5-3802-4098-84DD-86ED71AB7E7D}"/>
              </a:ext>
            </a:extLst>
          </p:cNvPr>
          <p:cNvGraphicFramePr>
            <a:graphicFrameLocks noGrp="1"/>
          </p:cNvGraphicFramePr>
          <p:nvPr>
            <p:extLst>
              <p:ext uri="{D42A27DB-BD31-4B8C-83A1-F6EECF244321}">
                <p14:modId xmlns:p14="http://schemas.microsoft.com/office/powerpoint/2010/main" val="2396123677"/>
              </p:ext>
            </p:extLst>
          </p:nvPr>
        </p:nvGraphicFramePr>
        <p:xfrm>
          <a:off x="230103" y="700911"/>
          <a:ext cx="11747750" cy="6207474"/>
        </p:xfrm>
        <a:graphic>
          <a:graphicData uri="http://schemas.openxmlformats.org/drawingml/2006/table">
            <a:tbl>
              <a:tblPr firstRow="1" bandRow="1">
                <a:tableStyleId>{C083E6E3-FA7D-4D7B-A595-EF9225AFEA82}</a:tableStyleId>
              </a:tblPr>
              <a:tblGrid>
                <a:gridCol w="804927">
                  <a:extLst>
                    <a:ext uri="{9D8B030D-6E8A-4147-A177-3AD203B41FA5}">
                      <a16:colId xmlns:a16="http://schemas.microsoft.com/office/drawing/2014/main" val="3301095165"/>
                    </a:ext>
                  </a:extLst>
                </a:gridCol>
                <a:gridCol w="1148365">
                  <a:extLst>
                    <a:ext uri="{9D8B030D-6E8A-4147-A177-3AD203B41FA5}">
                      <a16:colId xmlns:a16="http://schemas.microsoft.com/office/drawing/2014/main" val="3037907743"/>
                    </a:ext>
                  </a:extLst>
                </a:gridCol>
                <a:gridCol w="1642056">
                  <a:extLst>
                    <a:ext uri="{9D8B030D-6E8A-4147-A177-3AD203B41FA5}">
                      <a16:colId xmlns:a16="http://schemas.microsoft.com/office/drawing/2014/main" val="759589653"/>
                    </a:ext>
                  </a:extLst>
                </a:gridCol>
                <a:gridCol w="955181">
                  <a:extLst>
                    <a:ext uri="{9D8B030D-6E8A-4147-A177-3AD203B41FA5}">
                      <a16:colId xmlns:a16="http://schemas.microsoft.com/office/drawing/2014/main" val="1964317473"/>
                    </a:ext>
                  </a:extLst>
                </a:gridCol>
                <a:gridCol w="1148359">
                  <a:extLst>
                    <a:ext uri="{9D8B030D-6E8A-4147-A177-3AD203B41FA5}">
                      <a16:colId xmlns:a16="http://schemas.microsoft.com/office/drawing/2014/main" val="2279927207"/>
                    </a:ext>
                  </a:extLst>
                </a:gridCol>
                <a:gridCol w="1180562">
                  <a:extLst>
                    <a:ext uri="{9D8B030D-6E8A-4147-A177-3AD203B41FA5}">
                      <a16:colId xmlns:a16="http://schemas.microsoft.com/office/drawing/2014/main" val="3172371467"/>
                    </a:ext>
                  </a:extLst>
                </a:gridCol>
                <a:gridCol w="1255684">
                  <a:extLst>
                    <a:ext uri="{9D8B030D-6E8A-4147-A177-3AD203B41FA5}">
                      <a16:colId xmlns:a16="http://schemas.microsoft.com/office/drawing/2014/main" val="954608213"/>
                    </a:ext>
                  </a:extLst>
                </a:gridCol>
                <a:gridCol w="772726">
                  <a:extLst>
                    <a:ext uri="{9D8B030D-6E8A-4147-A177-3AD203B41FA5}">
                      <a16:colId xmlns:a16="http://schemas.microsoft.com/office/drawing/2014/main" val="4290118556"/>
                    </a:ext>
                  </a:extLst>
                </a:gridCol>
                <a:gridCol w="1116166">
                  <a:extLst>
                    <a:ext uri="{9D8B030D-6E8A-4147-A177-3AD203B41FA5}">
                      <a16:colId xmlns:a16="http://schemas.microsoft.com/office/drawing/2014/main" val="3554668225"/>
                    </a:ext>
                  </a:extLst>
                </a:gridCol>
                <a:gridCol w="697603">
                  <a:extLst>
                    <a:ext uri="{9D8B030D-6E8A-4147-A177-3AD203B41FA5}">
                      <a16:colId xmlns:a16="http://schemas.microsoft.com/office/drawing/2014/main" val="3584904361"/>
                    </a:ext>
                  </a:extLst>
                </a:gridCol>
                <a:gridCol w="1026121">
                  <a:extLst>
                    <a:ext uri="{9D8B030D-6E8A-4147-A177-3AD203B41FA5}">
                      <a16:colId xmlns:a16="http://schemas.microsoft.com/office/drawing/2014/main" val="2774488535"/>
                    </a:ext>
                  </a:extLst>
                </a:gridCol>
              </a:tblGrid>
              <a:tr h="879190">
                <a:tc>
                  <a:txBody>
                    <a:bodyPr/>
                    <a:lstStyle/>
                    <a:p>
                      <a:pPr algn="l"/>
                      <a:r>
                        <a:rPr lang="en-US" sz="1600">
                          <a:solidFill>
                            <a:schemeClr val="tx1"/>
                          </a:solidFill>
                        </a:rPr>
                        <a:t>State</a:t>
                      </a:r>
                    </a:p>
                  </a:txBody>
                  <a:tcPr>
                    <a:solidFill>
                      <a:schemeClr val="accent6">
                        <a:lumMod val="40000"/>
                        <a:lumOff val="60000"/>
                      </a:schemeClr>
                    </a:solidFill>
                  </a:tcPr>
                </a:tc>
                <a:tc>
                  <a:txBody>
                    <a:bodyPr/>
                    <a:lstStyle/>
                    <a:p>
                      <a:pPr algn="l"/>
                      <a:r>
                        <a:rPr lang="en-US" sz="1600">
                          <a:solidFill>
                            <a:schemeClr val="tx1"/>
                          </a:solidFill>
                        </a:rPr>
                        <a:t>Social Distancing</a:t>
                      </a:r>
                    </a:p>
                  </a:txBody>
                  <a:tcPr>
                    <a:solidFill>
                      <a:schemeClr val="accent6">
                        <a:lumMod val="40000"/>
                        <a:lumOff val="60000"/>
                      </a:schemeClr>
                    </a:solidFill>
                  </a:tcPr>
                </a:tc>
                <a:tc>
                  <a:txBody>
                    <a:bodyPr/>
                    <a:lstStyle/>
                    <a:p>
                      <a:pPr algn="l"/>
                      <a:r>
                        <a:rPr lang="en-US" sz="1600">
                          <a:solidFill>
                            <a:schemeClr val="tx1"/>
                          </a:solidFill>
                        </a:rPr>
                        <a:t>Non-essential </a:t>
                      </a:r>
                    </a:p>
                    <a:p>
                      <a:pPr lvl="0" algn="l">
                        <a:buNone/>
                      </a:pPr>
                      <a:r>
                        <a:rPr lang="en-US" sz="1600">
                          <a:solidFill>
                            <a:schemeClr val="tx1"/>
                          </a:solidFill>
                        </a:rPr>
                        <a:t>Business Closure</a:t>
                      </a:r>
                    </a:p>
                  </a:txBody>
                  <a:tcPr>
                    <a:solidFill>
                      <a:schemeClr val="accent6">
                        <a:lumMod val="40000"/>
                        <a:lumOff val="60000"/>
                      </a:schemeClr>
                    </a:solidFill>
                  </a:tcPr>
                </a:tc>
                <a:tc>
                  <a:txBody>
                    <a:bodyPr/>
                    <a:lstStyle/>
                    <a:p>
                      <a:pPr algn="l"/>
                      <a:r>
                        <a:rPr lang="en-US" sz="1600">
                          <a:solidFill>
                            <a:schemeClr val="tx1"/>
                          </a:solidFill>
                        </a:rPr>
                        <a:t>School Closure</a:t>
                      </a:r>
                    </a:p>
                  </a:txBody>
                  <a:tcPr>
                    <a:solidFill>
                      <a:schemeClr val="accent6">
                        <a:lumMod val="40000"/>
                        <a:lumOff val="60000"/>
                      </a:schemeClr>
                    </a:solidFill>
                  </a:tcPr>
                </a:tc>
                <a:tc>
                  <a:txBody>
                    <a:bodyPr/>
                    <a:lstStyle/>
                    <a:p>
                      <a:pPr algn="l"/>
                      <a:r>
                        <a:rPr lang="en-US" sz="1600">
                          <a:solidFill>
                            <a:schemeClr val="tx1"/>
                          </a:solidFill>
                        </a:rPr>
                        <a:t>Gathering Size Limitation</a:t>
                      </a:r>
                    </a:p>
                  </a:txBody>
                  <a:tcPr>
                    <a:solidFill>
                      <a:schemeClr val="accent6">
                        <a:lumMod val="40000"/>
                        <a:lumOff val="60000"/>
                      </a:schemeClr>
                    </a:solidFill>
                  </a:tcPr>
                </a:tc>
                <a:tc>
                  <a:txBody>
                    <a:bodyPr/>
                    <a:lstStyle/>
                    <a:p>
                      <a:pPr algn="l"/>
                      <a:r>
                        <a:rPr lang="en-US" sz="1600">
                          <a:solidFill>
                            <a:schemeClr val="tx1"/>
                          </a:solidFill>
                        </a:rPr>
                        <a:t>Closure of Public Venues</a:t>
                      </a:r>
                    </a:p>
                  </a:txBody>
                  <a:tcPr>
                    <a:solidFill>
                      <a:schemeClr val="accent6">
                        <a:lumMod val="40000"/>
                        <a:lumOff val="60000"/>
                      </a:schemeClr>
                    </a:solidFill>
                  </a:tcPr>
                </a:tc>
                <a:tc>
                  <a:txBody>
                    <a:bodyPr/>
                    <a:lstStyle/>
                    <a:p>
                      <a:pPr lvl="0" algn="l">
                        <a:buNone/>
                      </a:pPr>
                      <a:r>
                        <a:rPr lang="en-US" sz="1600" b="1" i="0" u="none" strike="noStrike" noProof="0">
                          <a:solidFill>
                            <a:schemeClr val="tx1"/>
                          </a:solidFill>
                          <a:latin typeface="Calibri"/>
                        </a:rPr>
                        <a:t>Policy</a:t>
                      </a:r>
                      <a:endParaRPr lang="en-US" sz="1600" b="1" i="0" u="none" strike="noStrike" noProof="0">
                        <a:latin typeface="Calibri"/>
                      </a:endParaRPr>
                    </a:p>
                    <a:p>
                      <a:pPr lvl="0" algn="l">
                        <a:buNone/>
                      </a:pPr>
                      <a:r>
                        <a:rPr lang="en-US" sz="1600" b="1" i="0" u="none" strike="noStrike" noProof="0">
                          <a:solidFill>
                            <a:schemeClr val="tx1"/>
                          </a:solidFill>
                          <a:latin typeface="Calibri"/>
                        </a:rPr>
                        <a:t>Start Date</a:t>
                      </a:r>
                    </a:p>
                  </a:txBody>
                  <a:tcPr>
                    <a:solidFill>
                      <a:schemeClr val="accent6">
                        <a:lumMod val="40000"/>
                        <a:lumOff val="60000"/>
                      </a:schemeClr>
                    </a:solidFill>
                  </a:tcPr>
                </a:tc>
                <a:tc>
                  <a:txBody>
                    <a:bodyPr/>
                    <a:lstStyle/>
                    <a:p>
                      <a:pPr lvl="0" algn="l">
                        <a:buNone/>
                      </a:pPr>
                      <a:r>
                        <a:rPr lang="en-US" sz="1600">
                          <a:solidFill>
                            <a:schemeClr val="tx1"/>
                          </a:solidFill>
                        </a:rPr>
                        <a:t>Aging</a:t>
                      </a:r>
                    </a:p>
                  </a:txBody>
                  <a:tcPr>
                    <a:solidFill>
                      <a:schemeClr val="accent6">
                        <a:lumMod val="40000"/>
                        <a:lumOff val="60000"/>
                      </a:schemeClr>
                    </a:solidFill>
                  </a:tcPr>
                </a:tc>
                <a:tc>
                  <a:txBody>
                    <a:bodyPr/>
                    <a:lstStyle/>
                    <a:p>
                      <a:pPr algn="l"/>
                      <a:r>
                        <a:rPr lang="en-US" sz="1600">
                          <a:solidFill>
                            <a:schemeClr val="tx1"/>
                          </a:solidFill>
                        </a:rPr>
                        <a:t>Education Index</a:t>
                      </a:r>
                    </a:p>
                  </a:txBody>
                  <a:tcPr>
                    <a:solidFill>
                      <a:schemeClr val="accent6">
                        <a:lumMod val="40000"/>
                        <a:lumOff val="60000"/>
                      </a:schemeClr>
                    </a:solidFill>
                  </a:tcPr>
                </a:tc>
                <a:tc>
                  <a:txBody>
                    <a:bodyPr/>
                    <a:lstStyle/>
                    <a:p>
                      <a:pPr algn="l"/>
                      <a:r>
                        <a:rPr lang="en-US" sz="1600">
                          <a:solidFill>
                            <a:schemeClr val="tx1"/>
                          </a:solidFill>
                        </a:rPr>
                        <a:t>...</a:t>
                      </a:r>
                    </a:p>
                  </a:txBody>
                  <a:tcPr>
                    <a:solidFill>
                      <a:schemeClr val="accent6">
                        <a:lumMod val="40000"/>
                        <a:lumOff val="60000"/>
                      </a:schemeClr>
                    </a:solidFill>
                  </a:tcPr>
                </a:tc>
                <a:tc>
                  <a:txBody>
                    <a:bodyPr/>
                    <a:lstStyle/>
                    <a:p>
                      <a:pPr lvl="0" algn="l">
                        <a:lnSpc>
                          <a:spcPct val="100000"/>
                        </a:lnSpc>
                        <a:spcBef>
                          <a:spcPts val="0"/>
                        </a:spcBef>
                        <a:spcAft>
                          <a:spcPts val="0"/>
                        </a:spcAft>
                        <a:buNone/>
                      </a:pPr>
                      <a:r>
                        <a:rPr lang="en-US" sz="1600" b="1" i="0" u="none" strike="noStrike" noProof="0">
                          <a:solidFill>
                            <a:schemeClr val="tx1"/>
                          </a:solidFill>
                          <a:latin typeface="Calibri"/>
                        </a:rPr>
                        <a:t>Average</a:t>
                      </a:r>
                    </a:p>
                    <a:p>
                      <a:pPr lvl="0" algn="l">
                        <a:lnSpc>
                          <a:spcPct val="100000"/>
                        </a:lnSpc>
                        <a:spcBef>
                          <a:spcPts val="0"/>
                        </a:spcBef>
                        <a:spcAft>
                          <a:spcPts val="0"/>
                        </a:spcAft>
                        <a:buNone/>
                      </a:pPr>
                      <a:r>
                        <a:rPr lang="en-US" sz="1600" b="1" i="0" u="none" strike="noStrike" noProof="0">
                          <a:solidFill>
                            <a:schemeClr val="tx1"/>
                          </a:solidFill>
                          <a:latin typeface="Calibri"/>
                        </a:rPr>
                        <a:t>Increment Ratio</a:t>
                      </a:r>
                      <a:endParaRPr lang="en-US"/>
                    </a:p>
                    <a:p>
                      <a:pPr lvl="0" algn="l">
                        <a:buNone/>
                      </a:pPr>
                      <a:endParaRPr lang="en-US" sz="1600">
                        <a:solidFill>
                          <a:schemeClr val="tx1"/>
                        </a:solidFill>
                      </a:endParaRPr>
                    </a:p>
                  </a:txBody>
                  <a:tcPr>
                    <a:solidFill>
                      <a:schemeClr val="accent6">
                        <a:lumMod val="40000"/>
                        <a:lumOff val="60000"/>
                      </a:schemeClr>
                    </a:solidFill>
                  </a:tcPr>
                </a:tc>
                <a:extLst>
                  <a:ext uri="{0D108BD9-81ED-4DB2-BD59-A6C34878D82A}">
                    <a16:rowId xmlns:a16="http://schemas.microsoft.com/office/drawing/2014/main" val="3074624904"/>
                  </a:ext>
                </a:extLst>
              </a:tr>
              <a:tr h="734382">
                <a:tc>
                  <a:txBody>
                    <a:bodyPr/>
                    <a:lstStyle/>
                    <a:p>
                      <a:r>
                        <a:rPr lang="en-US"/>
                        <a:t>CA</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1/26/20</a:t>
                      </a:r>
                      <a:endParaRPr lang="en-US"/>
                    </a:p>
                  </a:txBody>
                  <a:tcPr/>
                </a:tc>
                <a:tc>
                  <a:txBody>
                    <a:bodyPr/>
                    <a:lstStyle/>
                    <a:p>
                      <a:r>
                        <a:rPr lang="en-US"/>
                        <a:t>0.14</a:t>
                      </a:r>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0.13</a:t>
                      </a:r>
                    </a:p>
                  </a:txBody>
                  <a:tcPr/>
                </a:tc>
                <a:extLst>
                  <a:ext uri="{0D108BD9-81ED-4DB2-BD59-A6C34878D82A}">
                    <a16:rowId xmlns:a16="http://schemas.microsoft.com/office/drawing/2014/main" val="804378029"/>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0</a:t>
                      </a:r>
                    </a:p>
                  </a:txBody>
                  <a:tcPr/>
                </a:tc>
                <a:tc>
                  <a:txBody>
                    <a:bodyPr/>
                    <a:lstStyle/>
                    <a:p>
                      <a:pPr lvl="0">
                        <a:buNone/>
                      </a:pPr>
                      <a:r>
                        <a:rPr lang="en-US" sz="1800" u="none" strike="noStrike" noProof="0"/>
                        <a:t>3/5/2020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0.24</a:t>
                      </a:r>
                    </a:p>
                  </a:txBody>
                  <a:tcPr/>
                </a:tc>
                <a:extLst>
                  <a:ext uri="{0D108BD9-81ED-4DB2-BD59-A6C34878D82A}">
                    <a16:rowId xmlns:a16="http://schemas.microsoft.com/office/drawing/2014/main" val="4097196794"/>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3</a:t>
                      </a:r>
                    </a:p>
                  </a:txBody>
                  <a:tcPr/>
                </a:tc>
                <a:tc>
                  <a:txBody>
                    <a:bodyPr/>
                    <a:lstStyle/>
                    <a:p>
                      <a:r>
                        <a:rPr lang="en-US"/>
                        <a:t>0</a:t>
                      </a:r>
                    </a:p>
                  </a:txBody>
                  <a:tcPr/>
                </a:tc>
                <a:tc>
                  <a:txBody>
                    <a:bodyPr/>
                    <a:lstStyle/>
                    <a:p>
                      <a:pPr lvl="0">
                        <a:buNone/>
                      </a:pPr>
                      <a:r>
                        <a:rPr lang="en-US" sz="1800" u="none" strike="noStrike" noProof="0"/>
                        <a:t>3/11/2020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0.26</a:t>
                      </a:r>
                    </a:p>
                  </a:txBody>
                  <a:tcPr/>
                </a:tc>
                <a:extLst>
                  <a:ext uri="{0D108BD9-81ED-4DB2-BD59-A6C34878D82A}">
                    <a16:rowId xmlns:a16="http://schemas.microsoft.com/office/drawing/2014/main" val="2295994641"/>
                  </a:ext>
                </a:extLst>
              </a:tr>
              <a:tr h="734382">
                <a:tc>
                  <a:txBody>
                    <a:bodyPr/>
                    <a:lstStyle/>
                    <a:p>
                      <a:r>
                        <a:rPr lang="en-US"/>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t>...</a:t>
                      </a:r>
                    </a:p>
                  </a:txBody>
                  <a:tcPr/>
                </a:tc>
                <a:tc>
                  <a:txBody>
                    <a:bodyPr/>
                    <a:lstStyle/>
                    <a:p>
                      <a:pPr lvl="0">
                        <a:buNone/>
                      </a:pPr>
                      <a:endParaRPr lang="en-US"/>
                    </a:p>
                  </a:txBody>
                  <a:tcPr/>
                </a:tc>
                <a:extLst>
                  <a:ext uri="{0D108BD9-81ED-4DB2-BD59-A6C34878D82A}">
                    <a16:rowId xmlns:a16="http://schemas.microsoft.com/office/drawing/2014/main" val="2066726735"/>
                  </a:ext>
                </a:extLst>
              </a:tr>
              <a:tr h="734382">
                <a:tc>
                  <a:txBody>
                    <a:bodyPr/>
                    <a:lstStyle/>
                    <a:p>
                      <a:r>
                        <a:rPr lang="en-US"/>
                        <a:t>NY</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3/1/20</a:t>
                      </a:r>
                      <a:endParaRPr lang="en-US"/>
                    </a:p>
                  </a:txBody>
                  <a:tcPr/>
                </a:tc>
                <a:tc>
                  <a:txBody>
                    <a:bodyPr/>
                    <a:lstStyle/>
                    <a:p>
                      <a:r>
                        <a:rPr lang="en-US"/>
                        <a:t>0.16</a:t>
                      </a:r>
                    </a:p>
                  </a:txBody>
                  <a:tcPr/>
                </a:tc>
                <a:tc>
                  <a:txBody>
                    <a:bodyPr/>
                    <a:lstStyle/>
                    <a:p>
                      <a:r>
                        <a:rPr lang="en-US"/>
                        <a:t>13.69</a:t>
                      </a:r>
                    </a:p>
                  </a:txBody>
                  <a:tcPr/>
                </a:tc>
                <a:tc>
                  <a:txBody>
                    <a:bodyPr/>
                    <a:lstStyle/>
                    <a:p>
                      <a:pPr lvl="0">
                        <a:buNone/>
                      </a:pPr>
                      <a:r>
                        <a:rPr lang="en-US"/>
                        <a:t>...</a:t>
                      </a:r>
                    </a:p>
                  </a:txBody>
                  <a:tcPr/>
                </a:tc>
                <a:tc>
                  <a:txBody>
                    <a:bodyPr/>
                    <a:lstStyle/>
                    <a:p>
                      <a:pPr lvl="0">
                        <a:buNone/>
                      </a:pPr>
                      <a:r>
                        <a:rPr lang="en-US"/>
                        <a:t>0.89</a:t>
                      </a:r>
                    </a:p>
                  </a:txBody>
                  <a:tcPr/>
                </a:tc>
                <a:extLst>
                  <a:ext uri="{0D108BD9-81ED-4DB2-BD59-A6C34878D82A}">
                    <a16:rowId xmlns:a16="http://schemas.microsoft.com/office/drawing/2014/main" val="182179648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2</a:t>
                      </a:r>
                    </a:p>
                  </a:txBody>
                  <a:tcPr/>
                </a:tc>
                <a:tc>
                  <a:txBody>
                    <a:bodyPr/>
                    <a:lstStyle/>
                    <a:p>
                      <a:r>
                        <a:rPr lang="en-US"/>
                        <a:t>0</a:t>
                      </a:r>
                    </a:p>
                  </a:txBody>
                  <a:tcPr/>
                </a:tc>
                <a:tc>
                  <a:txBody>
                    <a:bodyPr/>
                    <a:lstStyle/>
                    <a:p>
                      <a:r>
                        <a:rPr lang="en-US"/>
                        <a:t>3/12/20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0.29</a:t>
                      </a:r>
                    </a:p>
                  </a:txBody>
                  <a:tcPr/>
                </a:tc>
                <a:extLst>
                  <a:ext uri="{0D108BD9-81ED-4DB2-BD59-A6C34878D82A}">
                    <a16:rowId xmlns:a16="http://schemas.microsoft.com/office/drawing/2014/main" val="340606023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5</a:t>
                      </a:r>
                    </a:p>
                  </a:txBody>
                  <a:tcPr/>
                </a:tc>
                <a:tc>
                  <a:txBody>
                    <a:bodyPr/>
                    <a:lstStyle/>
                    <a:p>
                      <a:r>
                        <a:rPr lang="en-US"/>
                        <a:t>2</a:t>
                      </a:r>
                    </a:p>
                  </a:txBody>
                  <a:tcPr/>
                </a:tc>
                <a:tc>
                  <a:txBody>
                    <a:bodyPr/>
                    <a:lstStyle/>
                    <a:p>
                      <a:r>
                        <a:rPr lang="en-US"/>
                        <a:t>3/16/20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0.68</a:t>
                      </a:r>
                    </a:p>
                  </a:txBody>
                  <a:tcPr/>
                </a:tc>
                <a:extLst>
                  <a:ext uri="{0D108BD9-81ED-4DB2-BD59-A6C34878D82A}">
                    <a16:rowId xmlns:a16="http://schemas.microsoft.com/office/drawing/2014/main" val="1895917599"/>
                  </a:ext>
                </a:extLst>
              </a:tr>
            </a:tbl>
          </a:graphicData>
        </a:graphic>
      </p:graphicFrame>
      <p:sp>
        <p:nvSpPr>
          <p:cNvPr id="11" name="Rectangle 10">
            <a:extLst>
              <a:ext uri="{FF2B5EF4-FFF2-40B4-BE49-F238E27FC236}">
                <a16:creationId xmlns:a16="http://schemas.microsoft.com/office/drawing/2014/main" id="{AF6DF285-9ED5-4602-B98B-8ED206B61DDD}"/>
              </a:ext>
            </a:extLst>
          </p:cNvPr>
          <p:cNvSpPr/>
          <p:nvPr/>
        </p:nvSpPr>
        <p:spPr>
          <a:xfrm>
            <a:off x="4748229" y="717107"/>
            <a:ext cx="1167612" cy="31535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solidFill>
                <a:srgbClr val="FF0000"/>
              </a:solidFill>
              <a:cs typeface="Calibri" panose="020F0502020204030204"/>
            </a:endParaRPr>
          </a:p>
        </p:txBody>
      </p:sp>
    </p:spTree>
    <p:extLst>
      <p:ext uri="{BB962C8B-B14F-4D97-AF65-F5344CB8AC3E}">
        <p14:creationId xmlns:p14="http://schemas.microsoft.com/office/powerpoint/2010/main" val="42625969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3B9627E-84AD-474F-B586-F48767F0BB8B}"/>
              </a:ext>
            </a:extLst>
          </p:cNvPr>
          <p:cNvSpPr txBox="1"/>
          <p:nvPr/>
        </p:nvSpPr>
        <p:spPr>
          <a:xfrm>
            <a:off x="99484" y="93742"/>
            <a:ext cx="20951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ea typeface="游ゴシック"/>
                <a:cs typeface="Calibri"/>
              </a:rPr>
              <a:t>Data Frame</a:t>
            </a:r>
          </a:p>
        </p:txBody>
      </p:sp>
      <p:graphicFrame>
        <p:nvGraphicFramePr>
          <p:cNvPr id="2" name="Table 2">
            <a:extLst>
              <a:ext uri="{FF2B5EF4-FFF2-40B4-BE49-F238E27FC236}">
                <a16:creationId xmlns:a16="http://schemas.microsoft.com/office/drawing/2014/main" id="{0E2870B5-3802-4098-84DD-86ED71AB7E7D}"/>
              </a:ext>
            </a:extLst>
          </p:cNvPr>
          <p:cNvGraphicFramePr>
            <a:graphicFrameLocks noGrp="1"/>
          </p:cNvGraphicFramePr>
          <p:nvPr>
            <p:extLst>
              <p:ext uri="{D42A27DB-BD31-4B8C-83A1-F6EECF244321}">
                <p14:modId xmlns:p14="http://schemas.microsoft.com/office/powerpoint/2010/main" val="3487046196"/>
              </p:ext>
            </p:extLst>
          </p:nvPr>
        </p:nvGraphicFramePr>
        <p:xfrm>
          <a:off x="230103" y="700911"/>
          <a:ext cx="11747750" cy="6207474"/>
        </p:xfrm>
        <a:graphic>
          <a:graphicData uri="http://schemas.openxmlformats.org/drawingml/2006/table">
            <a:tbl>
              <a:tblPr firstRow="1" bandRow="1">
                <a:tableStyleId>{C083E6E3-FA7D-4D7B-A595-EF9225AFEA82}</a:tableStyleId>
              </a:tblPr>
              <a:tblGrid>
                <a:gridCol w="804927">
                  <a:extLst>
                    <a:ext uri="{9D8B030D-6E8A-4147-A177-3AD203B41FA5}">
                      <a16:colId xmlns:a16="http://schemas.microsoft.com/office/drawing/2014/main" val="3301095165"/>
                    </a:ext>
                  </a:extLst>
                </a:gridCol>
                <a:gridCol w="1148365">
                  <a:extLst>
                    <a:ext uri="{9D8B030D-6E8A-4147-A177-3AD203B41FA5}">
                      <a16:colId xmlns:a16="http://schemas.microsoft.com/office/drawing/2014/main" val="3037907743"/>
                    </a:ext>
                  </a:extLst>
                </a:gridCol>
                <a:gridCol w="1642056">
                  <a:extLst>
                    <a:ext uri="{9D8B030D-6E8A-4147-A177-3AD203B41FA5}">
                      <a16:colId xmlns:a16="http://schemas.microsoft.com/office/drawing/2014/main" val="759589653"/>
                    </a:ext>
                  </a:extLst>
                </a:gridCol>
                <a:gridCol w="955181">
                  <a:extLst>
                    <a:ext uri="{9D8B030D-6E8A-4147-A177-3AD203B41FA5}">
                      <a16:colId xmlns:a16="http://schemas.microsoft.com/office/drawing/2014/main" val="1964317473"/>
                    </a:ext>
                  </a:extLst>
                </a:gridCol>
                <a:gridCol w="1148359">
                  <a:extLst>
                    <a:ext uri="{9D8B030D-6E8A-4147-A177-3AD203B41FA5}">
                      <a16:colId xmlns:a16="http://schemas.microsoft.com/office/drawing/2014/main" val="2279927207"/>
                    </a:ext>
                  </a:extLst>
                </a:gridCol>
                <a:gridCol w="1180562">
                  <a:extLst>
                    <a:ext uri="{9D8B030D-6E8A-4147-A177-3AD203B41FA5}">
                      <a16:colId xmlns:a16="http://schemas.microsoft.com/office/drawing/2014/main" val="3172371467"/>
                    </a:ext>
                  </a:extLst>
                </a:gridCol>
                <a:gridCol w="1255684">
                  <a:extLst>
                    <a:ext uri="{9D8B030D-6E8A-4147-A177-3AD203B41FA5}">
                      <a16:colId xmlns:a16="http://schemas.microsoft.com/office/drawing/2014/main" val="954608213"/>
                    </a:ext>
                  </a:extLst>
                </a:gridCol>
                <a:gridCol w="772726">
                  <a:extLst>
                    <a:ext uri="{9D8B030D-6E8A-4147-A177-3AD203B41FA5}">
                      <a16:colId xmlns:a16="http://schemas.microsoft.com/office/drawing/2014/main" val="4290118556"/>
                    </a:ext>
                  </a:extLst>
                </a:gridCol>
                <a:gridCol w="1116166">
                  <a:extLst>
                    <a:ext uri="{9D8B030D-6E8A-4147-A177-3AD203B41FA5}">
                      <a16:colId xmlns:a16="http://schemas.microsoft.com/office/drawing/2014/main" val="3554668225"/>
                    </a:ext>
                  </a:extLst>
                </a:gridCol>
                <a:gridCol w="697603">
                  <a:extLst>
                    <a:ext uri="{9D8B030D-6E8A-4147-A177-3AD203B41FA5}">
                      <a16:colId xmlns:a16="http://schemas.microsoft.com/office/drawing/2014/main" val="3584904361"/>
                    </a:ext>
                  </a:extLst>
                </a:gridCol>
                <a:gridCol w="1026121">
                  <a:extLst>
                    <a:ext uri="{9D8B030D-6E8A-4147-A177-3AD203B41FA5}">
                      <a16:colId xmlns:a16="http://schemas.microsoft.com/office/drawing/2014/main" val="2774488535"/>
                    </a:ext>
                  </a:extLst>
                </a:gridCol>
              </a:tblGrid>
              <a:tr h="879190">
                <a:tc>
                  <a:txBody>
                    <a:bodyPr/>
                    <a:lstStyle/>
                    <a:p>
                      <a:pPr algn="l"/>
                      <a:r>
                        <a:rPr lang="en-US" sz="1600">
                          <a:solidFill>
                            <a:schemeClr val="tx1"/>
                          </a:solidFill>
                        </a:rPr>
                        <a:t>State</a:t>
                      </a:r>
                    </a:p>
                  </a:txBody>
                  <a:tcPr>
                    <a:solidFill>
                      <a:schemeClr val="accent6">
                        <a:lumMod val="40000"/>
                        <a:lumOff val="60000"/>
                      </a:schemeClr>
                    </a:solidFill>
                  </a:tcPr>
                </a:tc>
                <a:tc>
                  <a:txBody>
                    <a:bodyPr/>
                    <a:lstStyle/>
                    <a:p>
                      <a:pPr algn="l"/>
                      <a:r>
                        <a:rPr lang="en-US" sz="1600">
                          <a:solidFill>
                            <a:schemeClr val="tx1"/>
                          </a:solidFill>
                        </a:rPr>
                        <a:t>Social Distancing</a:t>
                      </a:r>
                    </a:p>
                  </a:txBody>
                  <a:tcPr>
                    <a:solidFill>
                      <a:schemeClr val="accent6">
                        <a:lumMod val="40000"/>
                        <a:lumOff val="60000"/>
                      </a:schemeClr>
                    </a:solidFill>
                  </a:tcPr>
                </a:tc>
                <a:tc>
                  <a:txBody>
                    <a:bodyPr/>
                    <a:lstStyle/>
                    <a:p>
                      <a:pPr algn="l"/>
                      <a:r>
                        <a:rPr lang="en-US" sz="1600">
                          <a:solidFill>
                            <a:schemeClr val="tx1"/>
                          </a:solidFill>
                        </a:rPr>
                        <a:t>Non-essential </a:t>
                      </a:r>
                    </a:p>
                    <a:p>
                      <a:pPr lvl="0" algn="l">
                        <a:buNone/>
                      </a:pPr>
                      <a:r>
                        <a:rPr lang="en-US" sz="1600">
                          <a:solidFill>
                            <a:schemeClr val="tx1"/>
                          </a:solidFill>
                        </a:rPr>
                        <a:t>Business Closure</a:t>
                      </a:r>
                    </a:p>
                  </a:txBody>
                  <a:tcPr>
                    <a:solidFill>
                      <a:schemeClr val="accent6">
                        <a:lumMod val="40000"/>
                        <a:lumOff val="60000"/>
                      </a:schemeClr>
                    </a:solidFill>
                  </a:tcPr>
                </a:tc>
                <a:tc>
                  <a:txBody>
                    <a:bodyPr/>
                    <a:lstStyle/>
                    <a:p>
                      <a:pPr algn="l"/>
                      <a:r>
                        <a:rPr lang="en-US" sz="1600">
                          <a:solidFill>
                            <a:schemeClr val="tx1"/>
                          </a:solidFill>
                        </a:rPr>
                        <a:t>School Closure</a:t>
                      </a:r>
                    </a:p>
                  </a:txBody>
                  <a:tcPr>
                    <a:solidFill>
                      <a:schemeClr val="accent6">
                        <a:lumMod val="40000"/>
                        <a:lumOff val="60000"/>
                      </a:schemeClr>
                    </a:solidFill>
                  </a:tcPr>
                </a:tc>
                <a:tc>
                  <a:txBody>
                    <a:bodyPr/>
                    <a:lstStyle/>
                    <a:p>
                      <a:pPr algn="l"/>
                      <a:r>
                        <a:rPr lang="en-US" sz="1600">
                          <a:solidFill>
                            <a:schemeClr val="tx1"/>
                          </a:solidFill>
                        </a:rPr>
                        <a:t>Gathering Size Limitation</a:t>
                      </a:r>
                    </a:p>
                  </a:txBody>
                  <a:tcPr>
                    <a:solidFill>
                      <a:schemeClr val="accent6">
                        <a:lumMod val="40000"/>
                        <a:lumOff val="60000"/>
                      </a:schemeClr>
                    </a:solidFill>
                  </a:tcPr>
                </a:tc>
                <a:tc>
                  <a:txBody>
                    <a:bodyPr/>
                    <a:lstStyle/>
                    <a:p>
                      <a:pPr algn="l"/>
                      <a:r>
                        <a:rPr lang="en-US" sz="1600">
                          <a:solidFill>
                            <a:schemeClr val="tx1"/>
                          </a:solidFill>
                        </a:rPr>
                        <a:t>Closure of Public Venues</a:t>
                      </a:r>
                    </a:p>
                  </a:txBody>
                  <a:tcPr>
                    <a:solidFill>
                      <a:schemeClr val="accent6">
                        <a:lumMod val="40000"/>
                        <a:lumOff val="60000"/>
                      </a:schemeClr>
                    </a:solidFill>
                  </a:tcPr>
                </a:tc>
                <a:tc>
                  <a:txBody>
                    <a:bodyPr/>
                    <a:lstStyle/>
                    <a:p>
                      <a:pPr lvl="0" algn="l">
                        <a:buNone/>
                      </a:pPr>
                      <a:r>
                        <a:rPr lang="en-US" sz="1600" b="1" i="0" u="none" strike="noStrike" noProof="0">
                          <a:solidFill>
                            <a:schemeClr val="tx1"/>
                          </a:solidFill>
                          <a:latin typeface="Calibri"/>
                        </a:rPr>
                        <a:t>Policy</a:t>
                      </a:r>
                      <a:endParaRPr lang="en-US" sz="1600" b="1" i="0" u="none" strike="noStrike" noProof="0">
                        <a:latin typeface="Calibri"/>
                      </a:endParaRPr>
                    </a:p>
                    <a:p>
                      <a:pPr lvl="0" algn="l">
                        <a:buNone/>
                      </a:pPr>
                      <a:r>
                        <a:rPr lang="en-US" sz="1600" b="1" i="0" u="none" strike="noStrike" noProof="0">
                          <a:solidFill>
                            <a:schemeClr val="tx1"/>
                          </a:solidFill>
                          <a:latin typeface="Calibri"/>
                        </a:rPr>
                        <a:t>Start Date</a:t>
                      </a:r>
                    </a:p>
                  </a:txBody>
                  <a:tcPr>
                    <a:solidFill>
                      <a:schemeClr val="accent6">
                        <a:lumMod val="40000"/>
                        <a:lumOff val="60000"/>
                      </a:schemeClr>
                    </a:solidFill>
                  </a:tcPr>
                </a:tc>
                <a:tc>
                  <a:txBody>
                    <a:bodyPr/>
                    <a:lstStyle/>
                    <a:p>
                      <a:pPr lvl="0" algn="l">
                        <a:buNone/>
                      </a:pPr>
                      <a:r>
                        <a:rPr lang="en-US" sz="1600">
                          <a:solidFill>
                            <a:schemeClr val="tx1"/>
                          </a:solidFill>
                        </a:rPr>
                        <a:t>Aging</a:t>
                      </a:r>
                    </a:p>
                  </a:txBody>
                  <a:tcPr>
                    <a:solidFill>
                      <a:schemeClr val="accent6">
                        <a:lumMod val="40000"/>
                        <a:lumOff val="60000"/>
                      </a:schemeClr>
                    </a:solidFill>
                  </a:tcPr>
                </a:tc>
                <a:tc>
                  <a:txBody>
                    <a:bodyPr/>
                    <a:lstStyle/>
                    <a:p>
                      <a:pPr algn="l"/>
                      <a:r>
                        <a:rPr lang="en-US" sz="1600">
                          <a:solidFill>
                            <a:schemeClr val="tx1"/>
                          </a:solidFill>
                        </a:rPr>
                        <a:t>Education Index</a:t>
                      </a:r>
                    </a:p>
                  </a:txBody>
                  <a:tcPr>
                    <a:solidFill>
                      <a:schemeClr val="accent6">
                        <a:lumMod val="40000"/>
                        <a:lumOff val="60000"/>
                      </a:schemeClr>
                    </a:solidFill>
                  </a:tcPr>
                </a:tc>
                <a:tc>
                  <a:txBody>
                    <a:bodyPr/>
                    <a:lstStyle/>
                    <a:p>
                      <a:pPr algn="l"/>
                      <a:r>
                        <a:rPr lang="en-US" sz="1600">
                          <a:solidFill>
                            <a:schemeClr val="tx1"/>
                          </a:solidFill>
                        </a:rPr>
                        <a:t>...</a:t>
                      </a:r>
                    </a:p>
                  </a:txBody>
                  <a:tcPr>
                    <a:solidFill>
                      <a:schemeClr val="accent6">
                        <a:lumMod val="40000"/>
                        <a:lumOff val="60000"/>
                      </a:schemeClr>
                    </a:solidFill>
                  </a:tcPr>
                </a:tc>
                <a:tc>
                  <a:txBody>
                    <a:bodyPr/>
                    <a:lstStyle/>
                    <a:p>
                      <a:pPr lvl="0" algn="l">
                        <a:lnSpc>
                          <a:spcPct val="100000"/>
                        </a:lnSpc>
                        <a:spcBef>
                          <a:spcPts val="0"/>
                        </a:spcBef>
                        <a:spcAft>
                          <a:spcPts val="0"/>
                        </a:spcAft>
                        <a:buNone/>
                      </a:pPr>
                      <a:r>
                        <a:rPr lang="en-US" sz="1600" u="none" strike="noStrike" noProof="0">
                          <a:solidFill>
                            <a:schemeClr val="tx1"/>
                          </a:solidFill>
                        </a:rPr>
                        <a:t>Average Increment Ratio</a:t>
                      </a:r>
                    </a:p>
                    <a:p>
                      <a:pPr lvl="0" algn="l">
                        <a:buNone/>
                      </a:pPr>
                      <a:endParaRPr lang="en-US" sz="1600">
                        <a:solidFill>
                          <a:schemeClr val="tx1"/>
                        </a:solidFill>
                      </a:endParaRPr>
                    </a:p>
                  </a:txBody>
                  <a:tcPr>
                    <a:solidFill>
                      <a:schemeClr val="accent6">
                        <a:lumMod val="40000"/>
                        <a:lumOff val="60000"/>
                      </a:schemeClr>
                    </a:solidFill>
                  </a:tcPr>
                </a:tc>
                <a:extLst>
                  <a:ext uri="{0D108BD9-81ED-4DB2-BD59-A6C34878D82A}">
                    <a16:rowId xmlns:a16="http://schemas.microsoft.com/office/drawing/2014/main" val="3074624904"/>
                  </a:ext>
                </a:extLst>
              </a:tr>
              <a:tr h="734382">
                <a:tc>
                  <a:txBody>
                    <a:bodyPr/>
                    <a:lstStyle/>
                    <a:p>
                      <a:r>
                        <a:rPr lang="en-US"/>
                        <a:t>CA</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1/26/20</a:t>
                      </a:r>
                      <a:endParaRPr lang="en-US"/>
                    </a:p>
                  </a:txBody>
                  <a:tcPr/>
                </a:tc>
                <a:tc>
                  <a:txBody>
                    <a:bodyPr/>
                    <a:lstStyle/>
                    <a:p>
                      <a:r>
                        <a:rPr lang="en-US"/>
                        <a:t>0.14</a:t>
                      </a:r>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0.13</a:t>
                      </a:r>
                    </a:p>
                  </a:txBody>
                  <a:tcPr/>
                </a:tc>
                <a:extLst>
                  <a:ext uri="{0D108BD9-81ED-4DB2-BD59-A6C34878D82A}">
                    <a16:rowId xmlns:a16="http://schemas.microsoft.com/office/drawing/2014/main" val="804378029"/>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0</a:t>
                      </a:r>
                    </a:p>
                  </a:txBody>
                  <a:tcPr/>
                </a:tc>
                <a:tc>
                  <a:txBody>
                    <a:bodyPr/>
                    <a:lstStyle/>
                    <a:p>
                      <a:pPr lvl="0">
                        <a:buNone/>
                      </a:pPr>
                      <a:r>
                        <a:rPr lang="en-US" sz="1800" u="none" strike="noStrike" noProof="0"/>
                        <a:t>3/5/2020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0.24</a:t>
                      </a:r>
                    </a:p>
                  </a:txBody>
                  <a:tcPr/>
                </a:tc>
                <a:extLst>
                  <a:ext uri="{0D108BD9-81ED-4DB2-BD59-A6C34878D82A}">
                    <a16:rowId xmlns:a16="http://schemas.microsoft.com/office/drawing/2014/main" val="4097196794"/>
                  </a:ext>
                </a:extLst>
              </a:tr>
              <a:tr h="734382">
                <a:tc>
                  <a:txBody>
                    <a:bodyPr/>
                    <a:lstStyle/>
                    <a:p>
                      <a:r>
                        <a:rPr lang="en-US"/>
                        <a:t>CA</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3</a:t>
                      </a:r>
                    </a:p>
                  </a:txBody>
                  <a:tcPr/>
                </a:tc>
                <a:tc>
                  <a:txBody>
                    <a:bodyPr/>
                    <a:lstStyle/>
                    <a:p>
                      <a:r>
                        <a:rPr lang="en-US"/>
                        <a:t>0</a:t>
                      </a:r>
                    </a:p>
                  </a:txBody>
                  <a:tcPr/>
                </a:tc>
                <a:tc>
                  <a:txBody>
                    <a:bodyPr/>
                    <a:lstStyle/>
                    <a:p>
                      <a:pPr lvl="0">
                        <a:buNone/>
                      </a:pPr>
                      <a:r>
                        <a:rPr lang="en-US" sz="1800" u="none" strike="noStrike" noProof="0"/>
                        <a:t>3/11/2020</a:t>
                      </a:r>
                      <a:endParaRPr lang="en-US"/>
                    </a:p>
                  </a:txBody>
                  <a:tcPr/>
                </a:tc>
                <a:tc>
                  <a:txBody>
                    <a:bodyPr/>
                    <a:lstStyle/>
                    <a:p>
                      <a:pPr lvl="0">
                        <a:buNone/>
                      </a:pPr>
                      <a:r>
                        <a:rPr lang="en-US" sz="1800" u="none" strike="noStrike" noProof="0"/>
                        <a:t>0.14</a:t>
                      </a:r>
                      <a:endParaRPr lang="en-US"/>
                    </a:p>
                  </a:txBody>
                  <a:tcPr/>
                </a:tc>
                <a:tc>
                  <a:txBody>
                    <a:bodyPr/>
                    <a:lstStyle/>
                    <a:p>
                      <a:pPr lvl="0">
                        <a:buNone/>
                      </a:pPr>
                      <a:r>
                        <a:rPr lang="en-US" sz="1800" u="none" strike="noStrike" noProof="0"/>
                        <a:t>13.44</a:t>
                      </a:r>
                      <a:endParaRPr lang="en-US"/>
                    </a:p>
                  </a:txBody>
                  <a:tcPr/>
                </a:tc>
                <a:tc>
                  <a:txBody>
                    <a:bodyPr/>
                    <a:lstStyle/>
                    <a:p>
                      <a:r>
                        <a:rPr lang="en-US"/>
                        <a:t>...</a:t>
                      </a:r>
                    </a:p>
                  </a:txBody>
                  <a:tcPr/>
                </a:tc>
                <a:tc>
                  <a:txBody>
                    <a:bodyPr/>
                    <a:lstStyle/>
                    <a:p>
                      <a:pPr lvl="0">
                        <a:buNone/>
                      </a:pPr>
                      <a:r>
                        <a:rPr lang="en-US"/>
                        <a:t>0.26</a:t>
                      </a:r>
                    </a:p>
                  </a:txBody>
                  <a:tcPr/>
                </a:tc>
                <a:extLst>
                  <a:ext uri="{0D108BD9-81ED-4DB2-BD59-A6C34878D82A}">
                    <a16:rowId xmlns:a16="http://schemas.microsoft.com/office/drawing/2014/main" val="2295994641"/>
                  </a:ext>
                </a:extLst>
              </a:tr>
              <a:tr h="734382">
                <a:tc>
                  <a:txBody>
                    <a:bodyPr/>
                    <a:lstStyle/>
                    <a:p>
                      <a:r>
                        <a:rPr lang="en-US"/>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t>...</a:t>
                      </a:r>
                    </a:p>
                  </a:txBody>
                  <a:tcPr/>
                </a:tc>
                <a:tc>
                  <a:txBody>
                    <a:bodyPr/>
                    <a:lstStyle/>
                    <a:p>
                      <a:pPr lvl="0">
                        <a:buNone/>
                      </a:pPr>
                      <a:endParaRPr lang="en-US"/>
                    </a:p>
                  </a:txBody>
                  <a:tcPr/>
                </a:tc>
                <a:extLst>
                  <a:ext uri="{0D108BD9-81ED-4DB2-BD59-A6C34878D82A}">
                    <a16:rowId xmlns:a16="http://schemas.microsoft.com/office/drawing/2014/main" val="2066726735"/>
                  </a:ext>
                </a:extLst>
              </a:tr>
              <a:tr h="734382">
                <a:tc>
                  <a:txBody>
                    <a:bodyPr/>
                    <a:lstStyle/>
                    <a:p>
                      <a:r>
                        <a:rPr lang="en-US"/>
                        <a:t>NY</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pPr lvl="0">
                        <a:buNone/>
                      </a:pPr>
                      <a:r>
                        <a:rPr lang="en-US" sz="1800" u="none" strike="noStrike" noProof="0"/>
                        <a:t>3/1/20</a:t>
                      </a:r>
                      <a:endParaRPr lang="en-US"/>
                    </a:p>
                  </a:txBody>
                  <a:tcPr/>
                </a:tc>
                <a:tc>
                  <a:txBody>
                    <a:bodyPr/>
                    <a:lstStyle/>
                    <a:p>
                      <a:r>
                        <a:rPr lang="en-US"/>
                        <a:t>0.16</a:t>
                      </a:r>
                    </a:p>
                  </a:txBody>
                  <a:tcPr/>
                </a:tc>
                <a:tc>
                  <a:txBody>
                    <a:bodyPr/>
                    <a:lstStyle/>
                    <a:p>
                      <a:r>
                        <a:rPr lang="en-US"/>
                        <a:t>13.69</a:t>
                      </a:r>
                    </a:p>
                  </a:txBody>
                  <a:tcPr/>
                </a:tc>
                <a:tc>
                  <a:txBody>
                    <a:bodyPr/>
                    <a:lstStyle/>
                    <a:p>
                      <a:pPr lvl="0">
                        <a:buNone/>
                      </a:pPr>
                      <a:r>
                        <a:rPr lang="en-US"/>
                        <a:t>...</a:t>
                      </a:r>
                    </a:p>
                  </a:txBody>
                  <a:tcPr/>
                </a:tc>
                <a:tc>
                  <a:txBody>
                    <a:bodyPr/>
                    <a:lstStyle/>
                    <a:p>
                      <a:pPr lvl="0">
                        <a:buNone/>
                      </a:pPr>
                      <a:r>
                        <a:rPr lang="en-US"/>
                        <a:t>0.89</a:t>
                      </a:r>
                    </a:p>
                  </a:txBody>
                  <a:tcPr/>
                </a:tc>
                <a:extLst>
                  <a:ext uri="{0D108BD9-81ED-4DB2-BD59-A6C34878D82A}">
                    <a16:rowId xmlns:a16="http://schemas.microsoft.com/office/drawing/2014/main" val="182179648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2</a:t>
                      </a:r>
                    </a:p>
                  </a:txBody>
                  <a:tcPr/>
                </a:tc>
                <a:tc>
                  <a:txBody>
                    <a:bodyPr/>
                    <a:lstStyle/>
                    <a:p>
                      <a:r>
                        <a:rPr lang="en-US"/>
                        <a:t>0</a:t>
                      </a:r>
                    </a:p>
                  </a:txBody>
                  <a:tcPr/>
                </a:tc>
                <a:tc>
                  <a:txBody>
                    <a:bodyPr/>
                    <a:lstStyle/>
                    <a:p>
                      <a:r>
                        <a:rPr lang="en-US"/>
                        <a:t>3/12/20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0.29</a:t>
                      </a:r>
                    </a:p>
                  </a:txBody>
                  <a:tcPr/>
                </a:tc>
                <a:extLst>
                  <a:ext uri="{0D108BD9-81ED-4DB2-BD59-A6C34878D82A}">
                    <a16:rowId xmlns:a16="http://schemas.microsoft.com/office/drawing/2014/main" val="3406060233"/>
                  </a:ext>
                </a:extLst>
              </a:tr>
              <a:tr h="734382">
                <a:tc>
                  <a:txBody>
                    <a:bodyPr/>
                    <a:lstStyle/>
                    <a:p>
                      <a:pPr lvl="0">
                        <a:buNone/>
                      </a:pPr>
                      <a:r>
                        <a:rPr lang="en-US" sz="1800" u="none" strike="noStrike" noProof="0"/>
                        <a:t>NY</a:t>
                      </a:r>
                      <a:endParaRPr lang="en-US"/>
                    </a:p>
                  </a:txBody>
                  <a:tcPr/>
                </a:tc>
                <a:tc>
                  <a:txBody>
                    <a:bodyPr/>
                    <a:lstStyle/>
                    <a:p>
                      <a:r>
                        <a:rPr lang="en-US"/>
                        <a:t>0</a:t>
                      </a:r>
                    </a:p>
                  </a:txBody>
                  <a:tcPr/>
                </a:tc>
                <a:tc>
                  <a:txBody>
                    <a:bodyPr/>
                    <a:lstStyle/>
                    <a:p>
                      <a:r>
                        <a:rPr lang="en-US"/>
                        <a:t>0</a:t>
                      </a:r>
                    </a:p>
                  </a:txBody>
                  <a:tcPr/>
                </a:tc>
                <a:tc>
                  <a:txBody>
                    <a:bodyPr/>
                    <a:lstStyle/>
                    <a:p>
                      <a:r>
                        <a:rPr lang="en-US"/>
                        <a:t>1</a:t>
                      </a:r>
                    </a:p>
                  </a:txBody>
                  <a:tcPr/>
                </a:tc>
                <a:tc>
                  <a:txBody>
                    <a:bodyPr/>
                    <a:lstStyle/>
                    <a:p>
                      <a:r>
                        <a:rPr lang="en-US"/>
                        <a:t>5</a:t>
                      </a:r>
                    </a:p>
                  </a:txBody>
                  <a:tcPr/>
                </a:tc>
                <a:tc>
                  <a:txBody>
                    <a:bodyPr/>
                    <a:lstStyle/>
                    <a:p>
                      <a:r>
                        <a:rPr lang="en-US"/>
                        <a:t>2</a:t>
                      </a:r>
                    </a:p>
                  </a:txBody>
                  <a:tcPr/>
                </a:tc>
                <a:tc>
                  <a:txBody>
                    <a:bodyPr/>
                    <a:lstStyle/>
                    <a:p>
                      <a:r>
                        <a:rPr lang="en-US"/>
                        <a:t>3/16/20</a:t>
                      </a:r>
                    </a:p>
                  </a:txBody>
                  <a:tcPr/>
                </a:tc>
                <a:tc>
                  <a:txBody>
                    <a:bodyPr/>
                    <a:lstStyle/>
                    <a:p>
                      <a:r>
                        <a:rPr lang="en-US"/>
                        <a:t>0.16</a:t>
                      </a:r>
                    </a:p>
                  </a:txBody>
                  <a:tcPr/>
                </a:tc>
                <a:tc>
                  <a:txBody>
                    <a:bodyPr/>
                    <a:lstStyle/>
                    <a:p>
                      <a:r>
                        <a:rPr lang="en-US"/>
                        <a:t>13.69</a:t>
                      </a:r>
                    </a:p>
                  </a:txBody>
                  <a:tcPr/>
                </a:tc>
                <a:tc>
                  <a:txBody>
                    <a:bodyPr/>
                    <a:lstStyle/>
                    <a:p>
                      <a:r>
                        <a:rPr lang="en-US"/>
                        <a:t>...</a:t>
                      </a:r>
                    </a:p>
                  </a:txBody>
                  <a:tcPr/>
                </a:tc>
                <a:tc>
                  <a:txBody>
                    <a:bodyPr/>
                    <a:lstStyle/>
                    <a:p>
                      <a:pPr lvl="0">
                        <a:buNone/>
                      </a:pPr>
                      <a:r>
                        <a:rPr lang="en-US"/>
                        <a:t>0.68</a:t>
                      </a:r>
                    </a:p>
                  </a:txBody>
                  <a:tcPr/>
                </a:tc>
                <a:extLst>
                  <a:ext uri="{0D108BD9-81ED-4DB2-BD59-A6C34878D82A}">
                    <a16:rowId xmlns:a16="http://schemas.microsoft.com/office/drawing/2014/main" val="1895917599"/>
                  </a:ext>
                </a:extLst>
              </a:tr>
            </a:tbl>
          </a:graphicData>
        </a:graphic>
      </p:graphicFrame>
      <p:sp>
        <p:nvSpPr>
          <p:cNvPr id="5" name="Rectangle 4">
            <a:extLst>
              <a:ext uri="{FF2B5EF4-FFF2-40B4-BE49-F238E27FC236}">
                <a16:creationId xmlns:a16="http://schemas.microsoft.com/office/drawing/2014/main" id="{0D2C402D-A7CF-4C54-9AAE-39B4C7FE4F73}"/>
              </a:ext>
            </a:extLst>
          </p:cNvPr>
          <p:cNvSpPr/>
          <p:nvPr/>
        </p:nvSpPr>
        <p:spPr>
          <a:xfrm>
            <a:off x="10793683" y="1717278"/>
            <a:ext cx="1115060" cy="73224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solidFill>
                <a:srgbClr val="FF0000"/>
              </a:solidFill>
              <a:cs typeface="Calibri" panose="020F0502020204030204"/>
            </a:endParaRPr>
          </a:p>
        </p:txBody>
      </p:sp>
      <p:cxnSp>
        <p:nvCxnSpPr>
          <p:cNvPr id="3" name="Straight Arrow Connector 2">
            <a:extLst>
              <a:ext uri="{FF2B5EF4-FFF2-40B4-BE49-F238E27FC236}">
                <a16:creationId xmlns:a16="http://schemas.microsoft.com/office/drawing/2014/main" id="{BD1A7226-260C-4332-B210-21BE54979480}"/>
              </a:ext>
            </a:extLst>
          </p:cNvPr>
          <p:cNvCxnSpPr/>
          <p:nvPr/>
        </p:nvCxnSpPr>
        <p:spPr>
          <a:xfrm flipV="1">
            <a:off x="8284965" y="2149020"/>
            <a:ext cx="2505018" cy="8557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 name="Right Brace 5">
            <a:extLst>
              <a:ext uri="{FF2B5EF4-FFF2-40B4-BE49-F238E27FC236}">
                <a16:creationId xmlns:a16="http://schemas.microsoft.com/office/drawing/2014/main" id="{1A6A4193-1D25-42EE-87B3-2CBCC230A3D7}"/>
              </a:ext>
            </a:extLst>
          </p:cNvPr>
          <p:cNvSpPr/>
          <p:nvPr/>
        </p:nvSpPr>
        <p:spPr>
          <a:xfrm>
            <a:off x="8129026" y="1839951"/>
            <a:ext cx="157655" cy="791249"/>
          </a:xfrm>
          <a:prstGeom prst="rightBrace">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416675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bird&#10;&#10;Description automatically generated">
            <a:extLst>
              <a:ext uri="{FF2B5EF4-FFF2-40B4-BE49-F238E27FC236}">
                <a16:creationId xmlns:a16="http://schemas.microsoft.com/office/drawing/2014/main" id="{B18AE78E-2ACB-3149-9B14-38F4EDF1E211}"/>
              </a:ext>
            </a:extLst>
          </p:cNvPr>
          <p:cNvPicPr>
            <a:picLocks noChangeAspect="1"/>
          </p:cNvPicPr>
          <p:nvPr/>
        </p:nvPicPr>
        <p:blipFill>
          <a:blip r:embed="rId3"/>
          <a:stretch>
            <a:fillRect/>
          </a:stretch>
        </p:blipFill>
        <p:spPr>
          <a:xfrm>
            <a:off x="521583" y="1465871"/>
            <a:ext cx="6659509" cy="2262940"/>
          </a:xfrm>
          <a:prstGeom prst="rect">
            <a:avLst/>
          </a:prstGeom>
        </p:spPr>
      </p:pic>
      <p:pic>
        <p:nvPicPr>
          <p:cNvPr id="10" name="Picture 9" descr="A picture containing knife&#10;&#10;Description automatically generated">
            <a:extLst>
              <a:ext uri="{FF2B5EF4-FFF2-40B4-BE49-F238E27FC236}">
                <a16:creationId xmlns:a16="http://schemas.microsoft.com/office/drawing/2014/main" id="{2D083712-2C1A-8B4C-AB49-80E712FFE143}"/>
              </a:ext>
            </a:extLst>
          </p:cNvPr>
          <p:cNvPicPr>
            <a:picLocks noChangeAspect="1"/>
          </p:cNvPicPr>
          <p:nvPr/>
        </p:nvPicPr>
        <p:blipFill>
          <a:blip r:embed="rId4"/>
          <a:stretch>
            <a:fillRect/>
          </a:stretch>
        </p:blipFill>
        <p:spPr>
          <a:xfrm>
            <a:off x="1859686" y="2597341"/>
            <a:ext cx="6051354" cy="1453465"/>
          </a:xfrm>
          <a:prstGeom prst="rect">
            <a:avLst/>
          </a:prstGeom>
        </p:spPr>
      </p:pic>
      <p:grpSp>
        <p:nvGrpSpPr>
          <p:cNvPr id="15" name="Group 14">
            <a:extLst>
              <a:ext uri="{FF2B5EF4-FFF2-40B4-BE49-F238E27FC236}">
                <a16:creationId xmlns:a16="http://schemas.microsoft.com/office/drawing/2014/main" id="{6EB6D192-780D-0B49-9BAA-B30DB126DF50}"/>
              </a:ext>
            </a:extLst>
          </p:cNvPr>
          <p:cNvGrpSpPr/>
          <p:nvPr/>
        </p:nvGrpSpPr>
        <p:grpSpPr>
          <a:xfrm>
            <a:off x="7681234" y="2594870"/>
            <a:ext cx="4219879" cy="529267"/>
            <a:chOff x="7600796" y="2970589"/>
            <a:chExt cx="4219879" cy="529267"/>
          </a:xfrm>
        </p:grpSpPr>
        <p:sp>
          <p:nvSpPr>
            <p:cNvPr id="22" name="TextBox 21">
              <a:extLst>
                <a:ext uri="{FF2B5EF4-FFF2-40B4-BE49-F238E27FC236}">
                  <a16:creationId xmlns:a16="http://schemas.microsoft.com/office/drawing/2014/main" id="{501B380D-5BC2-6542-81C4-6556E14CF808}"/>
                </a:ext>
              </a:extLst>
            </p:cNvPr>
            <p:cNvSpPr txBox="1"/>
            <p:nvPr/>
          </p:nvSpPr>
          <p:spPr>
            <a:xfrm>
              <a:off x="8643257" y="2971800"/>
              <a:ext cx="15748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CC1E1E"/>
                  </a:solidFill>
                  <a:latin typeface="Calibri"/>
                  <a:cs typeface="Calibri"/>
                </a:rPr>
                <a:t>644</a:t>
              </a:r>
              <a:r>
                <a:rPr lang="en-US" sz="2800" b="1">
                  <a:solidFill>
                    <a:srgbClr val="C00000"/>
                  </a:solidFill>
                  <a:latin typeface="Calibri"/>
                  <a:ea typeface="+mn-lt"/>
                  <a:cs typeface="Calibri"/>
                </a:rPr>
                <a:t>,746</a:t>
              </a:r>
              <a:endParaRPr lang="en-US" sz="2800" b="1">
                <a:solidFill>
                  <a:srgbClr val="CC1E1E"/>
                </a:solidFill>
                <a:latin typeface="Calibri"/>
                <a:cs typeface="Calibri"/>
              </a:endParaRPr>
            </a:p>
          </p:txBody>
        </p:sp>
        <p:sp>
          <p:nvSpPr>
            <p:cNvPr id="23" name="TextBox 22">
              <a:extLst>
                <a:ext uri="{FF2B5EF4-FFF2-40B4-BE49-F238E27FC236}">
                  <a16:creationId xmlns:a16="http://schemas.microsoft.com/office/drawing/2014/main" id="{6154F478-A778-7743-9485-AD3F60F0B285}"/>
                </a:ext>
              </a:extLst>
            </p:cNvPr>
            <p:cNvSpPr txBox="1"/>
            <p:nvPr/>
          </p:nvSpPr>
          <p:spPr>
            <a:xfrm>
              <a:off x="10596637" y="2970589"/>
              <a:ext cx="1224038" cy="5292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tx1">
                      <a:lumMod val="50000"/>
                      <a:lumOff val="50000"/>
                    </a:schemeClr>
                  </a:solidFill>
                  <a:latin typeface="Calibri"/>
                  <a:cs typeface="Calibri"/>
                </a:rPr>
                <a:t>28,593</a:t>
              </a:r>
            </a:p>
          </p:txBody>
        </p:sp>
        <p:sp>
          <p:nvSpPr>
            <p:cNvPr id="24" name="TextBox 23">
              <a:extLst>
                <a:ext uri="{FF2B5EF4-FFF2-40B4-BE49-F238E27FC236}">
                  <a16:creationId xmlns:a16="http://schemas.microsoft.com/office/drawing/2014/main" id="{3B00DFBD-2A09-594D-A433-92C5E4E002FB}"/>
                </a:ext>
              </a:extLst>
            </p:cNvPr>
            <p:cNvSpPr txBox="1"/>
            <p:nvPr/>
          </p:nvSpPr>
          <p:spPr>
            <a:xfrm>
              <a:off x="7600796" y="3005816"/>
              <a:ext cx="8079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US:</a:t>
              </a:r>
            </a:p>
          </p:txBody>
        </p:sp>
      </p:grpSp>
      <p:grpSp>
        <p:nvGrpSpPr>
          <p:cNvPr id="16" name="Group 15">
            <a:extLst>
              <a:ext uri="{FF2B5EF4-FFF2-40B4-BE49-F238E27FC236}">
                <a16:creationId xmlns:a16="http://schemas.microsoft.com/office/drawing/2014/main" id="{7A718A7D-B6A0-A14C-AD51-3BDD6270C49C}"/>
              </a:ext>
            </a:extLst>
          </p:cNvPr>
          <p:cNvGrpSpPr/>
          <p:nvPr/>
        </p:nvGrpSpPr>
        <p:grpSpPr>
          <a:xfrm>
            <a:off x="7681234" y="1215087"/>
            <a:ext cx="4449686" cy="1199191"/>
            <a:chOff x="7600797" y="1369332"/>
            <a:chExt cx="4449686" cy="1199191"/>
          </a:xfrm>
        </p:grpSpPr>
        <p:sp>
          <p:nvSpPr>
            <p:cNvPr id="17" name="TextBox 16">
              <a:extLst>
                <a:ext uri="{FF2B5EF4-FFF2-40B4-BE49-F238E27FC236}">
                  <a16:creationId xmlns:a16="http://schemas.microsoft.com/office/drawing/2014/main" id="{D601D69B-9C0F-1245-B6DC-1E1DAE66403E}"/>
                </a:ext>
              </a:extLst>
            </p:cNvPr>
            <p:cNvSpPr txBox="1"/>
            <p:nvPr/>
          </p:nvSpPr>
          <p:spPr>
            <a:xfrm>
              <a:off x="10594370" y="1369332"/>
              <a:ext cx="113453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Death</a:t>
              </a:r>
              <a:endParaRPr lang="en-US" sz="3200" b="1">
                <a:cs typeface="Calibri"/>
              </a:endParaRPr>
            </a:p>
          </p:txBody>
        </p:sp>
        <p:sp>
          <p:nvSpPr>
            <p:cNvPr id="18" name="TextBox 17">
              <a:extLst>
                <a:ext uri="{FF2B5EF4-FFF2-40B4-BE49-F238E27FC236}">
                  <a16:creationId xmlns:a16="http://schemas.microsoft.com/office/drawing/2014/main" id="{E0BAF28F-7C90-2446-8F4B-8BEE1ABCD960}"/>
                </a:ext>
              </a:extLst>
            </p:cNvPr>
            <p:cNvSpPr txBox="1"/>
            <p:nvPr/>
          </p:nvSpPr>
          <p:spPr>
            <a:xfrm>
              <a:off x="8640988" y="1372960"/>
              <a:ext cx="15336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Confirmed</a:t>
              </a:r>
              <a:endParaRPr lang="en-US" sz="2400" b="1">
                <a:cs typeface="Calibri"/>
              </a:endParaRPr>
            </a:p>
          </p:txBody>
        </p:sp>
        <p:sp>
          <p:nvSpPr>
            <p:cNvPr id="19" name="TextBox 18">
              <a:extLst>
                <a:ext uri="{FF2B5EF4-FFF2-40B4-BE49-F238E27FC236}">
                  <a16:creationId xmlns:a16="http://schemas.microsoft.com/office/drawing/2014/main" id="{B328D752-77DB-8F42-BC5A-F853FE59C759}"/>
                </a:ext>
              </a:extLst>
            </p:cNvPr>
            <p:cNvSpPr txBox="1"/>
            <p:nvPr/>
          </p:nvSpPr>
          <p:spPr>
            <a:xfrm>
              <a:off x="7600797" y="2044245"/>
              <a:ext cx="138248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Global:</a:t>
              </a:r>
            </a:p>
          </p:txBody>
        </p:sp>
        <p:sp>
          <p:nvSpPr>
            <p:cNvPr id="20" name="TextBox 19">
              <a:extLst>
                <a:ext uri="{FF2B5EF4-FFF2-40B4-BE49-F238E27FC236}">
                  <a16:creationId xmlns:a16="http://schemas.microsoft.com/office/drawing/2014/main" id="{E471FF9F-3157-9D44-AAD3-97F1F24E497A}"/>
                </a:ext>
              </a:extLst>
            </p:cNvPr>
            <p:cNvSpPr txBox="1"/>
            <p:nvPr/>
          </p:nvSpPr>
          <p:spPr>
            <a:xfrm>
              <a:off x="8643255" y="2016275"/>
              <a:ext cx="16950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CC1E1E"/>
                  </a:solidFill>
                  <a:latin typeface="Calibri"/>
                  <a:cs typeface="Calibri"/>
                </a:rPr>
                <a:t>2,115</a:t>
              </a:r>
              <a:r>
                <a:rPr lang="en-US" sz="2800" b="1">
                  <a:solidFill>
                    <a:srgbClr val="C00000"/>
                  </a:solidFill>
                  <a:latin typeface="Calibri"/>
                  <a:cs typeface="Calibri"/>
                </a:rPr>
                <a:t>,624</a:t>
              </a:r>
              <a:endParaRPr lang="en-US" sz="2800" b="1">
                <a:solidFill>
                  <a:srgbClr val="CC1E1E"/>
                </a:solidFill>
                <a:latin typeface="Calibri"/>
                <a:cs typeface="Calibri"/>
              </a:endParaRPr>
            </a:p>
          </p:txBody>
        </p:sp>
        <p:sp>
          <p:nvSpPr>
            <p:cNvPr id="21" name="TextBox 20">
              <a:extLst>
                <a:ext uri="{FF2B5EF4-FFF2-40B4-BE49-F238E27FC236}">
                  <a16:creationId xmlns:a16="http://schemas.microsoft.com/office/drawing/2014/main" id="{5386402F-DD59-3145-84BB-6145D016FB90}"/>
                </a:ext>
              </a:extLst>
            </p:cNvPr>
            <p:cNvSpPr txBox="1"/>
            <p:nvPr/>
          </p:nvSpPr>
          <p:spPr>
            <a:xfrm>
              <a:off x="10596636" y="2045303"/>
              <a:ext cx="14538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tx1">
                      <a:lumMod val="50000"/>
                      <a:lumOff val="50000"/>
                    </a:schemeClr>
                  </a:solidFill>
                  <a:latin typeface="Calibri"/>
                  <a:cs typeface="Calibri"/>
                </a:rPr>
                <a:t>141,195</a:t>
              </a:r>
            </a:p>
          </p:txBody>
        </p:sp>
      </p:grpSp>
      <p:sp>
        <p:nvSpPr>
          <p:cNvPr id="25" name="TextBox 24">
            <a:extLst>
              <a:ext uri="{FF2B5EF4-FFF2-40B4-BE49-F238E27FC236}">
                <a16:creationId xmlns:a16="http://schemas.microsoft.com/office/drawing/2014/main" id="{AE4B44CC-056D-D944-9AFD-AE24ECC1EFA8}"/>
              </a:ext>
            </a:extLst>
          </p:cNvPr>
          <p:cNvSpPr txBox="1"/>
          <p:nvPr/>
        </p:nvSpPr>
        <p:spPr>
          <a:xfrm>
            <a:off x="184150" y="121964"/>
            <a:ext cx="59142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Current situation of COVID-19</a:t>
            </a:r>
          </a:p>
        </p:txBody>
      </p:sp>
    </p:spTree>
    <p:extLst>
      <p:ext uri="{BB962C8B-B14F-4D97-AF65-F5344CB8AC3E}">
        <p14:creationId xmlns:p14="http://schemas.microsoft.com/office/powerpoint/2010/main" val="13427611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EC14E-EF90-4669-8850-D78E17001C4B}"/>
              </a:ext>
            </a:extLst>
          </p:cNvPr>
          <p:cNvSpPr txBox="1"/>
          <p:nvPr/>
        </p:nvSpPr>
        <p:spPr>
          <a:xfrm>
            <a:off x="4069418" y="3135058"/>
            <a:ext cx="4057868"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a:ea typeface="游ゴシック"/>
                <a:cs typeface="Calibri"/>
              </a:rPr>
              <a:t>Modeling and Insights</a:t>
            </a:r>
            <a:endParaRPr lang="en-US" sz="2000"/>
          </a:p>
        </p:txBody>
      </p:sp>
    </p:spTree>
    <p:extLst>
      <p:ext uri="{BB962C8B-B14F-4D97-AF65-F5344CB8AC3E}">
        <p14:creationId xmlns:p14="http://schemas.microsoft.com/office/powerpoint/2010/main" val="8332009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824DBA-32F8-4EFF-ACF3-7C213D382737}"/>
              </a:ext>
            </a:extLst>
          </p:cNvPr>
          <p:cNvSpPr/>
          <p:nvPr/>
        </p:nvSpPr>
        <p:spPr>
          <a:xfrm>
            <a:off x="8433823" y="2513427"/>
            <a:ext cx="3043446" cy="663131"/>
          </a:xfrm>
          <a:prstGeom prst="rect">
            <a:avLst/>
          </a:prstGeom>
          <a:solidFill>
            <a:srgbClr val="C4458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F5E8D49-632F-4D6B-A8B0-92B025F26F44}"/>
              </a:ext>
            </a:extLst>
          </p:cNvPr>
          <p:cNvSpPr txBox="1"/>
          <p:nvPr/>
        </p:nvSpPr>
        <p:spPr>
          <a:xfrm>
            <a:off x="1164481" y="1189111"/>
            <a:ext cx="36696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56C445"/>
                </a:solidFill>
                <a:cs typeface="Calibri"/>
              </a:rPr>
              <a:t>Independent Variables</a:t>
            </a:r>
            <a:endParaRPr lang="en-US"/>
          </a:p>
        </p:txBody>
      </p:sp>
      <p:sp>
        <p:nvSpPr>
          <p:cNvPr id="17" name="TextBox 16">
            <a:extLst>
              <a:ext uri="{FF2B5EF4-FFF2-40B4-BE49-F238E27FC236}">
                <a16:creationId xmlns:a16="http://schemas.microsoft.com/office/drawing/2014/main" id="{EDF35760-5AD9-423D-BB3D-73CA3FC4EA61}"/>
              </a:ext>
            </a:extLst>
          </p:cNvPr>
          <p:cNvSpPr txBox="1"/>
          <p:nvPr/>
        </p:nvSpPr>
        <p:spPr>
          <a:xfrm>
            <a:off x="2420288" y="1919335"/>
            <a:ext cx="249425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Social distancing Policy Index</a:t>
            </a:r>
            <a:endParaRPr lang="en-US" sz="2400">
              <a:solidFill>
                <a:srgbClr val="000000"/>
              </a:solidFill>
              <a:cs typeface="Calibri"/>
            </a:endParaRPr>
          </a:p>
        </p:txBody>
      </p:sp>
      <p:sp>
        <p:nvSpPr>
          <p:cNvPr id="21" name="TextBox 20">
            <a:extLst>
              <a:ext uri="{FF2B5EF4-FFF2-40B4-BE49-F238E27FC236}">
                <a16:creationId xmlns:a16="http://schemas.microsoft.com/office/drawing/2014/main" id="{957A2F84-EF8F-47FA-A00A-9172C16DD87F}"/>
              </a:ext>
            </a:extLst>
          </p:cNvPr>
          <p:cNvSpPr txBox="1"/>
          <p:nvPr/>
        </p:nvSpPr>
        <p:spPr>
          <a:xfrm>
            <a:off x="2415125" y="3109718"/>
            <a:ext cx="263509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Population Density</a:t>
            </a:r>
            <a:endParaRPr lang="en-US"/>
          </a:p>
        </p:txBody>
      </p:sp>
      <p:sp>
        <p:nvSpPr>
          <p:cNvPr id="27" name="TextBox 26">
            <a:extLst>
              <a:ext uri="{FF2B5EF4-FFF2-40B4-BE49-F238E27FC236}">
                <a16:creationId xmlns:a16="http://schemas.microsoft.com/office/drawing/2014/main" id="{9691D58E-BFAF-40E2-817F-64642CDAA598}"/>
              </a:ext>
            </a:extLst>
          </p:cNvPr>
          <p:cNvSpPr txBox="1"/>
          <p:nvPr/>
        </p:nvSpPr>
        <p:spPr>
          <a:xfrm>
            <a:off x="8735857" y="3568846"/>
            <a:ext cx="274972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Incremental Ratio</a:t>
            </a:r>
          </a:p>
        </p:txBody>
      </p:sp>
      <p:sp>
        <p:nvSpPr>
          <p:cNvPr id="41" name="TextBox 40">
            <a:extLst>
              <a:ext uri="{FF2B5EF4-FFF2-40B4-BE49-F238E27FC236}">
                <a16:creationId xmlns:a16="http://schemas.microsoft.com/office/drawing/2014/main" id="{6EEB2165-1C8F-4D1C-BC03-09D32B85DA23}"/>
              </a:ext>
            </a:extLst>
          </p:cNvPr>
          <p:cNvSpPr txBox="1"/>
          <p:nvPr/>
        </p:nvSpPr>
        <p:spPr>
          <a:xfrm>
            <a:off x="8423178" y="2577707"/>
            <a:ext cx="329936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C00000"/>
                </a:solidFill>
                <a:cs typeface="Calibri"/>
              </a:rPr>
              <a:t>Dependent Variable</a:t>
            </a:r>
            <a:endParaRPr lang="en-US"/>
          </a:p>
        </p:txBody>
      </p:sp>
      <p:pic>
        <p:nvPicPr>
          <p:cNvPr id="49" name="Picture 2" descr="A close up of a logo&#10;&#10;Description generated with high confidence">
            <a:extLst>
              <a:ext uri="{FF2B5EF4-FFF2-40B4-BE49-F238E27FC236}">
                <a16:creationId xmlns:a16="http://schemas.microsoft.com/office/drawing/2014/main" id="{1A6D5328-4119-4109-B6BD-463E3E490945}"/>
              </a:ext>
            </a:extLst>
          </p:cNvPr>
          <p:cNvPicPr>
            <a:picLocks noChangeAspect="1"/>
          </p:cNvPicPr>
          <p:nvPr/>
        </p:nvPicPr>
        <p:blipFill>
          <a:blip r:embed="rId3"/>
          <a:stretch>
            <a:fillRect/>
          </a:stretch>
        </p:blipFill>
        <p:spPr>
          <a:xfrm>
            <a:off x="1263313" y="3717393"/>
            <a:ext cx="918693" cy="918693"/>
          </a:xfrm>
          <a:prstGeom prst="rect">
            <a:avLst/>
          </a:prstGeom>
        </p:spPr>
      </p:pic>
      <p:pic>
        <p:nvPicPr>
          <p:cNvPr id="51" name="Picture 38" descr="A close up of a logo&#10;&#10;Description generated with very high confidence">
            <a:extLst>
              <a:ext uri="{FF2B5EF4-FFF2-40B4-BE49-F238E27FC236}">
                <a16:creationId xmlns:a16="http://schemas.microsoft.com/office/drawing/2014/main" id="{F94219AF-857C-4F2B-B500-FDB5A5FEFEB5}"/>
              </a:ext>
            </a:extLst>
          </p:cNvPr>
          <p:cNvPicPr>
            <a:picLocks noChangeAspect="1"/>
          </p:cNvPicPr>
          <p:nvPr/>
        </p:nvPicPr>
        <p:blipFill>
          <a:blip r:embed="rId4"/>
          <a:stretch>
            <a:fillRect/>
          </a:stretch>
        </p:blipFill>
        <p:spPr>
          <a:xfrm>
            <a:off x="1289965" y="4674855"/>
            <a:ext cx="742951" cy="721784"/>
          </a:xfrm>
          <a:prstGeom prst="rect">
            <a:avLst/>
          </a:prstGeom>
        </p:spPr>
      </p:pic>
      <p:sp>
        <p:nvSpPr>
          <p:cNvPr id="53" name="TextBox 52">
            <a:extLst>
              <a:ext uri="{FF2B5EF4-FFF2-40B4-BE49-F238E27FC236}">
                <a16:creationId xmlns:a16="http://schemas.microsoft.com/office/drawing/2014/main" id="{67BFD086-2EE0-4377-A276-391F66AF378D}"/>
              </a:ext>
            </a:extLst>
          </p:cNvPr>
          <p:cNvSpPr txBox="1"/>
          <p:nvPr/>
        </p:nvSpPr>
        <p:spPr>
          <a:xfrm>
            <a:off x="2369360" y="4867902"/>
            <a:ext cx="23922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Education Index</a:t>
            </a:r>
          </a:p>
        </p:txBody>
      </p:sp>
      <p:cxnSp>
        <p:nvCxnSpPr>
          <p:cNvPr id="59" name="Straight Arrow Connector 58">
            <a:extLst>
              <a:ext uri="{FF2B5EF4-FFF2-40B4-BE49-F238E27FC236}">
                <a16:creationId xmlns:a16="http://schemas.microsoft.com/office/drawing/2014/main" id="{CD56EB58-546B-4D68-9009-22E2DC470168}"/>
              </a:ext>
            </a:extLst>
          </p:cNvPr>
          <p:cNvCxnSpPr/>
          <p:nvPr/>
        </p:nvCxnSpPr>
        <p:spPr>
          <a:xfrm flipV="1">
            <a:off x="5595290" y="3841516"/>
            <a:ext cx="1369483" cy="634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C7D2258E-2ACB-40C1-A240-D2B06B376405}"/>
              </a:ext>
            </a:extLst>
          </p:cNvPr>
          <p:cNvSpPr txBox="1"/>
          <p:nvPr/>
        </p:nvSpPr>
        <p:spPr>
          <a:xfrm>
            <a:off x="2373799" y="3931377"/>
            <a:ext cx="30818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Airport Density</a:t>
            </a:r>
            <a:endParaRPr lang="en-US"/>
          </a:p>
        </p:txBody>
      </p:sp>
      <p:sp>
        <p:nvSpPr>
          <p:cNvPr id="65" name="TextBox 64">
            <a:extLst>
              <a:ext uri="{FF2B5EF4-FFF2-40B4-BE49-F238E27FC236}">
                <a16:creationId xmlns:a16="http://schemas.microsoft.com/office/drawing/2014/main" id="{C8970640-1957-498B-98BD-A1E789DB6214}"/>
              </a:ext>
            </a:extLst>
          </p:cNvPr>
          <p:cNvSpPr txBox="1"/>
          <p:nvPr/>
        </p:nvSpPr>
        <p:spPr>
          <a:xfrm>
            <a:off x="5089847" y="3104290"/>
            <a:ext cx="292721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cs typeface="Calibri"/>
              </a:rPr>
              <a:t>Linear Regression</a:t>
            </a:r>
          </a:p>
        </p:txBody>
      </p:sp>
      <p:pic>
        <p:nvPicPr>
          <p:cNvPr id="70" name="Picture 70" descr="A close up of a logo&#10;&#10;Description generated with very high confidence">
            <a:extLst>
              <a:ext uri="{FF2B5EF4-FFF2-40B4-BE49-F238E27FC236}">
                <a16:creationId xmlns:a16="http://schemas.microsoft.com/office/drawing/2014/main" id="{978A769B-DA19-4A30-A7B5-2E075465F5EA}"/>
              </a:ext>
            </a:extLst>
          </p:cNvPr>
          <p:cNvPicPr>
            <a:picLocks noChangeAspect="1"/>
          </p:cNvPicPr>
          <p:nvPr/>
        </p:nvPicPr>
        <p:blipFill>
          <a:blip r:embed="rId5"/>
          <a:stretch>
            <a:fillRect/>
          </a:stretch>
        </p:blipFill>
        <p:spPr>
          <a:xfrm>
            <a:off x="1302587" y="2848154"/>
            <a:ext cx="787881" cy="773503"/>
          </a:xfrm>
          <a:prstGeom prst="rect">
            <a:avLst/>
          </a:prstGeom>
        </p:spPr>
      </p:pic>
      <p:pic>
        <p:nvPicPr>
          <p:cNvPr id="72" name="Picture 72" descr="A close up of a logo&#10;&#10;Description generated with very high confidence">
            <a:extLst>
              <a:ext uri="{FF2B5EF4-FFF2-40B4-BE49-F238E27FC236}">
                <a16:creationId xmlns:a16="http://schemas.microsoft.com/office/drawing/2014/main" id="{2953590E-F967-4463-BC37-C29C5B28064C}"/>
              </a:ext>
            </a:extLst>
          </p:cNvPr>
          <p:cNvPicPr>
            <a:picLocks noChangeAspect="1"/>
          </p:cNvPicPr>
          <p:nvPr/>
        </p:nvPicPr>
        <p:blipFill>
          <a:blip r:embed="rId6"/>
          <a:stretch>
            <a:fillRect/>
          </a:stretch>
        </p:blipFill>
        <p:spPr>
          <a:xfrm>
            <a:off x="1302588" y="1841739"/>
            <a:ext cx="744748" cy="773503"/>
          </a:xfrm>
          <a:prstGeom prst="rect">
            <a:avLst/>
          </a:prstGeom>
        </p:spPr>
      </p:pic>
      <p:pic>
        <p:nvPicPr>
          <p:cNvPr id="74" name="Picture 74" descr="A close up of a logo&#10;&#10;Description generated with very high confidence">
            <a:extLst>
              <a:ext uri="{FF2B5EF4-FFF2-40B4-BE49-F238E27FC236}">
                <a16:creationId xmlns:a16="http://schemas.microsoft.com/office/drawing/2014/main" id="{6C47E9F9-7609-4B90-BA6A-53686E84551E}"/>
              </a:ext>
            </a:extLst>
          </p:cNvPr>
          <p:cNvPicPr>
            <a:picLocks noChangeAspect="1"/>
          </p:cNvPicPr>
          <p:nvPr/>
        </p:nvPicPr>
        <p:blipFill>
          <a:blip r:embed="rId7"/>
          <a:stretch>
            <a:fillRect/>
          </a:stretch>
        </p:blipFill>
        <p:spPr>
          <a:xfrm>
            <a:off x="8059947" y="3408871"/>
            <a:ext cx="730370" cy="715993"/>
          </a:xfrm>
          <a:prstGeom prst="rect">
            <a:avLst/>
          </a:prstGeom>
        </p:spPr>
      </p:pic>
      <p:sp>
        <p:nvSpPr>
          <p:cNvPr id="3" name="TextBox 2">
            <a:extLst>
              <a:ext uri="{FF2B5EF4-FFF2-40B4-BE49-F238E27FC236}">
                <a16:creationId xmlns:a16="http://schemas.microsoft.com/office/drawing/2014/main" id="{8B2EC14E-EF90-4669-8850-D78E17001C4B}"/>
              </a:ext>
            </a:extLst>
          </p:cNvPr>
          <p:cNvSpPr txBox="1"/>
          <p:nvPr/>
        </p:nvSpPr>
        <p:spPr>
          <a:xfrm>
            <a:off x="99484" y="93742"/>
            <a:ext cx="20951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ea typeface="游ゴシック"/>
                <a:cs typeface="Calibri"/>
              </a:rPr>
              <a:t>Modeling</a:t>
            </a:r>
            <a:endParaRPr lang="en-US"/>
          </a:p>
        </p:txBody>
      </p:sp>
      <p:sp>
        <p:nvSpPr>
          <p:cNvPr id="2" name="Rectangle 1">
            <a:extLst>
              <a:ext uri="{FF2B5EF4-FFF2-40B4-BE49-F238E27FC236}">
                <a16:creationId xmlns:a16="http://schemas.microsoft.com/office/drawing/2014/main" id="{7BDACB8F-46A3-408C-B41C-F1E698A51E0E}"/>
              </a:ext>
            </a:extLst>
          </p:cNvPr>
          <p:cNvSpPr/>
          <p:nvPr/>
        </p:nvSpPr>
        <p:spPr>
          <a:xfrm>
            <a:off x="1158816" y="1117587"/>
            <a:ext cx="3468259" cy="656496"/>
          </a:xfrm>
          <a:prstGeom prst="rect">
            <a:avLst/>
          </a:prstGeom>
          <a:solidFill>
            <a:srgbClr val="42C234">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40698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par>
                                <p:cTn id="14" presetID="3" presetClass="entr" presetSubtype="10"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blinds(horizontal)">
                                      <p:cBhvr>
                                        <p:cTn id="16" dur="500"/>
                                        <p:tgtEl>
                                          <p:spTgt spid="49"/>
                                        </p:tgtEl>
                                      </p:cBhvr>
                                    </p:animEffect>
                                  </p:childTnLst>
                                </p:cTn>
                              </p:par>
                              <p:par>
                                <p:cTn id="17" presetID="3" presetClass="entr" presetSubtype="1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blinds(horizontal)">
                                      <p:cBhvr>
                                        <p:cTn id="19" dur="500"/>
                                        <p:tgtEl>
                                          <p:spTgt spid="5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blinds(horizontal)">
                                      <p:cBhvr>
                                        <p:cTn id="22" dur="500"/>
                                        <p:tgtEl>
                                          <p:spTgt spid="53"/>
                                        </p:tgtEl>
                                      </p:cBhvr>
                                    </p:animEffect>
                                  </p:childTnLst>
                                </p:cTn>
                              </p:par>
                              <p:par>
                                <p:cTn id="23" presetID="3" presetClass="entr" presetSubtype="10" fill="hold"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blinds(horizontal)">
                                      <p:cBhvr>
                                        <p:cTn id="25" dur="500"/>
                                        <p:tgtEl>
                                          <p:spTgt spid="70"/>
                                        </p:tgtEl>
                                      </p:cBhvr>
                                    </p:animEffect>
                                  </p:childTnLst>
                                </p:cTn>
                              </p:par>
                              <p:par>
                                <p:cTn id="26" presetID="3" presetClass="entr" presetSubtype="10" fill="hold"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blinds(horizontal)">
                                      <p:cBhvr>
                                        <p:cTn id="28" dur="500"/>
                                        <p:tgtEl>
                                          <p:spTgt spid="7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blinds(horizontal)">
                                      <p:cBhvr>
                                        <p:cTn id="34" dur="5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blinds(horizontal)">
                                      <p:cBhvr>
                                        <p:cTn id="39" dur="500"/>
                                        <p:tgtEl>
                                          <p:spTgt spid="65"/>
                                        </p:tgtEl>
                                      </p:cBhvr>
                                    </p:animEffect>
                                  </p:childTnLst>
                                </p:cTn>
                              </p:par>
                              <p:par>
                                <p:cTn id="40" presetID="3" presetClass="entr" presetSubtype="10" fill="hold"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blinds(horizontal)">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blinds(horizontal)">
                                      <p:cBhvr>
                                        <p:cTn id="50" dur="500"/>
                                        <p:tgtEl>
                                          <p:spTgt spid="27"/>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blinds(horizontal)">
                                      <p:cBhvr>
                                        <p:cTn id="53" dur="500"/>
                                        <p:tgtEl>
                                          <p:spTgt spid="41"/>
                                        </p:tgtEl>
                                      </p:cBhvr>
                                    </p:animEffect>
                                  </p:childTnLst>
                                </p:cTn>
                              </p:par>
                              <p:par>
                                <p:cTn id="54" presetID="3" presetClass="entr" presetSubtype="10" fill="hold" nodeType="with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blinds(horizontal)">
                                      <p:cBhvr>
                                        <p:cTn id="5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P spid="17" grpId="0"/>
      <p:bldP spid="21" grpId="0"/>
      <p:bldP spid="27" grpId="0"/>
      <p:bldP spid="41" grpId="0"/>
      <p:bldP spid="53" grpId="0"/>
      <p:bldP spid="63" grpId="0"/>
      <p:bldP spid="65" grpId="0"/>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B38AB6F4-146F-49CD-A947-F691CD04F48E}"/>
              </a:ext>
            </a:extLst>
          </p:cNvPr>
          <p:cNvGrpSpPr/>
          <p:nvPr/>
        </p:nvGrpSpPr>
        <p:grpSpPr>
          <a:xfrm>
            <a:off x="8821821" y="4128324"/>
            <a:ext cx="2821930" cy="689943"/>
            <a:chOff x="6763657" y="1513114"/>
            <a:chExt cx="2407509" cy="689943"/>
          </a:xfrm>
        </p:grpSpPr>
        <p:pic>
          <p:nvPicPr>
            <p:cNvPr id="19" name="Picture 20" descr="A close up of a logo&#10;&#10;Description generated with very high confidence">
              <a:extLst>
                <a:ext uri="{FF2B5EF4-FFF2-40B4-BE49-F238E27FC236}">
                  <a16:creationId xmlns:a16="http://schemas.microsoft.com/office/drawing/2014/main" id="{EBED9080-839F-4701-A5E2-D4F5A2965A5C}"/>
                </a:ext>
              </a:extLst>
            </p:cNvPr>
            <p:cNvPicPr>
              <a:picLocks noChangeAspect="1"/>
            </p:cNvPicPr>
            <p:nvPr/>
          </p:nvPicPr>
          <p:blipFill>
            <a:blip r:embed="rId3"/>
            <a:stretch>
              <a:fillRect/>
            </a:stretch>
          </p:blipFill>
          <p:spPr>
            <a:xfrm>
              <a:off x="6763657" y="1513114"/>
              <a:ext cx="2407509" cy="689943"/>
            </a:xfrm>
            <a:prstGeom prst="rect">
              <a:avLst/>
            </a:prstGeom>
          </p:spPr>
        </p:pic>
        <p:sp>
          <p:nvSpPr>
            <p:cNvPr id="6" name="TextBox 5">
              <a:extLst>
                <a:ext uri="{FF2B5EF4-FFF2-40B4-BE49-F238E27FC236}">
                  <a16:creationId xmlns:a16="http://schemas.microsoft.com/office/drawing/2014/main" id="{D1AA7D7C-AD75-45B0-9691-3CF0C6F965BF}"/>
                </a:ext>
              </a:extLst>
            </p:cNvPr>
            <p:cNvSpPr txBox="1"/>
            <p:nvPr/>
          </p:nvSpPr>
          <p:spPr>
            <a:xfrm>
              <a:off x="6770338" y="1631939"/>
              <a:ext cx="222435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ea typeface="游ゴシック"/>
                  <a:cs typeface="Calibri"/>
                </a:rPr>
                <a:t>Education Index</a:t>
              </a:r>
            </a:p>
          </p:txBody>
        </p:sp>
      </p:grpSp>
      <p:pic>
        <p:nvPicPr>
          <p:cNvPr id="31" name="Picture 20" descr="A close up of a logo&#10;&#10;Description generated with very high confidence">
            <a:extLst>
              <a:ext uri="{FF2B5EF4-FFF2-40B4-BE49-F238E27FC236}">
                <a16:creationId xmlns:a16="http://schemas.microsoft.com/office/drawing/2014/main" id="{8BB3BF06-B7BB-4E3D-A38A-9592FBBC0960}"/>
              </a:ext>
            </a:extLst>
          </p:cNvPr>
          <p:cNvPicPr>
            <a:picLocks noChangeAspect="1"/>
          </p:cNvPicPr>
          <p:nvPr/>
        </p:nvPicPr>
        <p:blipFill>
          <a:blip r:embed="rId3"/>
          <a:stretch>
            <a:fillRect/>
          </a:stretch>
        </p:blipFill>
        <p:spPr>
          <a:xfrm>
            <a:off x="8823485" y="3202806"/>
            <a:ext cx="2844783" cy="610432"/>
          </a:xfrm>
          <a:prstGeom prst="rect">
            <a:avLst/>
          </a:prstGeom>
        </p:spPr>
      </p:pic>
      <p:pic>
        <p:nvPicPr>
          <p:cNvPr id="33" name="Picture 33" descr="A close up of a logo&#10;&#10;Description generated with very high confidence">
            <a:extLst>
              <a:ext uri="{FF2B5EF4-FFF2-40B4-BE49-F238E27FC236}">
                <a16:creationId xmlns:a16="http://schemas.microsoft.com/office/drawing/2014/main" id="{C188C82F-3492-4F8B-B827-D1AEE0B3EAE4}"/>
              </a:ext>
            </a:extLst>
          </p:cNvPr>
          <p:cNvPicPr>
            <a:picLocks noChangeAspect="1"/>
          </p:cNvPicPr>
          <p:nvPr/>
        </p:nvPicPr>
        <p:blipFill>
          <a:blip r:embed="rId4"/>
          <a:stretch>
            <a:fillRect/>
          </a:stretch>
        </p:blipFill>
        <p:spPr>
          <a:xfrm>
            <a:off x="8816225" y="2195712"/>
            <a:ext cx="2814434" cy="658288"/>
          </a:xfrm>
          <a:prstGeom prst="rect">
            <a:avLst/>
          </a:prstGeom>
        </p:spPr>
      </p:pic>
      <p:pic>
        <p:nvPicPr>
          <p:cNvPr id="9" name="Picture 9" descr="A close up of a logo&#10;&#10;Description generated with very high confidence">
            <a:extLst>
              <a:ext uri="{FF2B5EF4-FFF2-40B4-BE49-F238E27FC236}">
                <a16:creationId xmlns:a16="http://schemas.microsoft.com/office/drawing/2014/main" id="{47C05FC5-ED8E-4331-9E99-C6C3E7DF3BAB}"/>
              </a:ext>
            </a:extLst>
          </p:cNvPr>
          <p:cNvPicPr>
            <a:picLocks noChangeAspect="1"/>
          </p:cNvPicPr>
          <p:nvPr/>
        </p:nvPicPr>
        <p:blipFill>
          <a:blip r:embed="rId5"/>
          <a:stretch>
            <a:fillRect/>
          </a:stretch>
        </p:blipFill>
        <p:spPr>
          <a:xfrm>
            <a:off x="7772640" y="4066792"/>
            <a:ext cx="679142" cy="693938"/>
          </a:xfrm>
          <a:prstGeom prst="rect">
            <a:avLst/>
          </a:prstGeom>
        </p:spPr>
      </p:pic>
      <p:pic>
        <p:nvPicPr>
          <p:cNvPr id="11" name="Picture 11" descr="A close up of a logo&#10;&#10;Description generated with very high confidence">
            <a:extLst>
              <a:ext uri="{FF2B5EF4-FFF2-40B4-BE49-F238E27FC236}">
                <a16:creationId xmlns:a16="http://schemas.microsoft.com/office/drawing/2014/main" id="{A9EB0BB3-D65F-488A-A247-8158BA1ACC11}"/>
              </a:ext>
            </a:extLst>
          </p:cNvPr>
          <p:cNvPicPr>
            <a:picLocks noChangeAspect="1"/>
          </p:cNvPicPr>
          <p:nvPr/>
        </p:nvPicPr>
        <p:blipFill>
          <a:blip r:embed="rId6"/>
          <a:stretch>
            <a:fillRect/>
          </a:stretch>
        </p:blipFill>
        <p:spPr>
          <a:xfrm>
            <a:off x="7806418" y="2158664"/>
            <a:ext cx="716133" cy="723530"/>
          </a:xfrm>
          <a:prstGeom prst="rect">
            <a:avLst/>
          </a:prstGeom>
        </p:spPr>
      </p:pic>
      <p:pic>
        <p:nvPicPr>
          <p:cNvPr id="15" name="Picture 15" descr="A close up of a logo&#10;&#10;Description generated with very high confidence">
            <a:extLst>
              <a:ext uri="{FF2B5EF4-FFF2-40B4-BE49-F238E27FC236}">
                <a16:creationId xmlns:a16="http://schemas.microsoft.com/office/drawing/2014/main" id="{63D408AA-2F37-496D-9390-6A43437BB58A}"/>
              </a:ext>
            </a:extLst>
          </p:cNvPr>
          <p:cNvPicPr>
            <a:picLocks noChangeAspect="1"/>
          </p:cNvPicPr>
          <p:nvPr/>
        </p:nvPicPr>
        <p:blipFill>
          <a:blip r:embed="rId7"/>
          <a:stretch>
            <a:fillRect/>
          </a:stretch>
        </p:blipFill>
        <p:spPr>
          <a:xfrm>
            <a:off x="7866589" y="3177230"/>
            <a:ext cx="605162" cy="612560"/>
          </a:xfrm>
          <a:prstGeom prst="rect">
            <a:avLst/>
          </a:prstGeom>
        </p:spPr>
      </p:pic>
      <p:sp>
        <p:nvSpPr>
          <p:cNvPr id="3" name="TextBox 2">
            <a:extLst>
              <a:ext uri="{FF2B5EF4-FFF2-40B4-BE49-F238E27FC236}">
                <a16:creationId xmlns:a16="http://schemas.microsoft.com/office/drawing/2014/main" id="{CCA6EA81-D674-43BD-A4E6-AD99134F13D1}"/>
              </a:ext>
            </a:extLst>
          </p:cNvPr>
          <p:cNvSpPr txBox="1"/>
          <p:nvPr/>
        </p:nvSpPr>
        <p:spPr>
          <a:xfrm>
            <a:off x="8524334" y="131730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Significant variables</a:t>
            </a:r>
          </a:p>
        </p:txBody>
      </p:sp>
      <p:sp>
        <p:nvSpPr>
          <p:cNvPr id="4" name="TextBox 3">
            <a:extLst>
              <a:ext uri="{FF2B5EF4-FFF2-40B4-BE49-F238E27FC236}">
                <a16:creationId xmlns:a16="http://schemas.microsoft.com/office/drawing/2014/main" id="{0F8B2CDF-E81C-4C43-9B00-20D15BFF90AF}"/>
              </a:ext>
            </a:extLst>
          </p:cNvPr>
          <p:cNvSpPr txBox="1"/>
          <p:nvPr/>
        </p:nvSpPr>
        <p:spPr>
          <a:xfrm>
            <a:off x="99484" y="93742"/>
            <a:ext cx="3806047"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ea typeface="游ゴシック"/>
                <a:cs typeface="Calibri"/>
              </a:rPr>
              <a:t>Insights from Modeling</a:t>
            </a:r>
            <a:endParaRPr lang="en-US"/>
          </a:p>
        </p:txBody>
      </p:sp>
      <p:pic>
        <p:nvPicPr>
          <p:cNvPr id="5" name="Picture 6" descr="A screenshot of a cell phone&#10;&#10;Description generated with very high confidence">
            <a:extLst>
              <a:ext uri="{FF2B5EF4-FFF2-40B4-BE49-F238E27FC236}">
                <a16:creationId xmlns:a16="http://schemas.microsoft.com/office/drawing/2014/main" id="{93B5BC78-3324-4E18-8301-D7F43DAF5411}"/>
              </a:ext>
            </a:extLst>
          </p:cNvPr>
          <p:cNvPicPr>
            <a:picLocks noChangeAspect="1"/>
          </p:cNvPicPr>
          <p:nvPr/>
        </p:nvPicPr>
        <p:blipFill>
          <a:blip r:embed="rId8"/>
          <a:stretch>
            <a:fillRect/>
          </a:stretch>
        </p:blipFill>
        <p:spPr>
          <a:xfrm>
            <a:off x="986288" y="736688"/>
            <a:ext cx="5863085" cy="6045983"/>
          </a:xfrm>
          <a:prstGeom prst="rect">
            <a:avLst/>
          </a:prstGeom>
        </p:spPr>
      </p:pic>
      <p:pic>
        <p:nvPicPr>
          <p:cNvPr id="36" name="Picture 36" descr="A screenshot of a cell phone&#10;&#10;Description generated with high confidence">
            <a:extLst>
              <a:ext uri="{FF2B5EF4-FFF2-40B4-BE49-F238E27FC236}">
                <a16:creationId xmlns:a16="http://schemas.microsoft.com/office/drawing/2014/main" id="{5D395263-F979-49B3-A0C5-E91E07A6A91C}"/>
              </a:ext>
            </a:extLst>
          </p:cNvPr>
          <p:cNvPicPr>
            <a:picLocks noChangeAspect="1"/>
          </p:cNvPicPr>
          <p:nvPr/>
        </p:nvPicPr>
        <p:blipFill>
          <a:blip r:embed="rId9"/>
          <a:stretch>
            <a:fillRect/>
          </a:stretch>
        </p:blipFill>
        <p:spPr>
          <a:xfrm>
            <a:off x="984459" y="815289"/>
            <a:ext cx="5849815" cy="5990259"/>
          </a:xfrm>
          <a:prstGeom prst="rect">
            <a:avLst/>
          </a:prstGeom>
        </p:spPr>
      </p:pic>
      <p:sp>
        <p:nvSpPr>
          <p:cNvPr id="7" name="TextBox 6">
            <a:extLst>
              <a:ext uri="{FF2B5EF4-FFF2-40B4-BE49-F238E27FC236}">
                <a16:creationId xmlns:a16="http://schemas.microsoft.com/office/drawing/2014/main" id="{63471BE6-14CC-49D7-ACC5-9732360CAB02}"/>
              </a:ext>
            </a:extLst>
          </p:cNvPr>
          <p:cNvSpPr txBox="1"/>
          <p:nvPr/>
        </p:nvSpPr>
        <p:spPr>
          <a:xfrm>
            <a:off x="8820416" y="2298277"/>
            <a:ext cx="260725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ea typeface="游ゴシック"/>
                <a:cs typeface="Calibri"/>
              </a:rPr>
              <a:t>Aging Index</a:t>
            </a:r>
            <a:endParaRPr lang="en-US" altLang="ja-JP"/>
          </a:p>
        </p:txBody>
      </p:sp>
      <p:sp>
        <p:nvSpPr>
          <p:cNvPr id="13" name="TextBox 12">
            <a:extLst>
              <a:ext uri="{FF2B5EF4-FFF2-40B4-BE49-F238E27FC236}">
                <a16:creationId xmlns:a16="http://schemas.microsoft.com/office/drawing/2014/main" id="{4401F027-D6D8-476C-B698-99755519FA0F}"/>
              </a:ext>
            </a:extLst>
          </p:cNvPr>
          <p:cNvSpPr txBox="1"/>
          <p:nvPr/>
        </p:nvSpPr>
        <p:spPr>
          <a:xfrm>
            <a:off x="8818766" y="3264324"/>
            <a:ext cx="260725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ea typeface="游ゴシック"/>
                <a:cs typeface="Calibri"/>
              </a:rPr>
              <a:t>Gathering size lim</a:t>
            </a:r>
          </a:p>
        </p:txBody>
      </p:sp>
    </p:spTree>
    <p:extLst>
      <p:ext uri="{BB962C8B-B14F-4D97-AF65-F5344CB8AC3E}">
        <p14:creationId xmlns:p14="http://schemas.microsoft.com/office/powerpoint/2010/main" val="33983330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blinds(horizontal)">
                                      <p:cBhvr>
                                        <p:cTn id="11" dur="500"/>
                                        <p:tgtEl>
                                          <p:spTgt spid="29"/>
                                        </p:tgtEl>
                                      </p:cBhvr>
                                    </p:animEffect>
                                  </p:childTnLst>
                                </p:cTn>
                              </p:par>
                              <p:par>
                                <p:cTn id="12" presetID="3" presetClass="entr" presetSubtype="10" fill="hold" nodeType="with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blinds(horizontal)">
                                      <p:cBhvr>
                                        <p:cTn id="14" dur="500"/>
                                        <p:tgtEl>
                                          <p:spTgt spid="31"/>
                                        </p:tgtEl>
                                      </p:cBhvr>
                                    </p:animEffect>
                                  </p:childTnLst>
                                </p:cTn>
                              </p:par>
                              <p:par>
                                <p:cTn id="15" presetID="3" presetClass="entr" presetSubtype="1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linds(horizontal)">
                                      <p:cBhvr>
                                        <p:cTn id="17" dur="500"/>
                                        <p:tgtEl>
                                          <p:spTgt spid="33"/>
                                        </p:tgtEl>
                                      </p:cBhvr>
                                    </p:animEffect>
                                  </p:childTnLst>
                                </p:cTn>
                              </p:par>
                              <p:par>
                                <p:cTn id="18" presetID="3"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A92CD5-6CD2-4096-B630-204F174666C1}"/>
              </a:ext>
            </a:extLst>
          </p:cNvPr>
          <p:cNvSpPr txBox="1"/>
          <p:nvPr/>
        </p:nvSpPr>
        <p:spPr>
          <a:xfrm>
            <a:off x="215900" y="385233"/>
            <a:ext cx="36533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Insights and Value</a:t>
            </a:r>
          </a:p>
        </p:txBody>
      </p:sp>
      <p:grpSp>
        <p:nvGrpSpPr>
          <p:cNvPr id="44" name="Group 43">
            <a:extLst>
              <a:ext uri="{FF2B5EF4-FFF2-40B4-BE49-F238E27FC236}">
                <a16:creationId xmlns:a16="http://schemas.microsoft.com/office/drawing/2014/main" id="{9C1B70E9-003A-40FA-8B0B-06B868466CD2}"/>
              </a:ext>
            </a:extLst>
          </p:cNvPr>
          <p:cNvGrpSpPr/>
          <p:nvPr/>
        </p:nvGrpSpPr>
        <p:grpSpPr>
          <a:xfrm>
            <a:off x="1363704" y="2209242"/>
            <a:ext cx="5145314" cy="696686"/>
            <a:chOff x="6763657" y="1513114"/>
            <a:chExt cx="5145314" cy="696686"/>
          </a:xfrm>
        </p:grpSpPr>
        <p:pic>
          <p:nvPicPr>
            <p:cNvPr id="42" name="Picture 20" descr="A close up of a logo&#10;&#10;Description generated with very high confidence">
              <a:extLst>
                <a:ext uri="{FF2B5EF4-FFF2-40B4-BE49-F238E27FC236}">
                  <a16:creationId xmlns:a16="http://schemas.microsoft.com/office/drawing/2014/main" id="{C93060C3-6CB7-4E21-B1C9-E6CAFE0AA1B1}"/>
                </a:ext>
              </a:extLst>
            </p:cNvPr>
            <p:cNvPicPr>
              <a:picLocks noChangeAspect="1"/>
            </p:cNvPicPr>
            <p:nvPr/>
          </p:nvPicPr>
          <p:blipFill>
            <a:blip r:embed="rId3"/>
            <a:stretch>
              <a:fillRect/>
            </a:stretch>
          </p:blipFill>
          <p:spPr>
            <a:xfrm>
              <a:off x="6763657" y="1513114"/>
              <a:ext cx="5145314" cy="696686"/>
            </a:xfrm>
            <a:prstGeom prst="rect">
              <a:avLst/>
            </a:prstGeom>
          </p:spPr>
        </p:pic>
        <p:sp>
          <p:nvSpPr>
            <p:cNvPr id="43" name="TextBox 42">
              <a:extLst>
                <a:ext uri="{FF2B5EF4-FFF2-40B4-BE49-F238E27FC236}">
                  <a16:creationId xmlns:a16="http://schemas.microsoft.com/office/drawing/2014/main" id="{26D3185E-5FB7-4226-A71D-A3E621C54E2D}"/>
                </a:ext>
              </a:extLst>
            </p:cNvPr>
            <p:cNvSpPr txBox="1"/>
            <p:nvPr/>
          </p:nvSpPr>
          <p:spPr>
            <a:xfrm>
              <a:off x="6813470" y="1646316"/>
              <a:ext cx="48832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ea typeface="游ゴシック"/>
                  <a:cs typeface="Calibri"/>
                </a:rPr>
                <a:t>Education index   </a:t>
              </a:r>
              <a:r>
                <a:rPr lang="ja-JP" altLang="en-US" sz="2400" b="1">
                  <a:ea typeface="游ゴシック"/>
                  <a:cs typeface="+mn-lt"/>
                </a:rPr>
                <a:t>     </a:t>
              </a:r>
              <a:r>
                <a:rPr lang="ja-JP" sz="2400" b="1">
                  <a:ea typeface="+mn-lt"/>
                  <a:cs typeface="+mn-lt"/>
                </a:rPr>
                <a:t>More </a:t>
              </a:r>
              <a:r>
                <a:rPr lang="ja-JP" altLang="en-US" sz="2400" b="1">
                  <a:ea typeface="+mn-lt"/>
                  <a:cs typeface="+mn-lt"/>
                </a:rPr>
                <a:t>attention</a:t>
              </a:r>
              <a:endParaRPr lang="ja-JP" sz="2400" b="1">
                <a:ea typeface="+mn-lt"/>
                <a:cs typeface="+mn-lt"/>
              </a:endParaRPr>
            </a:p>
          </p:txBody>
        </p:sp>
      </p:grpSp>
      <p:grpSp>
        <p:nvGrpSpPr>
          <p:cNvPr id="48" name="Group 47">
            <a:extLst>
              <a:ext uri="{FF2B5EF4-FFF2-40B4-BE49-F238E27FC236}">
                <a16:creationId xmlns:a16="http://schemas.microsoft.com/office/drawing/2014/main" id="{3BBA3527-6B4C-4DA4-B5DB-FD4C35009493}"/>
              </a:ext>
            </a:extLst>
          </p:cNvPr>
          <p:cNvGrpSpPr/>
          <p:nvPr/>
        </p:nvGrpSpPr>
        <p:grpSpPr>
          <a:xfrm>
            <a:off x="1370960" y="3174441"/>
            <a:ext cx="5178850" cy="696686"/>
            <a:chOff x="6763657" y="1513114"/>
            <a:chExt cx="5178850" cy="696686"/>
          </a:xfrm>
        </p:grpSpPr>
        <p:pic>
          <p:nvPicPr>
            <p:cNvPr id="46" name="Picture 20" descr="A close up of a logo&#10;&#10;Description generated with very high confidence">
              <a:extLst>
                <a:ext uri="{FF2B5EF4-FFF2-40B4-BE49-F238E27FC236}">
                  <a16:creationId xmlns:a16="http://schemas.microsoft.com/office/drawing/2014/main" id="{343745C3-0518-4137-B23D-8DDF9734D70D}"/>
                </a:ext>
              </a:extLst>
            </p:cNvPr>
            <p:cNvPicPr>
              <a:picLocks noChangeAspect="1"/>
            </p:cNvPicPr>
            <p:nvPr/>
          </p:nvPicPr>
          <p:blipFill>
            <a:blip r:embed="rId3"/>
            <a:stretch>
              <a:fillRect/>
            </a:stretch>
          </p:blipFill>
          <p:spPr>
            <a:xfrm>
              <a:off x="6763657" y="1513114"/>
              <a:ext cx="5145314" cy="696686"/>
            </a:xfrm>
            <a:prstGeom prst="rect">
              <a:avLst/>
            </a:prstGeom>
          </p:spPr>
        </p:pic>
        <p:sp>
          <p:nvSpPr>
            <p:cNvPr id="47" name="TextBox 46">
              <a:extLst>
                <a:ext uri="{FF2B5EF4-FFF2-40B4-BE49-F238E27FC236}">
                  <a16:creationId xmlns:a16="http://schemas.microsoft.com/office/drawing/2014/main" id="{EA88BCAA-5A29-41C0-83FA-31583E619E98}"/>
                </a:ext>
              </a:extLst>
            </p:cNvPr>
            <p:cNvSpPr txBox="1"/>
            <p:nvPr/>
          </p:nvSpPr>
          <p:spPr>
            <a:xfrm>
              <a:off x="6813470" y="1646316"/>
              <a:ext cx="51290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400" b="1">
                  <a:ea typeface="+mn-lt"/>
                  <a:cs typeface="+mn-lt"/>
                </a:rPr>
                <a:t>Aging</a:t>
              </a:r>
              <a:r>
                <a:rPr lang="ja-JP" altLang="en-US" sz="2400" b="1">
                  <a:ea typeface="+mn-lt"/>
                  <a:cs typeface="+mn-lt"/>
                </a:rPr>
                <a:t> </a:t>
              </a:r>
              <a:r>
                <a:rPr lang="en-US" altLang="ja-JP" sz="2400" b="1">
                  <a:ea typeface="+mn-lt"/>
                  <a:cs typeface="+mn-lt"/>
                </a:rPr>
                <a:t>Index</a:t>
              </a:r>
              <a:r>
                <a:rPr lang="ja-JP" altLang="en-US" sz="2400" b="1">
                  <a:ea typeface="+mn-lt"/>
                  <a:cs typeface="+mn-lt"/>
                </a:rPr>
                <a:t>                </a:t>
              </a:r>
              <a:r>
                <a:rPr lang="en-US" altLang="ja-JP" sz="2400" b="1">
                  <a:ea typeface="+mn-lt"/>
                  <a:cs typeface="+mn-lt"/>
                </a:rPr>
                <a:t>M</a:t>
              </a:r>
              <a:r>
                <a:rPr lang="ja-JP" sz="2400" b="1">
                  <a:ea typeface="+mn-lt"/>
                  <a:cs typeface="+mn-lt"/>
                </a:rPr>
                <a:t>ore </a:t>
              </a:r>
              <a:r>
                <a:rPr lang="en-US" altLang="ja-JP" sz="2400" b="1">
                  <a:ea typeface="+mn-lt"/>
                  <a:cs typeface="+mn-lt"/>
                </a:rPr>
                <a:t>r</a:t>
              </a:r>
              <a:r>
                <a:rPr lang="ja-JP" sz="2400" b="1">
                  <a:ea typeface="+mn-lt"/>
                  <a:cs typeface="+mn-lt"/>
                </a:rPr>
                <a:t>e</a:t>
              </a:r>
              <a:r>
                <a:rPr lang="en-US" altLang="ja-JP" sz="2400" b="1">
                  <a:ea typeface="+mn-lt"/>
                  <a:cs typeface="+mn-lt"/>
                </a:rPr>
                <a:t>s</a:t>
              </a:r>
              <a:r>
                <a:rPr lang="ja-JP" sz="2400" b="1">
                  <a:ea typeface="+mn-lt"/>
                  <a:cs typeface="+mn-lt"/>
                </a:rPr>
                <a:t>o</a:t>
              </a:r>
              <a:r>
                <a:rPr lang="en-US" altLang="ja-JP" sz="2400" b="1">
                  <a:ea typeface="+mn-lt"/>
                  <a:cs typeface="+mn-lt"/>
                </a:rPr>
                <a:t>urces</a:t>
              </a:r>
              <a:endParaRPr lang="ja-JP" altLang="en-US" sz="2400" b="1">
                <a:ea typeface="游ゴシック"/>
                <a:cs typeface="Calibri"/>
              </a:endParaRPr>
            </a:p>
          </p:txBody>
        </p:sp>
      </p:grpSp>
      <p:grpSp>
        <p:nvGrpSpPr>
          <p:cNvPr id="52" name="Group 51">
            <a:extLst>
              <a:ext uri="{FF2B5EF4-FFF2-40B4-BE49-F238E27FC236}">
                <a16:creationId xmlns:a16="http://schemas.microsoft.com/office/drawing/2014/main" id="{D3E65256-BA61-4789-85C0-F04199EF43DA}"/>
              </a:ext>
            </a:extLst>
          </p:cNvPr>
          <p:cNvGrpSpPr/>
          <p:nvPr/>
        </p:nvGrpSpPr>
        <p:grpSpPr>
          <a:xfrm>
            <a:off x="1369974" y="4142416"/>
            <a:ext cx="5254169" cy="698393"/>
            <a:chOff x="6871527" y="3968803"/>
            <a:chExt cx="5254169" cy="698393"/>
          </a:xfrm>
        </p:grpSpPr>
        <p:pic>
          <p:nvPicPr>
            <p:cNvPr id="50" name="Picture 33" descr="A close up of a logo&#10;&#10;Description generated with very high confidence">
              <a:extLst>
                <a:ext uri="{FF2B5EF4-FFF2-40B4-BE49-F238E27FC236}">
                  <a16:creationId xmlns:a16="http://schemas.microsoft.com/office/drawing/2014/main" id="{B7CA8D54-2DC2-4CDF-A7D8-B17899D5AC46}"/>
                </a:ext>
              </a:extLst>
            </p:cNvPr>
            <p:cNvPicPr>
              <a:picLocks noChangeAspect="1"/>
            </p:cNvPicPr>
            <p:nvPr/>
          </p:nvPicPr>
          <p:blipFill>
            <a:blip r:embed="rId4"/>
            <a:stretch>
              <a:fillRect/>
            </a:stretch>
          </p:blipFill>
          <p:spPr>
            <a:xfrm>
              <a:off x="6879771" y="3968803"/>
              <a:ext cx="5138056" cy="698393"/>
            </a:xfrm>
            <a:prstGeom prst="rect">
              <a:avLst/>
            </a:prstGeom>
          </p:spPr>
        </p:pic>
        <p:sp>
          <p:nvSpPr>
            <p:cNvPr id="51" name="TextBox 50">
              <a:extLst>
                <a:ext uri="{FF2B5EF4-FFF2-40B4-BE49-F238E27FC236}">
                  <a16:creationId xmlns:a16="http://schemas.microsoft.com/office/drawing/2014/main" id="{434038BB-E65C-4B2D-B22D-1FC8CF053F06}"/>
                </a:ext>
              </a:extLst>
            </p:cNvPr>
            <p:cNvSpPr txBox="1"/>
            <p:nvPr/>
          </p:nvSpPr>
          <p:spPr>
            <a:xfrm>
              <a:off x="6871527" y="4059279"/>
              <a:ext cx="525416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ea typeface="游ゴシック"/>
                  <a:cs typeface="Calibri"/>
                </a:rPr>
                <a:t>Gath</a:t>
              </a:r>
              <a:r>
                <a:rPr lang="en-US" altLang="ja-JP" sz="2400" b="1" err="1">
                  <a:ea typeface="游ゴシック"/>
                  <a:cs typeface="Calibri"/>
                </a:rPr>
                <a:t>er</a:t>
              </a:r>
              <a:r>
                <a:rPr lang="ja-JP" altLang="en-US" sz="2400" b="1">
                  <a:ea typeface="游ゴシック"/>
                  <a:cs typeface="Calibri"/>
                </a:rPr>
                <a:t>ing Size     </a:t>
              </a:r>
              <a:r>
                <a:rPr lang="ja-JP" altLang="en-US" sz="2400" b="1">
                  <a:ea typeface="游ゴシック"/>
                  <a:cs typeface="+mn-lt"/>
                </a:rPr>
                <a:t>       </a:t>
              </a:r>
              <a:r>
                <a:rPr lang="ja-JP" sz="2400" b="1">
                  <a:ea typeface="+mn-lt"/>
                  <a:cs typeface="+mn-lt"/>
                </a:rPr>
                <a:t>Stricter policy</a:t>
              </a:r>
            </a:p>
          </p:txBody>
        </p:sp>
      </p:grpSp>
      <p:pic>
        <p:nvPicPr>
          <p:cNvPr id="54" name="Picture 9" descr="A close up of a logo&#10;&#10;Description generated with very high confidence">
            <a:extLst>
              <a:ext uri="{FF2B5EF4-FFF2-40B4-BE49-F238E27FC236}">
                <a16:creationId xmlns:a16="http://schemas.microsoft.com/office/drawing/2014/main" id="{621F42BD-B39A-448A-9639-7FB50931BA36}"/>
              </a:ext>
            </a:extLst>
          </p:cNvPr>
          <p:cNvPicPr>
            <a:picLocks noChangeAspect="1"/>
          </p:cNvPicPr>
          <p:nvPr/>
        </p:nvPicPr>
        <p:blipFill>
          <a:blip r:embed="rId5"/>
          <a:stretch>
            <a:fillRect/>
          </a:stretch>
        </p:blipFill>
        <p:spPr>
          <a:xfrm>
            <a:off x="584090" y="2205437"/>
            <a:ext cx="679142" cy="693938"/>
          </a:xfrm>
          <a:prstGeom prst="rect">
            <a:avLst/>
          </a:prstGeom>
        </p:spPr>
      </p:pic>
      <p:pic>
        <p:nvPicPr>
          <p:cNvPr id="56" name="Picture 11" descr="A close up of a logo&#10;&#10;Description generated with very high confidence">
            <a:extLst>
              <a:ext uri="{FF2B5EF4-FFF2-40B4-BE49-F238E27FC236}">
                <a16:creationId xmlns:a16="http://schemas.microsoft.com/office/drawing/2014/main" id="{1346993F-DA81-4A37-BB7B-CCB42D29EEA7}"/>
              </a:ext>
            </a:extLst>
          </p:cNvPr>
          <p:cNvPicPr>
            <a:picLocks noChangeAspect="1"/>
          </p:cNvPicPr>
          <p:nvPr/>
        </p:nvPicPr>
        <p:blipFill>
          <a:blip r:embed="rId6"/>
          <a:stretch>
            <a:fillRect/>
          </a:stretch>
        </p:blipFill>
        <p:spPr>
          <a:xfrm>
            <a:off x="652504" y="3183672"/>
            <a:ext cx="716133" cy="723530"/>
          </a:xfrm>
          <a:prstGeom prst="rect">
            <a:avLst/>
          </a:prstGeom>
        </p:spPr>
      </p:pic>
      <p:pic>
        <p:nvPicPr>
          <p:cNvPr id="58" name="Picture 15" descr="A close up of a logo&#10;&#10;Description generated with very high confidence">
            <a:extLst>
              <a:ext uri="{FF2B5EF4-FFF2-40B4-BE49-F238E27FC236}">
                <a16:creationId xmlns:a16="http://schemas.microsoft.com/office/drawing/2014/main" id="{B55A19E5-FADC-43BF-8067-9AE8593832E0}"/>
              </a:ext>
            </a:extLst>
          </p:cNvPr>
          <p:cNvPicPr>
            <a:picLocks noChangeAspect="1"/>
          </p:cNvPicPr>
          <p:nvPr/>
        </p:nvPicPr>
        <p:blipFill>
          <a:blip r:embed="rId7"/>
          <a:stretch>
            <a:fillRect/>
          </a:stretch>
        </p:blipFill>
        <p:spPr>
          <a:xfrm>
            <a:off x="676389" y="4172000"/>
            <a:ext cx="605162" cy="612560"/>
          </a:xfrm>
          <a:prstGeom prst="rect">
            <a:avLst/>
          </a:prstGeom>
        </p:spPr>
      </p:pic>
      <p:sp>
        <p:nvSpPr>
          <p:cNvPr id="62" name="TextBox 61">
            <a:extLst>
              <a:ext uri="{FF2B5EF4-FFF2-40B4-BE49-F238E27FC236}">
                <a16:creationId xmlns:a16="http://schemas.microsoft.com/office/drawing/2014/main" id="{5445B9DE-1555-4FED-AF82-E224DB4AB7C1}"/>
              </a:ext>
            </a:extLst>
          </p:cNvPr>
          <p:cNvSpPr txBox="1"/>
          <p:nvPr/>
        </p:nvSpPr>
        <p:spPr>
          <a:xfrm>
            <a:off x="2345318" y="1460854"/>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Recommendations</a:t>
            </a:r>
            <a:endParaRPr lang="en-US"/>
          </a:p>
        </p:txBody>
      </p:sp>
      <p:sp>
        <p:nvSpPr>
          <p:cNvPr id="63" name="TextBox 62">
            <a:extLst>
              <a:ext uri="{FF2B5EF4-FFF2-40B4-BE49-F238E27FC236}">
                <a16:creationId xmlns:a16="http://schemas.microsoft.com/office/drawing/2014/main" id="{D9A72817-F581-42FC-8F85-546ADCB2D0A4}"/>
              </a:ext>
            </a:extLst>
          </p:cNvPr>
          <p:cNvSpPr txBox="1"/>
          <p:nvPr/>
        </p:nvSpPr>
        <p:spPr>
          <a:xfrm>
            <a:off x="8256796" y="1508995"/>
            <a:ext cx="29309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Project Value</a:t>
            </a:r>
          </a:p>
        </p:txBody>
      </p:sp>
      <p:pic>
        <p:nvPicPr>
          <p:cNvPr id="65" name="Picture 65">
            <a:extLst>
              <a:ext uri="{FF2B5EF4-FFF2-40B4-BE49-F238E27FC236}">
                <a16:creationId xmlns:a16="http://schemas.microsoft.com/office/drawing/2014/main" id="{99456EA7-7F5F-47C6-B004-A52866FD1350}"/>
              </a:ext>
            </a:extLst>
          </p:cNvPr>
          <p:cNvPicPr>
            <a:picLocks noChangeAspect="1"/>
          </p:cNvPicPr>
          <p:nvPr/>
        </p:nvPicPr>
        <p:blipFill>
          <a:blip r:embed="rId8"/>
          <a:stretch>
            <a:fillRect/>
          </a:stretch>
        </p:blipFill>
        <p:spPr>
          <a:xfrm>
            <a:off x="6869970" y="1208411"/>
            <a:ext cx="454755" cy="4441178"/>
          </a:xfrm>
          <a:prstGeom prst="rect">
            <a:avLst/>
          </a:prstGeom>
        </p:spPr>
      </p:pic>
      <p:sp>
        <p:nvSpPr>
          <p:cNvPr id="67" name="TextBox 66">
            <a:extLst>
              <a:ext uri="{FF2B5EF4-FFF2-40B4-BE49-F238E27FC236}">
                <a16:creationId xmlns:a16="http://schemas.microsoft.com/office/drawing/2014/main" id="{A10679B2-97D8-413E-BCA1-01103A94CDBC}"/>
              </a:ext>
            </a:extLst>
          </p:cNvPr>
          <p:cNvSpPr txBox="1"/>
          <p:nvPr/>
        </p:nvSpPr>
        <p:spPr>
          <a:xfrm>
            <a:off x="7758800" y="2408319"/>
            <a:ext cx="38491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a:cs typeface="Calibri"/>
              </a:rPr>
              <a:t>Replicable framework</a:t>
            </a:r>
          </a:p>
        </p:txBody>
      </p:sp>
      <p:sp>
        <p:nvSpPr>
          <p:cNvPr id="70" name="TextBox 69">
            <a:extLst>
              <a:ext uri="{FF2B5EF4-FFF2-40B4-BE49-F238E27FC236}">
                <a16:creationId xmlns:a16="http://schemas.microsoft.com/office/drawing/2014/main" id="{D69FA641-1752-423B-A885-EB500A66802E}"/>
              </a:ext>
            </a:extLst>
          </p:cNvPr>
          <p:cNvSpPr txBox="1"/>
          <p:nvPr/>
        </p:nvSpPr>
        <p:spPr>
          <a:xfrm>
            <a:off x="7758799" y="3307643"/>
            <a:ext cx="36945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a:cs typeface="Calibri"/>
              </a:rPr>
              <a:t>Data collection and analytics pipeline</a:t>
            </a:r>
          </a:p>
        </p:txBody>
      </p:sp>
    </p:spTree>
    <p:extLst>
      <p:ext uri="{BB962C8B-B14F-4D97-AF65-F5344CB8AC3E}">
        <p14:creationId xmlns:p14="http://schemas.microsoft.com/office/powerpoint/2010/main" val="7122593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par>
                                <p:cTn id="8" presetID="3" presetClass="entr" presetSubtype="1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blinds(horizontal)">
                                      <p:cBhvr>
                                        <p:cTn id="10" dur="500"/>
                                        <p:tgtEl>
                                          <p:spTgt spid="48"/>
                                        </p:tgtEl>
                                      </p:cBhvr>
                                    </p:animEffect>
                                  </p:childTnLst>
                                </p:cTn>
                              </p:par>
                              <p:par>
                                <p:cTn id="11" presetID="3" presetClass="entr" presetSubtype="1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blinds(horizontal)">
                                      <p:cBhvr>
                                        <p:cTn id="13" dur="500"/>
                                        <p:tgtEl>
                                          <p:spTgt spid="52"/>
                                        </p:tgtEl>
                                      </p:cBhvr>
                                    </p:animEffect>
                                  </p:childTnLst>
                                </p:cTn>
                              </p:par>
                              <p:par>
                                <p:cTn id="14" presetID="3" presetClass="entr" presetSubtype="1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linds(horizontal)">
                                      <p:cBhvr>
                                        <p:cTn id="16" dur="500"/>
                                        <p:tgtEl>
                                          <p:spTgt spid="54"/>
                                        </p:tgtEl>
                                      </p:cBhvr>
                                    </p:animEffect>
                                  </p:childTnLst>
                                </p:cTn>
                              </p:par>
                              <p:par>
                                <p:cTn id="17" presetID="3" presetClass="entr" presetSubtype="1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blinds(horizontal)">
                                      <p:cBhvr>
                                        <p:cTn id="19" dur="500"/>
                                        <p:tgtEl>
                                          <p:spTgt spid="56"/>
                                        </p:tgtEl>
                                      </p:cBhvr>
                                    </p:animEffect>
                                  </p:childTnLst>
                                </p:cTn>
                              </p:par>
                              <p:par>
                                <p:cTn id="20" presetID="3" presetClass="entr" presetSubtype="10" fill="hold"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blinds(horizontal)">
                                      <p:cBhvr>
                                        <p:cTn id="22" dur="500"/>
                                        <p:tgtEl>
                                          <p:spTgt spid="5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blinds(horizontal)">
                                      <p:cBhvr>
                                        <p:cTn id="25" dur="500"/>
                                        <p:tgtEl>
                                          <p:spTgt spid="6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blinds(horizontal)">
                                      <p:cBhvr>
                                        <p:cTn id="30" dur="500"/>
                                        <p:tgtEl>
                                          <p:spTgt spid="6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blinds(horizontal)">
                                      <p:cBhvr>
                                        <p:cTn id="33" dur="500"/>
                                        <p:tgtEl>
                                          <p:spTgt spid="6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blinds(horizontal)">
                                      <p:cBhvr>
                                        <p:cTn id="3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7" grpId="0"/>
      <p:bldP spid="70"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5ED4D720-1551-4534-B385-29AA2BE4516F}"/>
              </a:ext>
            </a:extLst>
          </p:cNvPr>
          <p:cNvSpPr txBox="1"/>
          <p:nvPr/>
        </p:nvSpPr>
        <p:spPr>
          <a:xfrm>
            <a:off x="1356919" y="2945524"/>
            <a:ext cx="6457183" cy="227438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7200" b="1" kern="1200">
                <a:solidFill>
                  <a:schemeClr val="tx1"/>
                </a:solidFill>
                <a:latin typeface="+mj-lt"/>
                <a:ea typeface="+mj-ea"/>
                <a:cs typeface="+mj-cs"/>
              </a:rPr>
              <a:t>THANK YOU</a:t>
            </a:r>
          </a:p>
        </p:txBody>
      </p:sp>
      <p:grpSp>
        <p:nvGrpSpPr>
          <p:cNvPr id="35" name="Group 34">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36"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7"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218331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7EAED0D1-B448-4DD3-84F8-DDC1131A4F4F}"/>
              </a:ext>
            </a:extLst>
          </p:cNvPr>
          <p:cNvGraphicFramePr>
            <a:graphicFrameLocks noGrp="1"/>
          </p:cNvGraphicFramePr>
          <p:nvPr>
            <p:extLst>
              <p:ext uri="{D42A27DB-BD31-4B8C-83A1-F6EECF244321}">
                <p14:modId xmlns:p14="http://schemas.microsoft.com/office/powerpoint/2010/main" val="1492815314"/>
              </p:ext>
            </p:extLst>
          </p:nvPr>
        </p:nvGraphicFramePr>
        <p:xfrm>
          <a:off x="541232" y="1203532"/>
          <a:ext cx="4626990" cy="5035175"/>
        </p:xfrm>
        <a:graphic>
          <a:graphicData uri="http://schemas.openxmlformats.org/drawingml/2006/table">
            <a:tbl>
              <a:tblPr firstRow="1" bandRow="1">
                <a:tableStyleId>{5C22544A-7EE6-4342-B048-85BDC9FD1C3A}</a:tableStyleId>
              </a:tblPr>
              <a:tblGrid>
                <a:gridCol w="2313495">
                  <a:extLst>
                    <a:ext uri="{9D8B030D-6E8A-4147-A177-3AD203B41FA5}">
                      <a16:colId xmlns:a16="http://schemas.microsoft.com/office/drawing/2014/main" val="4042482131"/>
                    </a:ext>
                  </a:extLst>
                </a:gridCol>
                <a:gridCol w="2313495">
                  <a:extLst>
                    <a:ext uri="{9D8B030D-6E8A-4147-A177-3AD203B41FA5}">
                      <a16:colId xmlns:a16="http://schemas.microsoft.com/office/drawing/2014/main" val="1595861647"/>
                    </a:ext>
                  </a:extLst>
                </a:gridCol>
              </a:tblGrid>
              <a:tr h="522518">
                <a:tc gridSpan="2">
                  <a:txBody>
                    <a:bodyPr/>
                    <a:lstStyle/>
                    <a:p>
                      <a:r>
                        <a:rPr lang="en-US"/>
                        <a:t>Social Distancing</a:t>
                      </a:r>
                    </a:p>
                  </a:txBody>
                  <a:tcPr/>
                </a:tc>
                <a:tc hMerge="1">
                  <a:txBody>
                    <a:bodyPr/>
                    <a:lstStyle/>
                    <a:p>
                      <a:endParaRPr lang="en-US"/>
                    </a:p>
                  </a:txBody>
                  <a:tcPr/>
                </a:tc>
                <a:extLst>
                  <a:ext uri="{0D108BD9-81ED-4DB2-BD59-A6C34878D82A}">
                    <a16:rowId xmlns:a16="http://schemas.microsoft.com/office/drawing/2014/main" val="4004077613"/>
                  </a:ext>
                </a:extLst>
              </a:tr>
              <a:tr h="807528">
                <a:tc>
                  <a:txBody>
                    <a:bodyPr/>
                    <a:lstStyle/>
                    <a:p>
                      <a:r>
                        <a:rPr lang="en-US"/>
                        <a:t>SD</a:t>
                      </a:r>
                    </a:p>
                  </a:txBody>
                  <a:tcPr/>
                </a:tc>
                <a:tc>
                  <a:txBody>
                    <a:bodyPr/>
                    <a:lstStyle/>
                    <a:p>
                      <a:pPr lvl="0">
                        <a:buNone/>
                      </a:pPr>
                      <a:r>
                        <a:rPr lang="en-US" sz="1800" b="0" i="0" u="none" strike="noStrike" noProof="0">
                          <a:latin typeface="Calibri"/>
                        </a:rPr>
                        <a:t>Social Distancing of the general population</a:t>
                      </a:r>
                      <a:endParaRPr lang="en-US"/>
                    </a:p>
                  </a:txBody>
                  <a:tcPr/>
                </a:tc>
                <a:extLst>
                  <a:ext uri="{0D108BD9-81ED-4DB2-BD59-A6C34878D82A}">
                    <a16:rowId xmlns:a16="http://schemas.microsoft.com/office/drawing/2014/main" val="1126639261"/>
                  </a:ext>
                </a:extLst>
              </a:tr>
              <a:tr h="475017">
                <a:tc>
                  <a:txBody>
                    <a:bodyPr/>
                    <a:lstStyle/>
                    <a:p>
                      <a:pPr lvl="0">
                        <a:buNone/>
                      </a:pPr>
                      <a:r>
                        <a:rPr lang="en-US" sz="1800" b="0" i="0" u="none" strike="noStrike" noProof="0">
                          <a:latin typeface="Calibri"/>
                        </a:rPr>
                        <a:t>LD</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Lock Down</a:t>
                      </a:r>
                    </a:p>
                  </a:txBody>
                  <a:tcPr/>
                </a:tc>
                <a:extLst>
                  <a:ext uri="{0D108BD9-81ED-4DB2-BD59-A6C34878D82A}">
                    <a16:rowId xmlns:a16="http://schemas.microsoft.com/office/drawing/2014/main" val="2318711744"/>
                  </a:ext>
                </a:extLst>
              </a:tr>
              <a:tr h="807528">
                <a:tc>
                  <a:txBody>
                    <a:bodyPr/>
                    <a:lstStyle/>
                    <a:p>
                      <a:pPr lvl="0">
                        <a:buNone/>
                      </a:pPr>
                      <a:r>
                        <a:rPr lang="en-US" sz="1800" b="0" i="0" u="none" strike="noStrike" noProof="0">
                          <a:latin typeface="Calibri"/>
                        </a:rPr>
                        <a:t>NESC</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Non-Essential Services Closure</a:t>
                      </a:r>
                    </a:p>
                  </a:txBody>
                  <a:tcPr/>
                </a:tc>
                <a:extLst>
                  <a:ext uri="{0D108BD9-81ED-4DB2-BD59-A6C34878D82A}">
                    <a16:rowId xmlns:a16="http://schemas.microsoft.com/office/drawing/2014/main" val="2144987418"/>
                  </a:ext>
                </a:extLst>
              </a:tr>
              <a:tr h="807528">
                <a:tc>
                  <a:txBody>
                    <a:bodyPr/>
                    <a:lstStyle/>
                    <a:p>
                      <a:pPr lvl="0">
                        <a:buNone/>
                      </a:pPr>
                      <a:r>
                        <a:rPr lang="en-US" sz="1800" b="0" i="0" u="none" strike="noStrike" noProof="0">
                          <a:latin typeface="Calibri"/>
                        </a:rPr>
                        <a:t>PC</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Closure of schools and universities</a:t>
                      </a:r>
                    </a:p>
                  </a:txBody>
                  <a:tcPr/>
                </a:tc>
                <a:extLst>
                  <a:ext uri="{0D108BD9-81ED-4DB2-BD59-A6C34878D82A}">
                    <a16:rowId xmlns:a16="http://schemas.microsoft.com/office/drawing/2014/main" val="2560502232"/>
                  </a:ext>
                </a:extLst>
              </a:tr>
              <a:tr h="807528">
                <a:tc>
                  <a:txBody>
                    <a:bodyPr/>
                    <a:lstStyle/>
                    <a:p>
                      <a:pPr lvl="0">
                        <a:buNone/>
                      </a:pPr>
                      <a:r>
                        <a:rPr lang="en-US" sz="1800" b="0" i="0" u="none" strike="noStrike" noProof="0">
                          <a:latin typeface="Calibri"/>
                        </a:rPr>
                        <a:t>CPV</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Closure of Public Venues</a:t>
                      </a:r>
                    </a:p>
                  </a:txBody>
                  <a:tcPr/>
                </a:tc>
                <a:extLst>
                  <a:ext uri="{0D108BD9-81ED-4DB2-BD59-A6C34878D82A}">
                    <a16:rowId xmlns:a16="http://schemas.microsoft.com/office/drawing/2014/main" val="1815209582"/>
                  </a:ext>
                </a:extLst>
              </a:tr>
              <a:tr h="807528">
                <a:tc>
                  <a:txBody>
                    <a:bodyPr/>
                    <a:lstStyle/>
                    <a:p>
                      <a:pPr lvl="0">
                        <a:buNone/>
                      </a:pPr>
                      <a:r>
                        <a:rPr lang="en-US" sz="1800" b="0" i="0" u="none" strike="noStrike" noProof="0">
                          <a:latin typeface="Calibri"/>
                        </a:rPr>
                        <a:t>GS</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Gathering size limitation</a:t>
                      </a:r>
                    </a:p>
                  </a:txBody>
                  <a:tcPr/>
                </a:tc>
                <a:extLst>
                  <a:ext uri="{0D108BD9-81ED-4DB2-BD59-A6C34878D82A}">
                    <a16:rowId xmlns:a16="http://schemas.microsoft.com/office/drawing/2014/main" val="1029413458"/>
                  </a:ext>
                </a:extLst>
              </a:tr>
            </a:tbl>
          </a:graphicData>
        </a:graphic>
      </p:graphicFrame>
      <p:graphicFrame>
        <p:nvGraphicFramePr>
          <p:cNvPr id="11" name="Table 11">
            <a:extLst>
              <a:ext uri="{FF2B5EF4-FFF2-40B4-BE49-F238E27FC236}">
                <a16:creationId xmlns:a16="http://schemas.microsoft.com/office/drawing/2014/main" id="{9438D435-D163-4252-9246-98E83F6DBC75}"/>
              </a:ext>
            </a:extLst>
          </p:cNvPr>
          <p:cNvGraphicFramePr>
            <a:graphicFrameLocks noGrp="1"/>
          </p:cNvGraphicFramePr>
          <p:nvPr>
            <p:extLst>
              <p:ext uri="{D42A27DB-BD31-4B8C-83A1-F6EECF244321}">
                <p14:modId xmlns:p14="http://schemas.microsoft.com/office/powerpoint/2010/main" val="2988623746"/>
              </p:ext>
            </p:extLst>
          </p:nvPr>
        </p:nvGraphicFramePr>
        <p:xfrm>
          <a:off x="5259083" y="1220880"/>
          <a:ext cx="4872330" cy="1795959"/>
        </p:xfrm>
        <a:graphic>
          <a:graphicData uri="http://schemas.openxmlformats.org/drawingml/2006/table">
            <a:tbl>
              <a:tblPr firstRow="1" bandRow="1">
                <a:tableStyleId>{5C22544A-7EE6-4342-B048-85BDC9FD1C3A}</a:tableStyleId>
              </a:tblPr>
              <a:tblGrid>
                <a:gridCol w="2436165">
                  <a:extLst>
                    <a:ext uri="{9D8B030D-6E8A-4147-A177-3AD203B41FA5}">
                      <a16:colId xmlns:a16="http://schemas.microsoft.com/office/drawing/2014/main" val="2061183114"/>
                    </a:ext>
                  </a:extLst>
                </a:gridCol>
                <a:gridCol w="2436165">
                  <a:extLst>
                    <a:ext uri="{9D8B030D-6E8A-4147-A177-3AD203B41FA5}">
                      <a16:colId xmlns:a16="http://schemas.microsoft.com/office/drawing/2014/main" val="4058899425"/>
                    </a:ext>
                  </a:extLst>
                </a:gridCol>
              </a:tblGrid>
              <a:tr h="515799">
                <a:tc gridSpan="2">
                  <a:txBody>
                    <a:bodyPr/>
                    <a:lstStyle/>
                    <a:p>
                      <a:pPr lvl="0">
                        <a:buNone/>
                      </a:pPr>
                      <a:r>
                        <a:rPr lang="en-US" sz="1800" b="0" i="0" u="none" strike="noStrike" noProof="0">
                          <a:latin typeface="Calibri"/>
                        </a:rPr>
                        <a:t>Demographic</a:t>
                      </a:r>
                      <a:endParaRPr lang="en-US"/>
                    </a:p>
                  </a:txBody>
                  <a:tcPr/>
                </a:tc>
                <a:tc hMerge="1">
                  <a:txBody>
                    <a:bodyPr/>
                    <a:lstStyle/>
                    <a:p>
                      <a:endParaRPr lang="en-US"/>
                    </a:p>
                  </a:txBody>
                  <a:tcPr/>
                </a:tc>
                <a:extLst>
                  <a:ext uri="{0D108BD9-81ED-4DB2-BD59-A6C34878D82A}">
                    <a16:rowId xmlns:a16="http://schemas.microsoft.com/office/drawing/2014/main" val="639864831"/>
                  </a:ext>
                </a:extLst>
              </a:tr>
              <a:tr h="515799">
                <a:tc>
                  <a:txBody>
                    <a:bodyPr/>
                    <a:lstStyle/>
                    <a:p>
                      <a:pPr lvl="0" algn="l">
                        <a:lnSpc>
                          <a:spcPct val="100000"/>
                        </a:lnSpc>
                        <a:spcBef>
                          <a:spcPts val="0"/>
                        </a:spcBef>
                        <a:spcAft>
                          <a:spcPts val="0"/>
                        </a:spcAft>
                        <a:buNone/>
                      </a:pPr>
                      <a:r>
                        <a:rPr lang="en-US" sz="1800" b="0" i="0" u="none" strike="noStrike" noProof="0">
                          <a:latin typeface="Calibri"/>
                        </a:rPr>
                        <a:t>pop_density_sqkm</a:t>
                      </a:r>
                      <a:endParaRPr lang="en-US" sz="1800" b="0" i="0" u="none" strike="noStrike" noProof="0" err="1">
                        <a:latin typeface="Calibri"/>
                      </a:endParaRPr>
                    </a:p>
                  </a:txBody>
                  <a:tcPr/>
                </a:tc>
                <a:tc>
                  <a:txBody>
                    <a:bodyPr/>
                    <a:lstStyle/>
                    <a:p>
                      <a:pPr lvl="0">
                        <a:buNone/>
                      </a:pPr>
                      <a:r>
                        <a:rPr lang="en-US" sz="1800" b="0" i="0" u="none" strike="noStrike" kern="1200" noProof="0">
                          <a:solidFill>
                            <a:schemeClr val="dk1"/>
                          </a:solidFill>
                          <a:latin typeface="Calibri"/>
                          <a:ea typeface="+mn-ea"/>
                          <a:cs typeface="+mn-cs"/>
                        </a:rPr>
                        <a:t>Population Density (people / sqkm)</a:t>
                      </a:r>
                      <a:endParaRPr lang="en-US" sz="1800" b="0" i="0" u="none" strike="noStrike" kern="1200">
                        <a:solidFill>
                          <a:schemeClr val="dk1"/>
                        </a:solidFill>
                        <a:latin typeface="Calibri"/>
                        <a:ea typeface="+mn-ea"/>
                        <a:cs typeface="+mn-cs"/>
                      </a:endParaRPr>
                    </a:p>
                  </a:txBody>
                  <a:tcPr/>
                </a:tc>
                <a:extLst>
                  <a:ext uri="{0D108BD9-81ED-4DB2-BD59-A6C34878D82A}">
                    <a16:rowId xmlns:a16="http://schemas.microsoft.com/office/drawing/2014/main" val="2692212026"/>
                  </a:ext>
                </a:extLst>
              </a:tr>
              <a:tr h="489347">
                <a:tc>
                  <a:txBody>
                    <a:bodyPr/>
                    <a:lstStyle/>
                    <a:p>
                      <a:pPr lvl="0">
                        <a:buNone/>
                      </a:pPr>
                      <a:r>
                        <a:rPr lang="en-US" sz="1800" b="0" i="0" u="none" strike="noStrike" noProof="0">
                          <a:latin typeface="Calibri"/>
                        </a:rPr>
                        <a:t>aging</a:t>
                      </a:r>
                      <a:endParaRPr lang="en-US" b="0"/>
                    </a:p>
                  </a:txBody>
                  <a:tcPr/>
                </a:tc>
                <a:tc>
                  <a:txBody>
                    <a:bodyPr/>
                    <a:lstStyle/>
                    <a:p>
                      <a:r>
                        <a:rPr lang="en-US"/>
                        <a:t>Proportion of 65+ population</a:t>
                      </a:r>
                    </a:p>
                  </a:txBody>
                  <a:tcPr/>
                </a:tc>
                <a:extLst>
                  <a:ext uri="{0D108BD9-81ED-4DB2-BD59-A6C34878D82A}">
                    <a16:rowId xmlns:a16="http://schemas.microsoft.com/office/drawing/2014/main" val="796300997"/>
                  </a:ext>
                </a:extLst>
              </a:tr>
            </a:tbl>
          </a:graphicData>
        </a:graphic>
      </p:graphicFrame>
      <p:graphicFrame>
        <p:nvGraphicFramePr>
          <p:cNvPr id="15" name="Table 15">
            <a:extLst>
              <a:ext uri="{FF2B5EF4-FFF2-40B4-BE49-F238E27FC236}">
                <a16:creationId xmlns:a16="http://schemas.microsoft.com/office/drawing/2014/main" id="{74B050B8-4ABE-4356-A812-08EE3E201929}"/>
              </a:ext>
            </a:extLst>
          </p:cNvPr>
          <p:cNvGraphicFramePr>
            <a:graphicFrameLocks noGrp="1"/>
          </p:cNvGraphicFramePr>
          <p:nvPr>
            <p:extLst>
              <p:ext uri="{D42A27DB-BD31-4B8C-83A1-F6EECF244321}">
                <p14:modId xmlns:p14="http://schemas.microsoft.com/office/powerpoint/2010/main" val="2910612109"/>
              </p:ext>
            </p:extLst>
          </p:nvPr>
        </p:nvGraphicFramePr>
        <p:xfrm>
          <a:off x="5244839" y="3043984"/>
          <a:ext cx="4932128" cy="1112519"/>
        </p:xfrm>
        <a:graphic>
          <a:graphicData uri="http://schemas.openxmlformats.org/drawingml/2006/table">
            <a:tbl>
              <a:tblPr firstRow="1" bandRow="1">
                <a:tableStyleId>{5C22544A-7EE6-4342-B048-85BDC9FD1C3A}</a:tableStyleId>
              </a:tblPr>
              <a:tblGrid>
                <a:gridCol w="2466064">
                  <a:extLst>
                    <a:ext uri="{9D8B030D-6E8A-4147-A177-3AD203B41FA5}">
                      <a16:colId xmlns:a16="http://schemas.microsoft.com/office/drawing/2014/main" val="2474532033"/>
                    </a:ext>
                  </a:extLst>
                </a:gridCol>
                <a:gridCol w="2466064">
                  <a:extLst>
                    <a:ext uri="{9D8B030D-6E8A-4147-A177-3AD203B41FA5}">
                      <a16:colId xmlns:a16="http://schemas.microsoft.com/office/drawing/2014/main" val="203893268"/>
                    </a:ext>
                  </a:extLst>
                </a:gridCol>
              </a:tblGrid>
              <a:tr h="370840">
                <a:tc gridSpan="2">
                  <a:txBody>
                    <a:bodyPr/>
                    <a:lstStyle/>
                    <a:p>
                      <a:pPr lvl="0">
                        <a:buNone/>
                      </a:pPr>
                      <a:r>
                        <a:rPr lang="en-US" sz="1800" b="0" i="0" u="none" strike="noStrike" noProof="0">
                          <a:latin typeface="Calibri"/>
                        </a:rPr>
                        <a:t>Medicare</a:t>
                      </a:r>
                      <a:endParaRPr lang="en-US"/>
                    </a:p>
                  </a:txBody>
                  <a:tcPr/>
                </a:tc>
                <a:tc hMerge="1">
                  <a:txBody>
                    <a:bodyPr/>
                    <a:lstStyle/>
                    <a:p>
                      <a:endParaRPr lang="en-US"/>
                    </a:p>
                  </a:txBody>
                  <a:tcPr/>
                </a:tc>
                <a:extLst>
                  <a:ext uri="{0D108BD9-81ED-4DB2-BD59-A6C34878D82A}">
                    <a16:rowId xmlns:a16="http://schemas.microsoft.com/office/drawing/2014/main" val="3825810541"/>
                  </a:ext>
                </a:extLst>
              </a:tr>
              <a:tr h="370840">
                <a:tc>
                  <a:txBody>
                    <a:bodyPr/>
                    <a:lstStyle/>
                    <a:p>
                      <a:pPr lvl="0">
                        <a:buNone/>
                      </a:pPr>
                      <a:r>
                        <a:rPr lang="en-US" sz="1800" b="0" i="0" u="none" strike="noStrike" noProof="0">
                          <a:latin typeface="Calibri"/>
                        </a:rPr>
                        <a:t>surgical_quality</a:t>
                      </a:r>
                      <a:endParaRPr lang="en-US" err="1"/>
                    </a:p>
                  </a:txBody>
                  <a:tcPr/>
                </a:tc>
                <a:tc>
                  <a:txBody>
                    <a:bodyPr/>
                    <a:lstStyle/>
                    <a:p>
                      <a:pPr lvl="0">
                        <a:buNone/>
                      </a:pPr>
                      <a:r>
                        <a:rPr lang="en-US" sz="1800" b="0" i="0" u="none" strike="noStrike" noProof="0">
                          <a:latin typeface="Calibri"/>
                        </a:rPr>
                        <a:t>Surgical medical level</a:t>
                      </a:r>
                      <a:endParaRPr lang="en-US"/>
                    </a:p>
                  </a:txBody>
                  <a:tcPr/>
                </a:tc>
                <a:extLst>
                  <a:ext uri="{0D108BD9-81ED-4DB2-BD59-A6C34878D82A}">
                    <a16:rowId xmlns:a16="http://schemas.microsoft.com/office/drawing/2014/main" val="2275842967"/>
                  </a:ext>
                </a:extLst>
              </a:tr>
              <a:tr h="370839">
                <a:tc>
                  <a:txBody>
                    <a:bodyPr/>
                    <a:lstStyle/>
                    <a:p>
                      <a:pPr lvl="0">
                        <a:buNone/>
                      </a:pPr>
                      <a:r>
                        <a:rPr lang="en-US" sz="1800" b="0" i="0" u="none" strike="noStrike" noProof="0">
                          <a:latin typeface="Calibri"/>
                        </a:rPr>
                        <a:t>medicare disparity</a:t>
                      </a:r>
                    </a:p>
                  </a:txBody>
                  <a:tcPr/>
                </a:tc>
                <a:tc>
                  <a:txBody>
                    <a:bodyPr/>
                    <a:lstStyle/>
                    <a:p>
                      <a:pPr lvl="0">
                        <a:buNone/>
                      </a:pPr>
                      <a:r>
                        <a:rPr lang="en-US" sz="1800" b="0" i="0" u="none" strike="noStrike" noProof="0">
                          <a:latin typeface="Calibri"/>
                        </a:rPr>
                        <a:t>Average Principle Cost</a:t>
                      </a:r>
                    </a:p>
                  </a:txBody>
                  <a:tcPr/>
                </a:tc>
                <a:extLst>
                  <a:ext uri="{0D108BD9-81ED-4DB2-BD59-A6C34878D82A}">
                    <a16:rowId xmlns:a16="http://schemas.microsoft.com/office/drawing/2014/main" val="1597173300"/>
                  </a:ext>
                </a:extLst>
              </a:tr>
            </a:tbl>
          </a:graphicData>
        </a:graphic>
      </p:graphicFrame>
      <p:sp>
        <p:nvSpPr>
          <p:cNvPr id="20" name="TextBox 19">
            <a:extLst>
              <a:ext uri="{FF2B5EF4-FFF2-40B4-BE49-F238E27FC236}">
                <a16:creationId xmlns:a16="http://schemas.microsoft.com/office/drawing/2014/main" id="{41492B0C-E2FF-4AD6-9B4A-0B40AEEEFE15}"/>
              </a:ext>
            </a:extLst>
          </p:cNvPr>
          <p:cNvSpPr txBox="1"/>
          <p:nvPr/>
        </p:nvSpPr>
        <p:spPr>
          <a:xfrm>
            <a:off x="184150" y="121964"/>
            <a:ext cx="59142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Appendix 2 - Data Dictionary</a:t>
            </a:r>
            <a:endParaRPr lang="en-US"/>
          </a:p>
        </p:txBody>
      </p:sp>
      <p:graphicFrame>
        <p:nvGraphicFramePr>
          <p:cNvPr id="21" name="Table 15">
            <a:extLst>
              <a:ext uri="{FF2B5EF4-FFF2-40B4-BE49-F238E27FC236}">
                <a16:creationId xmlns:a16="http://schemas.microsoft.com/office/drawing/2014/main" id="{4EEDFCDE-7C5B-45AE-BCCA-B7D6A383BCCE}"/>
              </a:ext>
            </a:extLst>
          </p:cNvPr>
          <p:cNvGraphicFramePr>
            <a:graphicFrameLocks noGrp="1"/>
          </p:cNvGraphicFramePr>
          <p:nvPr>
            <p:extLst>
              <p:ext uri="{D42A27DB-BD31-4B8C-83A1-F6EECF244321}">
                <p14:modId xmlns:p14="http://schemas.microsoft.com/office/powerpoint/2010/main" val="3322011239"/>
              </p:ext>
            </p:extLst>
          </p:nvPr>
        </p:nvGraphicFramePr>
        <p:xfrm>
          <a:off x="5244838" y="4226152"/>
          <a:ext cx="4917832" cy="1010920"/>
        </p:xfrm>
        <a:graphic>
          <a:graphicData uri="http://schemas.openxmlformats.org/drawingml/2006/table">
            <a:tbl>
              <a:tblPr firstRow="1" bandRow="1">
                <a:tableStyleId>{5C22544A-7EE6-4342-B048-85BDC9FD1C3A}</a:tableStyleId>
              </a:tblPr>
              <a:tblGrid>
                <a:gridCol w="2458916">
                  <a:extLst>
                    <a:ext uri="{9D8B030D-6E8A-4147-A177-3AD203B41FA5}">
                      <a16:colId xmlns:a16="http://schemas.microsoft.com/office/drawing/2014/main" val="2474532033"/>
                    </a:ext>
                  </a:extLst>
                </a:gridCol>
                <a:gridCol w="2458916">
                  <a:extLst>
                    <a:ext uri="{9D8B030D-6E8A-4147-A177-3AD203B41FA5}">
                      <a16:colId xmlns:a16="http://schemas.microsoft.com/office/drawing/2014/main" val="203893268"/>
                    </a:ext>
                  </a:extLst>
                </a:gridCol>
              </a:tblGrid>
              <a:tr h="370840">
                <a:tc gridSpan="2">
                  <a:txBody>
                    <a:bodyPr/>
                    <a:lstStyle/>
                    <a:p>
                      <a:pPr lvl="0">
                        <a:buNone/>
                      </a:pPr>
                      <a:r>
                        <a:rPr lang="en-US" sz="1800" b="0" i="0" u="none" strike="noStrike" noProof="0"/>
                        <a:t>Transportation</a:t>
                      </a:r>
                      <a:endParaRPr lang="en-US"/>
                    </a:p>
                  </a:txBody>
                  <a:tcPr/>
                </a:tc>
                <a:tc hMerge="1">
                  <a:txBody>
                    <a:bodyPr/>
                    <a:lstStyle/>
                    <a:p>
                      <a:endParaRPr lang="en-US"/>
                    </a:p>
                  </a:txBody>
                  <a:tcPr/>
                </a:tc>
                <a:extLst>
                  <a:ext uri="{0D108BD9-81ED-4DB2-BD59-A6C34878D82A}">
                    <a16:rowId xmlns:a16="http://schemas.microsoft.com/office/drawing/2014/main" val="3825810541"/>
                  </a:ext>
                </a:extLst>
              </a:tr>
              <a:tr h="370840">
                <a:tc>
                  <a:txBody>
                    <a:bodyPr/>
                    <a:lstStyle/>
                    <a:p>
                      <a:pPr lvl="0" algn="l">
                        <a:lnSpc>
                          <a:spcPct val="100000"/>
                        </a:lnSpc>
                        <a:spcBef>
                          <a:spcPts val="0"/>
                        </a:spcBef>
                        <a:spcAft>
                          <a:spcPts val="0"/>
                        </a:spcAft>
                        <a:buNone/>
                      </a:pPr>
                      <a:r>
                        <a:rPr lang="en-US" sz="1800" b="0" i="0" u="none" strike="noStrike" noProof="0"/>
                        <a:t>airport_density_sqkm</a:t>
                      </a:r>
                      <a:endParaRPr lang="en-US" sz="1800" b="0" i="0" u="none" strike="noStrike" noProof="0" err="1"/>
                    </a:p>
                  </a:txBody>
                  <a:tcPr/>
                </a:tc>
                <a:tc>
                  <a:txBody>
                    <a:bodyPr/>
                    <a:lstStyle/>
                    <a:p>
                      <a:pPr lvl="0">
                        <a:buNone/>
                      </a:pPr>
                      <a:r>
                        <a:rPr lang="en-US" sz="1800" b="0" i="0" u="none" strike="noStrike" noProof="0">
                          <a:latin typeface="Calibri"/>
                        </a:rPr>
                        <a:t>number of airports/area of state(sqkm)</a:t>
                      </a:r>
                      <a:endParaRPr lang="en-US"/>
                    </a:p>
                  </a:txBody>
                  <a:tcPr/>
                </a:tc>
                <a:extLst>
                  <a:ext uri="{0D108BD9-81ED-4DB2-BD59-A6C34878D82A}">
                    <a16:rowId xmlns:a16="http://schemas.microsoft.com/office/drawing/2014/main" val="2275842967"/>
                  </a:ext>
                </a:extLst>
              </a:tr>
            </a:tbl>
          </a:graphicData>
        </a:graphic>
      </p:graphicFrame>
      <p:graphicFrame>
        <p:nvGraphicFramePr>
          <p:cNvPr id="22" name="Table 15">
            <a:extLst>
              <a:ext uri="{FF2B5EF4-FFF2-40B4-BE49-F238E27FC236}">
                <a16:creationId xmlns:a16="http://schemas.microsoft.com/office/drawing/2014/main" id="{680D6DFF-E79D-4AC0-BC61-D6B61958744F}"/>
              </a:ext>
            </a:extLst>
          </p:cNvPr>
          <p:cNvGraphicFramePr>
            <a:graphicFrameLocks noGrp="1"/>
          </p:cNvGraphicFramePr>
          <p:nvPr>
            <p:extLst>
              <p:ext uri="{D42A27DB-BD31-4B8C-83A1-F6EECF244321}">
                <p14:modId xmlns:p14="http://schemas.microsoft.com/office/powerpoint/2010/main" val="1460751247"/>
              </p:ext>
            </p:extLst>
          </p:nvPr>
        </p:nvGraphicFramePr>
        <p:xfrm>
          <a:off x="5216351" y="5262818"/>
          <a:ext cx="4932606" cy="1010920"/>
        </p:xfrm>
        <a:graphic>
          <a:graphicData uri="http://schemas.openxmlformats.org/drawingml/2006/table">
            <a:tbl>
              <a:tblPr firstRow="1" bandRow="1">
                <a:tableStyleId>{5C22544A-7EE6-4342-B048-85BDC9FD1C3A}</a:tableStyleId>
              </a:tblPr>
              <a:tblGrid>
                <a:gridCol w="2466303">
                  <a:extLst>
                    <a:ext uri="{9D8B030D-6E8A-4147-A177-3AD203B41FA5}">
                      <a16:colId xmlns:a16="http://schemas.microsoft.com/office/drawing/2014/main" val="2474532033"/>
                    </a:ext>
                  </a:extLst>
                </a:gridCol>
                <a:gridCol w="2466303">
                  <a:extLst>
                    <a:ext uri="{9D8B030D-6E8A-4147-A177-3AD203B41FA5}">
                      <a16:colId xmlns:a16="http://schemas.microsoft.com/office/drawing/2014/main" val="203893268"/>
                    </a:ext>
                  </a:extLst>
                </a:gridCol>
              </a:tblGrid>
              <a:tr h="370840">
                <a:tc gridSpan="2">
                  <a:txBody>
                    <a:bodyPr/>
                    <a:lstStyle/>
                    <a:p>
                      <a:pPr lvl="0">
                        <a:buNone/>
                      </a:pPr>
                      <a:r>
                        <a:rPr lang="en-US" sz="1800" b="0" i="0" u="none" strike="noStrike" noProof="0">
                          <a:latin typeface="Calibri"/>
                        </a:rPr>
                        <a:t>Education</a:t>
                      </a:r>
                      <a:endParaRPr lang="en-US"/>
                    </a:p>
                  </a:txBody>
                  <a:tcPr/>
                </a:tc>
                <a:tc hMerge="1">
                  <a:txBody>
                    <a:bodyPr/>
                    <a:lstStyle/>
                    <a:p>
                      <a:endParaRPr lang="en-US"/>
                    </a:p>
                  </a:txBody>
                  <a:tcPr/>
                </a:tc>
                <a:extLst>
                  <a:ext uri="{0D108BD9-81ED-4DB2-BD59-A6C34878D82A}">
                    <a16:rowId xmlns:a16="http://schemas.microsoft.com/office/drawing/2014/main" val="3825810541"/>
                  </a:ext>
                </a:extLst>
              </a:tr>
              <a:tr h="370840">
                <a:tc>
                  <a:txBody>
                    <a:bodyPr/>
                    <a:lstStyle/>
                    <a:p>
                      <a:pPr lvl="0" algn="l">
                        <a:lnSpc>
                          <a:spcPct val="100000"/>
                        </a:lnSpc>
                        <a:spcBef>
                          <a:spcPts val="0"/>
                        </a:spcBef>
                        <a:spcAft>
                          <a:spcPts val="0"/>
                        </a:spcAft>
                        <a:buNone/>
                      </a:pPr>
                      <a:r>
                        <a:rPr lang="en-US" sz="1800" b="0" i="0" u="none" strike="noStrike" noProof="0">
                          <a:latin typeface="Calibri"/>
                        </a:rPr>
                        <a:t>education_index </a:t>
                      </a:r>
                      <a:endParaRPr lang="en-US" sz="1800" b="0" i="0" u="none" strike="noStrike" noProof="0"/>
                    </a:p>
                  </a:txBody>
                  <a:tcPr/>
                </a:tc>
                <a:tc>
                  <a:txBody>
                    <a:bodyPr/>
                    <a:lstStyle/>
                    <a:p>
                      <a:pPr lvl="0">
                        <a:buNone/>
                      </a:pPr>
                      <a:r>
                        <a:rPr lang="en-US" sz="1800" b="0" i="0" u="none" strike="noStrike" noProof="0"/>
                        <a:t>average education level of the population</a:t>
                      </a:r>
                      <a:endParaRPr lang="en-US"/>
                    </a:p>
                  </a:txBody>
                  <a:tcPr/>
                </a:tc>
                <a:extLst>
                  <a:ext uri="{0D108BD9-81ED-4DB2-BD59-A6C34878D82A}">
                    <a16:rowId xmlns:a16="http://schemas.microsoft.com/office/drawing/2014/main" val="2275842967"/>
                  </a:ext>
                </a:extLst>
              </a:tr>
            </a:tbl>
          </a:graphicData>
        </a:graphic>
      </p:graphicFrame>
    </p:spTree>
    <p:extLst>
      <p:ext uri="{BB962C8B-B14F-4D97-AF65-F5344CB8AC3E}">
        <p14:creationId xmlns:p14="http://schemas.microsoft.com/office/powerpoint/2010/main" val="33971881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42AECF-0C52-429B-BB68-C254A2503776}"/>
              </a:ext>
            </a:extLst>
          </p:cNvPr>
          <p:cNvSpPr txBox="1"/>
          <p:nvPr/>
        </p:nvSpPr>
        <p:spPr>
          <a:xfrm>
            <a:off x="4294008" y="3135057"/>
            <a:ext cx="3596050"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a:ea typeface="游ゴシック"/>
                <a:cs typeface="Calibri"/>
              </a:rPr>
              <a:t>Project Background</a:t>
            </a:r>
            <a:endParaRPr lang="en-US" sz="2000"/>
          </a:p>
        </p:txBody>
      </p:sp>
    </p:spTree>
    <p:extLst>
      <p:ext uri="{BB962C8B-B14F-4D97-AF65-F5344CB8AC3E}">
        <p14:creationId xmlns:p14="http://schemas.microsoft.com/office/powerpoint/2010/main" val="21221842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3FD76C-E7FC-49BD-ABCD-A67D676ED09A}"/>
              </a:ext>
            </a:extLst>
          </p:cNvPr>
          <p:cNvSpPr txBox="1"/>
          <p:nvPr/>
        </p:nvSpPr>
        <p:spPr>
          <a:xfrm>
            <a:off x="184150" y="121964"/>
            <a:ext cx="59142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Current situation of COVID-19 in US</a:t>
            </a:r>
          </a:p>
        </p:txBody>
      </p:sp>
      <p:grpSp>
        <p:nvGrpSpPr>
          <p:cNvPr id="3" name="Group 2">
            <a:extLst>
              <a:ext uri="{FF2B5EF4-FFF2-40B4-BE49-F238E27FC236}">
                <a16:creationId xmlns:a16="http://schemas.microsoft.com/office/drawing/2014/main" id="{BD86AFAE-A0AD-0E4C-83F2-A3485E335EF5}"/>
              </a:ext>
            </a:extLst>
          </p:cNvPr>
          <p:cNvGrpSpPr/>
          <p:nvPr/>
        </p:nvGrpSpPr>
        <p:grpSpPr>
          <a:xfrm>
            <a:off x="198815" y="2410730"/>
            <a:ext cx="4219879" cy="529267"/>
            <a:chOff x="7600796" y="2970589"/>
            <a:chExt cx="4219879" cy="529267"/>
          </a:xfrm>
        </p:grpSpPr>
        <p:sp>
          <p:nvSpPr>
            <p:cNvPr id="6" name="TextBox 5">
              <a:extLst>
                <a:ext uri="{FF2B5EF4-FFF2-40B4-BE49-F238E27FC236}">
                  <a16:creationId xmlns:a16="http://schemas.microsoft.com/office/drawing/2014/main" id="{CB229648-E90E-4EBF-AC26-B064F752A278}"/>
                </a:ext>
              </a:extLst>
            </p:cNvPr>
            <p:cNvSpPr txBox="1"/>
            <p:nvPr/>
          </p:nvSpPr>
          <p:spPr>
            <a:xfrm>
              <a:off x="8643257" y="2971800"/>
              <a:ext cx="15748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CC1E1E"/>
                  </a:solidFill>
                  <a:latin typeface="Calibri"/>
                  <a:cs typeface="Calibri"/>
                </a:rPr>
                <a:t>644</a:t>
              </a:r>
              <a:r>
                <a:rPr lang="en-US" sz="2800" b="1">
                  <a:solidFill>
                    <a:srgbClr val="C00000"/>
                  </a:solidFill>
                  <a:latin typeface="Calibri"/>
                  <a:ea typeface="+mn-lt"/>
                  <a:cs typeface="Calibri"/>
                </a:rPr>
                <a:t>,746</a:t>
              </a:r>
              <a:endParaRPr lang="en-US" sz="2800" b="1">
                <a:solidFill>
                  <a:srgbClr val="CC1E1E"/>
                </a:solidFill>
                <a:latin typeface="Calibri"/>
                <a:cs typeface="Calibri"/>
              </a:endParaRPr>
            </a:p>
          </p:txBody>
        </p:sp>
        <p:sp>
          <p:nvSpPr>
            <p:cNvPr id="14" name="TextBox 13">
              <a:extLst>
                <a:ext uri="{FF2B5EF4-FFF2-40B4-BE49-F238E27FC236}">
                  <a16:creationId xmlns:a16="http://schemas.microsoft.com/office/drawing/2014/main" id="{CF5FDECE-D472-4E65-8F7D-EE9AB73E8FCD}"/>
                </a:ext>
              </a:extLst>
            </p:cNvPr>
            <p:cNvSpPr txBox="1"/>
            <p:nvPr/>
          </p:nvSpPr>
          <p:spPr>
            <a:xfrm>
              <a:off x="10596637" y="2970589"/>
              <a:ext cx="1224038" cy="5292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tx1">
                      <a:lumMod val="50000"/>
                      <a:lumOff val="50000"/>
                    </a:schemeClr>
                  </a:solidFill>
                  <a:latin typeface="Calibri"/>
                  <a:cs typeface="Calibri"/>
                </a:rPr>
                <a:t>28,593</a:t>
              </a:r>
            </a:p>
          </p:txBody>
        </p:sp>
        <p:sp>
          <p:nvSpPr>
            <p:cNvPr id="16" name="TextBox 15">
              <a:extLst>
                <a:ext uri="{FF2B5EF4-FFF2-40B4-BE49-F238E27FC236}">
                  <a16:creationId xmlns:a16="http://schemas.microsoft.com/office/drawing/2014/main" id="{65E6ED05-69D3-488B-8909-41270BD6429B}"/>
                </a:ext>
              </a:extLst>
            </p:cNvPr>
            <p:cNvSpPr txBox="1"/>
            <p:nvPr/>
          </p:nvSpPr>
          <p:spPr>
            <a:xfrm>
              <a:off x="7600796" y="3005816"/>
              <a:ext cx="8079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US:</a:t>
              </a:r>
            </a:p>
          </p:txBody>
        </p:sp>
      </p:grpSp>
      <p:grpSp>
        <p:nvGrpSpPr>
          <p:cNvPr id="2" name="Group 1">
            <a:extLst>
              <a:ext uri="{FF2B5EF4-FFF2-40B4-BE49-F238E27FC236}">
                <a16:creationId xmlns:a16="http://schemas.microsoft.com/office/drawing/2014/main" id="{A00FEF3D-DAB4-6C4A-881F-48555D513309}"/>
              </a:ext>
            </a:extLst>
          </p:cNvPr>
          <p:cNvGrpSpPr/>
          <p:nvPr/>
        </p:nvGrpSpPr>
        <p:grpSpPr>
          <a:xfrm>
            <a:off x="198815" y="1064532"/>
            <a:ext cx="4449686" cy="1199191"/>
            <a:chOff x="7600797" y="1369332"/>
            <a:chExt cx="4449686" cy="1199191"/>
          </a:xfrm>
        </p:grpSpPr>
        <p:sp>
          <p:nvSpPr>
            <p:cNvPr id="10" name="TextBox 9">
              <a:extLst>
                <a:ext uri="{FF2B5EF4-FFF2-40B4-BE49-F238E27FC236}">
                  <a16:creationId xmlns:a16="http://schemas.microsoft.com/office/drawing/2014/main" id="{B8962C34-858A-4309-9CDA-67B3DC5CDB13}"/>
                </a:ext>
              </a:extLst>
            </p:cNvPr>
            <p:cNvSpPr txBox="1"/>
            <p:nvPr/>
          </p:nvSpPr>
          <p:spPr>
            <a:xfrm>
              <a:off x="10594370" y="1369332"/>
              <a:ext cx="113453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Death</a:t>
              </a:r>
              <a:endParaRPr lang="en-US" sz="3200" b="1">
                <a:cs typeface="Calibri"/>
              </a:endParaRPr>
            </a:p>
          </p:txBody>
        </p:sp>
        <p:sp>
          <p:nvSpPr>
            <p:cNvPr id="20" name="TextBox 19">
              <a:extLst>
                <a:ext uri="{FF2B5EF4-FFF2-40B4-BE49-F238E27FC236}">
                  <a16:creationId xmlns:a16="http://schemas.microsoft.com/office/drawing/2014/main" id="{E5310ED2-A90D-4F3C-8D54-5A3A15D06A8F}"/>
                </a:ext>
              </a:extLst>
            </p:cNvPr>
            <p:cNvSpPr txBox="1"/>
            <p:nvPr/>
          </p:nvSpPr>
          <p:spPr>
            <a:xfrm>
              <a:off x="8640988" y="1372960"/>
              <a:ext cx="15336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Confirmed</a:t>
              </a:r>
              <a:endParaRPr lang="en-US" sz="2400" b="1">
                <a:cs typeface="Calibri"/>
              </a:endParaRPr>
            </a:p>
          </p:txBody>
        </p:sp>
        <p:sp>
          <p:nvSpPr>
            <p:cNvPr id="15" name="TextBox 14">
              <a:extLst>
                <a:ext uri="{FF2B5EF4-FFF2-40B4-BE49-F238E27FC236}">
                  <a16:creationId xmlns:a16="http://schemas.microsoft.com/office/drawing/2014/main" id="{8B359F62-59E9-4C68-B256-08BC5F226B45}"/>
                </a:ext>
              </a:extLst>
            </p:cNvPr>
            <p:cNvSpPr txBox="1"/>
            <p:nvPr/>
          </p:nvSpPr>
          <p:spPr>
            <a:xfrm>
              <a:off x="7600797" y="2044245"/>
              <a:ext cx="138248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Global:</a:t>
              </a:r>
            </a:p>
          </p:txBody>
        </p:sp>
        <p:sp>
          <p:nvSpPr>
            <p:cNvPr id="17" name="TextBox 16">
              <a:extLst>
                <a:ext uri="{FF2B5EF4-FFF2-40B4-BE49-F238E27FC236}">
                  <a16:creationId xmlns:a16="http://schemas.microsoft.com/office/drawing/2014/main" id="{DF9921E3-2A08-443D-914D-EECA63ED234F}"/>
                </a:ext>
              </a:extLst>
            </p:cNvPr>
            <p:cNvSpPr txBox="1"/>
            <p:nvPr/>
          </p:nvSpPr>
          <p:spPr>
            <a:xfrm>
              <a:off x="8643255" y="2016275"/>
              <a:ext cx="16950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CC1E1E"/>
                  </a:solidFill>
                  <a:latin typeface="Calibri"/>
                  <a:cs typeface="Calibri"/>
                </a:rPr>
                <a:t>2,115</a:t>
              </a:r>
              <a:r>
                <a:rPr lang="en-US" sz="2800" b="1">
                  <a:solidFill>
                    <a:srgbClr val="C00000"/>
                  </a:solidFill>
                  <a:latin typeface="Calibri"/>
                  <a:cs typeface="Calibri"/>
                </a:rPr>
                <a:t>,624</a:t>
              </a:r>
              <a:endParaRPr lang="en-US" sz="2800" b="1">
                <a:solidFill>
                  <a:srgbClr val="CC1E1E"/>
                </a:solidFill>
                <a:latin typeface="Calibri"/>
                <a:cs typeface="Calibri"/>
              </a:endParaRPr>
            </a:p>
          </p:txBody>
        </p:sp>
        <p:sp>
          <p:nvSpPr>
            <p:cNvPr id="18" name="TextBox 17">
              <a:extLst>
                <a:ext uri="{FF2B5EF4-FFF2-40B4-BE49-F238E27FC236}">
                  <a16:creationId xmlns:a16="http://schemas.microsoft.com/office/drawing/2014/main" id="{283E07D5-CA17-409C-8A22-4FC3C784E470}"/>
                </a:ext>
              </a:extLst>
            </p:cNvPr>
            <p:cNvSpPr txBox="1"/>
            <p:nvPr/>
          </p:nvSpPr>
          <p:spPr>
            <a:xfrm>
              <a:off x="10596636" y="2045303"/>
              <a:ext cx="14538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tx1">
                      <a:lumMod val="50000"/>
                      <a:lumOff val="50000"/>
                    </a:schemeClr>
                  </a:solidFill>
                  <a:latin typeface="Calibri"/>
                  <a:cs typeface="Calibri"/>
                </a:rPr>
                <a:t>141,195</a:t>
              </a:r>
            </a:p>
          </p:txBody>
        </p:sp>
      </p:grpSp>
      <p:grpSp>
        <p:nvGrpSpPr>
          <p:cNvPr id="24" name="Group 23">
            <a:extLst>
              <a:ext uri="{FF2B5EF4-FFF2-40B4-BE49-F238E27FC236}">
                <a16:creationId xmlns:a16="http://schemas.microsoft.com/office/drawing/2014/main" id="{D96D2C56-D970-0745-BD28-E61DFD9EFDEE}"/>
              </a:ext>
            </a:extLst>
          </p:cNvPr>
          <p:cNvGrpSpPr/>
          <p:nvPr/>
        </p:nvGrpSpPr>
        <p:grpSpPr>
          <a:xfrm>
            <a:off x="198815" y="3087004"/>
            <a:ext cx="4219879" cy="529267"/>
            <a:chOff x="7600796" y="2970589"/>
            <a:chExt cx="4219879" cy="529267"/>
          </a:xfrm>
        </p:grpSpPr>
        <p:sp>
          <p:nvSpPr>
            <p:cNvPr id="26" name="TextBox 25">
              <a:extLst>
                <a:ext uri="{FF2B5EF4-FFF2-40B4-BE49-F238E27FC236}">
                  <a16:creationId xmlns:a16="http://schemas.microsoft.com/office/drawing/2014/main" id="{3432FB9D-57CD-4244-BE58-BFD8E246B12D}"/>
                </a:ext>
              </a:extLst>
            </p:cNvPr>
            <p:cNvSpPr txBox="1"/>
            <p:nvPr/>
          </p:nvSpPr>
          <p:spPr>
            <a:xfrm>
              <a:off x="8643257" y="2971800"/>
              <a:ext cx="15748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800" b="1">
                  <a:solidFill>
                    <a:srgbClr val="CC1E1E"/>
                  </a:solidFill>
                  <a:latin typeface="Calibri"/>
                  <a:ea typeface="+mn-lt"/>
                  <a:cs typeface="Calibri"/>
                </a:rPr>
                <a:t>214</a:t>
              </a:r>
              <a:r>
                <a:rPr lang="en-US" sz="2800" b="1">
                  <a:solidFill>
                    <a:srgbClr val="C00000"/>
                  </a:solidFill>
                  <a:latin typeface="Calibri"/>
                  <a:ea typeface="+mn-lt"/>
                  <a:cs typeface="Calibri"/>
                </a:rPr>
                <a:t>,</a:t>
              </a:r>
              <a:r>
                <a:rPr lang="en-US" altLang="zh-CN" sz="2800" b="1">
                  <a:solidFill>
                    <a:srgbClr val="C00000"/>
                  </a:solidFill>
                  <a:latin typeface="Calibri"/>
                  <a:ea typeface="+mn-lt"/>
                  <a:cs typeface="Calibri"/>
                </a:rPr>
                <a:t>454</a:t>
              </a:r>
              <a:endParaRPr lang="en-US" sz="2800" b="1">
                <a:solidFill>
                  <a:srgbClr val="CC1E1E"/>
                </a:solidFill>
                <a:latin typeface="Calibri"/>
                <a:cs typeface="Calibri"/>
              </a:endParaRPr>
            </a:p>
          </p:txBody>
        </p:sp>
        <p:sp>
          <p:nvSpPr>
            <p:cNvPr id="28" name="TextBox 27">
              <a:extLst>
                <a:ext uri="{FF2B5EF4-FFF2-40B4-BE49-F238E27FC236}">
                  <a16:creationId xmlns:a16="http://schemas.microsoft.com/office/drawing/2014/main" id="{553AE517-8F7C-3344-B274-7FF473B08721}"/>
                </a:ext>
              </a:extLst>
            </p:cNvPr>
            <p:cNvSpPr txBox="1"/>
            <p:nvPr/>
          </p:nvSpPr>
          <p:spPr>
            <a:xfrm>
              <a:off x="10596637" y="2970589"/>
              <a:ext cx="1224038" cy="5292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tx1">
                      <a:lumMod val="50000"/>
                      <a:lumOff val="50000"/>
                    </a:schemeClr>
                  </a:solidFill>
                  <a:latin typeface="Calibri"/>
                  <a:cs typeface="Calibri"/>
                </a:rPr>
                <a:t>10,842</a:t>
              </a:r>
            </a:p>
          </p:txBody>
        </p:sp>
        <p:sp>
          <p:nvSpPr>
            <p:cNvPr id="30" name="TextBox 29">
              <a:extLst>
                <a:ext uri="{FF2B5EF4-FFF2-40B4-BE49-F238E27FC236}">
                  <a16:creationId xmlns:a16="http://schemas.microsoft.com/office/drawing/2014/main" id="{D669D206-DFF7-444A-AA72-41AFF913C8F0}"/>
                </a:ext>
              </a:extLst>
            </p:cNvPr>
            <p:cNvSpPr txBox="1"/>
            <p:nvPr/>
          </p:nvSpPr>
          <p:spPr>
            <a:xfrm>
              <a:off x="7600796" y="3005816"/>
              <a:ext cx="8079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NY:</a:t>
              </a:r>
            </a:p>
          </p:txBody>
        </p:sp>
      </p:grpSp>
      <p:pic>
        <p:nvPicPr>
          <p:cNvPr id="22" name="Picture 21" descr="A close up of a map&#10;&#10;Description automatically generated">
            <a:extLst>
              <a:ext uri="{FF2B5EF4-FFF2-40B4-BE49-F238E27FC236}">
                <a16:creationId xmlns:a16="http://schemas.microsoft.com/office/drawing/2014/main" id="{1206ACA8-4BE8-A946-B2F9-35F3D08FBBB6}"/>
              </a:ext>
            </a:extLst>
          </p:cNvPr>
          <p:cNvPicPr>
            <a:picLocks noChangeAspect="1"/>
          </p:cNvPicPr>
          <p:nvPr/>
        </p:nvPicPr>
        <p:blipFill>
          <a:blip r:embed="rId3"/>
          <a:stretch>
            <a:fillRect/>
          </a:stretch>
        </p:blipFill>
        <p:spPr>
          <a:xfrm>
            <a:off x="4825461" y="641488"/>
            <a:ext cx="7366539" cy="2988454"/>
          </a:xfrm>
          <a:prstGeom prst="rect">
            <a:avLst/>
          </a:prstGeom>
        </p:spPr>
      </p:pic>
      <p:pic>
        <p:nvPicPr>
          <p:cNvPr id="31" name="Picture 30">
            <a:extLst>
              <a:ext uri="{FF2B5EF4-FFF2-40B4-BE49-F238E27FC236}">
                <a16:creationId xmlns:a16="http://schemas.microsoft.com/office/drawing/2014/main" id="{95B388FB-0156-1847-97A7-D46CFBEDBD5C}"/>
              </a:ext>
            </a:extLst>
          </p:cNvPr>
          <p:cNvPicPr>
            <a:picLocks noChangeAspect="1"/>
          </p:cNvPicPr>
          <p:nvPr/>
        </p:nvPicPr>
        <p:blipFill>
          <a:blip r:embed="rId4"/>
          <a:stretch>
            <a:fillRect/>
          </a:stretch>
        </p:blipFill>
        <p:spPr>
          <a:xfrm>
            <a:off x="4825461" y="3621455"/>
            <a:ext cx="3714572" cy="3236546"/>
          </a:xfrm>
          <a:prstGeom prst="rect">
            <a:avLst/>
          </a:prstGeom>
        </p:spPr>
      </p:pic>
      <p:pic>
        <p:nvPicPr>
          <p:cNvPr id="33" name="Picture 32" descr="A close up of a map&#10;&#10;Description automatically generated">
            <a:extLst>
              <a:ext uri="{FF2B5EF4-FFF2-40B4-BE49-F238E27FC236}">
                <a16:creationId xmlns:a16="http://schemas.microsoft.com/office/drawing/2014/main" id="{03CF6D1C-C879-2049-B012-C4485C721855}"/>
              </a:ext>
            </a:extLst>
          </p:cNvPr>
          <p:cNvPicPr>
            <a:picLocks noChangeAspect="1"/>
          </p:cNvPicPr>
          <p:nvPr/>
        </p:nvPicPr>
        <p:blipFill>
          <a:blip r:embed="rId5"/>
          <a:stretch>
            <a:fillRect/>
          </a:stretch>
        </p:blipFill>
        <p:spPr>
          <a:xfrm>
            <a:off x="8540033" y="3611435"/>
            <a:ext cx="3651967" cy="3236546"/>
          </a:xfrm>
          <a:prstGeom prst="rect">
            <a:avLst/>
          </a:prstGeom>
        </p:spPr>
      </p:pic>
      <p:pic>
        <p:nvPicPr>
          <p:cNvPr id="35" name="Picture 34" descr="A picture containing table&#10;&#10;Description automatically generated">
            <a:extLst>
              <a:ext uri="{FF2B5EF4-FFF2-40B4-BE49-F238E27FC236}">
                <a16:creationId xmlns:a16="http://schemas.microsoft.com/office/drawing/2014/main" id="{19AED318-15BB-AF40-A73B-EE129572E1D3}"/>
              </a:ext>
            </a:extLst>
          </p:cNvPr>
          <p:cNvPicPr>
            <a:picLocks noChangeAspect="1"/>
          </p:cNvPicPr>
          <p:nvPr/>
        </p:nvPicPr>
        <p:blipFill>
          <a:blip r:embed="rId6"/>
          <a:stretch>
            <a:fillRect/>
          </a:stretch>
        </p:blipFill>
        <p:spPr>
          <a:xfrm>
            <a:off x="9373333" y="4149466"/>
            <a:ext cx="1306438" cy="609671"/>
          </a:xfrm>
          <a:prstGeom prst="rect">
            <a:avLst/>
          </a:prstGeom>
        </p:spPr>
      </p:pic>
    </p:spTree>
    <p:extLst>
      <p:ext uri="{BB962C8B-B14F-4D97-AF65-F5344CB8AC3E}">
        <p14:creationId xmlns:p14="http://schemas.microsoft.com/office/powerpoint/2010/main" val="179115809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par>
                                <p:cTn id="11" presetID="9"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dissolve">
                                      <p:cBhvr>
                                        <p:cTn id="13" dur="500"/>
                                        <p:tgtEl>
                                          <p:spTgt spid="31"/>
                                        </p:tgtEl>
                                      </p:cBhvr>
                                    </p:animEffect>
                                  </p:childTnLst>
                                </p:cTn>
                              </p:par>
                              <p:par>
                                <p:cTn id="14" presetID="9" presetClass="entr" presetSubtype="0"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dissolve">
                                      <p:cBhvr>
                                        <p:cTn id="16" dur="500"/>
                                        <p:tgtEl>
                                          <p:spTgt spid="33"/>
                                        </p:tgtEl>
                                      </p:cBhvr>
                                    </p:animEffect>
                                  </p:childTnLst>
                                </p:cTn>
                              </p:par>
                              <p:par>
                                <p:cTn id="17" presetID="9"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dissolv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close up of a map&#10;&#10;Description generated with very high confidence">
            <a:extLst>
              <a:ext uri="{FF2B5EF4-FFF2-40B4-BE49-F238E27FC236}">
                <a16:creationId xmlns:a16="http://schemas.microsoft.com/office/drawing/2014/main" id="{7A762224-28B5-4078-BCC0-44E2617AB972}"/>
              </a:ext>
            </a:extLst>
          </p:cNvPr>
          <p:cNvPicPr>
            <a:picLocks noChangeAspect="1"/>
          </p:cNvPicPr>
          <p:nvPr/>
        </p:nvPicPr>
        <p:blipFill>
          <a:blip r:embed="rId3"/>
          <a:stretch>
            <a:fillRect/>
          </a:stretch>
        </p:blipFill>
        <p:spPr>
          <a:xfrm>
            <a:off x="4724400" y="664765"/>
            <a:ext cx="6898105" cy="5640764"/>
          </a:xfrm>
          <a:prstGeom prst="rect">
            <a:avLst/>
          </a:prstGeom>
        </p:spPr>
      </p:pic>
      <p:sp>
        <p:nvSpPr>
          <p:cNvPr id="8" name="TextBox 7">
            <a:extLst>
              <a:ext uri="{FF2B5EF4-FFF2-40B4-BE49-F238E27FC236}">
                <a16:creationId xmlns:a16="http://schemas.microsoft.com/office/drawing/2014/main" id="{AB4B7720-D84F-44CC-BA01-DF7BDEA06C90}"/>
              </a:ext>
            </a:extLst>
          </p:cNvPr>
          <p:cNvSpPr txBox="1"/>
          <p:nvPr/>
        </p:nvSpPr>
        <p:spPr>
          <a:xfrm>
            <a:off x="184150" y="121964"/>
            <a:ext cx="59142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Comparison between CA and NY</a:t>
            </a:r>
          </a:p>
        </p:txBody>
      </p:sp>
      <p:pic>
        <p:nvPicPr>
          <p:cNvPr id="9" name="Picture 8" descr="A close up of a map&#10;&#10;Description automatically generated">
            <a:extLst>
              <a:ext uri="{FF2B5EF4-FFF2-40B4-BE49-F238E27FC236}">
                <a16:creationId xmlns:a16="http://schemas.microsoft.com/office/drawing/2014/main" id="{0523C88D-B45D-0345-A14F-ADE3422D0AFC}"/>
              </a:ext>
            </a:extLst>
          </p:cNvPr>
          <p:cNvPicPr>
            <a:picLocks noChangeAspect="1"/>
          </p:cNvPicPr>
          <p:nvPr/>
        </p:nvPicPr>
        <p:blipFill>
          <a:blip r:embed="rId4"/>
          <a:stretch>
            <a:fillRect/>
          </a:stretch>
        </p:blipFill>
        <p:spPr>
          <a:xfrm>
            <a:off x="4724400" y="664765"/>
            <a:ext cx="6953574" cy="5702875"/>
          </a:xfrm>
          <a:prstGeom prst="rect">
            <a:avLst/>
          </a:prstGeom>
        </p:spPr>
      </p:pic>
      <p:pic>
        <p:nvPicPr>
          <p:cNvPr id="16" name="Picture 15" descr="A close up of a map&#10;&#10;Description automatically generated">
            <a:extLst>
              <a:ext uri="{FF2B5EF4-FFF2-40B4-BE49-F238E27FC236}">
                <a16:creationId xmlns:a16="http://schemas.microsoft.com/office/drawing/2014/main" id="{AFB25A9F-2441-A941-83FD-891895E74341}"/>
              </a:ext>
            </a:extLst>
          </p:cNvPr>
          <p:cNvPicPr>
            <a:picLocks noChangeAspect="1"/>
          </p:cNvPicPr>
          <p:nvPr/>
        </p:nvPicPr>
        <p:blipFill>
          <a:blip r:embed="rId5"/>
          <a:stretch>
            <a:fillRect/>
          </a:stretch>
        </p:blipFill>
        <p:spPr>
          <a:xfrm>
            <a:off x="184150" y="645184"/>
            <a:ext cx="3651967" cy="3236546"/>
          </a:xfrm>
          <a:prstGeom prst="rect">
            <a:avLst/>
          </a:prstGeom>
        </p:spPr>
      </p:pic>
      <p:pic>
        <p:nvPicPr>
          <p:cNvPr id="4" name="Picture 3" descr="A close up of a logo&#10;&#10;Description automatically generated">
            <a:extLst>
              <a:ext uri="{FF2B5EF4-FFF2-40B4-BE49-F238E27FC236}">
                <a16:creationId xmlns:a16="http://schemas.microsoft.com/office/drawing/2014/main" id="{D9AF9046-E84C-4033-9F9F-D440EBE483AA}"/>
              </a:ext>
            </a:extLst>
          </p:cNvPr>
          <p:cNvPicPr>
            <a:picLocks noChangeAspect="1"/>
          </p:cNvPicPr>
          <p:nvPr/>
        </p:nvPicPr>
        <p:blipFill>
          <a:blip r:embed="rId6"/>
          <a:stretch>
            <a:fillRect/>
          </a:stretch>
        </p:blipFill>
        <p:spPr>
          <a:xfrm>
            <a:off x="7589514" y="3015331"/>
            <a:ext cx="500871" cy="500871"/>
          </a:xfrm>
          <a:prstGeom prst="rect">
            <a:avLst/>
          </a:prstGeom>
        </p:spPr>
      </p:pic>
      <p:pic>
        <p:nvPicPr>
          <p:cNvPr id="3" name="Picture 2" descr="A close up of a logo&#10;&#10;Description automatically generated">
            <a:extLst>
              <a:ext uri="{FF2B5EF4-FFF2-40B4-BE49-F238E27FC236}">
                <a16:creationId xmlns:a16="http://schemas.microsoft.com/office/drawing/2014/main" id="{BF748915-6CA8-4C20-8E2E-22A57ABC5171}"/>
              </a:ext>
            </a:extLst>
          </p:cNvPr>
          <p:cNvPicPr>
            <a:picLocks noChangeAspect="1"/>
          </p:cNvPicPr>
          <p:nvPr/>
        </p:nvPicPr>
        <p:blipFill>
          <a:blip r:embed="rId7"/>
          <a:stretch>
            <a:fillRect/>
          </a:stretch>
        </p:blipFill>
        <p:spPr>
          <a:xfrm>
            <a:off x="8825901" y="4577997"/>
            <a:ext cx="500871" cy="500871"/>
          </a:xfrm>
          <a:prstGeom prst="rect">
            <a:avLst/>
          </a:prstGeom>
        </p:spPr>
      </p:pic>
      <p:sp>
        <p:nvSpPr>
          <p:cNvPr id="15" name="TextBox 14">
            <a:extLst>
              <a:ext uri="{FF2B5EF4-FFF2-40B4-BE49-F238E27FC236}">
                <a16:creationId xmlns:a16="http://schemas.microsoft.com/office/drawing/2014/main" id="{60E84149-01B3-704C-B371-7791F7B2F0B2}"/>
              </a:ext>
            </a:extLst>
          </p:cNvPr>
          <p:cNvSpPr txBox="1"/>
          <p:nvPr/>
        </p:nvSpPr>
        <p:spPr>
          <a:xfrm>
            <a:off x="298307" y="3951270"/>
            <a:ext cx="4592227" cy="1754326"/>
          </a:xfrm>
          <a:prstGeom prst="rect">
            <a:avLst/>
          </a:prstGeom>
          <a:noFill/>
        </p:spPr>
        <p:txBody>
          <a:bodyPr wrap="square" rtlCol="0" anchor="t">
            <a:spAutoFit/>
          </a:bodyPr>
          <a:lstStyle/>
          <a:p>
            <a:r>
              <a:rPr lang="en-US" b="1"/>
              <a:t>Social Distancing Policies to control Pandemic</a:t>
            </a:r>
          </a:p>
          <a:p>
            <a:pPr marL="285750" indent="-285750">
              <a:buFont typeface="Arial"/>
              <a:buChar char="•"/>
            </a:pPr>
            <a:r>
              <a:rPr lang="en-US"/>
              <a:t>Gathering Size Limitation</a:t>
            </a:r>
            <a:endParaRPr lang="en-US">
              <a:cs typeface="Calibri" panose="020F0502020204030204"/>
            </a:endParaRPr>
          </a:p>
          <a:p>
            <a:pPr marL="285750" indent="-285750">
              <a:buFont typeface="Arial"/>
              <a:buChar char="•"/>
            </a:pPr>
            <a:r>
              <a:rPr lang="en-US"/>
              <a:t>Closure of Public Venues</a:t>
            </a:r>
            <a:endParaRPr lang="en-US">
              <a:cs typeface="Calibri" panose="020F0502020204030204"/>
            </a:endParaRPr>
          </a:p>
          <a:p>
            <a:pPr marL="285750" indent="-285750">
              <a:buFont typeface="Arial"/>
              <a:buChar char="•"/>
            </a:pPr>
            <a:r>
              <a:rPr lang="en-US"/>
              <a:t>Closure of Schools and Universities</a:t>
            </a:r>
            <a:endParaRPr lang="en-US">
              <a:cs typeface="Calibri" panose="020F0502020204030204"/>
            </a:endParaRPr>
          </a:p>
          <a:p>
            <a:pPr marL="285750" indent="-285750">
              <a:buFont typeface="Arial"/>
              <a:buChar char="•"/>
            </a:pPr>
            <a:r>
              <a:rPr lang="en-US"/>
              <a:t>Non-Essential Services Closure</a:t>
            </a:r>
            <a:endParaRPr lang="en-US">
              <a:cs typeface="Calibri" panose="020F0502020204030204"/>
            </a:endParaRPr>
          </a:p>
          <a:p>
            <a:pPr marL="285750" indent="-285750">
              <a:buFont typeface="Arial"/>
              <a:buChar char="•"/>
            </a:pPr>
            <a:r>
              <a:rPr lang="en-US"/>
              <a:t>Lock Down</a:t>
            </a:r>
            <a:endParaRPr lang="en-US">
              <a:cs typeface="Calibri" panose="020F0502020204030204"/>
            </a:endParaRPr>
          </a:p>
        </p:txBody>
      </p:sp>
      <p:pic>
        <p:nvPicPr>
          <p:cNvPr id="10" name="Picture 9" descr="A picture containing table&#10;&#10;Description automatically generated">
            <a:extLst>
              <a:ext uri="{FF2B5EF4-FFF2-40B4-BE49-F238E27FC236}">
                <a16:creationId xmlns:a16="http://schemas.microsoft.com/office/drawing/2014/main" id="{64ED36C3-42C2-1F4F-BD5B-13180FFC1EF2}"/>
              </a:ext>
            </a:extLst>
          </p:cNvPr>
          <p:cNvPicPr>
            <a:picLocks noChangeAspect="1"/>
          </p:cNvPicPr>
          <p:nvPr/>
        </p:nvPicPr>
        <p:blipFill>
          <a:blip r:embed="rId8"/>
          <a:stretch>
            <a:fillRect/>
          </a:stretch>
        </p:blipFill>
        <p:spPr>
          <a:xfrm>
            <a:off x="969562" y="1348950"/>
            <a:ext cx="1306438" cy="609671"/>
          </a:xfrm>
          <a:prstGeom prst="rect">
            <a:avLst/>
          </a:prstGeom>
        </p:spPr>
      </p:pic>
    </p:spTree>
    <p:extLst>
      <p:ext uri="{BB962C8B-B14F-4D97-AF65-F5344CB8AC3E}">
        <p14:creationId xmlns:p14="http://schemas.microsoft.com/office/powerpoint/2010/main" val="37798929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D8B59C8-2A9B-4E1A-A388-04B34F3AB14D}"/>
              </a:ext>
            </a:extLst>
          </p:cNvPr>
          <p:cNvSpPr/>
          <p:nvPr/>
        </p:nvSpPr>
        <p:spPr>
          <a:xfrm>
            <a:off x="3760846" y="933921"/>
            <a:ext cx="8429035" cy="592666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9A2CD23-9CF1-4CEB-B474-2DAB526E9610}"/>
              </a:ext>
            </a:extLst>
          </p:cNvPr>
          <p:cNvSpPr txBox="1"/>
          <p:nvPr/>
        </p:nvSpPr>
        <p:spPr>
          <a:xfrm>
            <a:off x="184150" y="121964"/>
            <a:ext cx="80309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Potential factors for COVID - 19</a:t>
            </a:r>
            <a:endParaRPr lang="en-US" sz="2800">
              <a:ea typeface="+mn-lt"/>
              <a:cs typeface="+mn-lt"/>
            </a:endParaRPr>
          </a:p>
        </p:txBody>
      </p:sp>
      <p:pic>
        <p:nvPicPr>
          <p:cNvPr id="7" name="Picture 6" descr="A close up of a logo&#10;&#10;Description automatically generated">
            <a:extLst>
              <a:ext uri="{FF2B5EF4-FFF2-40B4-BE49-F238E27FC236}">
                <a16:creationId xmlns:a16="http://schemas.microsoft.com/office/drawing/2014/main" id="{98AE3AC1-8692-48CC-8E61-7A48FDC96240}"/>
              </a:ext>
            </a:extLst>
          </p:cNvPr>
          <p:cNvPicPr>
            <a:picLocks noChangeAspect="1"/>
          </p:cNvPicPr>
          <p:nvPr/>
        </p:nvPicPr>
        <p:blipFill>
          <a:blip r:embed="rId3"/>
          <a:stretch>
            <a:fillRect/>
          </a:stretch>
        </p:blipFill>
        <p:spPr>
          <a:xfrm>
            <a:off x="4318038" y="1593169"/>
            <a:ext cx="1337878" cy="1337878"/>
          </a:xfrm>
          <a:prstGeom prst="rect">
            <a:avLst/>
          </a:prstGeom>
        </p:spPr>
      </p:pic>
      <p:pic>
        <p:nvPicPr>
          <p:cNvPr id="9" name="Picture 8" descr="A close up of a logo&#10;&#10;Description automatically generated">
            <a:extLst>
              <a:ext uri="{FF2B5EF4-FFF2-40B4-BE49-F238E27FC236}">
                <a16:creationId xmlns:a16="http://schemas.microsoft.com/office/drawing/2014/main" id="{FBA916A1-F3FC-4E69-B54E-F8E901FA41FE}"/>
              </a:ext>
            </a:extLst>
          </p:cNvPr>
          <p:cNvPicPr>
            <a:picLocks noChangeAspect="1"/>
          </p:cNvPicPr>
          <p:nvPr/>
        </p:nvPicPr>
        <p:blipFill>
          <a:blip r:embed="rId4"/>
          <a:stretch>
            <a:fillRect/>
          </a:stretch>
        </p:blipFill>
        <p:spPr>
          <a:xfrm>
            <a:off x="8002333" y="1587886"/>
            <a:ext cx="1161667" cy="1161667"/>
          </a:xfrm>
          <a:prstGeom prst="rect">
            <a:avLst/>
          </a:prstGeom>
        </p:spPr>
      </p:pic>
      <p:pic>
        <p:nvPicPr>
          <p:cNvPr id="11" name="Picture 10" descr="A close up of a logo&#10;&#10;Description automatically generated">
            <a:extLst>
              <a:ext uri="{FF2B5EF4-FFF2-40B4-BE49-F238E27FC236}">
                <a16:creationId xmlns:a16="http://schemas.microsoft.com/office/drawing/2014/main" id="{1FBB2E04-595C-495D-B85D-E0EF11B03F29}"/>
              </a:ext>
            </a:extLst>
          </p:cNvPr>
          <p:cNvPicPr>
            <a:picLocks noChangeAspect="1"/>
          </p:cNvPicPr>
          <p:nvPr/>
        </p:nvPicPr>
        <p:blipFill>
          <a:blip r:embed="rId5"/>
          <a:stretch>
            <a:fillRect/>
          </a:stretch>
        </p:blipFill>
        <p:spPr>
          <a:xfrm>
            <a:off x="1390346" y="2933184"/>
            <a:ext cx="1269122" cy="1269122"/>
          </a:xfrm>
          <a:prstGeom prst="rect">
            <a:avLst/>
          </a:prstGeom>
        </p:spPr>
      </p:pic>
      <p:pic>
        <p:nvPicPr>
          <p:cNvPr id="15" name="Picture 14" descr="A picture containing drawing&#10;&#10;Description automatically generated">
            <a:extLst>
              <a:ext uri="{FF2B5EF4-FFF2-40B4-BE49-F238E27FC236}">
                <a16:creationId xmlns:a16="http://schemas.microsoft.com/office/drawing/2014/main" id="{58595248-1385-4FB1-B77B-9F6F2FCCF71A}"/>
              </a:ext>
            </a:extLst>
          </p:cNvPr>
          <p:cNvPicPr>
            <a:picLocks noChangeAspect="1"/>
          </p:cNvPicPr>
          <p:nvPr/>
        </p:nvPicPr>
        <p:blipFill>
          <a:blip r:embed="rId6"/>
          <a:stretch>
            <a:fillRect/>
          </a:stretch>
        </p:blipFill>
        <p:spPr>
          <a:xfrm>
            <a:off x="8041622" y="4132733"/>
            <a:ext cx="1208830" cy="1208830"/>
          </a:xfrm>
          <a:prstGeom prst="rect">
            <a:avLst/>
          </a:prstGeom>
        </p:spPr>
      </p:pic>
      <p:sp>
        <p:nvSpPr>
          <p:cNvPr id="17" name="TextBox 16">
            <a:extLst>
              <a:ext uri="{FF2B5EF4-FFF2-40B4-BE49-F238E27FC236}">
                <a16:creationId xmlns:a16="http://schemas.microsoft.com/office/drawing/2014/main" id="{4B54B341-ED8E-4A35-AEDA-50ED08755E96}"/>
              </a:ext>
            </a:extLst>
          </p:cNvPr>
          <p:cNvSpPr txBox="1"/>
          <p:nvPr/>
        </p:nvSpPr>
        <p:spPr>
          <a:xfrm>
            <a:off x="5749391" y="2074258"/>
            <a:ext cx="20553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Ban gathering</a:t>
            </a:r>
            <a:endParaRPr lang="en-US" sz="2400" b="1">
              <a:cs typeface="Calibri"/>
            </a:endParaRPr>
          </a:p>
        </p:txBody>
      </p:sp>
      <p:sp>
        <p:nvSpPr>
          <p:cNvPr id="18" name="TextBox 17">
            <a:extLst>
              <a:ext uri="{FF2B5EF4-FFF2-40B4-BE49-F238E27FC236}">
                <a16:creationId xmlns:a16="http://schemas.microsoft.com/office/drawing/2014/main" id="{DC9AF926-9F1A-4BAA-80D9-7F733AD044B0}"/>
              </a:ext>
            </a:extLst>
          </p:cNvPr>
          <p:cNvSpPr txBox="1"/>
          <p:nvPr/>
        </p:nvSpPr>
        <p:spPr>
          <a:xfrm>
            <a:off x="9289656" y="2074257"/>
            <a:ext cx="21767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Wearing masks</a:t>
            </a:r>
            <a:endParaRPr lang="en-US" b="1">
              <a:cs typeface="Calibri"/>
            </a:endParaRPr>
          </a:p>
        </p:txBody>
      </p:sp>
      <p:sp>
        <p:nvSpPr>
          <p:cNvPr id="19" name="TextBox 18">
            <a:extLst>
              <a:ext uri="{FF2B5EF4-FFF2-40B4-BE49-F238E27FC236}">
                <a16:creationId xmlns:a16="http://schemas.microsoft.com/office/drawing/2014/main" id="{5B78ABF4-AB0A-4016-905A-FEEFDEEDD77E}"/>
              </a:ext>
            </a:extLst>
          </p:cNvPr>
          <p:cNvSpPr txBox="1"/>
          <p:nvPr/>
        </p:nvSpPr>
        <p:spPr>
          <a:xfrm>
            <a:off x="5749391" y="4474895"/>
            <a:ext cx="2608331" cy="8512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Number of airports</a:t>
            </a:r>
          </a:p>
        </p:txBody>
      </p:sp>
      <p:sp>
        <p:nvSpPr>
          <p:cNvPr id="20" name="TextBox 19">
            <a:extLst>
              <a:ext uri="{FF2B5EF4-FFF2-40B4-BE49-F238E27FC236}">
                <a16:creationId xmlns:a16="http://schemas.microsoft.com/office/drawing/2014/main" id="{E5E7981F-A3CF-41BF-B9C8-625CF7120C97}"/>
              </a:ext>
            </a:extLst>
          </p:cNvPr>
          <p:cNvSpPr txBox="1"/>
          <p:nvPr/>
        </p:nvSpPr>
        <p:spPr>
          <a:xfrm>
            <a:off x="9289656" y="4474894"/>
            <a:ext cx="23790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Education level</a:t>
            </a:r>
            <a:endParaRPr lang="en-US" b="1"/>
          </a:p>
        </p:txBody>
      </p:sp>
      <p:sp>
        <p:nvSpPr>
          <p:cNvPr id="21" name="TextBox 20">
            <a:extLst>
              <a:ext uri="{FF2B5EF4-FFF2-40B4-BE49-F238E27FC236}">
                <a16:creationId xmlns:a16="http://schemas.microsoft.com/office/drawing/2014/main" id="{409BFE22-47A1-44CD-9526-D28EF658A6A9}"/>
              </a:ext>
            </a:extLst>
          </p:cNvPr>
          <p:cNvSpPr txBox="1"/>
          <p:nvPr/>
        </p:nvSpPr>
        <p:spPr>
          <a:xfrm>
            <a:off x="4522098" y="5843797"/>
            <a:ext cx="9359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a:t>
            </a:r>
          </a:p>
        </p:txBody>
      </p:sp>
      <p:pic>
        <p:nvPicPr>
          <p:cNvPr id="6" name="Picture 5" descr="A picture containing table, mirror&#10;&#10;Description automatically generated">
            <a:extLst>
              <a:ext uri="{FF2B5EF4-FFF2-40B4-BE49-F238E27FC236}">
                <a16:creationId xmlns:a16="http://schemas.microsoft.com/office/drawing/2014/main" id="{00BCE56B-3A52-5044-AA8D-D48285FAF7B2}"/>
              </a:ext>
            </a:extLst>
          </p:cNvPr>
          <p:cNvPicPr>
            <a:picLocks noChangeAspect="1"/>
          </p:cNvPicPr>
          <p:nvPr/>
        </p:nvPicPr>
        <p:blipFill>
          <a:blip r:embed="rId7"/>
          <a:stretch>
            <a:fillRect/>
          </a:stretch>
        </p:blipFill>
        <p:spPr>
          <a:xfrm>
            <a:off x="4314172" y="4031914"/>
            <a:ext cx="1347554" cy="1347554"/>
          </a:xfrm>
          <a:prstGeom prst="rect">
            <a:avLst/>
          </a:prstGeom>
        </p:spPr>
      </p:pic>
    </p:spTree>
    <p:extLst>
      <p:ext uri="{BB962C8B-B14F-4D97-AF65-F5344CB8AC3E}">
        <p14:creationId xmlns:p14="http://schemas.microsoft.com/office/powerpoint/2010/main" val="2680251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9A37A9-4F6A-40C5-952D-1A1E2E8091AA}"/>
              </a:ext>
            </a:extLst>
          </p:cNvPr>
          <p:cNvSpPr txBox="1"/>
          <p:nvPr/>
        </p:nvSpPr>
        <p:spPr>
          <a:xfrm>
            <a:off x="3804724" y="3119015"/>
            <a:ext cx="4574618" cy="107721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a:ea typeface="游ゴシック"/>
                <a:cs typeface="Calibri"/>
              </a:rPr>
              <a:t>Framework</a:t>
            </a:r>
            <a:r>
              <a:rPr lang="en-US" sz="3200" b="1">
                <a:ea typeface="+mn-lt"/>
                <a:cs typeface="+mn-lt"/>
              </a:rPr>
              <a:t> and pipeline</a:t>
            </a:r>
            <a:endParaRPr lang="en-US" sz="3200">
              <a:ea typeface="+mn-lt"/>
              <a:cs typeface="+mn-lt"/>
            </a:endParaRPr>
          </a:p>
          <a:p>
            <a:endParaRPr lang="en-US" sz="3200" b="1">
              <a:ea typeface="游ゴシック"/>
              <a:cs typeface="Calibri"/>
            </a:endParaRPr>
          </a:p>
        </p:txBody>
      </p:sp>
    </p:spTree>
    <p:extLst>
      <p:ext uri="{BB962C8B-B14F-4D97-AF65-F5344CB8AC3E}">
        <p14:creationId xmlns:p14="http://schemas.microsoft.com/office/powerpoint/2010/main" val="2784128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E0DB3F-945F-4BA9-9993-E0A07B4BFCC8}"/>
              </a:ext>
            </a:extLst>
          </p:cNvPr>
          <p:cNvSpPr txBox="1"/>
          <p:nvPr/>
        </p:nvSpPr>
        <p:spPr>
          <a:xfrm>
            <a:off x="184150" y="121964"/>
            <a:ext cx="80309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Questions</a:t>
            </a:r>
          </a:p>
        </p:txBody>
      </p:sp>
      <p:sp>
        <p:nvSpPr>
          <p:cNvPr id="9" name="TextBox 8">
            <a:extLst>
              <a:ext uri="{FF2B5EF4-FFF2-40B4-BE49-F238E27FC236}">
                <a16:creationId xmlns:a16="http://schemas.microsoft.com/office/drawing/2014/main" id="{0261960B-C4CD-45F6-B5DD-62945E05B92F}"/>
              </a:ext>
            </a:extLst>
          </p:cNvPr>
          <p:cNvSpPr txBox="1"/>
          <p:nvPr/>
        </p:nvSpPr>
        <p:spPr>
          <a:xfrm>
            <a:off x="3226904" y="2004759"/>
            <a:ext cx="729700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Multi-source data and information, how to integrate?</a:t>
            </a:r>
          </a:p>
        </p:txBody>
      </p:sp>
      <p:sp>
        <p:nvSpPr>
          <p:cNvPr id="12" name="TextBox 11">
            <a:extLst>
              <a:ext uri="{FF2B5EF4-FFF2-40B4-BE49-F238E27FC236}">
                <a16:creationId xmlns:a16="http://schemas.microsoft.com/office/drawing/2014/main" id="{E3CA116A-88FD-419F-B82F-B801A0970F75}"/>
              </a:ext>
            </a:extLst>
          </p:cNvPr>
          <p:cNvSpPr txBox="1"/>
          <p:nvPr/>
        </p:nvSpPr>
        <p:spPr>
          <a:xfrm>
            <a:off x="3226903" y="3218699"/>
            <a:ext cx="45985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How to quantify the impact?</a:t>
            </a:r>
          </a:p>
        </p:txBody>
      </p:sp>
      <p:sp>
        <p:nvSpPr>
          <p:cNvPr id="13" name="TextBox 12">
            <a:extLst>
              <a:ext uri="{FF2B5EF4-FFF2-40B4-BE49-F238E27FC236}">
                <a16:creationId xmlns:a16="http://schemas.microsoft.com/office/drawing/2014/main" id="{EAEC6A8D-C758-49E0-B958-AF22361DC60C}"/>
              </a:ext>
            </a:extLst>
          </p:cNvPr>
          <p:cNvSpPr txBox="1"/>
          <p:nvPr/>
        </p:nvSpPr>
        <p:spPr>
          <a:xfrm>
            <a:off x="3226902" y="4454937"/>
            <a:ext cx="58044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Which factor has the most influence?</a:t>
            </a:r>
            <a:endParaRPr lang="en-US"/>
          </a:p>
        </p:txBody>
      </p:sp>
      <p:pic>
        <p:nvPicPr>
          <p:cNvPr id="14" name="Picture 14" descr="A close up of a sign&#10;&#10;Description generated with high confidence">
            <a:extLst>
              <a:ext uri="{FF2B5EF4-FFF2-40B4-BE49-F238E27FC236}">
                <a16:creationId xmlns:a16="http://schemas.microsoft.com/office/drawing/2014/main" id="{D66B9E4E-6679-4329-B8D8-81F98F6A0951}"/>
              </a:ext>
            </a:extLst>
          </p:cNvPr>
          <p:cNvPicPr>
            <a:picLocks noChangeAspect="1"/>
          </p:cNvPicPr>
          <p:nvPr/>
        </p:nvPicPr>
        <p:blipFill>
          <a:blip r:embed="rId3"/>
          <a:stretch>
            <a:fillRect/>
          </a:stretch>
        </p:blipFill>
        <p:spPr>
          <a:xfrm>
            <a:off x="2068286" y="1788886"/>
            <a:ext cx="914401" cy="914401"/>
          </a:xfrm>
          <a:prstGeom prst="rect">
            <a:avLst/>
          </a:prstGeom>
        </p:spPr>
      </p:pic>
      <p:pic>
        <p:nvPicPr>
          <p:cNvPr id="16" name="Picture 16" descr="A picture containing clock&#10;&#10;Description generated with very high confidence">
            <a:extLst>
              <a:ext uri="{FF2B5EF4-FFF2-40B4-BE49-F238E27FC236}">
                <a16:creationId xmlns:a16="http://schemas.microsoft.com/office/drawing/2014/main" id="{5474531B-CFAC-4F62-B2BC-247D5D41814B}"/>
              </a:ext>
            </a:extLst>
          </p:cNvPr>
          <p:cNvPicPr>
            <a:picLocks noChangeAspect="1"/>
          </p:cNvPicPr>
          <p:nvPr/>
        </p:nvPicPr>
        <p:blipFill>
          <a:blip r:embed="rId4"/>
          <a:stretch>
            <a:fillRect/>
          </a:stretch>
        </p:blipFill>
        <p:spPr>
          <a:xfrm>
            <a:off x="2191657" y="3087914"/>
            <a:ext cx="791029" cy="783772"/>
          </a:xfrm>
          <a:prstGeom prst="rect">
            <a:avLst/>
          </a:prstGeom>
        </p:spPr>
      </p:pic>
      <p:pic>
        <p:nvPicPr>
          <p:cNvPr id="18" name="Picture 18" descr="A close up of a sign&#10;&#10;Description generated with very high confidence">
            <a:extLst>
              <a:ext uri="{FF2B5EF4-FFF2-40B4-BE49-F238E27FC236}">
                <a16:creationId xmlns:a16="http://schemas.microsoft.com/office/drawing/2014/main" id="{83E711DF-79BA-4E6B-ACC1-CC0F00647830}"/>
              </a:ext>
            </a:extLst>
          </p:cNvPr>
          <p:cNvPicPr>
            <a:picLocks noChangeAspect="1"/>
          </p:cNvPicPr>
          <p:nvPr/>
        </p:nvPicPr>
        <p:blipFill>
          <a:blip r:embed="rId5"/>
          <a:stretch>
            <a:fillRect/>
          </a:stretch>
        </p:blipFill>
        <p:spPr>
          <a:xfrm>
            <a:off x="2191657" y="4205514"/>
            <a:ext cx="754743" cy="754743"/>
          </a:xfrm>
          <a:prstGeom prst="rect">
            <a:avLst/>
          </a:prstGeom>
        </p:spPr>
      </p:pic>
    </p:spTree>
    <p:extLst>
      <p:ext uri="{BB962C8B-B14F-4D97-AF65-F5344CB8AC3E}">
        <p14:creationId xmlns:p14="http://schemas.microsoft.com/office/powerpoint/2010/main" val="5873220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CD2DB72-4E5C-4533-B22E-9D4DC5014117}"/>
              </a:ext>
            </a:extLst>
          </p:cNvPr>
          <p:cNvSpPr/>
          <p:nvPr/>
        </p:nvSpPr>
        <p:spPr>
          <a:xfrm>
            <a:off x="7462044" y="2997902"/>
            <a:ext cx="3412900" cy="1609858"/>
          </a:xfrm>
          <a:prstGeom prst="rect">
            <a:avLst/>
          </a:prstGeom>
          <a:solidFill>
            <a:srgbClr val="C4458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340C528-C374-4C1C-8322-5771647D94D4}"/>
              </a:ext>
            </a:extLst>
          </p:cNvPr>
          <p:cNvSpPr/>
          <p:nvPr/>
        </p:nvSpPr>
        <p:spPr>
          <a:xfrm>
            <a:off x="1811176" y="1319938"/>
            <a:ext cx="3284112" cy="912253"/>
          </a:xfrm>
          <a:prstGeom prst="rect">
            <a:avLst/>
          </a:prstGeom>
          <a:solidFill>
            <a:srgbClr val="45C49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97EBEEB-89D3-48E9-B162-138E4DB7F857}"/>
              </a:ext>
            </a:extLst>
          </p:cNvPr>
          <p:cNvSpPr/>
          <p:nvPr/>
        </p:nvSpPr>
        <p:spPr>
          <a:xfrm>
            <a:off x="1811175" y="3391223"/>
            <a:ext cx="3284112" cy="912253"/>
          </a:xfrm>
          <a:prstGeom prst="rect">
            <a:avLst/>
          </a:prstGeom>
          <a:solidFill>
            <a:srgbClr val="9EC44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8A7B21-8DB1-4B49-BA6A-5F02B1E4FABF}"/>
              </a:ext>
            </a:extLst>
          </p:cNvPr>
          <p:cNvSpPr/>
          <p:nvPr/>
        </p:nvSpPr>
        <p:spPr>
          <a:xfrm>
            <a:off x="1811175" y="2355614"/>
            <a:ext cx="3284112" cy="912253"/>
          </a:xfrm>
          <a:prstGeom prst="rect">
            <a:avLst/>
          </a:prstGeom>
          <a:solidFill>
            <a:srgbClr val="C48B4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A close up of a logo&#10;&#10;Description generated with very high confidence">
            <a:extLst>
              <a:ext uri="{FF2B5EF4-FFF2-40B4-BE49-F238E27FC236}">
                <a16:creationId xmlns:a16="http://schemas.microsoft.com/office/drawing/2014/main" id="{19D8628C-EE5B-4BEC-9778-17EB4FA1E96E}"/>
              </a:ext>
            </a:extLst>
          </p:cNvPr>
          <p:cNvPicPr>
            <a:picLocks noChangeAspect="1"/>
          </p:cNvPicPr>
          <p:nvPr/>
        </p:nvPicPr>
        <p:blipFill>
          <a:blip r:embed="rId3"/>
          <a:stretch>
            <a:fillRect/>
          </a:stretch>
        </p:blipFill>
        <p:spPr>
          <a:xfrm>
            <a:off x="2009368" y="1374980"/>
            <a:ext cx="812801" cy="798287"/>
          </a:xfrm>
          <a:prstGeom prst="rect">
            <a:avLst/>
          </a:prstGeom>
        </p:spPr>
      </p:pic>
      <p:pic>
        <p:nvPicPr>
          <p:cNvPr id="6" name="Picture 14" descr="A close up of a logo&#10;&#10;Description generated with very high confidence">
            <a:extLst>
              <a:ext uri="{FF2B5EF4-FFF2-40B4-BE49-F238E27FC236}">
                <a16:creationId xmlns:a16="http://schemas.microsoft.com/office/drawing/2014/main" id="{CF3CA8D8-CC41-4D48-9BC6-87FECC5F9569}"/>
              </a:ext>
            </a:extLst>
          </p:cNvPr>
          <p:cNvPicPr>
            <a:picLocks noChangeAspect="1"/>
          </p:cNvPicPr>
          <p:nvPr/>
        </p:nvPicPr>
        <p:blipFill>
          <a:blip r:embed="rId4"/>
          <a:stretch>
            <a:fillRect/>
          </a:stretch>
        </p:blipFill>
        <p:spPr>
          <a:xfrm>
            <a:off x="4012648" y="2356995"/>
            <a:ext cx="754742" cy="754742"/>
          </a:xfrm>
          <a:prstGeom prst="rect">
            <a:avLst/>
          </a:prstGeom>
        </p:spPr>
      </p:pic>
      <p:sp>
        <p:nvSpPr>
          <p:cNvPr id="4" name="TextBox 3">
            <a:extLst>
              <a:ext uri="{FF2B5EF4-FFF2-40B4-BE49-F238E27FC236}">
                <a16:creationId xmlns:a16="http://schemas.microsoft.com/office/drawing/2014/main" id="{460581FD-888C-4009-BBF1-7A9E4D96E142}"/>
              </a:ext>
            </a:extLst>
          </p:cNvPr>
          <p:cNvSpPr txBox="1"/>
          <p:nvPr/>
        </p:nvSpPr>
        <p:spPr>
          <a:xfrm>
            <a:off x="2817876" y="729035"/>
            <a:ext cx="14123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56C445"/>
                </a:solidFill>
                <a:cs typeface="Calibri"/>
              </a:rPr>
              <a:t>Factors</a:t>
            </a:r>
          </a:p>
        </p:txBody>
      </p:sp>
      <p:sp>
        <p:nvSpPr>
          <p:cNvPr id="5" name="TextBox 4">
            <a:extLst>
              <a:ext uri="{FF2B5EF4-FFF2-40B4-BE49-F238E27FC236}">
                <a16:creationId xmlns:a16="http://schemas.microsoft.com/office/drawing/2014/main" id="{BD7185A8-9E90-47F2-9398-1E74F4D1FBAD}"/>
              </a:ext>
            </a:extLst>
          </p:cNvPr>
          <p:cNvSpPr txBox="1"/>
          <p:nvPr/>
        </p:nvSpPr>
        <p:spPr>
          <a:xfrm>
            <a:off x="2894741" y="1545523"/>
            <a:ext cx="228644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Social distancing</a:t>
            </a:r>
            <a:endParaRPr lang="en-US" sz="1200" i="1">
              <a:solidFill>
                <a:srgbClr val="FF0000"/>
              </a:solidFill>
              <a:cs typeface="Calibri"/>
            </a:endParaRPr>
          </a:p>
        </p:txBody>
      </p:sp>
      <p:sp>
        <p:nvSpPr>
          <p:cNvPr id="19" name="TextBox 18">
            <a:extLst>
              <a:ext uri="{FF2B5EF4-FFF2-40B4-BE49-F238E27FC236}">
                <a16:creationId xmlns:a16="http://schemas.microsoft.com/office/drawing/2014/main" id="{F4B934B7-8249-41AA-A924-A755B19BDEA7}"/>
              </a:ext>
            </a:extLst>
          </p:cNvPr>
          <p:cNvSpPr txBox="1"/>
          <p:nvPr/>
        </p:nvSpPr>
        <p:spPr>
          <a:xfrm>
            <a:off x="2084445" y="2549002"/>
            <a:ext cx="19737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Demographic</a:t>
            </a:r>
          </a:p>
        </p:txBody>
      </p:sp>
      <p:pic>
        <p:nvPicPr>
          <p:cNvPr id="7" name="Picture 16" descr="A close up of a logo&#10;&#10;Description generated with very high confidence">
            <a:extLst>
              <a:ext uri="{FF2B5EF4-FFF2-40B4-BE49-F238E27FC236}">
                <a16:creationId xmlns:a16="http://schemas.microsoft.com/office/drawing/2014/main" id="{78FA67E7-D1CE-4601-8C95-B613BB79D493}"/>
              </a:ext>
            </a:extLst>
          </p:cNvPr>
          <p:cNvPicPr>
            <a:picLocks noChangeAspect="1"/>
          </p:cNvPicPr>
          <p:nvPr/>
        </p:nvPicPr>
        <p:blipFill>
          <a:blip r:embed="rId5"/>
          <a:stretch>
            <a:fillRect/>
          </a:stretch>
        </p:blipFill>
        <p:spPr>
          <a:xfrm>
            <a:off x="2214639" y="3499859"/>
            <a:ext cx="682172" cy="689429"/>
          </a:xfrm>
          <a:prstGeom prst="rect">
            <a:avLst/>
          </a:prstGeom>
        </p:spPr>
      </p:pic>
      <p:sp>
        <p:nvSpPr>
          <p:cNvPr id="21" name="TextBox 20">
            <a:extLst>
              <a:ext uri="{FF2B5EF4-FFF2-40B4-BE49-F238E27FC236}">
                <a16:creationId xmlns:a16="http://schemas.microsoft.com/office/drawing/2014/main" id="{E23F0E61-AAC5-4B1F-9B60-230B336DC2FD}"/>
              </a:ext>
            </a:extLst>
          </p:cNvPr>
          <p:cNvSpPr txBox="1"/>
          <p:nvPr/>
        </p:nvSpPr>
        <p:spPr>
          <a:xfrm>
            <a:off x="3104021" y="3616808"/>
            <a:ext cx="171616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Medicare</a:t>
            </a:r>
            <a:endParaRPr lang="en-US" err="1"/>
          </a:p>
        </p:txBody>
      </p:sp>
      <p:sp>
        <p:nvSpPr>
          <p:cNvPr id="16" name="TextBox 15">
            <a:extLst>
              <a:ext uri="{FF2B5EF4-FFF2-40B4-BE49-F238E27FC236}">
                <a16:creationId xmlns:a16="http://schemas.microsoft.com/office/drawing/2014/main" id="{7796DB05-E441-4C4D-8ADA-9EE7D63B8093}"/>
              </a:ext>
            </a:extLst>
          </p:cNvPr>
          <p:cNvSpPr txBox="1"/>
          <p:nvPr/>
        </p:nvSpPr>
        <p:spPr>
          <a:xfrm>
            <a:off x="8938655" y="3573895"/>
            <a:ext cx="18041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C00000"/>
                </a:solidFill>
                <a:cs typeface="Calibri"/>
              </a:rPr>
              <a:t>Pandemic</a:t>
            </a:r>
            <a:endParaRPr lang="en-US"/>
          </a:p>
        </p:txBody>
      </p:sp>
      <p:sp>
        <p:nvSpPr>
          <p:cNvPr id="30" name="TextBox 29">
            <a:extLst>
              <a:ext uri="{FF2B5EF4-FFF2-40B4-BE49-F238E27FC236}">
                <a16:creationId xmlns:a16="http://schemas.microsoft.com/office/drawing/2014/main" id="{AB73EEFD-B24F-41DE-AF39-09B94DE3F3BC}"/>
              </a:ext>
            </a:extLst>
          </p:cNvPr>
          <p:cNvSpPr txBox="1"/>
          <p:nvPr/>
        </p:nvSpPr>
        <p:spPr>
          <a:xfrm>
            <a:off x="4653976" y="3590808"/>
            <a:ext cx="14123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rgbClr val="56C445"/>
                </a:solidFill>
                <a:cs typeface="Calibri"/>
              </a:rPr>
              <a:t>X</a:t>
            </a:r>
            <a:endParaRPr lang="en-US">
              <a:solidFill>
                <a:srgbClr val="56C445"/>
              </a:solidFill>
              <a:cs typeface="Calibri"/>
            </a:endParaRPr>
          </a:p>
        </p:txBody>
      </p:sp>
      <p:sp>
        <p:nvSpPr>
          <p:cNvPr id="33" name="TextBox 32">
            <a:extLst>
              <a:ext uri="{FF2B5EF4-FFF2-40B4-BE49-F238E27FC236}">
                <a16:creationId xmlns:a16="http://schemas.microsoft.com/office/drawing/2014/main" id="{93DAAA56-BD7F-492F-82B7-4D1030346C4E}"/>
              </a:ext>
            </a:extLst>
          </p:cNvPr>
          <p:cNvSpPr txBox="1"/>
          <p:nvPr/>
        </p:nvSpPr>
        <p:spPr>
          <a:xfrm>
            <a:off x="6432706" y="3577360"/>
            <a:ext cx="14123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rgbClr val="C00000"/>
                </a:solidFill>
                <a:cs typeface="Calibri"/>
              </a:rPr>
              <a:t>Y</a:t>
            </a:r>
          </a:p>
        </p:txBody>
      </p:sp>
      <p:pic>
        <p:nvPicPr>
          <p:cNvPr id="8" name="Picture 8" descr="A close up of a sign&#10;&#10;Description generated with high confidence">
            <a:extLst>
              <a:ext uri="{FF2B5EF4-FFF2-40B4-BE49-F238E27FC236}">
                <a16:creationId xmlns:a16="http://schemas.microsoft.com/office/drawing/2014/main" id="{CD1AD73A-98AE-4BD7-88B0-3225426337CF}"/>
              </a:ext>
            </a:extLst>
          </p:cNvPr>
          <p:cNvPicPr>
            <a:picLocks noChangeAspect="1"/>
          </p:cNvPicPr>
          <p:nvPr/>
        </p:nvPicPr>
        <p:blipFill>
          <a:blip r:embed="rId6"/>
          <a:stretch>
            <a:fillRect/>
          </a:stretch>
        </p:blipFill>
        <p:spPr>
          <a:xfrm>
            <a:off x="7571301" y="3187916"/>
            <a:ext cx="1259386" cy="1283998"/>
          </a:xfrm>
          <a:prstGeom prst="rect">
            <a:avLst/>
          </a:prstGeom>
        </p:spPr>
      </p:pic>
      <p:pic>
        <p:nvPicPr>
          <p:cNvPr id="10" name="Picture 2" descr="A close up of a logo&#10;&#10;Description generated with high confidence">
            <a:extLst>
              <a:ext uri="{FF2B5EF4-FFF2-40B4-BE49-F238E27FC236}">
                <a16:creationId xmlns:a16="http://schemas.microsoft.com/office/drawing/2014/main" id="{8A77D496-CA63-473C-AB9E-2D59178EA2F6}"/>
              </a:ext>
            </a:extLst>
          </p:cNvPr>
          <p:cNvPicPr>
            <a:picLocks noChangeAspect="1"/>
          </p:cNvPicPr>
          <p:nvPr/>
        </p:nvPicPr>
        <p:blipFill>
          <a:blip r:embed="rId7"/>
          <a:stretch>
            <a:fillRect/>
          </a:stretch>
        </p:blipFill>
        <p:spPr>
          <a:xfrm>
            <a:off x="3923124" y="4407506"/>
            <a:ext cx="918693" cy="918693"/>
          </a:xfrm>
          <a:prstGeom prst="rect">
            <a:avLst/>
          </a:prstGeom>
        </p:spPr>
      </p:pic>
      <p:pic>
        <p:nvPicPr>
          <p:cNvPr id="12" name="Picture 38" descr="A close up of a logo&#10;&#10;Description generated with very high confidence">
            <a:extLst>
              <a:ext uri="{FF2B5EF4-FFF2-40B4-BE49-F238E27FC236}">
                <a16:creationId xmlns:a16="http://schemas.microsoft.com/office/drawing/2014/main" id="{4EF9056F-DB94-4685-923C-8BDB4D08FF06}"/>
              </a:ext>
            </a:extLst>
          </p:cNvPr>
          <p:cNvPicPr>
            <a:picLocks noChangeAspect="1"/>
          </p:cNvPicPr>
          <p:nvPr/>
        </p:nvPicPr>
        <p:blipFill>
          <a:blip r:embed="rId8"/>
          <a:stretch>
            <a:fillRect/>
          </a:stretch>
        </p:blipFill>
        <p:spPr>
          <a:xfrm>
            <a:off x="2282002" y="5508742"/>
            <a:ext cx="742951" cy="721784"/>
          </a:xfrm>
          <a:prstGeom prst="rect">
            <a:avLst/>
          </a:prstGeom>
        </p:spPr>
      </p:pic>
      <p:sp>
        <p:nvSpPr>
          <p:cNvPr id="13" name="TextBox 12">
            <a:extLst>
              <a:ext uri="{FF2B5EF4-FFF2-40B4-BE49-F238E27FC236}">
                <a16:creationId xmlns:a16="http://schemas.microsoft.com/office/drawing/2014/main" id="{0C4A5299-BBAE-4ACA-A72D-46531E51483E}"/>
              </a:ext>
            </a:extLst>
          </p:cNvPr>
          <p:cNvSpPr txBox="1"/>
          <p:nvPr/>
        </p:nvSpPr>
        <p:spPr>
          <a:xfrm>
            <a:off x="3361397" y="5673034"/>
            <a:ext cx="15296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Education</a:t>
            </a:r>
          </a:p>
        </p:txBody>
      </p:sp>
      <p:sp>
        <p:nvSpPr>
          <p:cNvPr id="34" name="Rectangle 33">
            <a:extLst>
              <a:ext uri="{FF2B5EF4-FFF2-40B4-BE49-F238E27FC236}">
                <a16:creationId xmlns:a16="http://schemas.microsoft.com/office/drawing/2014/main" id="{A1B82CE3-B2E5-4CD4-82F5-818230E8A398}"/>
              </a:ext>
            </a:extLst>
          </p:cNvPr>
          <p:cNvSpPr/>
          <p:nvPr/>
        </p:nvSpPr>
        <p:spPr>
          <a:xfrm>
            <a:off x="1811175" y="4407224"/>
            <a:ext cx="3284112" cy="912253"/>
          </a:xfrm>
          <a:prstGeom prst="rect">
            <a:avLst/>
          </a:prstGeom>
          <a:solidFill>
            <a:srgbClr val="FFC0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193E8F7-2A1C-41E4-BE02-42AAD12C9AAC}"/>
              </a:ext>
            </a:extLst>
          </p:cNvPr>
          <p:cNvSpPr/>
          <p:nvPr/>
        </p:nvSpPr>
        <p:spPr>
          <a:xfrm>
            <a:off x="1820583" y="5413816"/>
            <a:ext cx="3284112" cy="912253"/>
          </a:xfrm>
          <a:prstGeom prst="rect">
            <a:avLst/>
          </a:prstGeom>
          <a:solidFill>
            <a:srgbClr val="45A2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DAABF736-F788-4741-BC8D-336AAA8373F1}"/>
              </a:ext>
            </a:extLst>
          </p:cNvPr>
          <p:cNvCxnSpPr/>
          <p:nvPr/>
        </p:nvCxnSpPr>
        <p:spPr>
          <a:xfrm flipV="1">
            <a:off x="5595290" y="3841516"/>
            <a:ext cx="1369483" cy="634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BE2578C8-4BB6-4514-B63D-21EDA9E1C54C}"/>
              </a:ext>
            </a:extLst>
          </p:cNvPr>
          <p:cNvSpPr txBox="1"/>
          <p:nvPr/>
        </p:nvSpPr>
        <p:spPr>
          <a:xfrm>
            <a:off x="184150" y="121964"/>
            <a:ext cx="59142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What relation are we investigating?</a:t>
            </a:r>
            <a:endParaRPr lang="en-US"/>
          </a:p>
        </p:txBody>
      </p:sp>
      <p:sp>
        <p:nvSpPr>
          <p:cNvPr id="11" name="TextBox 10">
            <a:extLst>
              <a:ext uri="{FF2B5EF4-FFF2-40B4-BE49-F238E27FC236}">
                <a16:creationId xmlns:a16="http://schemas.microsoft.com/office/drawing/2014/main" id="{3D7D0BFE-760A-4B61-A34A-600352EC8685}"/>
              </a:ext>
            </a:extLst>
          </p:cNvPr>
          <p:cNvSpPr txBox="1"/>
          <p:nvPr/>
        </p:nvSpPr>
        <p:spPr>
          <a:xfrm>
            <a:off x="1856213" y="4635868"/>
            <a:ext cx="30818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Transportation</a:t>
            </a:r>
            <a:endParaRPr lang="en-US"/>
          </a:p>
        </p:txBody>
      </p:sp>
      <p:sp>
        <p:nvSpPr>
          <p:cNvPr id="39" name="TextBox 38">
            <a:extLst>
              <a:ext uri="{FF2B5EF4-FFF2-40B4-BE49-F238E27FC236}">
                <a16:creationId xmlns:a16="http://schemas.microsoft.com/office/drawing/2014/main" id="{9868CAA8-A06E-49A2-9B71-363BCD34B85E}"/>
              </a:ext>
            </a:extLst>
          </p:cNvPr>
          <p:cNvSpPr txBox="1"/>
          <p:nvPr/>
        </p:nvSpPr>
        <p:spPr>
          <a:xfrm>
            <a:off x="5866224" y="3348705"/>
            <a:ext cx="72137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link</a:t>
            </a:r>
          </a:p>
        </p:txBody>
      </p:sp>
      <p:pic>
        <p:nvPicPr>
          <p:cNvPr id="20" name="Picture 15" descr="A close up of a map&#10;&#10;Description generated with high confidence">
            <a:extLst>
              <a:ext uri="{FF2B5EF4-FFF2-40B4-BE49-F238E27FC236}">
                <a16:creationId xmlns:a16="http://schemas.microsoft.com/office/drawing/2014/main" id="{EA35CFD9-831F-4CAE-A87C-13BC0F03021E}"/>
              </a:ext>
            </a:extLst>
          </p:cNvPr>
          <p:cNvPicPr>
            <a:picLocks noChangeAspect="1"/>
          </p:cNvPicPr>
          <p:nvPr/>
        </p:nvPicPr>
        <p:blipFill rotWithShape="1">
          <a:blip r:embed="rId9"/>
          <a:srcRect r="-196" b="9382"/>
          <a:stretch/>
        </p:blipFill>
        <p:spPr>
          <a:xfrm>
            <a:off x="9323829" y="159061"/>
            <a:ext cx="2717323" cy="2018352"/>
          </a:xfrm>
          <a:prstGeom prst="rect">
            <a:avLst/>
          </a:prstGeom>
        </p:spPr>
      </p:pic>
    </p:spTree>
    <p:extLst>
      <p:ext uri="{BB962C8B-B14F-4D97-AF65-F5344CB8AC3E}">
        <p14:creationId xmlns:p14="http://schemas.microsoft.com/office/powerpoint/2010/main" val="18362670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2399</Words>
  <Application>Microsoft Macintosh PowerPoint</Application>
  <PresentationFormat>Widescreen</PresentationFormat>
  <Paragraphs>761</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Mandy Gu</dc:creator>
  <cp:lastModifiedBy>Mandy Gu</cp:lastModifiedBy>
  <cp:revision>7</cp:revision>
  <dcterms:created xsi:type="dcterms:W3CDTF">2020-04-14T20:13:00Z</dcterms:created>
  <dcterms:modified xsi:type="dcterms:W3CDTF">2020-04-16T21:22:27Z</dcterms:modified>
</cp:coreProperties>
</file>