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646850" cy="9777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08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80" orient="horz"/>
        <p:guide pos="209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3" y="1"/>
            <a:ext cx="2880978" cy="49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025" lIns="90100" spcFirstLastPara="1" rIns="90100" wrap="square" tIns="45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764336" y="1"/>
            <a:ext cx="2880977" cy="49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025" lIns="90100" spcFirstLastPara="1" rIns="90100" wrap="square" tIns="450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877888" y="733425"/>
            <a:ext cx="4889500" cy="36671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64842" y="4644391"/>
            <a:ext cx="5317181" cy="4399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025" lIns="90100" spcFirstLastPara="1" rIns="90100" wrap="square" tIns="450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3" y="9287217"/>
            <a:ext cx="2880978" cy="488636"/>
          </a:xfrm>
          <a:prstGeom prst="rect">
            <a:avLst/>
          </a:prstGeom>
          <a:noFill/>
          <a:ln>
            <a:noFill/>
          </a:ln>
        </p:spPr>
        <p:txBody>
          <a:bodyPr anchorCtr="0" anchor="b" bIns="45025" lIns="90100" spcFirstLastPara="1" rIns="90100" wrap="square" tIns="450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764336" y="9287217"/>
            <a:ext cx="2880977" cy="488636"/>
          </a:xfrm>
          <a:prstGeom prst="rect">
            <a:avLst/>
          </a:prstGeom>
          <a:noFill/>
          <a:ln>
            <a:noFill/>
          </a:ln>
        </p:spPr>
        <p:txBody>
          <a:bodyPr anchorCtr="0" anchor="b" bIns="45025" lIns="90100" spcFirstLastPara="1" rIns="90100" wrap="square" tIns="450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64842" y="4644391"/>
            <a:ext cx="5317181" cy="4399289"/>
          </a:xfrm>
          <a:prstGeom prst="rect">
            <a:avLst/>
          </a:prstGeom>
        </p:spPr>
        <p:txBody>
          <a:bodyPr anchorCtr="0" anchor="t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877888" y="733425"/>
            <a:ext cx="4889500" cy="36671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877888" y="733425"/>
            <a:ext cx="4889400" cy="366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64842" y="4644391"/>
            <a:ext cx="5317200" cy="4399200"/>
          </a:xfrm>
          <a:prstGeom prst="rect">
            <a:avLst/>
          </a:prstGeom>
        </p:spPr>
        <p:txBody>
          <a:bodyPr anchorCtr="0" anchor="t" bIns="45025" lIns="90100" spcFirstLastPara="1" rIns="90100" wrap="square" tIns="450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764336" y="9287217"/>
            <a:ext cx="2880900" cy="488700"/>
          </a:xfrm>
          <a:prstGeom prst="rect">
            <a:avLst/>
          </a:prstGeom>
        </p:spPr>
        <p:txBody>
          <a:bodyPr anchorCtr="0" anchor="b" bIns="45025" lIns="90100" spcFirstLastPara="1" rIns="90100" wrap="square" tIns="450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64842" y="4644391"/>
            <a:ext cx="5317181" cy="4399289"/>
          </a:xfrm>
          <a:prstGeom prst="rect">
            <a:avLst/>
          </a:prstGeom>
        </p:spPr>
        <p:txBody>
          <a:bodyPr anchorCtr="0" anchor="t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877888" y="733425"/>
            <a:ext cx="4889500" cy="36671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877888" y="733425"/>
            <a:ext cx="4889400" cy="366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64842" y="4644391"/>
            <a:ext cx="5317200" cy="4399200"/>
          </a:xfrm>
          <a:prstGeom prst="rect">
            <a:avLst/>
          </a:prstGeom>
        </p:spPr>
        <p:txBody>
          <a:bodyPr anchorCtr="0" anchor="t" bIns="45025" lIns="90100" spcFirstLastPara="1" rIns="90100" wrap="square" tIns="450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>
            <p:ph idx="12" type="sldNum"/>
          </p:nvPr>
        </p:nvSpPr>
        <p:spPr>
          <a:xfrm>
            <a:off x="3764336" y="9287217"/>
            <a:ext cx="2880900" cy="488700"/>
          </a:xfrm>
          <a:prstGeom prst="rect">
            <a:avLst/>
          </a:prstGeom>
        </p:spPr>
        <p:txBody>
          <a:bodyPr anchorCtr="0" anchor="b" bIns="45025" lIns="90100" spcFirstLastPara="1" rIns="90100" wrap="square" tIns="450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877888" y="733425"/>
            <a:ext cx="4889400" cy="366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64842" y="4644391"/>
            <a:ext cx="5317200" cy="4399200"/>
          </a:xfrm>
          <a:prstGeom prst="rect">
            <a:avLst/>
          </a:prstGeom>
        </p:spPr>
        <p:txBody>
          <a:bodyPr anchorCtr="0" anchor="t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2" type="sldNum"/>
          </p:nvPr>
        </p:nvSpPr>
        <p:spPr>
          <a:xfrm>
            <a:off x="3764336" y="9287217"/>
            <a:ext cx="2880900" cy="488700"/>
          </a:xfrm>
          <a:prstGeom prst="rect">
            <a:avLst/>
          </a:prstGeom>
        </p:spPr>
        <p:txBody>
          <a:bodyPr anchorCtr="0" anchor="b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877888" y="733425"/>
            <a:ext cx="4889400" cy="366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64842" y="4644391"/>
            <a:ext cx="5317200" cy="4399200"/>
          </a:xfrm>
          <a:prstGeom prst="rect">
            <a:avLst/>
          </a:prstGeom>
        </p:spPr>
        <p:txBody>
          <a:bodyPr anchorCtr="0" anchor="t" bIns="45025" lIns="90100" spcFirstLastPara="1" rIns="90100" wrap="square" tIns="450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 txBox="1"/>
          <p:nvPr>
            <p:ph idx="12" type="sldNum"/>
          </p:nvPr>
        </p:nvSpPr>
        <p:spPr>
          <a:xfrm>
            <a:off x="3764336" y="9287217"/>
            <a:ext cx="2880900" cy="488700"/>
          </a:xfrm>
          <a:prstGeom prst="rect">
            <a:avLst/>
          </a:prstGeom>
        </p:spPr>
        <p:txBody>
          <a:bodyPr anchorCtr="0" anchor="b" bIns="45025" lIns="90100" spcFirstLastPara="1" rIns="90100" wrap="square" tIns="450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877888" y="733425"/>
            <a:ext cx="4889400" cy="366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64842" y="4644391"/>
            <a:ext cx="5317200" cy="4399200"/>
          </a:xfrm>
          <a:prstGeom prst="rect">
            <a:avLst/>
          </a:prstGeom>
        </p:spPr>
        <p:txBody>
          <a:bodyPr anchorCtr="0" anchor="t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3764336" y="9287217"/>
            <a:ext cx="2880900" cy="488700"/>
          </a:xfrm>
          <a:prstGeom prst="rect">
            <a:avLst/>
          </a:prstGeom>
        </p:spPr>
        <p:txBody>
          <a:bodyPr anchorCtr="0" anchor="b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877888" y="733425"/>
            <a:ext cx="4889400" cy="366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64842" y="4644391"/>
            <a:ext cx="5317200" cy="4399200"/>
          </a:xfrm>
          <a:prstGeom prst="rect">
            <a:avLst/>
          </a:prstGeom>
        </p:spPr>
        <p:txBody>
          <a:bodyPr anchorCtr="0" anchor="t" bIns="45025" lIns="90100" spcFirstLastPara="1" rIns="90100" wrap="square" tIns="450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3764336" y="9287217"/>
            <a:ext cx="2880900" cy="488700"/>
          </a:xfrm>
          <a:prstGeom prst="rect">
            <a:avLst/>
          </a:prstGeom>
        </p:spPr>
        <p:txBody>
          <a:bodyPr anchorCtr="0" anchor="b" bIns="45025" lIns="90100" spcFirstLastPara="1" rIns="90100" wrap="square" tIns="450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877888" y="733425"/>
            <a:ext cx="4889400" cy="366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64842" y="4644391"/>
            <a:ext cx="5317200" cy="4399200"/>
          </a:xfrm>
          <a:prstGeom prst="rect">
            <a:avLst/>
          </a:prstGeom>
        </p:spPr>
        <p:txBody>
          <a:bodyPr anchorCtr="0" anchor="t" bIns="45025" lIns="90100" spcFirstLastPara="1" rIns="90100" wrap="square" tIns="450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3764336" y="9287217"/>
            <a:ext cx="2880900" cy="488700"/>
          </a:xfrm>
          <a:prstGeom prst="rect">
            <a:avLst/>
          </a:prstGeom>
        </p:spPr>
        <p:txBody>
          <a:bodyPr anchorCtr="0" anchor="b" bIns="45025" lIns="90100" spcFirstLastPara="1" rIns="90100" wrap="square" tIns="450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877888" y="733425"/>
            <a:ext cx="4889400" cy="366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64842" y="4644391"/>
            <a:ext cx="5317200" cy="4399200"/>
          </a:xfrm>
          <a:prstGeom prst="rect">
            <a:avLst/>
          </a:prstGeom>
        </p:spPr>
        <p:txBody>
          <a:bodyPr anchorCtr="0" anchor="t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3764336" y="9287217"/>
            <a:ext cx="2880900" cy="488700"/>
          </a:xfrm>
          <a:prstGeom prst="rect">
            <a:avLst/>
          </a:prstGeom>
        </p:spPr>
        <p:txBody>
          <a:bodyPr anchorCtr="0" anchor="b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877888" y="733425"/>
            <a:ext cx="4889400" cy="366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64842" y="4644391"/>
            <a:ext cx="5317200" cy="4399200"/>
          </a:xfrm>
          <a:prstGeom prst="rect">
            <a:avLst/>
          </a:prstGeom>
        </p:spPr>
        <p:txBody>
          <a:bodyPr anchorCtr="0" anchor="t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3764336" y="9287217"/>
            <a:ext cx="2880900" cy="488700"/>
          </a:xfrm>
          <a:prstGeom prst="rect">
            <a:avLst/>
          </a:prstGeom>
        </p:spPr>
        <p:txBody>
          <a:bodyPr anchorCtr="0" anchor="b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877888" y="733425"/>
            <a:ext cx="4889400" cy="366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64842" y="4644391"/>
            <a:ext cx="5317200" cy="4399200"/>
          </a:xfrm>
          <a:prstGeom prst="rect">
            <a:avLst/>
          </a:prstGeom>
        </p:spPr>
        <p:txBody>
          <a:bodyPr anchorCtr="0" anchor="t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764336" y="9287217"/>
            <a:ext cx="2880900" cy="488700"/>
          </a:xfrm>
          <a:prstGeom prst="rect">
            <a:avLst/>
          </a:prstGeom>
        </p:spPr>
        <p:txBody>
          <a:bodyPr anchorCtr="0" anchor="b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877888" y="733425"/>
            <a:ext cx="4889400" cy="366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64842" y="4644391"/>
            <a:ext cx="5317200" cy="4399200"/>
          </a:xfrm>
          <a:prstGeom prst="rect">
            <a:avLst/>
          </a:prstGeom>
        </p:spPr>
        <p:txBody>
          <a:bodyPr anchorCtr="0" anchor="t" bIns="45025" lIns="90100" spcFirstLastPara="1" rIns="90100" wrap="square" tIns="450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3764336" y="9287217"/>
            <a:ext cx="2880900" cy="488700"/>
          </a:xfrm>
          <a:prstGeom prst="rect">
            <a:avLst/>
          </a:prstGeom>
        </p:spPr>
        <p:txBody>
          <a:bodyPr anchorCtr="0" anchor="b" bIns="45025" lIns="90100" spcFirstLastPara="1" rIns="90100" wrap="square" tIns="450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877888" y="733425"/>
            <a:ext cx="4889400" cy="366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64842" y="4644391"/>
            <a:ext cx="5317200" cy="4399200"/>
          </a:xfrm>
          <a:prstGeom prst="rect">
            <a:avLst/>
          </a:prstGeom>
        </p:spPr>
        <p:txBody>
          <a:bodyPr anchorCtr="0" anchor="t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3764336" y="9287217"/>
            <a:ext cx="2880900" cy="488700"/>
          </a:xfrm>
          <a:prstGeom prst="rect">
            <a:avLst/>
          </a:prstGeom>
        </p:spPr>
        <p:txBody>
          <a:bodyPr anchorCtr="0" anchor="b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877888" y="733425"/>
            <a:ext cx="4889400" cy="366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64842" y="4644391"/>
            <a:ext cx="5317200" cy="4399200"/>
          </a:xfrm>
          <a:prstGeom prst="rect">
            <a:avLst/>
          </a:prstGeom>
        </p:spPr>
        <p:txBody>
          <a:bodyPr anchorCtr="0" anchor="t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3764336" y="9287217"/>
            <a:ext cx="2880900" cy="488700"/>
          </a:xfrm>
          <a:prstGeom prst="rect">
            <a:avLst/>
          </a:prstGeom>
        </p:spPr>
        <p:txBody>
          <a:bodyPr anchorCtr="0" anchor="b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877888" y="733425"/>
            <a:ext cx="4889400" cy="366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64842" y="4644391"/>
            <a:ext cx="5317200" cy="4399200"/>
          </a:xfrm>
          <a:prstGeom prst="rect">
            <a:avLst/>
          </a:prstGeom>
        </p:spPr>
        <p:txBody>
          <a:bodyPr anchorCtr="0" anchor="t" bIns="45025" lIns="90100" spcFirstLastPara="1" rIns="90100" wrap="square" tIns="45025">
            <a:noAutofit/>
          </a:bodyPr>
          <a:lstStyle/>
          <a:p>
            <a:pPr indent="0" lvl="0" marL="0" rt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764336" y="9287217"/>
            <a:ext cx="2880900" cy="488700"/>
          </a:xfrm>
          <a:prstGeom prst="rect">
            <a:avLst/>
          </a:prstGeom>
        </p:spPr>
        <p:txBody>
          <a:bodyPr anchorCtr="0" anchor="b" bIns="45025" lIns="90100" spcFirstLastPara="1" rIns="90100" wrap="square" tIns="450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877888" y="733425"/>
            <a:ext cx="4889400" cy="366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64842" y="4644391"/>
            <a:ext cx="5317200" cy="4399200"/>
          </a:xfrm>
          <a:prstGeom prst="rect">
            <a:avLst/>
          </a:prstGeom>
        </p:spPr>
        <p:txBody>
          <a:bodyPr anchorCtr="0" anchor="t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3764336" y="9287217"/>
            <a:ext cx="2880900" cy="488700"/>
          </a:xfrm>
          <a:prstGeom prst="rect">
            <a:avLst/>
          </a:prstGeom>
        </p:spPr>
        <p:txBody>
          <a:bodyPr anchorCtr="0" anchor="b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877888" y="733425"/>
            <a:ext cx="4889400" cy="366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64842" y="4644391"/>
            <a:ext cx="5317200" cy="4399200"/>
          </a:xfrm>
          <a:prstGeom prst="rect">
            <a:avLst/>
          </a:prstGeom>
        </p:spPr>
        <p:txBody>
          <a:bodyPr anchorCtr="0" anchor="t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3764336" y="9287217"/>
            <a:ext cx="2880900" cy="488700"/>
          </a:xfrm>
          <a:prstGeom prst="rect">
            <a:avLst/>
          </a:prstGeom>
        </p:spPr>
        <p:txBody>
          <a:bodyPr anchorCtr="0" anchor="b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877888" y="733425"/>
            <a:ext cx="4889400" cy="366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64842" y="4644391"/>
            <a:ext cx="5317200" cy="4399200"/>
          </a:xfrm>
          <a:prstGeom prst="rect">
            <a:avLst/>
          </a:prstGeom>
        </p:spPr>
        <p:txBody>
          <a:bodyPr anchorCtr="0" anchor="t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764336" y="9287217"/>
            <a:ext cx="2880900" cy="488700"/>
          </a:xfrm>
          <a:prstGeom prst="rect">
            <a:avLst/>
          </a:prstGeom>
        </p:spPr>
        <p:txBody>
          <a:bodyPr anchorCtr="0" anchor="b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877888" y="733425"/>
            <a:ext cx="4889400" cy="366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64842" y="4644391"/>
            <a:ext cx="5317200" cy="4399200"/>
          </a:xfrm>
          <a:prstGeom prst="rect">
            <a:avLst/>
          </a:prstGeom>
        </p:spPr>
        <p:txBody>
          <a:bodyPr anchorCtr="0" anchor="t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3764336" y="9287217"/>
            <a:ext cx="2880900" cy="488700"/>
          </a:xfrm>
          <a:prstGeom prst="rect">
            <a:avLst/>
          </a:prstGeom>
        </p:spPr>
        <p:txBody>
          <a:bodyPr anchorCtr="0" anchor="b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877888" y="733425"/>
            <a:ext cx="4889400" cy="3667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64842" y="4644391"/>
            <a:ext cx="5317200" cy="4399200"/>
          </a:xfrm>
          <a:prstGeom prst="rect">
            <a:avLst/>
          </a:prstGeom>
        </p:spPr>
        <p:txBody>
          <a:bodyPr anchorCtr="0" anchor="t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764336" y="9287217"/>
            <a:ext cx="2880900" cy="488700"/>
          </a:xfrm>
          <a:prstGeom prst="rect">
            <a:avLst/>
          </a:prstGeom>
        </p:spPr>
        <p:txBody>
          <a:bodyPr anchorCtr="0" anchor="b" bIns="45025" lIns="90100" spcFirstLastPara="1" rIns="90100" wrap="square" tIns="450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e de titre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hape 20"/>
          <p:cNvPicPr preferRelativeResize="0"/>
          <p:nvPr/>
        </p:nvPicPr>
        <p:blipFill rotWithShape="1">
          <a:blip r:embed="rId2">
            <a:alphaModFix/>
          </a:blip>
          <a:srcRect b="44500" l="41646" r="0" t="0"/>
          <a:stretch/>
        </p:blipFill>
        <p:spPr>
          <a:xfrm>
            <a:off x="-36512" y="-28525"/>
            <a:ext cx="9692505" cy="691390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107950" y="6436568"/>
            <a:ext cx="69135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...</a:t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2" name="Shape 22"/>
          <p:cNvGrpSpPr/>
          <p:nvPr/>
        </p:nvGrpSpPr>
        <p:grpSpPr>
          <a:xfrm>
            <a:off x="220366" y="447271"/>
            <a:ext cx="1814513" cy="3155147"/>
            <a:chOff x="192521" y="359231"/>
            <a:chExt cx="1814513" cy="3155147"/>
          </a:xfrm>
        </p:grpSpPr>
        <p:pic>
          <p:nvPicPr>
            <p:cNvPr id="23" name="Shape 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696" y="359231"/>
              <a:ext cx="1808163" cy="903288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  <p:pic>
          <p:nvPicPr>
            <p:cNvPr id="24" name="Shape 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2521" y="1380868"/>
              <a:ext cx="1814513" cy="903288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  <p:pic>
          <p:nvPicPr>
            <p:cNvPr id="25" name="Shape 25"/>
            <p:cNvPicPr preferRelativeResize="0"/>
            <p:nvPr/>
          </p:nvPicPr>
          <p:blipFill rotWithShape="1">
            <a:blip r:embed="rId5">
              <a:alphaModFix/>
            </a:blip>
            <a:srcRect b="17349" l="11029" r="10325" t="7435"/>
            <a:stretch/>
          </p:blipFill>
          <p:spPr>
            <a:xfrm>
              <a:off x="192577" y="2402505"/>
              <a:ext cx="1814400" cy="11118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Shape 26"/>
          <p:cNvSpPr/>
          <p:nvPr/>
        </p:nvSpPr>
        <p:spPr>
          <a:xfrm>
            <a:off x="88083" y="260648"/>
            <a:ext cx="2079078" cy="3528392"/>
          </a:xfrm>
          <a:prstGeom prst="roundRect">
            <a:avLst>
              <a:gd fmla="val 3234" name="adj"/>
            </a:avLst>
          </a:prstGeom>
          <a:solidFill>
            <a:srgbClr val="6868CF">
              <a:alpha val="6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Shape 27"/>
          <p:cNvSpPr/>
          <p:nvPr/>
        </p:nvSpPr>
        <p:spPr>
          <a:xfrm>
            <a:off x="92646" y="3889687"/>
            <a:ext cx="2079078" cy="2409939"/>
          </a:xfrm>
          <a:prstGeom prst="roundRect">
            <a:avLst>
              <a:gd fmla="val 3234" name="adj"/>
            </a:avLst>
          </a:prstGeom>
          <a:solidFill>
            <a:srgbClr val="6868CF">
              <a:alpha val="6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7332562" y="6380137"/>
            <a:ext cx="1656185" cy="404664"/>
          </a:xfrm>
          <a:prstGeom prst="flowChartAlternateProcess">
            <a:avLst/>
          </a:prstGeom>
          <a:solidFill>
            <a:srgbClr val="6868CF">
              <a:alpha val="6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Shape 29"/>
          <p:cNvSpPr txBox="1"/>
          <p:nvPr/>
        </p:nvSpPr>
        <p:spPr>
          <a:xfrm>
            <a:off x="7639049" y="6409137"/>
            <a:ext cx="1052512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28-05-18</a:t>
            </a:r>
            <a:endParaRPr b="0" i="0" sz="14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Shape 30"/>
          <p:cNvSpPr/>
          <p:nvPr/>
        </p:nvSpPr>
        <p:spPr>
          <a:xfrm>
            <a:off x="2308204" y="261040"/>
            <a:ext cx="6677694" cy="3528000"/>
          </a:xfrm>
          <a:prstGeom prst="roundRect">
            <a:avLst>
              <a:gd fmla="val 3234" name="adj"/>
            </a:avLst>
          </a:prstGeom>
          <a:solidFill>
            <a:srgbClr val="6868CF">
              <a:alpha val="6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" name="Shape 31"/>
          <p:cNvSpPr txBox="1"/>
          <p:nvPr>
            <p:ph type="ctrTitle"/>
          </p:nvPr>
        </p:nvSpPr>
        <p:spPr>
          <a:xfrm>
            <a:off x="2419315" y="950863"/>
            <a:ext cx="6437161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subTitle"/>
          </p:nvPr>
        </p:nvSpPr>
        <p:spPr>
          <a:xfrm>
            <a:off x="2449179" y="2564904"/>
            <a:ext cx="6377432" cy="1004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1153B5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1153B5"/>
              </a:buClr>
              <a:buSzPts val="2400"/>
              <a:buFont typeface="Verdana"/>
              <a:buChar char="•"/>
              <a:defRPr b="0" i="0" sz="24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texte vertical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57200" y="171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 rot="5400000">
            <a:off x="2320132" y="-311944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1153B5"/>
              </a:buClr>
              <a:buSzPts val="3200"/>
              <a:buFont typeface="Noto Sans Symbols"/>
              <a:buChar char="❑"/>
              <a:defRPr b="0" i="0" sz="32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1153B5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1153B5"/>
              </a:buClr>
              <a:buSzPts val="2400"/>
              <a:buFont typeface="Verdana"/>
              <a:buChar char="•"/>
              <a:defRPr b="0" i="0" sz="24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-12520" y="6461503"/>
            <a:ext cx="684213" cy="30638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vertical et texte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 rot="5400000">
            <a:off x="4721225" y="2089150"/>
            <a:ext cx="5894388" cy="205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524669" y="103982"/>
            <a:ext cx="5894388" cy="602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1153B5"/>
              </a:buClr>
              <a:buSzPts val="3200"/>
              <a:buFont typeface="Noto Sans Symbols"/>
              <a:buChar char="❑"/>
              <a:defRPr b="0" i="0" sz="32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1153B5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1153B5"/>
              </a:buClr>
              <a:buSzPts val="2400"/>
              <a:buFont typeface="Verdana"/>
              <a:buChar char="•"/>
              <a:defRPr b="0" i="0" sz="24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-12520" y="6461503"/>
            <a:ext cx="684213" cy="30638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. Contenu et 2 contenus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171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68313" y="153987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1153B5"/>
              </a:buClr>
              <a:buSzPts val="3200"/>
              <a:buFont typeface="Noto Sans Symbols"/>
              <a:buChar char="❑"/>
              <a:defRPr b="0" i="0" sz="32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1153B5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1153B5"/>
              </a:buClr>
              <a:buSzPts val="2400"/>
              <a:buFont typeface="Verdana"/>
              <a:buChar char="•"/>
              <a:defRPr b="0" i="0" sz="24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659313" y="1539875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1153B5"/>
              </a:buClr>
              <a:buSzPts val="3200"/>
              <a:buFont typeface="Noto Sans Symbols"/>
              <a:buChar char="❑"/>
              <a:defRPr b="0" i="0" sz="32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1153B5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1153B5"/>
              </a:buClr>
              <a:buSzPts val="2400"/>
              <a:buFont typeface="Verdana"/>
              <a:buChar char="•"/>
              <a:defRPr b="0" i="0" sz="24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3" type="body"/>
          </p:nvPr>
        </p:nvSpPr>
        <p:spPr>
          <a:xfrm>
            <a:off x="4659313" y="3878263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1153B5"/>
              </a:buClr>
              <a:buSzPts val="3200"/>
              <a:buFont typeface="Noto Sans Symbols"/>
              <a:buChar char="❑"/>
              <a:defRPr b="0" i="0" sz="32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1153B5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1153B5"/>
              </a:buClr>
              <a:buSzPts val="2400"/>
              <a:buFont typeface="Verdana"/>
              <a:buChar char="•"/>
              <a:defRPr b="0" i="0" sz="24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-12520" y="6461503"/>
            <a:ext cx="684213" cy="30638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et contenu">
  <p:cSld name="Titre et contenu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468313" y="153987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1153B5"/>
              </a:buClr>
              <a:buSzPts val="3200"/>
              <a:buFont typeface="Noto Sans Symbols"/>
              <a:buChar char="❑"/>
              <a:defRPr b="0" i="0" sz="32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1153B5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1153B5"/>
              </a:buClr>
              <a:buSzPts val="2400"/>
              <a:buFont typeface="Verdana"/>
              <a:buChar char="•"/>
              <a:defRPr b="0" i="0" sz="24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-12520" y="6461503"/>
            <a:ext cx="684213" cy="30638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457200" y="171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de section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1153B5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None/>
              <a:defRPr b="0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1153B5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1153B5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1153B5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1153B5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1153B5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1153B5"/>
              </a:buClr>
              <a:buSzPts val="1400"/>
              <a:buFont typeface="Verdana"/>
              <a:buNone/>
              <a:defRPr b="0" i="0" sz="14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-12520" y="6461503"/>
            <a:ext cx="684213" cy="30638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ux contenu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171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68313" y="153987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153B5"/>
              </a:buClr>
              <a:buSzPts val="2800"/>
              <a:buFont typeface="Noto Sans Symbols"/>
              <a:buChar char="❑"/>
              <a:defRPr b="0" i="0" sz="2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1153B5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•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1153B5"/>
              </a:buClr>
              <a:buSzPts val="1800"/>
              <a:buFont typeface="Verdana"/>
              <a:buChar char="–"/>
              <a:defRPr b="0" i="0" sz="1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1153B5"/>
              </a:buClr>
              <a:buSzPts val="1800"/>
              <a:buFont typeface="Verdana"/>
              <a:buChar char="»"/>
              <a:defRPr b="0" i="0" sz="1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1153B5"/>
              </a:buClr>
              <a:buSzPts val="1800"/>
              <a:buFont typeface="Verdana"/>
              <a:buChar char="»"/>
              <a:defRPr b="0" i="0" sz="1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1153B5"/>
              </a:buClr>
              <a:buSzPts val="1800"/>
              <a:buFont typeface="Verdana"/>
              <a:buChar char="»"/>
              <a:defRPr b="0" i="0" sz="1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1153B5"/>
              </a:buClr>
              <a:buSzPts val="1800"/>
              <a:buFont typeface="Verdana"/>
              <a:buChar char="»"/>
              <a:defRPr b="0" i="0" sz="1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1153B5"/>
              </a:buClr>
              <a:buSzPts val="1800"/>
              <a:buFont typeface="Verdana"/>
              <a:buChar char="»"/>
              <a:defRPr b="0" i="0" sz="1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659313" y="153987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153B5"/>
              </a:buClr>
              <a:buSzPts val="2800"/>
              <a:buFont typeface="Noto Sans Symbols"/>
              <a:buChar char="❑"/>
              <a:defRPr b="0" i="0" sz="2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1153B5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•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1153B5"/>
              </a:buClr>
              <a:buSzPts val="1800"/>
              <a:buFont typeface="Verdana"/>
              <a:buChar char="–"/>
              <a:defRPr b="0" i="0" sz="1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1153B5"/>
              </a:buClr>
              <a:buSzPts val="1800"/>
              <a:buFont typeface="Verdana"/>
              <a:buChar char="»"/>
              <a:defRPr b="0" i="0" sz="1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1153B5"/>
              </a:buClr>
              <a:buSzPts val="1800"/>
              <a:buFont typeface="Verdana"/>
              <a:buChar char="»"/>
              <a:defRPr b="0" i="0" sz="1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1153B5"/>
              </a:buClr>
              <a:buSzPts val="1800"/>
              <a:buFont typeface="Verdana"/>
              <a:buChar char="»"/>
              <a:defRPr b="0" i="0" sz="1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1153B5"/>
              </a:buClr>
              <a:buSzPts val="1800"/>
              <a:buFont typeface="Verdana"/>
              <a:buChar char="»"/>
              <a:defRPr b="0" i="0" sz="1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1153B5"/>
              </a:buClr>
              <a:buSzPts val="1800"/>
              <a:buFont typeface="Verdana"/>
              <a:buChar char="»"/>
              <a:defRPr b="0" i="0" sz="1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-12520" y="6461503"/>
            <a:ext cx="684213" cy="30638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53B5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1153B5"/>
              </a:buClr>
              <a:buSzPts val="1800"/>
              <a:buFont typeface="Verdana"/>
              <a:buNone/>
              <a:defRPr b="1" i="0" sz="1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None/>
              <a:defRPr b="1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None/>
              <a:defRPr b="1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None/>
              <a:defRPr b="1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None/>
              <a:defRPr b="1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None/>
              <a:defRPr b="1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None/>
              <a:defRPr b="1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53B5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1153B5"/>
              </a:buClr>
              <a:buSzPts val="1800"/>
              <a:buFont typeface="Verdana"/>
              <a:buChar char="•"/>
              <a:defRPr b="0" i="0" sz="1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53B5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1153B5"/>
              </a:buClr>
              <a:buSzPts val="1800"/>
              <a:buFont typeface="Verdana"/>
              <a:buNone/>
              <a:defRPr b="1" i="0" sz="1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None/>
              <a:defRPr b="1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None/>
              <a:defRPr b="1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None/>
              <a:defRPr b="1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None/>
              <a:defRPr b="1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None/>
              <a:defRPr b="1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None/>
              <a:defRPr b="1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53B5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1153B5"/>
              </a:buClr>
              <a:buSzPts val="1800"/>
              <a:buFont typeface="Verdana"/>
              <a:buChar char="•"/>
              <a:defRPr b="0" i="0" sz="1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Char char="–"/>
              <a:defRPr b="0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1153B5"/>
              </a:buClr>
              <a:buSzPts val="1600"/>
              <a:buFont typeface="Verdana"/>
              <a:buChar char="»"/>
              <a:defRPr b="0" i="0" sz="16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-12520" y="6461503"/>
            <a:ext cx="684213" cy="30638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re seul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171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-12520" y="6461503"/>
            <a:ext cx="684213" cy="30638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-12520" y="6461503"/>
            <a:ext cx="684213" cy="30638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u avec légende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1153B5"/>
              </a:buClr>
              <a:buSzPts val="3200"/>
              <a:buFont typeface="Noto Sans Symbols"/>
              <a:buChar char="❑"/>
              <a:defRPr b="0" i="0" sz="32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1153B5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1153B5"/>
              </a:buClr>
              <a:buSzPts val="2400"/>
              <a:buFont typeface="Verdana"/>
              <a:buChar char="•"/>
              <a:defRPr b="0" i="0" sz="24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1153B5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1153B5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1153B5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1153B5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1153B5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1153B5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1153B5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1153B5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1153B5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-12520" y="6461503"/>
            <a:ext cx="684213" cy="30638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avec légende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2" name="Shape 7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1153B5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1153B5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1153B5"/>
              </a:buClr>
              <a:buSzPts val="2400"/>
              <a:buFont typeface="Verdana"/>
              <a:buNone/>
              <a:defRPr b="0" i="0" sz="24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None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None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None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None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None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None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1153B5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1153B5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1153B5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1153B5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1153B5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1153B5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1153B5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1153B5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1153B5"/>
              </a:buClr>
              <a:buSzPts val="900"/>
              <a:buFont typeface="Verdana"/>
              <a:buNone/>
              <a:defRPr b="0" i="0" sz="9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-12520" y="6461503"/>
            <a:ext cx="684213" cy="30638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-2267744" y="-819472"/>
            <a:ext cx="5472113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73800" y="6359525"/>
            <a:ext cx="892175" cy="44608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12013" y="6359525"/>
            <a:ext cx="893762" cy="44608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2" name="Shape 12"/>
          <p:cNvSpPr txBox="1"/>
          <p:nvPr>
            <p:ph type="title"/>
          </p:nvPr>
        </p:nvSpPr>
        <p:spPr>
          <a:xfrm>
            <a:off x="457200" y="171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68313" y="153987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1153B5"/>
              </a:buClr>
              <a:buSzPts val="3200"/>
              <a:buFont typeface="Noto Sans Symbols"/>
              <a:buChar char="❑"/>
              <a:defRPr b="0" i="0" sz="32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1153B5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1153B5"/>
              </a:buClr>
              <a:buSzPts val="2400"/>
              <a:buFont typeface="Verdana"/>
              <a:buChar char="•"/>
              <a:defRPr b="0" i="0" sz="24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1153B5"/>
              </a:buClr>
              <a:buSzPts val="2000"/>
              <a:buFont typeface="Verdana"/>
              <a:buChar char="»"/>
              <a:defRPr b="0" i="0" sz="2000" u="none" cap="none" strike="noStrike">
                <a:solidFill>
                  <a:srgbClr val="1153B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pic>
        <p:nvPicPr>
          <p:cNvPr id="14" name="Shape 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2400" y="6377147"/>
            <a:ext cx="730115" cy="4464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5" name="Shape 15"/>
          <p:cNvSpPr/>
          <p:nvPr/>
        </p:nvSpPr>
        <p:spPr>
          <a:xfrm flipH="1">
            <a:off x="38141" y="6470959"/>
            <a:ext cx="6132084" cy="311847"/>
          </a:xfrm>
          <a:prstGeom prst="roundRect">
            <a:avLst>
              <a:gd fmla="val 16667" name="adj"/>
            </a:avLst>
          </a:prstGeom>
          <a:solidFill>
            <a:srgbClr val="3333FF">
              <a:alpha val="80000"/>
            </a:srgbClr>
          </a:solidFill>
          <a:ln>
            <a:noFill/>
          </a:ln>
          <a:effectLst>
            <a:outerShdw blurRad="50800" rotWithShape="0" dir="162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110743" y="6519529"/>
            <a:ext cx="6016935" cy="207700"/>
          </a:xfrm>
          <a:prstGeom prst="roundRect">
            <a:avLst>
              <a:gd fmla="val 16667" name="adj"/>
            </a:avLst>
          </a:prstGeom>
          <a:solidFill>
            <a:schemeClr val="dk2">
              <a:alpha val="69803"/>
            </a:schemeClr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467544" y="6482953"/>
            <a:ext cx="5370846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Noto Sans Symbols"/>
              <a:buNone/>
            </a:pPr>
            <a:r>
              <a:rPr b="0" i="0" lang="es-ES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Your project title – speaker name</a:t>
            </a:r>
            <a:endParaRPr b="0" i="0" sz="11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-12520" y="6461503"/>
            <a:ext cx="684213" cy="30638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MandyBB/Wifi-Communication-with-two-ESP8266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ircuits4you.com/2016/12/16/esp8266-web-server-html/" TargetMode="External"/><Relationship Id="rId4" Type="http://schemas.openxmlformats.org/officeDocument/2006/relationships/hyperlink" Target="https://circuits4you.com/2018/02/05/esp8266-arduino-wifi-web-server-led-on-off-control/" TargetMode="External"/><Relationship Id="rId5" Type="http://schemas.openxmlformats.org/officeDocument/2006/relationships/hyperlink" Target="https://tttapa.github.io/ESP8266/Chap10%20-%20Simple%20Web%20Server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v_tSBUlWprPzB5vvPZ5pz0tsE2PwQXtW/view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josehp22/Webserver-with-ESP8266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_8iFm7xFAXQDV4MxCG5jPkpw2dlT1V8z/view" TargetMode="External"/><Relationship Id="rId4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MandyBB/Wifi-Communication-with-two-ESP8266" TargetMode="External"/><Relationship Id="rId4" Type="http://schemas.openxmlformats.org/officeDocument/2006/relationships/hyperlink" Target="https://github.com/josehp22/Webserver-with-ESP8266" TargetMode="External"/><Relationship Id="rId5" Type="http://schemas.openxmlformats.org/officeDocument/2006/relationships/hyperlink" Target="https://github.com/MandyBB/Web-server-messenger-between-two-ESP8266-using-wifi-communic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58KGSGrIs_RtiKIRWXY-yNHnbbmgWZsD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2419315" y="565030"/>
            <a:ext cx="6437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Hardware Software Platforms</a:t>
            </a:r>
            <a:br>
              <a:rPr b="1" i="0" lang="es-ES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es-ES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 Presentation</a:t>
            </a:r>
            <a:endParaRPr b="1" i="0" sz="3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Shape 98"/>
          <p:cNvSpPr txBox="1"/>
          <p:nvPr>
            <p:ph idx="1" type="subTitle"/>
          </p:nvPr>
        </p:nvSpPr>
        <p:spPr>
          <a:xfrm>
            <a:off x="2123728" y="2492896"/>
            <a:ext cx="6617180" cy="1004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WiFi Communication Server-Client with ESP8266 and Webserver with ESP8266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123725" y="3955200"/>
            <a:ext cx="6189600" cy="2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José Huertas Pedroche </a:t>
            </a:r>
            <a:r>
              <a:rPr lang="es-ES" sz="24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0" lang="es-ES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jose_22_hp@hotmail.com</a:t>
            </a:r>
            <a:r>
              <a:rPr lang="es-ES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2000"/>
          </a:p>
          <a:p>
            <a:pPr indent="0" lvl="0" marL="0" marR="0" rtl="0" algn="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Amanda Bersen Borges</a:t>
            </a:r>
            <a:endParaRPr sz="2400"/>
          </a:p>
          <a:p>
            <a:pPr indent="0" lvl="0" marL="0" marR="0" rtl="0" algn="r">
              <a:spcBef>
                <a:spcPts val="56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(amandabesenborges@gmail.com)</a:t>
            </a:r>
            <a:endParaRPr b="0" i="0" sz="20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468325" y="2023950"/>
            <a:ext cx="8229600" cy="404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ES"/>
              <a:t>Our GitHub link:</a:t>
            </a:r>
            <a:endParaRPr/>
          </a:p>
          <a:p>
            <a:pPr indent="179999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 u="sng">
                <a:solidFill>
                  <a:srgbClr val="6868C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https://github.com/MandyBB/Wifi-Communication-with-two-ESP8266</a:t>
            </a:r>
            <a:endParaRPr>
              <a:solidFill>
                <a:srgbClr val="6868CF"/>
              </a:solidFill>
            </a:endParaRP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-12520" y="6461503"/>
            <a:ext cx="684300" cy="3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171450"/>
            <a:ext cx="8229600" cy="593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32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Webserver with ESP8266</a:t>
            </a:r>
            <a:endParaRPr b="1" i="0" sz="3200" u="none" cap="none" strike="noStrike">
              <a:solidFill>
                <a:schemeClr val="accent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-12520" y="6461503"/>
            <a:ext cx="684213" cy="30638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accen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s-ES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1" i="0" sz="11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Shape 179"/>
          <p:cNvSpPr txBox="1"/>
          <p:nvPr/>
        </p:nvSpPr>
        <p:spPr>
          <a:xfrm>
            <a:off x="440687" y="946621"/>
            <a:ext cx="8229600" cy="593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8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1" lang="es-ES" sz="280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lock Diagram</a:t>
            </a:r>
            <a:r>
              <a:rPr b="1" i="0" lang="es-ES" sz="2800" u="none" cap="none" strike="noStrik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b="1" i="0" sz="2800" u="none" cap="none" strike="noStrike">
              <a:solidFill>
                <a:schemeClr val="accent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1048799" y="2142907"/>
            <a:ext cx="2232769" cy="56319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Webserver</a:t>
            </a:r>
            <a:endParaRPr b="1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1" name="Shape 181"/>
          <p:cNvSpPr/>
          <p:nvPr>
            <p:ph idx="1" type="body"/>
          </p:nvPr>
        </p:nvSpPr>
        <p:spPr>
          <a:xfrm>
            <a:off x="1108282" y="4052491"/>
            <a:ext cx="2232248" cy="550181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ESP8266</a:t>
            </a:r>
            <a:endParaRPr b="1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5580112" y="4077071"/>
            <a:ext cx="2232248" cy="550181"/>
          </a:xfrm>
          <a:prstGeom prst="roundRect">
            <a:avLst>
              <a:gd fmla="val 16667" name="adj"/>
            </a:avLst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ESP8266</a:t>
            </a:r>
            <a:endParaRPr b="1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5580112" y="2172079"/>
            <a:ext cx="2232248" cy="55018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Webserver</a:t>
            </a:r>
            <a:endParaRPr b="1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Shape 184"/>
          <p:cNvSpPr/>
          <p:nvPr/>
        </p:nvSpPr>
        <p:spPr>
          <a:xfrm flipH="1" rot="10616434">
            <a:off x="390826" y="2722841"/>
            <a:ext cx="663274" cy="1352448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Shape 185"/>
          <p:cNvSpPr/>
          <p:nvPr/>
        </p:nvSpPr>
        <p:spPr>
          <a:xfrm rot="10616434">
            <a:off x="7807553" y="2697752"/>
            <a:ext cx="702425" cy="1352448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3560220" y="4725144"/>
            <a:ext cx="1800200" cy="275091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1360049" y="4725144"/>
            <a:ext cx="1728713" cy="72008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Server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5831879" y="4726090"/>
            <a:ext cx="1728713" cy="72008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b="0" i="0" lang="es-E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Client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717689" y="3199708"/>
            <a:ext cx="2563879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WiFi Communication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5605220" y="3157952"/>
            <a:ext cx="2563879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WiFi Communication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3202475" y="5035997"/>
            <a:ext cx="2563879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WiFi Communication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206067" y="1585801"/>
            <a:ext cx="3645854" cy="4075447"/>
          </a:xfrm>
          <a:prstGeom prst="ellipse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0" y="1047850"/>
            <a:ext cx="9144000" cy="517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1153B5"/>
                </a:solidFill>
                <a:latin typeface="Arial"/>
                <a:ea typeface="Arial"/>
                <a:cs typeface="Arial"/>
                <a:sym typeface="Arial"/>
              </a:rPr>
              <a:t>ESP8266 Web Server with HTML Web Page</a:t>
            </a:r>
            <a:endParaRPr sz="3000">
              <a:solidFill>
                <a:srgbClr val="1153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9999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u="sng">
                <a:solidFill>
                  <a:srgbClr val="6868C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https://circuits4you.com/2016/12/16/esp8266-web-server-html/</a:t>
            </a:r>
            <a:endParaRPr sz="2400">
              <a:solidFill>
                <a:srgbClr val="6868C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9999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3A3E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1153B5"/>
                </a:solidFill>
                <a:latin typeface="Arial"/>
                <a:ea typeface="Arial"/>
                <a:cs typeface="Arial"/>
                <a:sym typeface="Arial"/>
              </a:rPr>
              <a:t>ESP8266 Arduino WiFi Web Server LED on off control</a:t>
            </a:r>
            <a:endParaRPr sz="3000">
              <a:solidFill>
                <a:srgbClr val="1153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u="sng">
                <a:solidFill>
                  <a:srgbClr val="6868C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https://circuits4you.com/2018/02/05/esp8266-arduino-wifi-web-server-led-on-off-control/</a:t>
            </a:r>
            <a:endParaRPr sz="2400">
              <a:solidFill>
                <a:srgbClr val="6868C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9999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3A3E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solidFill>
                  <a:srgbClr val="1153B5"/>
                </a:solidFill>
                <a:latin typeface="Arial"/>
                <a:ea typeface="Arial"/>
                <a:cs typeface="Arial"/>
                <a:sym typeface="Arial"/>
              </a:rPr>
              <a:t>ESP8266 First Web Server</a:t>
            </a:r>
            <a:endParaRPr sz="3000">
              <a:solidFill>
                <a:srgbClr val="1153B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u="sng">
                <a:solidFill>
                  <a:srgbClr val="6868CF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https://tttapa.github.io/ESP8266/Chap10%20-%20Simple%20Web%20Server.html</a:t>
            </a:r>
            <a:endParaRPr sz="2400">
              <a:solidFill>
                <a:srgbClr val="6868C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A3A3E0"/>
              </a:solidFill>
            </a:endParaRP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-12520" y="6461503"/>
            <a:ext cx="684300" cy="3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0" name="Shape 200"/>
          <p:cNvSpPr txBox="1"/>
          <p:nvPr>
            <p:ph type="title"/>
          </p:nvPr>
        </p:nvSpPr>
        <p:spPr>
          <a:xfrm>
            <a:off x="457200" y="171450"/>
            <a:ext cx="8229600" cy="6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Tutorial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2" type="sldNum"/>
          </p:nvPr>
        </p:nvSpPr>
        <p:spPr>
          <a:xfrm>
            <a:off x="-12520" y="6461503"/>
            <a:ext cx="684300" cy="3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7" name="Shape 207" title="20180529_145939.mp4">
            <a:hlinkClick r:id="rId3"/>
          </p:cNvPr>
          <p:cNvSpPr/>
          <p:nvPr/>
        </p:nvSpPr>
        <p:spPr>
          <a:xfrm>
            <a:off x="633763" y="241150"/>
            <a:ext cx="7876475" cy="5907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2007225"/>
            <a:ext cx="8229600" cy="207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-ES"/>
              <a:t>Our GitHub link:</a:t>
            </a:r>
            <a:endParaRPr/>
          </a:p>
          <a:p>
            <a:pPr indent="179999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 u="sng">
                <a:solidFill>
                  <a:srgbClr val="6868C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https://github.com/josehp22/Webserver-with-ESP8266</a:t>
            </a:r>
            <a:endParaRPr/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-12520" y="6461503"/>
            <a:ext cx="684300" cy="3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457200" y="2211600"/>
            <a:ext cx="8229600" cy="243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s-ES" u="sng"/>
              <a:t>Main Issue</a:t>
            </a:r>
            <a:endParaRPr u="sng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FF0000"/>
                </a:solidFill>
              </a:rPr>
              <a:t>TWO</a:t>
            </a:r>
            <a:r>
              <a:rPr lang="es-ES"/>
              <a:t> WiFi configurations for </a:t>
            </a:r>
            <a:r>
              <a:rPr lang="es-ES">
                <a:solidFill>
                  <a:srgbClr val="FF0000"/>
                </a:solidFill>
              </a:rPr>
              <a:t>ONE</a:t>
            </a:r>
            <a:r>
              <a:rPr lang="es-ES"/>
              <a:t> WiFi module.</a:t>
            </a:r>
            <a:endParaRPr/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-12520" y="6461503"/>
            <a:ext cx="684300" cy="3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2" name="Shape 222"/>
          <p:cNvSpPr txBox="1"/>
          <p:nvPr>
            <p:ph type="title"/>
          </p:nvPr>
        </p:nvSpPr>
        <p:spPr>
          <a:xfrm>
            <a:off x="457200" y="17145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The Union of both Parts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-12525" y="0"/>
            <a:ext cx="9144000" cy="638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[1] - Turn on Wi-Fi communication as Server;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  Wait for msg;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[2] - Turn on WebServer;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  Wait for msgWB from WebServer;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if (msgWS arrives):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	[2] - Stores the msgWS in msg;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	       Turn off WebServer;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  Turn on Wi-Fi Communication as Client;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  Send msg to [1];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[1] - Listen msg;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  Send ConfMsg for confirmation of received msg to [2];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[2] - Receives ConfMsg;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  Stop sending msg;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  Turn off Wi-Fi Communication as Client;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[1] - Turn off Wi-Fi communication as server;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  Turn on WebServer;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  Send msg to WebServer;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[2] - Turn on Wi-Fi Communication as Server;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  Wait for msg;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[2] = [1] and [1]=[2];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return;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-12520" y="6461503"/>
            <a:ext cx="684300" cy="3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0" name="Shape 230"/>
          <p:cNvSpPr txBox="1"/>
          <p:nvPr/>
        </p:nvSpPr>
        <p:spPr>
          <a:xfrm>
            <a:off x="5034975" y="234175"/>
            <a:ext cx="40965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1153B5"/>
                </a:solidFill>
              </a:rPr>
              <a:t> [1] and [2] - ESP8266 1 and 2.</a:t>
            </a:r>
            <a:endParaRPr sz="1800">
              <a:solidFill>
                <a:srgbClr val="1153B5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1153B5"/>
                </a:solidFill>
              </a:rPr>
              <a:t>msg - message broadcasted</a:t>
            </a:r>
            <a:endParaRPr sz="1800">
              <a:solidFill>
                <a:srgbClr val="1153B5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solidFill>
                  <a:srgbClr val="1153B5"/>
                </a:solidFill>
              </a:rPr>
              <a:t> msgWB - message from Web Server.</a:t>
            </a:r>
            <a:endParaRPr sz="1800">
              <a:solidFill>
                <a:srgbClr val="1153B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2" type="sldNum"/>
          </p:nvPr>
        </p:nvSpPr>
        <p:spPr>
          <a:xfrm>
            <a:off x="-12520" y="6461503"/>
            <a:ext cx="684300" cy="3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 b="0" l="1671" r="0" t="0"/>
          <a:stretch/>
        </p:blipFill>
        <p:spPr>
          <a:xfrm>
            <a:off x="0" y="0"/>
            <a:ext cx="5484536" cy="3115375"/>
          </a:xfrm>
          <a:prstGeom prst="rect">
            <a:avLst/>
          </a:prstGeom>
          <a:noFill/>
          <a:ln cap="flat" cmpd="sng" w="19050">
            <a:solidFill>
              <a:srgbClr val="1153B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4">
            <a:alphaModFix/>
          </a:blip>
          <a:srcRect b="0" l="2028" r="0" t="0"/>
          <a:stretch/>
        </p:blipFill>
        <p:spPr>
          <a:xfrm>
            <a:off x="0" y="3264413"/>
            <a:ext cx="5932450" cy="3048050"/>
          </a:xfrm>
          <a:prstGeom prst="rect">
            <a:avLst/>
          </a:prstGeom>
          <a:noFill/>
          <a:ln cap="flat" cmpd="sng" w="19050">
            <a:solidFill>
              <a:srgbClr val="1153B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9" name="Shape 239"/>
          <p:cNvSpPr txBox="1"/>
          <p:nvPr/>
        </p:nvSpPr>
        <p:spPr>
          <a:xfrm>
            <a:off x="6072000" y="1371600"/>
            <a:ext cx="3072000" cy="4114800"/>
          </a:xfrm>
          <a:prstGeom prst="rect">
            <a:avLst/>
          </a:prstGeom>
          <a:noFill/>
          <a:ln cap="flat" cmpd="sng" w="19050">
            <a:solidFill>
              <a:srgbClr val="1153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/>
              <a:t>Switch (Aux){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/>
              <a:t>   Case 1: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/>
              <a:t>	Web Server on;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/>
              <a:t>	if there is msgWS {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/>
              <a:t>		Aux = 2;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/>
              <a:t>		Clean msgWC;</a:t>
            </a:r>
            <a:endParaRPr sz="18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/>
              <a:t>}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/>
              <a:t>   Case 2: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/>
              <a:t>	Wifi Communication on;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/>
              <a:t>	if there is msgWC{</a:t>
            </a:r>
            <a:endParaRPr sz="18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/>
              <a:t>Clean msgWS;</a:t>
            </a:r>
            <a:endParaRPr sz="1800"/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/>
              <a:t>Aux = 1;</a:t>
            </a:r>
            <a:endParaRPr sz="1800"/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/>
              <a:t>}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/>
              <a:t>}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468325" y="1539875"/>
            <a:ext cx="4298700" cy="212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rPr lang="es-ES"/>
              <a:t>2 Simulations:</a:t>
            </a:r>
            <a:endParaRPr/>
          </a:p>
          <a:p>
            <a:pPr indent="-431800" lvl="0" marL="1371600" rtl="0"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es-ES"/>
              <a:t>The Server;</a:t>
            </a:r>
            <a:endParaRPr/>
          </a:p>
          <a:p>
            <a:pPr indent="-431800" lvl="0" marL="1371600"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es-ES"/>
              <a:t>The Client.</a:t>
            </a:r>
            <a:endParaRPr/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-12520" y="6461503"/>
            <a:ext cx="684300" cy="3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7" name="Shape 247"/>
          <p:cNvSpPr txBox="1"/>
          <p:nvPr>
            <p:ph type="title"/>
          </p:nvPr>
        </p:nvSpPr>
        <p:spPr>
          <a:xfrm>
            <a:off x="457200" y="171450"/>
            <a:ext cx="82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Simulation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2" type="sldNum"/>
          </p:nvPr>
        </p:nvSpPr>
        <p:spPr>
          <a:xfrm>
            <a:off x="-12520" y="6461503"/>
            <a:ext cx="684300" cy="3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54" name="Shape 254" title="video-1527785756 (2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0538" y="1219200"/>
            <a:ext cx="6442925" cy="48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/>
          <p:cNvSpPr txBox="1"/>
          <p:nvPr>
            <p:ph type="title"/>
          </p:nvPr>
        </p:nvSpPr>
        <p:spPr>
          <a:xfrm>
            <a:off x="457200" y="171450"/>
            <a:ext cx="82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1</a:t>
            </a:r>
            <a:r>
              <a:rPr baseline="30000" lang="es-ES"/>
              <a:t>st</a:t>
            </a:r>
            <a:r>
              <a:rPr lang="es-ES"/>
              <a:t> </a:t>
            </a:r>
            <a:r>
              <a:rPr lang="es-ES"/>
              <a:t>Simulation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267625" y="1539875"/>
            <a:ext cx="8697900" cy="299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>
              <a:spcBef>
                <a:spcPts val="640"/>
              </a:spcBef>
              <a:spcAft>
                <a:spcPts val="0"/>
              </a:spcAft>
              <a:buSzPts val="3000"/>
              <a:buChar char="❑"/>
            </a:pPr>
            <a:r>
              <a:rPr lang="es-ES" sz="3000"/>
              <a:t>Introduction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❑"/>
            </a:pPr>
            <a:r>
              <a:rPr lang="es-ES" sz="3000"/>
              <a:t>Wifi Communication between 2 ESP8266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❑"/>
            </a:pPr>
            <a:r>
              <a:rPr lang="es-ES" sz="3000"/>
              <a:t>WebServer with ESP8266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❑"/>
            </a:pPr>
            <a:r>
              <a:rPr lang="es-ES" sz="3000"/>
              <a:t>The Union of both Parts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❑"/>
            </a:pPr>
            <a:r>
              <a:rPr lang="es-ES" sz="3000"/>
              <a:t>Simulations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❑"/>
            </a:pPr>
            <a:r>
              <a:rPr lang="es-ES" sz="3000"/>
              <a:t>Conclusion</a:t>
            </a:r>
            <a:endParaRPr sz="3000"/>
          </a:p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-12520" y="6461503"/>
            <a:ext cx="684300" cy="3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457200" y="171450"/>
            <a:ext cx="82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Summary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2" type="sldNum"/>
          </p:nvPr>
        </p:nvSpPr>
        <p:spPr>
          <a:xfrm>
            <a:off x="-12520" y="6461503"/>
            <a:ext cx="684300" cy="3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2" name="Shape 262"/>
          <p:cNvSpPr txBox="1"/>
          <p:nvPr/>
        </p:nvSpPr>
        <p:spPr>
          <a:xfrm>
            <a:off x="0" y="893500"/>
            <a:ext cx="6616500" cy="29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1153B5"/>
                </a:solidFill>
              </a:rPr>
              <a:t>Turn on</a:t>
            </a:r>
            <a:r>
              <a:rPr lang="es-ES" sz="1800">
                <a:solidFill>
                  <a:srgbClr val="1153B5"/>
                </a:solidFill>
              </a:rPr>
              <a:t> Wi-Fi communication;</a:t>
            </a:r>
            <a:endParaRPr sz="1800">
              <a:solidFill>
                <a:srgbClr val="1153B5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1153B5"/>
                </a:solidFill>
              </a:rPr>
              <a:t>wait for the answer.</a:t>
            </a:r>
            <a:endParaRPr sz="1800">
              <a:solidFill>
                <a:srgbClr val="1153B5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1153B5"/>
                </a:solidFill>
              </a:rPr>
              <a:t>Turn off Wi-Fi communication;</a:t>
            </a:r>
            <a:endParaRPr sz="1800">
              <a:solidFill>
                <a:srgbClr val="1153B5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1153B5"/>
                </a:solidFill>
              </a:rPr>
              <a:t>Turn on WebServer;</a:t>
            </a:r>
            <a:endParaRPr sz="1800">
              <a:solidFill>
                <a:srgbClr val="1153B5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1153B5"/>
                </a:solidFill>
              </a:rPr>
              <a:t>Show information of the Web Server </a:t>
            </a:r>
            <a:r>
              <a:rPr lang="es-ES" sz="1800">
                <a:solidFill>
                  <a:srgbClr val="1153B5"/>
                </a:solidFill>
              </a:rPr>
              <a:t>at the serial port</a:t>
            </a:r>
            <a:endParaRPr sz="1800">
              <a:solidFill>
                <a:srgbClr val="1153B5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1153B5"/>
                </a:solidFill>
              </a:rPr>
              <a:t> IP address;</a:t>
            </a:r>
            <a:endParaRPr sz="1800">
              <a:solidFill>
                <a:srgbClr val="1153B5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1153B5"/>
                </a:solidFill>
              </a:rPr>
              <a:t>The user Copy this address at the internet browser to see the HTML;</a:t>
            </a:r>
            <a:endParaRPr sz="1800">
              <a:solidFill>
                <a:srgbClr val="1153B5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1153B5"/>
                </a:solidFill>
              </a:rPr>
              <a:t>Write message or see the answer at the HTML.</a:t>
            </a:r>
            <a:endParaRPr sz="1800">
              <a:solidFill>
                <a:srgbClr val="1153B5"/>
              </a:solidFill>
            </a:endParaRPr>
          </a:p>
        </p:txBody>
      </p:sp>
      <p:sp>
        <p:nvSpPr>
          <p:cNvPr id="263" name="Shape 263"/>
          <p:cNvSpPr txBox="1"/>
          <p:nvPr>
            <p:ph type="title"/>
          </p:nvPr>
        </p:nvSpPr>
        <p:spPr>
          <a:xfrm>
            <a:off x="457200" y="171450"/>
            <a:ext cx="8229600" cy="59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</a:t>
            </a:r>
            <a:r>
              <a:rPr baseline="30000" lang="es-ES"/>
              <a:t>nd</a:t>
            </a:r>
            <a:r>
              <a:rPr lang="es-ES"/>
              <a:t> Simulation</a:t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-12525" y="3937850"/>
            <a:ext cx="5954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79999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1153B5"/>
                </a:solidFill>
              </a:rPr>
              <a:t>IP address = 11.11.11.11</a:t>
            </a:r>
            <a:endParaRPr sz="2400">
              <a:solidFill>
                <a:srgbClr val="1153B5"/>
              </a:solidFill>
            </a:endParaRPr>
          </a:p>
          <a:p>
            <a:pPr indent="179999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FF0000"/>
                </a:solidFill>
              </a:rPr>
              <a:t>IP address of the Wi-Fi communication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 b="44013" l="7143" r="77152" t="15956"/>
          <a:stretch/>
        </p:blipFill>
        <p:spPr>
          <a:xfrm>
            <a:off x="6616524" y="0"/>
            <a:ext cx="2527475" cy="36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 b="55139" l="54295" r="14273" t="7616"/>
          <a:stretch/>
        </p:blipFill>
        <p:spPr>
          <a:xfrm>
            <a:off x="5942175" y="3429000"/>
            <a:ext cx="3189300" cy="2126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 rotWithShape="1">
          <a:blip r:embed="rId4">
            <a:alphaModFix/>
          </a:blip>
          <a:srcRect b="71155" l="1033" r="43715" t="21955"/>
          <a:stretch/>
        </p:blipFill>
        <p:spPr>
          <a:xfrm>
            <a:off x="39637" y="5555200"/>
            <a:ext cx="9064725" cy="635625"/>
          </a:xfrm>
          <a:prstGeom prst="rect">
            <a:avLst/>
          </a:prstGeom>
          <a:noFill/>
          <a:ln cap="flat" cmpd="sng" w="12700">
            <a:solidFill>
              <a:srgbClr val="1153B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idx="1" type="body"/>
          </p:nvPr>
        </p:nvSpPr>
        <p:spPr>
          <a:xfrm>
            <a:off x="468325" y="1314450"/>
            <a:ext cx="8229600" cy="475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AutoNum type="arabicPeriod"/>
            </a:pPr>
            <a:r>
              <a:rPr lang="es-ES" sz="2400"/>
              <a:t>Work with ESP8266</a:t>
            </a:r>
            <a:endParaRPr sz="24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AutoNum type="arabicPeriod"/>
            </a:pPr>
            <a:r>
              <a:rPr lang="es-ES" sz="2400"/>
              <a:t>WiFi connections</a:t>
            </a:r>
            <a:endParaRPr sz="2400"/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640"/>
              </a:spcBef>
              <a:spcAft>
                <a:spcPts val="0"/>
              </a:spcAft>
              <a:buSzPts val="2400"/>
              <a:buAutoNum type="arabicPeriod"/>
            </a:pPr>
            <a:r>
              <a:rPr lang="es-ES" sz="2400"/>
              <a:t>Created 3 GitHub:</a:t>
            </a:r>
            <a:endParaRPr sz="2400"/>
          </a:p>
          <a:p>
            <a:pPr indent="0" lvl="0" marL="0" rt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179999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https://github.com/MandyBB/Wifi-Communication-with-two-ESP8266</a:t>
            </a:r>
            <a:endParaRPr sz="1800">
              <a:solidFill>
                <a:srgbClr val="1155CC"/>
              </a:solidFill>
            </a:endParaRPr>
          </a:p>
          <a:p>
            <a:pPr indent="179999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155CC"/>
              </a:solidFill>
            </a:endParaRPr>
          </a:p>
          <a:p>
            <a:pPr indent="179999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https://github.com/josehp22/Webserver-with-ESP8266</a:t>
            </a:r>
            <a:endParaRPr sz="18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9999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9999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https://github.com/MandyBB/Web-server-messenger-between-two-ESP8266-using-wifi-communication</a:t>
            </a:r>
            <a:endParaRPr sz="18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9999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179999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179999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274" name="Shape 274"/>
          <p:cNvSpPr txBox="1"/>
          <p:nvPr>
            <p:ph idx="12" type="sldNum"/>
          </p:nvPr>
        </p:nvSpPr>
        <p:spPr>
          <a:xfrm>
            <a:off x="-12520" y="6461503"/>
            <a:ext cx="684300" cy="3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5" name="Shape 275"/>
          <p:cNvSpPr txBox="1"/>
          <p:nvPr>
            <p:ph type="title"/>
          </p:nvPr>
        </p:nvSpPr>
        <p:spPr>
          <a:xfrm>
            <a:off x="457200" y="17145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334800" y="983450"/>
            <a:ext cx="8809200" cy="50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1153B5"/>
              </a:buClr>
              <a:buSzPts val="3200"/>
              <a:buChar char="❑"/>
            </a:pPr>
            <a:r>
              <a:rPr lang="es-ES">
                <a:solidFill>
                  <a:srgbClr val="1153B5"/>
                </a:solidFill>
              </a:rPr>
              <a:t>The main project:</a:t>
            </a:r>
            <a:endParaRPr>
              <a:solidFill>
                <a:srgbClr val="1153B5"/>
              </a:solidFill>
            </a:endParaRPr>
          </a:p>
          <a:p>
            <a:pPr indent="-406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3B5"/>
              </a:buClr>
              <a:buSzPts val="2800"/>
              <a:buChar char="▪"/>
            </a:pPr>
            <a:r>
              <a:rPr lang="es-ES" sz="2400">
                <a:solidFill>
                  <a:srgbClr val="1153B5"/>
                </a:solidFill>
              </a:rPr>
              <a:t>Communication between two Web pages through two WiFi communications using two ESP8266.</a:t>
            </a:r>
            <a:endParaRPr sz="2400">
              <a:solidFill>
                <a:srgbClr val="1153B5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1153B5"/>
                </a:solidFill>
              </a:rPr>
              <a:t>GitHub: https://github.com/MandyBB/Web-server-messenger-between-two-ESP8266-using-wifi-communication</a:t>
            </a:r>
            <a:endParaRPr sz="1400">
              <a:solidFill>
                <a:srgbClr val="1153B5"/>
              </a:solidFill>
            </a:endParaRPr>
          </a:p>
          <a:p>
            <a:pPr indent="-431800" lvl="0" marL="457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1153B5"/>
              </a:buClr>
              <a:buSzPts val="3200"/>
              <a:buChar char="❑"/>
            </a:pPr>
            <a:r>
              <a:rPr lang="es-ES">
                <a:solidFill>
                  <a:srgbClr val="1153B5"/>
                </a:solidFill>
              </a:rPr>
              <a:t>The objectives:</a:t>
            </a:r>
            <a:endParaRPr>
              <a:solidFill>
                <a:srgbClr val="1153B5"/>
              </a:solidFill>
            </a:endParaRPr>
          </a:p>
          <a:p>
            <a:pPr indent="-406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3B5"/>
              </a:buClr>
              <a:buSzPts val="2800"/>
              <a:buChar char="▪"/>
            </a:pPr>
            <a:r>
              <a:rPr lang="es-ES" sz="2400">
                <a:solidFill>
                  <a:srgbClr val="1153B5"/>
                </a:solidFill>
              </a:rPr>
              <a:t>Learn how works the WiFi protocol at an ESP8266.</a:t>
            </a:r>
            <a:endParaRPr sz="2400">
              <a:solidFill>
                <a:srgbClr val="1153B5"/>
              </a:solidFill>
            </a:endParaRPr>
          </a:p>
          <a:p>
            <a:pPr indent="-406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3B5"/>
              </a:buClr>
              <a:buSzPts val="2800"/>
              <a:buChar char="▪"/>
            </a:pPr>
            <a:r>
              <a:rPr lang="es-ES" sz="2400">
                <a:solidFill>
                  <a:srgbClr val="1153B5"/>
                </a:solidFill>
              </a:rPr>
              <a:t>Work at different types of WiFi communication.</a:t>
            </a:r>
            <a:endParaRPr sz="2400">
              <a:solidFill>
                <a:srgbClr val="1153B5"/>
              </a:solidFill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-12520" y="6461503"/>
            <a:ext cx="684300" cy="3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457200" y="171450"/>
            <a:ext cx="8229600" cy="61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2" type="sldNum"/>
          </p:nvPr>
        </p:nvSpPr>
        <p:spPr>
          <a:xfrm>
            <a:off x="-12520" y="6461503"/>
            <a:ext cx="684300" cy="3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457200" y="171450"/>
            <a:ext cx="8229600" cy="72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Main Scheme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b="13861" l="29898" r="14288" t="23895"/>
          <a:stretch/>
        </p:blipFill>
        <p:spPr>
          <a:xfrm>
            <a:off x="110900" y="702523"/>
            <a:ext cx="8916975" cy="56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468325" y="1539875"/>
            <a:ext cx="8229600" cy="153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153B5"/>
              </a:buClr>
              <a:buSzPts val="2400"/>
              <a:buChar char="❑"/>
            </a:pPr>
            <a:r>
              <a:rPr lang="es-ES" sz="2400">
                <a:solidFill>
                  <a:srgbClr val="1153B5"/>
                </a:solidFill>
              </a:rPr>
              <a:t>Computers with Arduino Software IDE installed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3B5"/>
              </a:buClr>
              <a:buSzPts val="2400"/>
              <a:buChar char="❑"/>
            </a:pPr>
            <a:r>
              <a:rPr lang="es-ES" sz="2400">
                <a:solidFill>
                  <a:srgbClr val="1153B5"/>
                </a:solidFill>
              </a:rPr>
              <a:t>Two ESP8266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3B5"/>
              </a:buClr>
              <a:buSzPts val="2400"/>
              <a:buChar char="❑"/>
            </a:pPr>
            <a:r>
              <a:rPr lang="es-ES" sz="2400">
                <a:solidFill>
                  <a:srgbClr val="1153B5"/>
                </a:solidFill>
              </a:rPr>
              <a:t>Two USB cable</a:t>
            </a:r>
            <a:endParaRPr sz="2400">
              <a:solidFill>
                <a:srgbClr val="1153B5"/>
              </a:solidFill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-12520" y="6461503"/>
            <a:ext cx="684300" cy="3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457200" y="171450"/>
            <a:ext cx="82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Material Used</a:t>
            </a:r>
            <a:endParaRPr/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173" y="3228275"/>
            <a:ext cx="3886367" cy="29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b="14378" l="14783" r="12710" t="2654"/>
          <a:stretch/>
        </p:blipFill>
        <p:spPr>
          <a:xfrm>
            <a:off x="5168348" y="3228275"/>
            <a:ext cx="3388950" cy="2908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468325" y="3724550"/>
            <a:ext cx="8229600" cy="234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>
                <a:solidFill>
                  <a:srgbClr val="1153B5"/>
                </a:solidFill>
              </a:rPr>
              <a:t>The Project is divided in two big parts:</a:t>
            </a:r>
            <a:endParaRPr sz="2400">
              <a:solidFill>
                <a:srgbClr val="1153B5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❑"/>
            </a:pPr>
            <a:r>
              <a:rPr lang="es-ES" sz="2400">
                <a:solidFill>
                  <a:srgbClr val="FF0000"/>
                </a:solidFill>
              </a:rPr>
              <a:t>Red Part: Creation of two Web servers that communicate with the ESP8266s by WiFi.</a:t>
            </a:r>
            <a:endParaRPr sz="2400">
              <a:solidFill>
                <a:srgbClr val="FF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3B5"/>
              </a:buClr>
              <a:buSzPts val="2400"/>
              <a:buChar char="❑"/>
            </a:pPr>
            <a:r>
              <a:rPr lang="es-ES" sz="2400">
                <a:solidFill>
                  <a:srgbClr val="1153B5"/>
                </a:solidFill>
              </a:rPr>
              <a:t>Blue Part: WiFi communication between the two ESP8266</a:t>
            </a:r>
            <a:endParaRPr>
              <a:solidFill>
                <a:srgbClr val="1153B5"/>
              </a:solidFill>
            </a:endParaRPr>
          </a:p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-12520" y="6461503"/>
            <a:ext cx="684300" cy="3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457200" y="171450"/>
            <a:ext cx="82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Block Diagram</a:t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025" y="818200"/>
            <a:ext cx="5137950" cy="28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2" type="sldNum"/>
          </p:nvPr>
        </p:nvSpPr>
        <p:spPr>
          <a:xfrm>
            <a:off x="-12520" y="6461503"/>
            <a:ext cx="684300" cy="3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9" name="Shape 149"/>
          <p:cNvSpPr txBox="1"/>
          <p:nvPr>
            <p:ph type="title"/>
          </p:nvPr>
        </p:nvSpPr>
        <p:spPr>
          <a:xfrm>
            <a:off x="457200" y="171450"/>
            <a:ext cx="82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WiFi Communication Between two ESP8266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 b="17694" l="31726" r="17109" t="35106"/>
          <a:stretch/>
        </p:blipFill>
        <p:spPr>
          <a:xfrm>
            <a:off x="0" y="1466850"/>
            <a:ext cx="9144000" cy="4752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468325" y="1539875"/>
            <a:ext cx="8229600" cy="18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1153B5"/>
                </a:solidFill>
              </a:rPr>
              <a:t>UDP Android ESP</a:t>
            </a:r>
            <a:endParaRPr>
              <a:solidFill>
                <a:srgbClr val="1153B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>
                <a:solidFill>
                  <a:srgbClr val="6868CF"/>
                </a:solidFill>
              </a:rPr>
              <a:t>Github link: https://github.com/gowgear/UDP-Android-ESP</a:t>
            </a:r>
            <a:endParaRPr sz="2400">
              <a:solidFill>
                <a:srgbClr val="6868CF"/>
              </a:solidFill>
            </a:endParaRPr>
          </a:p>
          <a:p>
            <a:pPr indent="0" lvl="0" marL="0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-12520" y="6461503"/>
            <a:ext cx="684300" cy="3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8" name="Shape 158"/>
          <p:cNvSpPr txBox="1"/>
          <p:nvPr>
            <p:ph type="title"/>
          </p:nvPr>
        </p:nvSpPr>
        <p:spPr>
          <a:xfrm>
            <a:off x="457200" y="171450"/>
            <a:ext cx="8229600" cy="68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Tutorial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idx="12" type="sldNum"/>
          </p:nvPr>
        </p:nvSpPr>
        <p:spPr>
          <a:xfrm>
            <a:off x="-12520" y="6461503"/>
            <a:ext cx="684300" cy="30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5" name="Shape 165" title="20180503_121928.mp4">
            <a:hlinkClick r:id="rId3"/>
          </p:cNvPr>
          <p:cNvSpPr/>
          <p:nvPr/>
        </p:nvSpPr>
        <p:spPr>
          <a:xfrm>
            <a:off x="575450" y="171450"/>
            <a:ext cx="7993100" cy="59948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