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Oval 2"/>
          <p:cNvSpPr/>
          <p:nvPr/>
        </p:nvSpPr>
        <p:spPr>
          <a:xfrm>
            <a:off x="457200" y="914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Support Team</a:t>
            </a:r>
          </a:p>
        </p:txBody>
      </p:sp>
      <p:sp>
        <p:nvSpPr>
          <p:cNvPr id="4" name="Oval 3"/>
          <p:cNvSpPr/>
          <p:nvPr/>
        </p:nvSpPr>
        <p:spPr>
          <a:xfrm>
            <a:off x="2743200" y="914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cost</a:t>
            </a:r>
          </a:p>
        </p:txBody>
      </p:sp>
      <p:sp>
        <p:nvSpPr>
          <p:cNvPr id="5" name="Oval 4"/>
          <p:cNvSpPr/>
          <p:nvPr/>
        </p:nvSpPr>
        <p:spPr>
          <a:xfrm>
            <a:off x="5029200" y="914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Client Managers</a:t>
            </a:r>
          </a:p>
        </p:txBody>
      </p:sp>
      <p:sp>
        <p:nvSpPr>
          <p:cNvPr id="6" name="Oval 5"/>
          <p:cNvSpPr/>
          <p:nvPr/>
        </p:nvSpPr>
        <p:spPr>
          <a:xfrm>
            <a:off x="457200" y="1828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in-house trainers</a:t>
            </a:r>
          </a:p>
        </p:txBody>
      </p:sp>
      <p:sp>
        <p:nvSpPr>
          <p:cNvPr id="7" name="Oval 6"/>
          <p:cNvSpPr/>
          <p:nvPr/>
        </p:nvSpPr>
        <p:spPr>
          <a:xfrm>
            <a:off x="2743200" y="1828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schedule</a:t>
            </a:r>
          </a:p>
        </p:txBody>
      </p:sp>
      <p:sp>
        <p:nvSpPr>
          <p:cNvPr id="8" name="Oval 7"/>
          <p:cNvSpPr/>
          <p:nvPr/>
        </p:nvSpPr>
        <p:spPr>
          <a:xfrm>
            <a:off x="5029200" y="1828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legal and commercial aspects</a:t>
            </a:r>
          </a:p>
        </p:txBody>
      </p:sp>
      <p:sp>
        <p:nvSpPr>
          <p:cNvPr id="9" name="Oval 8"/>
          <p:cNvSpPr/>
          <p:nvPr/>
        </p:nvSpPr>
        <p:spPr>
          <a:xfrm>
            <a:off x="457200" y="27432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service staff</a:t>
            </a:r>
          </a:p>
        </p:txBody>
      </p:sp>
      <p:sp>
        <p:nvSpPr>
          <p:cNvPr id="10" name="Oval 9"/>
          <p:cNvSpPr/>
          <p:nvPr/>
        </p:nvSpPr>
        <p:spPr>
          <a:xfrm>
            <a:off x="2743200" y="27432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Head's of Groups</a:t>
            </a:r>
          </a:p>
        </p:txBody>
      </p:sp>
      <p:sp>
        <p:nvSpPr>
          <p:cNvPr id="11" name="Oval 10"/>
          <p:cNvSpPr/>
          <p:nvPr/>
        </p:nvSpPr>
        <p:spPr>
          <a:xfrm>
            <a:off x="5029200" y="27432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Terms and Conditions</a:t>
            </a:r>
          </a:p>
        </p:txBody>
      </p:sp>
      <p:sp>
        <p:nvSpPr>
          <p:cNvPr id="12" name="Oval 11"/>
          <p:cNvSpPr/>
          <p:nvPr/>
        </p:nvSpPr>
        <p:spPr>
          <a:xfrm>
            <a:off x="457200" y="36576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Dean's Office</a:t>
            </a:r>
          </a:p>
        </p:txBody>
      </p:sp>
      <p:sp>
        <p:nvSpPr>
          <p:cNvPr id="13" name="Oval 12"/>
          <p:cNvSpPr/>
          <p:nvPr/>
        </p:nvSpPr>
        <p:spPr>
          <a:xfrm>
            <a:off x="2743200" y="36576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submit</a:t>
            </a:r>
          </a:p>
        </p:txBody>
      </p:sp>
      <p:sp>
        <p:nvSpPr>
          <p:cNvPr id="14" name="Oval 13"/>
          <p:cNvSpPr/>
          <p:nvPr/>
        </p:nvSpPr>
        <p:spPr>
          <a:xfrm>
            <a:off x="5029200" y="36576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training managers</a:t>
            </a:r>
          </a:p>
        </p:txBody>
      </p:sp>
      <p:sp>
        <p:nvSpPr>
          <p:cNvPr id="15" name="Oval 14"/>
          <p:cNvSpPr/>
          <p:nvPr/>
        </p:nvSpPr>
        <p:spPr>
          <a:xfrm>
            <a:off x="457200" y="45720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technical specifications</a:t>
            </a:r>
          </a:p>
        </p:txBody>
      </p:sp>
      <p:sp>
        <p:nvSpPr>
          <p:cNvPr id="16" name="Oval 15"/>
          <p:cNvSpPr/>
          <p:nvPr/>
        </p:nvSpPr>
        <p:spPr>
          <a:xfrm>
            <a:off x="2743200" y="45720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3rd party funding obligations</a:t>
            </a:r>
          </a:p>
        </p:txBody>
      </p:sp>
      <p:sp>
        <p:nvSpPr>
          <p:cNvPr id="17" name="Oval 16"/>
          <p:cNvSpPr/>
          <p:nvPr/>
        </p:nvSpPr>
        <p:spPr>
          <a:xfrm>
            <a:off x="5029200" y="45720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rework</a:t>
            </a:r>
          </a:p>
        </p:txBody>
      </p:sp>
      <p:sp>
        <p:nvSpPr>
          <p:cNvPr id="18" name="Oval 17"/>
          <p:cNvSpPr/>
          <p:nvPr/>
        </p:nvSpPr>
        <p:spPr>
          <a:xfrm>
            <a:off x="457200" y="5486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terms and conditions</a:t>
            </a:r>
          </a:p>
        </p:txBody>
      </p:sp>
      <p:sp>
        <p:nvSpPr>
          <p:cNvPr id="19" name="Oval 18"/>
          <p:cNvSpPr/>
          <p:nvPr/>
        </p:nvSpPr>
        <p:spPr>
          <a:xfrm>
            <a:off x="2743200" y="5486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In-House Trainers</a:t>
            </a:r>
          </a:p>
        </p:txBody>
      </p:sp>
      <p:sp>
        <p:nvSpPr>
          <p:cNvPr id="20" name="Oval 19"/>
          <p:cNvSpPr/>
          <p:nvPr/>
        </p:nvSpPr>
        <p:spPr>
          <a:xfrm>
            <a:off x="5029200" y="5486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service staff managers</a:t>
            </a:r>
          </a:p>
        </p:txBody>
      </p:sp>
      <p:sp>
        <p:nvSpPr>
          <p:cNvPr id="21" name="Oval 20"/>
          <p:cNvSpPr/>
          <p:nvPr/>
        </p:nvSpPr>
        <p:spPr>
          <a:xfrm>
            <a:off x="457200" y="6400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budget options</a:t>
            </a:r>
          </a:p>
        </p:txBody>
      </p:sp>
      <p:sp>
        <p:nvSpPr>
          <p:cNvPr id="22" name="Oval 21"/>
          <p:cNvSpPr/>
          <p:nvPr/>
        </p:nvSpPr>
        <p:spPr>
          <a:xfrm>
            <a:off x="2743200" y="6400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no bid</a:t>
            </a:r>
          </a:p>
        </p:txBody>
      </p:sp>
      <p:sp>
        <p:nvSpPr>
          <p:cNvPr id="23" name="Oval 22"/>
          <p:cNvSpPr/>
          <p:nvPr/>
        </p:nvSpPr>
        <p:spPr>
          <a:xfrm>
            <a:off x="5029200" y="6400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learning and teaching guidelines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