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Oval 2"/>
          <p:cNvSpPr/>
          <p:nvPr/>
        </p:nvSpPr>
        <p:spPr>
          <a:xfrm>
            <a:off x="457200" y="914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submit</a:t>
            </a:r>
          </a:p>
        </p:txBody>
      </p:sp>
      <p:sp>
        <p:nvSpPr>
          <p:cNvPr id="4" name="Oval 3"/>
          <p:cNvSpPr/>
          <p:nvPr/>
        </p:nvSpPr>
        <p:spPr>
          <a:xfrm>
            <a:off x="2743200" y="914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University's strategy (legal and commercial aspects)(learning and teaching guidelines)(3rd party funding obligations)</a:t>
            </a:r>
          </a:p>
        </p:txBody>
      </p:sp>
      <p:sp>
        <p:nvSpPr>
          <p:cNvPr id="5" name="Oval 4"/>
          <p:cNvSpPr/>
          <p:nvPr/>
        </p:nvSpPr>
        <p:spPr>
          <a:xfrm>
            <a:off x="5029200" y="914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client proposal (schedule)(cost)(terms and conditions)</a:t>
            </a:r>
          </a:p>
        </p:txBody>
      </p:sp>
      <p:sp>
        <p:nvSpPr>
          <p:cNvPr id="6" name="Oval 5"/>
          <p:cNvSpPr/>
          <p:nvPr/>
        </p:nvSpPr>
        <p:spPr>
          <a:xfrm>
            <a:off x="457200" y="18288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legal and commercial aspects</a:t>
            </a:r>
          </a:p>
        </p:txBody>
      </p:sp>
      <p:sp>
        <p:nvSpPr>
          <p:cNvPr id="7" name="Oval 6"/>
          <p:cNvSpPr/>
          <p:nvPr/>
        </p:nvSpPr>
        <p:spPr>
          <a:xfrm>
            <a:off x="2743200" y="18288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outline training specification (Terms and Conditions)(budget options)(technical specifications)</a:t>
            </a:r>
          </a:p>
        </p:txBody>
      </p:sp>
      <p:sp>
        <p:nvSpPr>
          <p:cNvPr id="8" name="Oval 7"/>
          <p:cNvSpPr/>
          <p:nvPr/>
        </p:nvSpPr>
        <p:spPr>
          <a:xfrm>
            <a:off x="5029200" y="18288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technical specifications</a:t>
            </a:r>
          </a:p>
        </p:txBody>
      </p:sp>
      <p:sp>
        <p:nvSpPr>
          <p:cNvPr id="9" name="Oval 8"/>
          <p:cNvSpPr/>
          <p:nvPr/>
        </p:nvSpPr>
        <p:spPr>
          <a:xfrm>
            <a:off x="457200" y="27432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Bid / No Bid Decision (no bid)</a:t>
            </a:r>
          </a:p>
        </p:txBody>
      </p:sp>
      <p:sp>
        <p:nvSpPr>
          <p:cNvPr id="10" name="Oval 9"/>
          <p:cNvSpPr/>
          <p:nvPr/>
        </p:nvSpPr>
        <p:spPr>
          <a:xfrm>
            <a:off x="2743200" y="27432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review Bid / No Bid Decision (no bid)(submit)(rework)</a:t>
            </a:r>
          </a:p>
        </p:txBody>
      </p:sp>
      <p:sp>
        <p:nvSpPr>
          <p:cNvPr id="11" name="Oval 10"/>
          <p:cNvSpPr/>
          <p:nvPr/>
        </p:nvSpPr>
        <p:spPr>
          <a:xfrm>
            <a:off x="5029200" y="27432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Bid / No Bid Decision (submit)</a:t>
            </a:r>
          </a:p>
        </p:txBody>
      </p:sp>
      <p:sp>
        <p:nvSpPr>
          <p:cNvPr id="12" name="Oval 11"/>
          <p:cNvSpPr/>
          <p:nvPr/>
        </p:nvSpPr>
        <p:spPr>
          <a:xfrm>
            <a:off x="457200" y="36576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Bid / No Bid Decision (rework)</a:t>
            </a:r>
          </a:p>
        </p:txBody>
      </p:sp>
      <p:sp>
        <p:nvSpPr>
          <p:cNvPr id="13" name="Oval 12"/>
          <p:cNvSpPr/>
          <p:nvPr/>
        </p:nvSpPr>
        <p:spPr>
          <a:xfrm>
            <a:off x="2743200" y="36576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In-House Trainers</a:t>
            </a:r>
          </a:p>
        </p:txBody>
      </p:sp>
      <p:sp>
        <p:nvSpPr>
          <p:cNvPr id="14" name="Oval 13"/>
          <p:cNvSpPr/>
          <p:nvPr/>
        </p:nvSpPr>
        <p:spPr>
          <a:xfrm>
            <a:off x="5029200" y="36576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Head's of Groups</a:t>
            </a:r>
          </a:p>
        </p:txBody>
      </p:sp>
      <p:sp>
        <p:nvSpPr>
          <p:cNvPr id="15" name="Oval 14"/>
          <p:cNvSpPr/>
          <p:nvPr/>
        </p:nvSpPr>
        <p:spPr>
          <a:xfrm>
            <a:off x="457200" y="45720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terms and conditions</a:t>
            </a:r>
          </a:p>
        </p:txBody>
      </p:sp>
      <p:sp>
        <p:nvSpPr>
          <p:cNvPr id="16" name="Oval 15"/>
          <p:cNvSpPr/>
          <p:nvPr/>
        </p:nvSpPr>
        <p:spPr>
          <a:xfrm>
            <a:off x="2743200" y="45720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University Snr Management Team (Dean's Office)(Head's of Groups)</a:t>
            </a:r>
          </a:p>
        </p:txBody>
      </p:sp>
      <p:sp>
        <p:nvSpPr>
          <p:cNvPr id="17" name="Oval 16"/>
          <p:cNvSpPr/>
          <p:nvPr/>
        </p:nvSpPr>
        <p:spPr>
          <a:xfrm>
            <a:off x="5029200" y="45720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service staff</a:t>
            </a:r>
          </a:p>
        </p:txBody>
      </p:sp>
      <p:sp>
        <p:nvSpPr>
          <p:cNvPr id="18" name="Oval 17"/>
          <p:cNvSpPr/>
          <p:nvPr/>
        </p:nvSpPr>
        <p:spPr>
          <a:xfrm>
            <a:off x="457200" y="5486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schedule</a:t>
            </a:r>
          </a:p>
        </p:txBody>
      </p:sp>
      <p:sp>
        <p:nvSpPr>
          <p:cNvPr id="19" name="Oval 18"/>
          <p:cNvSpPr/>
          <p:nvPr/>
        </p:nvSpPr>
        <p:spPr>
          <a:xfrm>
            <a:off x="2743200" y="5486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service staff managers</a:t>
            </a:r>
          </a:p>
        </p:txBody>
      </p:sp>
      <p:sp>
        <p:nvSpPr>
          <p:cNvPr id="20" name="Oval 19"/>
          <p:cNvSpPr/>
          <p:nvPr/>
        </p:nvSpPr>
        <p:spPr>
          <a:xfrm>
            <a:off x="5029200" y="5486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3rd party funding obligations</a:t>
            </a:r>
          </a:p>
        </p:txBody>
      </p:sp>
      <p:sp>
        <p:nvSpPr>
          <p:cNvPr id="21" name="Oval 20"/>
          <p:cNvSpPr/>
          <p:nvPr/>
        </p:nvSpPr>
        <p:spPr>
          <a:xfrm>
            <a:off x="457200" y="64008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Words Between Parentheses</a:t>
            </a:r>
          </a:p>
        </p:txBody>
      </p:sp>
      <p:sp>
        <p:nvSpPr>
          <p:cNvPr id="22" name="Oval 21"/>
          <p:cNvSpPr/>
          <p:nvPr/>
        </p:nvSpPr>
        <p:spPr>
          <a:xfrm>
            <a:off x="2743200" y="64008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University's Executive Education Department (Client Managers)(Support Team)(In-House Trainers)produces a client proposal (schedule)(cost)(terms and conditions)</a:t>
            </a:r>
          </a:p>
        </p:txBody>
      </p:sp>
      <p:sp>
        <p:nvSpPr>
          <p:cNvPr id="23" name="Oval 22"/>
          <p:cNvSpPr/>
          <p:nvPr/>
        </p:nvSpPr>
        <p:spPr>
          <a:xfrm>
            <a:off x="5029200" y="64008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no bid</a:t>
            </a:r>
          </a:p>
        </p:txBody>
      </p:sp>
      <p:sp>
        <p:nvSpPr>
          <p:cNvPr id="24" name="Oval 23"/>
          <p:cNvSpPr/>
          <p:nvPr/>
        </p:nvSpPr>
        <p:spPr>
          <a:xfrm>
            <a:off x="457200" y="73152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refer to University's strategy (legal and commercial aspects)(learning and teaching guidelines)(3rd party funding obligations)</a:t>
            </a:r>
          </a:p>
        </p:txBody>
      </p:sp>
      <p:sp>
        <p:nvSpPr>
          <p:cNvPr id="25" name="Oval 24"/>
          <p:cNvSpPr/>
          <p:nvPr/>
        </p:nvSpPr>
        <p:spPr>
          <a:xfrm>
            <a:off x="2743200" y="73152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trms and conditions</a:t>
            </a:r>
          </a:p>
        </p:txBody>
      </p:sp>
      <p:sp>
        <p:nvSpPr>
          <p:cNvPr id="26" name="Oval 25"/>
          <p:cNvSpPr/>
          <p:nvPr/>
        </p:nvSpPr>
        <p:spPr>
          <a:xfrm>
            <a:off x="5029200" y="73152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rework</a:t>
            </a:r>
          </a:p>
        </p:txBody>
      </p:sp>
      <p:sp>
        <p:nvSpPr>
          <p:cNvPr id="27" name="Oval 26"/>
          <p:cNvSpPr/>
          <p:nvPr/>
        </p:nvSpPr>
        <p:spPr>
          <a:xfrm>
            <a:off x="457200" y="82296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in-house trainers</a:t>
            </a:r>
          </a:p>
        </p:txBody>
      </p:sp>
      <p:sp>
        <p:nvSpPr>
          <p:cNvPr id="28" name="Oval 27"/>
          <p:cNvSpPr/>
          <p:nvPr/>
        </p:nvSpPr>
        <p:spPr>
          <a:xfrm>
            <a:off x="2743200" y="82296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Dean's Office</a:t>
            </a:r>
          </a:p>
        </p:txBody>
      </p:sp>
      <p:sp>
        <p:nvSpPr>
          <p:cNvPr id="29" name="Oval 28"/>
          <p:cNvSpPr/>
          <p:nvPr/>
        </p:nvSpPr>
        <p:spPr>
          <a:xfrm>
            <a:off x="5029200" y="82296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Support Team</a:t>
            </a:r>
          </a:p>
        </p:txBody>
      </p:sp>
      <p:sp>
        <p:nvSpPr>
          <p:cNvPr id="30" name="Oval 29"/>
          <p:cNvSpPr/>
          <p:nvPr/>
        </p:nvSpPr>
        <p:spPr>
          <a:xfrm>
            <a:off x="457200" y="91440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University Snr Management Team (Dean's Office)(Head's of Groups) review Bid / No Bid Decision (no bid)(submit)(rework)</a:t>
            </a:r>
          </a:p>
        </p:txBody>
      </p:sp>
      <p:sp>
        <p:nvSpPr>
          <p:cNvPr id="31" name="Oval 30"/>
          <p:cNvSpPr/>
          <p:nvPr/>
        </p:nvSpPr>
        <p:spPr>
          <a:xfrm>
            <a:off x="2743200" y="91440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budget options</a:t>
            </a:r>
          </a:p>
        </p:txBody>
      </p:sp>
      <p:sp>
        <p:nvSpPr>
          <p:cNvPr id="32" name="Oval 31"/>
          <p:cNvSpPr/>
          <p:nvPr/>
        </p:nvSpPr>
        <p:spPr>
          <a:xfrm>
            <a:off x="5029200" y="91440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learning and teaching guidelines</a:t>
            </a:r>
          </a:p>
        </p:txBody>
      </p:sp>
      <p:sp>
        <p:nvSpPr>
          <p:cNvPr id="33" name="Oval 32"/>
          <p:cNvSpPr/>
          <p:nvPr/>
        </p:nvSpPr>
        <p:spPr>
          <a:xfrm>
            <a:off x="457200" y="10058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Client Managers</a:t>
            </a:r>
          </a:p>
        </p:txBody>
      </p:sp>
      <p:sp>
        <p:nvSpPr>
          <p:cNvPr id="34" name="Oval 33"/>
          <p:cNvSpPr/>
          <p:nvPr/>
        </p:nvSpPr>
        <p:spPr>
          <a:xfrm>
            <a:off x="2743200" y="10058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An organizational requirement for professional development programme: Client's HRM Department (in-house trainers)(training managers) produce outline training specification</a:t>
            </a:r>
          </a:p>
        </p:txBody>
      </p:sp>
      <p:sp>
        <p:nvSpPr>
          <p:cNvPr id="35" name="Oval 34"/>
          <p:cNvSpPr/>
          <p:nvPr/>
        </p:nvSpPr>
        <p:spPr>
          <a:xfrm>
            <a:off x="5029200" y="10058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Terms and Conditions</a:t>
            </a:r>
          </a:p>
        </p:txBody>
      </p:sp>
      <p:sp>
        <p:nvSpPr>
          <p:cNvPr id="36" name="Oval 35"/>
          <p:cNvSpPr/>
          <p:nvPr/>
        </p:nvSpPr>
        <p:spPr>
          <a:xfrm>
            <a:off x="457200" y="109728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cost</a:t>
            </a:r>
          </a:p>
        </p:txBody>
      </p:sp>
      <p:sp>
        <p:nvSpPr>
          <p:cNvPr id="37" name="Oval 36"/>
          <p:cNvSpPr/>
          <p:nvPr/>
        </p:nvSpPr>
        <p:spPr>
          <a:xfrm>
            <a:off x="2743200" y="109728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Client's frontline staff (service staff)(service staff managers) benefit from: Professional development Programme</a:t>
            </a:r>
          </a:p>
        </p:txBody>
      </p:sp>
      <p:sp>
        <p:nvSpPr>
          <p:cNvPr id="38" name="Oval 37"/>
          <p:cNvSpPr/>
          <p:nvPr/>
        </p:nvSpPr>
        <p:spPr>
          <a:xfrm>
            <a:off x="5029200" y="109728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client proposal (schedule)(cost)(trms and conditions)</a:t>
            </a:r>
          </a:p>
        </p:txBody>
      </p:sp>
      <p:sp>
        <p:nvSpPr>
          <p:cNvPr id="39" name="Oval 38"/>
          <p:cNvSpPr/>
          <p:nvPr/>
        </p:nvSpPr>
        <p:spPr>
          <a:xfrm>
            <a:off x="457200" y="118872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Client's frontline staff (service staff)(service staff managers) require training</a:t>
            </a:r>
          </a:p>
        </p:txBody>
      </p:sp>
      <p:sp>
        <p:nvSpPr>
          <p:cNvPr id="40" name="Oval 39"/>
          <p:cNvSpPr/>
          <p:nvPr/>
        </p:nvSpPr>
        <p:spPr>
          <a:xfrm>
            <a:off x="2743200" y="118872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produces a client proposal (schedule)(cost)(terms and conditions)</a:t>
            </a:r>
          </a:p>
        </p:txBody>
      </p:sp>
      <p:sp>
        <p:nvSpPr>
          <p:cNvPr id="41" name="Oval 40"/>
          <p:cNvSpPr/>
          <p:nvPr/>
        </p:nvSpPr>
        <p:spPr>
          <a:xfrm>
            <a:off x="5029200" y="118872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University's Executive Education Department (Client Managers)(Support Team)(In-House Trainers)</a:t>
            </a:r>
          </a:p>
        </p:txBody>
      </p:sp>
      <p:sp>
        <p:nvSpPr>
          <p:cNvPr id="42" name="Oval 41"/>
          <p:cNvSpPr/>
          <p:nvPr/>
        </p:nvSpPr>
        <p:spPr>
          <a:xfrm>
            <a:off x="457200" y="128016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training managers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