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72" r:id="rId4"/>
    <p:sldId id="273" r:id="rId5"/>
    <p:sldId id="263" r:id="rId6"/>
    <p:sldId id="264" r:id="rId7"/>
    <p:sldId id="265" r:id="rId8"/>
    <p:sldId id="266" r:id="rId9"/>
    <p:sldId id="267" r:id="rId10"/>
    <p:sldId id="268" r:id="rId11"/>
    <p:sldId id="269" r:id="rId12"/>
    <p:sldId id="270" r:id="rId13"/>
    <p:sldId id="274" r:id="rId14"/>
    <p:sldId id="271" r:id="rId15"/>
    <p:sldId id="275" r:id="rId16"/>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1A48A"/>
    <a:srgbClr val="CDEB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62"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5E049A-8FDB-456A-9CDA-9570602749BA}"/>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NL"/>
          </a:p>
        </p:txBody>
      </p:sp>
      <p:sp>
        <p:nvSpPr>
          <p:cNvPr id="3" name="Ondertitel 2">
            <a:extLst>
              <a:ext uri="{FF2B5EF4-FFF2-40B4-BE49-F238E27FC236}">
                <a16:creationId xmlns:a16="http://schemas.microsoft.com/office/drawing/2014/main" id="{9994C48B-E962-4AEB-8F7A-245168648A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NL"/>
          </a:p>
        </p:txBody>
      </p:sp>
      <p:sp>
        <p:nvSpPr>
          <p:cNvPr id="4" name="Tijdelijke aanduiding voor datum 3">
            <a:extLst>
              <a:ext uri="{FF2B5EF4-FFF2-40B4-BE49-F238E27FC236}">
                <a16:creationId xmlns:a16="http://schemas.microsoft.com/office/drawing/2014/main" id="{1432A4C7-AEF2-466B-912F-A2934A3218FA}"/>
              </a:ext>
            </a:extLst>
          </p:cNvPr>
          <p:cNvSpPr>
            <a:spLocks noGrp="1"/>
          </p:cNvSpPr>
          <p:nvPr>
            <p:ph type="dt" sz="half" idx="10"/>
          </p:nvPr>
        </p:nvSpPr>
        <p:spPr/>
        <p:txBody>
          <a:bodyPr/>
          <a:lstStyle/>
          <a:p>
            <a:fld id="{E9472231-62D5-4EA5-8261-7624223E2D42}" type="datetimeFigureOut">
              <a:rPr lang="en-NL" smtClean="0"/>
              <a:t>28/04/2019</a:t>
            </a:fld>
            <a:endParaRPr lang="en-NL"/>
          </a:p>
        </p:txBody>
      </p:sp>
      <p:sp>
        <p:nvSpPr>
          <p:cNvPr id="5" name="Tijdelijke aanduiding voor voettekst 4">
            <a:extLst>
              <a:ext uri="{FF2B5EF4-FFF2-40B4-BE49-F238E27FC236}">
                <a16:creationId xmlns:a16="http://schemas.microsoft.com/office/drawing/2014/main" id="{22E593BA-BC97-4E39-84F9-D6BAE5D369AD}"/>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1B0DD5EA-741C-434A-8E0A-C4EAAB78FA1C}"/>
              </a:ext>
            </a:extLst>
          </p:cNvPr>
          <p:cNvSpPr>
            <a:spLocks noGrp="1"/>
          </p:cNvSpPr>
          <p:nvPr>
            <p:ph type="sldNum" sz="quarter" idx="12"/>
          </p:nvPr>
        </p:nvSpPr>
        <p:spPr/>
        <p:txBody>
          <a:bodyPr/>
          <a:lstStyle/>
          <a:p>
            <a:fld id="{F312447F-64A1-4A97-93D0-026C2924E39E}" type="slidenum">
              <a:rPr lang="en-NL" smtClean="0"/>
              <a:t>‹nr.›</a:t>
            </a:fld>
            <a:endParaRPr lang="en-NL"/>
          </a:p>
        </p:txBody>
      </p:sp>
    </p:spTree>
    <p:extLst>
      <p:ext uri="{BB962C8B-B14F-4D97-AF65-F5344CB8AC3E}">
        <p14:creationId xmlns:p14="http://schemas.microsoft.com/office/powerpoint/2010/main" val="23818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C95297-73EF-4DF3-A8DD-FE3E45FC2F3A}"/>
              </a:ext>
            </a:extLst>
          </p:cNvPr>
          <p:cNvSpPr>
            <a:spLocks noGrp="1"/>
          </p:cNvSpPr>
          <p:nvPr>
            <p:ph type="title"/>
          </p:nvPr>
        </p:nvSpPr>
        <p:spPr/>
        <p:txBody>
          <a:bodyPr/>
          <a:lstStyle/>
          <a:p>
            <a:r>
              <a:rPr lang="nl-NL"/>
              <a:t>Klik om stijl te bewerken</a:t>
            </a:r>
            <a:endParaRPr lang="en-NL"/>
          </a:p>
        </p:txBody>
      </p:sp>
      <p:sp>
        <p:nvSpPr>
          <p:cNvPr id="3" name="Tijdelijke aanduiding voor verticale tekst 2">
            <a:extLst>
              <a:ext uri="{FF2B5EF4-FFF2-40B4-BE49-F238E27FC236}">
                <a16:creationId xmlns:a16="http://schemas.microsoft.com/office/drawing/2014/main" id="{0AB63D9F-F273-4459-833D-EEF52EE2598A}"/>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4" name="Tijdelijke aanduiding voor datum 3">
            <a:extLst>
              <a:ext uri="{FF2B5EF4-FFF2-40B4-BE49-F238E27FC236}">
                <a16:creationId xmlns:a16="http://schemas.microsoft.com/office/drawing/2014/main" id="{4673C615-A043-4EBB-9A2D-80A157513256}"/>
              </a:ext>
            </a:extLst>
          </p:cNvPr>
          <p:cNvSpPr>
            <a:spLocks noGrp="1"/>
          </p:cNvSpPr>
          <p:nvPr>
            <p:ph type="dt" sz="half" idx="10"/>
          </p:nvPr>
        </p:nvSpPr>
        <p:spPr/>
        <p:txBody>
          <a:bodyPr/>
          <a:lstStyle/>
          <a:p>
            <a:fld id="{E9472231-62D5-4EA5-8261-7624223E2D42}" type="datetimeFigureOut">
              <a:rPr lang="en-NL" smtClean="0"/>
              <a:t>28/04/2019</a:t>
            </a:fld>
            <a:endParaRPr lang="en-NL"/>
          </a:p>
        </p:txBody>
      </p:sp>
      <p:sp>
        <p:nvSpPr>
          <p:cNvPr id="5" name="Tijdelijke aanduiding voor voettekst 4">
            <a:extLst>
              <a:ext uri="{FF2B5EF4-FFF2-40B4-BE49-F238E27FC236}">
                <a16:creationId xmlns:a16="http://schemas.microsoft.com/office/drawing/2014/main" id="{66E02BBB-FAEB-4874-8804-D316CB72A91D}"/>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0A5869B3-8055-4377-BCEA-EBB0B174F850}"/>
              </a:ext>
            </a:extLst>
          </p:cNvPr>
          <p:cNvSpPr>
            <a:spLocks noGrp="1"/>
          </p:cNvSpPr>
          <p:nvPr>
            <p:ph type="sldNum" sz="quarter" idx="12"/>
          </p:nvPr>
        </p:nvSpPr>
        <p:spPr/>
        <p:txBody>
          <a:bodyPr/>
          <a:lstStyle/>
          <a:p>
            <a:fld id="{F312447F-64A1-4A97-93D0-026C2924E39E}" type="slidenum">
              <a:rPr lang="en-NL" smtClean="0"/>
              <a:t>‹nr.›</a:t>
            </a:fld>
            <a:endParaRPr lang="en-NL"/>
          </a:p>
        </p:txBody>
      </p:sp>
    </p:spTree>
    <p:extLst>
      <p:ext uri="{BB962C8B-B14F-4D97-AF65-F5344CB8AC3E}">
        <p14:creationId xmlns:p14="http://schemas.microsoft.com/office/powerpoint/2010/main" val="2874833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8EEE0B38-6D74-483C-8158-8F0D3B2DE3D7}"/>
              </a:ext>
            </a:extLst>
          </p:cNvPr>
          <p:cNvSpPr>
            <a:spLocks noGrp="1"/>
          </p:cNvSpPr>
          <p:nvPr>
            <p:ph type="title" orient="vert"/>
          </p:nvPr>
        </p:nvSpPr>
        <p:spPr>
          <a:xfrm>
            <a:off x="8724900" y="365125"/>
            <a:ext cx="2628900" cy="5811838"/>
          </a:xfrm>
        </p:spPr>
        <p:txBody>
          <a:bodyPr vert="eaVert"/>
          <a:lstStyle/>
          <a:p>
            <a:r>
              <a:rPr lang="nl-NL"/>
              <a:t>Klik om stijl te bewerken</a:t>
            </a:r>
            <a:endParaRPr lang="en-NL"/>
          </a:p>
        </p:txBody>
      </p:sp>
      <p:sp>
        <p:nvSpPr>
          <p:cNvPr id="3" name="Tijdelijke aanduiding voor verticale tekst 2">
            <a:extLst>
              <a:ext uri="{FF2B5EF4-FFF2-40B4-BE49-F238E27FC236}">
                <a16:creationId xmlns:a16="http://schemas.microsoft.com/office/drawing/2014/main" id="{D86CC179-D09C-4EA2-93EA-7589432B4A2F}"/>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4" name="Tijdelijke aanduiding voor datum 3">
            <a:extLst>
              <a:ext uri="{FF2B5EF4-FFF2-40B4-BE49-F238E27FC236}">
                <a16:creationId xmlns:a16="http://schemas.microsoft.com/office/drawing/2014/main" id="{091FA051-0B06-4FB9-812A-D68E5A281DFB}"/>
              </a:ext>
            </a:extLst>
          </p:cNvPr>
          <p:cNvSpPr>
            <a:spLocks noGrp="1"/>
          </p:cNvSpPr>
          <p:nvPr>
            <p:ph type="dt" sz="half" idx="10"/>
          </p:nvPr>
        </p:nvSpPr>
        <p:spPr/>
        <p:txBody>
          <a:bodyPr/>
          <a:lstStyle/>
          <a:p>
            <a:fld id="{E9472231-62D5-4EA5-8261-7624223E2D42}" type="datetimeFigureOut">
              <a:rPr lang="en-NL" smtClean="0"/>
              <a:t>28/04/2019</a:t>
            </a:fld>
            <a:endParaRPr lang="en-NL"/>
          </a:p>
        </p:txBody>
      </p:sp>
      <p:sp>
        <p:nvSpPr>
          <p:cNvPr id="5" name="Tijdelijke aanduiding voor voettekst 4">
            <a:extLst>
              <a:ext uri="{FF2B5EF4-FFF2-40B4-BE49-F238E27FC236}">
                <a16:creationId xmlns:a16="http://schemas.microsoft.com/office/drawing/2014/main" id="{C2CB5893-EFAE-4C8B-9C70-1F6228BD9231}"/>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3D8D5248-A2C6-4BD5-9DBC-A3A94AB94248}"/>
              </a:ext>
            </a:extLst>
          </p:cNvPr>
          <p:cNvSpPr>
            <a:spLocks noGrp="1"/>
          </p:cNvSpPr>
          <p:nvPr>
            <p:ph type="sldNum" sz="quarter" idx="12"/>
          </p:nvPr>
        </p:nvSpPr>
        <p:spPr/>
        <p:txBody>
          <a:bodyPr/>
          <a:lstStyle/>
          <a:p>
            <a:fld id="{F312447F-64A1-4A97-93D0-026C2924E39E}" type="slidenum">
              <a:rPr lang="en-NL" smtClean="0"/>
              <a:t>‹nr.›</a:t>
            </a:fld>
            <a:endParaRPr lang="en-NL"/>
          </a:p>
        </p:txBody>
      </p:sp>
    </p:spTree>
    <p:extLst>
      <p:ext uri="{BB962C8B-B14F-4D97-AF65-F5344CB8AC3E}">
        <p14:creationId xmlns:p14="http://schemas.microsoft.com/office/powerpoint/2010/main" val="1541736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414165-8340-4487-8D2D-69DF1A21B467}"/>
              </a:ext>
            </a:extLst>
          </p:cNvPr>
          <p:cNvSpPr>
            <a:spLocks noGrp="1"/>
          </p:cNvSpPr>
          <p:nvPr>
            <p:ph type="title"/>
          </p:nvPr>
        </p:nvSpPr>
        <p:spPr/>
        <p:txBody>
          <a:bodyPr/>
          <a:lstStyle/>
          <a:p>
            <a:r>
              <a:rPr lang="nl-NL"/>
              <a:t>Klik om stijl te bewerken</a:t>
            </a:r>
            <a:endParaRPr lang="en-NL"/>
          </a:p>
        </p:txBody>
      </p:sp>
      <p:sp>
        <p:nvSpPr>
          <p:cNvPr id="3" name="Tijdelijke aanduiding voor inhoud 2">
            <a:extLst>
              <a:ext uri="{FF2B5EF4-FFF2-40B4-BE49-F238E27FC236}">
                <a16:creationId xmlns:a16="http://schemas.microsoft.com/office/drawing/2014/main" id="{843105E3-645F-430C-927B-5CFF8EFA67B1}"/>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4" name="Tijdelijke aanduiding voor datum 3">
            <a:extLst>
              <a:ext uri="{FF2B5EF4-FFF2-40B4-BE49-F238E27FC236}">
                <a16:creationId xmlns:a16="http://schemas.microsoft.com/office/drawing/2014/main" id="{4F9758AE-CD75-4418-877A-F56DBFF27786}"/>
              </a:ext>
            </a:extLst>
          </p:cNvPr>
          <p:cNvSpPr>
            <a:spLocks noGrp="1"/>
          </p:cNvSpPr>
          <p:nvPr>
            <p:ph type="dt" sz="half" idx="10"/>
          </p:nvPr>
        </p:nvSpPr>
        <p:spPr/>
        <p:txBody>
          <a:bodyPr/>
          <a:lstStyle/>
          <a:p>
            <a:fld id="{E9472231-62D5-4EA5-8261-7624223E2D42}" type="datetimeFigureOut">
              <a:rPr lang="en-NL" smtClean="0"/>
              <a:t>28/04/2019</a:t>
            </a:fld>
            <a:endParaRPr lang="en-NL"/>
          </a:p>
        </p:txBody>
      </p:sp>
      <p:sp>
        <p:nvSpPr>
          <p:cNvPr id="5" name="Tijdelijke aanduiding voor voettekst 4">
            <a:extLst>
              <a:ext uri="{FF2B5EF4-FFF2-40B4-BE49-F238E27FC236}">
                <a16:creationId xmlns:a16="http://schemas.microsoft.com/office/drawing/2014/main" id="{8BE19C43-ACD0-4E29-A05F-6EDA7DF8BA9F}"/>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362E1F3B-3A83-4C39-9DA6-AC87A5027862}"/>
              </a:ext>
            </a:extLst>
          </p:cNvPr>
          <p:cNvSpPr>
            <a:spLocks noGrp="1"/>
          </p:cNvSpPr>
          <p:nvPr>
            <p:ph type="sldNum" sz="quarter" idx="12"/>
          </p:nvPr>
        </p:nvSpPr>
        <p:spPr/>
        <p:txBody>
          <a:bodyPr/>
          <a:lstStyle/>
          <a:p>
            <a:fld id="{F312447F-64A1-4A97-93D0-026C2924E39E}" type="slidenum">
              <a:rPr lang="en-NL" smtClean="0"/>
              <a:t>‹nr.›</a:t>
            </a:fld>
            <a:endParaRPr lang="en-NL"/>
          </a:p>
        </p:txBody>
      </p:sp>
    </p:spTree>
    <p:extLst>
      <p:ext uri="{BB962C8B-B14F-4D97-AF65-F5344CB8AC3E}">
        <p14:creationId xmlns:p14="http://schemas.microsoft.com/office/powerpoint/2010/main" val="1205381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EFB55C-45F0-4882-A5A7-FCFDB8F303A3}"/>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NL"/>
          </a:p>
        </p:txBody>
      </p:sp>
      <p:sp>
        <p:nvSpPr>
          <p:cNvPr id="3" name="Tijdelijke aanduiding voor tekst 2">
            <a:extLst>
              <a:ext uri="{FF2B5EF4-FFF2-40B4-BE49-F238E27FC236}">
                <a16:creationId xmlns:a16="http://schemas.microsoft.com/office/drawing/2014/main" id="{0F1898E3-F5B4-4CF4-96CB-D1565DE252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2C06290C-4FCB-48AA-B817-1BD5EE668E7E}"/>
              </a:ext>
            </a:extLst>
          </p:cNvPr>
          <p:cNvSpPr>
            <a:spLocks noGrp="1"/>
          </p:cNvSpPr>
          <p:nvPr>
            <p:ph type="dt" sz="half" idx="10"/>
          </p:nvPr>
        </p:nvSpPr>
        <p:spPr/>
        <p:txBody>
          <a:bodyPr/>
          <a:lstStyle/>
          <a:p>
            <a:fld id="{E9472231-62D5-4EA5-8261-7624223E2D42}" type="datetimeFigureOut">
              <a:rPr lang="en-NL" smtClean="0"/>
              <a:t>28/04/2019</a:t>
            </a:fld>
            <a:endParaRPr lang="en-NL"/>
          </a:p>
        </p:txBody>
      </p:sp>
      <p:sp>
        <p:nvSpPr>
          <p:cNvPr id="5" name="Tijdelijke aanduiding voor voettekst 4">
            <a:extLst>
              <a:ext uri="{FF2B5EF4-FFF2-40B4-BE49-F238E27FC236}">
                <a16:creationId xmlns:a16="http://schemas.microsoft.com/office/drawing/2014/main" id="{5F270373-6975-4828-8FCB-691C6FB70AF7}"/>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3ADB0DC8-A565-4029-8C16-308C5702CAE8}"/>
              </a:ext>
            </a:extLst>
          </p:cNvPr>
          <p:cNvSpPr>
            <a:spLocks noGrp="1"/>
          </p:cNvSpPr>
          <p:nvPr>
            <p:ph type="sldNum" sz="quarter" idx="12"/>
          </p:nvPr>
        </p:nvSpPr>
        <p:spPr/>
        <p:txBody>
          <a:bodyPr/>
          <a:lstStyle/>
          <a:p>
            <a:fld id="{F312447F-64A1-4A97-93D0-026C2924E39E}" type="slidenum">
              <a:rPr lang="en-NL" smtClean="0"/>
              <a:t>‹nr.›</a:t>
            </a:fld>
            <a:endParaRPr lang="en-NL"/>
          </a:p>
        </p:txBody>
      </p:sp>
    </p:spTree>
    <p:extLst>
      <p:ext uri="{BB962C8B-B14F-4D97-AF65-F5344CB8AC3E}">
        <p14:creationId xmlns:p14="http://schemas.microsoft.com/office/powerpoint/2010/main" val="356153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48686C-C5FA-4ACC-9C6F-4D546A21899E}"/>
              </a:ext>
            </a:extLst>
          </p:cNvPr>
          <p:cNvSpPr>
            <a:spLocks noGrp="1"/>
          </p:cNvSpPr>
          <p:nvPr>
            <p:ph type="title"/>
          </p:nvPr>
        </p:nvSpPr>
        <p:spPr/>
        <p:txBody>
          <a:bodyPr/>
          <a:lstStyle/>
          <a:p>
            <a:r>
              <a:rPr lang="nl-NL"/>
              <a:t>Klik om stijl te bewerken</a:t>
            </a:r>
            <a:endParaRPr lang="en-NL"/>
          </a:p>
        </p:txBody>
      </p:sp>
      <p:sp>
        <p:nvSpPr>
          <p:cNvPr id="3" name="Tijdelijke aanduiding voor inhoud 2">
            <a:extLst>
              <a:ext uri="{FF2B5EF4-FFF2-40B4-BE49-F238E27FC236}">
                <a16:creationId xmlns:a16="http://schemas.microsoft.com/office/drawing/2014/main" id="{A1640FE6-2587-4064-B7A1-DF7457979E8B}"/>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4" name="Tijdelijke aanduiding voor inhoud 3">
            <a:extLst>
              <a:ext uri="{FF2B5EF4-FFF2-40B4-BE49-F238E27FC236}">
                <a16:creationId xmlns:a16="http://schemas.microsoft.com/office/drawing/2014/main" id="{40E0EAF3-4B46-4D6E-8E2C-5DCE4B96EE1E}"/>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5" name="Tijdelijke aanduiding voor datum 4">
            <a:extLst>
              <a:ext uri="{FF2B5EF4-FFF2-40B4-BE49-F238E27FC236}">
                <a16:creationId xmlns:a16="http://schemas.microsoft.com/office/drawing/2014/main" id="{7B90D351-86F9-496F-9E8B-7A14EB14411D}"/>
              </a:ext>
            </a:extLst>
          </p:cNvPr>
          <p:cNvSpPr>
            <a:spLocks noGrp="1"/>
          </p:cNvSpPr>
          <p:nvPr>
            <p:ph type="dt" sz="half" idx="10"/>
          </p:nvPr>
        </p:nvSpPr>
        <p:spPr/>
        <p:txBody>
          <a:bodyPr/>
          <a:lstStyle/>
          <a:p>
            <a:fld id="{E9472231-62D5-4EA5-8261-7624223E2D42}" type="datetimeFigureOut">
              <a:rPr lang="en-NL" smtClean="0"/>
              <a:t>28/04/2019</a:t>
            </a:fld>
            <a:endParaRPr lang="en-NL"/>
          </a:p>
        </p:txBody>
      </p:sp>
      <p:sp>
        <p:nvSpPr>
          <p:cNvPr id="6" name="Tijdelijke aanduiding voor voettekst 5">
            <a:extLst>
              <a:ext uri="{FF2B5EF4-FFF2-40B4-BE49-F238E27FC236}">
                <a16:creationId xmlns:a16="http://schemas.microsoft.com/office/drawing/2014/main" id="{59C9F273-048E-4952-98C5-E1A8C206D036}"/>
              </a:ext>
            </a:extLst>
          </p:cNvPr>
          <p:cNvSpPr>
            <a:spLocks noGrp="1"/>
          </p:cNvSpPr>
          <p:nvPr>
            <p:ph type="ftr" sz="quarter" idx="11"/>
          </p:nvPr>
        </p:nvSpPr>
        <p:spPr/>
        <p:txBody>
          <a:bodyPr/>
          <a:lstStyle/>
          <a:p>
            <a:endParaRPr lang="en-NL"/>
          </a:p>
        </p:txBody>
      </p:sp>
      <p:sp>
        <p:nvSpPr>
          <p:cNvPr id="7" name="Tijdelijke aanduiding voor dianummer 6">
            <a:extLst>
              <a:ext uri="{FF2B5EF4-FFF2-40B4-BE49-F238E27FC236}">
                <a16:creationId xmlns:a16="http://schemas.microsoft.com/office/drawing/2014/main" id="{B20293CA-8B71-420D-8F29-35E5BCCBE0A2}"/>
              </a:ext>
            </a:extLst>
          </p:cNvPr>
          <p:cNvSpPr>
            <a:spLocks noGrp="1"/>
          </p:cNvSpPr>
          <p:nvPr>
            <p:ph type="sldNum" sz="quarter" idx="12"/>
          </p:nvPr>
        </p:nvSpPr>
        <p:spPr/>
        <p:txBody>
          <a:bodyPr/>
          <a:lstStyle/>
          <a:p>
            <a:fld id="{F312447F-64A1-4A97-93D0-026C2924E39E}" type="slidenum">
              <a:rPr lang="en-NL" smtClean="0"/>
              <a:t>‹nr.›</a:t>
            </a:fld>
            <a:endParaRPr lang="en-NL"/>
          </a:p>
        </p:txBody>
      </p:sp>
    </p:spTree>
    <p:extLst>
      <p:ext uri="{BB962C8B-B14F-4D97-AF65-F5344CB8AC3E}">
        <p14:creationId xmlns:p14="http://schemas.microsoft.com/office/powerpoint/2010/main" val="1450182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CBEB72-D7DF-48DB-AE37-625906C4CB4E}"/>
              </a:ext>
            </a:extLst>
          </p:cNvPr>
          <p:cNvSpPr>
            <a:spLocks noGrp="1"/>
          </p:cNvSpPr>
          <p:nvPr>
            <p:ph type="title"/>
          </p:nvPr>
        </p:nvSpPr>
        <p:spPr>
          <a:xfrm>
            <a:off x="839788" y="365125"/>
            <a:ext cx="10515600" cy="1325563"/>
          </a:xfrm>
        </p:spPr>
        <p:txBody>
          <a:bodyPr/>
          <a:lstStyle/>
          <a:p>
            <a:r>
              <a:rPr lang="nl-NL"/>
              <a:t>Klik om stijl te bewerken</a:t>
            </a:r>
            <a:endParaRPr lang="en-NL"/>
          </a:p>
        </p:txBody>
      </p:sp>
      <p:sp>
        <p:nvSpPr>
          <p:cNvPr id="3" name="Tijdelijke aanduiding voor tekst 2">
            <a:extLst>
              <a:ext uri="{FF2B5EF4-FFF2-40B4-BE49-F238E27FC236}">
                <a16:creationId xmlns:a16="http://schemas.microsoft.com/office/drawing/2014/main" id="{5C5220BC-077E-45E1-8566-FC03BE346A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127F66F8-9403-44E6-8EED-F513F35A3D1E}"/>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5" name="Tijdelijke aanduiding voor tekst 4">
            <a:extLst>
              <a:ext uri="{FF2B5EF4-FFF2-40B4-BE49-F238E27FC236}">
                <a16:creationId xmlns:a16="http://schemas.microsoft.com/office/drawing/2014/main" id="{11887D0D-1203-45DD-A0E9-BC3AF92393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AA60B7E3-3ED0-4E82-94C0-A52B999E7938}"/>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7" name="Tijdelijke aanduiding voor datum 6">
            <a:extLst>
              <a:ext uri="{FF2B5EF4-FFF2-40B4-BE49-F238E27FC236}">
                <a16:creationId xmlns:a16="http://schemas.microsoft.com/office/drawing/2014/main" id="{46E3C08D-2BA7-4026-8ABD-48A6F9EC6B63}"/>
              </a:ext>
            </a:extLst>
          </p:cNvPr>
          <p:cNvSpPr>
            <a:spLocks noGrp="1"/>
          </p:cNvSpPr>
          <p:nvPr>
            <p:ph type="dt" sz="half" idx="10"/>
          </p:nvPr>
        </p:nvSpPr>
        <p:spPr/>
        <p:txBody>
          <a:bodyPr/>
          <a:lstStyle/>
          <a:p>
            <a:fld id="{E9472231-62D5-4EA5-8261-7624223E2D42}" type="datetimeFigureOut">
              <a:rPr lang="en-NL" smtClean="0"/>
              <a:t>28/04/2019</a:t>
            </a:fld>
            <a:endParaRPr lang="en-NL"/>
          </a:p>
        </p:txBody>
      </p:sp>
      <p:sp>
        <p:nvSpPr>
          <p:cNvPr id="8" name="Tijdelijke aanduiding voor voettekst 7">
            <a:extLst>
              <a:ext uri="{FF2B5EF4-FFF2-40B4-BE49-F238E27FC236}">
                <a16:creationId xmlns:a16="http://schemas.microsoft.com/office/drawing/2014/main" id="{2E5FB18D-7816-4022-92AF-52840FF6C8C8}"/>
              </a:ext>
            </a:extLst>
          </p:cNvPr>
          <p:cNvSpPr>
            <a:spLocks noGrp="1"/>
          </p:cNvSpPr>
          <p:nvPr>
            <p:ph type="ftr" sz="quarter" idx="11"/>
          </p:nvPr>
        </p:nvSpPr>
        <p:spPr/>
        <p:txBody>
          <a:bodyPr/>
          <a:lstStyle/>
          <a:p>
            <a:endParaRPr lang="en-NL"/>
          </a:p>
        </p:txBody>
      </p:sp>
      <p:sp>
        <p:nvSpPr>
          <p:cNvPr id="9" name="Tijdelijke aanduiding voor dianummer 8">
            <a:extLst>
              <a:ext uri="{FF2B5EF4-FFF2-40B4-BE49-F238E27FC236}">
                <a16:creationId xmlns:a16="http://schemas.microsoft.com/office/drawing/2014/main" id="{D838F597-C24B-4B9B-8F40-12BE4C3ABC6F}"/>
              </a:ext>
            </a:extLst>
          </p:cNvPr>
          <p:cNvSpPr>
            <a:spLocks noGrp="1"/>
          </p:cNvSpPr>
          <p:nvPr>
            <p:ph type="sldNum" sz="quarter" idx="12"/>
          </p:nvPr>
        </p:nvSpPr>
        <p:spPr/>
        <p:txBody>
          <a:bodyPr/>
          <a:lstStyle/>
          <a:p>
            <a:fld id="{F312447F-64A1-4A97-93D0-026C2924E39E}" type="slidenum">
              <a:rPr lang="en-NL" smtClean="0"/>
              <a:t>‹nr.›</a:t>
            </a:fld>
            <a:endParaRPr lang="en-NL"/>
          </a:p>
        </p:txBody>
      </p:sp>
    </p:spTree>
    <p:extLst>
      <p:ext uri="{BB962C8B-B14F-4D97-AF65-F5344CB8AC3E}">
        <p14:creationId xmlns:p14="http://schemas.microsoft.com/office/powerpoint/2010/main" val="3331609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44FA6A-B44B-4695-87EB-8348E3A43FF7}"/>
              </a:ext>
            </a:extLst>
          </p:cNvPr>
          <p:cNvSpPr>
            <a:spLocks noGrp="1"/>
          </p:cNvSpPr>
          <p:nvPr>
            <p:ph type="title"/>
          </p:nvPr>
        </p:nvSpPr>
        <p:spPr/>
        <p:txBody>
          <a:bodyPr/>
          <a:lstStyle/>
          <a:p>
            <a:r>
              <a:rPr lang="nl-NL"/>
              <a:t>Klik om stijl te bewerken</a:t>
            </a:r>
            <a:endParaRPr lang="en-NL"/>
          </a:p>
        </p:txBody>
      </p:sp>
      <p:sp>
        <p:nvSpPr>
          <p:cNvPr id="3" name="Tijdelijke aanduiding voor datum 2">
            <a:extLst>
              <a:ext uri="{FF2B5EF4-FFF2-40B4-BE49-F238E27FC236}">
                <a16:creationId xmlns:a16="http://schemas.microsoft.com/office/drawing/2014/main" id="{938C84F2-D812-4E7D-92D8-3638B4642D7C}"/>
              </a:ext>
            </a:extLst>
          </p:cNvPr>
          <p:cNvSpPr>
            <a:spLocks noGrp="1"/>
          </p:cNvSpPr>
          <p:nvPr>
            <p:ph type="dt" sz="half" idx="10"/>
          </p:nvPr>
        </p:nvSpPr>
        <p:spPr/>
        <p:txBody>
          <a:bodyPr/>
          <a:lstStyle/>
          <a:p>
            <a:fld id="{E9472231-62D5-4EA5-8261-7624223E2D42}" type="datetimeFigureOut">
              <a:rPr lang="en-NL" smtClean="0"/>
              <a:t>28/04/2019</a:t>
            </a:fld>
            <a:endParaRPr lang="en-NL"/>
          </a:p>
        </p:txBody>
      </p:sp>
      <p:sp>
        <p:nvSpPr>
          <p:cNvPr id="4" name="Tijdelijke aanduiding voor voettekst 3">
            <a:extLst>
              <a:ext uri="{FF2B5EF4-FFF2-40B4-BE49-F238E27FC236}">
                <a16:creationId xmlns:a16="http://schemas.microsoft.com/office/drawing/2014/main" id="{9A714418-404D-4F82-B9C2-F0FC66DEFCAF}"/>
              </a:ext>
            </a:extLst>
          </p:cNvPr>
          <p:cNvSpPr>
            <a:spLocks noGrp="1"/>
          </p:cNvSpPr>
          <p:nvPr>
            <p:ph type="ftr" sz="quarter" idx="11"/>
          </p:nvPr>
        </p:nvSpPr>
        <p:spPr/>
        <p:txBody>
          <a:bodyPr/>
          <a:lstStyle/>
          <a:p>
            <a:endParaRPr lang="en-NL"/>
          </a:p>
        </p:txBody>
      </p:sp>
      <p:sp>
        <p:nvSpPr>
          <p:cNvPr id="5" name="Tijdelijke aanduiding voor dianummer 4">
            <a:extLst>
              <a:ext uri="{FF2B5EF4-FFF2-40B4-BE49-F238E27FC236}">
                <a16:creationId xmlns:a16="http://schemas.microsoft.com/office/drawing/2014/main" id="{0F8BC806-C2AB-47AE-9642-017746C1CF44}"/>
              </a:ext>
            </a:extLst>
          </p:cNvPr>
          <p:cNvSpPr>
            <a:spLocks noGrp="1"/>
          </p:cNvSpPr>
          <p:nvPr>
            <p:ph type="sldNum" sz="quarter" idx="12"/>
          </p:nvPr>
        </p:nvSpPr>
        <p:spPr/>
        <p:txBody>
          <a:bodyPr/>
          <a:lstStyle/>
          <a:p>
            <a:fld id="{F312447F-64A1-4A97-93D0-026C2924E39E}" type="slidenum">
              <a:rPr lang="en-NL" smtClean="0"/>
              <a:t>‹nr.›</a:t>
            </a:fld>
            <a:endParaRPr lang="en-NL"/>
          </a:p>
        </p:txBody>
      </p:sp>
    </p:spTree>
    <p:extLst>
      <p:ext uri="{BB962C8B-B14F-4D97-AF65-F5344CB8AC3E}">
        <p14:creationId xmlns:p14="http://schemas.microsoft.com/office/powerpoint/2010/main" val="1573787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9E2431DE-F001-4079-9905-3F1272CB10C0}"/>
              </a:ext>
            </a:extLst>
          </p:cNvPr>
          <p:cNvSpPr>
            <a:spLocks noGrp="1"/>
          </p:cNvSpPr>
          <p:nvPr>
            <p:ph type="dt" sz="half" idx="10"/>
          </p:nvPr>
        </p:nvSpPr>
        <p:spPr/>
        <p:txBody>
          <a:bodyPr/>
          <a:lstStyle/>
          <a:p>
            <a:fld id="{E9472231-62D5-4EA5-8261-7624223E2D42}" type="datetimeFigureOut">
              <a:rPr lang="en-NL" smtClean="0"/>
              <a:t>28/04/2019</a:t>
            </a:fld>
            <a:endParaRPr lang="en-NL"/>
          </a:p>
        </p:txBody>
      </p:sp>
      <p:sp>
        <p:nvSpPr>
          <p:cNvPr id="3" name="Tijdelijke aanduiding voor voettekst 2">
            <a:extLst>
              <a:ext uri="{FF2B5EF4-FFF2-40B4-BE49-F238E27FC236}">
                <a16:creationId xmlns:a16="http://schemas.microsoft.com/office/drawing/2014/main" id="{19CB9FE5-ABFC-4DD5-BD5E-2E29F2E8E4E7}"/>
              </a:ext>
            </a:extLst>
          </p:cNvPr>
          <p:cNvSpPr>
            <a:spLocks noGrp="1"/>
          </p:cNvSpPr>
          <p:nvPr>
            <p:ph type="ftr" sz="quarter" idx="11"/>
          </p:nvPr>
        </p:nvSpPr>
        <p:spPr/>
        <p:txBody>
          <a:bodyPr/>
          <a:lstStyle/>
          <a:p>
            <a:endParaRPr lang="en-NL"/>
          </a:p>
        </p:txBody>
      </p:sp>
      <p:sp>
        <p:nvSpPr>
          <p:cNvPr id="4" name="Tijdelijke aanduiding voor dianummer 3">
            <a:extLst>
              <a:ext uri="{FF2B5EF4-FFF2-40B4-BE49-F238E27FC236}">
                <a16:creationId xmlns:a16="http://schemas.microsoft.com/office/drawing/2014/main" id="{70933181-6CC9-4027-8125-06858EC0EAEF}"/>
              </a:ext>
            </a:extLst>
          </p:cNvPr>
          <p:cNvSpPr>
            <a:spLocks noGrp="1"/>
          </p:cNvSpPr>
          <p:nvPr>
            <p:ph type="sldNum" sz="quarter" idx="12"/>
          </p:nvPr>
        </p:nvSpPr>
        <p:spPr/>
        <p:txBody>
          <a:bodyPr/>
          <a:lstStyle/>
          <a:p>
            <a:fld id="{F312447F-64A1-4A97-93D0-026C2924E39E}" type="slidenum">
              <a:rPr lang="en-NL" smtClean="0"/>
              <a:t>‹nr.›</a:t>
            </a:fld>
            <a:endParaRPr lang="en-NL"/>
          </a:p>
        </p:txBody>
      </p:sp>
    </p:spTree>
    <p:extLst>
      <p:ext uri="{BB962C8B-B14F-4D97-AF65-F5344CB8AC3E}">
        <p14:creationId xmlns:p14="http://schemas.microsoft.com/office/powerpoint/2010/main" val="3271263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8731BB-38FA-44CE-AED5-FA057F28DB47}"/>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NL"/>
          </a:p>
        </p:txBody>
      </p:sp>
      <p:sp>
        <p:nvSpPr>
          <p:cNvPr id="3" name="Tijdelijke aanduiding voor inhoud 2">
            <a:extLst>
              <a:ext uri="{FF2B5EF4-FFF2-40B4-BE49-F238E27FC236}">
                <a16:creationId xmlns:a16="http://schemas.microsoft.com/office/drawing/2014/main" id="{A90BACA4-56C2-40A5-BFE8-BF817B731B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4" name="Tijdelijke aanduiding voor tekst 3">
            <a:extLst>
              <a:ext uri="{FF2B5EF4-FFF2-40B4-BE49-F238E27FC236}">
                <a16:creationId xmlns:a16="http://schemas.microsoft.com/office/drawing/2014/main" id="{3CF8EC5E-DCD8-4DA1-92EB-D424BE31D0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A06C816D-6849-40EF-9BE0-696F541DBE4A}"/>
              </a:ext>
            </a:extLst>
          </p:cNvPr>
          <p:cNvSpPr>
            <a:spLocks noGrp="1"/>
          </p:cNvSpPr>
          <p:nvPr>
            <p:ph type="dt" sz="half" idx="10"/>
          </p:nvPr>
        </p:nvSpPr>
        <p:spPr/>
        <p:txBody>
          <a:bodyPr/>
          <a:lstStyle/>
          <a:p>
            <a:fld id="{E9472231-62D5-4EA5-8261-7624223E2D42}" type="datetimeFigureOut">
              <a:rPr lang="en-NL" smtClean="0"/>
              <a:t>28/04/2019</a:t>
            </a:fld>
            <a:endParaRPr lang="en-NL"/>
          </a:p>
        </p:txBody>
      </p:sp>
      <p:sp>
        <p:nvSpPr>
          <p:cNvPr id="6" name="Tijdelijke aanduiding voor voettekst 5">
            <a:extLst>
              <a:ext uri="{FF2B5EF4-FFF2-40B4-BE49-F238E27FC236}">
                <a16:creationId xmlns:a16="http://schemas.microsoft.com/office/drawing/2014/main" id="{D3AC9AD2-C4EA-4DDA-A4E0-6C1B4305DFCD}"/>
              </a:ext>
            </a:extLst>
          </p:cNvPr>
          <p:cNvSpPr>
            <a:spLocks noGrp="1"/>
          </p:cNvSpPr>
          <p:nvPr>
            <p:ph type="ftr" sz="quarter" idx="11"/>
          </p:nvPr>
        </p:nvSpPr>
        <p:spPr/>
        <p:txBody>
          <a:bodyPr/>
          <a:lstStyle/>
          <a:p>
            <a:endParaRPr lang="en-NL"/>
          </a:p>
        </p:txBody>
      </p:sp>
      <p:sp>
        <p:nvSpPr>
          <p:cNvPr id="7" name="Tijdelijke aanduiding voor dianummer 6">
            <a:extLst>
              <a:ext uri="{FF2B5EF4-FFF2-40B4-BE49-F238E27FC236}">
                <a16:creationId xmlns:a16="http://schemas.microsoft.com/office/drawing/2014/main" id="{066A423A-7DC8-47B4-B0F0-43AC433344EB}"/>
              </a:ext>
            </a:extLst>
          </p:cNvPr>
          <p:cNvSpPr>
            <a:spLocks noGrp="1"/>
          </p:cNvSpPr>
          <p:nvPr>
            <p:ph type="sldNum" sz="quarter" idx="12"/>
          </p:nvPr>
        </p:nvSpPr>
        <p:spPr/>
        <p:txBody>
          <a:bodyPr/>
          <a:lstStyle/>
          <a:p>
            <a:fld id="{F312447F-64A1-4A97-93D0-026C2924E39E}" type="slidenum">
              <a:rPr lang="en-NL" smtClean="0"/>
              <a:t>‹nr.›</a:t>
            </a:fld>
            <a:endParaRPr lang="en-NL"/>
          </a:p>
        </p:txBody>
      </p:sp>
    </p:spTree>
    <p:extLst>
      <p:ext uri="{BB962C8B-B14F-4D97-AF65-F5344CB8AC3E}">
        <p14:creationId xmlns:p14="http://schemas.microsoft.com/office/powerpoint/2010/main" val="3741832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585CAF-D2A8-41F9-9647-33720F8AEB19}"/>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NL"/>
          </a:p>
        </p:txBody>
      </p:sp>
      <p:sp>
        <p:nvSpPr>
          <p:cNvPr id="3" name="Tijdelijke aanduiding voor afbeelding 2">
            <a:extLst>
              <a:ext uri="{FF2B5EF4-FFF2-40B4-BE49-F238E27FC236}">
                <a16:creationId xmlns:a16="http://schemas.microsoft.com/office/drawing/2014/main" id="{A7846687-6774-4CC9-B078-80BF026786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ijdelijke aanduiding voor tekst 3">
            <a:extLst>
              <a:ext uri="{FF2B5EF4-FFF2-40B4-BE49-F238E27FC236}">
                <a16:creationId xmlns:a16="http://schemas.microsoft.com/office/drawing/2014/main" id="{C6FC32D2-F442-42AF-A24A-A75F79EEE7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F0E7C9B1-7239-4ACE-B194-D560ED486CBF}"/>
              </a:ext>
            </a:extLst>
          </p:cNvPr>
          <p:cNvSpPr>
            <a:spLocks noGrp="1"/>
          </p:cNvSpPr>
          <p:nvPr>
            <p:ph type="dt" sz="half" idx="10"/>
          </p:nvPr>
        </p:nvSpPr>
        <p:spPr/>
        <p:txBody>
          <a:bodyPr/>
          <a:lstStyle/>
          <a:p>
            <a:fld id="{E9472231-62D5-4EA5-8261-7624223E2D42}" type="datetimeFigureOut">
              <a:rPr lang="en-NL" smtClean="0"/>
              <a:t>28/04/2019</a:t>
            </a:fld>
            <a:endParaRPr lang="en-NL"/>
          </a:p>
        </p:txBody>
      </p:sp>
      <p:sp>
        <p:nvSpPr>
          <p:cNvPr id="6" name="Tijdelijke aanduiding voor voettekst 5">
            <a:extLst>
              <a:ext uri="{FF2B5EF4-FFF2-40B4-BE49-F238E27FC236}">
                <a16:creationId xmlns:a16="http://schemas.microsoft.com/office/drawing/2014/main" id="{45459D1C-DDCD-44EA-8FBC-F0C1BEC035F8}"/>
              </a:ext>
            </a:extLst>
          </p:cNvPr>
          <p:cNvSpPr>
            <a:spLocks noGrp="1"/>
          </p:cNvSpPr>
          <p:nvPr>
            <p:ph type="ftr" sz="quarter" idx="11"/>
          </p:nvPr>
        </p:nvSpPr>
        <p:spPr/>
        <p:txBody>
          <a:bodyPr/>
          <a:lstStyle/>
          <a:p>
            <a:endParaRPr lang="en-NL"/>
          </a:p>
        </p:txBody>
      </p:sp>
      <p:sp>
        <p:nvSpPr>
          <p:cNvPr id="7" name="Tijdelijke aanduiding voor dianummer 6">
            <a:extLst>
              <a:ext uri="{FF2B5EF4-FFF2-40B4-BE49-F238E27FC236}">
                <a16:creationId xmlns:a16="http://schemas.microsoft.com/office/drawing/2014/main" id="{79A72A65-6128-4BCF-A1E6-7EB00D4378CC}"/>
              </a:ext>
            </a:extLst>
          </p:cNvPr>
          <p:cNvSpPr>
            <a:spLocks noGrp="1"/>
          </p:cNvSpPr>
          <p:nvPr>
            <p:ph type="sldNum" sz="quarter" idx="12"/>
          </p:nvPr>
        </p:nvSpPr>
        <p:spPr/>
        <p:txBody>
          <a:bodyPr/>
          <a:lstStyle/>
          <a:p>
            <a:fld id="{F312447F-64A1-4A97-93D0-026C2924E39E}" type="slidenum">
              <a:rPr lang="en-NL" smtClean="0"/>
              <a:t>‹nr.›</a:t>
            </a:fld>
            <a:endParaRPr lang="en-NL"/>
          </a:p>
        </p:txBody>
      </p:sp>
    </p:spTree>
    <p:extLst>
      <p:ext uri="{BB962C8B-B14F-4D97-AF65-F5344CB8AC3E}">
        <p14:creationId xmlns:p14="http://schemas.microsoft.com/office/powerpoint/2010/main" val="121058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EAE7639C-F127-4EDA-8FFA-3B3F808CF7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NL"/>
          </a:p>
        </p:txBody>
      </p:sp>
      <p:sp>
        <p:nvSpPr>
          <p:cNvPr id="3" name="Tijdelijke aanduiding voor tekst 2">
            <a:extLst>
              <a:ext uri="{FF2B5EF4-FFF2-40B4-BE49-F238E27FC236}">
                <a16:creationId xmlns:a16="http://schemas.microsoft.com/office/drawing/2014/main" id="{99B0BC24-940A-483C-8322-1161CE4B4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4" name="Tijdelijke aanduiding voor datum 3">
            <a:extLst>
              <a:ext uri="{FF2B5EF4-FFF2-40B4-BE49-F238E27FC236}">
                <a16:creationId xmlns:a16="http://schemas.microsoft.com/office/drawing/2014/main" id="{55CC5053-CAF0-4C33-94B0-AAE111C45A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472231-62D5-4EA5-8261-7624223E2D42}" type="datetimeFigureOut">
              <a:rPr lang="en-NL" smtClean="0"/>
              <a:t>28/04/2019</a:t>
            </a:fld>
            <a:endParaRPr lang="en-NL"/>
          </a:p>
        </p:txBody>
      </p:sp>
      <p:sp>
        <p:nvSpPr>
          <p:cNvPr id="5" name="Tijdelijke aanduiding voor voettekst 4">
            <a:extLst>
              <a:ext uri="{FF2B5EF4-FFF2-40B4-BE49-F238E27FC236}">
                <a16:creationId xmlns:a16="http://schemas.microsoft.com/office/drawing/2014/main" id="{FD6A2A56-1278-457D-B0B3-6231B50A6A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Tijdelijke aanduiding voor dianummer 5">
            <a:extLst>
              <a:ext uri="{FF2B5EF4-FFF2-40B4-BE49-F238E27FC236}">
                <a16:creationId xmlns:a16="http://schemas.microsoft.com/office/drawing/2014/main" id="{CC625E48-B562-4044-AD74-B6ED97CBB6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12447F-64A1-4A97-93D0-026C2924E39E}" type="slidenum">
              <a:rPr lang="en-NL" smtClean="0"/>
              <a:t>‹nr.›</a:t>
            </a:fld>
            <a:endParaRPr lang="en-NL"/>
          </a:p>
        </p:txBody>
      </p:sp>
    </p:spTree>
    <p:extLst>
      <p:ext uri="{BB962C8B-B14F-4D97-AF65-F5344CB8AC3E}">
        <p14:creationId xmlns:p14="http://schemas.microsoft.com/office/powerpoint/2010/main" val="3146547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8ED676-8F01-4B68-AE9B-1392B72FEA8D}"/>
              </a:ext>
            </a:extLst>
          </p:cNvPr>
          <p:cNvSpPr>
            <a:spLocks noGrp="1"/>
          </p:cNvSpPr>
          <p:nvPr>
            <p:ph type="ctrTitle"/>
          </p:nvPr>
        </p:nvSpPr>
        <p:spPr/>
        <p:txBody>
          <a:bodyPr/>
          <a:lstStyle/>
          <a:p>
            <a:endParaRPr lang="en-NL" dirty="0"/>
          </a:p>
        </p:txBody>
      </p:sp>
      <p:sp>
        <p:nvSpPr>
          <p:cNvPr id="3" name="Ondertitel 2">
            <a:extLst>
              <a:ext uri="{FF2B5EF4-FFF2-40B4-BE49-F238E27FC236}">
                <a16:creationId xmlns:a16="http://schemas.microsoft.com/office/drawing/2014/main" id="{185606B5-2BA2-49D7-832A-E6BC593F036E}"/>
              </a:ext>
            </a:extLst>
          </p:cNvPr>
          <p:cNvSpPr>
            <a:spLocks noGrp="1"/>
          </p:cNvSpPr>
          <p:nvPr>
            <p:ph type="subTitle" idx="1"/>
          </p:nvPr>
        </p:nvSpPr>
        <p:spPr/>
        <p:txBody>
          <a:bodyPr/>
          <a:lstStyle/>
          <a:p>
            <a:endParaRPr lang="en-NL" dirty="0"/>
          </a:p>
        </p:txBody>
      </p:sp>
      <p:pic>
        <p:nvPicPr>
          <p:cNvPr id="10" name="Afbeelding 9">
            <a:extLst>
              <a:ext uri="{FF2B5EF4-FFF2-40B4-BE49-F238E27FC236}">
                <a16:creationId xmlns:a16="http://schemas.microsoft.com/office/drawing/2014/main" id="{3BB6910D-1402-4201-8483-AE9A3A61D9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5074" y="748902"/>
            <a:ext cx="6763694" cy="5706271"/>
          </a:xfrm>
          <a:prstGeom prst="rect">
            <a:avLst/>
          </a:prstGeom>
        </p:spPr>
      </p:pic>
      <p:sp>
        <p:nvSpPr>
          <p:cNvPr id="12" name="Tekstvak 11">
            <a:extLst>
              <a:ext uri="{FF2B5EF4-FFF2-40B4-BE49-F238E27FC236}">
                <a16:creationId xmlns:a16="http://schemas.microsoft.com/office/drawing/2014/main" id="{1A261353-0112-4E95-9D23-04BD5AD9464C}"/>
              </a:ext>
            </a:extLst>
          </p:cNvPr>
          <p:cNvSpPr txBox="1"/>
          <p:nvPr/>
        </p:nvSpPr>
        <p:spPr>
          <a:xfrm>
            <a:off x="2074971" y="5432069"/>
            <a:ext cx="8343900" cy="738664"/>
          </a:xfrm>
          <a:prstGeom prst="rect">
            <a:avLst/>
          </a:prstGeom>
          <a:noFill/>
        </p:spPr>
        <p:txBody>
          <a:bodyPr wrap="square" rtlCol="0">
            <a:spAutoFit/>
          </a:bodyPr>
          <a:lstStyle/>
          <a:p>
            <a:br>
              <a:rPr lang="en-US" dirty="0"/>
            </a:br>
            <a:r>
              <a:rPr lang="en-US" sz="2400" dirty="0">
                <a:solidFill>
                  <a:srgbClr val="41A48A"/>
                </a:solidFill>
                <a:latin typeface="Maiandra GD" panose="020E0502030308020204" pitchFamily="34" charset="0"/>
              </a:rPr>
              <a:t>What is the best method for turning visitors into members?</a:t>
            </a:r>
            <a:endParaRPr lang="en-NL" sz="2400" dirty="0">
              <a:solidFill>
                <a:srgbClr val="41A48A"/>
              </a:solidFill>
              <a:latin typeface="Maiandra GD" panose="020E0502030308020204" pitchFamily="34" charset="0"/>
            </a:endParaRPr>
          </a:p>
        </p:txBody>
      </p:sp>
    </p:spTree>
    <p:extLst>
      <p:ext uri="{BB962C8B-B14F-4D97-AF65-F5344CB8AC3E}">
        <p14:creationId xmlns:p14="http://schemas.microsoft.com/office/powerpoint/2010/main" val="1517151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7FFA3D99-3ABE-4E45-95D8-50C0804C0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722" y="-538560"/>
            <a:ext cx="4334347" cy="3656724"/>
          </a:xfrm>
          <a:prstGeom prst="rect">
            <a:avLst/>
          </a:prstGeom>
        </p:spPr>
      </p:pic>
      <p:sp>
        <p:nvSpPr>
          <p:cNvPr id="4" name="Tekstvak 3">
            <a:extLst>
              <a:ext uri="{FF2B5EF4-FFF2-40B4-BE49-F238E27FC236}">
                <a16:creationId xmlns:a16="http://schemas.microsoft.com/office/drawing/2014/main" id="{25F22AF6-617D-4AF3-AD60-D9F7812BBFBA}"/>
              </a:ext>
            </a:extLst>
          </p:cNvPr>
          <p:cNvSpPr txBox="1"/>
          <p:nvPr/>
        </p:nvSpPr>
        <p:spPr>
          <a:xfrm>
            <a:off x="2828925" y="866775"/>
            <a:ext cx="8439150" cy="738664"/>
          </a:xfrm>
          <a:prstGeom prst="rect">
            <a:avLst/>
          </a:prstGeom>
          <a:noFill/>
        </p:spPr>
        <p:txBody>
          <a:bodyPr wrap="square" rtlCol="0">
            <a:spAutoFit/>
          </a:bodyPr>
          <a:lstStyle/>
          <a:p>
            <a:r>
              <a:rPr lang="en-US" sz="2400" b="1" dirty="0">
                <a:solidFill>
                  <a:srgbClr val="41A48A"/>
                </a:solidFill>
                <a:latin typeface="Maiandra GD" panose="020E0502030308020204" pitchFamily="34" charset="0"/>
              </a:rPr>
              <a:t>The interviews</a:t>
            </a:r>
            <a:endParaRPr lang="en-US" dirty="0"/>
          </a:p>
          <a:p>
            <a:r>
              <a:rPr lang="en-US" dirty="0"/>
              <a:t> </a:t>
            </a:r>
            <a:endParaRPr lang="en-NL" dirty="0"/>
          </a:p>
        </p:txBody>
      </p:sp>
      <p:sp>
        <p:nvSpPr>
          <p:cNvPr id="2" name="Tekstvak 1">
            <a:extLst>
              <a:ext uri="{FF2B5EF4-FFF2-40B4-BE49-F238E27FC236}">
                <a16:creationId xmlns:a16="http://schemas.microsoft.com/office/drawing/2014/main" id="{3F8BDE93-C955-4557-B019-155BE3F58DE9}"/>
              </a:ext>
            </a:extLst>
          </p:cNvPr>
          <p:cNvSpPr txBox="1"/>
          <p:nvPr/>
        </p:nvSpPr>
        <p:spPr>
          <a:xfrm>
            <a:off x="2662238" y="1721423"/>
            <a:ext cx="8539162" cy="1908215"/>
          </a:xfrm>
          <a:prstGeom prst="rect">
            <a:avLst/>
          </a:prstGeom>
          <a:noFill/>
        </p:spPr>
        <p:txBody>
          <a:bodyPr wrap="square" rtlCol="0">
            <a:spAutoFit/>
          </a:bodyPr>
          <a:lstStyle/>
          <a:p>
            <a:pPr algn="ctr"/>
            <a:r>
              <a:rPr lang="en-US" sz="2000" i="1" dirty="0">
                <a:latin typeface="Maiandra GD" panose="020E0502030308020204" pitchFamily="34" charset="0"/>
              </a:rPr>
              <a:t>“</a:t>
            </a:r>
            <a:r>
              <a:rPr lang="en-US" sz="2000" i="1" dirty="0">
                <a:solidFill>
                  <a:schemeClr val="bg1">
                    <a:lumMod val="50000"/>
                  </a:schemeClr>
                </a:solidFill>
                <a:latin typeface="Maiandra GD" panose="020E0502030308020204" pitchFamily="34" charset="0"/>
              </a:rPr>
              <a:t>I always wanted to work out like all of the shredded people on the fitness accounts I see on Instagram, but I never really knew how to start. </a:t>
            </a:r>
            <a:r>
              <a:rPr lang="en-US" sz="2000" i="1" dirty="0" err="1">
                <a:solidFill>
                  <a:schemeClr val="bg1">
                    <a:lumMod val="50000"/>
                  </a:schemeClr>
                </a:solidFill>
                <a:latin typeface="Maiandra GD" panose="020E0502030308020204" pitchFamily="34" charset="0"/>
              </a:rPr>
              <a:t>MuscleHub’s</a:t>
            </a:r>
            <a:r>
              <a:rPr lang="en-US" sz="2000" i="1" dirty="0">
                <a:solidFill>
                  <a:schemeClr val="bg1">
                    <a:lumMod val="50000"/>
                  </a:schemeClr>
                </a:solidFill>
                <a:latin typeface="Maiandra GD" panose="020E0502030308020204" pitchFamily="34" charset="0"/>
              </a:rPr>
              <a:t> introductory fitness test was super helpful for me! </a:t>
            </a:r>
            <a:r>
              <a:rPr lang="en-US" sz="2000" b="1" i="1" dirty="0">
                <a:solidFill>
                  <a:schemeClr val="bg1">
                    <a:lumMod val="50000"/>
                  </a:schemeClr>
                </a:solidFill>
                <a:latin typeface="Maiandra GD" panose="020E0502030308020204" pitchFamily="34" charset="0"/>
              </a:rPr>
              <a:t>After taking the fitness test, I had to sign up and keep coming back so that I could impress my trainer Rachel with how much I was improving!”</a:t>
            </a:r>
          </a:p>
          <a:p>
            <a:endParaRPr lang="en-NL" dirty="0"/>
          </a:p>
        </p:txBody>
      </p:sp>
      <p:sp>
        <p:nvSpPr>
          <p:cNvPr id="5" name="Tekstvak 4">
            <a:extLst>
              <a:ext uri="{FF2B5EF4-FFF2-40B4-BE49-F238E27FC236}">
                <a16:creationId xmlns:a16="http://schemas.microsoft.com/office/drawing/2014/main" id="{0FE8C5B1-BAA5-4DD6-A755-C6A7402B7CAB}"/>
              </a:ext>
            </a:extLst>
          </p:cNvPr>
          <p:cNvSpPr txBox="1"/>
          <p:nvPr/>
        </p:nvSpPr>
        <p:spPr>
          <a:xfrm>
            <a:off x="990600" y="4019550"/>
            <a:ext cx="8620125" cy="1631216"/>
          </a:xfrm>
          <a:prstGeom prst="rect">
            <a:avLst/>
          </a:prstGeom>
          <a:noFill/>
        </p:spPr>
        <p:txBody>
          <a:bodyPr wrap="square" rtlCol="0">
            <a:spAutoFit/>
          </a:bodyPr>
          <a:lstStyle/>
          <a:p>
            <a:r>
              <a:rPr lang="en-US" sz="2000" i="1" dirty="0">
                <a:solidFill>
                  <a:srgbClr val="41A48A"/>
                </a:solidFill>
                <a:latin typeface="Maiandra GD" panose="020E0502030308020204" pitchFamily="34" charset="0"/>
              </a:rPr>
              <a:t>“I saw an ad for </a:t>
            </a:r>
            <a:r>
              <a:rPr lang="en-US" sz="2000" i="1" dirty="0" err="1">
                <a:solidFill>
                  <a:srgbClr val="41A48A"/>
                </a:solidFill>
                <a:latin typeface="Maiandra GD" panose="020E0502030308020204" pitchFamily="34" charset="0"/>
              </a:rPr>
              <a:t>MuscleHub</a:t>
            </a:r>
            <a:r>
              <a:rPr lang="en-US" sz="2000" i="1" dirty="0">
                <a:solidFill>
                  <a:srgbClr val="41A48A"/>
                </a:solidFill>
                <a:latin typeface="Maiandra GD" panose="020E0502030308020204" pitchFamily="34" charset="0"/>
              </a:rPr>
              <a:t> on </a:t>
            </a:r>
            <a:r>
              <a:rPr lang="en-US" sz="2000" i="1" dirty="0" err="1">
                <a:solidFill>
                  <a:srgbClr val="41A48A"/>
                </a:solidFill>
                <a:latin typeface="Maiandra GD" panose="020E0502030308020204" pitchFamily="34" charset="0"/>
              </a:rPr>
              <a:t>BookFace</a:t>
            </a:r>
            <a:r>
              <a:rPr lang="en-US" sz="2000" i="1" dirty="0">
                <a:solidFill>
                  <a:srgbClr val="41A48A"/>
                </a:solidFill>
                <a:latin typeface="Maiandra GD" panose="020E0502030308020204" pitchFamily="34" charset="0"/>
              </a:rPr>
              <a:t> and thought I'd check it out! The people there were </a:t>
            </a:r>
            <a:r>
              <a:rPr lang="en-US" sz="2000" i="1" dirty="0" err="1">
                <a:solidFill>
                  <a:srgbClr val="41A48A"/>
                </a:solidFill>
                <a:latin typeface="Maiandra GD" panose="020E0502030308020204" pitchFamily="34" charset="0"/>
              </a:rPr>
              <a:t>suuuuuper</a:t>
            </a:r>
            <a:r>
              <a:rPr lang="en-US" sz="2000" i="1" dirty="0">
                <a:solidFill>
                  <a:srgbClr val="41A48A"/>
                </a:solidFill>
                <a:latin typeface="Maiandra GD" panose="020E0502030308020204" pitchFamily="34" charset="0"/>
              </a:rPr>
              <a:t> friendly and the whole sign-up process took a matter of minutes. I tried to sign up for </a:t>
            </a:r>
            <a:r>
              <a:rPr lang="en-US" sz="2000" i="1" dirty="0" err="1">
                <a:solidFill>
                  <a:srgbClr val="41A48A"/>
                </a:solidFill>
                <a:latin typeface="Maiandra GD" panose="020E0502030308020204" pitchFamily="34" charset="0"/>
              </a:rPr>
              <a:t>LiftCity</a:t>
            </a:r>
            <a:r>
              <a:rPr lang="en-US" sz="2000" i="1" dirty="0">
                <a:solidFill>
                  <a:srgbClr val="41A48A"/>
                </a:solidFill>
                <a:latin typeface="Maiandra GD" panose="020E0502030308020204" pitchFamily="34" charset="0"/>
              </a:rPr>
              <a:t> last year, but the fitness test was way too intense. </a:t>
            </a:r>
            <a:r>
              <a:rPr lang="en-US" sz="2000" b="1" i="1" dirty="0">
                <a:solidFill>
                  <a:srgbClr val="41A48A"/>
                </a:solidFill>
                <a:latin typeface="Maiandra GD" panose="020E0502030308020204" pitchFamily="34" charset="0"/>
              </a:rPr>
              <a:t>This is my first gym membership EVER, and </a:t>
            </a:r>
            <a:r>
              <a:rPr lang="en-US" sz="2000" b="1" i="1" dirty="0" err="1">
                <a:solidFill>
                  <a:srgbClr val="41A48A"/>
                </a:solidFill>
                <a:latin typeface="Maiandra GD" panose="020E0502030308020204" pitchFamily="34" charset="0"/>
              </a:rPr>
              <a:t>MuscleHub</a:t>
            </a:r>
            <a:r>
              <a:rPr lang="en-US" sz="2000" b="1" i="1" dirty="0">
                <a:solidFill>
                  <a:srgbClr val="41A48A"/>
                </a:solidFill>
                <a:latin typeface="Maiandra GD" panose="020E0502030308020204" pitchFamily="34" charset="0"/>
              </a:rPr>
              <a:t> made me feel welcome.”</a:t>
            </a:r>
            <a:endParaRPr lang="en-NL" sz="2000" b="1" i="1" dirty="0">
              <a:solidFill>
                <a:srgbClr val="41A48A"/>
              </a:solidFill>
              <a:latin typeface="Maiandra GD" panose="020E0502030308020204" pitchFamily="34" charset="0"/>
            </a:endParaRPr>
          </a:p>
        </p:txBody>
      </p:sp>
    </p:spTree>
    <p:extLst>
      <p:ext uri="{BB962C8B-B14F-4D97-AF65-F5344CB8AC3E}">
        <p14:creationId xmlns:p14="http://schemas.microsoft.com/office/powerpoint/2010/main" val="3294994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7FFA3D99-3ABE-4E45-95D8-50C0804C0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722" y="-538560"/>
            <a:ext cx="4334347" cy="3656724"/>
          </a:xfrm>
          <a:prstGeom prst="rect">
            <a:avLst/>
          </a:prstGeom>
        </p:spPr>
      </p:pic>
      <p:sp>
        <p:nvSpPr>
          <p:cNvPr id="4" name="Tekstvak 3">
            <a:extLst>
              <a:ext uri="{FF2B5EF4-FFF2-40B4-BE49-F238E27FC236}">
                <a16:creationId xmlns:a16="http://schemas.microsoft.com/office/drawing/2014/main" id="{25F22AF6-617D-4AF3-AD60-D9F7812BBFBA}"/>
              </a:ext>
            </a:extLst>
          </p:cNvPr>
          <p:cNvSpPr txBox="1"/>
          <p:nvPr/>
        </p:nvSpPr>
        <p:spPr>
          <a:xfrm>
            <a:off x="2828925" y="866775"/>
            <a:ext cx="8439150" cy="2762250"/>
          </a:xfrm>
          <a:prstGeom prst="rect">
            <a:avLst/>
          </a:prstGeom>
          <a:noFill/>
        </p:spPr>
        <p:txBody>
          <a:bodyPr wrap="square" rtlCol="0">
            <a:spAutoFit/>
          </a:bodyPr>
          <a:lstStyle/>
          <a:p>
            <a:endParaRPr lang="en-NL" dirty="0"/>
          </a:p>
        </p:txBody>
      </p:sp>
      <p:sp>
        <p:nvSpPr>
          <p:cNvPr id="2" name="Tekstvak 1">
            <a:extLst>
              <a:ext uri="{FF2B5EF4-FFF2-40B4-BE49-F238E27FC236}">
                <a16:creationId xmlns:a16="http://schemas.microsoft.com/office/drawing/2014/main" id="{FFC63C99-0315-414E-8321-E0A2D5A90445}"/>
              </a:ext>
            </a:extLst>
          </p:cNvPr>
          <p:cNvSpPr txBox="1"/>
          <p:nvPr/>
        </p:nvSpPr>
        <p:spPr>
          <a:xfrm flipH="1">
            <a:off x="2960369" y="866775"/>
            <a:ext cx="6402706" cy="461665"/>
          </a:xfrm>
          <a:prstGeom prst="rect">
            <a:avLst/>
          </a:prstGeom>
          <a:noFill/>
        </p:spPr>
        <p:txBody>
          <a:bodyPr wrap="square" rtlCol="0">
            <a:spAutoFit/>
          </a:bodyPr>
          <a:lstStyle/>
          <a:p>
            <a:r>
              <a:rPr lang="en-US" sz="2400" b="1" dirty="0">
                <a:solidFill>
                  <a:srgbClr val="41A48A"/>
                </a:solidFill>
                <a:latin typeface="Maiandra GD" panose="020E0502030308020204" pitchFamily="34" charset="0"/>
              </a:rPr>
              <a:t>The interviews</a:t>
            </a:r>
            <a:endParaRPr lang="en-NL" sz="2400" b="1" dirty="0">
              <a:solidFill>
                <a:srgbClr val="41A48A"/>
              </a:solidFill>
              <a:latin typeface="Maiandra GD" panose="020E0502030308020204" pitchFamily="34" charset="0"/>
            </a:endParaRPr>
          </a:p>
        </p:txBody>
      </p:sp>
      <p:sp>
        <p:nvSpPr>
          <p:cNvPr id="5" name="Tekstvak 4">
            <a:extLst>
              <a:ext uri="{FF2B5EF4-FFF2-40B4-BE49-F238E27FC236}">
                <a16:creationId xmlns:a16="http://schemas.microsoft.com/office/drawing/2014/main" id="{D97871F6-266A-464F-A18D-0298D4DE1B74}"/>
              </a:ext>
            </a:extLst>
          </p:cNvPr>
          <p:cNvSpPr txBox="1"/>
          <p:nvPr/>
        </p:nvSpPr>
        <p:spPr>
          <a:xfrm>
            <a:off x="1724027" y="2237131"/>
            <a:ext cx="7639048" cy="2031325"/>
          </a:xfrm>
          <a:prstGeom prst="rect">
            <a:avLst/>
          </a:prstGeom>
          <a:noFill/>
        </p:spPr>
        <p:txBody>
          <a:bodyPr wrap="square" rtlCol="0">
            <a:spAutoFit/>
          </a:bodyPr>
          <a:lstStyle/>
          <a:p>
            <a:pPr algn="ctr"/>
            <a:r>
              <a:rPr lang="en-US" b="1" i="1" dirty="0">
                <a:solidFill>
                  <a:schemeClr val="bg1">
                    <a:lumMod val="50000"/>
                  </a:schemeClr>
                </a:solidFill>
                <a:latin typeface="Maiandra GD" panose="020E0502030308020204" pitchFamily="34" charset="0"/>
              </a:rPr>
              <a:t>“When I walked into </a:t>
            </a:r>
            <a:r>
              <a:rPr lang="en-US" b="1" i="1" dirty="0" err="1">
                <a:solidFill>
                  <a:schemeClr val="bg1">
                    <a:lumMod val="50000"/>
                  </a:schemeClr>
                </a:solidFill>
                <a:latin typeface="Maiandra GD" panose="020E0502030308020204" pitchFamily="34" charset="0"/>
              </a:rPr>
              <a:t>MuscleHub</a:t>
            </a:r>
            <a:r>
              <a:rPr lang="en-US" b="1" i="1" dirty="0">
                <a:solidFill>
                  <a:schemeClr val="bg1">
                    <a:lumMod val="50000"/>
                  </a:schemeClr>
                </a:solidFill>
                <a:latin typeface="Maiandra GD" panose="020E0502030308020204" pitchFamily="34" charset="0"/>
              </a:rPr>
              <a:t> I wasn’t accosted by any personal trainers trying to sell me some mumbo jumbo, which I really appreciated. </a:t>
            </a:r>
            <a:r>
              <a:rPr lang="en-US" i="1" dirty="0">
                <a:solidFill>
                  <a:schemeClr val="bg1">
                    <a:lumMod val="50000"/>
                  </a:schemeClr>
                </a:solidFill>
                <a:latin typeface="Maiandra GD" panose="020E0502030308020204" pitchFamily="34" charset="0"/>
              </a:rPr>
              <a:t>Down at </a:t>
            </a:r>
            <a:r>
              <a:rPr lang="en-US" i="1" dirty="0" err="1">
                <a:solidFill>
                  <a:schemeClr val="bg1">
                    <a:lumMod val="50000"/>
                  </a:schemeClr>
                </a:solidFill>
                <a:latin typeface="Maiandra GD" panose="020E0502030308020204" pitchFamily="34" charset="0"/>
              </a:rPr>
              <a:t>LiftCity</a:t>
            </a:r>
            <a:r>
              <a:rPr lang="en-US" i="1" dirty="0">
                <a:solidFill>
                  <a:schemeClr val="bg1">
                    <a:lumMod val="50000"/>
                  </a:schemeClr>
                </a:solidFill>
                <a:latin typeface="Maiandra GD" panose="020E0502030308020204" pitchFamily="34" charset="0"/>
              </a:rPr>
              <a:t> they had me doing burpees 30 seconds after I walked in the door and I was like “woah guys slow your roll, this is TOOOO much for Jesse!” I still ended up not signing up for a membership because the weight machines had all those sweat stains on them and you know, no thanks.”</a:t>
            </a:r>
            <a:endParaRPr lang="en-NL" i="1" dirty="0">
              <a:solidFill>
                <a:schemeClr val="bg1">
                  <a:lumMod val="50000"/>
                </a:schemeClr>
              </a:solidFill>
              <a:latin typeface="Maiandra GD" panose="020E0502030308020204" pitchFamily="34" charset="0"/>
            </a:endParaRPr>
          </a:p>
        </p:txBody>
      </p:sp>
      <p:sp>
        <p:nvSpPr>
          <p:cNvPr id="7" name="Tekstvak 6">
            <a:extLst>
              <a:ext uri="{FF2B5EF4-FFF2-40B4-BE49-F238E27FC236}">
                <a16:creationId xmlns:a16="http://schemas.microsoft.com/office/drawing/2014/main" id="{33084714-3DC5-430F-8679-CF9CE5A68E14}"/>
              </a:ext>
            </a:extLst>
          </p:cNvPr>
          <p:cNvSpPr txBox="1"/>
          <p:nvPr/>
        </p:nvSpPr>
        <p:spPr>
          <a:xfrm>
            <a:off x="4762500" y="5343525"/>
            <a:ext cx="5800725" cy="646331"/>
          </a:xfrm>
          <a:prstGeom prst="rect">
            <a:avLst/>
          </a:prstGeom>
          <a:noFill/>
        </p:spPr>
        <p:txBody>
          <a:bodyPr wrap="square" rtlCol="0">
            <a:spAutoFit/>
          </a:bodyPr>
          <a:lstStyle/>
          <a:p>
            <a:pPr algn="ctr"/>
            <a:r>
              <a:rPr lang="en-US" i="1" dirty="0">
                <a:solidFill>
                  <a:srgbClr val="41A48A"/>
                </a:solidFill>
                <a:latin typeface="Maiandra GD" panose="020E0502030308020204" pitchFamily="34" charset="0"/>
              </a:rPr>
              <a:t>“I took the </a:t>
            </a:r>
            <a:r>
              <a:rPr lang="en-US" i="1" dirty="0" err="1">
                <a:solidFill>
                  <a:srgbClr val="41A48A"/>
                </a:solidFill>
                <a:latin typeface="Maiandra GD" panose="020E0502030308020204" pitchFamily="34" charset="0"/>
              </a:rPr>
              <a:t>MuscleHub</a:t>
            </a:r>
            <a:r>
              <a:rPr lang="en-US" i="1" dirty="0">
                <a:solidFill>
                  <a:srgbClr val="41A48A"/>
                </a:solidFill>
                <a:latin typeface="Maiandra GD" panose="020E0502030308020204" pitchFamily="34" charset="0"/>
              </a:rPr>
              <a:t> fitness test because my coworker Laura recommended it. Regretted it.”</a:t>
            </a:r>
            <a:endParaRPr lang="en-NL" i="1" dirty="0">
              <a:solidFill>
                <a:srgbClr val="41A48A"/>
              </a:solidFill>
              <a:latin typeface="Maiandra GD" panose="020E0502030308020204" pitchFamily="34" charset="0"/>
            </a:endParaRPr>
          </a:p>
        </p:txBody>
      </p:sp>
    </p:spTree>
    <p:extLst>
      <p:ext uri="{BB962C8B-B14F-4D97-AF65-F5344CB8AC3E}">
        <p14:creationId xmlns:p14="http://schemas.microsoft.com/office/powerpoint/2010/main" val="2714715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7FFA3D99-3ABE-4E45-95D8-50C0804C0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722" y="-538560"/>
            <a:ext cx="4334347" cy="3656724"/>
          </a:xfrm>
          <a:prstGeom prst="rect">
            <a:avLst/>
          </a:prstGeom>
        </p:spPr>
      </p:pic>
      <p:sp>
        <p:nvSpPr>
          <p:cNvPr id="4" name="Tekstvak 3">
            <a:extLst>
              <a:ext uri="{FF2B5EF4-FFF2-40B4-BE49-F238E27FC236}">
                <a16:creationId xmlns:a16="http://schemas.microsoft.com/office/drawing/2014/main" id="{25F22AF6-617D-4AF3-AD60-D9F7812BBFBA}"/>
              </a:ext>
            </a:extLst>
          </p:cNvPr>
          <p:cNvSpPr txBox="1"/>
          <p:nvPr/>
        </p:nvSpPr>
        <p:spPr>
          <a:xfrm>
            <a:off x="2828925" y="866775"/>
            <a:ext cx="8439150" cy="2762250"/>
          </a:xfrm>
          <a:prstGeom prst="rect">
            <a:avLst/>
          </a:prstGeom>
          <a:noFill/>
        </p:spPr>
        <p:txBody>
          <a:bodyPr wrap="square" rtlCol="0">
            <a:spAutoFit/>
          </a:bodyPr>
          <a:lstStyle/>
          <a:p>
            <a:endParaRPr lang="en-NL" dirty="0"/>
          </a:p>
        </p:txBody>
      </p:sp>
      <p:sp>
        <p:nvSpPr>
          <p:cNvPr id="2" name="Tekstvak 1">
            <a:extLst>
              <a:ext uri="{FF2B5EF4-FFF2-40B4-BE49-F238E27FC236}">
                <a16:creationId xmlns:a16="http://schemas.microsoft.com/office/drawing/2014/main" id="{E83A5990-704E-4E8B-9066-BD0FDBA26B01}"/>
              </a:ext>
            </a:extLst>
          </p:cNvPr>
          <p:cNvSpPr txBox="1"/>
          <p:nvPr/>
        </p:nvSpPr>
        <p:spPr>
          <a:xfrm>
            <a:off x="2733675" y="742950"/>
            <a:ext cx="8296275" cy="6555641"/>
          </a:xfrm>
          <a:prstGeom prst="rect">
            <a:avLst/>
          </a:prstGeom>
          <a:noFill/>
        </p:spPr>
        <p:txBody>
          <a:bodyPr wrap="square" rtlCol="0">
            <a:spAutoFit/>
          </a:bodyPr>
          <a:lstStyle/>
          <a:p>
            <a:r>
              <a:rPr lang="en-US" sz="2400" b="1" dirty="0">
                <a:solidFill>
                  <a:srgbClr val="41A48A"/>
                </a:solidFill>
                <a:latin typeface="Maiandra GD" panose="020E0502030308020204" pitchFamily="34" charset="0"/>
              </a:rPr>
              <a:t>Most visitors don’t like the fitness test.</a:t>
            </a:r>
          </a:p>
          <a:p>
            <a:endParaRPr lang="en-US" dirty="0">
              <a:latin typeface="Maiandra GD" panose="020E0502030308020204" pitchFamily="34" charset="0"/>
            </a:endParaRPr>
          </a:p>
          <a:p>
            <a:pPr>
              <a:lnSpc>
                <a:spcPct val="200000"/>
              </a:lnSpc>
            </a:pPr>
            <a:r>
              <a:rPr lang="en-US" dirty="0">
                <a:latin typeface="Maiandra GD" panose="020E0502030308020204" pitchFamily="34" charset="0"/>
              </a:rPr>
              <a:t>When we reed the interviews we see different kinds of visitors:</a:t>
            </a:r>
          </a:p>
          <a:p>
            <a:pPr marL="285750" indent="-285750">
              <a:lnSpc>
                <a:spcPct val="200000"/>
              </a:lnSpc>
              <a:buFont typeface="Arial" panose="020B0604020202020204" pitchFamily="34" charset="0"/>
              <a:buChar char="•"/>
            </a:pPr>
            <a:r>
              <a:rPr lang="en-US" dirty="0">
                <a:latin typeface="Maiandra GD" panose="020E0502030308020204" pitchFamily="34" charset="0"/>
              </a:rPr>
              <a:t>Visitors in Group A who liked the fitness test, because they want to achieve something</a:t>
            </a:r>
          </a:p>
          <a:p>
            <a:pPr marL="285750" indent="-285750">
              <a:lnSpc>
                <a:spcPct val="200000"/>
              </a:lnSpc>
              <a:buFont typeface="Arial" panose="020B0604020202020204" pitchFamily="34" charset="0"/>
              <a:buChar char="•"/>
            </a:pPr>
            <a:r>
              <a:rPr lang="en-US" dirty="0">
                <a:latin typeface="Maiandra GD" panose="020E0502030308020204" pitchFamily="34" charset="0"/>
              </a:rPr>
              <a:t>Visitors who were in Group A who didn’t like the fitness test</a:t>
            </a:r>
          </a:p>
          <a:p>
            <a:pPr marL="285750" indent="-285750">
              <a:lnSpc>
                <a:spcPct val="200000"/>
              </a:lnSpc>
              <a:buFont typeface="Arial" panose="020B0604020202020204" pitchFamily="34" charset="0"/>
              <a:buChar char="•"/>
            </a:pPr>
            <a:r>
              <a:rPr lang="en-US" dirty="0">
                <a:latin typeface="Maiandra GD" panose="020E0502030308020204" pitchFamily="34" charset="0"/>
              </a:rPr>
              <a:t>Visitors who were in Group B and didn’t had to do the fitness test and were happy about not having to do a test</a:t>
            </a:r>
          </a:p>
          <a:p>
            <a:pPr marL="285750" indent="-285750">
              <a:lnSpc>
                <a:spcPct val="200000"/>
              </a:lnSpc>
              <a:buFont typeface="Arial" panose="020B0604020202020204" pitchFamily="34" charset="0"/>
              <a:buChar char="•"/>
            </a:pPr>
            <a:endParaRPr lang="en-US" dirty="0">
              <a:latin typeface="Maiandra GD" panose="020E0502030308020204" pitchFamily="34" charset="0"/>
            </a:endParaRPr>
          </a:p>
          <a:p>
            <a:pPr>
              <a:lnSpc>
                <a:spcPct val="150000"/>
              </a:lnSpc>
            </a:pPr>
            <a:r>
              <a:rPr lang="en-US" b="1" dirty="0">
                <a:solidFill>
                  <a:srgbClr val="41A48A"/>
                </a:solidFill>
                <a:latin typeface="Maiandra GD" panose="020E0502030308020204" pitchFamily="34" charset="0"/>
              </a:rPr>
              <a:t>What can we do to make all the different kinds of visitors happy and make them purchase a membership?</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endParaRPr lang="en-NL" dirty="0"/>
          </a:p>
        </p:txBody>
      </p:sp>
    </p:spTree>
    <p:extLst>
      <p:ext uri="{BB962C8B-B14F-4D97-AF65-F5344CB8AC3E}">
        <p14:creationId xmlns:p14="http://schemas.microsoft.com/office/powerpoint/2010/main" val="275175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7FFA3D99-3ABE-4E45-95D8-50C0804C0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147" y="-561975"/>
            <a:ext cx="4334347" cy="3656724"/>
          </a:xfrm>
          <a:prstGeom prst="rect">
            <a:avLst/>
          </a:prstGeom>
        </p:spPr>
      </p:pic>
      <p:sp>
        <p:nvSpPr>
          <p:cNvPr id="4" name="Tekstvak 3">
            <a:extLst>
              <a:ext uri="{FF2B5EF4-FFF2-40B4-BE49-F238E27FC236}">
                <a16:creationId xmlns:a16="http://schemas.microsoft.com/office/drawing/2014/main" id="{25F22AF6-617D-4AF3-AD60-D9F7812BBFBA}"/>
              </a:ext>
            </a:extLst>
          </p:cNvPr>
          <p:cNvSpPr txBox="1"/>
          <p:nvPr/>
        </p:nvSpPr>
        <p:spPr>
          <a:xfrm>
            <a:off x="2828925" y="866775"/>
            <a:ext cx="8439150" cy="2762250"/>
          </a:xfrm>
          <a:prstGeom prst="rect">
            <a:avLst/>
          </a:prstGeom>
          <a:noFill/>
        </p:spPr>
        <p:txBody>
          <a:bodyPr wrap="square" rtlCol="0">
            <a:spAutoFit/>
          </a:bodyPr>
          <a:lstStyle/>
          <a:p>
            <a:endParaRPr lang="en-NL" dirty="0"/>
          </a:p>
        </p:txBody>
      </p:sp>
      <p:sp>
        <p:nvSpPr>
          <p:cNvPr id="2" name="Tekstvak 1">
            <a:extLst>
              <a:ext uri="{FF2B5EF4-FFF2-40B4-BE49-F238E27FC236}">
                <a16:creationId xmlns:a16="http://schemas.microsoft.com/office/drawing/2014/main" id="{35ECF1B0-79B6-4F8E-896B-6F563160B1DF}"/>
              </a:ext>
            </a:extLst>
          </p:cNvPr>
          <p:cNvSpPr txBox="1"/>
          <p:nvPr/>
        </p:nvSpPr>
        <p:spPr>
          <a:xfrm>
            <a:off x="5224462" y="2690812"/>
            <a:ext cx="914400" cy="914400"/>
          </a:xfrm>
          <a:prstGeom prst="rect">
            <a:avLst/>
          </a:prstGeom>
          <a:noFill/>
        </p:spPr>
        <p:txBody>
          <a:bodyPr wrap="square" rtlCol="0">
            <a:spAutoFit/>
          </a:bodyPr>
          <a:lstStyle/>
          <a:p>
            <a:endParaRPr lang="en-NL" dirty="0"/>
          </a:p>
        </p:txBody>
      </p:sp>
      <p:sp>
        <p:nvSpPr>
          <p:cNvPr id="5" name="Tekstvak 4">
            <a:extLst>
              <a:ext uri="{FF2B5EF4-FFF2-40B4-BE49-F238E27FC236}">
                <a16:creationId xmlns:a16="http://schemas.microsoft.com/office/drawing/2014/main" id="{854E7CC8-5567-4A12-83BF-DB41F8866648}"/>
              </a:ext>
            </a:extLst>
          </p:cNvPr>
          <p:cNvSpPr txBox="1"/>
          <p:nvPr/>
        </p:nvSpPr>
        <p:spPr>
          <a:xfrm>
            <a:off x="5224462" y="2690812"/>
            <a:ext cx="914400" cy="914400"/>
          </a:xfrm>
          <a:prstGeom prst="rect">
            <a:avLst/>
          </a:prstGeom>
          <a:noFill/>
        </p:spPr>
        <p:txBody>
          <a:bodyPr wrap="square" rtlCol="0">
            <a:spAutoFit/>
          </a:bodyPr>
          <a:lstStyle/>
          <a:p>
            <a:endParaRPr lang="en-NL" dirty="0"/>
          </a:p>
        </p:txBody>
      </p:sp>
      <p:sp>
        <p:nvSpPr>
          <p:cNvPr id="6" name="Tekstvak 5">
            <a:extLst>
              <a:ext uri="{FF2B5EF4-FFF2-40B4-BE49-F238E27FC236}">
                <a16:creationId xmlns:a16="http://schemas.microsoft.com/office/drawing/2014/main" id="{87D76625-307A-48CF-A246-4C2BB142F10C}"/>
              </a:ext>
            </a:extLst>
          </p:cNvPr>
          <p:cNvSpPr txBox="1"/>
          <p:nvPr/>
        </p:nvSpPr>
        <p:spPr>
          <a:xfrm>
            <a:off x="2828925" y="766703"/>
            <a:ext cx="7610475" cy="5724644"/>
          </a:xfrm>
          <a:prstGeom prst="rect">
            <a:avLst/>
          </a:prstGeom>
          <a:noFill/>
        </p:spPr>
        <p:txBody>
          <a:bodyPr wrap="square" rtlCol="0">
            <a:spAutoFit/>
          </a:bodyPr>
          <a:lstStyle/>
          <a:p>
            <a:r>
              <a:rPr lang="en-US" sz="2400" b="1" dirty="0">
                <a:solidFill>
                  <a:srgbClr val="41A48A"/>
                </a:solidFill>
                <a:latin typeface="Maiandra GD" panose="020E0502030308020204" pitchFamily="34" charset="0"/>
              </a:rPr>
              <a:t>Should we quit the fitness test?</a:t>
            </a:r>
          </a:p>
          <a:p>
            <a:pPr>
              <a:lnSpc>
                <a:spcPct val="150000"/>
              </a:lnSpc>
            </a:pPr>
            <a:endParaRPr lang="en-US" dirty="0">
              <a:latin typeface="Maiandra GD" panose="020E0502030308020204" pitchFamily="34" charset="0"/>
            </a:endParaRPr>
          </a:p>
          <a:p>
            <a:pPr>
              <a:lnSpc>
                <a:spcPct val="150000"/>
              </a:lnSpc>
            </a:pPr>
            <a:r>
              <a:rPr lang="en-US" dirty="0">
                <a:latin typeface="Maiandra GD" panose="020E0502030308020204" pitchFamily="34" charset="0"/>
              </a:rPr>
              <a:t>After seeing the results of the A/B test and reading the interviews we can conclude that having a fitness test with every visitor is not the best method to purchase as much memberships as possible. The A/B test showed us a difference of 2% between Group A and Group B.</a:t>
            </a:r>
          </a:p>
          <a:p>
            <a:pPr>
              <a:lnSpc>
                <a:spcPct val="150000"/>
              </a:lnSpc>
            </a:pPr>
            <a:endParaRPr lang="en-US" dirty="0">
              <a:latin typeface="Maiandra GD" panose="020E0502030308020204" pitchFamily="34" charset="0"/>
            </a:endParaRPr>
          </a:p>
          <a:p>
            <a:pPr>
              <a:lnSpc>
                <a:spcPct val="150000"/>
              </a:lnSpc>
            </a:pPr>
            <a:r>
              <a:rPr lang="en-US" dirty="0">
                <a:latin typeface="Maiandra GD" panose="020E0502030308020204" pitchFamily="34" charset="0"/>
              </a:rPr>
              <a:t>If we quit the fitness test we gain 2% more memberships and we can save costs, because the personal trainers can work less hours. This sounds great! </a:t>
            </a:r>
          </a:p>
          <a:p>
            <a:pPr>
              <a:lnSpc>
                <a:spcPct val="150000"/>
              </a:lnSpc>
            </a:pPr>
            <a:endParaRPr lang="en-US" dirty="0">
              <a:latin typeface="Maiandra GD" panose="020E0502030308020204" pitchFamily="34" charset="0"/>
            </a:endParaRPr>
          </a:p>
          <a:p>
            <a:pPr>
              <a:lnSpc>
                <a:spcPct val="150000"/>
              </a:lnSpc>
            </a:pPr>
            <a:r>
              <a:rPr lang="en-US" b="1" dirty="0">
                <a:solidFill>
                  <a:srgbClr val="41A48A"/>
                </a:solidFill>
                <a:latin typeface="Maiandra GD" panose="020E0502030308020204" pitchFamily="34" charset="0"/>
              </a:rPr>
              <a:t>But is this the best result we can achieve?</a:t>
            </a:r>
          </a:p>
          <a:p>
            <a:endParaRPr lang="en-US" dirty="0"/>
          </a:p>
          <a:p>
            <a:endParaRPr lang="en-US" dirty="0"/>
          </a:p>
          <a:p>
            <a:endParaRPr lang="en-US" dirty="0"/>
          </a:p>
          <a:p>
            <a:endParaRPr lang="en-NL" dirty="0"/>
          </a:p>
        </p:txBody>
      </p:sp>
    </p:spTree>
    <p:extLst>
      <p:ext uri="{BB962C8B-B14F-4D97-AF65-F5344CB8AC3E}">
        <p14:creationId xmlns:p14="http://schemas.microsoft.com/office/powerpoint/2010/main" val="392156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7FFA3D99-3ABE-4E45-95D8-50C0804C0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147" y="-561975"/>
            <a:ext cx="4334347" cy="3656724"/>
          </a:xfrm>
          <a:prstGeom prst="rect">
            <a:avLst/>
          </a:prstGeom>
        </p:spPr>
      </p:pic>
      <p:sp>
        <p:nvSpPr>
          <p:cNvPr id="4" name="Tekstvak 3">
            <a:extLst>
              <a:ext uri="{FF2B5EF4-FFF2-40B4-BE49-F238E27FC236}">
                <a16:creationId xmlns:a16="http://schemas.microsoft.com/office/drawing/2014/main" id="{25F22AF6-617D-4AF3-AD60-D9F7812BBFBA}"/>
              </a:ext>
            </a:extLst>
          </p:cNvPr>
          <p:cNvSpPr txBox="1"/>
          <p:nvPr/>
        </p:nvSpPr>
        <p:spPr>
          <a:xfrm>
            <a:off x="2828925" y="809187"/>
            <a:ext cx="8439150" cy="1477328"/>
          </a:xfrm>
          <a:prstGeom prst="rect">
            <a:avLst/>
          </a:prstGeom>
          <a:noFill/>
        </p:spPr>
        <p:txBody>
          <a:bodyPr wrap="square" rtlCol="0">
            <a:spAutoFit/>
          </a:bodyPr>
          <a:lstStyle/>
          <a:p>
            <a:endParaRPr lang="en-US" dirty="0"/>
          </a:p>
          <a:p>
            <a:endParaRPr lang="en-US" dirty="0"/>
          </a:p>
          <a:p>
            <a:endParaRPr lang="en-US" dirty="0"/>
          </a:p>
          <a:p>
            <a:endParaRPr lang="en-US" dirty="0"/>
          </a:p>
          <a:p>
            <a:endParaRPr lang="en-NL" dirty="0"/>
          </a:p>
        </p:txBody>
      </p:sp>
      <p:sp>
        <p:nvSpPr>
          <p:cNvPr id="9" name="Tekstvak 8">
            <a:extLst>
              <a:ext uri="{FF2B5EF4-FFF2-40B4-BE49-F238E27FC236}">
                <a16:creationId xmlns:a16="http://schemas.microsoft.com/office/drawing/2014/main" id="{93189DB5-4F9C-4D73-AB30-AC968616B36D}"/>
              </a:ext>
            </a:extLst>
          </p:cNvPr>
          <p:cNvSpPr txBox="1"/>
          <p:nvPr/>
        </p:nvSpPr>
        <p:spPr>
          <a:xfrm>
            <a:off x="2828925" y="895350"/>
            <a:ext cx="8096250" cy="3231654"/>
          </a:xfrm>
          <a:prstGeom prst="rect">
            <a:avLst/>
          </a:prstGeom>
          <a:noFill/>
        </p:spPr>
        <p:txBody>
          <a:bodyPr wrap="square" rtlCol="0">
            <a:spAutoFit/>
          </a:bodyPr>
          <a:lstStyle/>
          <a:p>
            <a:r>
              <a:rPr lang="en-US" sz="2400" b="1" dirty="0">
                <a:solidFill>
                  <a:srgbClr val="41A48A"/>
                </a:solidFill>
                <a:latin typeface="Maiandra GD" panose="020E0502030308020204" pitchFamily="34" charset="0"/>
              </a:rPr>
              <a:t>Don’t forget the people who liked the fitness test.</a:t>
            </a:r>
          </a:p>
          <a:p>
            <a:endParaRPr lang="en-US" dirty="0">
              <a:latin typeface="Maiandra GD" panose="020E0502030308020204" pitchFamily="34" charset="0"/>
            </a:endParaRPr>
          </a:p>
          <a:p>
            <a:pPr>
              <a:lnSpc>
                <a:spcPct val="150000"/>
              </a:lnSpc>
            </a:pPr>
            <a:r>
              <a:rPr lang="en-US" dirty="0">
                <a:latin typeface="Maiandra GD" panose="020E0502030308020204" pitchFamily="34" charset="0"/>
              </a:rPr>
              <a:t>Most visitors would like to fill out an application without doing the fitness test. But still some of them do appreciate the test and think that the fitness test is helpful. You don’t want to miss some potential members by not offering the fitness test. Still 8% of the visitors who did the test purchased a membership.</a:t>
            </a:r>
          </a:p>
          <a:p>
            <a:endParaRPr lang="en-US" dirty="0"/>
          </a:p>
          <a:p>
            <a:endParaRPr lang="en-US" dirty="0"/>
          </a:p>
          <a:p>
            <a:endParaRPr lang="en-NL" dirty="0"/>
          </a:p>
        </p:txBody>
      </p:sp>
    </p:spTree>
    <p:extLst>
      <p:ext uri="{BB962C8B-B14F-4D97-AF65-F5344CB8AC3E}">
        <p14:creationId xmlns:p14="http://schemas.microsoft.com/office/powerpoint/2010/main" val="2879270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7FFA3D99-3ABE-4E45-95D8-50C0804C0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147" y="-561975"/>
            <a:ext cx="4334347" cy="3656724"/>
          </a:xfrm>
          <a:prstGeom prst="rect">
            <a:avLst/>
          </a:prstGeom>
        </p:spPr>
      </p:pic>
      <p:sp>
        <p:nvSpPr>
          <p:cNvPr id="4" name="Tekstvak 3">
            <a:extLst>
              <a:ext uri="{FF2B5EF4-FFF2-40B4-BE49-F238E27FC236}">
                <a16:creationId xmlns:a16="http://schemas.microsoft.com/office/drawing/2014/main" id="{25F22AF6-617D-4AF3-AD60-D9F7812BBFBA}"/>
              </a:ext>
            </a:extLst>
          </p:cNvPr>
          <p:cNvSpPr txBox="1"/>
          <p:nvPr/>
        </p:nvSpPr>
        <p:spPr>
          <a:xfrm>
            <a:off x="2838450" y="809187"/>
            <a:ext cx="8439150" cy="4428776"/>
          </a:xfrm>
          <a:prstGeom prst="rect">
            <a:avLst/>
          </a:prstGeom>
          <a:noFill/>
        </p:spPr>
        <p:txBody>
          <a:bodyPr wrap="square" rtlCol="0">
            <a:spAutoFit/>
          </a:bodyPr>
          <a:lstStyle/>
          <a:p>
            <a:r>
              <a:rPr lang="en-US" sz="2400" b="1" dirty="0">
                <a:solidFill>
                  <a:srgbClr val="41A48A"/>
                </a:solidFill>
                <a:latin typeface="Maiandra GD" panose="020E0502030308020204" pitchFamily="34" charset="0"/>
              </a:rPr>
              <a:t>The recommendation.</a:t>
            </a:r>
          </a:p>
          <a:p>
            <a:endParaRPr lang="en-US" dirty="0">
              <a:latin typeface="Maiandra GD" panose="020E0502030308020204" pitchFamily="34" charset="0"/>
            </a:endParaRPr>
          </a:p>
          <a:p>
            <a:pPr>
              <a:lnSpc>
                <a:spcPct val="150000"/>
              </a:lnSpc>
            </a:pPr>
            <a:r>
              <a:rPr lang="en-US" dirty="0">
                <a:latin typeface="Maiandra GD" panose="020E0502030308020204" pitchFamily="34" charset="0"/>
              </a:rPr>
              <a:t>To decide which visitor we should offer a fitness test, we can make a short list with questions. With these questions we can separate the potential fitness test visitors from the other visitors.</a:t>
            </a:r>
          </a:p>
          <a:p>
            <a:pPr>
              <a:lnSpc>
                <a:spcPct val="150000"/>
              </a:lnSpc>
            </a:pPr>
            <a:endParaRPr lang="en-US" dirty="0">
              <a:latin typeface="Maiandra GD" panose="020E0502030308020204" pitchFamily="34" charset="0"/>
            </a:endParaRPr>
          </a:p>
          <a:p>
            <a:pPr marL="285750" indent="-285750">
              <a:lnSpc>
                <a:spcPct val="150000"/>
              </a:lnSpc>
              <a:buFont typeface="Arial" panose="020B0604020202020204" pitchFamily="34" charset="0"/>
              <a:buChar char="•"/>
            </a:pPr>
            <a:r>
              <a:rPr lang="en-US" dirty="0">
                <a:latin typeface="Maiandra GD" panose="020E0502030308020204" pitchFamily="34" charset="0"/>
              </a:rPr>
              <a:t>What goal do you want to achieve?</a:t>
            </a:r>
          </a:p>
          <a:p>
            <a:pPr marL="285750" indent="-285750">
              <a:lnSpc>
                <a:spcPct val="150000"/>
              </a:lnSpc>
              <a:buFont typeface="Arial" panose="020B0604020202020204" pitchFamily="34" charset="0"/>
              <a:buChar char="•"/>
            </a:pPr>
            <a:r>
              <a:rPr lang="en-US" dirty="0">
                <a:latin typeface="Maiandra GD" panose="020E0502030308020204" pitchFamily="34" charset="0"/>
              </a:rPr>
              <a:t>Do you have experience with other gyms?</a:t>
            </a:r>
          </a:p>
          <a:p>
            <a:pPr>
              <a:lnSpc>
                <a:spcPct val="150000"/>
              </a:lnSpc>
            </a:pPr>
            <a:endParaRPr lang="en-US" dirty="0">
              <a:latin typeface="Maiandra GD" panose="020E0502030308020204" pitchFamily="34" charset="0"/>
            </a:endParaRPr>
          </a:p>
          <a:p>
            <a:pPr>
              <a:lnSpc>
                <a:spcPct val="150000"/>
              </a:lnSpc>
            </a:pPr>
            <a:r>
              <a:rPr lang="en-US" dirty="0">
                <a:latin typeface="Maiandra GD" panose="020E0502030308020204" pitchFamily="34" charset="0"/>
              </a:rPr>
              <a:t>Maybe the most important question is :</a:t>
            </a:r>
          </a:p>
          <a:p>
            <a:pPr>
              <a:lnSpc>
                <a:spcPct val="150000"/>
              </a:lnSpc>
            </a:pPr>
            <a:r>
              <a:rPr lang="en-US" b="1" dirty="0">
                <a:latin typeface="Maiandra GD" panose="020E0502030308020204" pitchFamily="34" charset="0"/>
              </a:rPr>
              <a:t>Would you like some help discovering your potential?</a:t>
            </a:r>
          </a:p>
        </p:txBody>
      </p:sp>
    </p:spTree>
    <p:extLst>
      <p:ext uri="{BB962C8B-B14F-4D97-AF65-F5344CB8AC3E}">
        <p14:creationId xmlns:p14="http://schemas.microsoft.com/office/powerpoint/2010/main" val="2199442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7FFA3D99-3ABE-4E45-95D8-50C0804C0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722" y="-538560"/>
            <a:ext cx="4334347" cy="3656724"/>
          </a:xfrm>
          <a:prstGeom prst="rect">
            <a:avLst/>
          </a:prstGeom>
        </p:spPr>
      </p:pic>
      <p:sp>
        <p:nvSpPr>
          <p:cNvPr id="4" name="Tekstvak 3">
            <a:extLst>
              <a:ext uri="{FF2B5EF4-FFF2-40B4-BE49-F238E27FC236}">
                <a16:creationId xmlns:a16="http://schemas.microsoft.com/office/drawing/2014/main" id="{25F22AF6-617D-4AF3-AD60-D9F7812BBFBA}"/>
              </a:ext>
            </a:extLst>
          </p:cNvPr>
          <p:cNvSpPr txBox="1"/>
          <p:nvPr/>
        </p:nvSpPr>
        <p:spPr>
          <a:xfrm>
            <a:off x="2695575" y="752475"/>
            <a:ext cx="8524875" cy="3211219"/>
          </a:xfrm>
          <a:prstGeom prst="rect">
            <a:avLst/>
          </a:prstGeom>
          <a:noFill/>
        </p:spPr>
        <p:txBody>
          <a:bodyPr wrap="square" rtlCol="0">
            <a:spAutoFit/>
          </a:bodyPr>
          <a:lstStyle/>
          <a:p>
            <a:r>
              <a:rPr lang="en-US" sz="2400" b="1" dirty="0">
                <a:solidFill>
                  <a:srgbClr val="41A48A"/>
                </a:solidFill>
                <a:latin typeface="Maiandra GD" panose="020E0502030308020204" pitchFamily="34" charset="0"/>
              </a:rPr>
              <a:t>What is the current method to turning visitors into members?</a:t>
            </a:r>
          </a:p>
          <a:p>
            <a:endParaRPr lang="en-US" dirty="0">
              <a:solidFill>
                <a:srgbClr val="41A48A"/>
              </a:solidFill>
              <a:latin typeface="Maiandra GD" panose="020E0502030308020204" pitchFamily="34" charset="0"/>
            </a:endParaRPr>
          </a:p>
          <a:p>
            <a:pPr>
              <a:lnSpc>
                <a:spcPct val="150000"/>
              </a:lnSpc>
            </a:pPr>
            <a:r>
              <a:rPr lang="en-US" dirty="0">
                <a:solidFill>
                  <a:schemeClr val="bg1">
                    <a:lumMod val="50000"/>
                  </a:schemeClr>
                </a:solidFill>
                <a:latin typeface="Maiandra GD" panose="020E0502030308020204" pitchFamily="34" charset="0"/>
              </a:rPr>
              <a:t>When a visitor to </a:t>
            </a:r>
            <a:r>
              <a:rPr lang="en-US" dirty="0" err="1">
                <a:solidFill>
                  <a:schemeClr val="bg1">
                    <a:lumMod val="50000"/>
                  </a:schemeClr>
                </a:solidFill>
                <a:latin typeface="Maiandra GD" panose="020E0502030308020204" pitchFamily="34" charset="0"/>
              </a:rPr>
              <a:t>MuscleHub</a:t>
            </a:r>
            <a:r>
              <a:rPr lang="en-US" dirty="0">
                <a:solidFill>
                  <a:schemeClr val="bg1">
                    <a:lumMod val="50000"/>
                  </a:schemeClr>
                </a:solidFill>
                <a:latin typeface="Maiandra GD" panose="020E0502030308020204" pitchFamily="34" charset="0"/>
              </a:rPr>
              <a:t> is considering buying a membership, he or she follows the following steps:</a:t>
            </a:r>
          </a:p>
          <a:p>
            <a:pPr marL="285750" indent="-285750">
              <a:lnSpc>
                <a:spcPct val="200000"/>
              </a:lnSpc>
              <a:buFont typeface="Arial" panose="020B0604020202020204" pitchFamily="34" charset="0"/>
              <a:buChar char="•"/>
            </a:pPr>
            <a:r>
              <a:rPr lang="en-US" dirty="0">
                <a:solidFill>
                  <a:schemeClr val="bg1">
                    <a:lumMod val="50000"/>
                  </a:schemeClr>
                </a:solidFill>
                <a:latin typeface="Maiandra GD" panose="020E0502030308020204" pitchFamily="34" charset="0"/>
              </a:rPr>
              <a:t>Take a fitness test with a personal trainer</a:t>
            </a:r>
          </a:p>
          <a:p>
            <a:pPr marL="285750" indent="-285750">
              <a:lnSpc>
                <a:spcPct val="200000"/>
              </a:lnSpc>
              <a:buFont typeface="Arial" panose="020B0604020202020204" pitchFamily="34" charset="0"/>
              <a:buChar char="•"/>
            </a:pPr>
            <a:r>
              <a:rPr lang="en-US" dirty="0">
                <a:solidFill>
                  <a:schemeClr val="bg1">
                    <a:lumMod val="50000"/>
                  </a:schemeClr>
                </a:solidFill>
                <a:latin typeface="Maiandra GD" panose="020E0502030308020204" pitchFamily="34" charset="0"/>
              </a:rPr>
              <a:t>Fill out an application for the gym</a:t>
            </a:r>
          </a:p>
          <a:p>
            <a:pPr marL="285750" indent="-285750">
              <a:lnSpc>
                <a:spcPct val="200000"/>
              </a:lnSpc>
              <a:buFont typeface="Arial" panose="020B0604020202020204" pitchFamily="34" charset="0"/>
              <a:buChar char="•"/>
            </a:pPr>
            <a:r>
              <a:rPr lang="en-US" dirty="0">
                <a:solidFill>
                  <a:schemeClr val="bg1">
                    <a:lumMod val="50000"/>
                  </a:schemeClr>
                </a:solidFill>
                <a:latin typeface="Maiandra GD" panose="020E0502030308020204" pitchFamily="34" charset="0"/>
              </a:rPr>
              <a:t>Send in their payment for their first month’s membership</a:t>
            </a:r>
          </a:p>
        </p:txBody>
      </p:sp>
    </p:spTree>
    <p:extLst>
      <p:ext uri="{BB962C8B-B14F-4D97-AF65-F5344CB8AC3E}">
        <p14:creationId xmlns:p14="http://schemas.microsoft.com/office/powerpoint/2010/main" val="2209956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7FFA3D99-3ABE-4E45-95D8-50C0804C0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722" y="-538560"/>
            <a:ext cx="4334347" cy="3656724"/>
          </a:xfrm>
          <a:prstGeom prst="rect">
            <a:avLst/>
          </a:prstGeom>
        </p:spPr>
      </p:pic>
      <p:sp>
        <p:nvSpPr>
          <p:cNvPr id="4" name="Tekstvak 3">
            <a:extLst>
              <a:ext uri="{FF2B5EF4-FFF2-40B4-BE49-F238E27FC236}">
                <a16:creationId xmlns:a16="http://schemas.microsoft.com/office/drawing/2014/main" id="{25F22AF6-617D-4AF3-AD60-D9F7812BBFBA}"/>
              </a:ext>
            </a:extLst>
          </p:cNvPr>
          <p:cNvSpPr txBox="1"/>
          <p:nvPr/>
        </p:nvSpPr>
        <p:spPr>
          <a:xfrm>
            <a:off x="2705100" y="742951"/>
            <a:ext cx="8562975" cy="1612621"/>
          </a:xfrm>
          <a:prstGeom prst="rect">
            <a:avLst/>
          </a:prstGeom>
          <a:noFill/>
        </p:spPr>
        <p:txBody>
          <a:bodyPr wrap="square" rtlCol="0">
            <a:spAutoFit/>
          </a:bodyPr>
          <a:lstStyle/>
          <a:p>
            <a:r>
              <a:rPr lang="en-US" sz="2400" b="1" dirty="0">
                <a:solidFill>
                  <a:srgbClr val="41A48A"/>
                </a:solidFill>
                <a:latin typeface="Maiandra GD" panose="020E0502030308020204" pitchFamily="34" charset="0"/>
              </a:rPr>
              <a:t>What could be wrong with the current method?</a:t>
            </a:r>
          </a:p>
          <a:p>
            <a:endParaRPr lang="en-US" sz="2400" b="1" dirty="0">
              <a:solidFill>
                <a:srgbClr val="41A48A"/>
              </a:solidFill>
              <a:latin typeface="Maiandra GD" panose="020E0502030308020204" pitchFamily="34" charset="0"/>
            </a:endParaRPr>
          </a:p>
          <a:p>
            <a:pPr>
              <a:lnSpc>
                <a:spcPct val="150000"/>
              </a:lnSpc>
            </a:pPr>
            <a:r>
              <a:rPr lang="en-US" dirty="0">
                <a:solidFill>
                  <a:schemeClr val="bg1">
                    <a:lumMod val="50000"/>
                  </a:schemeClr>
                </a:solidFill>
                <a:latin typeface="Maiandra GD" panose="020E0502030308020204" pitchFamily="34" charset="0"/>
              </a:rPr>
              <a:t>There are some concerns about the effectivity of the fitness test. What if some of the prospect members are intimidated by the fitness test?</a:t>
            </a:r>
          </a:p>
        </p:txBody>
      </p:sp>
      <p:sp>
        <p:nvSpPr>
          <p:cNvPr id="2" name="Tekstvak 1">
            <a:extLst>
              <a:ext uri="{FF2B5EF4-FFF2-40B4-BE49-F238E27FC236}">
                <a16:creationId xmlns:a16="http://schemas.microsoft.com/office/drawing/2014/main" id="{2F3534F3-2499-4AC8-8BEB-FB8AF351670D}"/>
              </a:ext>
            </a:extLst>
          </p:cNvPr>
          <p:cNvSpPr txBox="1"/>
          <p:nvPr/>
        </p:nvSpPr>
        <p:spPr>
          <a:xfrm>
            <a:off x="2705100" y="2905126"/>
            <a:ext cx="6705600" cy="2486382"/>
          </a:xfrm>
          <a:prstGeom prst="rect">
            <a:avLst/>
          </a:prstGeom>
          <a:noFill/>
        </p:spPr>
        <p:txBody>
          <a:bodyPr wrap="square" rtlCol="0">
            <a:spAutoFit/>
          </a:bodyPr>
          <a:lstStyle/>
          <a:p>
            <a:r>
              <a:rPr lang="en-US" sz="2400" b="1" dirty="0">
                <a:solidFill>
                  <a:srgbClr val="41A48A"/>
                </a:solidFill>
                <a:latin typeface="Maiandra GD" panose="020E0502030308020204" pitchFamily="34" charset="0"/>
              </a:rPr>
              <a:t>To investigate this question we did :</a:t>
            </a:r>
          </a:p>
          <a:p>
            <a:endParaRPr lang="en-US" dirty="0"/>
          </a:p>
          <a:p>
            <a:pPr marL="285750" indent="-285750">
              <a:lnSpc>
                <a:spcPct val="200000"/>
              </a:lnSpc>
              <a:buFont typeface="Arial" panose="020B0604020202020204" pitchFamily="34" charset="0"/>
              <a:buChar char="•"/>
            </a:pPr>
            <a:r>
              <a:rPr lang="en-US" dirty="0">
                <a:solidFill>
                  <a:schemeClr val="bg1">
                    <a:lumMod val="50000"/>
                  </a:schemeClr>
                </a:solidFill>
                <a:latin typeface="Maiandra GD" panose="020E0502030308020204" pitchFamily="34" charset="0"/>
              </a:rPr>
              <a:t>a A/B test using the data of more than 5000 visitors</a:t>
            </a:r>
          </a:p>
          <a:p>
            <a:pPr marL="285750" indent="-285750">
              <a:lnSpc>
                <a:spcPct val="150000"/>
              </a:lnSpc>
              <a:buFont typeface="Arial" panose="020B0604020202020204" pitchFamily="34" charset="0"/>
              <a:buChar char="•"/>
            </a:pPr>
            <a:r>
              <a:rPr lang="en-US" dirty="0">
                <a:solidFill>
                  <a:schemeClr val="bg1">
                    <a:lumMod val="50000"/>
                  </a:schemeClr>
                </a:solidFill>
                <a:latin typeface="Maiandra GD" panose="020E0502030308020204" pitchFamily="34" charset="0"/>
              </a:rPr>
              <a:t>a series of interviews with visitors who became member and with those who did not become one</a:t>
            </a:r>
            <a:endParaRPr lang="en-NL" dirty="0">
              <a:solidFill>
                <a:schemeClr val="bg1">
                  <a:lumMod val="50000"/>
                </a:schemeClr>
              </a:solidFill>
              <a:latin typeface="Maiandra GD" panose="020E0502030308020204" pitchFamily="34" charset="0"/>
            </a:endParaRPr>
          </a:p>
          <a:p>
            <a:endParaRPr lang="en-NL" dirty="0"/>
          </a:p>
        </p:txBody>
      </p:sp>
    </p:spTree>
    <p:extLst>
      <p:ext uri="{BB962C8B-B14F-4D97-AF65-F5344CB8AC3E}">
        <p14:creationId xmlns:p14="http://schemas.microsoft.com/office/powerpoint/2010/main" val="2617049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7FFA3D99-3ABE-4E45-95D8-50C0804C0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722" y="-538560"/>
            <a:ext cx="4334347" cy="3656724"/>
          </a:xfrm>
          <a:prstGeom prst="rect">
            <a:avLst/>
          </a:prstGeom>
        </p:spPr>
      </p:pic>
      <p:sp>
        <p:nvSpPr>
          <p:cNvPr id="4" name="Tekstvak 3">
            <a:extLst>
              <a:ext uri="{FF2B5EF4-FFF2-40B4-BE49-F238E27FC236}">
                <a16:creationId xmlns:a16="http://schemas.microsoft.com/office/drawing/2014/main" id="{25F22AF6-617D-4AF3-AD60-D9F7812BBFBA}"/>
              </a:ext>
            </a:extLst>
          </p:cNvPr>
          <p:cNvSpPr txBox="1"/>
          <p:nvPr/>
        </p:nvSpPr>
        <p:spPr>
          <a:xfrm>
            <a:off x="2695575" y="723901"/>
            <a:ext cx="8572500" cy="5910480"/>
          </a:xfrm>
          <a:prstGeom prst="rect">
            <a:avLst/>
          </a:prstGeom>
          <a:noFill/>
        </p:spPr>
        <p:txBody>
          <a:bodyPr wrap="square" rtlCol="0">
            <a:spAutoFit/>
          </a:bodyPr>
          <a:lstStyle/>
          <a:p>
            <a:r>
              <a:rPr lang="en-US" sz="2400" b="1" dirty="0">
                <a:solidFill>
                  <a:srgbClr val="41A48A"/>
                </a:solidFill>
                <a:latin typeface="Maiandra GD" panose="020E0502030308020204" pitchFamily="34" charset="0"/>
              </a:rPr>
              <a:t>What does this A / B test entail? </a:t>
            </a:r>
          </a:p>
          <a:p>
            <a:endParaRPr lang="en-US" sz="2400" b="1" dirty="0">
              <a:solidFill>
                <a:srgbClr val="41A48A"/>
              </a:solidFill>
              <a:latin typeface="Maiandra GD" panose="020E0502030308020204" pitchFamily="34" charset="0"/>
            </a:endParaRPr>
          </a:p>
          <a:p>
            <a:pPr>
              <a:lnSpc>
                <a:spcPct val="150000"/>
              </a:lnSpc>
            </a:pPr>
            <a:r>
              <a:rPr lang="en-US" dirty="0">
                <a:solidFill>
                  <a:schemeClr val="bg1">
                    <a:lumMod val="50000"/>
                  </a:schemeClr>
                </a:solidFill>
                <a:latin typeface="Maiandra GD" panose="020E0502030308020204" pitchFamily="34" charset="0"/>
              </a:rPr>
              <a:t>In this test we use the data of 5004 visitors who visited </a:t>
            </a:r>
            <a:r>
              <a:rPr lang="en-US" dirty="0" err="1">
                <a:solidFill>
                  <a:schemeClr val="bg1">
                    <a:lumMod val="50000"/>
                  </a:schemeClr>
                </a:solidFill>
                <a:latin typeface="Maiandra GD" panose="020E0502030308020204" pitchFamily="34" charset="0"/>
              </a:rPr>
              <a:t>MuscleHub</a:t>
            </a:r>
            <a:r>
              <a:rPr lang="en-US" dirty="0">
                <a:solidFill>
                  <a:schemeClr val="bg1">
                    <a:lumMod val="50000"/>
                  </a:schemeClr>
                </a:solidFill>
                <a:latin typeface="Maiandra GD" panose="020E0502030308020204" pitchFamily="34" charset="0"/>
              </a:rPr>
              <a:t> between 7-1-2017 and 9-9-2017.  Half of these visitors, </a:t>
            </a:r>
            <a:r>
              <a:rPr lang="en-US" dirty="0">
                <a:solidFill>
                  <a:srgbClr val="41A48A"/>
                </a:solidFill>
                <a:latin typeface="Maiandra GD" panose="020E0502030308020204" pitchFamily="34" charset="0"/>
              </a:rPr>
              <a:t>group A</a:t>
            </a:r>
            <a:r>
              <a:rPr lang="en-US" dirty="0">
                <a:solidFill>
                  <a:schemeClr val="bg1">
                    <a:lumMod val="50000"/>
                  </a:schemeClr>
                </a:solidFill>
                <a:latin typeface="Maiandra GD" panose="020E0502030308020204" pitchFamily="34" charset="0"/>
              </a:rPr>
              <a:t>, were asked to take the fitness test with a personal trainer. The other half, </a:t>
            </a:r>
            <a:r>
              <a:rPr lang="en-US" dirty="0">
                <a:solidFill>
                  <a:srgbClr val="41A48A"/>
                </a:solidFill>
                <a:latin typeface="Maiandra GD" panose="020E0502030308020204" pitchFamily="34" charset="0"/>
              </a:rPr>
              <a:t>group B</a:t>
            </a:r>
            <a:r>
              <a:rPr lang="en-US" dirty="0">
                <a:solidFill>
                  <a:schemeClr val="bg1">
                    <a:lumMod val="50000"/>
                  </a:schemeClr>
                </a:solidFill>
                <a:latin typeface="Maiandra GD" panose="020E0502030308020204" pitchFamily="34" charset="0"/>
              </a:rPr>
              <a:t>, skipped the fitness test and </a:t>
            </a:r>
            <a:r>
              <a:rPr lang="en-US" dirty="0" err="1">
                <a:solidFill>
                  <a:schemeClr val="bg1">
                    <a:lumMod val="50000"/>
                  </a:schemeClr>
                </a:solidFill>
                <a:latin typeface="Maiandra GD" panose="020E0502030308020204" pitchFamily="34" charset="0"/>
              </a:rPr>
              <a:t>proceded</a:t>
            </a:r>
            <a:r>
              <a:rPr lang="en-US" dirty="0">
                <a:solidFill>
                  <a:schemeClr val="bg1">
                    <a:lumMod val="50000"/>
                  </a:schemeClr>
                </a:solidFill>
                <a:latin typeface="Maiandra GD" panose="020E0502030308020204" pitchFamily="34" charset="0"/>
              </a:rPr>
              <a:t> directly to the application. </a:t>
            </a:r>
          </a:p>
          <a:p>
            <a:pPr>
              <a:lnSpc>
                <a:spcPct val="150000"/>
              </a:lnSpc>
            </a:pPr>
            <a:r>
              <a:rPr lang="en-US" dirty="0">
                <a:solidFill>
                  <a:schemeClr val="bg1">
                    <a:lumMod val="50000"/>
                  </a:schemeClr>
                </a:solidFill>
                <a:latin typeface="Maiandra GD" panose="020E0502030308020204" pitchFamily="34" charset="0"/>
              </a:rPr>
              <a:t>For every group we will count :</a:t>
            </a:r>
          </a:p>
          <a:p>
            <a:pPr marL="285750" indent="-285750">
              <a:lnSpc>
                <a:spcPct val="200000"/>
              </a:lnSpc>
              <a:buFont typeface="Arial" panose="020B0604020202020204" pitchFamily="34" charset="0"/>
              <a:buChar char="•"/>
            </a:pPr>
            <a:r>
              <a:rPr lang="en-US" dirty="0">
                <a:solidFill>
                  <a:schemeClr val="bg1">
                    <a:lumMod val="50000"/>
                  </a:schemeClr>
                </a:solidFill>
                <a:latin typeface="Maiandra GD" panose="020E0502030308020204" pitchFamily="34" charset="0"/>
              </a:rPr>
              <a:t>how many visitors filled in an application</a:t>
            </a:r>
          </a:p>
          <a:p>
            <a:pPr marL="285750" indent="-285750">
              <a:lnSpc>
                <a:spcPct val="200000"/>
              </a:lnSpc>
              <a:buFont typeface="Arial" panose="020B0604020202020204" pitchFamily="34" charset="0"/>
              <a:buChar char="•"/>
            </a:pPr>
            <a:r>
              <a:rPr lang="en-US" dirty="0">
                <a:solidFill>
                  <a:schemeClr val="bg1">
                    <a:lumMod val="50000"/>
                  </a:schemeClr>
                </a:solidFill>
                <a:latin typeface="Maiandra GD" panose="020E0502030308020204" pitchFamily="34" charset="0"/>
              </a:rPr>
              <a:t>how many applicants purchased a membership</a:t>
            </a:r>
          </a:p>
          <a:p>
            <a:pPr marL="285750" indent="-285750">
              <a:lnSpc>
                <a:spcPct val="200000"/>
              </a:lnSpc>
              <a:buFont typeface="Arial" panose="020B0604020202020204" pitchFamily="34" charset="0"/>
              <a:buChar char="•"/>
            </a:pPr>
            <a:r>
              <a:rPr lang="en-US" dirty="0">
                <a:solidFill>
                  <a:schemeClr val="bg1">
                    <a:lumMod val="50000"/>
                  </a:schemeClr>
                </a:solidFill>
                <a:latin typeface="Maiandra GD" panose="020E0502030308020204" pitchFamily="34" charset="0"/>
              </a:rPr>
              <a:t>how many visitors purchased a membership</a:t>
            </a:r>
          </a:p>
          <a:p>
            <a:pPr>
              <a:lnSpc>
                <a:spcPct val="150000"/>
              </a:lnSpc>
            </a:pPr>
            <a:br>
              <a:rPr lang="en-US" dirty="0"/>
            </a:br>
            <a:r>
              <a:rPr lang="en-US" b="1" dirty="0">
                <a:solidFill>
                  <a:srgbClr val="41A48A"/>
                </a:solidFill>
                <a:latin typeface="Maiandra GD" panose="020E0502030308020204" pitchFamily="34" charset="0"/>
              </a:rPr>
              <a:t>If our hypothesis is correct then Group B will purchase a membership more often than Group A.</a:t>
            </a:r>
          </a:p>
        </p:txBody>
      </p:sp>
    </p:spTree>
    <p:extLst>
      <p:ext uri="{BB962C8B-B14F-4D97-AF65-F5344CB8AC3E}">
        <p14:creationId xmlns:p14="http://schemas.microsoft.com/office/powerpoint/2010/main" val="1294536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7FFA3D99-3ABE-4E45-95D8-50C0804C0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722" y="-538560"/>
            <a:ext cx="4334347" cy="3656724"/>
          </a:xfrm>
          <a:prstGeom prst="rect">
            <a:avLst/>
          </a:prstGeom>
        </p:spPr>
      </p:pic>
      <p:sp>
        <p:nvSpPr>
          <p:cNvPr id="4" name="Tekstvak 3">
            <a:extLst>
              <a:ext uri="{FF2B5EF4-FFF2-40B4-BE49-F238E27FC236}">
                <a16:creationId xmlns:a16="http://schemas.microsoft.com/office/drawing/2014/main" id="{25F22AF6-617D-4AF3-AD60-D9F7812BBFBA}"/>
              </a:ext>
            </a:extLst>
          </p:cNvPr>
          <p:cNvSpPr txBox="1"/>
          <p:nvPr/>
        </p:nvSpPr>
        <p:spPr>
          <a:xfrm>
            <a:off x="2686050" y="733425"/>
            <a:ext cx="8582025" cy="4982774"/>
          </a:xfrm>
          <a:prstGeom prst="rect">
            <a:avLst/>
          </a:prstGeom>
          <a:noFill/>
        </p:spPr>
        <p:txBody>
          <a:bodyPr wrap="square" rtlCol="0">
            <a:spAutoFit/>
          </a:bodyPr>
          <a:lstStyle/>
          <a:p>
            <a:r>
              <a:rPr lang="en-US" sz="2400" b="1" dirty="0">
                <a:solidFill>
                  <a:srgbClr val="41A48A"/>
                </a:solidFill>
                <a:latin typeface="Maiandra GD" panose="020E0502030308020204" pitchFamily="34" charset="0"/>
              </a:rPr>
              <a:t>Testing the significance of the results.</a:t>
            </a:r>
          </a:p>
          <a:p>
            <a:endParaRPr lang="en-US" dirty="0"/>
          </a:p>
          <a:p>
            <a:pPr>
              <a:lnSpc>
                <a:spcPct val="150000"/>
              </a:lnSpc>
            </a:pPr>
            <a:r>
              <a:rPr lang="en-US" dirty="0">
                <a:solidFill>
                  <a:schemeClr val="bg1">
                    <a:lumMod val="50000"/>
                  </a:schemeClr>
                </a:solidFill>
                <a:latin typeface="Maiandra GD" panose="020E0502030308020204" pitchFamily="34" charset="0"/>
              </a:rPr>
              <a:t>After counting all the necessary data we performed the A/B test. In this situation the Chi Square Test was the best test to check the significance of the results. We chose this test because we had two categorical datasets to compare.</a:t>
            </a:r>
          </a:p>
          <a:p>
            <a:pPr>
              <a:lnSpc>
                <a:spcPct val="150000"/>
              </a:lnSpc>
            </a:pPr>
            <a:r>
              <a:rPr lang="en-US" dirty="0">
                <a:solidFill>
                  <a:schemeClr val="bg1">
                    <a:lumMod val="50000"/>
                  </a:schemeClr>
                </a:solidFill>
                <a:latin typeface="Maiandra GD" panose="020E0502030308020204" pitchFamily="34" charset="0"/>
              </a:rPr>
              <a:t>With this test it is important that:</a:t>
            </a:r>
          </a:p>
          <a:p>
            <a:pPr marL="285750" indent="-285750">
              <a:lnSpc>
                <a:spcPct val="200000"/>
              </a:lnSpc>
              <a:buFont typeface="Arial" panose="020B0604020202020204" pitchFamily="34" charset="0"/>
              <a:buChar char="•"/>
            </a:pPr>
            <a:r>
              <a:rPr lang="en-US" dirty="0">
                <a:solidFill>
                  <a:schemeClr val="bg1">
                    <a:lumMod val="50000"/>
                  </a:schemeClr>
                </a:solidFill>
                <a:latin typeface="Maiandra GD" panose="020E0502030308020204" pitchFamily="34" charset="0"/>
              </a:rPr>
              <a:t>the columns are each a different condition, Group A vs Group B</a:t>
            </a:r>
          </a:p>
          <a:p>
            <a:pPr marL="285750" indent="-285750">
              <a:lnSpc>
                <a:spcPct val="200000"/>
              </a:lnSpc>
              <a:buFont typeface="Arial" panose="020B0604020202020204" pitchFamily="34" charset="0"/>
              <a:buChar char="•"/>
            </a:pPr>
            <a:r>
              <a:rPr lang="en-US" dirty="0">
                <a:solidFill>
                  <a:schemeClr val="bg1">
                    <a:lumMod val="50000"/>
                  </a:schemeClr>
                </a:solidFill>
                <a:latin typeface="Maiandra GD" panose="020E0502030308020204" pitchFamily="34" charset="0"/>
              </a:rPr>
              <a:t>the rows represent different outcomes, like Applicant who became member vs Applicant who not became member</a:t>
            </a:r>
          </a:p>
          <a:p>
            <a:pPr marL="285750" indent="-285750">
              <a:lnSpc>
                <a:spcPct val="200000"/>
              </a:lnSpc>
              <a:buFont typeface="Arial" panose="020B0604020202020204" pitchFamily="34" charset="0"/>
              <a:buChar char="•"/>
            </a:pPr>
            <a:r>
              <a:rPr lang="en-US" dirty="0">
                <a:solidFill>
                  <a:schemeClr val="bg1">
                    <a:lumMod val="50000"/>
                  </a:schemeClr>
                </a:solidFill>
                <a:latin typeface="Maiandra GD" panose="020E0502030308020204" pitchFamily="34" charset="0"/>
              </a:rPr>
              <a:t>the result of the test is significant when the output is lower than 0.01</a:t>
            </a:r>
          </a:p>
          <a:p>
            <a:pPr>
              <a:lnSpc>
                <a:spcPct val="150000"/>
              </a:lnSpc>
            </a:pPr>
            <a:endParaRPr lang="en-US" dirty="0">
              <a:solidFill>
                <a:schemeClr val="bg1">
                  <a:lumMod val="50000"/>
                </a:schemeClr>
              </a:solidFill>
              <a:latin typeface="Maiandra GD" panose="020E0502030308020204" pitchFamily="34" charset="0"/>
            </a:endParaRPr>
          </a:p>
        </p:txBody>
      </p:sp>
    </p:spTree>
    <p:extLst>
      <p:ext uri="{BB962C8B-B14F-4D97-AF65-F5344CB8AC3E}">
        <p14:creationId xmlns:p14="http://schemas.microsoft.com/office/powerpoint/2010/main" val="1918401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7FFA3D99-3ABE-4E45-95D8-50C0804C0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722" y="-538560"/>
            <a:ext cx="4334347" cy="3656724"/>
          </a:xfrm>
          <a:prstGeom prst="rect">
            <a:avLst/>
          </a:prstGeom>
        </p:spPr>
      </p:pic>
      <p:sp>
        <p:nvSpPr>
          <p:cNvPr id="4" name="Tekstvak 3">
            <a:extLst>
              <a:ext uri="{FF2B5EF4-FFF2-40B4-BE49-F238E27FC236}">
                <a16:creationId xmlns:a16="http://schemas.microsoft.com/office/drawing/2014/main" id="{25F22AF6-617D-4AF3-AD60-D9F7812BBFBA}"/>
              </a:ext>
            </a:extLst>
          </p:cNvPr>
          <p:cNvSpPr txBox="1"/>
          <p:nvPr/>
        </p:nvSpPr>
        <p:spPr>
          <a:xfrm>
            <a:off x="2657475" y="761665"/>
            <a:ext cx="8610600" cy="4798108"/>
          </a:xfrm>
          <a:prstGeom prst="rect">
            <a:avLst/>
          </a:prstGeom>
          <a:noFill/>
        </p:spPr>
        <p:txBody>
          <a:bodyPr wrap="square" rtlCol="0">
            <a:spAutoFit/>
          </a:bodyPr>
          <a:lstStyle/>
          <a:p>
            <a:r>
              <a:rPr lang="en-US" sz="2400" dirty="0">
                <a:solidFill>
                  <a:srgbClr val="41A48A"/>
                </a:solidFill>
                <a:latin typeface="Maiandra GD" panose="020E0502030308020204" pitchFamily="34" charset="0"/>
              </a:rPr>
              <a:t>Group A and Group B were equal enough.</a:t>
            </a:r>
          </a:p>
          <a:p>
            <a:endParaRPr lang="en-US" sz="2400" dirty="0">
              <a:solidFill>
                <a:srgbClr val="41A48A"/>
              </a:solidFill>
              <a:latin typeface="Maiandra GD" panose="020E0502030308020204" pitchFamily="34" charset="0"/>
            </a:endParaRPr>
          </a:p>
          <a:p>
            <a:pPr>
              <a:lnSpc>
                <a:spcPct val="150000"/>
              </a:lnSpc>
            </a:pPr>
            <a:r>
              <a:rPr lang="en-US" dirty="0">
                <a:solidFill>
                  <a:schemeClr val="bg1">
                    <a:lumMod val="50000"/>
                  </a:schemeClr>
                </a:solidFill>
                <a:latin typeface="Maiandra GD" panose="020E0502030308020204" pitchFamily="34" charset="0"/>
              </a:rPr>
              <a:t>Before counting the applicants and the members we had to be sure of the fact that Group A and Group B were the same size. If there would be a big difference between those two groups the test would be worthless.</a:t>
            </a:r>
          </a:p>
          <a:p>
            <a:pPr>
              <a:lnSpc>
                <a:spcPct val="150000"/>
              </a:lnSpc>
            </a:pPr>
            <a:r>
              <a:rPr lang="en-US" dirty="0">
                <a:solidFill>
                  <a:schemeClr val="bg1">
                    <a:lumMod val="50000"/>
                  </a:schemeClr>
                </a:solidFill>
                <a:latin typeface="Maiandra GD" panose="020E0502030308020204" pitchFamily="34" charset="0"/>
              </a:rPr>
              <a:t>These results are displayed in the pie</a:t>
            </a:r>
          </a:p>
          <a:p>
            <a:pPr>
              <a:lnSpc>
                <a:spcPct val="150000"/>
              </a:lnSpc>
            </a:pPr>
            <a:r>
              <a:rPr lang="en-US" dirty="0">
                <a:solidFill>
                  <a:schemeClr val="bg1">
                    <a:lumMod val="50000"/>
                  </a:schemeClr>
                </a:solidFill>
                <a:latin typeface="Maiandra GD" panose="020E0502030308020204" pitchFamily="34" charset="0"/>
              </a:rPr>
              <a:t>chart at the right.</a:t>
            </a:r>
          </a:p>
          <a:p>
            <a:pPr marL="285750" indent="-285750">
              <a:lnSpc>
                <a:spcPct val="200000"/>
              </a:lnSpc>
              <a:buFont typeface="Arial" panose="020B0604020202020204" pitchFamily="34" charset="0"/>
              <a:buChar char="•"/>
            </a:pPr>
            <a:r>
              <a:rPr lang="en-US" dirty="0">
                <a:solidFill>
                  <a:schemeClr val="bg1">
                    <a:lumMod val="50000"/>
                  </a:schemeClr>
                </a:solidFill>
                <a:latin typeface="Maiandra GD" panose="020E0502030308020204" pitchFamily="34" charset="0"/>
              </a:rPr>
              <a:t>Group A contains 2504 visitors.</a:t>
            </a:r>
          </a:p>
          <a:p>
            <a:pPr marL="285750" indent="-285750">
              <a:lnSpc>
                <a:spcPct val="200000"/>
              </a:lnSpc>
              <a:buFont typeface="Arial" panose="020B0604020202020204" pitchFamily="34" charset="0"/>
              <a:buChar char="•"/>
            </a:pPr>
            <a:r>
              <a:rPr lang="en-US" dirty="0">
                <a:solidFill>
                  <a:schemeClr val="bg1">
                    <a:lumMod val="50000"/>
                  </a:schemeClr>
                </a:solidFill>
                <a:latin typeface="Maiandra GD" panose="020E0502030308020204" pitchFamily="34" charset="0"/>
              </a:rPr>
              <a:t>Group B contains 2500 visitors.</a:t>
            </a:r>
          </a:p>
          <a:p>
            <a:pPr>
              <a:lnSpc>
                <a:spcPct val="150000"/>
              </a:lnSpc>
            </a:pPr>
            <a:r>
              <a:rPr lang="en-US" dirty="0">
                <a:solidFill>
                  <a:schemeClr val="bg1">
                    <a:lumMod val="50000"/>
                  </a:schemeClr>
                </a:solidFill>
                <a:latin typeface="Maiandra GD" panose="020E0502030308020204" pitchFamily="34" charset="0"/>
              </a:rPr>
              <a:t>These numbers were equal enough </a:t>
            </a:r>
          </a:p>
          <a:p>
            <a:pPr>
              <a:lnSpc>
                <a:spcPct val="150000"/>
              </a:lnSpc>
            </a:pPr>
            <a:r>
              <a:rPr lang="en-US" dirty="0">
                <a:solidFill>
                  <a:schemeClr val="bg1">
                    <a:lumMod val="50000"/>
                  </a:schemeClr>
                </a:solidFill>
                <a:latin typeface="Maiandra GD" panose="020E0502030308020204" pitchFamily="34" charset="0"/>
              </a:rPr>
              <a:t>to move on with the test.</a:t>
            </a:r>
            <a:endParaRPr lang="en-NL" dirty="0">
              <a:solidFill>
                <a:schemeClr val="bg1">
                  <a:lumMod val="50000"/>
                </a:schemeClr>
              </a:solidFill>
              <a:latin typeface="Maiandra GD" panose="020E0502030308020204" pitchFamily="34" charset="0"/>
            </a:endParaRPr>
          </a:p>
        </p:txBody>
      </p:sp>
      <p:pic>
        <p:nvPicPr>
          <p:cNvPr id="5" name="Afbeelding 4">
            <a:extLst>
              <a:ext uri="{FF2B5EF4-FFF2-40B4-BE49-F238E27FC236}">
                <a16:creationId xmlns:a16="http://schemas.microsoft.com/office/drawing/2014/main" id="{BF8E9547-EE18-4DDF-AF79-1C68D0D89E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100" y="3028534"/>
            <a:ext cx="5329862" cy="3553241"/>
          </a:xfrm>
          <a:prstGeom prst="rect">
            <a:avLst/>
          </a:prstGeom>
        </p:spPr>
      </p:pic>
    </p:spTree>
    <p:extLst>
      <p:ext uri="{BB962C8B-B14F-4D97-AF65-F5344CB8AC3E}">
        <p14:creationId xmlns:p14="http://schemas.microsoft.com/office/powerpoint/2010/main" val="3196549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7FFA3D99-3ABE-4E45-95D8-50C0804C0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722" y="-538560"/>
            <a:ext cx="4334347" cy="3656724"/>
          </a:xfrm>
          <a:prstGeom prst="rect">
            <a:avLst/>
          </a:prstGeom>
        </p:spPr>
      </p:pic>
      <p:sp>
        <p:nvSpPr>
          <p:cNvPr id="4" name="Tekstvak 3">
            <a:extLst>
              <a:ext uri="{FF2B5EF4-FFF2-40B4-BE49-F238E27FC236}">
                <a16:creationId xmlns:a16="http://schemas.microsoft.com/office/drawing/2014/main" id="{25F22AF6-617D-4AF3-AD60-D9F7812BBFBA}"/>
              </a:ext>
            </a:extLst>
          </p:cNvPr>
          <p:cNvSpPr txBox="1"/>
          <p:nvPr/>
        </p:nvSpPr>
        <p:spPr>
          <a:xfrm>
            <a:off x="2828925" y="866775"/>
            <a:ext cx="8439150" cy="2762250"/>
          </a:xfrm>
          <a:prstGeom prst="rect">
            <a:avLst/>
          </a:prstGeom>
          <a:noFill/>
        </p:spPr>
        <p:txBody>
          <a:bodyPr wrap="square" rtlCol="0">
            <a:spAutoFit/>
          </a:bodyPr>
          <a:lstStyle/>
          <a:p>
            <a:endParaRPr lang="en-NL" dirty="0"/>
          </a:p>
        </p:txBody>
      </p:sp>
      <p:sp>
        <p:nvSpPr>
          <p:cNvPr id="2" name="Tekstvak 1">
            <a:extLst>
              <a:ext uri="{FF2B5EF4-FFF2-40B4-BE49-F238E27FC236}">
                <a16:creationId xmlns:a16="http://schemas.microsoft.com/office/drawing/2014/main" id="{2C3F37F4-ED6E-4D74-8AF3-B8D3A23827E3}"/>
              </a:ext>
            </a:extLst>
          </p:cNvPr>
          <p:cNvSpPr txBox="1"/>
          <p:nvPr/>
        </p:nvSpPr>
        <p:spPr>
          <a:xfrm>
            <a:off x="2752725" y="740367"/>
            <a:ext cx="8724900" cy="4936608"/>
          </a:xfrm>
          <a:prstGeom prst="rect">
            <a:avLst/>
          </a:prstGeom>
          <a:noFill/>
        </p:spPr>
        <p:txBody>
          <a:bodyPr wrap="square" rtlCol="0">
            <a:spAutoFit/>
          </a:bodyPr>
          <a:lstStyle/>
          <a:p>
            <a:r>
              <a:rPr lang="en-US" sz="2400" b="1" dirty="0">
                <a:solidFill>
                  <a:srgbClr val="41A48A"/>
                </a:solidFill>
                <a:latin typeface="Maiandra GD" panose="020E0502030308020204" pitchFamily="34" charset="0"/>
              </a:rPr>
              <a:t>How many visitors pick up an application?</a:t>
            </a:r>
          </a:p>
          <a:p>
            <a:endParaRPr lang="en-US" sz="2400" b="1" dirty="0">
              <a:solidFill>
                <a:srgbClr val="41A48A"/>
              </a:solidFill>
              <a:latin typeface="Maiandra GD" panose="020E0502030308020204" pitchFamily="34" charset="0"/>
            </a:endParaRPr>
          </a:p>
          <a:p>
            <a:pPr>
              <a:lnSpc>
                <a:spcPct val="150000"/>
              </a:lnSpc>
            </a:pPr>
            <a:r>
              <a:rPr lang="en-US" dirty="0">
                <a:solidFill>
                  <a:schemeClr val="bg1">
                    <a:lumMod val="50000"/>
                  </a:schemeClr>
                </a:solidFill>
                <a:latin typeface="Maiandra GD" panose="020E0502030308020204" pitchFamily="34" charset="0"/>
              </a:rPr>
              <a:t>In Group A </a:t>
            </a:r>
            <a:r>
              <a:rPr lang="en-US" b="1" dirty="0">
                <a:solidFill>
                  <a:srgbClr val="41A48A"/>
                </a:solidFill>
                <a:latin typeface="Maiandra GD" panose="020E0502030308020204" pitchFamily="34" charset="0"/>
              </a:rPr>
              <a:t>250</a:t>
            </a:r>
            <a:r>
              <a:rPr lang="en-US" dirty="0">
                <a:solidFill>
                  <a:schemeClr val="bg1">
                    <a:lumMod val="50000"/>
                  </a:schemeClr>
                </a:solidFill>
                <a:latin typeface="Maiandra GD" panose="020E0502030308020204" pitchFamily="34" charset="0"/>
              </a:rPr>
              <a:t> visitors filled out an application. This is almost </a:t>
            </a:r>
            <a:r>
              <a:rPr lang="en-US" dirty="0">
                <a:solidFill>
                  <a:srgbClr val="41A48A"/>
                </a:solidFill>
                <a:latin typeface="Maiandra GD" panose="020E0502030308020204" pitchFamily="34" charset="0"/>
              </a:rPr>
              <a:t>10% </a:t>
            </a:r>
            <a:r>
              <a:rPr lang="en-US" dirty="0">
                <a:solidFill>
                  <a:schemeClr val="bg1">
                    <a:lumMod val="50000"/>
                  </a:schemeClr>
                </a:solidFill>
                <a:latin typeface="Maiandra GD" panose="020E0502030308020204" pitchFamily="34" charset="0"/>
              </a:rPr>
              <a:t>of the visitors.</a:t>
            </a:r>
            <a:endParaRPr lang="en-US" dirty="0">
              <a:solidFill>
                <a:srgbClr val="41A48A"/>
              </a:solidFill>
              <a:latin typeface="Maiandra GD" panose="020E0502030308020204" pitchFamily="34" charset="0"/>
            </a:endParaRPr>
          </a:p>
          <a:p>
            <a:pPr>
              <a:lnSpc>
                <a:spcPct val="150000"/>
              </a:lnSpc>
            </a:pPr>
            <a:r>
              <a:rPr lang="en-US" dirty="0">
                <a:solidFill>
                  <a:schemeClr val="bg1">
                    <a:lumMod val="50000"/>
                  </a:schemeClr>
                </a:solidFill>
                <a:latin typeface="Maiandra GD" panose="020E0502030308020204" pitchFamily="34" charset="0"/>
              </a:rPr>
              <a:t>In Group B </a:t>
            </a:r>
            <a:r>
              <a:rPr lang="en-US" b="1" dirty="0">
                <a:solidFill>
                  <a:srgbClr val="41A48A"/>
                </a:solidFill>
                <a:latin typeface="Maiandra GD" panose="020E0502030308020204" pitchFamily="34" charset="0"/>
              </a:rPr>
              <a:t>325</a:t>
            </a:r>
            <a:r>
              <a:rPr lang="en-US" dirty="0">
                <a:solidFill>
                  <a:schemeClr val="bg1">
                    <a:lumMod val="50000"/>
                  </a:schemeClr>
                </a:solidFill>
                <a:latin typeface="Maiandra GD" panose="020E0502030308020204" pitchFamily="34" charset="0"/>
              </a:rPr>
              <a:t> visitors filled out an application. This is </a:t>
            </a:r>
            <a:r>
              <a:rPr lang="en-US" dirty="0">
                <a:solidFill>
                  <a:srgbClr val="41A48A"/>
                </a:solidFill>
                <a:latin typeface="Maiandra GD" panose="020E0502030308020204" pitchFamily="34" charset="0"/>
              </a:rPr>
              <a:t>13% </a:t>
            </a:r>
            <a:r>
              <a:rPr lang="en-US" dirty="0">
                <a:solidFill>
                  <a:schemeClr val="bg1">
                    <a:lumMod val="50000"/>
                  </a:schemeClr>
                </a:solidFill>
                <a:latin typeface="Maiandra GD" panose="020E0502030308020204" pitchFamily="34" charset="0"/>
              </a:rPr>
              <a:t>of the visitors.</a:t>
            </a:r>
          </a:p>
          <a:p>
            <a:pPr>
              <a:lnSpc>
                <a:spcPct val="150000"/>
              </a:lnSpc>
            </a:pPr>
            <a:r>
              <a:rPr lang="en-US" dirty="0">
                <a:solidFill>
                  <a:schemeClr val="bg1">
                    <a:lumMod val="50000"/>
                  </a:schemeClr>
                </a:solidFill>
                <a:latin typeface="Maiandra GD" panose="020E0502030308020204" pitchFamily="34" charset="0"/>
              </a:rPr>
              <a:t>These results are displayed in the bar chart showed below.</a:t>
            </a:r>
          </a:p>
          <a:p>
            <a:pPr>
              <a:lnSpc>
                <a:spcPct val="150000"/>
              </a:lnSpc>
            </a:pPr>
            <a:endParaRPr lang="en-US" dirty="0">
              <a:solidFill>
                <a:schemeClr val="bg1">
                  <a:lumMod val="50000"/>
                </a:schemeClr>
              </a:solidFill>
              <a:latin typeface="Maiandra GD" panose="020E0502030308020204" pitchFamily="34" charset="0"/>
            </a:endParaRPr>
          </a:p>
          <a:p>
            <a:pPr>
              <a:lnSpc>
                <a:spcPct val="150000"/>
              </a:lnSpc>
            </a:pPr>
            <a:r>
              <a:rPr lang="en-US" dirty="0">
                <a:solidFill>
                  <a:schemeClr val="bg1">
                    <a:lumMod val="50000"/>
                  </a:schemeClr>
                </a:solidFill>
                <a:latin typeface="Maiandra GD" panose="020E0502030308020204" pitchFamily="34" charset="0"/>
              </a:rPr>
              <a:t>This looks like a significant difference and that is true. When we run the Chi Square Test we get an output of </a:t>
            </a:r>
            <a:r>
              <a:rPr lang="en-US" b="1" dirty="0">
                <a:solidFill>
                  <a:srgbClr val="41A48A"/>
                </a:solidFill>
                <a:latin typeface="Maiandra GD" panose="020E0502030308020204" pitchFamily="34" charset="0"/>
              </a:rPr>
              <a:t>0.00096</a:t>
            </a:r>
            <a:r>
              <a:rPr lang="en-US" b="1" dirty="0">
                <a:solidFill>
                  <a:schemeClr val="bg1">
                    <a:lumMod val="50000"/>
                  </a:schemeClr>
                </a:solidFill>
                <a:latin typeface="Maiandra GD" panose="020E0502030308020204" pitchFamily="34" charset="0"/>
              </a:rPr>
              <a:t>. </a:t>
            </a:r>
          </a:p>
          <a:p>
            <a:pPr>
              <a:lnSpc>
                <a:spcPct val="150000"/>
              </a:lnSpc>
            </a:pPr>
            <a:r>
              <a:rPr lang="en-US" dirty="0">
                <a:solidFill>
                  <a:schemeClr val="bg1">
                    <a:lumMod val="50000"/>
                  </a:schemeClr>
                </a:solidFill>
                <a:latin typeface="Maiandra GD" panose="020E0502030308020204" pitchFamily="34" charset="0"/>
              </a:rPr>
              <a:t>This is much lower than 0.01.</a:t>
            </a:r>
          </a:p>
          <a:p>
            <a:pPr>
              <a:lnSpc>
                <a:spcPct val="150000"/>
              </a:lnSpc>
            </a:pPr>
            <a:endParaRPr lang="en-US" dirty="0">
              <a:solidFill>
                <a:schemeClr val="bg1">
                  <a:lumMod val="50000"/>
                </a:schemeClr>
              </a:solidFill>
              <a:latin typeface="Maiandra GD" panose="020E0502030308020204" pitchFamily="34" charset="0"/>
            </a:endParaRPr>
          </a:p>
          <a:p>
            <a:pPr>
              <a:lnSpc>
                <a:spcPct val="150000"/>
              </a:lnSpc>
            </a:pPr>
            <a:r>
              <a:rPr lang="en-US" dirty="0">
                <a:solidFill>
                  <a:schemeClr val="bg1">
                    <a:lumMod val="50000"/>
                  </a:schemeClr>
                </a:solidFill>
                <a:latin typeface="Maiandra GD" panose="020E0502030308020204" pitchFamily="34" charset="0"/>
              </a:rPr>
              <a:t>Conclusion: Visitors who skipped the fitness test </a:t>
            </a:r>
          </a:p>
          <a:p>
            <a:pPr>
              <a:lnSpc>
                <a:spcPct val="150000"/>
              </a:lnSpc>
            </a:pPr>
            <a:r>
              <a:rPr lang="en-US" dirty="0">
                <a:solidFill>
                  <a:schemeClr val="bg1">
                    <a:lumMod val="50000"/>
                  </a:schemeClr>
                </a:solidFill>
                <a:latin typeface="Maiandra GD" panose="020E0502030308020204" pitchFamily="34" charset="0"/>
              </a:rPr>
              <a:t>fill out an application more often. </a:t>
            </a:r>
          </a:p>
        </p:txBody>
      </p:sp>
      <p:pic>
        <p:nvPicPr>
          <p:cNvPr id="10" name="Afbeelding 9">
            <a:extLst>
              <a:ext uri="{FF2B5EF4-FFF2-40B4-BE49-F238E27FC236}">
                <a16:creationId xmlns:a16="http://schemas.microsoft.com/office/drawing/2014/main" id="{D4E0A541-BA8A-4642-9AAC-9400FDF1B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1591" y="3795732"/>
            <a:ext cx="4143377" cy="2762251"/>
          </a:xfrm>
          <a:prstGeom prst="rect">
            <a:avLst/>
          </a:prstGeom>
        </p:spPr>
      </p:pic>
    </p:spTree>
    <p:extLst>
      <p:ext uri="{BB962C8B-B14F-4D97-AF65-F5344CB8AC3E}">
        <p14:creationId xmlns:p14="http://schemas.microsoft.com/office/powerpoint/2010/main" val="308154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7FFA3D99-3ABE-4E45-95D8-50C0804C0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722" y="-538560"/>
            <a:ext cx="4334347" cy="3656724"/>
          </a:xfrm>
          <a:prstGeom prst="rect">
            <a:avLst/>
          </a:prstGeom>
        </p:spPr>
      </p:pic>
      <p:sp>
        <p:nvSpPr>
          <p:cNvPr id="4" name="Tekstvak 3">
            <a:extLst>
              <a:ext uri="{FF2B5EF4-FFF2-40B4-BE49-F238E27FC236}">
                <a16:creationId xmlns:a16="http://schemas.microsoft.com/office/drawing/2014/main" id="{25F22AF6-617D-4AF3-AD60-D9F7812BBFBA}"/>
              </a:ext>
            </a:extLst>
          </p:cNvPr>
          <p:cNvSpPr txBox="1"/>
          <p:nvPr/>
        </p:nvSpPr>
        <p:spPr>
          <a:xfrm>
            <a:off x="2828925" y="866775"/>
            <a:ext cx="8439150" cy="2762250"/>
          </a:xfrm>
          <a:prstGeom prst="rect">
            <a:avLst/>
          </a:prstGeom>
          <a:noFill/>
        </p:spPr>
        <p:txBody>
          <a:bodyPr wrap="square" rtlCol="0">
            <a:spAutoFit/>
          </a:bodyPr>
          <a:lstStyle/>
          <a:p>
            <a:endParaRPr lang="en-NL" dirty="0"/>
          </a:p>
        </p:txBody>
      </p:sp>
      <p:sp>
        <p:nvSpPr>
          <p:cNvPr id="2" name="Tekstvak 1">
            <a:extLst>
              <a:ext uri="{FF2B5EF4-FFF2-40B4-BE49-F238E27FC236}">
                <a16:creationId xmlns:a16="http://schemas.microsoft.com/office/drawing/2014/main" id="{722207CA-20D9-4851-B416-2202293D71DA}"/>
              </a:ext>
            </a:extLst>
          </p:cNvPr>
          <p:cNvSpPr txBox="1"/>
          <p:nvPr/>
        </p:nvSpPr>
        <p:spPr>
          <a:xfrm>
            <a:off x="2695575" y="634037"/>
            <a:ext cx="8324850" cy="6417141"/>
          </a:xfrm>
          <a:prstGeom prst="rect">
            <a:avLst/>
          </a:prstGeom>
          <a:noFill/>
        </p:spPr>
        <p:txBody>
          <a:bodyPr wrap="square" rtlCol="0">
            <a:spAutoFit/>
          </a:bodyPr>
          <a:lstStyle/>
          <a:p>
            <a:pPr>
              <a:lnSpc>
                <a:spcPct val="150000"/>
              </a:lnSpc>
            </a:pPr>
            <a:r>
              <a:rPr lang="en-US" sz="2400" dirty="0">
                <a:solidFill>
                  <a:srgbClr val="41A48A"/>
                </a:solidFill>
                <a:latin typeface="Maiandra GD" panose="020E0502030308020204" pitchFamily="34" charset="0"/>
              </a:rPr>
              <a:t>How many applicants purchased a membership?</a:t>
            </a:r>
          </a:p>
          <a:p>
            <a:pPr>
              <a:lnSpc>
                <a:spcPct val="150000"/>
              </a:lnSpc>
            </a:pPr>
            <a:r>
              <a:rPr lang="en-US" dirty="0">
                <a:solidFill>
                  <a:schemeClr val="bg1">
                    <a:lumMod val="50000"/>
                  </a:schemeClr>
                </a:solidFill>
                <a:latin typeface="Maiandra GD" panose="020E0502030308020204" pitchFamily="34" charset="0"/>
              </a:rPr>
              <a:t>In Group A </a:t>
            </a:r>
            <a:r>
              <a:rPr lang="en-US" b="1" dirty="0">
                <a:solidFill>
                  <a:srgbClr val="41A48A"/>
                </a:solidFill>
                <a:latin typeface="Maiandra GD" panose="020E0502030308020204" pitchFamily="34" charset="0"/>
              </a:rPr>
              <a:t>200</a:t>
            </a:r>
            <a:r>
              <a:rPr lang="en-US" dirty="0">
                <a:solidFill>
                  <a:schemeClr val="bg1">
                    <a:lumMod val="50000"/>
                  </a:schemeClr>
                </a:solidFill>
                <a:latin typeface="Maiandra GD" panose="020E0502030308020204" pitchFamily="34" charset="0"/>
              </a:rPr>
              <a:t> out of </a:t>
            </a:r>
            <a:r>
              <a:rPr lang="en-US" b="1" dirty="0">
                <a:solidFill>
                  <a:srgbClr val="41A48A"/>
                </a:solidFill>
                <a:latin typeface="Maiandra GD" panose="020E0502030308020204" pitchFamily="34" charset="0"/>
              </a:rPr>
              <a:t>250</a:t>
            </a:r>
            <a:r>
              <a:rPr lang="en-US" dirty="0">
                <a:solidFill>
                  <a:schemeClr val="bg1">
                    <a:lumMod val="50000"/>
                  </a:schemeClr>
                </a:solidFill>
                <a:latin typeface="Maiandra GD" panose="020E0502030308020204" pitchFamily="34" charset="0"/>
              </a:rPr>
              <a:t> applicants purchased a membership. This is </a:t>
            </a:r>
            <a:r>
              <a:rPr lang="en-US" b="1" dirty="0">
                <a:solidFill>
                  <a:srgbClr val="41A48A"/>
                </a:solidFill>
                <a:latin typeface="Maiandra GD" panose="020E0502030308020204" pitchFamily="34" charset="0"/>
              </a:rPr>
              <a:t>80% </a:t>
            </a:r>
            <a:r>
              <a:rPr lang="en-US" dirty="0">
                <a:solidFill>
                  <a:schemeClr val="bg1">
                    <a:lumMod val="50000"/>
                  </a:schemeClr>
                </a:solidFill>
                <a:latin typeface="Maiandra GD" panose="020E0502030308020204" pitchFamily="34" charset="0"/>
              </a:rPr>
              <a:t>of the applicants.</a:t>
            </a:r>
          </a:p>
          <a:p>
            <a:pPr>
              <a:lnSpc>
                <a:spcPct val="150000"/>
              </a:lnSpc>
            </a:pPr>
            <a:r>
              <a:rPr lang="en-US" dirty="0">
                <a:solidFill>
                  <a:schemeClr val="bg1">
                    <a:lumMod val="50000"/>
                  </a:schemeClr>
                </a:solidFill>
                <a:latin typeface="Maiandra GD" panose="020E0502030308020204" pitchFamily="34" charset="0"/>
              </a:rPr>
              <a:t>In Group B </a:t>
            </a:r>
            <a:r>
              <a:rPr lang="en-US" b="1" dirty="0">
                <a:solidFill>
                  <a:srgbClr val="41A48A"/>
                </a:solidFill>
                <a:latin typeface="Maiandra GD" panose="020E0502030308020204" pitchFamily="34" charset="0"/>
              </a:rPr>
              <a:t>250</a:t>
            </a:r>
            <a:r>
              <a:rPr lang="en-US" dirty="0">
                <a:solidFill>
                  <a:schemeClr val="bg1">
                    <a:lumMod val="50000"/>
                  </a:schemeClr>
                </a:solidFill>
                <a:latin typeface="Maiandra GD" panose="020E0502030308020204" pitchFamily="34" charset="0"/>
              </a:rPr>
              <a:t> out of </a:t>
            </a:r>
            <a:r>
              <a:rPr lang="en-US" b="1" dirty="0">
                <a:solidFill>
                  <a:srgbClr val="41A48A"/>
                </a:solidFill>
                <a:latin typeface="Maiandra GD" panose="020E0502030308020204" pitchFamily="34" charset="0"/>
              </a:rPr>
              <a:t>325</a:t>
            </a:r>
            <a:r>
              <a:rPr lang="en-US" dirty="0">
                <a:solidFill>
                  <a:schemeClr val="bg1">
                    <a:lumMod val="50000"/>
                  </a:schemeClr>
                </a:solidFill>
                <a:latin typeface="Maiandra GD" panose="020E0502030308020204" pitchFamily="34" charset="0"/>
              </a:rPr>
              <a:t> applicants purchased a membership. This is </a:t>
            </a:r>
            <a:r>
              <a:rPr lang="en-US" b="1" dirty="0">
                <a:solidFill>
                  <a:srgbClr val="41A48A"/>
                </a:solidFill>
                <a:latin typeface="Maiandra GD" panose="020E0502030308020204" pitchFamily="34" charset="0"/>
              </a:rPr>
              <a:t>77% </a:t>
            </a:r>
            <a:r>
              <a:rPr lang="en-US" dirty="0">
                <a:solidFill>
                  <a:schemeClr val="bg1">
                    <a:lumMod val="50000"/>
                  </a:schemeClr>
                </a:solidFill>
                <a:latin typeface="Maiandra GD" panose="020E0502030308020204" pitchFamily="34" charset="0"/>
              </a:rPr>
              <a:t>of the applicants.</a:t>
            </a:r>
          </a:p>
          <a:p>
            <a:pPr>
              <a:lnSpc>
                <a:spcPct val="150000"/>
              </a:lnSpc>
            </a:pPr>
            <a:r>
              <a:rPr lang="en-US" dirty="0">
                <a:solidFill>
                  <a:schemeClr val="bg1">
                    <a:lumMod val="50000"/>
                  </a:schemeClr>
                </a:solidFill>
                <a:latin typeface="Maiandra GD" panose="020E0502030308020204" pitchFamily="34" charset="0"/>
              </a:rPr>
              <a:t>These results are displayed in the bar chart showed below.</a:t>
            </a:r>
          </a:p>
          <a:p>
            <a:pPr>
              <a:lnSpc>
                <a:spcPct val="150000"/>
              </a:lnSpc>
            </a:pPr>
            <a:endParaRPr lang="en-US" dirty="0">
              <a:solidFill>
                <a:schemeClr val="bg1">
                  <a:lumMod val="50000"/>
                </a:schemeClr>
              </a:solidFill>
              <a:latin typeface="Maiandra GD" panose="020E0502030308020204" pitchFamily="34" charset="0"/>
            </a:endParaRPr>
          </a:p>
          <a:p>
            <a:pPr>
              <a:lnSpc>
                <a:spcPct val="150000"/>
              </a:lnSpc>
            </a:pPr>
            <a:r>
              <a:rPr lang="en-US" dirty="0">
                <a:solidFill>
                  <a:schemeClr val="bg1">
                    <a:lumMod val="50000"/>
                  </a:schemeClr>
                </a:solidFill>
                <a:latin typeface="Maiandra GD" panose="020E0502030308020204" pitchFamily="34" charset="0"/>
              </a:rPr>
              <a:t>If we run the Chi Square Test we see a different </a:t>
            </a:r>
          </a:p>
          <a:p>
            <a:pPr>
              <a:lnSpc>
                <a:spcPct val="150000"/>
              </a:lnSpc>
            </a:pPr>
            <a:r>
              <a:rPr lang="en-US" dirty="0">
                <a:solidFill>
                  <a:schemeClr val="bg1">
                    <a:lumMod val="50000"/>
                  </a:schemeClr>
                </a:solidFill>
                <a:latin typeface="Maiandra GD" panose="020E0502030308020204" pitchFamily="34" charset="0"/>
              </a:rPr>
              <a:t>outcome. The output of the test is </a:t>
            </a:r>
            <a:r>
              <a:rPr lang="en-US" b="1" dirty="0">
                <a:solidFill>
                  <a:srgbClr val="41A48A"/>
                </a:solidFill>
                <a:latin typeface="Maiandra GD" panose="020E0502030308020204" pitchFamily="34" charset="0"/>
              </a:rPr>
              <a:t>0.4326</a:t>
            </a:r>
            <a:r>
              <a:rPr lang="en-US" dirty="0">
                <a:solidFill>
                  <a:schemeClr val="bg1">
                    <a:lumMod val="50000"/>
                  </a:schemeClr>
                </a:solidFill>
                <a:latin typeface="Maiandra GD" panose="020E0502030308020204" pitchFamily="34" charset="0"/>
              </a:rPr>
              <a:t> and </a:t>
            </a:r>
          </a:p>
          <a:p>
            <a:pPr>
              <a:lnSpc>
                <a:spcPct val="150000"/>
              </a:lnSpc>
            </a:pPr>
            <a:r>
              <a:rPr lang="en-US" dirty="0">
                <a:solidFill>
                  <a:schemeClr val="bg1">
                    <a:lumMod val="50000"/>
                  </a:schemeClr>
                </a:solidFill>
                <a:latin typeface="Maiandra GD" panose="020E0502030308020204" pitchFamily="34" charset="0"/>
              </a:rPr>
              <a:t>that means that this difference of </a:t>
            </a:r>
            <a:r>
              <a:rPr lang="en-US" b="1" dirty="0">
                <a:solidFill>
                  <a:srgbClr val="41A48A"/>
                </a:solidFill>
                <a:latin typeface="Maiandra GD" panose="020E0502030308020204" pitchFamily="34" charset="0"/>
              </a:rPr>
              <a:t>3% </a:t>
            </a:r>
            <a:r>
              <a:rPr lang="en-US" dirty="0">
                <a:solidFill>
                  <a:schemeClr val="bg1">
                    <a:lumMod val="50000"/>
                  </a:schemeClr>
                </a:solidFill>
                <a:latin typeface="Maiandra GD" panose="020E0502030308020204" pitchFamily="34" charset="0"/>
              </a:rPr>
              <a:t>isn’t that </a:t>
            </a:r>
          </a:p>
          <a:p>
            <a:pPr>
              <a:lnSpc>
                <a:spcPct val="150000"/>
              </a:lnSpc>
            </a:pPr>
            <a:r>
              <a:rPr lang="en-US" dirty="0">
                <a:solidFill>
                  <a:schemeClr val="bg1">
                    <a:lumMod val="50000"/>
                  </a:schemeClr>
                </a:solidFill>
                <a:latin typeface="Maiandra GD" panose="020E0502030308020204" pitchFamily="34" charset="0"/>
              </a:rPr>
              <a:t>significant. </a:t>
            </a:r>
          </a:p>
          <a:p>
            <a:pPr>
              <a:lnSpc>
                <a:spcPct val="150000"/>
              </a:lnSpc>
            </a:pPr>
            <a:r>
              <a:rPr lang="en-US" dirty="0">
                <a:solidFill>
                  <a:schemeClr val="bg1">
                    <a:lumMod val="50000"/>
                  </a:schemeClr>
                </a:solidFill>
                <a:latin typeface="Maiandra GD" panose="020E0502030308020204" pitchFamily="34" charset="0"/>
              </a:rPr>
              <a:t>It looks like that applicants from Group A are</a:t>
            </a:r>
          </a:p>
          <a:p>
            <a:pPr>
              <a:lnSpc>
                <a:spcPct val="150000"/>
              </a:lnSpc>
            </a:pPr>
            <a:r>
              <a:rPr lang="en-US" dirty="0">
                <a:solidFill>
                  <a:schemeClr val="bg1">
                    <a:lumMod val="50000"/>
                  </a:schemeClr>
                </a:solidFill>
                <a:latin typeface="Maiandra GD" panose="020E0502030308020204" pitchFamily="34" charset="0"/>
              </a:rPr>
              <a:t>more motivated after applying than those of </a:t>
            </a:r>
          </a:p>
          <a:p>
            <a:pPr>
              <a:lnSpc>
                <a:spcPct val="150000"/>
              </a:lnSpc>
            </a:pPr>
            <a:r>
              <a:rPr lang="en-US" dirty="0">
                <a:solidFill>
                  <a:schemeClr val="bg1">
                    <a:lumMod val="50000"/>
                  </a:schemeClr>
                </a:solidFill>
                <a:latin typeface="Maiandra GD" panose="020E0502030308020204" pitchFamily="34" charset="0"/>
              </a:rPr>
              <a:t>Group B.</a:t>
            </a:r>
          </a:p>
          <a:p>
            <a:endParaRPr lang="en-NL" sz="2400" dirty="0">
              <a:latin typeface="Maiandra GD" panose="020E0502030308020204" pitchFamily="34" charset="0"/>
            </a:endParaRPr>
          </a:p>
        </p:txBody>
      </p:sp>
      <p:pic>
        <p:nvPicPr>
          <p:cNvPr id="6" name="Afbeelding 5">
            <a:extLst>
              <a:ext uri="{FF2B5EF4-FFF2-40B4-BE49-F238E27FC236}">
                <a16:creationId xmlns:a16="http://schemas.microsoft.com/office/drawing/2014/main" id="{BACA9426-92CB-4443-8CBB-9E98113D3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4625" y="3819525"/>
            <a:ext cx="4172575" cy="2781716"/>
          </a:xfrm>
          <a:prstGeom prst="rect">
            <a:avLst/>
          </a:prstGeom>
        </p:spPr>
      </p:pic>
    </p:spTree>
    <p:extLst>
      <p:ext uri="{BB962C8B-B14F-4D97-AF65-F5344CB8AC3E}">
        <p14:creationId xmlns:p14="http://schemas.microsoft.com/office/powerpoint/2010/main" val="3453914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7FFA3D99-3ABE-4E45-95D8-50C0804C0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722" y="-538560"/>
            <a:ext cx="4334347" cy="3656724"/>
          </a:xfrm>
          <a:prstGeom prst="rect">
            <a:avLst/>
          </a:prstGeom>
        </p:spPr>
      </p:pic>
      <p:sp>
        <p:nvSpPr>
          <p:cNvPr id="4" name="Tekstvak 3">
            <a:extLst>
              <a:ext uri="{FF2B5EF4-FFF2-40B4-BE49-F238E27FC236}">
                <a16:creationId xmlns:a16="http://schemas.microsoft.com/office/drawing/2014/main" id="{25F22AF6-617D-4AF3-AD60-D9F7812BBFBA}"/>
              </a:ext>
            </a:extLst>
          </p:cNvPr>
          <p:cNvSpPr txBox="1"/>
          <p:nvPr/>
        </p:nvSpPr>
        <p:spPr>
          <a:xfrm>
            <a:off x="2828925" y="866775"/>
            <a:ext cx="8439150" cy="2762250"/>
          </a:xfrm>
          <a:prstGeom prst="rect">
            <a:avLst/>
          </a:prstGeom>
          <a:noFill/>
        </p:spPr>
        <p:txBody>
          <a:bodyPr wrap="square" rtlCol="0">
            <a:spAutoFit/>
          </a:bodyPr>
          <a:lstStyle/>
          <a:p>
            <a:endParaRPr lang="en-NL" dirty="0"/>
          </a:p>
        </p:txBody>
      </p:sp>
      <p:sp>
        <p:nvSpPr>
          <p:cNvPr id="5" name="Tekstvak 4">
            <a:extLst>
              <a:ext uri="{FF2B5EF4-FFF2-40B4-BE49-F238E27FC236}">
                <a16:creationId xmlns:a16="http://schemas.microsoft.com/office/drawing/2014/main" id="{377AC083-A69B-4DA5-A454-D9C834355D8C}"/>
              </a:ext>
            </a:extLst>
          </p:cNvPr>
          <p:cNvSpPr txBox="1"/>
          <p:nvPr/>
        </p:nvSpPr>
        <p:spPr>
          <a:xfrm>
            <a:off x="2828925" y="866775"/>
            <a:ext cx="8686800" cy="4013278"/>
          </a:xfrm>
          <a:prstGeom prst="rect">
            <a:avLst/>
          </a:prstGeom>
          <a:noFill/>
        </p:spPr>
        <p:txBody>
          <a:bodyPr wrap="square" rtlCol="0">
            <a:spAutoFit/>
          </a:bodyPr>
          <a:lstStyle/>
          <a:p>
            <a:r>
              <a:rPr lang="en-US" sz="2400" b="1" dirty="0">
                <a:solidFill>
                  <a:srgbClr val="41A48A"/>
                </a:solidFill>
                <a:latin typeface="Maiandra GD" panose="020E0502030308020204" pitchFamily="34" charset="0"/>
              </a:rPr>
              <a:t>How many visitors purchased a membership?</a:t>
            </a:r>
          </a:p>
          <a:p>
            <a:endParaRPr lang="en-US" dirty="0">
              <a:latin typeface="Maiandra GD" panose="020E0502030308020204" pitchFamily="34" charset="0"/>
            </a:endParaRPr>
          </a:p>
          <a:p>
            <a:pPr>
              <a:lnSpc>
                <a:spcPct val="150000"/>
              </a:lnSpc>
            </a:pPr>
            <a:r>
              <a:rPr lang="en-US" dirty="0">
                <a:solidFill>
                  <a:schemeClr val="bg1">
                    <a:lumMod val="50000"/>
                  </a:schemeClr>
                </a:solidFill>
                <a:latin typeface="Maiandra GD" panose="020E0502030308020204" pitchFamily="34" charset="0"/>
              </a:rPr>
              <a:t>In Group A </a:t>
            </a:r>
            <a:r>
              <a:rPr lang="en-US" b="1" dirty="0">
                <a:solidFill>
                  <a:srgbClr val="41A48A"/>
                </a:solidFill>
                <a:latin typeface="Maiandra GD" panose="020E0502030308020204" pitchFamily="34" charset="0"/>
              </a:rPr>
              <a:t>200</a:t>
            </a:r>
            <a:r>
              <a:rPr lang="en-US" dirty="0">
                <a:solidFill>
                  <a:schemeClr val="bg1">
                    <a:lumMod val="50000"/>
                  </a:schemeClr>
                </a:solidFill>
                <a:latin typeface="Maiandra GD" panose="020E0502030308020204" pitchFamily="34" charset="0"/>
              </a:rPr>
              <a:t> out of </a:t>
            </a:r>
            <a:r>
              <a:rPr lang="en-US" b="1" dirty="0">
                <a:solidFill>
                  <a:srgbClr val="41A48A"/>
                </a:solidFill>
                <a:latin typeface="Maiandra GD" panose="020E0502030308020204" pitchFamily="34" charset="0"/>
              </a:rPr>
              <a:t>2504</a:t>
            </a:r>
            <a:r>
              <a:rPr lang="en-US" dirty="0">
                <a:solidFill>
                  <a:schemeClr val="bg1">
                    <a:lumMod val="50000"/>
                  </a:schemeClr>
                </a:solidFill>
                <a:latin typeface="Maiandra GD" panose="020E0502030308020204" pitchFamily="34" charset="0"/>
              </a:rPr>
              <a:t> visitors (almost</a:t>
            </a:r>
            <a:r>
              <a:rPr lang="en-US" dirty="0">
                <a:solidFill>
                  <a:srgbClr val="41A48A"/>
                </a:solidFill>
                <a:latin typeface="Maiandra GD" panose="020E0502030308020204" pitchFamily="34" charset="0"/>
              </a:rPr>
              <a:t> </a:t>
            </a:r>
            <a:r>
              <a:rPr lang="en-US" b="1" dirty="0">
                <a:solidFill>
                  <a:srgbClr val="41A48A"/>
                </a:solidFill>
                <a:latin typeface="Maiandra GD" panose="020E0502030308020204" pitchFamily="34" charset="0"/>
              </a:rPr>
              <a:t>8%</a:t>
            </a:r>
            <a:r>
              <a:rPr lang="en-US" dirty="0">
                <a:solidFill>
                  <a:schemeClr val="bg1">
                    <a:lumMod val="50000"/>
                  </a:schemeClr>
                </a:solidFill>
                <a:latin typeface="Maiandra GD" panose="020E0502030308020204" pitchFamily="34" charset="0"/>
              </a:rPr>
              <a:t>) became a member of </a:t>
            </a:r>
            <a:r>
              <a:rPr lang="en-US" dirty="0" err="1">
                <a:solidFill>
                  <a:schemeClr val="bg1">
                    <a:lumMod val="50000"/>
                  </a:schemeClr>
                </a:solidFill>
                <a:latin typeface="Maiandra GD" panose="020E0502030308020204" pitchFamily="34" charset="0"/>
              </a:rPr>
              <a:t>MuscleHub</a:t>
            </a:r>
            <a:r>
              <a:rPr lang="en-US" dirty="0">
                <a:solidFill>
                  <a:schemeClr val="bg1">
                    <a:lumMod val="50000"/>
                  </a:schemeClr>
                </a:solidFill>
                <a:latin typeface="Maiandra GD" panose="020E0502030308020204" pitchFamily="34" charset="0"/>
              </a:rPr>
              <a:t>. </a:t>
            </a:r>
          </a:p>
          <a:p>
            <a:pPr>
              <a:lnSpc>
                <a:spcPct val="150000"/>
              </a:lnSpc>
            </a:pPr>
            <a:r>
              <a:rPr lang="en-US" dirty="0">
                <a:solidFill>
                  <a:schemeClr val="bg1">
                    <a:lumMod val="50000"/>
                  </a:schemeClr>
                </a:solidFill>
                <a:latin typeface="Maiandra GD" panose="020E0502030308020204" pitchFamily="34" charset="0"/>
              </a:rPr>
              <a:t>In Group B</a:t>
            </a:r>
            <a:r>
              <a:rPr lang="en-US" b="1" dirty="0">
                <a:solidFill>
                  <a:schemeClr val="bg1">
                    <a:lumMod val="50000"/>
                  </a:schemeClr>
                </a:solidFill>
                <a:latin typeface="Maiandra GD" panose="020E0502030308020204" pitchFamily="34" charset="0"/>
              </a:rPr>
              <a:t> </a:t>
            </a:r>
            <a:r>
              <a:rPr lang="en-US" b="1" dirty="0">
                <a:solidFill>
                  <a:srgbClr val="41A48A"/>
                </a:solidFill>
                <a:latin typeface="Maiandra GD" panose="020E0502030308020204" pitchFamily="34" charset="0"/>
              </a:rPr>
              <a:t>250</a:t>
            </a:r>
            <a:r>
              <a:rPr lang="en-US" b="1" dirty="0">
                <a:solidFill>
                  <a:schemeClr val="bg1">
                    <a:lumMod val="50000"/>
                  </a:schemeClr>
                </a:solidFill>
                <a:latin typeface="Maiandra GD" panose="020E0502030308020204" pitchFamily="34" charset="0"/>
              </a:rPr>
              <a:t> </a:t>
            </a:r>
            <a:r>
              <a:rPr lang="en-US" dirty="0">
                <a:solidFill>
                  <a:schemeClr val="bg1">
                    <a:lumMod val="50000"/>
                  </a:schemeClr>
                </a:solidFill>
                <a:latin typeface="Maiandra GD" panose="020E0502030308020204" pitchFamily="34" charset="0"/>
              </a:rPr>
              <a:t>out of </a:t>
            </a:r>
            <a:r>
              <a:rPr lang="en-US" b="1" dirty="0">
                <a:solidFill>
                  <a:srgbClr val="41A48A"/>
                </a:solidFill>
                <a:latin typeface="Maiandra GD" panose="020E0502030308020204" pitchFamily="34" charset="0"/>
              </a:rPr>
              <a:t>2500</a:t>
            </a:r>
            <a:r>
              <a:rPr lang="en-US" dirty="0">
                <a:solidFill>
                  <a:schemeClr val="bg1">
                    <a:lumMod val="50000"/>
                  </a:schemeClr>
                </a:solidFill>
                <a:latin typeface="Maiandra GD" panose="020E0502030308020204" pitchFamily="34" charset="0"/>
              </a:rPr>
              <a:t> visitors (</a:t>
            </a:r>
            <a:r>
              <a:rPr lang="en-US" b="1" dirty="0">
                <a:solidFill>
                  <a:srgbClr val="41A48A"/>
                </a:solidFill>
                <a:latin typeface="Maiandra GD" panose="020E0502030308020204" pitchFamily="34" charset="0"/>
              </a:rPr>
              <a:t>10%</a:t>
            </a:r>
            <a:r>
              <a:rPr lang="en-US" dirty="0">
                <a:solidFill>
                  <a:schemeClr val="bg1">
                    <a:lumMod val="50000"/>
                  </a:schemeClr>
                </a:solidFill>
                <a:latin typeface="Maiandra GD" panose="020E0502030308020204" pitchFamily="34" charset="0"/>
              </a:rPr>
              <a:t>) became a member of </a:t>
            </a:r>
            <a:r>
              <a:rPr lang="en-US" dirty="0" err="1">
                <a:solidFill>
                  <a:schemeClr val="bg1">
                    <a:lumMod val="50000"/>
                  </a:schemeClr>
                </a:solidFill>
                <a:latin typeface="Maiandra GD" panose="020E0502030308020204" pitchFamily="34" charset="0"/>
              </a:rPr>
              <a:t>MuscleHub</a:t>
            </a:r>
            <a:r>
              <a:rPr lang="en-US" dirty="0">
                <a:solidFill>
                  <a:schemeClr val="bg1">
                    <a:lumMod val="50000"/>
                  </a:schemeClr>
                </a:solidFill>
                <a:latin typeface="Maiandra GD" panose="020E0502030308020204" pitchFamily="34" charset="0"/>
              </a:rPr>
              <a:t>.</a:t>
            </a:r>
          </a:p>
          <a:p>
            <a:pPr>
              <a:lnSpc>
                <a:spcPct val="150000"/>
              </a:lnSpc>
            </a:pPr>
            <a:r>
              <a:rPr lang="en-US" dirty="0">
                <a:solidFill>
                  <a:schemeClr val="bg1">
                    <a:lumMod val="50000"/>
                  </a:schemeClr>
                </a:solidFill>
                <a:latin typeface="Maiandra GD" panose="020E0502030308020204" pitchFamily="34" charset="0"/>
              </a:rPr>
              <a:t>These results are displayed in the bar chart showed below.</a:t>
            </a:r>
          </a:p>
          <a:p>
            <a:pPr>
              <a:lnSpc>
                <a:spcPct val="150000"/>
              </a:lnSpc>
            </a:pPr>
            <a:endParaRPr lang="en-US" dirty="0">
              <a:solidFill>
                <a:schemeClr val="bg1">
                  <a:lumMod val="50000"/>
                </a:schemeClr>
              </a:solidFill>
              <a:latin typeface="Maiandra GD" panose="020E0502030308020204" pitchFamily="34" charset="0"/>
            </a:endParaRPr>
          </a:p>
          <a:p>
            <a:pPr>
              <a:lnSpc>
                <a:spcPct val="150000"/>
              </a:lnSpc>
            </a:pPr>
            <a:r>
              <a:rPr lang="en-US" dirty="0">
                <a:solidFill>
                  <a:schemeClr val="bg1">
                    <a:lumMod val="50000"/>
                  </a:schemeClr>
                </a:solidFill>
                <a:latin typeface="Maiandra GD" panose="020E0502030308020204" pitchFamily="34" charset="0"/>
              </a:rPr>
              <a:t>When we run the last Chi Square Test we get an output of</a:t>
            </a:r>
            <a:r>
              <a:rPr lang="en-US" b="1" dirty="0">
                <a:solidFill>
                  <a:schemeClr val="bg1">
                    <a:lumMod val="50000"/>
                  </a:schemeClr>
                </a:solidFill>
                <a:latin typeface="Maiandra GD" panose="020E0502030308020204" pitchFamily="34" charset="0"/>
              </a:rPr>
              <a:t> </a:t>
            </a:r>
            <a:r>
              <a:rPr lang="en-US" b="1" dirty="0">
                <a:solidFill>
                  <a:srgbClr val="41A48A"/>
                </a:solidFill>
                <a:latin typeface="Maiandra GD" panose="020E0502030308020204" pitchFamily="34" charset="0"/>
              </a:rPr>
              <a:t>0.01334</a:t>
            </a:r>
            <a:r>
              <a:rPr lang="en-US" dirty="0">
                <a:solidFill>
                  <a:schemeClr val="bg1">
                    <a:lumMod val="50000"/>
                  </a:schemeClr>
                </a:solidFill>
                <a:latin typeface="Maiandra GD" panose="020E0502030308020204" pitchFamily="34" charset="0"/>
              </a:rPr>
              <a:t>. The difference is on the edge of being significant. 50 extra </a:t>
            </a:r>
          </a:p>
          <a:p>
            <a:pPr>
              <a:lnSpc>
                <a:spcPct val="150000"/>
              </a:lnSpc>
            </a:pPr>
            <a:r>
              <a:rPr lang="en-US" dirty="0">
                <a:solidFill>
                  <a:schemeClr val="bg1">
                    <a:lumMod val="50000"/>
                  </a:schemeClr>
                </a:solidFill>
                <a:latin typeface="Maiandra GD" panose="020E0502030308020204" pitchFamily="34" charset="0"/>
              </a:rPr>
              <a:t>members sounds like a lot, but on a number </a:t>
            </a:r>
          </a:p>
          <a:p>
            <a:pPr>
              <a:lnSpc>
                <a:spcPct val="150000"/>
              </a:lnSpc>
            </a:pPr>
            <a:r>
              <a:rPr lang="en-US" dirty="0">
                <a:solidFill>
                  <a:schemeClr val="bg1">
                    <a:lumMod val="50000"/>
                  </a:schemeClr>
                </a:solidFill>
                <a:latin typeface="Maiandra GD" panose="020E0502030308020204" pitchFamily="34" charset="0"/>
              </a:rPr>
              <a:t>of 2500 visitors it isn’t that impressive. </a:t>
            </a:r>
            <a:endParaRPr lang="en-NL" dirty="0">
              <a:solidFill>
                <a:schemeClr val="bg1">
                  <a:lumMod val="50000"/>
                </a:schemeClr>
              </a:solidFill>
              <a:latin typeface="Maiandra GD" panose="020E0502030308020204" pitchFamily="34" charset="0"/>
            </a:endParaRPr>
          </a:p>
        </p:txBody>
      </p:sp>
      <p:pic>
        <p:nvPicPr>
          <p:cNvPr id="7" name="Afbeelding 6">
            <a:extLst>
              <a:ext uri="{FF2B5EF4-FFF2-40B4-BE49-F238E27FC236}">
                <a16:creationId xmlns:a16="http://schemas.microsoft.com/office/drawing/2014/main" id="{0BA73DCC-E7B3-465D-84AC-34AA56815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1750" y="3857209"/>
            <a:ext cx="4191625" cy="2794416"/>
          </a:xfrm>
          <a:prstGeom prst="rect">
            <a:avLst/>
          </a:prstGeom>
        </p:spPr>
      </p:pic>
    </p:spTree>
    <p:extLst>
      <p:ext uri="{BB962C8B-B14F-4D97-AF65-F5344CB8AC3E}">
        <p14:creationId xmlns:p14="http://schemas.microsoft.com/office/powerpoint/2010/main" val="3796445758"/>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10062</TotalTime>
  <Words>1308</Words>
  <Application>Microsoft Office PowerPoint</Application>
  <PresentationFormat>Breedbeeld</PresentationFormat>
  <Paragraphs>112</Paragraphs>
  <Slides>15</Slides>
  <Notes>0</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15</vt:i4>
      </vt:variant>
    </vt:vector>
  </HeadingPairs>
  <TitlesOfParts>
    <vt:vector size="20" baseType="lpstr">
      <vt:lpstr>Arial</vt:lpstr>
      <vt:lpstr>Calibri</vt:lpstr>
      <vt:lpstr>Calibri Light</vt:lpstr>
      <vt:lpstr>Maiandra GD</vt:lpstr>
      <vt:lpstr>Kantoorthema</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Mandy Forrer</dc:creator>
  <cp:lastModifiedBy>Mandy Forrer</cp:lastModifiedBy>
  <cp:revision>43</cp:revision>
  <dcterms:created xsi:type="dcterms:W3CDTF">2019-04-28T13:50:13Z</dcterms:created>
  <dcterms:modified xsi:type="dcterms:W3CDTF">2019-05-05T13:32:19Z</dcterms:modified>
</cp:coreProperties>
</file>