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73" r:id="rId3"/>
    <p:sldId id="274" r:id="rId4"/>
    <p:sldId id="275" r:id="rId5"/>
    <p:sldId id="257" r:id="rId6"/>
    <p:sldId id="258" r:id="rId7"/>
    <p:sldId id="259" r:id="rId8"/>
    <p:sldId id="260" r:id="rId9"/>
    <p:sldId id="261" r:id="rId10"/>
    <p:sldId id="272" r:id="rId11"/>
    <p:sldId id="262" r:id="rId12"/>
    <p:sldId id="263" r:id="rId13"/>
    <p:sldId id="264" r:id="rId14"/>
    <p:sldId id="277" r:id="rId15"/>
    <p:sldId id="265" r:id="rId16"/>
    <p:sldId id="276" r:id="rId17"/>
    <p:sldId id="268" r:id="rId18"/>
    <p:sldId id="266" r:id="rId19"/>
    <p:sldId id="270" r:id="rId20"/>
    <p:sldId id="269" r:id="rId21"/>
    <p:sldId id="271"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6"/>
    <a:srgbClr val="099B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40" y="6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6D7C8-4767-4B15-A2CC-A9715B191973}" type="datetimeFigureOut">
              <a:rPr lang="en-SG" smtClean="0"/>
              <a:t>30/8/2018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B7504-6231-417F-823B-71BDA967D140}" type="slidenum">
              <a:rPr lang="en-SG" smtClean="0"/>
              <a:t>‹#›</a:t>
            </a:fld>
            <a:endParaRPr lang="en-SG"/>
          </a:p>
        </p:txBody>
      </p:sp>
    </p:spTree>
    <p:extLst>
      <p:ext uri="{BB962C8B-B14F-4D97-AF65-F5344CB8AC3E}">
        <p14:creationId xmlns:p14="http://schemas.microsoft.com/office/powerpoint/2010/main" val="96297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A4B7504-6231-417F-823B-71BDA967D140}" type="slidenum">
              <a:rPr lang="en-SG" smtClean="0"/>
              <a:t>4</a:t>
            </a:fld>
            <a:endParaRPr lang="en-SG"/>
          </a:p>
        </p:txBody>
      </p:sp>
    </p:spTree>
    <p:extLst>
      <p:ext uri="{BB962C8B-B14F-4D97-AF65-F5344CB8AC3E}">
        <p14:creationId xmlns:p14="http://schemas.microsoft.com/office/powerpoint/2010/main" val="390204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A4B7504-6231-417F-823B-71BDA967D140}" type="slidenum">
              <a:rPr lang="en-SG" smtClean="0"/>
              <a:t>13</a:t>
            </a:fld>
            <a:endParaRPr lang="en-SG"/>
          </a:p>
        </p:txBody>
      </p:sp>
    </p:spTree>
    <p:extLst>
      <p:ext uri="{BB962C8B-B14F-4D97-AF65-F5344CB8AC3E}">
        <p14:creationId xmlns:p14="http://schemas.microsoft.com/office/powerpoint/2010/main" val="1166294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A4B7504-6231-417F-823B-71BDA967D140}" type="slidenum">
              <a:rPr lang="en-SG" smtClean="0"/>
              <a:t>20</a:t>
            </a:fld>
            <a:endParaRPr lang="en-SG"/>
          </a:p>
        </p:txBody>
      </p:sp>
    </p:spTree>
    <p:extLst>
      <p:ext uri="{BB962C8B-B14F-4D97-AF65-F5344CB8AC3E}">
        <p14:creationId xmlns:p14="http://schemas.microsoft.com/office/powerpoint/2010/main" val="1358041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9414DC-C619-4551-8EBA-C0F98A45A88B}" type="datetimeFigureOut">
              <a:rPr lang="en-SG" smtClean="0"/>
              <a:t>30/8/2018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E246786-C1A6-43FF-BD22-E3BFE97E4242}" type="slidenum">
              <a:rPr lang="en-SG" smtClean="0"/>
              <a:t>‹#›</a:t>
            </a:fld>
            <a:endParaRPr lang="en-SG"/>
          </a:p>
        </p:txBody>
      </p:sp>
    </p:spTree>
    <p:extLst>
      <p:ext uri="{BB962C8B-B14F-4D97-AF65-F5344CB8AC3E}">
        <p14:creationId xmlns:p14="http://schemas.microsoft.com/office/powerpoint/2010/main" val="333366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414DC-C619-4551-8EBA-C0F98A45A88B}" type="datetimeFigureOut">
              <a:rPr lang="en-SG" smtClean="0"/>
              <a:t>30/8/2018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E246786-C1A6-43FF-BD22-E3BFE97E4242}" type="slidenum">
              <a:rPr lang="en-SG" smtClean="0"/>
              <a:t>‹#›</a:t>
            </a:fld>
            <a:endParaRPr lang="en-SG"/>
          </a:p>
        </p:txBody>
      </p:sp>
    </p:spTree>
    <p:extLst>
      <p:ext uri="{BB962C8B-B14F-4D97-AF65-F5344CB8AC3E}">
        <p14:creationId xmlns:p14="http://schemas.microsoft.com/office/powerpoint/2010/main" val="325820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19414DC-C619-4551-8EBA-C0F98A45A88B}" type="datetimeFigureOut">
              <a:rPr lang="en-SG" smtClean="0"/>
              <a:t>30/8/2018</a:t>
            </a:fld>
            <a:endParaRPr lang="en-SG"/>
          </a:p>
        </p:txBody>
      </p:sp>
      <p:sp>
        <p:nvSpPr>
          <p:cNvPr id="5" name="Footer Placeholder 4"/>
          <p:cNvSpPr>
            <a:spLocks noGrp="1"/>
          </p:cNvSpPr>
          <p:nvPr>
            <p:ph type="ftr" sz="quarter" idx="11"/>
          </p:nvPr>
        </p:nvSpPr>
        <p:spPr>
          <a:xfrm>
            <a:off x="3776135" y="6422854"/>
            <a:ext cx="4279669" cy="365125"/>
          </a:xfrm>
        </p:spPr>
        <p:txBody>
          <a:bodyPr/>
          <a:lstStyle/>
          <a:p>
            <a:endParaRPr lang="en-SG"/>
          </a:p>
        </p:txBody>
      </p:sp>
      <p:sp>
        <p:nvSpPr>
          <p:cNvPr id="6" name="Slide Number Placeholder 5"/>
          <p:cNvSpPr>
            <a:spLocks noGrp="1"/>
          </p:cNvSpPr>
          <p:nvPr>
            <p:ph type="sldNum" sz="quarter" idx="12"/>
          </p:nvPr>
        </p:nvSpPr>
        <p:spPr>
          <a:xfrm>
            <a:off x="8073048" y="6422854"/>
            <a:ext cx="879759" cy="365125"/>
          </a:xfrm>
        </p:spPr>
        <p:txBody>
          <a:bodyPr/>
          <a:lstStyle/>
          <a:p>
            <a:fld id="{6E246786-C1A6-43FF-BD22-E3BFE97E4242}" type="slidenum">
              <a:rPr lang="en-SG" smtClean="0"/>
              <a:t>‹#›</a:t>
            </a:fld>
            <a:endParaRPr lang="en-SG"/>
          </a:p>
        </p:txBody>
      </p:sp>
    </p:spTree>
    <p:extLst>
      <p:ext uri="{BB962C8B-B14F-4D97-AF65-F5344CB8AC3E}">
        <p14:creationId xmlns:p14="http://schemas.microsoft.com/office/powerpoint/2010/main" val="2805107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414DC-C619-4551-8EBA-C0F98A45A88B}" type="datetimeFigureOut">
              <a:rPr lang="en-SG" smtClean="0"/>
              <a:t>30/8/2018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E246786-C1A6-43FF-BD22-E3BFE97E4242}" type="slidenum">
              <a:rPr lang="en-SG" smtClean="0"/>
              <a:t>‹#›</a:t>
            </a:fld>
            <a:endParaRPr lang="en-SG"/>
          </a:p>
        </p:txBody>
      </p:sp>
    </p:spTree>
    <p:extLst>
      <p:ext uri="{BB962C8B-B14F-4D97-AF65-F5344CB8AC3E}">
        <p14:creationId xmlns:p14="http://schemas.microsoft.com/office/powerpoint/2010/main" val="300430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19414DC-C619-4551-8EBA-C0F98A45A88B}" type="datetimeFigureOut">
              <a:rPr lang="en-SG" smtClean="0"/>
              <a:t>30/8/2018</a:t>
            </a:fld>
            <a:endParaRPr lang="en-SG"/>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E246786-C1A6-43FF-BD22-E3BFE97E4242}" type="slidenum">
              <a:rPr lang="en-SG" smtClean="0"/>
              <a:t>‹#›</a:t>
            </a:fld>
            <a:endParaRPr lang="en-SG"/>
          </a:p>
        </p:txBody>
      </p:sp>
    </p:spTree>
    <p:extLst>
      <p:ext uri="{BB962C8B-B14F-4D97-AF65-F5344CB8AC3E}">
        <p14:creationId xmlns:p14="http://schemas.microsoft.com/office/powerpoint/2010/main" val="44761341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9414DC-C619-4551-8EBA-C0F98A45A88B}" type="datetimeFigureOut">
              <a:rPr lang="en-SG" smtClean="0"/>
              <a:t>30/8/2018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E246786-C1A6-43FF-BD22-E3BFE97E4242}" type="slidenum">
              <a:rPr lang="en-SG" smtClean="0"/>
              <a:t>‹#›</a:t>
            </a:fld>
            <a:endParaRPr lang="en-SG"/>
          </a:p>
        </p:txBody>
      </p:sp>
    </p:spTree>
    <p:extLst>
      <p:ext uri="{BB962C8B-B14F-4D97-AF65-F5344CB8AC3E}">
        <p14:creationId xmlns:p14="http://schemas.microsoft.com/office/powerpoint/2010/main" val="18181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9414DC-C619-4551-8EBA-C0F98A45A88B}" type="datetimeFigureOut">
              <a:rPr lang="en-SG" smtClean="0"/>
              <a:t>30/8/2018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E246786-C1A6-43FF-BD22-E3BFE97E4242}" type="slidenum">
              <a:rPr lang="en-SG" smtClean="0"/>
              <a:t>‹#›</a:t>
            </a:fld>
            <a:endParaRPr lang="en-SG"/>
          </a:p>
        </p:txBody>
      </p:sp>
    </p:spTree>
    <p:extLst>
      <p:ext uri="{BB962C8B-B14F-4D97-AF65-F5344CB8AC3E}">
        <p14:creationId xmlns:p14="http://schemas.microsoft.com/office/powerpoint/2010/main" val="315619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9414DC-C619-4551-8EBA-C0F98A45A88B}" type="datetimeFigureOut">
              <a:rPr lang="en-SG" smtClean="0"/>
              <a:t>30/8/2018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E246786-C1A6-43FF-BD22-E3BFE97E4242}" type="slidenum">
              <a:rPr lang="en-SG" smtClean="0"/>
              <a:t>‹#›</a:t>
            </a:fld>
            <a:endParaRPr lang="en-SG"/>
          </a:p>
        </p:txBody>
      </p:sp>
    </p:spTree>
    <p:extLst>
      <p:ext uri="{BB962C8B-B14F-4D97-AF65-F5344CB8AC3E}">
        <p14:creationId xmlns:p14="http://schemas.microsoft.com/office/powerpoint/2010/main" val="93905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414DC-C619-4551-8EBA-C0F98A45A88B}" type="datetimeFigureOut">
              <a:rPr lang="en-SG" smtClean="0"/>
              <a:t>30/8/2018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E246786-C1A6-43FF-BD22-E3BFE97E4242}" type="slidenum">
              <a:rPr lang="en-SG" smtClean="0"/>
              <a:t>‹#›</a:t>
            </a:fld>
            <a:endParaRPr lang="en-SG"/>
          </a:p>
        </p:txBody>
      </p:sp>
    </p:spTree>
    <p:extLst>
      <p:ext uri="{BB962C8B-B14F-4D97-AF65-F5344CB8AC3E}">
        <p14:creationId xmlns:p14="http://schemas.microsoft.com/office/powerpoint/2010/main" val="63001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9414DC-C619-4551-8EBA-C0F98A45A88B}" type="datetimeFigureOut">
              <a:rPr lang="en-SG" smtClean="0"/>
              <a:t>30/8/2018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E246786-C1A6-43FF-BD22-E3BFE97E4242}" type="slidenum">
              <a:rPr lang="en-SG" smtClean="0"/>
              <a:t>‹#›</a:t>
            </a:fld>
            <a:endParaRPr lang="en-SG"/>
          </a:p>
        </p:txBody>
      </p:sp>
    </p:spTree>
    <p:extLst>
      <p:ext uri="{BB962C8B-B14F-4D97-AF65-F5344CB8AC3E}">
        <p14:creationId xmlns:p14="http://schemas.microsoft.com/office/powerpoint/2010/main" val="3735648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9414DC-C619-4551-8EBA-C0F98A45A88B}" type="datetimeFigureOut">
              <a:rPr lang="en-SG" smtClean="0"/>
              <a:t>30/8/2018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E246786-C1A6-43FF-BD22-E3BFE97E4242}" type="slidenum">
              <a:rPr lang="en-SG" smtClean="0"/>
              <a:t>‹#›</a:t>
            </a:fld>
            <a:endParaRPr lang="en-SG"/>
          </a:p>
        </p:txBody>
      </p:sp>
    </p:spTree>
    <p:extLst>
      <p:ext uri="{BB962C8B-B14F-4D97-AF65-F5344CB8AC3E}">
        <p14:creationId xmlns:p14="http://schemas.microsoft.com/office/powerpoint/2010/main" val="2078537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19414DC-C619-4551-8EBA-C0F98A45A88B}" type="datetimeFigureOut">
              <a:rPr lang="en-SG" smtClean="0"/>
              <a:t>30/8/2018</a:t>
            </a:fld>
            <a:endParaRPr lang="en-SG"/>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SG"/>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E246786-C1A6-43FF-BD22-E3BFE97E4242}" type="slidenum">
              <a:rPr lang="en-SG" smtClean="0"/>
              <a:t>‹#›</a:t>
            </a:fld>
            <a:endParaRPr lang="en-SG"/>
          </a:p>
        </p:txBody>
      </p:sp>
    </p:spTree>
    <p:extLst>
      <p:ext uri="{BB962C8B-B14F-4D97-AF65-F5344CB8AC3E}">
        <p14:creationId xmlns:p14="http://schemas.microsoft.com/office/powerpoint/2010/main" val="16334304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11.xml"/><Relationship Id="rId2" Type="http://schemas.openxmlformats.org/officeDocument/2006/relationships/slide" Target="slide12.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9.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slide" Target="slide4.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4.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2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9.xml"/><Relationship Id="rId4" Type="http://schemas.openxmlformats.org/officeDocument/2006/relationships/slide" Target="slide18.xm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9.xml"/><Relationship Id="rId3" Type="http://schemas.openxmlformats.org/officeDocument/2006/relationships/slide" Target="slide7.xml"/><Relationship Id="rId7" Type="http://schemas.openxmlformats.org/officeDocument/2006/relationships/slide" Target="slide11.xml"/><Relationship Id="rId12" Type="http://schemas.openxmlformats.org/officeDocument/2006/relationships/slide" Target="slide18.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17.xml"/><Relationship Id="rId5" Type="http://schemas.openxmlformats.org/officeDocument/2006/relationships/slide" Target="slide9.xml"/><Relationship Id="rId15" Type="http://schemas.openxmlformats.org/officeDocument/2006/relationships/slide" Target="slide21.xml"/><Relationship Id="rId10" Type="http://schemas.openxmlformats.org/officeDocument/2006/relationships/slide" Target="slide15.xml"/><Relationship Id="rId4" Type="http://schemas.openxmlformats.org/officeDocument/2006/relationships/slide" Target="slide8.xml"/><Relationship Id="rId9" Type="http://schemas.openxmlformats.org/officeDocument/2006/relationships/slide" Target="slide13.xml"/><Relationship Id="rId14" Type="http://schemas.openxmlformats.org/officeDocument/2006/relationships/slide" Target="slide2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3081E-1861-4C3A-AC0D-607623EDBE36}"/>
              </a:ext>
            </a:extLst>
          </p:cNvPr>
          <p:cNvSpPr>
            <a:spLocks noGrp="1"/>
          </p:cNvSpPr>
          <p:nvPr>
            <p:ph type="ctrTitle"/>
          </p:nvPr>
        </p:nvSpPr>
        <p:spPr/>
        <p:txBody>
          <a:bodyPr/>
          <a:lstStyle/>
          <a:p>
            <a:r>
              <a:rPr lang="en-SG" b="1" dirty="0" err="1"/>
              <a:t>Exactcure</a:t>
            </a:r>
            <a:endParaRPr lang="en-SG" b="1" dirty="0"/>
          </a:p>
        </p:txBody>
      </p:sp>
      <p:sp>
        <p:nvSpPr>
          <p:cNvPr id="3" name="Subtitle 2">
            <a:extLst>
              <a:ext uri="{FF2B5EF4-FFF2-40B4-BE49-F238E27FC236}">
                <a16:creationId xmlns:a16="http://schemas.microsoft.com/office/drawing/2014/main" id="{3D83098D-A353-4951-A4E1-B8B9D0371BA6}"/>
              </a:ext>
            </a:extLst>
          </p:cNvPr>
          <p:cNvSpPr>
            <a:spLocks noGrp="1"/>
          </p:cNvSpPr>
          <p:nvPr>
            <p:ph type="subTitle" idx="1"/>
          </p:nvPr>
        </p:nvSpPr>
        <p:spPr>
          <a:xfrm>
            <a:off x="1524000" y="4097851"/>
            <a:ext cx="9144000" cy="584986"/>
          </a:xfrm>
        </p:spPr>
        <p:txBody>
          <a:bodyPr/>
          <a:lstStyle/>
          <a:p>
            <a:r>
              <a:rPr lang="en-SG" b="1" dirty="0"/>
              <a:t>Yunyi Gao Internship Project Record</a:t>
            </a:r>
          </a:p>
        </p:txBody>
      </p:sp>
    </p:spTree>
    <p:extLst>
      <p:ext uri="{BB962C8B-B14F-4D97-AF65-F5344CB8AC3E}">
        <p14:creationId xmlns:p14="http://schemas.microsoft.com/office/powerpoint/2010/main" val="2225248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4174-D9E2-4600-9734-C8E3B2330937}"/>
              </a:ext>
            </a:extLst>
          </p:cNvPr>
          <p:cNvSpPr>
            <a:spLocks noGrp="1"/>
          </p:cNvSpPr>
          <p:nvPr>
            <p:ph type="title"/>
          </p:nvPr>
        </p:nvSpPr>
        <p:spPr>
          <a:xfrm>
            <a:off x="1202919" y="284176"/>
            <a:ext cx="4585233" cy="1508760"/>
          </a:xfrm>
        </p:spPr>
        <p:txBody>
          <a:bodyPr>
            <a:normAutofit fontScale="90000"/>
          </a:bodyPr>
          <a:lstStyle/>
          <a:p>
            <a:br>
              <a:rPr lang="en-US" sz="1600" dirty="0"/>
            </a:br>
            <a:br>
              <a:rPr lang="en-US" sz="1600" dirty="0"/>
            </a:br>
            <a:r>
              <a:rPr lang="en-US" sz="1600" b="1" dirty="0"/>
              <a:t>Automation of literature mining</a:t>
            </a:r>
            <a:br>
              <a:rPr lang="en-US" sz="1600" dirty="0"/>
            </a:br>
            <a:r>
              <a:rPr lang="en-US" sz="1600" dirty="0"/>
              <a:t>3.3) from 3.1)csv file, string manipulation return drug name, substance name to excel file and put all active substance name in a txt file without repetition</a:t>
            </a:r>
            <a:br>
              <a:rPr lang="en-US" sz="1600" dirty="0"/>
            </a:br>
            <a:endParaRPr lang="en-SG" sz="1600" dirty="0"/>
          </a:p>
        </p:txBody>
      </p:sp>
      <p:pic>
        <p:nvPicPr>
          <p:cNvPr id="5" name="Content Placeholder 4">
            <a:extLst>
              <a:ext uri="{FF2B5EF4-FFF2-40B4-BE49-F238E27FC236}">
                <a16:creationId xmlns:a16="http://schemas.microsoft.com/office/drawing/2014/main" id="{84F72DB9-9C41-4E71-8457-5BEECD7FF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4815" y="0"/>
            <a:ext cx="3727524" cy="6858000"/>
          </a:xfrm>
        </p:spPr>
      </p:pic>
      <p:sp>
        <p:nvSpPr>
          <p:cNvPr id="6" name="TextBox 5">
            <a:extLst>
              <a:ext uri="{FF2B5EF4-FFF2-40B4-BE49-F238E27FC236}">
                <a16:creationId xmlns:a16="http://schemas.microsoft.com/office/drawing/2014/main" id="{2E15EE56-EE9C-4305-A956-EF71DDA9C799}"/>
              </a:ext>
            </a:extLst>
          </p:cNvPr>
          <p:cNvSpPr txBox="1"/>
          <p:nvPr/>
        </p:nvSpPr>
        <p:spPr>
          <a:xfrm>
            <a:off x="94949" y="1792936"/>
            <a:ext cx="8467160" cy="2585323"/>
          </a:xfrm>
          <a:prstGeom prst="rect">
            <a:avLst/>
          </a:prstGeom>
          <a:noFill/>
        </p:spPr>
        <p:txBody>
          <a:bodyPr wrap="square" rtlCol="0">
            <a:spAutoFit/>
          </a:bodyPr>
          <a:lstStyle/>
          <a:p>
            <a:pPr marL="285750" indent="-285750">
              <a:buFont typeface="Arial" panose="020B0604020202020204" pitchFamily="34" charset="0"/>
              <a:buChar char="•"/>
            </a:pPr>
            <a:r>
              <a:rPr lang="en-SG" dirty="0"/>
              <a:t>The code under the name’</a:t>
            </a:r>
            <a:r>
              <a:rPr lang="en-US" dirty="0"/>
              <a:t>3.3)</a:t>
            </a:r>
            <a:r>
              <a:rPr lang="en-US" dirty="0" err="1"/>
              <a:t>rcp</a:t>
            </a:r>
            <a:r>
              <a:rPr lang="en-US" dirty="0"/>
              <a:t> index to name list’ is a code simplified from the ‘3.1)RCP abstract’ to return a simpler excel file of all the existing drug name and substance composition into a new excel called ‘drug.xlsx’</a:t>
            </a:r>
          </a:p>
          <a:p>
            <a:pPr marL="285750" indent="-285750">
              <a:buFont typeface="Arial" panose="020B0604020202020204" pitchFamily="34" charset="0"/>
              <a:buChar char="•"/>
            </a:pPr>
            <a:r>
              <a:rPr lang="en-US" dirty="0"/>
              <a:t>The code under the name’ 3.3.1)active substance ’. First it does string manipulation to separate the substance from the composition section and return al active substance in a new </a:t>
            </a:r>
            <a:r>
              <a:rPr lang="en-US" dirty="0" err="1"/>
              <a:t>substance_name.txt’file</a:t>
            </a:r>
            <a:r>
              <a:rPr lang="en-US" dirty="0"/>
              <a:t>. Second, it append a new row with the substance name under the drug name </a:t>
            </a:r>
            <a:r>
              <a:rPr lang="en-US" dirty="0" err="1"/>
              <a:t>accordingly.Also</a:t>
            </a:r>
            <a:r>
              <a:rPr lang="en-US" dirty="0"/>
              <a:t>, it will return a txt file of all the active substance.</a:t>
            </a:r>
          </a:p>
          <a:p>
            <a:pPr marL="285750" indent="-285750">
              <a:buFont typeface="Arial" panose="020B0604020202020204" pitchFamily="34" charset="0"/>
              <a:buChar char="•"/>
            </a:pPr>
            <a:r>
              <a:rPr lang="en-US" dirty="0"/>
              <a:t>This will be used in the future SQL ‘</a:t>
            </a:r>
            <a:r>
              <a:rPr lang="en-US" dirty="0" err="1"/>
              <a:t>drug_name</a:t>
            </a:r>
            <a:r>
              <a:rPr lang="en-US" dirty="0"/>
              <a:t> to </a:t>
            </a:r>
            <a:r>
              <a:rPr lang="en-US" dirty="0" err="1"/>
              <a:t>substance_name’table</a:t>
            </a:r>
            <a:r>
              <a:rPr lang="en-US" dirty="0"/>
              <a:t> population.</a:t>
            </a:r>
            <a:endParaRPr lang="en-SG" dirty="0"/>
          </a:p>
        </p:txBody>
      </p:sp>
      <p:pic>
        <p:nvPicPr>
          <p:cNvPr id="4" name="Picture 3">
            <a:extLst>
              <a:ext uri="{FF2B5EF4-FFF2-40B4-BE49-F238E27FC236}">
                <a16:creationId xmlns:a16="http://schemas.microsoft.com/office/drawing/2014/main" id="{AC33F710-F233-4407-9724-95C8D7506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283" y="5367262"/>
            <a:ext cx="3181514" cy="1206562"/>
          </a:xfrm>
          <a:prstGeom prst="rect">
            <a:avLst/>
          </a:prstGeom>
        </p:spPr>
      </p:pic>
      <p:pic>
        <p:nvPicPr>
          <p:cNvPr id="8" name="Picture 7">
            <a:extLst>
              <a:ext uri="{FF2B5EF4-FFF2-40B4-BE49-F238E27FC236}">
                <a16:creationId xmlns:a16="http://schemas.microsoft.com/office/drawing/2014/main" id="{E6E67E9D-C1A1-457F-8F4A-36C99DA7D5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071" y="5392463"/>
            <a:ext cx="4242018" cy="901746"/>
          </a:xfrm>
          <a:prstGeom prst="rect">
            <a:avLst/>
          </a:prstGeom>
        </p:spPr>
      </p:pic>
      <p:sp>
        <p:nvSpPr>
          <p:cNvPr id="9" name="TextBox 8">
            <a:extLst>
              <a:ext uri="{FF2B5EF4-FFF2-40B4-BE49-F238E27FC236}">
                <a16:creationId xmlns:a16="http://schemas.microsoft.com/office/drawing/2014/main" id="{81102489-0335-43BF-B201-6EA78C94C87B}"/>
              </a:ext>
            </a:extLst>
          </p:cNvPr>
          <p:cNvSpPr txBox="1"/>
          <p:nvPr/>
        </p:nvSpPr>
        <p:spPr>
          <a:xfrm>
            <a:off x="1633374" y="4996732"/>
            <a:ext cx="3454400" cy="400110"/>
          </a:xfrm>
          <a:prstGeom prst="rect">
            <a:avLst/>
          </a:prstGeom>
          <a:noFill/>
        </p:spPr>
        <p:txBody>
          <a:bodyPr wrap="square" rtlCol="0">
            <a:spAutoFit/>
          </a:bodyPr>
          <a:lstStyle/>
          <a:p>
            <a:r>
              <a:rPr lang="en-SG" sz="2000" dirty="0">
                <a:solidFill>
                  <a:srgbClr val="FF0000"/>
                </a:solidFill>
              </a:rPr>
              <a:t>Output 1= excel</a:t>
            </a:r>
          </a:p>
        </p:txBody>
      </p:sp>
      <p:sp>
        <p:nvSpPr>
          <p:cNvPr id="10" name="TextBox 9">
            <a:extLst>
              <a:ext uri="{FF2B5EF4-FFF2-40B4-BE49-F238E27FC236}">
                <a16:creationId xmlns:a16="http://schemas.microsoft.com/office/drawing/2014/main" id="{1E9B9213-1F67-4014-A8AC-ECEB562B8502}"/>
              </a:ext>
            </a:extLst>
          </p:cNvPr>
          <p:cNvSpPr txBox="1"/>
          <p:nvPr/>
        </p:nvSpPr>
        <p:spPr>
          <a:xfrm>
            <a:off x="5149256" y="4967152"/>
            <a:ext cx="3454400" cy="400110"/>
          </a:xfrm>
          <a:prstGeom prst="rect">
            <a:avLst/>
          </a:prstGeom>
          <a:noFill/>
        </p:spPr>
        <p:txBody>
          <a:bodyPr wrap="square" rtlCol="0">
            <a:spAutoFit/>
          </a:bodyPr>
          <a:lstStyle/>
          <a:p>
            <a:r>
              <a:rPr lang="en-SG" sz="2000" dirty="0">
                <a:solidFill>
                  <a:srgbClr val="FF0000"/>
                </a:solidFill>
              </a:rPr>
              <a:t>Output 2= txt</a:t>
            </a:r>
          </a:p>
        </p:txBody>
      </p:sp>
      <p:sp>
        <p:nvSpPr>
          <p:cNvPr id="11" name="Rectangle 10">
            <a:extLst>
              <a:ext uri="{FF2B5EF4-FFF2-40B4-BE49-F238E27FC236}">
                <a16:creationId xmlns:a16="http://schemas.microsoft.com/office/drawing/2014/main" id="{B20C6781-9AA2-4FD0-9B39-820FD5A7C20D}"/>
              </a:ext>
            </a:extLst>
          </p:cNvPr>
          <p:cNvSpPr/>
          <p:nvPr/>
        </p:nvSpPr>
        <p:spPr>
          <a:xfrm>
            <a:off x="8833400" y="404305"/>
            <a:ext cx="2513279" cy="206041"/>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4" name="Rectangle 13">
            <a:extLst>
              <a:ext uri="{FF2B5EF4-FFF2-40B4-BE49-F238E27FC236}">
                <a16:creationId xmlns:a16="http://schemas.microsoft.com/office/drawing/2014/main" id="{C1333009-84DA-4AC9-9F98-150599AD44C0}"/>
              </a:ext>
            </a:extLst>
          </p:cNvPr>
          <p:cNvSpPr/>
          <p:nvPr/>
        </p:nvSpPr>
        <p:spPr>
          <a:xfrm>
            <a:off x="8833401" y="6088168"/>
            <a:ext cx="2513279" cy="206041"/>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2" name="Arrow: Left 11">
            <a:hlinkClick r:id="rId5" action="ppaction://hlinksldjump"/>
            <a:extLst>
              <a:ext uri="{FF2B5EF4-FFF2-40B4-BE49-F238E27FC236}">
                <a16:creationId xmlns:a16="http://schemas.microsoft.com/office/drawing/2014/main" id="{87DAD81F-B776-4CF1-8725-937CB959CEC9}"/>
              </a:ext>
            </a:extLst>
          </p:cNvPr>
          <p:cNvSpPr/>
          <p:nvPr/>
        </p:nvSpPr>
        <p:spPr>
          <a:xfrm>
            <a:off x="67013" y="10908"/>
            <a:ext cx="346964" cy="314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3568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753C65-60DF-425C-8A75-730188DA2C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1711" y="1395393"/>
            <a:ext cx="3561772" cy="5508788"/>
          </a:xfrm>
        </p:spPr>
      </p:pic>
      <p:pic>
        <p:nvPicPr>
          <p:cNvPr id="7" name="Picture 6">
            <a:extLst>
              <a:ext uri="{FF2B5EF4-FFF2-40B4-BE49-F238E27FC236}">
                <a16:creationId xmlns:a16="http://schemas.microsoft.com/office/drawing/2014/main" id="{FB22BB6C-33B1-42C5-9B17-B114903E3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483" y="-1"/>
            <a:ext cx="5228517" cy="6858000"/>
          </a:xfrm>
          <a:prstGeom prst="rect">
            <a:avLst/>
          </a:prstGeom>
        </p:spPr>
      </p:pic>
      <p:sp>
        <p:nvSpPr>
          <p:cNvPr id="16" name="Title 15">
            <a:extLst>
              <a:ext uri="{FF2B5EF4-FFF2-40B4-BE49-F238E27FC236}">
                <a16:creationId xmlns:a16="http://schemas.microsoft.com/office/drawing/2014/main" id="{DB06B6AF-197A-4A89-B5AE-4A85191C4555}"/>
              </a:ext>
            </a:extLst>
          </p:cNvPr>
          <p:cNvSpPr>
            <a:spLocks noGrp="1"/>
          </p:cNvSpPr>
          <p:nvPr>
            <p:ph type="title"/>
          </p:nvPr>
        </p:nvSpPr>
        <p:spPr>
          <a:xfrm>
            <a:off x="0" y="274551"/>
            <a:ext cx="3561773" cy="1508760"/>
          </a:xfrm>
        </p:spPr>
        <p:txBody>
          <a:bodyPr>
            <a:normAutofit fontScale="90000"/>
          </a:bodyPr>
          <a:lstStyle/>
          <a:p>
            <a:r>
              <a:rPr lang="en-US" sz="1600" b="1" dirty="0"/>
              <a:t>Automation of literature mining</a:t>
            </a:r>
            <a:br>
              <a:rPr lang="en-US" sz="1600" dirty="0"/>
            </a:br>
            <a:br>
              <a:rPr lang="en-US" sz="1600" dirty="0"/>
            </a:br>
            <a:r>
              <a:rPr lang="en-US" sz="1600" dirty="0"/>
              <a:t>4.1)request links in 3.1)csv file, return drug name, substance name, drug composition, drug form, RCP pharmacokinetic section, return all in excel</a:t>
            </a:r>
            <a:endParaRPr lang="en-SG" sz="1600" dirty="0"/>
          </a:p>
        </p:txBody>
      </p:sp>
      <p:sp>
        <p:nvSpPr>
          <p:cNvPr id="17" name="TextBox 16">
            <a:extLst>
              <a:ext uri="{FF2B5EF4-FFF2-40B4-BE49-F238E27FC236}">
                <a16:creationId xmlns:a16="http://schemas.microsoft.com/office/drawing/2014/main" id="{7DD75F26-300A-41B9-977D-2713CEBA5EA8}"/>
              </a:ext>
            </a:extLst>
          </p:cNvPr>
          <p:cNvSpPr txBox="1"/>
          <p:nvPr/>
        </p:nvSpPr>
        <p:spPr>
          <a:xfrm>
            <a:off x="190434" y="2413337"/>
            <a:ext cx="2854518" cy="2031325"/>
          </a:xfrm>
          <a:prstGeom prst="rect">
            <a:avLst/>
          </a:prstGeom>
          <a:noFill/>
        </p:spPr>
        <p:txBody>
          <a:bodyPr wrap="square" rtlCol="0">
            <a:spAutoFit/>
          </a:bodyPr>
          <a:lstStyle/>
          <a:p>
            <a:pPr marL="285750" indent="-285750">
              <a:buFont typeface="Arial" panose="020B0604020202020204" pitchFamily="34" charset="0"/>
              <a:buChar char="•"/>
            </a:pPr>
            <a:r>
              <a:rPr lang="en-SG" dirty="0"/>
              <a:t>This code is stored under the name of ‘4.1) RCP database-excel’.</a:t>
            </a:r>
          </a:p>
          <a:p>
            <a:pPr marL="285750" indent="-285750">
              <a:buFont typeface="Arial" panose="020B0604020202020204" pitchFamily="34" charset="0"/>
              <a:buChar char="•"/>
            </a:pPr>
            <a:r>
              <a:rPr lang="en-SG" dirty="0"/>
              <a:t>The links from 3.1)csv file are visited and return an excel of info about the substance.</a:t>
            </a:r>
          </a:p>
        </p:txBody>
      </p:sp>
      <p:sp>
        <p:nvSpPr>
          <p:cNvPr id="6" name="TextBox 5">
            <a:extLst>
              <a:ext uri="{FF2B5EF4-FFF2-40B4-BE49-F238E27FC236}">
                <a16:creationId xmlns:a16="http://schemas.microsoft.com/office/drawing/2014/main" id="{E7D14902-0A87-418D-B623-79F2087ABD63}"/>
              </a:ext>
            </a:extLst>
          </p:cNvPr>
          <p:cNvSpPr txBox="1"/>
          <p:nvPr/>
        </p:nvSpPr>
        <p:spPr>
          <a:xfrm>
            <a:off x="9545474" y="4588033"/>
            <a:ext cx="1727200" cy="400110"/>
          </a:xfrm>
          <a:prstGeom prst="rect">
            <a:avLst/>
          </a:prstGeom>
          <a:noFill/>
        </p:spPr>
        <p:txBody>
          <a:bodyPr wrap="square" rtlCol="0">
            <a:spAutoFit/>
          </a:bodyPr>
          <a:lstStyle/>
          <a:p>
            <a:r>
              <a:rPr lang="en-SG" sz="2000" dirty="0">
                <a:solidFill>
                  <a:srgbClr val="FF0000"/>
                </a:solidFill>
              </a:rPr>
              <a:t>Input = csv </a:t>
            </a:r>
          </a:p>
        </p:txBody>
      </p:sp>
      <p:sp>
        <p:nvSpPr>
          <p:cNvPr id="8" name="Rectangle 7">
            <a:extLst>
              <a:ext uri="{FF2B5EF4-FFF2-40B4-BE49-F238E27FC236}">
                <a16:creationId xmlns:a16="http://schemas.microsoft.com/office/drawing/2014/main" id="{E67BD63B-ACB6-4AFB-8981-AE1AFE5E1EFF}"/>
              </a:ext>
            </a:extLst>
          </p:cNvPr>
          <p:cNvSpPr/>
          <p:nvPr/>
        </p:nvSpPr>
        <p:spPr>
          <a:xfrm>
            <a:off x="6986266" y="4680905"/>
            <a:ext cx="2536425" cy="214367"/>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5" name="TextBox 14">
            <a:extLst>
              <a:ext uri="{FF2B5EF4-FFF2-40B4-BE49-F238E27FC236}">
                <a16:creationId xmlns:a16="http://schemas.microsoft.com/office/drawing/2014/main" id="{57421A85-C12F-4B18-B35E-E0276C6F87D0}"/>
              </a:ext>
            </a:extLst>
          </p:cNvPr>
          <p:cNvSpPr txBox="1"/>
          <p:nvPr/>
        </p:nvSpPr>
        <p:spPr>
          <a:xfrm>
            <a:off x="9387069" y="6050015"/>
            <a:ext cx="1727200" cy="400110"/>
          </a:xfrm>
          <a:prstGeom prst="rect">
            <a:avLst/>
          </a:prstGeom>
          <a:noFill/>
        </p:spPr>
        <p:txBody>
          <a:bodyPr wrap="square" rtlCol="0">
            <a:spAutoFit/>
          </a:bodyPr>
          <a:lstStyle/>
          <a:p>
            <a:r>
              <a:rPr lang="en-SG" sz="2000" dirty="0">
                <a:solidFill>
                  <a:srgbClr val="FF0000"/>
                </a:solidFill>
              </a:rPr>
              <a:t>Output = excel </a:t>
            </a:r>
          </a:p>
        </p:txBody>
      </p:sp>
      <p:sp>
        <p:nvSpPr>
          <p:cNvPr id="18" name="Rectangle 17">
            <a:extLst>
              <a:ext uri="{FF2B5EF4-FFF2-40B4-BE49-F238E27FC236}">
                <a16:creationId xmlns:a16="http://schemas.microsoft.com/office/drawing/2014/main" id="{BF5F7AF0-CE37-4FE3-9B40-5F0B466C0FB2}"/>
              </a:ext>
            </a:extLst>
          </p:cNvPr>
          <p:cNvSpPr/>
          <p:nvPr/>
        </p:nvSpPr>
        <p:spPr>
          <a:xfrm>
            <a:off x="7320242" y="6456217"/>
            <a:ext cx="3538989" cy="116383"/>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9" name="Arrow: Left 18">
            <a:hlinkClick r:id="rId4" action="ppaction://hlinksldjump"/>
            <a:extLst>
              <a:ext uri="{FF2B5EF4-FFF2-40B4-BE49-F238E27FC236}">
                <a16:creationId xmlns:a16="http://schemas.microsoft.com/office/drawing/2014/main" id="{F3EFF323-21A0-4DE5-919E-DEBB41159D4D}"/>
              </a:ext>
            </a:extLst>
          </p:cNvPr>
          <p:cNvSpPr/>
          <p:nvPr/>
        </p:nvSpPr>
        <p:spPr>
          <a:xfrm>
            <a:off x="67013" y="10908"/>
            <a:ext cx="346964" cy="314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05242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41A7-632D-4006-ABA0-F34D4CFB8DC0}"/>
              </a:ext>
            </a:extLst>
          </p:cNvPr>
          <p:cNvSpPr>
            <a:spLocks noGrp="1"/>
          </p:cNvSpPr>
          <p:nvPr>
            <p:ph type="title"/>
          </p:nvPr>
        </p:nvSpPr>
        <p:spPr>
          <a:xfrm>
            <a:off x="372960" y="226425"/>
            <a:ext cx="4588624" cy="1508760"/>
          </a:xfrm>
        </p:spPr>
        <p:txBody>
          <a:bodyPr>
            <a:normAutofit/>
          </a:bodyPr>
          <a:lstStyle/>
          <a:p>
            <a:r>
              <a:rPr lang="en-US" sz="1600" b="1" dirty="0"/>
              <a:t>Automation of literature mining</a:t>
            </a:r>
            <a:br>
              <a:rPr lang="en-US" sz="1600" dirty="0"/>
            </a:br>
            <a:br>
              <a:rPr lang="en-US" sz="1600" dirty="0"/>
            </a:br>
            <a:r>
              <a:rPr lang="en-US" sz="1600" dirty="0"/>
              <a:t>4.2)transform information in 4.1)excel to word document one word document per drug , save under the name of each drug</a:t>
            </a:r>
            <a:endParaRPr lang="en-SG" sz="1600" dirty="0"/>
          </a:p>
        </p:txBody>
      </p:sp>
      <p:pic>
        <p:nvPicPr>
          <p:cNvPr id="11" name="Picture 10">
            <a:extLst>
              <a:ext uri="{FF2B5EF4-FFF2-40B4-BE49-F238E27FC236}">
                <a16:creationId xmlns:a16="http://schemas.microsoft.com/office/drawing/2014/main" id="{88C410F2-B5A9-4C94-BD01-2E910C893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436" y="1851989"/>
            <a:ext cx="4267807" cy="5052193"/>
          </a:xfrm>
          <a:prstGeom prst="rect">
            <a:avLst/>
          </a:prstGeom>
        </p:spPr>
      </p:pic>
      <p:pic>
        <p:nvPicPr>
          <p:cNvPr id="5" name="Content Placeholder 4">
            <a:extLst>
              <a:ext uri="{FF2B5EF4-FFF2-40B4-BE49-F238E27FC236}">
                <a16:creationId xmlns:a16="http://schemas.microsoft.com/office/drawing/2014/main" id="{032DD25D-A4E7-44CF-A2FC-80CC7CBB6C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03376" y="12068"/>
            <a:ext cx="4588624" cy="6845932"/>
          </a:xfrm>
        </p:spPr>
      </p:pic>
      <p:sp>
        <p:nvSpPr>
          <p:cNvPr id="12" name="TextBox 11">
            <a:extLst>
              <a:ext uri="{FF2B5EF4-FFF2-40B4-BE49-F238E27FC236}">
                <a16:creationId xmlns:a16="http://schemas.microsoft.com/office/drawing/2014/main" id="{92B70D6A-8DB2-47CF-89AA-E76507679611}"/>
              </a:ext>
            </a:extLst>
          </p:cNvPr>
          <p:cNvSpPr txBox="1"/>
          <p:nvPr/>
        </p:nvSpPr>
        <p:spPr>
          <a:xfrm>
            <a:off x="73152" y="2578608"/>
            <a:ext cx="3423284" cy="3416320"/>
          </a:xfrm>
          <a:prstGeom prst="rect">
            <a:avLst/>
          </a:prstGeom>
          <a:noFill/>
        </p:spPr>
        <p:txBody>
          <a:bodyPr wrap="square" rtlCol="0">
            <a:spAutoFit/>
          </a:bodyPr>
          <a:lstStyle/>
          <a:p>
            <a:pPr marL="285750" indent="-285750">
              <a:buFont typeface="Arial" panose="020B0604020202020204" pitchFamily="34" charset="0"/>
              <a:buChar char="•"/>
            </a:pPr>
            <a:r>
              <a:rPr lang="en-SG" dirty="0"/>
              <a:t>This code is named as ‘4.2)excel---word’</a:t>
            </a:r>
          </a:p>
          <a:p>
            <a:pPr marL="285750" indent="-285750">
              <a:buFont typeface="Arial" panose="020B0604020202020204" pitchFamily="34" charset="0"/>
              <a:buChar char="•"/>
            </a:pPr>
            <a:r>
              <a:rPr lang="en-SG" dirty="0"/>
              <a:t>The info of each substance in the excel will be further transformed to word document.</a:t>
            </a:r>
          </a:p>
          <a:p>
            <a:pPr marL="285750" indent="-285750">
              <a:buFont typeface="Arial" panose="020B0604020202020204" pitchFamily="34" charset="0"/>
              <a:buChar char="•"/>
            </a:pPr>
            <a:r>
              <a:rPr lang="en-SG" dirty="0"/>
              <a:t>The right is a sample.</a:t>
            </a:r>
          </a:p>
          <a:p>
            <a:pPr marL="285750" indent="-285750">
              <a:buFont typeface="Arial" panose="020B0604020202020204" pitchFamily="34" charset="0"/>
              <a:buChar char="•"/>
            </a:pPr>
            <a:r>
              <a:rPr lang="en-SG" dirty="0"/>
              <a:t>Info like drug name, active substance composition and drug form and RCP pharmacokinetic section will be presented.</a:t>
            </a:r>
          </a:p>
        </p:txBody>
      </p:sp>
      <p:sp>
        <p:nvSpPr>
          <p:cNvPr id="6" name="TextBox 5">
            <a:extLst>
              <a:ext uri="{FF2B5EF4-FFF2-40B4-BE49-F238E27FC236}">
                <a16:creationId xmlns:a16="http://schemas.microsoft.com/office/drawing/2014/main" id="{8574D548-A8F6-4EA1-84E0-AAD94FABDAB1}"/>
              </a:ext>
            </a:extLst>
          </p:cNvPr>
          <p:cNvSpPr txBox="1"/>
          <p:nvPr/>
        </p:nvSpPr>
        <p:spPr>
          <a:xfrm>
            <a:off x="6434052" y="3231834"/>
            <a:ext cx="3454400" cy="400110"/>
          </a:xfrm>
          <a:prstGeom prst="rect">
            <a:avLst/>
          </a:prstGeom>
          <a:noFill/>
        </p:spPr>
        <p:txBody>
          <a:bodyPr wrap="square" rtlCol="0">
            <a:spAutoFit/>
          </a:bodyPr>
          <a:lstStyle/>
          <a:p>
            <a:r>
              <a:rPr lang="en-SG" sz="2000" dirty="0">
                <a:solidFill>
                  <a:srgbClr val="FF0000"/>
                </a:solidFill>
              </a:rPr>
              <a:t>Output = word </a:t>
            </a:r>
          </a:p>
        </p:txBody>
      </p:sp>
      <p:sp>
        <p:nvSpPr>
          <p:cNvPr id="7" name="Rectangle 6">
            <a:extLst>
              <a:ext uri="{FF2B5EF4-FFF2-40B4-BE49-F238E27FC236}">
                <a16:creationId xmlns:a16="http://schemas.microsoft.com/office/drawing/2014/main" id="{A4613529-8E3A-40BB-88F4-D3108D0296CD}"/>
              </a:ext>
            </a:extLst>
          </p:cNvPr>
          <p:cNvSpPr/>
          <p:nvPr/>
        </p:nvSpPr>
        <p:spPr>
          <a:xfrm>
            <a:off x="8145011" y="3314567"/>
            <a:ext cx="3538989" cy="317377"/>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8" name="TextBox 7">
            <a:extLst>
              <a:ext uri="{FF2B5EF4-FFF2-40B4-BE49-F238E27FC236}">
                <a16:creationId xmlns:a16="http://schemas.microsoft.com/office/drawing/2014/main" id="{48DB611C-9677-4366-A138-60F6AB304E76}"/>
              </a:ext>
            </a:extLst>
          </p:cNvPr>
          <p:cNvSpPr txBox="1"/>
          <p:nvPr/>
        </p:nvSpPr>
        <p:spPr>
          <a:xfrm>
            <a:off x="9956800" y="4177339"/>
            <a:ext cx="1727200" cy="400110"/>
          </a:xfrm>
          <a:prstGeom prst="rect">
            <a:avLst/>
          </a:prstGeom>
          <a:noFill/>
        </p:spPr>
        <p:txBody>
          <a:bodyPr wrap="square" rtlCol="0">
            <a:spAutoFit/>
          </a:bodyPr>
          <a:lstStyle/>
          <a:p>
            <a:r>
              <a:rPr lang="en-SG" sz="2000" dirty="0">
                <a:solidFill>
                  <a:srgbClr val="FF0000"/>
                </a:solidFill>
              </a:rPr>
              <a:t>Input = excel </a:t>
            </a:r>
          </a:p>
        </p:txBody>
      </p:sp>
      <p:sp>
        <p:nvSpPr>
          <p:cNvPr id="9" name="Rectangle 8">
            <a:extLst>
              <a:ext uri="{FF2B5EF4-FFF2-40B4-BE49-F238E27FC236}">
                <a16:creationId xmlns:a16="http://schemas.microsoft.com/office/drawing/2014/main" id="{0FAF1805-5DF2-48D5-A279-09AE0E50B60C}"/>
              </a:ext>
            </a:extLst>
          </p:cNvPr>
          <p:cNvSpPr/>
          <p:nvPr/>
        </p:nvSpPr>
        <p:spPr>
          <a:xfrm>
            <a:off x="7954627" y="3960470"/>
            <a:ext cx="3538989" cy="205130"/>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0" name="Arrow: Left 9">
            <a:hlinkClick r:id="rId4" action="ppaction://hlinksldjump"/>
            <a:extLst>
              <a:ext uri="{FF2B5EF4-FFF2-40B4-BE49-F238E27FC236}">
                <a16:creationId xmlns:a16="http://schemas.microsoft.com/office/drawing/2014/main" id="{150B5B3D-8BAE-4628-9975-B4B4C18EED7F}"/>
              </a:ext>
            </a:extLst>
          </p:cNvPr>
          <p:cNvSpPr/>
          <p:nvPr/>
        </p:nvSpPr>
        <p:spPr>
          <a:xfrm>
            <a:off x="67013" y="10908"/>
            <a:ext cx="346964" cy="314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40774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BDA3-84BD-4086-B1BA-ACCEEEBF95A2}"/>
              </a:ext>
            </a:extLst>
          </p:cNvPr>
          <p:cNvSpPr>
            <a:spLocks noGrp="1"/>
          </p:cNvSpPr>
          <p:nvPr>
            <p:ph type="title"/>
          </p:nvPr>
        </p:nvSpPr>
        <p:spPr>
          <a:xfrm>
            <a:off x="0" y="226424"/>
            <a:ext cx="6545179" cy="1508760"/>
          </a:xfrm>
        </p:spPr>
        <p:txBody>
          <a:bodyPr>
            <a:normAutofit/>
          </a:bodyPr>
          <a:lstStyle/>
          <a:p>
            <a:r>
              <a:rPr lang="en-US" sz="1200" b="1" dirty="0"/>
              <a:t>Automation of literature mining</a:t>
            </a:r>
            <a:br>
              <a:rPr lang="en-US" sz="1200" dirty="0"/>
            </a:br>
            <a:r>
              <a:rPr lang="en-US" sz="1200" dirty="0"/>
              <a:t>5.1)search PubMed articles about substance written in a txt file, return substance name, keyword for search, article title, author, </a:t>
            </a:r>
            <a:r>
              <a:rPr lang="en-US" sz="1200" dirty="0" err="1"/>
              <a:t>link,abstract</a:t>
            </a:r>
            <a:r>
              <a:rPr lang="en-US" sz="1200" dirty="0"/>
              <a:t>, date of search return in excel</a:t>
            </a:r>
            <a:br>
              <a:rPr lang="en-US" sz="1200" dirty="0"/>
            </a:br>
            <a:r>
              <a:rPr lang="en-US" sz="1200" dirty="0"/>
              <a:t>5.1.1) )search PubMed articles about substance written in a txt file, return substance name, keyword for search, article </a:t>
            </a:r>
            <a:r>
              <a:rPr lang="en-US" sz="1200" dirty="0" err="1"/>
              <a:t>title,DOI</a:t>
            </a:r>
            <a:r>
              <a:rPr lang="en-US" sz="1200" dirty="0"/>
              <a:t>, author, </a:t>
            </a:r>
            <a:r>
              <a:rPr lang="en-US" sz="1200" dirty="0" err="1"/>
              <a:t>link,abstract</a:t>
            </a:r>
            <a:r>
              <a:rPr lang="en-US" sz="1200" dirty="0"/>
              <a:t>, date of search return in excel, eliminate repeated articles by DOI check</a:t>
            </a:r>
            <a:endParaRPr lang="en-SG" sz="1200" dirty="0"/>
          </a:p>
        </p:txBody>
      </p:sp>
      <p:pic>
        <p:nvPicPr>
          <p:cNvPr id="5" name="Content Placeholder 4">
            <a:extLst>
              <a:ext uri="{FF2B5EF4-FFF2-40B4-BE49-F238E27FC236}">
                <a16:creationId xmlns:a16="http://schemas.microsoft.com/office/drawing/2014/main" id="{1A364DFD-E8D3-4FF6-BC97-75FA054A73C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6072" y="1650733"/>
            <a:ext cx="4166956" cy="5207267"/>
          </a:xfrm>
        </p:spPr>
      </p:pic>
      <p:pic>
        <p:nvPicPr>
          <p:cNvPr id="7" name="Picture 6">
            <a:extLst>
              <a:ext uri="{FF2B5EF4-FFF2-40B4-BE49-F238E27FC236}">
                <a16:creationId xmlns:a16="http://schemas.microsoft.com/office/drawing/2014/main" id="{8F5535D3-6C3A-425A-944A-5DE0080ABE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3028" y="0"/>
            <a:ext cx="4238972" cy="6858000"/>
          </a:xfrm>
          <a:prstGeom prst="rect">
            <a:avLst/>
          </a:prstGeom>
        </p:spPr>
      </p:pic>
      <p:sp>
        <p:nvSpPr>
          <p:cNvPr id="8" name="TextBox 7">
            <a:extLst>
              <a:ext uri="{FF2B5EF4-FFF2-40B4-BE49-F238E27FC236}">
                <a16:creationId xmlns:a16="http://schemas.microsoft.com/office/drawing/2014/main" id="{F225BDCA-EC11-4CE7-825D-3DB521E6B4AB}"/>
              </a:ext>
            </a:extLst>
          </p:cNvPr>
          <p:cNvSpPr txBox="1"/>
          <p:nvPr/>
        </p:nvSpPr>
        <p:spPr>
          <a:xfrm>
            <a:off x="7951" y="1846689"/>
            <a:ext cx="3786072" cy="5293757"/>
          </a:xfrm>
          <a:prstGeom prst="rect">
            <a:avLst/>
          </a:prstGeom>
          <a:noFill/>
        </p:spPr>
        <p:txBody>
          <a:bodyPr wrap="square" rtlCol="0">
            <a:spAutoFit/>
          </a:bodyPr>
          <a:lstStyle/>
          <a:p>
            <a:pPr marL="285750" indent="-285750">
              <a:buFont typeface="Arial" panose="020B0604020202020204" pitchFamily="34" charset="0"/>
              <a:buChar char="•"/>
            </a:pPr>
            <a:r>
              <a:rPr lang="en-SG" sz="1600" dirty="0"/>
              <a:t>The two code are stored under the names of ‘5.1)</a:t>
            </a:r>
            <a:r>
              <a:rPr lang="en-SG" sz="1600" dirty="0" err="1"/>
              <a:t>pubmed</a:t>
            </a:r>
            <a:r>
              <a:rPr lang="en-SG" sz="1600" dirty="0"/>
              <a:t> xml’ and ‘5.1)</a:t>
            </a:r>
            <a:r>
              <a:rPr lang="en-SG" sz="1600" dirty="0" err="1"/>
              <a:t>pubmed</a:t>
            </a:r>
            <a:r>
              <a:rPr lang="en-SG" sz="1600" dirty="0"/>
              <a:t> xml(DOI)’</a:t>
            </a:r>
          </a:p>
          <a:p>
            <a:pPr marL="285750" indent="-285750">
              <a:buFont typeface="Arial" panose="020B0604020202020204" pitchFamily="34" charset="0"/>
              <a:buChar char="•"/>
            </a:pPr>
            <a:r>
              <a:rPr lang="en-SG" sz="1600" dirty="0"/>
              <a:t>The second one is the improved version form the first one by checking DOI to prevent same article to be stored.</a:t>
            </a:r>
          </a:p>
          <a:p>
            <a:pPr marL="285750" indent="-285750">
              <a:buFont typeface="Arial" panose="020B0604020202020204" pitchFamily="34" charset="0"/>
              <a:buChar char="•"/>
            </a:pPr>
            <a:r>
              <a:rPr lang="en-SG" sz="1600" dirty="0"/>
              <a:t>Two txt files need to be created.</a:t>
            </a:r>
          </a:p>
          <a:p>
            <a:pPr marL="285750" indent="-285750">
              <a:buFont typeface="Arial" panose="020B0604020202020204" pitchFamily="34" charset="0"/>
              <a:buChar char="•"/>
            </a:pPr>
            <a:r>
              <a:rPr lang="en-SG" sz="1600" dirty="0"/>
              <a:t>‘PRODUCT.txt’ is  to keep track of the product you already searched. So that articles under the same substance will be stored under the same excel file. While those not searched will be stored in new excel.</a:t>
            </a:r>
          </a:p>
          <a:p>
            <a:pPr marL="285750" indent="-285750">
              <a:buFont typeface="Arial" panose="020B0604020202020204" pitchFamily="34" charset="0"/>
              <a:buChar char="•"/>
            </a:pPr>
            <a:r>
              <a:rPr lang="en-SG" sz="1600" dirty="0"/>
              <a:t>‘DOI.txt’ is created to stored article </a:t>
            </a:r>
            <a:r>
              <a:rPr lang="en-SG" sz="1600" dirty="0" err="1"/>
              <a:t>doi</a:t>
            </a:r>
            <a:r>
              <a:rPr lang="en-SG" sz="1600" dirty="0"/>
              <a:t> that you already </a:t>
            </a:r>
            <a:r>
              <a:rPr lang="en-SG" sz="1600" dirty="0" err="1"/>
              <a:t>stored,thus</a:t>
            </a:r>
            <a:r>
              <a:rPr lang="en-SG" sz="1600" dirty="0"/>
              <a:t> no repetitive article will be stored.</a:t>
            </a:r>
          </a:p>
          <a:p>
            <a:pPr marL="285750" indent="-285750">
              <a:buFont typeface="Arial" panose="020B0604020202020204" pitchFamily="34" charset="0"/>
              <a:buChar char="•"/>
            </a:pPr>
            <a:r>
              <a:rPr lang="en-SG" sz="1600" dirty="0"/>
              <a:t>The search keywords have to be keyed in manually when running this program.</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endParaRPr lang="en-SG" dirty="0"/>
          </a:p>
        </p:txBody>
      </p:sp>
      <p:sp>
        <p:nvSpPr>
          <p:cNvPr id="6" name="Arrow: Left 5">
            <a:hlinkClick r:id="rId5" action="ppaction://hlinksldjump"/>
            <a:extLst>
              <a:ext uri="{FF2B5EF4-FFF2-40B4-BE49-F238E27FC236}">
                <a16:creationId xmlns:a16="http://schemas.microsoft.com/office/drawing/2014/main" id="{8274B4CC-DE54-4674-ABA2-3B1A3C124C7A}"/>
              </a:ext>
            </a:extLst>
          </p:cNvPr>
          <p:cNvSpPr/>
          <p:nvPr/>
        </p:nvSpPr>
        <p:spPr>
          <a:xfrm>
            <a:off x="67013" y="10908"/>
            <a:ext cx="346964" cy="314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40804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531E-2011-41D0-8908-4348B94B8D56}"/>
              </a:ext>
            </a:extLst>
          </p:cNvPr>
          <p:cNvSpPr>
            <a:spLocks noGrp="1"/>
          </p:cNvSpPr>
          <p:nvPr>
            <p:ph type="title"/>
          </p:nvPr>
        </p:nvSpPr>
        <p:spPr/>
        <p:txBody>
          <a:bodyPr/>
          <a:lstStyle/>
          <a:p>
            <a:endParaRPr lang="en-SG"/>
          </a:p>
        </p:txBody>
      </p:sp>
      <p:pic>
        <p:nvPicPr>
          <p:cNvPr id="5" name="Content Placeholder 4">
            <a:extLst>
              <a:ext uri="{FF2B5EF4-FFF2-40B4-BE49-F238E27FC236}">
                <a16:creationId xmlns:a16="http://schemas.microsoft.com/office/drawing/2014/main" id="{DC1E1D66-1D59-41CC-83C6-A13F264722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0532" y="726288"/>
            <a:ext cx="5580469" cy="5405424"/>
          </a:xfrm>
        </p:spPr>
      </p:pic>
      <p:sp>
        <p:nvSpPr>
          <p:cNvPr id="6" name="TextBox 5">
            <a:extLst>
              <a:ext uri="{FF2B5EF4-FFF2-40B4-BE49-F238E27FC236}">
                <a16:creationId xmlns:a16="http://schemas.microsoft.com/office/drawing/2014/main" id="{8F546672-913A-456C-A658-2812395A6D26}"/>
              </a:ext>
            </a:extLst>
          </p:cNvPr>
          <p:cNvSpPr txBox="1"/>
          <p:nvPr/>
        </p:nvSpPr>
        <p:spPr>
          <a:xfrm>
            <a:off x="2089526" y="6061954"/>
            <a:ext cx="3454400" cy="400110"/>
          </a:xfrm>
          <a:prstGeom prst="rect">
            <a:avLst/>
          </a:prstGeom>
          <a:noFill/>
        </p:spPr>
        <p:txBody>
          <a:bodyPr wrap="square" rtlCol="0">
            <a:spAutoFit/>
          </a:bodyPr>
          <a:lstStyle/>
          <a:p>
            <a:r>
              <a:rPr lang="en-SG" sz="2000" dirty="0">
                <a:solidFill>
                  <a:srgbClr val="FF0000"/>
                </a:solidFill>
              </a:rPr>
              <a:t>Input = txt</a:t>
            </a:r>
          </a:p>
        </p:txBody>
      </p:sp>
      <p:sp>
        <p:nvSpPr>
          <p:cNvPr id="9" name="TextBox 8">
            <a:extLst>
              <a:ext uri="{FF2B5EF4-FFF2-40B4-BE49-F238E27FC236}">
                <a16:creationId xmlns:a16="http://schemas.microsoft.com/office/drawing/2014/main" id="{76E01892-B2AB-4F3B-B1EF-A753983B6FDD}"/>
              </a:ext>
            </a:extLst>
          </p:cNvPr>
          <p:cNvSpPr txBox="1"/>
          <p:nvPr/>
        </p:nvSpPr>
        <p:spPr>
          <a:xfrm>
            <a:off x="7922140" y="6262009"/>
            <a:ext cx="3454400" cy="400110"/>
          </a:xfrm>
          <a:prstGeom prst="rect">
            <a:avLst/>
          </a:prstGeom>
          <a:noFill/>
        </p:spPr>
        <p:txBody>
          <a:bodyPr wrap="square" rtlCol="0">
            <a:spAutoFit/>
          </a:bodyPr>
          <a:lstStyle/>
          <a:p>
            <a:r>
              <a:rPr lang="en-SG" sz="2000" dirty="0">
                <a:solidFill>
                  <a:srgbClr val="FF0000"/>
                </a:solidFill>
              </a:rPr>
              <a:t>output = excel</a:t>
            </a:r>
          </a:p>
        </p:txBody>
      </p:sp>
      <p:pic>
        <p:nvPicPr>
          <p:cNvPr id="4" name="Picture 3">
            <a:extLst>
              <a:ext uri="{FF2B5EF4-FFF2-40B4-BE49-F238E27FC236}">
                <a16:creationId xmlns:a16="http://schemas.microsoft.com/office/drawing/2014/main" id="{2FF513F7-CFDD-4295-A401-F5C0E4C51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919" y="1954242"/>
            <a:ext cx="3454400" cy="3946406"/>
          </a:xfrm>
          <a:prstGeom prst="rect">
            <a:avLst/>
          </a:prstGeom>
        </p:spPr>
      </p:pic>
      <p:sp>
        <p:nvSpPr>
          <p:cNvPr id="10" name="Arrow: Left 9">
            <a:hlinkClick r:id="rId4" action="ppaction://hlinksldjump"/>
            <a:extLst>
              <a:ext uri="{FF2B5EF4-FFF2-40B4-BE49-F238E27FC236}">
                <a16:creationId xmlns:a16="http://schemas.microsoft.com/office/drawing/2014/main" id="{26DA8AAB-BF47-4E1F-8EF3-39B73C017D39}"/>
              </a:ext>
            </a:extLst>
          </p:cNvPr>
          <p:cNvSpPr/>
          <p:nvPr/>
        </p:nvSpPr>
        <p:spPr>
          <a:xfrm>
            <a:off x="67013" y="10908"/>
            <a:ext cx="346964" cy="314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3009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92C6-D26D-4AF6-9040-3CC031ACEF9F}"/>
              </a:ext>
            </a:extLst>
          </p:cNvPr>
          <p:cNvSpPr>
            <a:spLocks noGrp="1"/>
          </p:cNvSpPr>
          <p:nvPr>
            <p:ph type="title"/>
          </p:nvPr>
        </p:nvSpPr>
        <p:spPr>
          <a:xfrm>
            <a:off x="0" y="216799"/>
            <a:ext cx="4755119" cy="1508760"/>
          </a:xfrm>
        </p:spPr>
        <p:txBody>
          <a:bodyPr>
            <a:normAutofit/>
          </a:bodyPr>
          <a:lstStyle/>
          <a:p>
            <a:r>
              <a:rPr lang="en-US" sz="1200" b="1" dirty="0"/>
              <a:t>Automation of literature mining</a:t>
            </a:r>
            <a:br>
              <a:rPr lang="en-US" sz="1200" dirty="0"/>
            </a:br>
            <a:br>
              <a:rPr lang="en-US" sz="1200" dirty="0"/>
            </a:br>
            <a:r>
              <a:rPr lang="en-US" sz="1200" dirty="0"/>
              <a:t>5.2) )search PubMed articles about substance written in a txt file, return substance name, keyword for search, article </a:t>
            </a:r>
            <a:r>
              <a:rPr lang="en-US" sz="1200" dirty="0" err="1"/>
              <a:t>title,PMID,DOI</a:t>
            </a:r>
            <a:r>
              <a:rPr lang="en-US" sz="1200" dirty="0"/>
              <a:t>, author, </a:t>
            </a:r>
            <a:r>
              <a:rPr lang="en-US" sz="1200" dirty="0" err="1"/>
              <a:t>link,abstract</a:t>
            </a:r>
            <a:r>
              <a:rPr lang="en-US" sz="1200" dirty="0"/>
              <a:t>, date of search return in excel, eliminate repeated articles by PMID check in single substance database</a:t>
            </a:r>
            <a:br>
              <a:rPr lang="en-US" sz="1200" dirty="0"/>
            </a:br>
            <a:endParaRPr lang="en-SG" sz="1200" dirty="0"/>
          </a:p>
        </p:txBody>
      </p:sp>
      <p:pic>
        <p:nvPicPr>
          <p:cNvPr id="5" name="Content Placeholder 4">
            <a:extLst>
              <a:ext uri="{FF2B5EF4-FFF2-40B4-BE49-F238E27FC236}">
                <a16:creationId xmlns:a16="http://schemas.microsoft.com/office/drawing/2014/main" id="{3F7F024E-CAAD-4973-BDBC-52D891FD73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5234" y="1325562"/>
            <a:ext cx="3904789" cy="5526077"/>
          </a:xfrm>
        </p:spPr>
      </p:pic>
      <p:pic>
        <p:nvPicPr>
          <p:cNvPr id="7" name="Picture 6">
            <a:extLst>
              <a:ext uri="{FF2B5EF4-FFF2-40B4-BE49-F238E27FC236}">
                <a16:creationId xmlns:a16="http://schemas.microsoft.com/office/drawing/2014/main" id="{69D779D4-40BE-451E-A2F2-CD45FF6D9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9462" y="-801522"/>
            <a:ext cx="4587447" cy="7659522"/>
          </a:xfrm>
          <a:prstGeom prst="rect">
            <a:avLst/>
          </a:prstGeom>
        </p:spPr>
      </p:pic>
      <p:sp>
        <p:nvSpPr>
          <p:cNvPr id="8" name="TextBox 7">
            <a:extLst>
              <a:ext uri="{FF2B5EF4-FFF2-40B4-BE49-F238E27FC236}">
                <a16:creationId xmlns:a16="http://schemas.microsoft.com/office/drawing/2014/main" id="{F5BBEAFC-7B84-44D9-8C9D-7DC08F04DAA0}"/>
              </a:ext>
            </a:extLst>
          </p:cNvPr>
          <p:cNvSpPr txBox="1"/>
          <p:nvPr/>
        </p:nvSpPr>
        <p:spPr>
          <a:xfrm>
            <a:off x="123036" y="2024553"/>
            <a:ext cx="3729162" cy="4616648"/>
          </a:xfrm>
          <a:prstGeom prst="rect">
            <a:avLst/>
          </a:prstGeom>
          <a:noFill/>
        </p:spPr>
        <p:txBody>
          <a:bodyPr wrap="square" rtlCol="0">
            <a:spAutoFit/>
          </a:bodyPr>
          <a:lstStyle/>
          <a:p>
            <a:pPr marL="285750" indent="-285750">
              <a:buFont typeface="Arial" panose="020B0604020202020204" pitchFamily="34" charset="0"/>
              <a:buChar char="•"/>
            </a:pPr>
            <a:r>
              <a:rPr lang="en-SG" sz="1400" dirty="0"/>
              <a:t>This code is stored under the name of ‘5.2)</a:t>
            </a:r>
            <a:r>
              <a:rPr lang="en-SG" sz="1400" dirty="0" err="1"/>
              <a:t>pubmed</a:t>
            </a:r>
            <a:r>
              <a:rPr lang="en-SG" sz="1400" dirty="0"/>
              <a:t> xml(PMID)’. It is code improved from 5.1).</a:t>
            </a:r>
          </a:p>
          <a:p>
            <a:pPr marL="285750" indent="-285750">
              <a:buFont typeface="Arial" panose="020B0604020202020204" pitchFamily="34" charset="0"/>
              <a:buChar char="•"/>
            </a:pPr>
            <a:r>
              <a:rPr lang="en-SG" sz="1400" dirty="0"/>
              <a:t>PMID of article is recorded instead of DOI. Repetition is checked for individual </a:t>
            </a:r>
            <a:r>
              <a:rPr lang="en-SG" sz="1400" dirty="0" err="1"/>
              <a:t>substance,not</a:t>
            </a:r>
            <a:r>
              <a:rPr lang="en-SG" sz="1400" dirty="0"/>
              <a:t> for the whole search </a:t>
            </a:r>
            <a:r>
              <a:rPr lang="en-SG" sz="1400" dirty="0" err="1"/>
              <a:t>history.One</a:t>
            </a:r>
            <a:r>
              <a:rPr lang="en-SG" sz="1400" dirty="0"/>
              <a:t> txt file of the PMID per substance searched(‘{ }_PMID.txt’) is created automatically.</a:t>
            </a:r>
          </a:p>
          <a:p>
            <a:pPr marL="285750" indent="-285750">
              <a:buFont typeface="Arial" panose="020B0604020202020204" pitchFamily="34" charset="0"/>
              <a:buChar char="•"/>
            </a:pPr>
            <a:r>
              <a:rPr lang="en-SG" sz="1400" dirty="0"/>
              <a:t>You have to create one txt file to start </a:t>
            </a:r>
            <a:r>
              <a:rPr lang="en-SG" sz="1400" dirty="0" err="1"/>
              <a:t>search,’’search_requirement.txt’’.The</a:t>
            </a:r>
            <a:r>
              <a:rPr lang="en-SG" sz="1400" dirty="0"/>
              <a:t> first one is number of articles you want for each keyword, the second is the list of substance you want to </a:t>
            </a:r>
            <a:r>
              <a:rPr lang="en-SG" sz="1400" dirty="0" err="1"/>
              <a:t>search,the</a:t>
            </a:r>
            <a:r>
              <a:rPr lang="en-SG" sz="1400" dirty="0"/>
              <a:t> third is the list of keywords you want to search with. The search will run with combination of all the keywords +substance name.</a:t>
            </a:r>
          </a:p>
          <a:p>
            <a:pPr marL="285750" indent="-285750">
              <a:buFont typeface="Arial" panose="020B0604020202020204" pitchFamily="34" charset="0"/>
              <a:buChar char="•"/>
            </a:pPr>
            <a:r>
              <a:rPr lang="en-SG" sz="1400" dirty="0"/>
              <a:t>Excel file under each substance name will be created </a:t>
            </a:r>
            <a:r>
              <a:rPr lang="en-SG" sz="1400" dirty="0" err="1"/>
              <a:t>automatically.If</a:t>
            </a:r>
            <a:r>
              <a:rPr lang="en-SG" sz="1400" dirty="0"/>
              <a:t> you do search on same product again, new article info will be appended to the existing excel.</a:t>
            </a:r>
          </a:p>
        </p:txBody>
      </p:sp>
      <p:sp>
        <p:nvSpPr>
          <p:cNvPr id="6" name="Arrow: Left 5">
            <a:hlinkClick r:id="rId4" action="ppaction://hlinksldjump"/>
            <a:extLst>
              <a:ext uri="{FF2B5EF4-FFF2-40B4-BE49-F238E27FC236}">
                <a16:creationId xmlns:a16="http://schemas.microsoft.com/office/drawing/2014/main" id="{21143F30-C6E5-4BD6-A8BF-8DCDC8914B16}"/>
              </a:ext>
            </a:extLst>
          </p:cNvPr>
          <p:cNvSpPr/>
          <p:nvPr/>
        </p:nvSpPr>
        <p:spPr>
          <a:xfrm>
            <a:off x="67013" y="10908"/>
            <a:ext cx="346964" cy="314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68771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531E-2011-41D0-8908-4348B94B8D56}"/>
              </a:ext>
            </a:extLst>
          </p:cNvPr>
          <p:cNvSpPr>
            <a:spLocks noGrp="1"/>
          </p:cNvSpPr>
          <p:nvPr>
            <p:ph type="title"/>
          </p:nvPr>
        </p:nvSpPr>
        <p:spPr/>
        <p:txBody>
          <a:bodyPr/>
          <a:lstStyle/>
          <a:p>
            <a:endParaRPr lang="en-SG"/>
          </a:p>
        </p:txBody>
      </p:sp>
      <p:pic>
        <p:nvPicPr>
          <p:cNvPr id="5" name="Content Placeholder 4">
            <a:extLst>
              <a:ext uri="{FF2B5EF4-FFF2-40B4-BE49-F238E27FC236}">
                <a16:creationId xmlns:a16="http://schemas.microsoft.com/office/drawing/2014/main" id="{DC1E1D66-1D59-41CC-83C6-A13F264722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0532" y="726288"/>
            <a:ext cx="5580469" cy="5405424"/>
          </a:xfrm>
        </p:spPr>
      </p:pic>
      <p:sp>
        <p:nvSpPr>
          <p:cNvPr id="6" name="TextBox 5">
            <a:extLst>
              <a:ext uri="{FF2B5EF4-FFF2-40B4-BE49-F238E27FC236}">
                <a16:creationId xmlns:a16="http://schemas.microsoft.com/office/drawing/2014/main" id="{8F546672-913A-456C-A658-2812395A6D26}"/>
              </a:ext>
            </a:extLst>
          </p:cNvPr>
          <p:cNvSpPr txBox="1"/>
          <p:nvPr/>
        </p:nvSpPr>
        <p:spPr>
          <a:xfrm>
            <a:off x="1770721" y="4331609"/>
            <a:ext cx="3454400" cy="400110"/>
          </a:xfrm>
          <a:prstGeom prst="rect">
            <a:avLst/>
          </a:prstGeom>
          <a:noFill/>
        </p:spPr>
        <p:txBody>
          <a:bodyPr wrap="square" rtlCol="0">
            <a:spAutoFit/>
          </a:bodyPr>
          <a:lstStyle/>
          <a:p>
            <a:r>
              <a:rPr lang="en-SG" sz="2000" dirty="0">
                <a:solidFill>
                  <a:srgbClr val="FF0000"/>
                </a:solidFill>
              </a:rPr>
              <a:t>Input = txt</a:t>
            </a:r>
          </a:p>
        </p:txBody>
      </p:sp>
      <p:pic>
        <p:nvPicPr>
          <p:cNvPr id="8" name="Picture 7">
            <a:extLst>
              <a:ext uri="{FF2B5EF4-FFF2-40B4-BE49-F238E27FC236}">
                <a16:creationId xmlns:a16="http://schemas.microsoft.com/office/drawing/2014/main" id="{E9D4A152-850B-4465-8501-0026610CD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390" y="2960235"/>
            <a:ext cx="4915063" cy="1134245"/>
          </a:xfrm>
          <a:prstGeom prst="rect">
            <a:avLst/>
          </a:prstGeom>
        </p:spPr>
      </p:pic>
      <p:sp>
        <p:nvSpPr>
          <p:cNvPr id="9" name="TextBox 8">
            <a:extLst>
              <a:ext uri="{FF2B5EF4-FFF2-40B4-BE49-F238E27FC236}">
                <a16:creationId xmlns:a16="http://schemas.microsoft.com/office/drawing/2014/main" id="{76E01892-B2AB-4F3B-B1EF-A753983B6FDD}"/>
              </a:ext>
            </a:extLst>
          </p:cNvPr>
          <p:cNvSpPr txBox="1"/>
          <p:nvPr/>
        </p:nvSpPr>
        <p:spPr>
          <a:xfrm>
            <a:off x="7922140" y="6262009"/>
            <a:ext cx="3454400" cy="400110"/>
          </a:xfrm>
          <a:prstGeom prst="rect">
            <a:avLst/>
          </a:prstGeom>
          <a:noFill/>
        </p:spPr>
        <p:txBody>
          <a:bodyPr wrap="square" rtlCol="0">
            <a:spAutoFit/>
          </a:bodyPr>
          <a:lstStyle/>
          <a:p>
            <a:r>
              <a:rPr lang="en-SG" sz="2000" dirty="0">
                <a:solidFill>
                  <a:srgbClr val="FF0000"/>
                </a:solidFill>
              </a:rPr>
              <a:t>output = excel</a:t>
            </a:r>
          </a:p>
        </p:txBody>
      </p:sp>
      <p:sp>
        <p:nvSpPr>
          <p:cNvPr id="7" name="Arrow: Left 6">
            <a:hlinkClick r:id="rId4" action="ppaction://hlinksldjump"/>
            <a:extLst>
              <a:ext uri="{FF2B5EF4-FFF2-40B4-BE49-F238E27FC236}">
                <a16:creationId xmlns:a16="http://schemas.microsoft.com/office/drawing/2014/main" id="{D6FE66BC-BFFD-457F-9018-05422FD4E919}"/>
              </a:ext>
            </a:extLst>
          </p:cNvPr>
          <p:cNvSpPr/>
          <p:nvPr/>
        </p:nvSpPr>
        <p:spPr>
          <a:xfrm>
            <a:off x="67013" y="10908"/>
            <a:ext cx="346964" cy="314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12652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4EE8B1B7-8892-45BC-92E4-37D847DEA038}"/>
              </a:ext>
            </a:extLst>
          </p:cNvPr>
          <p:cNvSpPr>
            <a:spLocks noGrp="1"/>
          </p:cNvSpPr>
          <p:nvPr>
            <p:ph idx="1"/>
          </p:nvPr>
        </p:nvSpPr>
        <p:spPr>
          <a:xfrm>
            <a:off x="95056" y="2011679"/>
            <a:ext cx="4393817" cy="4749339"/>
          </a:xfrm>
        </p:spPr>
        <p:txBody>
          <a:bodyPr>
            <a:normAutofit fontScale="92500" lnSpcReduction="20000"/>
          </a:bodyPr>
          <a:lstStyle/>
          <a:p>
            <a:r>
              <a:rPr lang="en-US" dirty="0">
                <a:solidFill>
                  <a:schemeClr val="bg1"/>
                </a:solidFill>
              </a:rPr>
              <a:t>Info of online SQL server</a:t>
            </a:r>
          </a:p>
          <a:p>
            <a:r>
              <a:rPr lang="en-US" sz="1200" dirty="0">
                <a:solidFill>
                  <a:schemeClr val="bg1"/>
                </a:solidFill>
              </a:rPr>
              <a:t>Server name:</a:t>
            </a:r>
          </a:p>
          <a:p>
            <a:r>
              <a:rPr lang="en-US" sz="1200" dirty="0">
                <a:solidFill>
                  <a:schemeClr val="bg1"/>
                </a:solidFill>
              </a:rPr>
              <a:t>exactcurefirstdb.cb9zgxqtumuv.eu-west-1.rds.amazonaws.com,</a:t>
            </a:r>
          </a:p>
          <a:p>
            <a:r>
              <a:rPr lang="en-US" sz="1200" dirty="0">
                <a:solidFill>
                  <a:schemeClr val="bg1"/>
                </a:solidFill>
              </a:rPr>
              <a:t>Port number:1433</a:t>
            </a:r>
          </a:p>
          <a:p>
            <a:r>
              <a:rPr lang="en-US" sz="1200" dirty="0">
                <a:solidFill>
                  <a:schemeClr val="bg1"/>
                </a:solidFill>
              </a:rPr>
              <a:t>Login: </a:t>
            </a:r>
            <a:r>
              <a:rPr lang="en-US" sz="1200" dirty="0" err="1">
                <a:solidFill>
                  <a:schemeClr val="bg1"/>
                </a:solidFill>
              </a:rPr>
              <a:t>mbexactcure</a:t>
            </a:r>
            <a:r>
              <a:rPr lang="en-US" sz="1200" dirty="0">
                <a:solidFill>
                  <a:schemeClr val="bg1"/>
                </a:solidFill>
              </a:rPr>
              <a:t> </a:t>
            </a:r>
          </a:p>
          <a:p>
            <a:r>
              <a:rPr lang="en-US" sz="1200" dirty="0">
                <a:solidFill>
                  <a:schemeClr val="bg1"/>
                </a:solidFill>
              </a:rPr>
              <a:t>Password : ExactCurePower42</a:t>
            </a:r>
          </a:p>
          <a:p>
            <a:endParaRPr lang="en-US" sz="1200" dirty="0">
              <a:solidFill>
                <a:schemeClr val="bg1"/>
              </a:solidFill>
            </a:endParaRPr>
          </a:p>
          <a:p>
            <a:r>
              <a:rPr lang="en-US" dirty="0">
                <a:solidFill>
                  <a:schemeClr val="bg1"/>
                </a:solidFill>
              </a:rPr>
              <a:t>Database structure:</a:t>
            </a:r>
          </a:p>
          <a:p>
            <a:r>
              <a:rPr lang="en-US" sz="1300" dirty="0">
                <a:solidFill>
                  <a:schemeClr val="bg1"/>
                </a:solidFill>
              </a:rPr>
              <a:t>4 tables(primary key)</a:t>
            </a:r>
          </a:p>
          <a:p>
            <a:r>
              <a:rPr lang="en-US" sz="1300" dirty="0">
                <a:solidFill>
                  <a:schemeClr val="bg1"/>
                </a:solidFill>
              </a:rPr>
              <a:t>intake-_record(</a:t>
            </a:r>
            <a:r>
              <a:rPr lang="en-US" sz="1300" dirty="0" err="1">
                <a:solidFill>
                  <a:schemeClr val="bg1"/>
                </a:solidFill>
              </a:rPr>
              <a:t>requestID</a:t>
            </a:r>
            <a:r>
              <a:rPr lang="en-US" sz="1300" dirty="0">
                <a:solidFill>
                  <a:schemeClr val="bg1"/>
                </a:solidFill>
              </a:rPr>
              <a:t>)</a:t>
            </a:r>
          </a:p>
          <a:p>
            <a:r>
              <a:rPr lang="en-US" sz="1300" dirty="0">
                <a:solidFill>
                  <a:schemeClr val="bg1"/>
                </a:solidFill>
              </a:rPr>
              <a:t>Substance(</a:t>
            </a:r>
            <a:r>
              <a:rPr lang="en-US" sz="1300" dirty="0" err="1">
                <a:solidFill>
                  <a:schemeClr val="bg1"/>
                </a:solidFill>
              </a:rPr>
              <a:t>substance_name</a:t>
            </a:r>
            <a:r>
              <a:rPr lang="en-US" sz="1300" dirty="0">
                <a:solidFill>
                  <a:schemeClr val="bg1"/>
                </a:solidFill>
              </a:rPr>
              <a:t>)</a:t>
            </a:r>
          </a:p>
          <a:p>
            <a:r>
              <a:rPr lang="en-US" sz="1300" dirty="0">
                <a:solidFill>
                  <a:schemeClr val="bg1"/>
                </a:solidFill>
              </a:rPr>
              <a:t>Drug(</a:t>
            </a:r>
            <a:r>
              <a:rPr lang="en-US" sz="1300" dirty="0" err="1">
                <a:solidFill>
                  <a:schemeClr val="bg1"/>
                </a:solidFill>
              </a:rPr>
              <a:t>drug_name</a:t>
            </a:r>
            <a:r>
              <a:rPr lang="en-US" sz="1300" dirty="0">
                <a:solidFill>
                  <a:schemeClr val="bg1"/>
                </a:solidFill>
              </a:rPr>
              <a:t>)</a:t>
            </a:r>
          </a:p>
          <a:p>
            <a:r>
              <a:rPr lang="en-US" sz="1300" dirty="0">
                <a:solidFill>
                  <a:schemeClr val="bg1"/>
                </a:solidFill>
              </a:rPr>
              <a:t>User(</a:t>
            </a:r>
            <a:r>
              <a:rPr lang="en-US" sz="1300" dirty="0" err="1">
                <a:solidFill>
                  <a:schemeClr val="bg1"/>
                </a:solidFill>
              </a:rPr>
              <a:t>userID</a:t>
            </a:r>
            <a:r>
              <a:rPr lang="en-US" sz="1300" dirty="0">
                <a:solidFill>
                  <a:schemeClr val="bg1"/>
                </a:solidFill>
              </a:rPr>
              <a:t>)</a:t>
            </a:r>
          </a:p>
          <a:p>
            <a:endParaRPr lang="en-US" sz="1300" dirty="0">
              <a:solidFill>
                <a:schemeClr val="bg1"/>
              </a:solidFill>
            </a:endParaRPr>
          </a:p>
          <a:p>
            <a:r>
              <a:rPr lang="en-US" sz="1300" dirty="0">
                <a:solidFill>
                  <a:schemeClr val="bg1"/>
                </a:solidFill>
              </a:rPr>
              <a:t>For local server, the structure is the same</a:t>
            </a:r>
          </a:p>
          <a:p>
            <a:endParaRPr lang="en-US" sz="1300" dirty="0">
              <a:solidFill>
                <a:schemeClr val="bg1"/>
              </a:solidFill>
            </a:endParaRPr>
          </a:p>
          <a:p>
            <a:endParaRPr lang="en-US" dirty="0">
              <a:solidFill>
                <a:schemeClr val="bg1"/>
              </a:solidFill>
            </a:endParaRP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8" name="Content Placeholder 4">
            <a:extLst>
              <a:ext uri="{FF2B5EF4-FFF2-40B4-BE49-F238E27FC236}">
                <a16:creationId xmlns:a16="http://schemas.microsoft.com/office/drawing/2014/main" id="{FE442728-E98F-41F9-9B1B-7450B0215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960" y="598634"/>
            <a:ext cx="5690417" cy="5619286"/>
          </a:xfrm>
          <a:prstGeom prst="rect">
            <a:avLst/>
          </a:prstGeom>
        </p:spPr>
      </p:pic>
      <p:sp>
        <p:nvSpPr>
          <p:cNvPr id="16" name="Title 1">
            <a:extLst>
              <a:ext uri="{FF2B5EF4-FFF2-40B4-BE49-F238E27FC236}">
                <a16:creationId xmlns:a16="http://schemas.microsoft.com/office/drawing/2014/main" id="{9737529E-2729-44B7-A58E-197DD596A6F6}"/>
              </a:ext>
            </a:extLst>
          </p:cNvPr>
          <p:cNvSpPr>
            <a:spLocks noGrp="1"/>
          </p:cNvSpPr>
          <p:nvPr>
            <p:ph type="title"/>
          </p:nvPr>
        </p:nvSpPr>
        <p:spPr>
          <a:xfrm>
            <a:off x="95056" y="242399"/>
            <a:ext cx="4521281" cy="1508760"/>
          </a:xfrm>
        </p:spPr>
        <p:txBody>
          <a:bodyPr>
            <a:normAutofit/>
          </a:bodyPr>
          <a:lstStyle/>
          <a:p>
            <a:r>
              <a:rPr lang="en-US" sz="1600" b="1" dirty="0">
                <a:solidFill>
                  <a:srgbClr val="099BDD"/>
                </a:solidFill>
              </a:rPr>
              <a:t>Construction of SQL database structure</a:t>
            </a:r>
            <a:br>
              <a:rPr lang="en-US" sz="1600" b="1" dirty="0">
                <a:solidFill>
                  <a:srgbClr val="099BDD"/>
                </a:solidFill>
              </a:rPr>
            </a:br>
            <a:br>
              <a:rPr lang="en-US" sz="1600" b="1" dirty="0">
                <a:solidFill>
                  <a:srgbClr val="099BDD"/>
                </a:solidFill>
              </a:rPr>
            </a:br>
            <a:r>
              <a:rPr lang="en-US" sz="1200" u="sng" dirty="0">
                <a:solidFill>
                  <a:srgbClr val="099BDD"/>
                </a:solidFill>
              </a:rPr>
              <a:t>6)Build SQL database on both local server and remote server (SQL server </a:t>
            </a:r>
            <a:r>
              <a:rPr lang="en-US" sz="1200" u="sng" dirty="0" err="1">
                <a:solidFill>
                  <a:srgbClr val="099BDD"/>
                </a:solidFill>
              </a:rPr>
              <a:t>Mattieu</a:t>
            </a:r>
            <a:r>
              <a:rPr lang="en-US" sz="1200" u="sng" dirty="0">
                <a:solidFill>
                  <a:srgbClr val="099BDD"/>
                </a:solidFill>
              </a:rPr>
              <a:t>) using SSMS</a:t>
            </a:r>
            <a:br>
              <a:rPr lang="en-US" sz="1200" u="sng" dirty="0">
                <a:solidFill>
                  <a:srgbClr val="099BDD"/>
                </a:solidFill>
              </a:rPr>
            </a:br>
            <a:endParaRPr lang="en-SG" sz="1200" dirty="0">
              <a:solidFill>
                <a:srgbClr val="099BDD"/>
              </a:solidFill>
            </a:endParaRPr>
          </a:p>
        </p:txBody>
      </p:sp>
      <p:sp>
        <p:nvSpPr>
          <p:cNvPr id="9" name="Arrow: Left 8">
            <a:hlinkClick r:id="rId3" action="ppaction://hlinksldjump"/>
            <a:extLst>
              <a:ext uri="{FF2B5EF4-FFF2-40B4-BE49-F238E27FC236}">
                <a16:creationId xmlns:a16="http://schemas.microsoft.com/office/drawing/2014/main" id="{6033F401-3520-42B3-85C8-5328FA464099}"/>
              </a:ext>
            </a:extLst>
          </p:cNvPr>
          <p:cNvSpPr/>
          <p:nvPr/>
        </p:nvSpPr>
        <p:spPr>
          <a:xfrm>
            <a:off x="67013" y="10908"/>
            <a:ext cx="346964" cy="314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7431347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2F23-39E3-4ED5-B103-9D7F11DD0EAB}"/>
              </a:ext>
            </a:extLst>
          </p:cNvPr>
          <p:cNvSpPr>
            <a:spLocks noGrp="1"/>
          </p:cNvSpPr>
          <p:nvPr>
            <p:ph type="title"/>
          </p:nvPr>
        </p:nvSpPr>
        <p:spPr>
          <a:xfrm>
            <a:off x="0" y="202131"/>
            <a:ext cx="4391247" cy="1508760"/>
          </a:xfrm>
        </p:spPr>
        <p:txBody>
          <a:bodyPr>
            <a:normAutofit/>
          </a:bodyPr>
          <a:lstStyle/>
          <a:p>
            <a:r>
              <a:rPr lang="en-US" sz="1600" b="1" dirty="0">
                <a:solidFill>
                  <a:srgbClr val="099BDD"/>
                </a:solidFill>
              </a:rPr>
              <a:t>Construction of SQL database structure</a:t>
            </a:r>
            <a:br>
              <a:rPr lang="en-US" sz="1600" dirty="0"/>
            </a:br>
            <a:br>
              <a:rPr lang="en-US" sz="1600" dirty="0"/>
            </a:br>
            <a:r>
              <a:rPr lang="en-US" sz="1600" dirty="0"/>
              <a:t>6.1)Populate the SQL database(local/online) from excel </a:t>
            </a:r>
            <a:endParaRPr lang="en-SG" sz="1600" dirty="0"/>
          </a:p>
        </p:txBody>
      </p:sp>
      <p:pic>
        <p:nvPicPr>
          <p:cNvPr id="5" name="Content Placeholder 4">
            <a:extLst>
              <a:ext uri="{FF2B5EF4-FFF2-40B4-BE49-F238E27FC236}">
                <a16:creationId xmlns:a16="http://schemas.microsoft.com/office/drawing/2014/main" id="{28E754CD-996B-4A0F-9503-C0CADDCAA4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7319" y="2733381"/>
            <a:ext cx="9125419" cy="4045158"/>
          </a:xfrm>
        </p:spPr>
      </p:pic>
      <p:pic>
        <p:nvPicPr>
          <p:cNvPr id="7" name="Picture 6">
            <a:extLst>
              <a:ext uri="{FF2B5EF4-FFF2-40B4-BE49-F238E27FC236}">
                <a16:creationId xmlns:a16="http://schemas.microsoft.com/office/drawing/2014/main" id="{6F4B060F-BE49-4141-990E-374B66932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9777" y="379876"/>
            <a:ext cx="4362674" cy="501676"/>
          </a:xfrm>
          <a:prstGeom prst="rect">
            <a:avLst/>
          </a:prstGeom>
        </p:spPr>
      </p:pic>
      <p:pic>
        <p:nvPicPr>
          <p:cNvPr id="9" name="Picture 8">
            <a:extLst>
              <a:ext uri="{FF2B5EF4-FFF2-40B4-BE49-F238E27FC236}">
                <a16:creationId xmlns:a16="http://schemas.microsoft.com/office/drawing/2014/main" id="{A8FD277C-46A3-42D9-BDEC-4D709D7EB4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1528" y="1133011"/>
            <a:ext cx="4330923" cy="577880"/>
          </a:xfrm>
          <a:prstGeom prst="rect">
            <a:avLst/>
          </a:prstGeom>
        </p:spPr>
      </p:pic>
      <p:sp>
        <p:nvSpPr>
          <p:cNvPr id="10" name="TextBox 9">
            <a:extLst>
              <a:ext uri="{FF2B5EF4-FFF2-40B4-BE49-F238E27FC236}">
                <a16:creationId xmlns:a16="http://schemas.microsoft.com/office/drawing/2014/main" id="{5FD5C7BE-436F-4987-94DE-FAA42AD0EF2D}"/>
              </a:ext>
            </a:extLst>
          </p:cNvPr>
          <p:cNvSpPr txBox="1"/>
          <p:nvPr/>
        </p:nvSpPr>
        <p:spPr>
          <a:xfrm>
            <a:off x="-1" y="2438400"/>
            <a:ext cx="2918691" cy="4247317"/>
          </a:xfrm>
          <a:prstGeom prst="rect">
            <a:avLst/>
          </a:prstGeom>
          <a:noFill/>
        </p:spPr>
        <p:txBody>
          <a:bodyPr wrap="square" rtlCol="0">
            <a:spAutoFit/>
          </a:bodyPr>
          <a:lstStyle/>
          <a:p>
            <a:pPr marL="285750" indent="-285750">
              <a:buFont typeface="Arial" panose="020B0604020202020204" pitchFamily="34" charset="0"/>
              <a:buChar char="•"/>
            </a:pPr>
            <a:r>
              <a:rPr lang="en-SG" dirty="0"/>
              <a:t>This code is stored under the name of ‘</a:t>
            </a:r>
            <a:r>
              <a:rPr lang="en-US" dirty="0"/>
              <a:t>6.1)</a:t>
            </a:r>
            <a:r>
              <a:rPr lang="en-US" dirty="0" err="1"/>
              <a:t>add_rcp</a:t>
            </a:r>
            <a:r>
              <a:rPr lang="en-US" dirty="0"/>
              <a:t>(excel)_</a:t>
            </a:r>
            <a:r>
              <a:rPr lang="en-US" dirty="0" err="1"/>
              <a:t>to_substance</a:t>
            </a:r>
            <a:r>
              <a:rPr lang="en-US" dirty="0"/>
              <a:t>(</a:t>
            </a:r>
            <a:r>
              <a:rPr lang="en-US" dirty="0" err="1"/>
              <a:t>sql</a:t>
            </a:r>
            <a:r>
              <a:rPr lang="en-US" dirty="0"/>
              <a:t>)’.</a:t>
            </a:r>
          </a:p>
          <a:p>
            <a:pPr marL="285750" indent="-285750">
              <a:buFont typeface="Arial" panose="020B0604020202020204" pitchFamily="34" charset="0"/>
              <a:buChar char="•"/>
            </a:pPr>
            <a:r>
              <a:rPr lang="en-SG" dirty="0"/>
              <a:t>You have to create one excel for each SQL table you want to append the info to (in the same format of the </a:t>
            </a:r>
            <a:r>
              <a:rPr lang="en-SG" dirty="0" err="1"/>
              <a:t>sql</a:t>
            </a:r>
            <a:r>
              <a:rPr lang="en-SG" dirty="0"/>
              <a:t> table.)</a:t>
            </a:r>
          </a:p>
          <a:p>
            <a:pPr marL="285750" indent="-285750">
              <a:buFont typeface="Arial" panose="020B0604020202020204" pitchFamily="34" charset="0"/>
              <a:buChar char="•"/>
            </a:pPr>
            <a:r>
              <a:rPr lang="en-SG" dirty="0"/>
              <a:t>Line 27 is the connection code for online server</a:t>
            </a:r>
          </a:p>
          <a:p>
            <a:pPr marL="285750" indent="-285750">
              <a:buFont typeface="Arial" panose="020B0604020202020204" pitchFamily="34" charset="0"/>
              <a:buChar char="•"/>
            </a:pPr>
            <a:r>
              <a:rPr lang="en-SG" dirty="0"/>
              <a:t>Comment in line 26 is connection code for local server(you can switch mode easily)</a:t>
            </a:r>
          </a:p>
        </p:txBody>
      </p:sp>
      <p:sp>
        <p:nvSpPr>
          <p:cNvPr id="8" name="TextBox 7">
            <a:extLst>
              <a:ext uri="{FF2B5EF4-FFF2-40B4-BE49-F238E27FC236}">
                <a16:creationId xmlns:a16="http://schemas.microsoft.com/office/drawing/2014/main" id="{9F779C10-D1B4-405F-8EBE-920BFD31F632}"/>
              </a:ext>
            </a:extLst>
          </p:cNvPr>
          <p:cNvSpPr txBox="1"/>
          <p:nvPr/>
        </p:nvSpPr>
        <p:spPr>
          <a:xfrm>
            <a:off x="6096000" y="430659"/>
            <a:ext cx="3454400" cy="400110"/>
          </a:xfrm>
          <a:prstGeom prst="rect">
            <a:avLst/>
          </a:prstGeom>
          <a:noFill/>
        </p:spPr>
        <p:txBody>
          <a:bodyPr wrap="square" rtlCol="0">
            <a:spAutoFit/>
          </a:bodyPr>
          <a:lstStyle/>
          <a:p>
            <a:r>
              <a:rPr lang="en-SG" sz="2000" dirty="0">
                <a:solidFill>
                  <a:srgbClr val="FF0000"/>
                </a:solidFill>
              </a:rPr>
              <a:t>Input = excel</a:t>
            </a:r>
          </a:p>
        </p:txBody>
      </p:sp>
      <p:sp>
        <p:nvSpPr>
          <p:cNvPr id="11" name="TextBox 10">
            <a:extLst>
              <a:ext uri="{FF2B5EF4-FFF2-40B4-BE49-F238E27FC236}">
                <a16:creationId xmlns:a16="http://schemas.microsoft.com/office/drawing/2014/main" id="{EB861463-6A79-497F-84B9-0BA821EDC779}"/>
              </a:ext>
            </a:extLst>
          </p:cNvPr>
          <p:cNvSpPr txBox="1"/>
          <p:nvPr/>
        </p:nvSpPr>
        <p:spPr>
          <a:xfrm>
            <a:off x="7098144" y="5369165"/>
            <a:ext cx="3930073" cy="1015663"/>
          </a:xfrm>
          <a:prstGeom prst="rect">
            <a:avLst/>
          </a:prstGeom>
          <a:noFill/>
        </p:spPr>
        <p:txBody>
          <a:bodyPr wrap="square" rtlCol="0">
            <a:spAutoFit/>
          </a:bodyPr>
          <a:lstStyle/>
          <a:p>
            <a:r>
              <a:rPr lang="en-SG" sz="2000" dirty="0">
                <a:solidFill>
                  <a:srgbClr val="FF0000"/>
                </a:solidFill>
              </a:rPr>
              <a:t>Output = populated SQL database</a:t>
            </a:r>
          </a:p>
          <a:p>
            <a:r>
              <a:rPr lang="en-SG" sz="2000" dirty="0">
                <a:solidFill>
                  <a:srgbClr val="FF0000"/>
                </a:solidFill>
              </a:rPr>
              <a:t>First line: local server</a:t>
            </a:r>
          </a:p>
          <a:p>
            <a:r>
              <a:rPr lang="en-SG" sz="2000" dirty="0">
                <a:solidFill>
                  <a:srgbClr val="FF0000"/>
                </a:solidFill>
              </a:rPr>
              <a:t>Second line: remote server</a:t>
            </a:r>
          </a:p>
        </p:txBody>
      </p:sp>
      <p:sp>
        <p:nvSpPr>
          <p:cNvPr id="12" name="Rectangle 11">
            <a:extLst>
              <a:ext uri="{FF2B5EF4-FFF2-40B4-BE49-F238E27FC236}">
                <a16:creationId xmlns:a16="http://schemas.microsoft.com/office/drawing/2014/main" id="{86FEFA13-A25E-4BA1-9C39-60C43FDEF0AB}"/>
              </a:ext>
            </a:extLst>
          </p:cNvPr>
          <p:cNvSpPr/>
          <p:nvPr/>
        </p:nvSpPr>
        <p:spPr>
          <a:xfrm>
            <a:off x="3251025" y="4978400"/>
            <a:ext cx="8861714" cy="397164"/>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3" name="Arrow: Left 12">
            <a:hlinkClick r:id="rId5" action="ppaction://hlinksldjump"/>
            <a:extLst>
              <a:ext uri="{FF2B5EF4-FFF2-40B4-BE49-F238E27FC236}">
                <a16:creationId xmlns:a16="http://schemas.microsoft.com/office/drawing/2014/main" id="{816B5168-3715-4ED8-84DB-C98EC0F6859C}"/>
              </a:ext>
            </a:extLst>
          </p:cNvPr>
          <p:cNvSpPr/>
          <p:nvPr/>
        </p:nvSpPr>
        <p:spPr>
          <a:xfrm>
            <a:off x="67013" y="10908"/>
            <a:ext cx="346964" cy="314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90659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FE60F86-B8AE-4A2A-8E2E-FE6144CB79DC}"/>
              </a:ext>
            </a:extLst>
          </p:cNvPr>
          <p:cNvSpPr txBox="1">
            <a:spLocks/>
          </p:cNvSpPr>
          <p:nvPr/>
        </p:nvSpPr>
        <p:spPr>
          <a:xfrm>
            <a:off x="0" y="329722"/>
            <a:ext cx="8208335" cy="58467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endParaRPr lang="en-US" sz="1600" dirty="0"/>
          </a:p>
          <a:p>
            <a:endParaRPr lang="en-US" sz="1600" dirty="0">
              <a:latin typeface="+mn-lt"/>
            </a:endParaRPr>
          </a:p>
          <a:p>
            <a:endParaRPr lang="en-US" sz="1600" u="sng" dirty="0"/>
          </a:p>
          <a:p>
            <a:endParaRPr lang="en-SG" sz="1600" dirty="0"/>
          </a:p>
        </p:txBody>
      </p:sp>
      <p:pic>
        <p:nvPicPr>
          <p:cNvPr id="13" name="Picture 12">
            <a:extLst>
              <a:ext uri="{FF2B5EF4-FFF2-40B4-BE49-F238E27FC236}">
                <a16:creationId xmlns:a16="http://schemas.microsoft.com/office/drawing/2014/main" id="{56D77E4B-ABD1-40CD-8F45-CAAC4E588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2636"/>
            <a:ext cx="7671194" cy="6115364"/>
          </a:xfrm>
          <a:prstGeom prst="rect">
            <a:avLst/>
          </a:prstGeom>
        </p:spPr>
      </p:pic>
      <p:pic>
        <p:nvPicPr>
          <p:cNvPr id="15" name="Picture 14">
            <a:extLst>
              <a:ext uri="{FF2B5EF4-FFF2-40B4-BE49-F238E27FC236}">
                <a16:creationId xmlns:a16="http://schemas.microsoft.com/office/drawing/2014/main" id="{43AFCD2D-B3A9-4366-9C1D-BD94B7899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5419" y="882343"/>
            <a:ext cx="5277121" cy="5975657"/>
          </a:xfrm>
          <a:prstGeom prst="rect">
            <a:avLst/>
          </a:prstGeom>
        </p:spPr>
      </p:pic>
      <p:sp>
        <p:nvSpPr>
          <p:cNvPr id="19" name="Content Placeholder 18">
            <a:extLst>
              <a:ext uri="{FF2B5EF4-FFF2-40B4-BE49-F238E27FC236}">
                <a16:creationId xmlns:a16="http://schemas.microsoft.com/office/drawing/2014/main" id="{65B065CD-5209-4319-A314-EB526C1D06F9}"/>
              </a:ext>
            </a:extLst>
          </p:cNvPr>
          <p:cNvSpPr>
            <a:spLocks noGrp="1"/>
          </p:cNvSpPr>
          <p:nvPr>
            <p:ph idx="1"/>
          </p:nvPr>
        </p:nvSpPr>
        <p:spPr/>
        <p:txBody>
          <a:bodyPr/>
          <a:lstStyle/>
          <a:p>
            <a:endParaRPr lang="en-SG" dirty="0"/>
          </a:p>
        </p:txBody>
      </p:sp>
      <p:pic>
        <p:nvPicPr>
          <p:cNvPr id="11" name="Picture 10">
            <a:extLst>
              <a:ext uri="{FF2B5EF4-FFF2-40B4-BE49-F238E27FC236}">
                <a16:creationId xmlns:a16="http://schemas.microsoft.com/office/drawing/2014/main" id="{A39AC422-77EA-4D3B-918C-DFB5755728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4641" y="4938886"/>
            <a:ext cx="2050473" cy="1919114"/>
          </a:xfrm>
          <a:prstGeom prst="rect">
            <a:avLst/>
          </a:prstGeom>
        </p:spPr>
      </p:pic>
      <p:sp>
        <p:nvSpPr>
          <p:cNvPr id="21" name="TextBox 20">
            <a:extLst>
              <a:ext uri="{FF2B5EF4-FFF2-40B4-BE49-F238E27FC236}">
                <a16:creationId xmlns:a16="http://schemas.microsoft.com/office/drawing/2014/main" id="{361C7F13-82AD-422B-A018-DCC92977B40E}"/>
              </a:ext>
            </a:extLst>
          </p:cNvPr>
          <p:cNvSpPr txBox="1"/>
          <p:nvPr/>
        </p:nvSpPr>
        <p:spPr>
          <a:xfrm>
            <a:off x="-10540" y="229538"/>
            <a:ext cx="12202540" cy="1107996"/>
          </a:xfrm>
          <a:prstGeom prst="rect">
            <a:avLst/>
          </a:prstGeom>
          <a:noFill/>
        </p:spPr>
        <p:txBody>
          <a:bodyPr wrap="square" rtlCol="0">
            <a:spAutoFit/>
          </a:bodyPr>
          <a:lstStyle/>
          <a:p>
            <a:r>
              <a:rPr lang="en-US" sz="1600" b="1" dirty="0">
                <a:solidFill>
                  <a:schemeClr val="bg2"/>
                </a:solidFill>
              </a:rPr>
              <a:t>Construction of SQL database structure</a:t>
            </a:r>
          </a:p>
          <a:p>
            <a:r>
              <a:rPr lang="en-US" sz="1600" dirty="0">
                <a:solidFill>
                  <a:schemeClr val="bg2"/>
                </a:solidFill>
              </a:rPr>
              <a:t>6.2)Generate math model of drug intake from request from SQL database</a:t>
            </a:r>
          </a:p>
          <a:p>
            <a:pPr marL="285750" indent="-285750" algn="r">
              <a:buFont typeface="Arial" panose="020B0604020202020204" pitchFamily="34" charset="0"/>
              <a:buChar char="•"/>
            </a:pPr>
            <a:r>
              <a:rPr lang="en-US" sz="1600" dirty="0">
                <a:solidFill>
                  <a:schemeClr val="bg2"/>
                </a:solidFill>
              </a:rPr>
              <a:t>The code is stored under the name of ‘6.2)</a:t>
            </a:r>
            <a:r>
              <a:rPr lang="en-US" sz="1600" dirty="0" err="1">
                <a:solidFill>
                  <a:schemeClr val="bg2"/>
                </a:solidFill>
              </a:rPr>
              <a:t>get_equation</a:t>
            </a:r>
            <a:r>
              <a:rPr lang="en-US" sz="1600" dirty="0">
                <a:solidFill>
                  <a:schemeClr val="bg2"/>
                </a:solidFill>
              </a:rPr>
              <a:t>(python)_</a:t>
            </a:r>
            <a:r>
              <a:rPr lang="en-US" sz="1600" dirty="0" err="1">
                <a:solidFill>
                  <a:schemeClr val="bg2"/>
                </a:solidFill>
              </a:rPr>
              <a:t>from_sql</a:t>
            </a:r>
            <a:r>
              <a:rPr lang="en-US" sz="1600" dirty="0">
                <a:solidFill>
                  <a:schemeClr val="bg2"/>
                </a:solidFill>
              </a:rPr>
              <a:t>’</a:t>
            </a:r>
          </a:p>
          <a:p>
            <a:endParaRPr lang="en-SG" dirty="0"/>
          </a:p>
        </p:txBody>
      </p:sp>
      <p:sp>
        <p:nvSpPr>
          <p:cNvPr id="8" name="TextBox 7">
            <a:extLst>
              <a:ext uri="{FF2B5EF4-FFF2-40B4-BE49-F238E27FC236}">
                <a16:creationId xmlns:a16="http://schemas.microsoft.com/office/drawing/2014/main" id="{5C490BCB-6A61-4DA5-9216-34512CE4875D}"/>
              </a:ext>
            </a:extLst>
          </p:cNvPr>
          <p:cNvSpPr txBox="1"/>
          <p:nvPr/>
        </p:nvSpPr>
        <p:spPr>
          <a:xfrm>
            <a:off x="4824565" y="4538776"/>
            <a:ext cx="3454400" cy="400110"/>
          </a:xfrm>
          <a:prstGeom prst="rect">
            <a:avLst/>
          </a:prstGeom>
          <a:noFill/>
        </p:spPr>
        <p:txBody>
          <a:bodyPr wrap="square" rtlCol="0">
            <a:spAutoFit/>
          </a:bodyPr>
          <a:lstStyle/>
          <a:p>
            <a:r>
              <a:rPr lang="en-SG" sz="2000" dirty="0">
                <a:solidFill>
                  <a:srgbClr val="FF0000"/>
                </a:solidFill>
              </a:rPr>
              <a:t>output = graph</a:t>
            </a:r>
          </a:p>
        </p:txBody>
      </p:sp>
      <p:sp>
        <p:nvSpPr>
          <p:cNvPr id="9" name="TextBox 8">
            <a:extLst>
              <a:ext uri="{FF2B5EF4-FFF2-40B4-BE49-F238E27FC236}">
                <a16:creationId xmlns:a16="http://schemas.microsoft.com/office/drawing/2014/main" id="{114D6E11-938E-4D46-B9DD-BECB817BE526}"/>
              </a:ext>
            </a:extLst>
          </p:cNvPr>
          <p:cNvSpPr txBox="1"/>
          <p:nvPr/>
        </p:nvSpPr>
        <p:spPr>
          <a:xfrm>
            <a:off x="2957441" y="2199430"/>
            <a:ext cx="3454400" cy="1015663"/>
          </a:xfrm>
          <a:prstGeom prst="rect">
            <a:avLst/>
          </a:prstGeom>
          <a:noFill/>
        </p:spPr>
        <p:txBody>
          <a:bodyPr wrap="square" rtlCol="0">
            <a:spAutoFit/>
          </a:bodyPr>
          <a:lstStyle/>
          <a:p>
            <a:r>
              <a:rPr lang="en-SG" sz="2000" dirty="0">
                <a:solidFill>
                  <a:srgbClr val="FF0000"/>
                </a:solidFill>
              </a:rPr>
              <a:t>Input = SQL database</a:t>
            </a:r>
          </a:p>
          <a:p>
            <a:r>
              <a:rPr lang="en-SG" sz="2000" dirty="0">
                <a:solidFill>
                  <a:srgbClr val="FF0000"/>
                </a:solidFill>
              </a:rPr>
              <a:t>First: local connection</a:t>
            </a:r>
          </a:p>
          <a:p>
            <a:r>
              <a:rPr lang="en-SG" sz="2000" dirty="0">
                <a:solidFill>
                  <a:srgbClr val="FF0000"/>
                </a:solidFill>
              </a:rPr>
              <a:t>Second: remote server</a:t>
            </a:r>
          </a:p>
        </p:txBody>
      </p:sp>
      <p:sp>
        <p:nvSpPr>
          <p:cNvPr id="12" name="Rectangle 11">
            <a:extLst>
              <a:ext uri="{FF2B5EF4-FFF2-40B4-BE49-F238E27FC236}">
                <a16:creationId xmlns:a16="http://schemas.microsoft.com/office/drawing/2014/main" id="{46F723A5-8290-492B-8B08-9CD26CDD280E}"/>
              </a:ext>
            </a:extLst>
          </p:cNvPr>
          <p:cNvSpPr/>
          <p:nvPr/>
        </p:nvSpPr>
        <p:spPr>
          <a:xfrm>
            <a:off x="-12623" y="1891605"/>
            <a:ext cx="6938041" cy="325121"/>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4" name="Arrow: Left 13">
            <a:hlinkClick r:id="rId5" action="ppaction://hlinksldjump"/>
            <a:extLst>
              <a:ext uri="{FF2B5EF4-FFF2-40B4-BE49-F238E27FC236}">
                <a16:creationId xmlns:a16="http://schemas.microsoft.com/office/drawing/2014/main" id="{0656752B-3AF1-4B40-B2F8-01C9BB7438EF}"/>
              </a:ext>
            </a:extLst>
          </p:cNvPr>
          <p:cNvSpPr/>
          <p:nvPr/>
        </p:nvSpPr>
        <p:spPr>
          <a:xfrm>
            <a:off x="67013" y="-62983"/>
            <a:ext cx="346964" cy="314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7835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A493-91A0-4459-8575-0195E9789307}"/>
              </a:ext>
            </a:extLst>
          </p:cNvPr>
          <p:cNvSpPr>
            <a:spLocks noGrp="1"/>
          </p:cNvSpPr>
          <p:nvPr>
            <p:ph type="title"/>
          </p:nvPr>
        </p:nvSpPr>
        <p:spPr>
          <a:xfrm>
            <a:off x="2360183" y="298109"/>
            <a:ext cx="7172286" cy="1508760"/>
          </a:xfrm>
        </p:spPr>
        <p:txBody>
          <a:bodyPr>
            <a:normAutofit fontScale="90000"/>
          </a:bodyPr>
          <a:lstStyle/>
          <a:p>
            <a:r>
              <a:rPr lang="en-US" sz="2800" b="1" dirty="0"/>
              <a:t>1.1Automation of literature mining</a:t>
            </a:r>
            <a:br>
              <a:rPr lang="en-US" sz="2800" b="1" dirty="0"/>
            </a:br>
            <a:br>
              <a:rPr lang="en-SG" sz="2800" dirty="0"/>
            </a:br>
            <a:r>
              <a:rPr lang="en-SG" sz="2800" dirty="0"/>
              <a:t>extract drug </a:t>
            </a:r>
            <a:r>
              <a:rPr lang="en-SG" sz="2800" dirty="0" err="1"/>
              <a:t>rCP</a:t>
            </a:r>
            <a:r>
              <a:rPr lang="en-SG" sz="2800" dirty="0"/>
              <a:t> from solidarites-sante.gouv.fr------Excel----word</a:t>
            </a:r>
          </a:p>
        </p:txBody>
      </p:sp>
      <p:sp>
        <p:nvSpPr>
          <p:cNvPr id="4" name="TextBox 3">
            <a:extLst>
              <a:ext uri="{FF2B5EF4-FFF2-40B4-BE49-F238E27FC236}">
                <a16:creationId xmlns:a16="http://schemas.microsoft.com/office/drawing/2014/main" id="{46859092-444B-441A-BAA7-685CB604FAEE}"/>
              </a:ext>
            </a:extLst>
          </p:cNvPr>
          <p:cNvSpPr txBox="1"/>
          <p:nvPr/>
        </p:nvSpPr>
        <p:spPr>
          <a:xfrm>
            <a:off x="4946824" y="2000693"/>
            <a:ext cx="1207008" cy="830997"/>
          </a:xfrm>
          <a:prstGeom prst="rect">
            <a:avLst/>
          </a:prstGeom>
          <a:noFill/>
          <a:ln w="31750">
            <a:solidFill>
              <a:schemeClr val="tx1"/>
            </a:solidFill>
          </a:ln>
        </p:spPr>
        <p:txBody>
          <a:bodyPr wrap="square" rtlCol="0">
            <a:spAutoFit/>
          </a:bodyPr>
          <a:lstStyle/>
          <a:p>
            <a:r>
              <a:rPr lang="en-SG" sz="2400" b="1" dirty="0"/>
              <a:t>RCP Extract</a:t>
            </a:r>
          </a:p>
        </p:txBody>
      </p:sp>
      <p:sp>
        <p:nvSpPr>
          <p:cNvPr id="6" name="Content Placeholder 2">
            <a:extLst>
              <a:ext uri="{FF2B5EF4-FFF2-40B4-BE49-F238E27FC236}">
                <a16:creationId xmlns:a16="http://schemas.microsoft.com/office/drawing/2014/main" id="{D432C3BB-26AE-4818-AA13-393E448D05F1}"/>
              </a:ext>
            </a:extLst>
          </p:cNvPr>
          <p:cNvSpPr txBox="1">
            <a:spLocks/>
          </p:cNvSpPr>
          <p:nvPr/>
        </p:nvSpPr>
        <p:spPr>
          <a:xfrm>
            <a:off x="8070063" y="1792936"/>
            <a:ext cx="9784080"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endParaRPr lang="en-SG"/>
          </a:p>
        </p:txBody>
      </p:sp>
      <p:sp>
        <p:nvSpPr>
          <p:cNvPr id="7" name="TextBox 6">
            <a:hlinkClick r:id="rId2" action="ppaction://hlinksldjump"/>
            <a:extLst>
              <a:ext uri="{FF2B5EF4-FFF2-40B4-BE49-F238E27FC236}">
                <a16:creationId xmlns:a16="http://schemas.microsoft.com/office/drawing/2014/main" id="{4C47053B-6960-4284-BBF9-6110EA72CDB6}"/>
              </a:ext>
            </a:extLst>
          </p:cNvPr>
          <p:cNvSpPr txBox="1"/>
          <p:nvPr/>
        </p:nvSpPr>
        <p:spPr>
          <a:xfrm>
            <a:off x="10463089" y="5987650"/>
            <a:ext cx="1207008" cy="646331"/>
          </a:xfrm>
          <a:prstGeom prst="rect">
            <a:avLst/>
          </a:prstGeom>
          <a:noFill/>
          <a:ln w="31750">
            <a:solidFill>
              <a:schemeClr val="tx1"/>
            </a:solidFill>
          </a:ln>
        </p:spPr>
        <p:txBody>
          <a:bodyPr wrap="square" rtlCol="0">
            <a:spAutoFit/>
          </a:bodyPr>
          <a:lstStyle/>
          <a:p>
            <a:r>
              <a:rPr lang="en-SG" dirty="0">
                <a:solidFill>
                  <a:srgbClr val="C00000"/>
                </a:solidFill>
              </a:rPr>
              <a:t>4.2 Excel-Word</a:t>
            </a:r>
          </a:p>
        </p:txBody>
      </p:sp>
      <p:sp>
        <p:nvSpPr>
          <p:cNvPr id="10" name="TextBox 9">
            <a:hlinkClick r:id="rId3" action="ppaction://hlinksldjump"/>
            <a:extLst>
              <a:ext uri="{FF2B5EF4-FFF2-40B4-BE49-F238E27FC236}">
                <a16:creationId xmlns:a16="http://schemas.microsoft.com/office/drawing/2014/main" id="{2CACE91C-5B53-409F-A3B7-C3E245C3109D}"/>
              </a:ext>
            </a:extLst>
          </p:cNvPr>
          <p:cNvSpPr txBox="1"/>
          <p:nvPr/>
        </p:nvSpPr>
        <p:spPr>
          <a:xfrm>
            <a:off x="2143307" y="3213883"/>
            <a:ext cx="1207008" cy="646331"/>
          </a:xfrm>
          <a:prstGeom prst="rect">
            <a:avLst/>
          </a:prstGeom>
          <a:noFill/>
          <a:ln w="31750">
            <a:solidFill>
              <a:schemeClr val="tx1"/>
            </a:solidFill>
          </a:ln>
        </p:spPr>
        <p:txBody>
          <a:bodyPr wrap="square" rtlCol="0">
            <a:spAutoFit/>
          </a:bodyPr>
          <a:lstStyle/>
          <a:p>
            <a:r>
              <a:rPr lang="en-SG" dirty="0"/>
              <a:t>1 RCP-Excel(IDs)</a:t>
            </a:r>
          </a:p>
        </p:txBody>
      </p:sp>
      <p:sp>
        <p:nvSpPr>
          <p:cNvPr id="11" name="TextBox 10">
            <a:hlinkClick r:id="rId4" action="ppaction://hlinksldjump"/>
            <a:extLst>
              <a:ext uri="{FF2B5EF4-FFF2-40B4-BE49-F238E27FC236}">
                <a16:creationId xmlns:a16="http://schemas.microsoft.com/office/drawing/2014/main" id="{290B64E7-B45B-45C2-BF98-754FBCE93312}"/>
              </a:ext>
            </a:extLst>
          </p:cNvPr>
          <p:cNvSpPr txBox="1"/>
          <p:nvPr/>
        </p:nvSpPr>
        <p:spPr>
          <a:xfrm>
            <a:off x="7368213" y="2242940"/>
            <a:ext cx="1081156" cy="923330"/>
          </a:xfrm>
          <a:prstGeom prst="rect">
            <a:avLst/>
          </a:prstGeom>
          <a:noFill/>
          <a:ln w="31750">
            <a:solidFill>
              <a:schemeClr val="tx1"/>
            </a:solidFill>
          </a:ln>
        </p:spPr>
        <p:txBody>
          <a:bodyPr wrap="square" rtlCol="0">
            <a:spAutoFit/>
          </a:bodyPr>
          <a:lstStyle/>
          <a:p>
            <a:r>
              <a:rPr lang="en-SG" b="1" dirty="0">
                <a:solidFill>
                  <a:srgbClr val="C00000"/>
                </a:solidFill>
              </a:rPr>
              <a:t>3.1 RCP index-CSV </a:t>
            </a:r>
            <a:r>
              <a:rPr lang="en-SG" b="1" dirty="0" err="1">
                <a:solidFill>
                  <a:srgbClr val="C00000"/>
                </a:solidFill>
              </a:rPr>
              <a:t>urls</a:t>
            </a:r>
            <a:endParaRPr lang="en-SG" b="1" dirty="0">
              <a:solidFill>
                <a:srgbClr val="C00000"/>
              </a:solidFill>
            </a:endParaRPr>
          </a:p>
        </p:txBody>
      </p:sp>
      <p:sp>
        <p:nvSpPr>
          <p:cNvPr id="12" name="TextBox 11">
            <a:extLst>
              <a:ext uri="{FF2B5EF4-FFF2-40B4-BE49-F238E27FC236}">
                <a16:creationId xmlns:a16="http://schemas.microsoft.com/office/drawing/2014/main" id="{96C5FED2-DC59-47E6-A52A-D27DC32E38D4}"/>
              </a:ext>
            </a:extLst>
          </p:cNvPr>
          <p:cNvSpPr txBox="1"/>
          <p:nvPr/>
        </p:nvSpPr>
        <p:spPr>
          <a:xfrm>
            <a:off x="7161920" y="4029888"/>
            <a:ext cx="1364377" cy="646331"/>
          </a:xfrm>
          <a:prstGeom prst="rect">
            <a:avLst/>
          </a:prstGeom>
          <a:noFill/>
          <a:ln w="31750">
            <a:solidFill>
              <a:schemeClr val="tx1"/>
            </a:solidFill>
          </a:ln>
        </p:spPr>
        <p:txBody>
          <a:bodyPr wrap="square" rtlCol="0">
            <a:spAutoFit/>
          </a:bodyPr>
          <a:lstStyle/>
          <a:p>
            <a:r>
              <a:rPr lang="en-SG" dirty="0">
                <a:solidFill>
                  <a:srgbClr val="FFD966"/>
                </a:solidFill>
              </a:rPr>
              <a:t>RCP index(CSV)</a:t>
            </a:r>
          </a:p>
        </p:txBody>
      </p:sp>
      <p:sp>
        <p:nvSpPr>
          <p:cNvPr id="13" name="TextBox 12">
            <a:hlinkClick r:id="rId5" action="ppaction://hlinksldjump"/>
            <a:extLst>
              <a:ext uri="{FF2B5EF4-FFF2-40B4-BE49-F238E27FC236}">
                <a16:creationId xmlns:a16="http://schemas.microsoft.com/office/drawing/2014/main" id="{60DDC9E5-4666-4D01-8A77-A2D153818E8E}"/>
              </a:ext>
            </a:extLst>
          </p:cNvPr>
          <p:cNvSpPr txBox="1"/>
          <p:nvPr/>
        </p:nvSpPr>
        <p:spPr>
          <a:xfrm>
            <a:off x="2883298" y="4795606"/>
            <a:ext cx="1364377" cy="646331"/>
          </a:xfrm>
          <a:prstGeom prst="rect">
            <a:avLst/>
          </a:prstGeom>
          <a:noFill/>
          <a:ln w="31750">
            <a:solidFill>
              <a:schemeClr val="tx1"/>
            </a:solidFill>
          </a:ln>
        </p:spPr>
        <p:txBody>
          <a:bodyPr wrap="square" rtlCol="0">
            <a:spAutoFit/>
          </a:bodyPr>
          <a:lstStyle/>
          <a:p>
            <a:r>
              <a:rPr lang="en-SG" dirty="0"/>
              <a:t>3.2 CSV-Excel(RCP)</a:t>
            </a:r>
          </a:p>
        </p:txBody>
      </p:sp>
      <p:sp>
        <p:nvSpPr>
          <p:cNvPr id="14" name="TextBox 13">
            <a:hlinkClick r:id="rId6" action="ppaction://hlinksldjump"/>
            <a:extLst>
              <a:ext uri="{FF2B5EF4-FFF2-40B4-BE49-F238E27FC236}">
                <a16:creationId xmlns:a16="http://schemas.microsoft.com/office/drawing/2014/main" id="{CE43AC31-2F45-412A-98ED-4D5817812D28}"/>
              </a:ext>
            </a:extLst>
          </p:cNvPr>
          <p:cNvSpPr txBox="1"/>
          <p:nvPr/>
        </p:nvSpPr>
        <p:spPr>
          <a:xfrm>
            <a:off x="4941798" y="4811039"/>
            <a:ext cx="1549504" cy="923330"/>
          </a:xfrm>
          <a:prstGeom prst="rect">
            <a:avLst/>
          </a:prstGeom>
          <a:noFill/>
          <a:ln w="31750">
            <a:solidFill>
              <a:schemeClr val="tx1"/>
            </a:solidFill>
          </a:ln>
        </p:spPr>
        <p:txBody>
          <a:bodyPr wrap="square" rtlCol="0">
            <a:spAutoFit/>
          </a:bodyPr>
          <a:lstStyle/>
          <a:p>
            <a:r>
              <a:rPr lang="en-US" dirty="0">
                <a:solidFill>
                  <a:srgbClr val="FF0000"/>
                </a:solidFill>
              </a:rPr>
              <a:t>3.3 CSV-Excel(RCP)-txt(</a:t>
            </a:r>
            <a:r>
              <a:rPr lang="en-US" dirty="0" err="1">
                <a:solidFill>
                  <a:srgbClr val="FF0000"/>
                </a:solidFill>
              </a:rPr>
              <a:t>name_list</a:t>
            </a:r>
            <a:r>
              <a:rPr lang="en-US" dirty="0">
                <a:solidFill>
                  <a:srgbClr val="FF0000"/>
                </a:solidFill>
              </a:rPr>
              <a:t>)</a:t>
            </a:r>
            <a:endParaRPr lang="en-SG" dirty="0">
              <a:solidFill>
                <a:srgbClr val="FF0000"/>
              </a:solidFill>
            </a:endParaRPr>
          </a:p>
        </p:txBody>
      </p:sp>
      <p:sp>
        <p:nvSpPr>
          <p:cNvPr id="16" name="TextBox 15">
            <a:hlinkClick r:id="rId7" action="ppaction://hlinksldjump"/>
            <a:extLst>
              <a:ext uri="{FF2B5EF4-FFF2-40B4-BE49-F238E27FC236}">
                <a16:creationId xmlns:a16="http://schemas.microsoft.com/office/drawing/2014/main" id="{CE226D29-FCF8-4EFF-B25F-E8F7C90F9DD3}"/>
              </a:ext>
            </a:extLst>
          </p:cNvPr>
          <p:cNvSpPr txBox="1"/>
          <p:nvPr/>
        </p:nvSpPr>
        <p:spPr>
          <a:xfrm>
            <a:off x="8375205" y="4820341"/>
            <a:ext cx="1795629" cy="923330"/>
          </a:xfrm>
          <a:prstGeom prst="rect">
            <a:avLst/>
          </a:prstGeom>
          <a:noFill/>
          <a:ln w="31750">
            <a:solidFill>
              <a:schemeClr val="tx1"/>
            </a:solidFill>
          </a:ln>
        </p:spPr>
        <p:txBody>
          <a:bodyPr wrap="square" rtlCol="0">
            <a:spAutoFit/>
          </a:bodyPr>
          <a:lstStyle/>
          <a:p>
            <a:r>
              <a:rPr lang="en-US" dirty="0">
                <a:solidFill>
                  <a:srgbClr val="C00000"/>
                </a:solidFill>
              </a:rPr>
              <a:t>4.1 CSV-Excel(RCP)-more info</a:t>
            </a:r>
            <a:endParaRPr lang="en-SG" dirty="0">
              <a:solidFill>
                <a:srgbClr val="C00000"/>
              </a:solidFill>
            </a:endParaRPr>
          </a:p>
        </p:txBody>
      </p:sp>
      <p:sp>
        <p:nvSpPr>
          <p:cNvPr id="17" name="TextBox 16">
            <a:extLst>
              <a:ext uri="{FF2B5EF4-FFF2-40B4-BE49-F238E27FC236}">
                <a16:creationId xmlns:a16="http://schemas.microsoft.com/office/drawing/2014/main" id="{6C356E4B-5235-4DBD-BE08-DB70D89933BE}"/>
              </a:ext>
            </a:extLst>
          </p:cNvPr>
          <p:cNvSpPr txBox="1"/>
          <p:nvPr/>
        </p:nvSpPr>
        <p:spPr>
          <a:xfrm>
            <a:off x="5013643" y="6105708"/>
            <a:ext cx="1376931" cy="646331"/>
          </a:xfrm>
          <a:prstGeom prst="rect">
            <a:avLst/>
          </a:prstGeom>
          <a:noFill/>
          <a:ln w="31750">
            <a:solidFill>
              <a:schemeClr val="tx1"/>
            </a:solidFill>
          </a:ln>
        </p:spPr>
        <p:txBody>
          <a:bodyPr wrap="square" rtlCol="0">
            <a:spAutoFit/>
          </a:bodyPr>
          <a:lstStyle/>
          <a:p>
            <a:r>
              <a:rPr lang="en-SG" dirty="0">
                <a:solidFill>
                  <a:schemeClr val="accent1">
                    <a:lumMod val="60000"/>
                    <a:lumOff val="40000"/>
                  </a:schemeClr>
                </a:solidFill>
              </a:rPr>
              <a:t>Name list(txt)</a:t>
            </a:r>
          </a:p>
        </p:txBody>
      </p:sp>
      <p:cxnSp>
        <p:nvCxnSpPr>
          <p:cNvPr id="18" name="Straight Arrow Connector 17">
            <a:extLst>
              <a:ext uri="{FF2B5EF4-FFF2-40B4-BE49-F238E27FC236}">
                <a16:creationId xmlns:a16="http://schemas.microsoft.com/office/drawing/2014/main" id="{D48EEE12-1178-4AA3-835A-F77E515A884A}"/>
              </a:ext>
            </a:extLst>
          </p:cNvPr>
          <p:cNvCxnSpPr>
            <a:cxnSpLocks/>
          </p:cNvCxnSpPr>
          <p:nvPr/>
        </p:nvCxnSpPr>
        <p:spPr>
          <a:xfrm>
            <a:off x="6186160" y="2533077"/>
            <a:ext cx="975760" cy="15361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8A51C76-5405-49E4-B4AE-6DDF7558F965}"/>
              </a:ext>
            </a:extLst>
          </p:cNvPr>
          <p:cNvCxnSpPr/>
          <p:nvPr/>
        </p:nvCxnSpPr>
        <p:spPr>
          <a:xfrm flipH="1">
            <a:off x="2990708" y="2516605"/>
            <a:ext cx="1833081" cy="459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87B63D4-CAAE-48D3-A94D-63F1AF3C01DD}"/>
              </a:ext>
            </a:extLst>
          </p:cNvPr>
          <p:cNvCxnSpPr>
            <a:cxnSpLocks/>
          </p:cNvCxnSpPr>
          <p:nvPr/>
        </p:nvCxnSpPr>
        <p:spPr>
          <a:xfrm>
            <a:off x="7550537" y="3250663"/>
            <a:ext cx="0" cy="59540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2372892-77EF-4BFC-9003-5E0A51DA88D2}"/>
              </a:ext>
            </a:extLst>
          </p:cNvPr>
          <p:cNvCxnSpPr>
            <a:cxnSpLocks/>
          </p:cNvCxnSpPr>
          <p:nvPr/>
        </p:nvCxnSpPr>
        <p:spPr>
          <a:xfrm flipH="1">
            <a:off x="5946326" y="4299284"/>
            <a:ext cx="903653" cy="37693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1A78558D-8A10-47F8-83FD-A08DDCD011D4}"/>
              </a:ext>
            </a:extLst>
          </p:cNvPr>
          <p:cNvCxnSpPr>
            <a:cxnSpLocks/>
          </p:cNvCxnSpPr>
          <p:nvPr/>
        </p:nvCxnSpPr>
        <p:spPr>
          <a:xfrm flipH="1">
            <a:off x="4042612" y="4106160"/>
            <a:ext cx="2807367" cy="511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8181932-2363-45BF-B91D-F9BF9F8AA2FD}"/>
              </a:ext>
            </a:extLst>
          </p:cNvPr>
          <p:cNvCxnSpPr>
            <a:cxnSpLocks/>
          </p:cNvCxnSpPr>
          <p:nvPr/>
        </p:nvCxnSpPr>
        <p:spPr>
          <a:xfrm>
            <a:off x="5743340" y="5808006"/>
            <a:ext cx="0" cy="2977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CFDF967-5D4B-4372-870C-51F666EB39DB}"/>
              </a:ext>
            </a:extLst>
          </p:cNvPr>
          <p:cNvCxnSpPr>
            <a:cxnSpLocks/>
          </p:cNvCxnSpPr>
          <p:nvPr/>
        </p:nvCxnSpPr>
        <p:spPr>
          <a:xfrm>
            <a:off x="8791074" y="4353053"/>
            <a:ext cx="460608" cy="3731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C7EB9BE-257B-4087-B0CB-2822FF49A05F}"/>
              </a:ext>
            </a:extLst>
          </p:cNvPr>
          <p:cNvCxnSpPr>
            <a:cxnSpLocks/>
          </p:cNvCxnSpPr>
          <p:nvPr/>
        </p:nvCxnSpPr>
        <p:spPr>
          <a:xfrm>
            <a:off x="10229751" y="5118771"/>
            <a:ext cx="980133" cy="6892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028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B38BAB4-AF47-4679-A6F1-F69B5E502029}"/>
              </a:ext>
            </a:extLst>
          </p:cNvPr>
          <p:cNvSpPr>
            <a:spLocks noGrp="1"/>
          </p:cNvSpPr>
          <p:nvPr>
            <p:ph type="title"/>
          </p:nvPr>
        </p:nvSpPr>
        <p:spPr/>
        <p:txBody>
          <a:bodyPr/>
          <a:lstStyle/>
          <a:p>
            <a:endParaRPr lang="en-SG"/>
          </a:p>
        </p:txBody>
      </p:sp>
      <p:pic>
        <p:nvPicPr>
          <p:cNvPr id="5" name="Content Placeholder 4">
            <a:extLst>
              <a:ext uri="{FF2B5EF4-FFF2-40B4-BE49-F238E27FC236}">
                <a16:creationId xmlns:a16="http://schemas.microsoft.com/office/drawing/2014/main" id="{896A3D21-386B-4EB9-AD07-AA98C80B0F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36156" y="0"/>
            <a:ext cx="6155844" cy="2897254"/>
          </a:xfrm>
        </p:spPr>
      </p:pic>
      <p:sp>
        <p:nvSpPr>
          <p:cNvPr id="16" name="Text Placeholder 15">
            <a:extLst>
              <a:ext uri="{FF2B5EF4-FFF2-40B4-BE49-F238E27FC236}">
                <a16:creationId xmlns:a16="http://schemas.microsoft.com/office/drawing/2014/main" id="{193F5B64-D9DF-4DD6-B7F6-898A6CD1AF7E}"/>
              </a:ext>
            </a:extLst>
          </p:cNvPr>
          <p:cNvSpPr>
            <a:spLocks noGrp="1"/>
          </p:cNvSpPr>
          <p:nvPr>
            <p:ph type="body" sz="half" idx="2"/>
          </p:nvPr>
        </p:nvSpPr>
        <p:spPr>
          <a:xfrm>
            <a:off x="255181" y="2197086"/>
            <a:ext cx="5592726" cy="4179527"/>
          </a:xfrm>
        </p:spPr>
        <p:txBody>
          <a:bodyPr>
            <a:normAutofit fontScale="85000" lnSpcReduction="20000"/>
          </a:bodyPr>
          <a:lstStyle/>
          <a:p>
            <a:r>
              <a:rPr lang="en-SG" sz="1400" b="1" dirty="0"/>
              <a:t>The workflow on the top is for local SQL server.</a:t>
            </a:r>
          </a:p>
          <a:p>
            <a:r>
              <a:rPr lang="en-SG" sz="1100" dirty="0"/>
              <a:t>-(Excel reader)read data from the excel with information you want to add to the SQL table(database reader)</a:t>
            </a:r>
          </a:p>
          <a:p>
            <a:r>
              <a:rPr lang="en-SG" sz="1100" dirty="0"/>
              <a:t>-(concatenate)combine data</a:t>
            </a:r>
          </a:p>
          <a:p>
            <a:r>
              <a:rPr lang="en-SG" sz="1100" dirty="0"/>
              <a:t>-(joiner)join different table by their primary keys</a:t>
            </a:r>
          </a:p>
          <a:p>
            <a:r>
              <a:rPr lang="en-SG" sz="1100" dirty="0"/>
              <a:t>-(row filter)select specific row of info(only one request)</a:t>
            </a:r>
          </a:p>
          <a:p>
            <a:r>
              <a:rPr lang="en-SG" sz="1100" dirty="0"/>
              <a:t>-(python script)take the data and form a model</a:t>
            </a:r>
          </a:p>
          <a:p>
            <a:endParaRPr lang="en-SG" dirty="0"/>
          </a:p>
          <a:p>
            <a:r>
              <a:rPr lang="en-SG" sz="1400" b="1" dirty="0"/>
              <a:t>The workflow at the bottom is for online SQL server.</a:t>
            </a:r>
          </a:p>
          <a:p>
            <a:r>
              <a:rPr lang="en-SG" sz="1400" dirty="0"/>
              <a:t>-(Excel reader)read data from the excel with information you want to add to the SQL table(database reader)</a:t>
            </a:r>
          </a:p>
          <a:p>
            <a:r>
              <a:rPr lang="en-SG" sz="1400" dirty="0"/>
              <a:t>-(MS SQL server connector)make connection to the </a:t>
            </a:r>
            <a:r>
              <a:rPr lang="en-SG" sz="1400" dirty="0" err="1"/>
              <a:t>sql</a:t>
            </a:r>
            <a:r>
              <a:rPr lang="en-SG" sz="1400" dirty="0"/>
              <a:t> server</a:t>
            </a:r>
          </a:p>
          <a:p>
            <a:r>
              <a:rPr lang="en-SG" sz="1400" dirty="0"/>
              <a:t>-(database selector) choose the </a:t>
            </a:r>
            <a:r>
              <a:rPr lang="en-SG" sz="1400" dirty="0" err="1"/>
              <a:t>sql</a:t>
            </a:r>
            <a:r>
              <a:rPr lang="en-SG" sz="1400" dirty="0"/>
              <a:t> table you want to append info to and make combination(by database writer)</a:t>
            </a:r>
          </a:p>
          <a:p>
            <a:r>
              <a:rPr lang="en-SG" sz="1400" dirty="0"/>
              <a:t>-different table required is read(database reader) and joined(joiner) and filtered(row filter)to get the equation graph (python script)</a:t>
            </a:r>
          </a:p>
          <a:p>
            <a:endParaRPr lang="en-SG" sz="1400" b="1" dirty="0"/>
          </a:p>
        </p:txBody>
      </p:sp>
      <p:pic>
        <p:nvPicPr>
          <p:cNvPr id="7" name="Picture 6">
            <a:extLst>
              <a:ext uri="{FF2B5EF4-FFF2-40B4-BE49-F238E27FC236}">
                <a16:creationId xmlns:a16="http://schemas.microsoft.com/office/drawing/2014/main" id="{99C7BF1A-D7DC-4DAC-96CE-843944F21D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5435" y="2888454"/>
            <a:ext cx="6155844" cy="3960746"/>
          </a:xfrm>
          <a:prstGeom prst="rect">
            <a:avLst/>
          </a:prstGeom>
        </p:spPr>
      </p:pic>
      <p:sp>
        <p:nvSpPr>
          <p:cNvPr id="13" name="Title 1">
            <a:extLst>
              <a:ext uri="{FF2B5EF4-FFF2-40B4-BE49-F238E27FC236}">
                <a16:creationId xmlns:a16="http://schemas.microsoft.com/office/drawing/2014/main" id="{971ADC2C-5C90-41EF-B367-30DEC78B8FE2}"/>
              </a:ext>
            </a:extLst>
          </p:cNvPr>
          <p:cNvSpPr txBox="1">
            <a:spLocks/>
          </p:cNvSpPr>
          <p:nvPr/>
        </p:nvSpPr>
        <p:spPr>
          <a:xfrm>
            <a:off x="0" y="202131"/>
            <a:ext cx="4391247"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sz="2000" b="1" dirty="0" err="1"/>
              <a:t>Knime</a:t>
            </a:r>
            <a:r>
              <a:rPr lang="en-US" sz="2000" b="1" dirty="0"/>
              <a:t> workflow construction</a:t>
            </a:r>
          </a:p>
          <a:p>
            <a:r>
              <a:rPr lang="en-US" sz="1600" u="sng" dirty="0"/>
              <a:t>7)Build </a:t>
            </a:r>
            <a:r>
              <a:rPr lang="en-US" sz="1600" u="sng" dirty="0" err="1"/>
              <a:t>knime</a:t>
            </a:r>
            <a:r>
              <a:rPr lang="en-US" sz="1600" u="sng" dirty="0"/>
              <a:t> workflow to connect online/local SQL server and populate the SQL database and retrieve info and generate equation model </a:t>
            </a:r>
          </a:p>
          <a:p>
            <a:endParaRPr lang="en-SG" sz="1600" dirty="0"/>
          </a:p>
        </p:txBody>
      </p:sp>
      <p:sp>
        <p:nvSpPr>
          <p:cNvPr id="8" name="Arrow: Left 7">
            <a:hlinkClick r:id="rId5" action="ppaction://hlinksldjump"/>
            <a:extLst>
              <a:ext uri="{FF2B5EF4-FFF2-40B4-BE49-F238E27FC236}">
                <a16:creationId xmlns:a16="http://schemas.microsoft.com/office/drawing/2014/main" id="{5C019776-D35C-4BC8-BF56-9F3BD43E2367}"/>
              </a:ext>
            </a:extLst>
          </p:cNvPr>
          <p:cNvSpPr/>
          <p:nvPr/>
        </p:nvSpPr>
        <p:spPr>
          <a:xfrm>
            <a:off x="67013" y="-26037"/>
            <a:ext cx="346964" cy="314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942680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67E06D-79C6-4972-9C5A-A5163328EA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651125"/>
            <a:ext cx="3537101" cy="4206875"/>
          </a:xfrm>
        </p:spPr>
      </p:pic>
      <p:pic>
        <p:nvPicPr>
          <p:cNvPr id="7" name="Picture 6">
            <a:extLst>
              <a:ext uri="{FF2B5EF4-FFF2-40B4-BE49-F238E27FC236}">
                <a16:creationId xmlns:a16="http://schemas.microsoft.com/office/drawing/2014/main" id="{ED0FC9B8-D570-42EE-8D84-08C9ACEF8B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1104" y="2241313"/>
            <a:ext cx="8680896" cy="4616687"/>
          </a:xfrm>
          <a:prstGeom prst="rect">
            <a:avLst/>
          </a:prstGeom>
        </p:spPr>
      </p:pic>
      <p:sp>
        <p:nvSpPr>
          <p:cNvPr id="10" name="Title 1">
            <a:extLst>
              <a:ext uri="{FF2B5EF4-FFF2-40B4-BE49-F238E27FC236}">
                <a16:creationId xmlns:a16="http://schemas.microsoft.com/office/drawing/2014/main" id="{CFE60F86-B8AE-4A2A-8E2E-FE6144CB79DC}"/>
              </a:ext>
            </a:extLst>
          </p:cNvPr>
          <p:cNvSpPr txBox="1">
            <a:spLocks/>
          </p:cNvSpPr>
          <p:nvPr/>
        </p:nvSpPr>
        <p:spPr>
          <a:xfrm>
            <a:off x="0" y="329722"/>
            <a:ext cx="8208335" cy="150876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sz="2300" b="1" dirty="0" err="1"/>
              <a:t>Knime</a:t>
            </a:r>
            <a:r>
              <a:rPr lang="en-US" sz="2300" b="1" dirty="0"/>
              <a:t> workflow construction</a:t>
            </a:r>
          </a:p>
          <a:p>
            <a:r>
              <a:rPr lang="en-US" sz="2300" dirty="0"/>
              <a:t>7.1)Python extension and code to generate a graph of RCP modelling</a:t>
            </a:r>
          </a:p>
          <a:p>
            <a:endParaRPr lang="en-US" sz="1600" dirty="0"/>
          </a:p>
          <a:p>
            <a:endParaRPr lang="en-US" sz="1600" dirty="0">
              <a:latin typeface="+mn-lt"/>
            </a:endParaRPr>
          </a:p>
          <a:p>
            <a:pPr>
              <a:lnSpc>
                <a:spcPct val="120000"/>
              </a:lnSpc>
            </a:pPr>
            <a:r>
              <a:rPr lang="en-US" altLang="zh-CN" sz="1600" dirty="0">
                <a:solidFill>
                  <a:schemeClr val="bg1"/>
                </a:solidFill>
                <a:latin typeface="+mn-lt"/>
              </a:rPr>
              <a:t>The following code is to generate a graph of the RCP equation especially for the </a:t>
            </a:r>
            <a:r>
              <a:rPr lang="en-US" altLang="zh-CN" sz="1600" dirty="0" err="1">
                <a:solidFill>
                  <a:schemeClr val="bg1"/>
                </a:solidFill>
                <a:latin typeface="+mn-lt"/>
              </a:rPr>
              <a:t>knime</a:t>
            </a:r>
            <a:r>
              <a:rPr lang="en-US" altLang="zh-CN" sz="1600" dirty="0">
                <a:solidFill>
                  <a:schemeClr val="bg1"/>
                </a:solidFill>
                <a:latin typeface="+mn-lt"/>
              </a:rPr>
              <a:t> python(1--1) node. You have to install python extension to </a:t>
            </a:r>
            <a:r>
              <a:rPr lang="en-US" altLang="zh-CN" sz="1600" dirty="0" err="1">
                <a:solidFill>
                  <a:schemeClr val="bg1"/>
                </a:solidFill>
                <a:latin typeface="+mn-lt"/>
              </a:rPr>
              <a:t>knime</a:t>
            </a:r>
            <a:r>
              <a:rPr lang="en-US" altLang="zh-CN" sz="1600" dirty="0">
                <a:solidFill>
                  <a:schemeClr val="bg1"/>
                </a:solidFill>
                <a:latin typeface="+mn-lt"/>
              </a:rPr>
              <a:t> for it to work.</a:t>
            </a:r>
          </a:p>
          <a:p>
            <a:pPr>
              <a:lnSpc>
                <a:spcPct val="120000"/>
              </a:lnSpc>
            </a:pPr>
            <a:r>
              <a:rPr lang="en-US" sz="1600" dirty="0">
                <a:solidFill>
                  <a:schemeClr val="bg1"/>
                </a:solidFill>
                <a:latin typeface="+mn-lt"/>
              </a:rPr>
              <a:t>Line 21 is to get the data from previous node and import to this python script in </a:t>
            </a:r>
            <a:r>
              <a:rPr lang="en-US" sz="1600" dirty="0" err="1">
                <a:solidFill>
                  <a:schemeClr val="bg1"/>
                </a:solidFill>
                <a:latin typeface="+mn-lt"/>
              </a:rPr>
              <a:t>dtaframe</a:t>
            </a:r>
            <a:r>
              <a:rPr lang="en-US" sz="1600" dirty="0">
                <a:solidFill>
                  <a:schemeClr val="bg1"/>
                </a:solidFill>
                <a:latin typeface="+mn-lt"/>
              </a:rPr>
              <a:t>(pandas) format.</a:t>
            </a:r>
          </a:p>
          <a:p>
            <a:pPr>
              <a:lnSpc>
                <a:spcPct val="120000"/>
              </a:lnSpc>
            </a:pPr>
            <a:r>
              <a:rPr lang="en-US" sz="1600" dirty="0">
                <a:solidFill>
                  <a:schemeClr val="bg1"/>
                </a:solidFill>
                <a:latin typeface="+mn-lt"/>
              </a:rPr>
              <a:t>Line 91 is to output the </a:t>
            </a:r>
            <a:r>
              <a:rPr lang="en-US" sz="1600" dirty="0" err="1">
                <a:solidFill>
                  <a:schemeClr val="bg1"/>
                </a:solidFill>
                <a:latin typeface="+mn-lt"/>
              </a:rPr>
              <a:t>dataframe</a:t>
            </a:r>
            <a:r>
              <a:rPr lang="en-US" sz="1600" dirty="0">
                <a:solidFill>
                  <a:schemeClr val="bg1"/>
                </a:solidFill>
                <a:latin typeface="+mn-lt"/>
              </a:rPr>
              <a:t>.</a:t>
            </a:r>
          </a:p>
          <a:p>
            <a:endParaRPr lang="en-US" sz="1600" u="sng" dirty="0"/>
          </a:p>
          <a:p>
            <a:endParaRPr lang="en-SG" sz="1600" dirty="0"/>
          </a:p>
        </p:txBody>
      </p:sp>
      <p:pic>
        <p:nvPicPr>
          <p:cNvPr id="11" name="Picture 10">
            <a:extLst>
              <a:ext uri="{FF2B5EF4-FFF2-40B4-BE49-F238E27FC236}">
                <a16:creationId xmlns:a16="http://schemas.microsoft.com/office/drawing/2014/main" id="{A39AC422-77EA-4D3B-918C-DFB5755728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2063" y="0"/>
            <a:ext cx="3339937" cy="3125972"/>
          </a:xfrm>
          <a:prstGeom prst="rect">
            <a:avLst/>
          </a:prstGeom>
        </p:spPr>
      </p:pic>
      <p:sp>
        <p:nvSpPr>
          <p:cNvPr id="6" name="TextBox 5">
            <a:extLst>
              <a:ext uri="{FF2B5EF4-FFF2-40B4-BE49-F238E27FC236}">
                <a16:creationId xmlns:a16="http://schemas.microsoft.com/office/drawing/2014/main" id="{6C225B0C-BB3D-4672-9CBB-16DF5EEB51AA}"/>
              </a:ext>
            </a:extLst>
          </p:cNvPr>
          <p:cNvSpPr txBox="1"/>
          <p:nvPr/>
        </p:nvSpPr>
        <p:spPr>
          <a:xfrm>
            <a:off x="7067631" y="1438372"/>
            <a:ext cx="3454400" cy="400110"/>
          </a:xfrm>
          <a:prstGeom prst="rect">
            <a:avLst/>
          </a:prstGeom>
          <a:noFill/>
        </p:spPr>
        <p:txBody>
          <a:bodyPr wrap="square" rtlCol="0">
            <a:spAutoFit/>
          </a:bodyPr>
          <a:lstStyle/>
          <a:p>
            <a:r>
              <a:rPr lang="en-SG" sz="2000" dirty="0">
                <a:solidFill>
                  <a:srgbClr val="FF0000"/>
                </a:solidFill>
              </a:rPr>
              <a:t>output = graph</a:t>
            </a:r>
          </a:p>
        </p:txBody>
      </p:sp>
      <p:sp>
        <p:nvSpPr>
          <p:cNvPr id="8" name="TextBox 7">
            <a:extLst>
              <a:ext uri="{FF2B5EF4-FFF2-40B4-BE49-F238E27FC236}">
                <a16:creationId xmlns:a16="http://schemas.microsoft.com/office/drawing/2014/main" id="{B550C38A-EE1A-43F4-B06F-2D918EE8F7F6}"/>
              </a:ext>
            </a:extLst>
          </p:cNvPr>
          <p:cNvSpPr txBox="1"/>
          <p:nvPr/>
        </p:nvSpPr>
        <p:spPr>
          <a:xfrm>
            <a:off x="5361386" y="6425884"/>
            <a:ext cx="3454400" cy="400110"/>
          </a:xfrm>
          <a:prstGeom prst="rect">
            <a:avLst/>
          </a:prstGeom>
          <a:noFill/>
        </p:spPr>
        <p:txBody>
          <a:bodyPr wrap="square" rtlCol="0">
            <a:spAutoFit/>
          </a:bodyPr>
          <a:lstStyle/>
          <a:p>
            <a:r>
              <a:rPr lang="en-SG" sz="2000" dirty="0">
                <a:solidFill>
                  <a:srgbClr val="FF0000"/>
                </a:solidFill>
              </a:rPr>
              <a:t>Node output</a:t>
            </a:r>
          </a:p>
        </p:txBody>
      </p:sp>
      <p:sp>
        <p:nvSpPr>
          <p:cNvPr id="9" name="TextBox 8">
            <a:extLst>
              <a:ext uri="{FF2B5EF4-FFF2-40B4-BE49-F238E27FC236}">
                <a16:creationId xmlns:a16="http://schemas.microsoft.com/office/drawing/2014/main" id="{31CFC8EF-6121-4CB1-90FD-78B2873E8C7C}"/>
              </a:ext>
            </a:extLst>
          </p:cNvPr>
          <p:cNvSpPr txBox="1"/>
          <p:nvPr/>
        </p:nvSpPr>
        <p:spPr>
          <a:xfrm>
            <a:off x="1503917" y="3429000"/>
            <a:ext cx="2600250" cy="1015663"/>
          </a:xfrm>
          <a:prstGeom prst="rect">
            <a:avLst/>
          </a:prstGeom>
          <a:noFill/>
        </p:spPr>
        <p:txBody>
          <a:bodyPr wrap="square" rtlCol="0">
            <a:spAutoFit/>
          </a:bodyPr>
          <a:lstStyle/>
          <a:p>
            <a:r>
              <a:rPr lang="en-SG" sz="2000" dirty="0">
                <a:solidFill>
                  <a:srgbClr val="FF0000"/>
                </a:solidFill>
              </a:rPr>
              <a:t>Node input=</a:t>
            </a:r>
            <a:r>
              <a:rPr lang="en-SG" sz="2000" dirty="0" err="1">
                <a:solidFill>
                  <a:srgbClr val="FF0000"/>
                </a:solidFill>
              </a:rPr>
              <a:t>dataframe</a:t>
            </a:r>
            <a:r>
              <a:rPr lang="en-SG" sz="2000" dirty="0">
                <a:solidFill>
                  <a:srgbClr val="FF0000"/>
                </a:solidFill>
              </a:rPr>
              <a:t>(from table of previous table)</a:t>
            </a:r>
          </a:p>
        </p:txBody>
      </p:sp>
      <p:sp>
        <p:nvSpPr>
          <p:cNvPr id="12" name="Rectangle 11">
            <a:extLst>
              <a:ext uri="{FF2B5EF4-FFF2-40B4-BE49-F238E27FC236}">
                <a16:creationId xmlns:a16="http://schemas.microsoft.com/office/drawing/2014/main" id="{9F0259CC-C5A9-4A27-BBE1-ADF0A9CF630F}"/>
              </a:ext>
            </a:extLst>
          </p:cNvPr>
          <p:cNvSpPr/>
          <p:nvPr/>
        </p:nvSpPr>
        <p:spPr>
          <a:xfrm>
            <a:off x="-27884" y="3694545"/>
            <a:ext cx="1531802" cy="120074"/>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3" name="Rectangle 12">
            <a:extLst>
              <a:ext uri="{FF2B5EF4-FFF2-40B4-BE49-F238E27FC236}">
                <a16:creationId xmlns:a16="http://schemas.microsoft.com/office/drawing/2014/main" id="{B27C1DC3-FC5B-4BF8-87D0-617239092380}"/>
              </a:ext>
            </a:extLst>
          </p:cNvPr>
          <p:cNvSpPr/>
          <p:nvPr/>
        </p:nvSpPr>
        <p:spPr>
          <a:xfrm>
            <a:off x="3772880" y="6625939"/>
            <a:ext cx="1531802" cy="120074"/>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4" name="Arrow: Left 13">
            <a:hlinkClick r:id="rId5" action="ppaction://hlinksldjump"/>
            <a:extLst>
              <a:ext uri="{FF2B5EF4-FFF2-40B4-BE49-F238E27FC236}">
                <a16:creationId xmlns:a16="http://schemas.microsoft.com/office/drawing/2014/main" id="{314E7818-528E-4F2E-86FE-1D3C3C0E110C}"/>
              </a:ext>
            </a:extLst>
          </p:cNvPr>
          <p:cNvSpPr/>
          <p:nvPr/>
        </p:nvSpPr>
        <p:spPr>
          <a:xfrm>
            <a:off x="67013" y="-26037"/>
            <a:ext cx="346964" cy="314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49753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797D8-5C86-4F2A-8AF8-4E1E5A624F21}"/>
              </a:ext>
            </a:extLst>
          </p:cNvPr>
          <p:cNvSpPr>
            <a:spLocks noGrp="1"/>
          </p:cNvSpPr>
          <p:nvPr>
            <p:ph type="title"/>
          </p:nvPr>
        </p:nvSpPr>
        <p:spPr>
          <a:xfrm>
            <a:off x="1563138" y="381462"/>
            <a:ext cx="9784080" cy="1508760"/>
          </a:xfrm>
        </p:spPr>
        <p:txBody>
          <a:bodyPr/>
          <a:lstStyle/>
          <a:p>
            <a:r>
              <a:rPr lang="en-SG" dirty="0"/>
              <a:t>Acknowledgement</a:t>
            </a:r>
          </a:p>
        </p:txBody>
      </p:sp>
      <p:sp>
        <p:nvSpPr>
          <p:cNvPr id="3" name="Content Placeholder 2">
            <a:extLst>
              <a:ext uri="{FF2B5EF4-FFF2-40B4-BE49-F238E27FC236}">
                <a16:creationId xmlns:a16="http://schemas.microsoft.com/office/drawing/2014/main" id="{93E8B408-B0D5-4EE1-84DD-BDCFAC32ECE0}"/>
              </a:ext>
            </a:extLst>
          </p:cNvPr>
          <p:cNvSpPr>
            <a:spLocks noGrp="1"/>
          </p:cNvSpPr>
          <p:nvPr>
            <p:ph idx="1"/>
          </p:nvPr>
        </p:nvSpPr>
        <p:spPr>
          <a:xfrm>
            <a:off x="1202919" y="2270298"/>
            <a:ext cx="9784080" cy="4206240"/>
          </a:xfrm>
        </p:spPr>
        <p:txBody>
          <a:bodyPr>
            <a:normAutofit fontScale="92500" lnSpcReduction="10000"/>
          </a:bodyPr>
          <a:lstStyle/>
          <a:p>
            <a:r>
              <a:rPr lang="en-US" dirty="0"/>
              <a:t>The internship opportunity I had with </a:t>
            </a:r>
            <a:r>
              <a:rPr lang="en-US" dirty="0" err="1"/>
              <a:t>ExactCure</a:t>
            </a:r>
            <a:r>
              <a:rPr lang="en-US" dirty="0"/>
              <a:t> was a great chance for learning and professional development. I would like to express my deepest gratitude and special thanks to Sylvain Benito who despite being extraordinarily busy with his duties, took time out to arrange the administrative matters for my internship, hear, guide and keep me on the correct path and allow me to carry out my project. </a:t>
            </a:r>
          </a:p>
          <a:p>
            <a:pPr marL="0" indent="0">
              <a:buNone/>
            </a:pPr>
            <a:r>
              <a:rPr lang="en-US" dirty="0"/>
              <a:t> </a:t>
            </a:r>
          </a:p>
          <a:p>
            <a:r>
              <a:rPr lang="en-US" dirty="0"/>
              <a:t>I express my deepest thanks to </a:t>
            </a:r>
            <a:r>
              <a:rPr lang="en-US" dirty="0" err="1"/>
              <a:t>Mattieu</a:t>
            </a:r>
            <a:r>
              <a:rPr lang="en-US" dirty="0"/>
              <a:t> Basset, my direct supervisor, for designing my projects and giving necessary advices and guidance. I want to thank Lola Rousseau, my colleague and Fabien </a:t>
            </a:r>
            <a:r>
              <a:rPr lang="en-US" dirty="0" err="1"/>
              <a:t>Astic</a:t>
            </a:r>
            <a:r>
              <a:rPr lang="en-US" dirty="0"/>
              <a:t>, the president, and all my other colleagues and supervisors for showing hospitality and care for me throughout my stay in Nice.</a:t>
            </a:r>
          </a:p>
          <a:p>
            <a:endParaRPr lang="en-US" dirty="0"/>
          </a:p>
          <a:p>
            <a:r>
              <a:rPr lang="en-US" dirty="0"/>
              <a:t>I perceive this opportunity as a cheerful and fulfilling one. Hope that I could continue cooperation with </a:t>
            </a:r>
            <a:r>
              <a:rPr lang="en-US" dirty="0" err="1"/>
              <a:t>ExactCure</a:t>
            </a:r>
            <a:r>
              <a:rPr lang="en-US" dirty="0"/>
              <a:t> in the future. </a:t>
            </a:r>
            <a:endParaRPr lang="en-SG" dirty="0"/>
          </a:p>
        </p:txBody>
      </p:sp>
    </p:spTree>
    <p:extLst>
      <p:ext uri="{BB962C8B-B14F-4D97-AF65-F5344CB8AC3E}">
        <p14:creationId xmlns:p14="http://schemas.microsoft.com/office/powerpoint/2010/main" val="4085826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4422F7-B42D-4751-9DF9-2322915CE4D5}"/>
              </a:ext>
            </a:extLst>
          </p:cNvPr>
          <p:cNvSpPr>
            <a:spLocks noGrp="1"/>
          </p:cNvSpPr>
          <p:nvPr>
            <p:ph idx="1"/>
          </p:nvPr>
        </p:nvSpPr>
        <p:spPr/>
        <p:txBody>
          <a:bodyPr/>
          <a:lstStyle/>
          <a:p>
            <a:endParaRPr lang="en-SG" dirty="0"/>
          </a:p>
        </p:txBody>
      </p:sp>
      <p:sp>
        <p:nvSpPr>
          <p:cNvPr id="4" name="TextBox 3">
            <a:extLst>
              <a:ext uri="{FF2B5EF4-FFF2-40B4-BE49-F238E27FC236}">
                <a16:creationId xmlns:a16="http://schemas.microsoft.com/office/drawing/2014/main" id="{F65A635B-C25F-497C-916F-1C6003908A12}"/>
              </a:ext>
            </a:extLst>
          </p:cNvPr>
          <p:cNvSpPr txBox="1"/>
          <p:nvPr/>
        </p:nvSpPr>
        <p:spPr>
          <a:xfrm>
            <a:off x="4009968" y="2178386"/>
            <a:ext cx="1207008" cy="1015663"/>
          </a:xfrm>
          <a:prstGeom prst="rect">
            <a:avLst/>
          </a:prstGeom>
          <a:noFill/>
          <a:ln w="31750">
            <a:solidFill>
              <a:schemeClr val="tx1"/>
            </a:solidFill>
          </a:ln>
        </p:spPr>
        <p:txBody>
          <a:bodyPr wrap="square" rtlCol="0">
            <a:spAutoFit/>
          </a:bodyPr>
          <a:lstStyle/>
          <a:p>
            <a:r>
              <a:rPr lang="en-SG" sz="2000" b="1" dirty="0"/>
              <a:t>PubMed </a:t>
            </a:r>
          </a:p>
          <a:p>
            <a:r>
              <a:rPr lang="en-SG" sz="2000" b="1" dirty="0"/>
              <a:t>Article </a:t>
            </a:r>
          </a:p>
          <a:p>
            <a:r>
              <a:rPr lang="en-SG" sz="2000" b="1" dirty="0"/>
              <a:t>Search</a:t>
            </a:r>
          </a:p>
        </p:txBody>
      </p:sp>
      <p:sp>
        <p:nvSpPr>
          <p:cNvPr id="7" name="TextBox 6">
            <a:hlinkClick r:id="rId2" action="ppaction://hlinksldjump"/>
            <a:extLst>
              <a:ext uri="{FF2B5EF4-FFF2-40B4-BE49-F238E27FC236}">
                <a16:creationId xmlns:a16="http://schemas.microsoft.com/office/drawing/2014/main" id="{89543915-7583-445E-9400-8A1BB888C85A}"/>
              </a:ext>
            </a:extLst>
          </p:cNvPr>
          <p:cNvSpPr txBox="1"/>
          <p:nvPr/>
        </p:nvSpPr>
        <p:spPr>
          <a:xfrm>
            <a:off x="1584499" y="3877785"/>
            <a:ext cx="1207008" cy="1200329"/>
          </a:xfrm>
          <a:prstGeom prst="rect">
            <a:avLst/>
          </a:prstGeom>
          <a:noFill/>
          <a:ln w="31750">
            <a:solidFill>
              <a:schemeClr val="tx1"/>
            </a:solidFill>
          </a:ln>
        </p:spPr>
        <p:txBody>
          <a:bodyPr wrap="square" rtlCol="0">
            <a:spAutoFit/>
          </a:bodyPr>
          <a:lstStyle/>
          <a:p>
            <a:r>
              <a:rPr lang="en-SG" dirty="0"/>
              <a:t>2 PubMed-Excel(key-in)</a:t>
            </a:r>
          </a:p>
        </p:txBody>
      </p:sp>
      <p:sp>
        <p:nvSpPr>
          <p:cNvPr id="8" name="TextBox 7">
            <a:hlinkClick r:id="rId3" action="ppaction://hlinksldjump"/>
            <a:extLst>
              <a:ext uri="{FF2B5EF4-FFF2-40B4-BE49-F238E27FC236}">
                <a16:creationId xmlns:a16="http://schemas.microsoft.com/office/drawing/2014/main" id="{56525A3D-0B3B-4A2E-B909-A36BB1EF01BE}"/>
              </a:ext>
            </a:extLst>
          </p:cNvPr>
          <p:cNvSpPr txBox="1"/>
          <p:nvPr/>
        </p:nvSpPr>
        <p:spPr>
          <a:xfrm>
            <a:off x="3190914" y="3756285"/>
            <a:ext cx="1207008" cy="1477328"/>
          </a:xfrm>
          <a:prstGeom prst="rect">
            <a:avLst/>
          </a:prstGeom>
          <a:noFill/>
          <a:ln w="31750">
            <a:solidFill>
              <a:schemeClr val="tx1"/>
            </a:solidFill>
          </a:ln>
        </p:spPr>
        <p:txBody>
          <a:bodyPr wrap="square" rtlCol="0">
            <a:spAutoFit/>
          </a:bodyPr>
          <a:lstStyle/>
          <a:p>
            <a:r>
              <a:rPr lang="en-US" dirty="0"/>
              <a:t>5.1 PubMed(key-in)-Excel-more info</a:t>
            </a:r>
            <a:endParaRPr lang="en-SG" dirty="0"/>
          </a:p>
        </p:txBody>
      </p:sp>
      <p:sp>
        <p:nvSpPr>
          <p:cNvPr id="9" name="TextBox 8">
            <a:hlinkClick r:id="rId3" action="ppaction://hlinksldjump"/>
            <a:extLst>
              <a:ext uri="{FF2B5EF4-FFF2-40B4-BE49-F238E27FC236}">
                <a16:creationId xmlns:a16="http://schemas.microsoft.com/office/drawing/2014/main" id="{9A4E5080-FAE1-4786-9DF0-388EFED8539E}"/>
              </a:ext>
            </a:extLst>
          </p:cNvPr>
          <p:cNvSpPr txBox="1"/>
          <p:nvPr/>
        </p:nvSpPr>
        <p:spPr>
          <a:xfrm>
            <a:off x="4779502" y="3739285"/>
            <a:ext cx="1207008" cy="1477328"/>
          </a:xfrm>
          <a:prstGeom prst="rect">
            <a:avLst/>
          </a:prstGeom>
          <a:noFill/>
          <a:ln w="31750">
            <a:solidFill>
              <a:schemeClr val="tx1"/>
            </a:solidFill>
          </a:ln>
        </p:spPr>
        <p:txBody>
          <a:bodyPr wrap="square" rtlCol="0">
            <a:spAutoFit/>
          </a:bodyPr>
          <a:lstStyle/>
          <a:p>
            <a:r>
              <a:rPr lang="en-US" dirty="0"/>
              <a:t>5.1.1 PubMed(key-</a:t>
            </a:r>
            <a:r>
              <a:rPr lang="en-US" dirty="0" err="1"/>
              <a:t>in,DOI</a:t>
            </a:r>
            <a:r>
              <a:rPr lang="en-US" dirty="0"/>
              <a:t>)-Excel</a:t>
            </a:r>
            <a:endParaRPr lang="en-SG" dirty="0"/>
          </a:p>
        </p:txBody>
      </p:sp>
      <p:sp>
        <p:nvSpPr>
          <p:cNvPr id="10" name="TextBox 9">
            <a:hlinkClick r:id="rId4" action="ppaction://hlinksldjump"/>
            <a:extLst>
              <a:ext uri="{FF2B5EF4-FFF2-40B4-BE49-F238E27FC236}">
                <a16:creationId xmlns:a16="http://schemas.microsoft.com/office/drawing/2014/main" id="{F6BA82D5-4EE9-4EA1-A504-1E6EF08AC9CF}"/>
              </a:ext>
            </a:extLst>
          </p:cNvPr>
          <p:cNvSpPr txBox="1"/>
          <p:nvPr/>
        </p:nvSpPr>
        <p:spPr>
          <a:xfrm>
            <a:off x="6587072" y="3894784"/>
            <a:ext cx="1207008" cy="1200329"/>
          </a:xfrm>
          <a:prstGeom prst="rect">
            <a:avLst/>
          </a:prstGeom>
          <a:noFill/>
          <a:ln w="31750">
            <a:solidFill>
              <a:schemeClr val="tx1"/>
            </a:solidFill>
          </a:ln>
        </p:spPr>
        <p:txBody>
          <a:bodyPr wrap="square" rtlCol="0">
            <a:spAutoFit/>
          </a:bodyPr>
          <a:lstStyle/>
          <a:p>
            <a:r>
              <a:rPr lang="en-US" dirty="0">
                <a:solidFill>
                  <a:srgbClr val="C00000"/>
                </a:solidFill>
              </a:rPr>
              <a:t>5.2 PubMed(</a:t>
            </a:r>
            <a:r>
              <a:rPr lang="en-US" dirty="0" err="1">
                <a:solidFill>
                  <a:srgbClr val="C00000"/>
                </a:solidFill>
              </a:rPr>
              <a:t>txt,PMID</a:t>
            </a:r>
            <a:r>
              <a:rPr lang="en-US" dirty="0">
                <a:solidFill>
                  <a:srgbClr val="C00000"/>
                </a:solidFill>
              </a:rPr>
              <a:t>)-Excel</a:t>
            </a:r>
            <a:endParaRPr lang="en-SG" dirty="0">
              <a:solidFill>
                <a:srgbClr val="C00000"/>
              </a:solidFill>
            </a:endParaRPr>
          </a:p>
        </p:txBody>
      </p:sp>
      <p:cxnSp>
        <p:nvCxnSpPr>
          <p:cNvPr id="11" name="Straight Arrow Connector 10">
            <a:extLst>
              <a:ext uri="{FF2B5EF4-FFF2-40B4-BE49-F238E27FC236}">
                <a16:creationId xmlns:a16="http://schemas.microsoft.com/office/drawing/2014/main" id="{DECEA600-224C-469A-911B-142B3A46A50A}"/>
              </a:ext>
            </a:extLst>
          </p:cNvPr>
          <p:cNvCxnSpPr/>
          <p:nvPr/>
        </p:nvCxnSpPr>
        <p:spPr>
          <a:xfrm flipH="1">
            <a:off x="1961337" y="3016003"/>
            <a:ext cx="1833081" cy="459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8D65457-4DE4-47F8-B983-5EEB8F41B848}"/>
              </a:ext>
            </a:extLst>
          </p:cNvPr>
          <p:cNvCxnSpPr>
            <a:cxnSpLocks/>
          </p:cNvCxnSpPr>
          <p:nvPr/>
        </p:nvCxnSpPr>
        <p:spPr>
          <a:xfrm>
            <a:off x="5383007" y="3194049"/>
            <a:ext cx="362473" cy="545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AB00E59-C367-41C1-827F-9A47D6E8532F}"/>
              </a:ext>
            </a:extLst>
          </p:cNvPr>
          <p:cNvCxnSpPr>
            <a:cxnSpLocks/>
          </p:cNvCxnSpPr>
          <p:nvPr/>
        </p:nvCxnSpPr>
        <p:spPr>
          <a:xfrm>
            <a:off x="5446445" y="2771977"/>
            <a:ext cx="1874027" cy="9040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ACAE4155-3572-4585-A471-296BDDE84791}"/>
              </a:ext>
            </a:extLst>
          </p:cNvPr>
          <p:cNvSpPr txBox="1">
            <a:spLocks/>
          </p:cNvSpPr>
          <p:nvPr/>
        </p:nvSpPr>
        <p:spPr>
          <a:xfrm>
            <a:off x="1445783" y="278910"/>
            <a:ext cx="7172286" cy="150876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sz="2800" b="1" dirty="0"/>
              <a:t>1.2Automation of literature mining</a:t>
            </a:r>
            <a:br>
              <a:rPr lang="en-US" sz="2800" b="1" dirty="0"/>
            </a:br>
            <a:br>
              <a:rPr lang="en-SG" sz="2800" dirty="0"/>
            </a:br>
            <a:r>
              <a:rPr lang="en-US" sz="2800" dirty="0"/>
              <a:t>search of papers based on drug substance from PubMed and returned them in excel format</a:t>
            </a:r>
            <a:endParaRPr lang="en-SG" sz="2800" dirty="0"/>
          </a:p>
        </p:txBody>
      </p:sp>
    </p:spTree>
    <p:extLst>
      <p:ext uri="{BB962C8B-B14F-4D97-AF65-F5344CB8AC3E}">
        <p14:creationId xmlns:p14="http://schemas.microsoft.com/office/powerpoint/2010/main" val="336336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7BB1-4639-4E85-B61F-18B72B86C81A}"/>
              </a:ext>
            </a:extLst>
          </p:cNvPr>
          <p:cNvSpPr>
            <a:spLocks noGrp="1"/>
          </p:cNvSpPr>
          <p:nvPr>
            <p:ph type="title"/>
          </p:nvPr>
        </p:nvSpPr>
        <p:spPr>
          <a:xfrm>
            <a:off x="7801335" y="513472"/>
            <a:ext cx="6869816" cy="1508760"/>
          </a:xfrm>
        </p:spPr>
        <p:txBody>
          <a:bodyPr>
            <a:normAutofit/>
          </a:bodyPr>
          <a:lstStyle/>
          <a:p>
            <a:r>
              <a:rPr lang="en-US" sz="2800" b="1" dirty="0"/>
              <a:t>4.Knime workflow </a:t>
            </a:r>
            <a:br>
              <a:rPr lang="en-US" sz="2800" b="1" dirty="0"/>
            </a:br>
            <a:r>
              <a:rPr lang="en-US" sz="2800" b="1" dirty="0"/>
              <a:t>construction</a:t>
            </a:r>
            <a:br>
              <a:rPr lang="en-US" sz="2800" b="1" dirty="0"/>
            </a:br>
            <a:endParaRPr lang="en-SG" sz="2800" dirty="0"/>
          </a:p>
        </p:txBody>
      </p:sp>
      <p:sp>
        <p:nvSpPr>
          <p:cNvPr id="3" name="Content Placeholder 2">
            <a:extLst>
              <a:ext uri="{FF2B5EF4-FFF2-40B4-BE49-F238E27FC236}">
                <a16:creationId xmlns:a16="http://schemas.microsoft.com/office/drawing/2014/main" id="{0A7AEC6C-C25A-447B-8EF7-D7CC587F5BC0}"/>
              </a:ext>
            </a:extLst>
          </p:cNvPr>
          <p:cNvSpPr>
            <a:spLocks noGrp="1"/>
          </p:cNvSpPr>
          <p:nvPr>
            <p:ph idx="1"/>
          </p:nvPr>
        </p:nvSpPr>
        <p:spPr/>
        <p:txBody>
          <a:bodyPr/>
          <a:lstStyle/>
          <a:p>
            <a:endParaRPr lang="en-SG" b="1" dirty="0"/>
          </a:p>
        </p:txBody>
      </p:sp>
      <p:sp>
        <p:nvSpPr>
          <p:cNvPr id="4" name="TextBox 3">
            <a:extLst>
              <a:ext uri="{FF2B5EF4-FFF2-40B4-BE49-F238E27FC236}">
                <a16:creationId xmlns:a16="http://schemas.microsoft.com/office/drawing/2014/main" id="{BFF09B43-34C1-4C18-A797-D4D19BCB52B5}"/>
              </a:ext>
            </a:extLst>
          </p:cNvPr>
          <p:cNvSpPr txBox="1"/>
          <p:nvPr/>
        </p:nvSpPr>
        <p:spPr>
          <a:xfrm>
            <a:off x="2873915" y="3468469"/>
            <a:ext cx="1207008" cy="830997"/>
          </a:xfrm>
          <a:prstGeom prst="rect">
            <a:avLst/>
          </a:prstGeom>
          <a:noFill/>
          <a:ln w="31750">
            <a:solidFill>
              <a:schemeClr val="tx1"/>
            </a:solidFill>
          </a:ln>
        </p:spPr>
        <p:txBody>
          <a:bodyPr wrap="square" rtlCol="0">
            <a:spAutoFit/>
          </a:bodyPr>
          <a:lstStyle/>
          <a:p>
            <a:r>
              <a:rPr lang="en-SG" sz="2400" b="1" dirty="0"/>
              <a:t>SQL server</a:t>
            </a:r>
          </a:p>
        </p:txBody>
      </p:sp>
      <p:sp>
        <p:nvSpPr>
          <p:cNvPr id="5" name="TextBox 4">
            <a:extLst>
              <a:ext uri="{FF2B5EF4-FFF2-40B4-BE49-F238E27FC236}">
                <a16:creationId xmlns:a16="http://schemas.microsoft.com/office/drawing/2014/main" id="{0AF50737-B922-49FC-B216-2CDB3689A611}"/>
              </a:ext>
            </a:extLst>
          </p:cNvPr>
          <p:cNvSpPr txBox="1"/>
          <p:nvPr/>
        </p:nvSpPr>
        <p:spPr>
          <a:xfrm>
            <a:off x="7858711" y="3145303"/>
            <a:ext cx="1207008" cy="646331"/>
          </a:xfrm>
          <a:prstGeom prst="rect">
            <a:avLst/>
          </a:prstGeom>
          <a:noFill/>
          <a:ln w="31750">
            <a:solidFill>
              <a:schemeClr val="tx1"/>
            </a:solidFill>
          </a:ln>
        </p:spPr>
        <p:txBody>
          <a:bodyPr wrap="square" rtlCol="0">
            <a:spAutoFit/>
          </a:bodyPr>
          <a:lstStyle/>
          <a:p>
            <a:r>
              <a:rPr lang="en-SG" dirty="0" err="1"/>
              <a:t>Knime</a:t>
            </a:r>
            <a:r>
              <a:rPr lang="en-SG" dirty="0"/>
              <a:t> Workflow</a:t>
            </a:r>
          </a:p>
        </p:txBody>
      </p:sp>
      <p:sp>
        <p:nvSpPr>
          <p:cNvPr id="6" name="TextBox 5">
            <a:hlinkClick r:id="rId3" action="ppaction://hlinksldjump"/>
            <a:extLst>
              <a:ext uri="{FF2B5EF4-FFF2-40B4-BE49-F238E27FC236}">
                <a16:creationId xmlns:a16="http://schemas.microsoft.com/office/drawing/2014/main" id="{0624C749-2818-4C98-8356-FCBEA8D09863}"/>
              </a:ext>
            </a:extLst>
          </p:cNvPr>
          <p:cNvSpPr txBox="1"/>
          <p:nvPr/>
        </p:nvSpPr>
        <p:spPr>
          <a:xfrm>
            <a:off x="2873915" y="4520028"/>
            <a:ext cx="1207008" cy="1200329"/>
          </a:xfrm>
          <a:prstGeom prst="rect">
            <a:avLst/>
          </a:prstGeom>
          <a:noFill/>
          <a:ln w="31750">
            <a:solidFill>
              <a:schemeClr val="tx1"/>
            </a:solidFill>
          </a:ln>
        </p:spPr>
        <p:txBody>
          <a:bodyPr wrap="square" rtlCol="0">
            <a:spAutoFit/>
          </a:bodyPr>
          <a:lstStyle/>
          <a:p>
            <a:r>
              <a:rPr lang="en-SG" dirty="0"/>
              <a:t>6 construct SQL on SSMS</a:t>
            </a:r>
          </a:p>
        </p:txBody>
      </p:sp>
      <p:sp>
        <p:nvSpPr>
          <p:cNvPr id="7" name="TextBox 6">
            <a:hlinkClick r:id="rId4" action="ppaction://hlinksldjump"/>
            <a:extLst>
              <a:ext uri="{FF2B5EF4-FFF2-40B4-BE49-F238E27FC236}">
                <a16:creationId xmlns:a16="http://schemas.microsoft.com/office/drawing/2014/main" id="{49AE1AE6-ADDC-4916-9274-FD5F627B4B84}"/>
              </a:ext>
            </a:extLst>
          </p:cNvPr>
          <p:cNvSpPr txBox="1"/>
          <p:nvPr/>
        </p:nvSpPr>
        <p:spPr>
          <a:xfrm>
            <a:off x="953675" y="4520028"/>
            <a:ext cx="1207008" cy="646331"/>
          </a:xfrm>
          <a:prstGeom prst="rect">
            <a:avLst/>
          </a:prstGeom>
          <a:noFill/>
          <a:ln w="31750">
            <a:solidFill>
              <a:schemeClr val="tx1"/>
            </a:solidFill>
          </a:ln>
        </p:spPr>
        <p:txBody>
          <a:bodyPr wrap="square" rtlCol="0">
            <a:spAutoFit/>
          </a:bodyPr>
          <a:lstStyle/>
          <a:p>
            <a:r>
              <a:rPr lang="en-SG" dirty="0">
                <a:solidFill>
                  <a:srgbClr val="C00000"/>
                </a:solidFill>
              </a:rPr>
              <a:t>6.1 Excel-SQL</a:t>
            </a:r>
          </a:p>
        </p:txBody>
      </p:sp>
      <p:sp>
        <p:nvSpPr>
          <p:cNvPr id="8" name="TextBox 7">
            <a:hlinkClick r:id="rId5" action="ppaction://hlinksldjump"/>
            <a:extLst>
              <a:ext uri="{FF2B5EF4-FFF2-40B4-BE49-F238E27FC236}">
                <a16:creationId xmlns:a16="http://schemas.microsoft.com/office/drawing/2014/main" id="{99805E3D-E5BC-4A47-A3F8-191E8220754D}"/>
              </a:ext>
            </a:extLst>
          </p:cNvPr>
          <p:cNvSpPr txBox="1"/>
          <p:nvPr/>
        </p:nvSpPr>
        <p:spPr>
          <a:xfrm>
            <a:off x="4794155" y="4520027"/>
            <a:ext cx="1207008" cy="646331"/>
          </a:xfrm>
          <a:prstGeom prst="rect">
            <a:avLst/>
          </a:prstGeom>
          <a:noFill/>
          <a:ln w="31750">
            <a:solidFill>
              <a:schemeClr val="tx1"/>
            </a:solidFill>
          </a:ln>
        </p:spPr>
        <p:txBody>
          <a:bodyPr wrap="square" rtlCol="0">
            <a:spAutoFit/>
          </a:bodyPr>
          <a:lstStyle/>
          <a:p>
            <a:r>
              <a:rPr lang="en-SG" dirty="0">
                <a:solidFill>
                  <a:srgbClr val="C00000"/>
                </a:solidFill>
              </a:rPr>
              <a:t>6.2 SQL-graph</a:t>
            </a:r>
          </a:p>
        </p:txBody>
      </p:sp>
      <p:cxnSp>
        <p:nvCxnSpPr>
          <p:cNvPr id="9" name="Straight Arrow Connector 8">
            <a:extLst>
              <a:ext uri="{FF2B5EF4-FFF2-40B4-BE49-F238E27FC236}">
                <a16:creationId xmlns:a16="http://schemas.microsoft.com/office/drawing/2014/main" id="{B867047B-FBD4-4DBF-BA93-03B0D78D36F2}"/>
              </a:ext>
            </a:extLst>
          </p:cNvPr>
          <p:cNvCxnSpPr>
            <a:cxnSpLocks/>
          </p:cNvCxnSpPr>
          <p:nvPr/>
        </p:nvCxnSpPr>
        <p:spPr>
          <a:xfrm>
            <a:off x="2228690" y="4893740"/>
            <a:ext cx="645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A35A9E4-2F48-412B-A650-51DF7BA34CFD}"/>
              </a:ext>
            </a:extLst>
          </p:cNvPr>
          <p:cNvCxnSpPr>
            <a:cxnSpLocks/>
          </p:cNvCxnSpPr>
          <p:nvPr/>
        </p:nvCxnSpPr>
        <p:spPr>
          <a:xfrm>
            <a:off x="9065719" y="3468468"/>
            <a:ext cx="1785934" cy="996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hlinkClick r:id="rId6" action="ppaction://hlinksldjump"/>
            <a:extLst>
              <a:ext uri="{FF2B5EF4-FFF2-40B4-BE49-F238E27FC236}">
                <a16:creationId xmlns:a16="http://schemas.microsoft.com/office/drawing/2014/main" id="{862117EA-0FC4-4947-8E07-58386C7EB975}"/>
              </a:ext>
            </a:extLst>
          </p:cNvPr>
          <p:cNvSpPr txBox="1"/>
          <p:nvPr/>
        </p:nvSpPr>
        <p:spPr>
          <a:xfrm>
            <a:off x="7862547" y="4529017"/>
            <a:ext cx="1207008" cy="923330"/>
          </a:xfrm>
          <a:prstGeom prst="rect">
            <a:avLst/>
          </a:prstGeom>
          <a:noFill/>
          <a:ln w="31750">
            <a:solidFill>
              <a:schemeClr val="tx1"/>
            </a:solidFill>
          </a:ln>
        </p:spPr>
        <p:txBody>
          <a:bodyPr wrap="square" rtlCol="0">
            <a:spAutoFit/>
          </a:bodyPr>
          <a:lstStyle/>
          <a:p>
            <a:r>
              <a:rPr lang="en-SG" dirty="0">
                <a:solidFill>
                  <a:srgbClr val="C00000"/>
                </a:solidFill>
              </a:rPr>
              <a:t>7.Construct </a:t>
            </a:r>
            <a:r>
              <a:rPr lang="en-SG" dirty="0" err="1">
                <a:solidFill>
                  <a:srgbClr val="C00000"/>
                </a:solidFill>
              </a:rPr>
              <a:t>Knime</a:t>
            </a:r>
            <a:r>
              <a:rPr lang="en-SG" dirty="0">
                <a:solidFill>
                  <a:srgbClr val="C00000"/>
                </a:solidFill>
              </a:rPr>
              <a:t> Workflow</a:t>
            </a:r>
          </a:p>
        </p:txBody>
      </p:sp>
      <p:sp>
        <p:nvSpPr>
          <p:cNvPr id="13" name="TextBox 12">
            <a:hlinkClick r:id="rId7" action="ppaction://hlinksldjump"/>
            <a:extLst>
              <a:ext uri="{FF2B5EF4-FFF2-40B4-BE49-F238E27FC236}">
                <a16:creationId xmlns:a16="http://schemas.microsoft.com/office/drawing/2014/main" id="{F9FB513F-356F-422D-A6D7-D9B0765FCE14}"/>
              </a:ext>
            </a:extLst>
          </p:cNvPr>
          <p:cNvSpPr txBox="1"/>
          <p:nvPr/>
        </p:nvSpPr>
        <p:spPr>
          <a:xfrm>
            <a:off x="9425858" y="4529017"/>
            <a:ext cx="1561141" cy="646331"/>
          </a:xfrm>
          <a:prstGeom prst="rect">
            <a:avLst/>
          </a:prstGeom>
          <a:noFill/>
          <a:ln w="31750">
            <a:solidFill>
              <a:schemeClr val="tx1"/>
            </a:solidFill>
          </a:ln>
        </p:spPr>
        <p:txBody>
          <a:bodyPr wrap="square" rtlCol="0">
            <a:spAutoFit/>
          </a:bodyPr>
          <a:lstStyle/>
          <a:p>
            <a:r>
              <a:rPr lang="en-SG" dirty="0">
                <a:solidFill>
                  <a:srgbClr val="C00000"/>
                </a:solidFill>
              </a:rPr>
              <a:t>7.1 Python node-graph</a:t>
            </a:r>
          </a:p>
        </p:txBody>
      </p:sp>
      <p:cxnSp>
        <p:nvCxnSpPr>
          <p:cNvPr id="15" name="Straight Arrow Connector 14">
            <a:extLst>
              <a:ext uri="{FF2B5EF4-FFF2-40B4-BE49-F238E27FC236}">
                <a16:creationId xmlns:a16="http://schemas.microsoft.com/office/drawing/2014/main" id="{A73F8398-8194-4AFA-A208-04461F6C83FF}"/>
              </a:ext>
            </a:extLst>
          </p:cNvPr>
          <p:cNvCxnSpPr>
            <a:cxnSpLocks/>
          </p:cNvCxnSpPr>
          <p:nvPr/>
        </p:nvCxnSpPr>
        <p:spPr>
          <a:xfrm flipV="1">
            <a:off x="8326445" y="3939734"/>
            <a:ext cx="16065" cy="498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A3759FF-BC3F-4224-A2AE-17AFDEDFF1EE}"/>
              </a:ext>
            </a:extLst>
          </p:cNvPr>
          <p:cNvCxnSpPr>
            <a:cxnSpLocks/>
          </p:cNvCxnSpPr>
          <p:nvPr/>
        </p:nvCxnSpPr>
        <p:spPr>
          <a:xfrm flipV="1">
            <a:off x="4164683" y="4893740"/>
            <a:ext cx="503852" cy="7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ADA13561-8150-4F99-A116-F39332CB5134}"/>
              </a:ext>
            </a:extLst>
          </p:cNvPr>
          <p:cNvSpPr txBox="1">
            <a:spLocks/>
          </p:cNvSpPr>
          <p:nvPr/>
        </p:nvSpPr>
        <p:spPr>
          <a:xfrm>
            <a:off x="1836721" y="551572"/>
            <a:ext cx="4164442" cy="1508760"/>
          </a:xfrm>
          <a:prstGeom prst="rect">
            <a:avLst/>
          </a:prstGeom>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sz="2800" b="1" dirty="0"/>
              <a:t>3.Construction of SQL database structure</a:t>
            </a:r>
          </a:p>
          <a:p>
            <a:endParaRPr lang="en-SG" sz="2800" dirty="0"/>
          </a:p>
        </p:txBody>
      </p:sp>
    </p:spTree>
    <p:extLst>
      <p:ext uri="{BB962C8B-B14F-4D97-AF65-F5344CB8AC3E}">
        <p14:creationId xmlns:p14="http://schemas.microsoft.com/office/powerpoint/2010/main" val="3490826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6450-A8F5-4929-9F81-3CAC430F77A1}"/>
              </a:ext>
            </a:extLst>
          </p:cNvPr>
          <p:cNvSpPr>
            <a:spLocks noGrp="1"/>
          </p:cNvSpPr>
          <p:nvPr>
            <p:ph type="title"/>
          </p:nvPr>
        </p:nvSpPr>
        <p:spPr>
          <a:xfrm>
            <a:off x="0" y="505557"/>
            <a:ext cx="9784080" cy="1508760"/>
          </a:xfrm>
        </p:spPr>
        <p:txBody>
          <a:bodyPr>
            <a:normAutofit fontScale="90000"/>
          </a:bodyPr>
          <a:lstStyle/>
          <a:p>
            <a:pPr>
              <a:lnSpc>
                <a:spcPct val="100000"/>
              </a:lnSpc>
            </a:pPr>
            <a:r>
              <a:rPr lang="en-SG" dirty="0"/>
              <a:t>Overview</a:t>
            </a:r>
            <a:br>
              <a:rPr lang="en-SG" sz="1600" dirty="0"/>
            </a:br>
            <a:r>
              <a:rPr lang="en-US" sz="1600" dirty="0"/>
              <a:t>Duration: 18 June 2018 to 31 August 2018 </a:t>
            </a:r>
            <a:br>
              <a:rPr lang="en-US" sz="1200" dirty="0"/>
            </a:br>
            <a:br>
              <a:rPr lang="en-US" sz="1200" dirty="0"/>
            </a:br>
            <a:r>
              <a:rPr lang="en-US" sz="1200" dirty="0"/>
              <a:t>--The following are task list with brief description.</a:t>
            </a:r>
            <a:br>
              <a:rPr lang="en-US" sz="1200" dirty="0"/>
            </a:br>
            <a:r>
              <a:rPr lang="en-US" sz="1200" dirty="0">
                <a:solidFill>
                  <a:srgbClr val="FF0000"/>
                </a:solidFill>
              </a:rPr>
              <a:t>--</a:t>
            </a:r>
            <a:r>
              <a:rPr lang="en-US" sz="1200" u="sng" dirty="0">
                <a:solidFill>
                  <a:srgbClr val="FF0000"/>
                </a:solidFill>
              </a:rPr>
              <a:t>Those with  ‘**’  are non-python code</a:t>
            </a:r>
            <a:r>
              <a:rPr lang="en-US" sz="1200" dirty="0">
                <a:solidFill>
                  <a:srgbClr val="FF0000"/>
                </a:solidFill>
              </a:rPr>
              <a:t>, the rest are python code</a:t>
            </a:r>
            <a:br>
              <a:rPr lang="en-US" sz="1200" dirty="0">
                <a:solidFill>
                  <a:srgbClr val="FF0000"/>
                </a:solidFill>
              </a:rPr>
            </a:br>
            <a:r>
              <a:rPr lang="en-US" sz="1200" dirty="0">
                <a:solidFill>
                  <a:srgbClr val="FF0000"/>
                </a:solidFill>
              </a:rPr>
              <a:t>--</a:t>
            </a:r>
            <a:r>
              <a:rPr lang="en-US" sz="1200" u="sng" dirty="0">
                <a:solidFill>
                  <a:srgbClr val="FF0000"/>
                </a:solidFill>
              </a:rPr>
              <a:t>Those with ‘</a:t>
            </a:r>
            <a:r>
              <a:rPr lang="en-SG" sz="1200" u="sng" dirty="0">
                <a:solidFill>
                  <a:srgbClr val="FF0000"/>
                </a:solidFill>
              </a:rPr>
              <a:t>##</a:t>
            </a:r>
            <a:r>
              <a:rPr lang="en-US" sz="1200" u="sng" dirty="0">
                <a:solidFill>
                  <a:srgbClr val="FF0000"/>
                </a:solidFill>
              </a:rPr>
              <a:t>’ .are optimal method </a:t>
            </a:r>
            <a:r>
              <a:rPr lang="en-US" sz="1200" dirty="0">
                <a:solidFill>
                  <a:srgbClr val="FF0000"/>
                </a:solidFill>
              </a:rPr>
              <a:t>for its category.</a:t>
            </a:r>
            <a:br>
              <a:rPr lang="en-US" sz="1200" dirty="0"/>
            </a:br>
            <a:r>
              <a:rPr lang="en-US" sz="1200" dirty="0"/>
              <a:t>--The index number of each task is corresponding to the index of the code.</a:t>
            </a:r>
            <a:br>
              <a:rPr lang="en-US" sz="1200" dirty="0"/>
            </a:br>
            <a:r>
              <a:rPr lang="en-US" sz="1200" dirty="0"/>
              <a:t> </a:t>
            </a:r>
            <a:br>
              <a:rPr lang="en-US" dirty="0"/>
            </a:br>
            <a:endParaRPr lang="en-SG" dirty="0"/>
          </a:p>
        </p:txBody>
      </p:sp>
      <p:sp>
        <p:nvSpPr>
          <p:cNvPr id="3" name="Content Placeholder 2">
            <a:extLst>
              <a:ext uri="{FF2B5EF4-FFF2-40B4-BE49-F238E27FC236}">
                <a16:creationId xmlns:a16="http://schemas.microsoft.com/office/drawing/2014/main" id="{2AA7CCD3-DE51-438B-8C9E-F356D4BA769F}"/>
              </a:ext>
            </a:extLst>
          </p:cNvPr>
          <p:cNvSpPr>
            <a:spLocks noGrp="1"/>
          </p:cNvSpPr>
          <p:nvPr>
            <p:ph idx="1"/>
          </p:nvPr>
        </p:nvSpPr>
        <p:spPr>
          <a:xfrm>
            <a:off x="-77002" y="1610056"/>
            <a:ext cx="11064001" cy="5156504"/>
          </a:xfrm>
        </p:spPr>
        <p:txBody>
          <a:bodyPr>
            <a:normAutofit fontScale="25000" lnSpcReduction="20000"/>
          </a:bodyPr>
          <a:lstStyle/>
          <a:p>
            <a:pPr marL="0" indent="0">
              <a:buNone/>
            </a:pPr>
            <a:r>
              <a:rPr lang="en-US" dirty="0"/>
              <a:t>: </a:t>
            </a:r>
          </a:p>
          <a:p>
            <a:r>
              <a:rPr lang="en-US" sz="4800" b="1" dirty="0"/>
              <a:t>Automation of literature mining</a:t>
            </a:r>
          </a:p>
          <a:p>
            <a:r>
              <a:rPr lang="en-US" sz="3600" dirty="0">
                <a:hlinkClick r:id="rId2" action="ppaction://hlinksldjump">
                  <a:extLst>
                    <a:ext uri="{A12FA001-AC4F-418D-AE19-62706E023703}">
                      <ahyp:hlinkClr xmlns:ahyp="http://schemas.microsoft.com/office/drawing/2018/hyperlinkcolor" val="tx"/>
                    </a:ext>
                  </a:extLst>
                </a:hlinkClick>
              </a:rPr>
              <a:t>1)</a:t>
            </a:r>
            <a:r>
              <a:rPr lang="en-SG" sz="3600" dirty="0">
                <a:hlinkClick r:id="rId2" action="ppaction://hlinksldjump">
                  <a:extLst>
                    <a:ext uri="{A12FA001-AC4F-418D-AE19-62706E023703}">
                      <ahyp:hlinkClr xmlns:ahyp="http://schemas.microsoft.com/office/drawing/2018/hyperlinkcolor" val="tx"/>
                    </a:ext>
                  </a:extLst>
                </a:hlinkClick>
              </a:rPr>
              <a:t> subtract pharmacokinetic section from RCP from ‘base-donnees-publique.medicaments.gouv.fr’ based on random IDs loop---return to excel</a:t>
            </a:r>
            <a:endParaRPr lang="en-SG" sz="3600" dirty="0"/>
          </a:p>
          <a:p>
            <a:r>
              <a:rPr lang="en-SG" sz="3600" dirty="0">
                <a:hlinkClick r:id="rId3" action="ppaction://hlinksldjump">
                  <a:extLst>
                    <a:ext uri="{A12FA001-AC4F-418D-AE19-62706E023703}">
                      <ahyp:hlinkClr xmlns:ahyp="http://schemas.microsoft.com/office/drawing/2018/hyperlinkcolor" val="tx"/>
                    </a:ext>
                  </a:extLst>
                </a:hlinkClick>
              </a:rPr>
              <a:t>2)</a:t>
            </a:r>
            <a:r>
              <a:rPr lang="en-US" sz="3600" dirty="0">
                <a:hlinkClick r:id="rId3" action="ppaction://hlinksldjump">
                  <a:extLst>
                    <a:ext uri="{A12FA001-AC4F-418D-AE19-62706E023703}">
                      <ahyp:hlinkClr xmlns:ahyp="http://schemas.microsoft.com/office/drawing/2018/hyperlinkcolor" val="tx"/>
                    </a:ext>
                  </a:extLst>
                </a:hlinkClick>
              </a:rPr>
              <a:t> search of papers based on drug substance name and keywords (key in at prompt) from PubMed and return [article title, author, </a:t>
            </a:r>
            <a:r>
              <a:rPr lang="en-US" sz="3600" dirty="0" err="1">
                <a:hlinkClick r:id="rId3" action="ppaction://hlinksldjump">
                  <a:extLst>
                    <a:ext uri="{A12FA001-AC4F-418D-AE19-62706E023703}">
                      <ahyp:hlinkClr xmlns:ahyp="http://schemas.microsoft.com/office/drawing/2018/hyperlinkcolor" val="tx"/>
                    </a:ext>
                  </a:extLst>
                </a:hlinkClick>
              </a:rPr>
              <a:t>abstract,link</a:t>
            </a:r>
            <a:r>
              <a:rPr lang="en-US" sz="3600" dirty="0">
                <a:hlinkClick r:id="rId3" action="ppaction://hlinksldjump">
                  <a:extLst>
                    <a:ext uri="{A12FA001-AC4F-418D-AE19-62706E023703}">
                      <ahyp:hlinkClr xmlns:ahyp="http://schemas.microsoft.com/office/drawing/2018/hyperlinkcolor" val="tx"/>
                    </a:ext>
                  </a:extLst>
                </a:hlinkClick>
              </a:rPr>
              <a:t>] in excel </a:t>
            </a:r>
            <a:endParaRPr lang="en-US" sz="3600" dirty="0"/>
          </a:p>
          <a:p>
            <a:r>
              <a:rPr lang="en-US" sz="3600" dirty="0">
                <a:hlinkClick r:id="rId4" action="ppaction://hlinksldjump">
                  <a:extLst>
                    <a:ext uri="{A12FA001-AC4F-418D-AE19-62706E023703}">
                      <ahyp:hlinkClr xmlns:ahyp="http://schemas.microsoft.com/office/drawing/2018/hyperlinkcolor" val="tx"/>
                    </a:ext>
                  </a:extLst>
                </a:hlinkClick>
              </a:rPr>
              <a:t>3.1)get all the drug names and corresponding RCP link </a:t>
            </a:r>
            <a:r>
              <a:rPr lang="en-SG" sz="3600" dirty="0">
                <a:hlinkClick r:id="rId4" action="ppaction://hlinksldjump">
                  <a:extLst>
                    <a:ext uri="{A12FA001-AC4F-418D-AE19-62706E023703}">
                      <ahyp:hlinkClr xmlns:ahyp="http://schemas.microsoft.com/office/drawing/2018/hyperlinkcolor" val="tx"/>
                    </a:ext>
                  </a:extLst>
                </a:hlinkClick>
              </a:rPr>
              <a:t>from ‘base-donnees-publique.medicaments.gouv.fr’ return both in csv file</a:t>
            </a:r>
            <a:r>
              <a:rPr lang="en-SG" sz="3600" dirty="0"/>
              <a:t> </a:t>
            </a:r>
            <a:r>
              <a:rPr lang="en-SG" sz="3600" u="sng" dirty="0">
                <a:solidFill>
                  <a:schemeClr val="accent1">
                    <a:lumMod val="60000"/>
                    <a:lumOff val="40000"/>
                  </a:schemeClr>
                </a:solidFill>
              </a:rPr>
              <a:t>##</a:t>
            </a:r>
            <a:endParaRPr lang="en-SG" sz="3600" dirty="0">
              <a:solidFill>
                <a:schemeClr val="accent1">
                  <a:lumMod val="60000"/>
                  <a:lumOff val="40000"/>
                </a:schemeClr>
              </a:solidFill>
            </a:endParaRPr>
          </a:p>
          <a:p>
            <a:r>
              <a:rPr lang="en-US" sz="3600" dirty="0">
                <a:hlinkClick r:id="rId5" action="ppaction://hlinksldjump">
                  <a:extLst>
                    <a:ext uri="{A12FA001-AC4F-418D-AE19-62706E023703}">
                      <ahyp:hlinkClr xmlns:ahyp="http://schemas.microsoft.com/office/drawing/2018/hyperlinkcolor" val="tx"/>
                    </a:ext>
                  </a:extLst>
                </a:hlinkClick>
              </a:rPr>
              <a:t>3.2)request links in 3.1)csv file, return drug name, substance, RCP pharmacokinetics section, return in excel</a:t>
            </a:r>
            <a:endParaRPr lang="en-US" sz="3600" dirty="0"/>
          </a:p>
          <a:p>
            <a:r>
              <a:rPr lang="en-US" sz="3600" dirty="0">
                <a:hlinkClick r:id="rId6" action="ppaction://hlinksldjump">
                  <a:extLst>
                    <a:ext uri="{A12FA001-AC4F-418D-AE19-62706E023703}">
                      <ahyp:hlinkClr xmlns:ahyp="http://schemas.microsoft.com/office/drawing/2018/hyperlinkcolor" val="tx"/>
                    </a:ext>
                  </a:extLst>
                </a:hlinkClick>
              </a:rPr>
              <a:t>3.3) from 3.1)csv file, string manipulation return drug name, substance name to excel file and put all active substance name in a txt file without repetition</a:t>
            </a:r>
            <a:r>
              <a:rPr lang="en-US" sz="3600" dirty="0"/>
              <a:t> </a:t>
            </a:r>
            <a:r>
              <a:rPr lang="en-SG" sz="3600" u="sng" dirty="0">
                <a:solidFill>
                  <a:schemeClr val="accent1">
                    <a:lumMod val="60000"/>
                    <a:lumOff val="40000"/>
                  </a:schemeClr>
                </a:solidFill>
              </a:rPr>
              <a:t>##</a:t>
            </a:r>
            <a:endParaRPr lang="en-US" sz="3600" dirty="0">
              <a:solidFill>
                <a:schemeClr val="accent1">
                  <a:lumMod val="60000"/>
                  <a:lumOff val="40000"/>
                </a:schemeClr>
              </a:solidFill>
            </a:endParaRPr>
          </a:p>
          <a:p>
            <a:r>
              <a:rPr lang="en-US" sz="3600" dirty="0">
                <a:hlinkClick r:id="rId7" action="ppaction://hlinksldjump">
                  <a:extLst>
                    <a:ext uri="{A12FA001-AC4F-418D-AE19-62706E023703}">
                      <ahyp:hlinkClr xmlns:ahyp="http://schemas.microsoft.com/office/drawing/2018/hyperlinkcolor" val="tx"/>
                    </a:ext>
                  </a:extLst>
                </a:hlinkClick>
              </a:rPr>
              <a:t>4.1)request links in 3.1)csv file, return drug name, substance name, drug composition, drug form, RCP pharmacokinetic section, return all in excel</a:t>
            </a:r>
            <a:r>
              <a:rPr lang="en-SG" sz="3600" u="sng" dirty="0">
                <a:solidFill>
                  <a:schemeClr val="accent1">
                    <a:lumMod val="60000"/>
                    <a:lumOff val="40000"/>
                  </a:schemeClr>
                </a:solidFill>
              </a:rPr>
              <a:t>##</a:t>
            </a:r>
            <a:endParaRPr lang="en-US" sz="3600" dirty="0">
              <a:solidFill>
                <a:schemeClr val="accent1">
                  <a:lumMod val="60000"/>
                  <a:lumOff val="40000"/>
                </a:schemeClr>
              </a:solidFill>
            </a:endParaRPr>
          </a:p>
          <a:p>
            <a:r>
              <a:rPr lang="en-US" sz="3600" dirty="0">
                <a:hlinkClick r:id="rId8" action="ppaction://hlinksldjump">
                  <a:extLst>
                    <a:ext uri="{A12FA001-AC4F-418D-AE19-62706E023703}">
                      <ahyp:hlinkClr xmlns:ahyp="http://schemas.microsoft.com/office/drawing/2018/hyperlinkcolor" val="tx"/>
                    </a:ext>
                  </a:extLst>
                </a:hlinkClick>
              </a:rPr>
              <a:t>4.2)transform information in 4.1)excel to word document one word document per drug , save under the name of each drug</a:t>
            </a:r>
            <a:r>
              <a:rPr lang="en-US" sz="3600" dirty="0"/>
              <a:t> </a:t>
            </a:r>
            <a:r>
              <a:rPr lang="en-SG" sz="3600" u="sng" dirty="0">
                <a:solidFill>
                  <a:schemeClr val="accent1">
                    <a:lumMod val="60000"/>
                    <a:lumOff val="40000"/>
                  </a:schemeClr>
                </a:solidFill>
              </a:rPr>
              <a:t>##</a:t>
            </a:r>
            <a:endParaRPr lang="en-US" sz="3600" dirty="0">
              <a:solidFill>
                <a:schemeClr val="accent1">
                  <a:lumMod val="60000"/>
                  <a:lumOff val="40000"/>
                </a:schemeClr>
              </a:solidFill>
            </a:endParaRPr>
          </a:p>
          <a:p>
            <a:r>
              <a:rPr lang="en-US" sz="3600" dirty="0">
                <a:hlinkClick r:id="rId9" action="ppaction://hlinksldjump">
                  <a:extLst>
                    <a:ext uri="{A12FA001-AC4F-418D-AE19-62706E023703}">
                      <ahyp:hlinkClr xmlns:ahyp="http://schemas.microsoft.com/office/drawing/2018/hyperlinkcolor" val="tx"/>
                    </a:ext>
                  </a:extLst>
                </a:hlinkClick>
              </a:rPr>
              <a:t>5.1)search PubMed articles about substance written in a txt file, return substance name, keyword for search, article title, author, </a:t>
            </a:r>
            <a:r>
              <a:rPr lang="en-US" sz="3600" dirty="0" err="1">
                <a:hlinkClick r:id="rId9" action="ppaction://hlinksldjump">
                  <a:extLst>
                    <a:ext uri="{A12FA001-AC4F-418D-AE19-62706E023703}">
                      <ahyp:hlinkClr xmlns:ahyp="http://schemas.microsoft.com/office/drawing/2018/hyperlinkcolor" val="tx"/>
                    </a:ext>
                  </a:extLst>
                </a:hlinkClick>
              </a:rPr>
              <a:t>link,abstract</a:t>
            </a:r>
            <a:r>
              <a:rPr lang="en-US" sz="3600" dirty="0">
                <a:hlinkClick r:id="rId9" action="ppaction://hlinksldjump">
                  <a:extLst>
                    <a:ext uri="{A12FA001-AC4F-418D-AE19-62706E023703}">
                      <ahyp:hlinkClr xmlns:ahyp="http://schemas.microsoft.com/office/drawing/2018/hyperlinkcolor" val="tx"/>
                    </a:ext>
                  </a:extLst>
                </a:hlinkClick>
              </a:rPr>
              <a:t>, date of search return in excel</a:t>
            </a:r>
            <a:endParaRPr lang="en-US" sz="3600" dirty="0"/>
          </a:p>
          <a:p>
            <a:r>
              <a:rPr lang="en-US" sz="3600" dirty="0">
                <a:hlinkClick r:id="rId9" action="ppaction://hlinksldjump">
                  <a:extLst>
                    <a:ext uri="{A12FA001-AC4F-418D-AE19-62706E023703}">
                      <ahyp:hlinkClr xmlns:ahyp="http://schemas.microsoft.com/office/drawing/2018/hyperlinkcolor" val="tx"/>
                    </a:ext>
                  </a:extLst>
                </a:hlinkClick>
              </a:rPr>
              <a:t>5.1.1) )search PubMed articles about substance written in a txt file, return substance name, keyword for search, article </a:t>
            </a:r>
            <a:r>
              <a:rPr lang="en-US" sz="3600" dirty="0" err="1">
                <a:hlinkClick r:id="rId9" action="ppaction://hlinksldjump">
                  <a:extLst>
                    <a:ext uri="{A12FA001-AC4F-418D-AE19-62706E023703}">
                      <ahyp:hlinkClr xmlns:ahyp="http://schemas.microsoft.com/office/drawing/2018/hyperlinkcolor" val="tx"/>
                    </a:ext>
                  </a:extLst>
                </a:hlinkClick>
              </a:rPr>
              <a:t>title,DOI</a:t>
            </a:r>
            <a:r>
              <a:rPr lang="en-US" sz="3600" dirty="0">
                <a:hlinkClick r:id="rId9" action="ppaction://hlinksldjump">
                  <a:extLst>
                    <a:ext uri="{A12FA001-AC4F-418D-AE19-62706E023703}">
                      <ahyp:hlinkClr xmlns:ahyp="http://schemas.microsoft.com/office/drawing/2018/hyperlinkcolor" val="tx"/>
                    </a:ext>
                  </a:extLst>
                </a:hlinkClick>
              </a:rPr>
              <a:t>, author, </a:t>
            </a:r>
            <a:r>
              <a:rPr lang="en-US" sz="3600" dirty="0" err="1">
                <a:hlinkClick r:id="rId9" action="ppaction://hlinksldjump">
                  <a:extLst>
                    <a:ext uri="{A12FA001-AC4F-418D-AE19-62706E023703}">
                      <ahyp:hlinkClr xmlns:ahyp="http://schemas.microsoft.com/office/drawing/2018/hyperlinkcolor" val="tx"/>
                    </a:ext>
                  </a:extLst>
                </a:hlinkClick>
              </a:rPr>
              <a:t>link,abstract</a:t>
            </a:r>
            <a:r>
              <a:rPr lang="en-US" sz="3600" dirty="0">
                <a:hlinkClick r:id="rId9" action="ppaction://hlinksldjump">
                  <a:extLst>
                    <a:ext uri="{A12FA001-AC4F-418D-AE19-62706E023703}">
                      <ahyp:hlinkClr xmlns:ahyp="http://schemas.microsoft.com/office/drawing/2018/hyperlinkcolor" val="tx"/>
                    </a:ext>
                  </a:extLst>
                </a:hlinkClick>
              </a:rPr>
              <a:t>, date of search return in excel, eliminate repeated articles by DOI check</a:t>
            </a:r>
            <a:endParaRPr lang="en-US" sz="3600" dirty="0"/>
          </a:p>
          <a:p>
            <a:r>
              <a:rPr lang="en-US" sz="3600" dirty="0">
                <a:hlinkClick r:id="rId10" action="ppaction://hlinksldjump">
                  <a:extLst>
                    <a:ext uri="{A12FA001-AC4F-418D-AE19-62706E023703}">
                      <ahyp:hlinkClr xmlns:ahyp="http://schemas.microsoft.com/office/drawing/2018/hyperlinkcolor" val="tx"/>
                    </a:ext>
                  </a:extLst>
                </a:hlinkClick>
              </a:rPr>
              <a:t>5.2)search PubMed articles about substance written in a txt file, return substance name, keyword for search, article </a:t>
            </a:r>
            <a:r>
              <a:rPr lang="en-US" sz="3600" dirty="0" err="1">
                <a:hlinkClick r:id="rId10" action="ppaction://hlinksldjump">
                  <a:extLst>
                    <a:ext uri="{A12FA001-AC4F-418D-AE19-62706E023703}">
                      <ahyp:hlinkClr xmlns:ahyp="http://schemas.microsoft.com/office/drawing/2018/hyperlinkcolor" val="tx"/>
                    </a:ext>
                  </a:extLst>
                </a:hlinkClick>
              </a:rPr>
              <a:t>title,PMID,DOI</a:t>
            </a:r>
            <a:r>
              <a:rPr lang="en-US" sz="3600" dirty="0">
                <a:hlinkClick r:id="rId10" action="ppaction://hlinksldjump">
                  <a:extLst>
                    <a:ext uri="{A12FA001-AC4F-418D-AE19-62706E023703}">
                      <ahyp:hlinkClr xmlns:ahyp="http://schemas.microsoft.com/office/drawing/2018/hyperlinkcolor" val="tx"/>
                    </a:ext>
                  </a:extLst>
                </a:hlinkClick>
              </a:rPr>
              <a:t>, author, </a:t>
            </a:r>
            <a:r>
              <a:rPr lang="en-US" sz="3600" dirty="0" err="1">
                <a:hlinkClick r:id="rId10" action="ppaction://hlinksldjump">
                  <a:extLst>
                    <a:ext uri="{A12FA001-AC4F-418D-AE19-62706E023703}">
                      <ahyp:hlinkClr xmlns:ahyp="http://schemas.microsoft.com/office/drawing/2018/hyperlinkcolor" val="tx"/>
                    </a:ext>
                  </a:extLst>
                </a:hlinkClick>
              </a:rPr>
              <a:t>link,abstract</a:t>
            </a:r>
            <a:r>
              <a:rPr lang="en-US" sz="3600" dirty="0">
                <a:hlinkClick r:id="rId10" action="ppaction://hlinksldjump">
                  <a:extLst>
                    <a:ext uri="{A12FA001-AC4F-418D-AE19-62706E023703}">
                      <ahyp:hlinkClr xmlns:ahyp="http://schemas.microsoft.com/office/drawing/2018/hyperlinkcolor" val="tx"/>
                    </a:ext>
                  </a:extLst>
                </a:hlinkClick>
              </a:rPr>
              <a:t>, date of search return in excel, eliminate repeated articles by PMID check in single substance database</a:t>
            </a:r>
            <a:r>
              <a:rPr lang="en-US" sz="3600" dirty="0"/>
              <a:t> </a:t>
            </a:r>
            <a:r>
              <a:rPr lang="en-SG" sz="3600" u="sng" dirty="0">
                <a:solidFill>
                  <a:schemeClr val="accent1">
                    <a:lumMod val="60000"/>
                    <a:lumOff val="40000"/>
                  </a:schemeClr>
                </a:solidFill>
              </a:rPr>
              <a:t>##</a:t>
            </a:r>
            <a:endParaRPr lang="en-US" sz="3600" dirty="0">
              <a:solidFill>
                <a:schemeClr val="accent1">
                  <a:lumMod val="60000"/>
                  <a:lumOff val="40000"/>
                </a:schemeClr>
              </a:solidFill>
            </a:endParaRPr>
          </a:p>
          <a:p>
            <a:r>
              <a:rPr lang="en-US" sz="4800" b="1" dirty="0"/>
              <a:t>Construction of SQL database structure</a:t>
            </a:r>
          </a:p>
          <a:p>
            <a:r>
              <a:rPr lang="en-US" sz="3600" u="sng" dirty="0">
                <a:hlinkClick r:id="rId11" action="ppaction://hlinksldjump">
                  <a:extLst>
                    <a:ext uri="{A12FA001-AC4F-418D-AE19-62706E023703}">
                      <ahyp:hlinkClr xmlns:ahyp="http://schemas.microsoft.com/office/drawing/2018/hyperlinkcolor" val="tx"/>
                    </a:ext>
                  </a:extLst>
                </a:hlinkClick>
              </a:rPr>
              <a:t>6)Build SQL database on both local server and remote server (SQL server </a:t>
            </a:r>
            <a:r>
              <a:rPr lang="en-US" sz="3600" u="sng" dirty="0" err="1">
                <a:hlinkClick r:id="rId11" action="ppaction://hlinksldjump">
                  <a:extLst>
                    <a:ext uri="{A12FA001-AC4F-418D-AE19-62706E023703}">
                      <ahyp:hlinkClr xmlns:ahyp="http://schemas.microsoft.com/office/drawing/2018/hyperlinkcolor" val="tx"/>
                    </a:ext>
                  </a:extLst>
                </a:hlinkClick>
              </a:rPr>
              <a:t>Mattieu</a:t>
            </a:r>
            <a:r>
              <a:rPr lang="en-US" sz="3600" u="sng" dirty="0">
                <a:hlinkClick r:id="rId11" action="ppaction://hlinksldjump">
                  <a:extLst>
                    <a:ext uri="{A12FA001-AC4F-418D-AE19-62706E023703}">
                      <ahyp:hlinkClr xmlns:ahyp="http://schemas.microsoft.com/office/drawing/2018/hyperlinkcolor" val="tx"/>
                    </a:ext>
                  </a:extLst>
                </a:hlinkClick>
              </a:rPr>
              <a:t>) using SSMS</a:t>
            </a:r>
            <a:r>
              <a:rPr lang="en-US" sz="3600" u="sng" dirty="0">
                <a:solidFill>
                  <a:schemeClr val="accent1">
                    <a:lumMod val="60000"/>
                    <a:lumOff val="40000"/>
                  </a:schemeClr>
                </a:solidFill>
              </a:rPr>
              <a:t>** </a:t>
            </a:r>
            <a:r>
              <a:rPr lang="en-SG" sz="3600" u="sng" dirty="0">
                <a:solidFill>
                  <a:schemeClr val="accent1">
                    <a:lumMod val="60000"/>
                    <a:lumOff val="40000"/>
                  </a:schemeClr>
                </a:solidFill>
              </a:rPr>
              <a:t>##</a:t>
            </a:r>
            <a:endParaRPr lang="en-US" sz="3600" u="sng" dirty="0">
              <a:solidFill>
                <a:schemeClr val="accent1">
                  <a:lumMod val="60000"/>
                  <a:lumOff val="40000"/>
                </a:schemeClr>
              </a:solidFill>
            </a:endParaRPr>
          </a:p>
          <a:p>
            <a:r>
              <a:rPr lang="en-US" sz="3600" dirty="0">
                <a:hlinkClick r:id="rId12" action="ppaction://hlinksldjump">
                  <a:extLst>
                    <a:ext uri="{A12FA001-AC4F-418D-AE19-62706E023703}">
                      <ahyp:hlinkClr xmlns:ahyp="http://schemas.microsoft.com/office/drawing/2018/hyperlinkcolor" val="tx"/>
                    </a:ext>
                  </a:extLst>
                </a:hlinkClick>
              </a:rPr>
              <a:t>6.1)Populate the SQL database(local/online) from excel </a:t>
            </a:r>
            <a:r>
              <a:rPr lang="en-US" sz="3600" dirty="0"/>
              <a:t> </a:t>
            </a:r>
            <a:r>
              <a:rPr lang="en-SG" sz="3600" u="sng" dirty="0">
                <a:solidFill>
                  <a:schemeClr val="accent1">
                    <a:lumMod val="60000"/>
                    <a:lumOff val="40000"/>
                  </a:schemeClr>
                </a:solidFill>
              </a:rPr>
              <a:t>##</a:t>
            </a:r>
            <a:endParaRPr lang="en-US" sz="3600" dirty="0">
              <a:solidFill>
                <a:schemeClr val="accent1">
                  <a:lumMod val="60000"/>
                  <a:lumOff val="40000"/>
                </a:schemeClr>
              </a:solidFill>
            </a:endParaRPr>
          </a:p>
          <a:p>
            <a:r>
              <a:rPr lang="en-US" sz="3600" dirty="0">
                <a:hlinkClick r:id="rId13" action="ppaction://hlinksldjump">
                  <a:extLst>
                    <a:ext uri="{A12FA001-AC4F-418D-AE19-62706E023703}">
                      <ahyp:hlinkClr xmlns:ahyp="http://schemas.microsoft.com/office/drawing/2018/hyperlinkcolor" val="tx"/>
                    </a:ext>
                  </a:extLst>
                </a:hlinkClick>
              </a:rPr>
              <a:t>6.2)Generate math model of drug intake from request from SQL database</a:t>
            </a:r>
            <a:r>
              <a:rPr lang="en-US" sz="3600" dirty="0"/>
              <a:t> </a:t>
            </a:r>
            <a:r>
              <a:rPr lang="en-SG" sz="3600" u="sng" dirty="0">
                <a:solidFill>
                  <a:schemeClr val="accent1">
                    <a:lumMod val="60000"/>
                    <a:lumOff val="40000"/>
                  </a:schemeClr>
                </a:solidFill>
              </a:rPr>
              <a:t>##</a:t>
            </a:r>
            <a:endParaRPr lang="en-US" sz="3600" dirty="0">
              <a:solidFill>
                <a:schemeClr val="accent1">
                  <a:lumMod val="60000"/>
                  <a:lumOff val="40000"/>
                </a:schemeClr>
              </a:solidFill>
            </a:endParaRPr>
          </a:p>
          <a:p>
            <a:r>
              <a:rPr lang="en-US" sz="4800" b="1" dirty="0" err="1"/>
              <a:t>Knime</a:t>
            </a:r>
            <a:r>
              <a:rPr lang="en-US" sz="4800" b="1" dirty="0"/>
              <a:t> workflow construction</a:t>
            </a:r>
          </a:p>
          <a:p>
            <a:r>
              <a:rPr lang="en-US" sz="3600" u="sng" dirty="0">
                <a:hlinkClick r:id="rId14" action="ppaction://hlinksldjump">
                  <a:extLst>
                    <a:ext uri="{A12FA001-AC4F-418D-AE19-62706E023703}">
                      <ahyp:hlinkClr xmlns:ahyp="http://schemas.microsoft.com/office/drawing/2018/hyperlinkcolor" val="tx"/>
                    </a:ext>
                  </a:extLst>
                </a:hlinkClick>
              </a:rPr>
              <a:t>7)Build </a:t>
            </a:r>
            <a:r>
              <a:rPr lang="en-US" sz="3600" u="sng" dirty="0" err="1">
                <a:hlinkClick r:id="rId14" action="ppaction://hlinksldjump">
                  <a:extLst>
                    <a:ext uri="{A12FA001-AC4F-418D-AE19-62706E023703}">
                      <ahyp:hlinkClr xmlns:ahyp="http://schemas.microsoft.com/office/drawing/2018/hyperlinkcolor" val="tx"/>
                    </a:ext>
                  </a:extLst>
                </a:hlinkClick>
              </a:rPr>
              <a:t>knime</a:t>
            </a:r>
            <a:r>
              <a:rPr lang="en-US" sz="3600" u="sng" dirty="0">
                <a:hlinkClick r:id="rId14" action="ppaction://hlinksldjump">
                  <a:extLst>
                    <a:ext uri="{A12FA001-AC4F-418D-AE19-62706E023703}">
                      <ahyp:hlinkClr xmlns:ahyp="http://schemas.microsoft.com/office/drawing/2018/hyperlinkcolor" val="tx"/>
                    </a:ext>
                  </a:extLst>
                </a:hlinkClick>
              </a:rPr>
              <a:t> workflow to connect online/local SQL server and populate the SQL database and retrieve info and generate equation model </a:t>
            </a:r>
            <a:r>
              <a:rPr lang="en-US" sz="3600" u="sng" dirty="0">
                <a:solidFill>
                  <a:schemeClr val="accent1"/>
                </a:solidFill>
              </a:rPr>
              <a:t>** </a:t>
            </a:r>
            <a:r>
              <a:rPr lang="en-SG" sz="3600" u="sng" dirty="0">
                <a:solidFill>
                  <a:schemeClr val="accent1"/>
                </a:solidFill>
              </a:rPr>
              <a:t>##</a:t>
            </a:r>
            <a:endParaRPr lang="en-US" sz="3600" u="sng" dirty="0">
              <a:solidFill>
                <a:schemeClr val="accent1"/>
              </a:solidFill>
            </a:endParaRPr>
          </a:p>
          <a:p>
            <a:r>
              <a:rPr lang="en-US" sz="3600" dirty="0">
                <a:hlinkClick r:id="rId15" action="ppaction://hlinksldjump">
                  <a:extLst>
                    <a:ext uri="{A12FA001-AC4F-418D-AE19-62706E023703}">
                      <ahyp:hlinkClr xmlns:ahyp="http://schemas.microsoft.com/office/drawing/2018/hyperlinkcolor" val="tx"/>
                    </a:ext>
                  </a:extLst>
                </a:hlinkClick>
              </a:rPr>
              <a:t>7.1)Python extension and code to generate a graph of RCP modelling</a:t>
            </a:r>
            <a:r>
              <a:rPr lang="en-US" sz="3600" dirty="0"/>
              <a:t> </a:t>
            </a:r>
            <a:r>
              <a:rPr lang="en-SG" sz="3600" u="sng" dirty="0">
                <a:solidFill>
                  <a:schemeClr val="accent1"/>
                </a:solidFill>
              </a:rPr>
              <a:t>##</a:t>
            </a:r>
            <a:endParaRPr lang="en-US" sz="3600" dirty="0">
              <a:solidFill>
                <a:schemeClr val="accent1"/>
              </a:solidFill>
            </a:endParaRPr>
          </a:p>
          <a:p>
            <a:pPr marL="0" indent="0">
              <a:buNone/>
            </a:pPr>
            <a:endParaRPr lang="en-US" sz="3600" dirty="0"/>
          </a:p>
          <a:p>
            <a:endParaRPr lang="en-US" sz="3600" dirty="0"/>
          </a:p>
          <a:p>
            <a:endParaRPr lang="en-US" dirty="0"/>
          </a:p>
        </p:txBody>
      </p:sp>
    </p:spTree>
    <p:extLst>
      <p:ext uri="{BB962C8B-B14F-4D97-AF65-F5344CB8AC3E}">
        <p14:creationId xmlns:p14="http://schemas.microsoft.com/office/powerpoint/2010/main" val="344638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DB0D-6261-43B4-AED6-629207CEE6E6}"/>
              </a:ext>
            </a:extLst>
          </p:cNvPr>
          <p:cNvSpPr>
            <a:spLocks noGrp="1"/>
          </p:cNvSpPr>
          <p:nvPr>
            <p:ph type="title"/>
          </p:nvPr>
        </p:nvSpPr>
        <p:spPr>
          <a:xfrm>
            <a:off x="634277" y="284176"/>
            <a:ext cx="3670874" cy="1508760"/>
          </a:xfrm>
        </p:spPr>
        <p:txBody>
          <a:bodyPr>
            <a:normAutofit/>
          </a:bodyPr>
          <a:lstStyle/>
          <a:p>
            <a:r>
              <a:rPr lang="en-US" sz="1300" b="1" dirty="0"/>
              <a:t>Automation of literature mining</a:t>
            </a:r>
            <a:br>
              <a:rPr lang="en-US" sz="1300" b="1" dirty="0"/>
            </a:br>
            <a:r>
              <a:rPr lang="en-US" sz="1300" dirty="0"/>
              <a:t>1)</a:t>
            </a:r>
            <a:r>
              <a:rPr lang="en-SG" sz="1300" dirty="0"/>
              <a:t> subtract pharmacokinetic section from RCP from ‘base-donnees-publique.medicaments.gouv.fr’ based on random IDs loop---return to excel </a:t>
            </a:r>
            <a:br>
              <a:rPr lang="en-SG" sz="1300" dirty="0"/>
            </a:br>
            <a:endParaRPr lang="en-SG" sz="1300" dirty="0"/>
          </a:p>
        </p:txBody>
      </p:sp>
      <p:sp>
        <p:nvSpPr>
          <p:cNvPr id="12" name="Content Placeholder 11">
            <a:extLst>
              <a:ext uri="{FF2B5EF4-FFF2-40B4-BE49-F238E27FC236}">
                <a16:creationId xmlns:a16="http://schemas.microsoft.com/office/drawing/2014/main" id="{188BA2ED-0D9B-4C62-BD59-3E2EDC688D78}"/>
              </a:ext>
            </a:extLst>
          </p:cNvPr>
          <p:cNvSpPr>
            <a:spLocks noGrp="1"/>
          </p:cNvSpPr>
          <p:nvPr>
            <p:ph idx="1"/>
          </p:nvPr>
        </p:nvSpPr>
        <p:spPr>
          <a:xfrm>
            <a:off x="279507" y="2011680"/>
            <a:ext cx="4031448" cy="3132975"/>
          </a:xfrm>
        </p:spPr>
        <p:txBody>
          <a:bodyPr>
            <a:normAutofit fontScale="92500" lnSpcReduction="10000"/>
          </a:bodyPr>
          <a:lstStyle/>
          <a:p>
            <a:r>
              <a:rPr lang="en-US" dirty="0"/>
              <a:t>This code is named as’1)resume extract’</a:t>
            </a:r>
          </a:p>
          <a:p>
            <a:r>
              <a:rPr lang="en-US" dirty="0"/>
              <a:t>Line 12: form a list of numbers, the ids you want to search, which will sub into line 20,the id of the link to request.</a:t>
            </a:r>
          </a:p>
          <a:p>
            <a:r>
              <a:rPr lang="en-US" dirty="0"/>
              <a:t>Can change the number after ’</a:t>
            </a:r>
            <a:r>
              <a:rPr lang="en-US" dirty="0" err="1"/>
              <a:t>specid</a:t>
            </a:r>
            <a:r>
              <a:rPr lang="en-US" dirty="0"/>
              <a:t>=‘ to make change in IDs</a:t>
            </a:r>
          </a:p>
          <a:p>
            <a:r>
              <a:rPr lang="en-US" dirty="0"/>
              <a:t>The result will be returned in excel named ‘pharmaresumeexcel.xlsx’ </a:t>
            </a:r>
          </a:p>
        </p:txBody>
      </p:sp>
      <p:sp>
        <p:nvSpPr>
          <p:cNvPr id="15" name="Rectangle 14">
            <a:extLst>
              <a:ext uri="{FF2B5EF4-FFF2-40B4-BE49-F238E27FC236}">
                <a16:creationId xmlns:a16="http://schemas.microsoft.com/office/drawing/2014/main" id="{94DBFBD2-23B9-4007-B82F-D0C394407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10" name="Content Placeholder 6">
            <a:extLst>
              <a:ext uri="{FF2B5EF4-FFF2-40B4-BE49-F238E27FC236}">
                <a16:creationId xmlns:a16="http://schemas.microsoft.com/office/drawing/2014/main" id="{1A2526AF-5D01-4503-A4FC-A2D67F3ABA83}"/>
              </a:ext>
            </a:extLst>
          </p:cNvPr>
          <p:cNvPicPr>
            <a:picLocks noChangeAspect="1"/>
          </p:cNvPicPr>
          <p:nvPr/>
        </p:nvPicPr>
        <p:blipFill rotWithShape="1">
          <a:blip r:embed="rId2">
            <a:extLst>
              <a:ext uri="{28A0092B-C50C-407E-A947-70E740481C1C}">
                <a14:useLocalDpi xmlns:a14="http://schemas.microsoft.com/office/drawing/2010/main" val="0"/>
              </a:ext>
            </a:extLst>
          </a:blip>
          <a:srcRect r="4949" b="-2"/>
          <a:stretch/>
        </p:blipFill>
        <p:spPr>
          <a:xfrm>
            <a:off x="4725107" y="284176"/>
            <a:ext cx="7187386" cy="6427520"/>
          </a:xfrm>
          <a:prstGeom prst="rect">
            <a:avLst/>
          </a:prstGeom>
        </p:spPr>
      </p:pic>
      <p:sp>
        <p:nvSpPr>
          <p:cNvPr id="3" name="Rectangle 2">
            <a:extLst>
              <a:ext uri="{FF2B5EF4-FFF2-40B4-BE49-F238E27FC236}">
                <a16:creationId xmlns:a16="http://schemas.microsoft.com/office/drawing/2014/main" id="{90EB5EF6-1C53-4682-9B4E-B54E9B2185F7}"/>
              </a:ext>
            </a:extLst>
          </p:cNvPr>
          <p:cNvSpPr/>
          <p:nvPr/>
        </p:nvSpPr>
        <p:spPr>
          <a:xfrm>
            <a:off x="5006109" y="1089891"/>
            <a:ext cx="7093527" cy="1524000"/>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7" name="Rectangle 6">
            <a:extLst>
              <a:ext uri="{FF2B5EF4-FFF2-40B4-BE49-F238E27FC236}">
                <a16:creationId xmlns:a16="http://schemas.microsoft.com/office/drawing/2014/main" id="{44E681E2-079A-4344-B0C9-292457970070}"/>
              </a:ext>
            </a:extLst>
          </p:cNvPr>
          <p:cNvSpPr/>
          <p:nvPr/>
        </p:nvSpPr>
        <p:spPr>
          <a:xfrm>
            <a:off x="5006108" y="6289964"/>
            <a:ext cx="7093527" cy="421732"/>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4" name="TextBox 3">
            <a:extLst>
              <a:ext uri="{FF2B5EF4-FFF2-40B4-BE49-F238E27FC236}">
                <a16:creationId xmlns:a16="http://schemas.microsoft.com/office/drawing/2014/main" id="{F003A828-0F88-4CB1-9566-A629ACEBFE3D}"/>
              </a:ext>
            </a:extLst>
          </p:cNvPr>
          <p:cNvSpPr txBox="1"/>
          <p:nvPr/>
        </p:nvSpPr>
        <p:spPr>
          <a:xfrm>
            <a:off x="7952509" y="1560945"/>
            <a:ext cx="3454400" cy="400110"/>
          </a:xfrm>
          <a:prstGeom prst="rect">
            <a:avLst/>
          </a:prstGeom>
          <a:noFill/>
        </p:spPr>
        <p:txBody>
          <a:bodyPr wrap="square" rtlCol="0">
            <a:spAutoFit/>
          </a:bodyPr>
          <a:lstStyle/>
          <a:p>
            <a:r>
              <a:rPr lang="en-SG" sz="2000" dirty="0">
                <a:solidFill>
                  <a:srgbClr val="FF0000"/>
                </a:solidFill>
              </a:rPr>
              <a:t>Input=IDs</a:t>
            </a:r>
          </a:p>
        </p:txBody>
      </p:sp>
      <p:sp>
        <p:nvSpPr>
          <p:cNvPr id="9" name="TextBox 8">
            <a:extLst>
              <a:ext uri="{FF2B5EF4-FFF2-40B4-BE49-F238E27FC236}">
                <a16:creationId xmlns:a16="http://schemas.microsoft.com/office/drawing/2014/main" id="{76024CA2-F42F-44EF-9A61-BEEBB476439B}"/>
              </a:ext>
            </a:extLst>
          </p:cNvPr>
          <p:cNvSpPr txBox="1"/>
          <p:nvPr/>
        </p:nvSpPr>
        <p:spPr>
          <a:xfrm>
            <a:off x="7610763" y="6289964"/>
            <a:ext cx="3454400" cy="400110"/>
          </a:xfrm>
          <a:prstGeom prst="rect">
            <a:avLst/>
          </a:prstGeom>
          <a:noFill/>
        </p:spPr>
        <p:txBody>
          <a:bodyPr wrap="square" rtlCol="0">
            <a:spAutoFit/>
          </a:bodyPr>
          <a:lstStyle/>
          <a:p>
            <a:r>
              <a:rPr lang="en-SG" sz="2000" dirty="0">
                <a:solidFill>
                  <a:srgbClr val="FF0000"/>
                </a:solidFill>
              </a:rPr>
              <a:t>Output=excel</a:t>
            </a:r>
          </a:p>
        </p:txBody>
      </p:sp>
      <p:pic>
        <p:nvPicPr>
          <p:cNvPr id="6" name="Picture 5">
            <a:extLst>
              <a:ext uri="{FF2B5EF4-FFF2-40B4-BE49-F238E27FC236}">
                <a16:creationId xmlns:a16="http://schemas.microsoft.com/office/drawing/2014/main" id="{684141C3-1C8E-41D6-8C41-0ABD75ABD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09" y="5634200"/>
            <a:ext cx="4353316" cy="1055874"/>
          </a:xfrm>
          <a:prstGeom prst="rect">
            <a:avLst/>
          </a:prstGeom>
        </p:spPr>
      </p:pic>
      <p:sp>
        <p:nvSpPr>
          <p:cNvPr id="5" name="Arrow: Left 4">
            <a:hlinkClick r:id="rId4" action="ppaction://hlinksldjump"/>
            <a:extLst>
              <a:ext uri="{FF2B5EF4-FFF2-40B4-BE49-F238E27FC236}">
                <a16:creationId xmlns:a16="http://schemas.microsoft.com/office/drawing/2014/main" id="{10439A87-7850-4388-82DE-DB1692D17E19}"/>
              </a:ext>
            </a:extLst>
          </p:cNvPr>
          <p:cNvSpPr/>
          <p:nvPr/>
        </p:nvSpPr>
        <p:spPr>
          <a:xfrm>
            <a:off x="67013" y="-26038"/>
            <a:ext cx="346964" cy="314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9389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8347-F4F1-40C4-A237-5BCB80BAD06C}"/>
              </a:ext>
            </a:extLst>
          </p:cNvPr>
          <p:cNvSpPr>
            <a:spLocks noGrp="1"/>
          </p:cNvSpPr>
          <p:nvPr>
            <p:ph type="title"/>
          </p:nvPr>
        </p:nvSpPr>
        <p:spPr>
          <a:xfrm>
            <a:off x="78612" y="159048"/>
            <a:ext cx="3879220" cy="1508760"/>
          </a:xfrm>
        </p:spPr>
        <p:txBody>
          <a:bodyPr>
            <a:normAutofit/>
          </a:bodyPr>
          <a:lstStyle/>
          <a:p>
            <a:br>
              <a:rPr lang="en-SG" sz="1200" dirty="0"/>
            </a:br>
            <a:br>
              <a:rPr lang="en-SG" sz="1200" dirty="0"/>
            </a:br>
            <a:r>
              <a:rPr lang="en-US" sz="1200" b="1" dirty="0"/>
              <a:t>Automation of literature mining</a:t>
            </a:r>
            <a:br>
              <a:rPr lang="en-SG" sz="1200" dirty="0"/>
            </a:br>
            <a:r>
              <a:rPr lang="en-SG" sz="1200" dirty="0"/>
              <a:t>2)</a:t>
            </a:r>
            <a:r>
              <a:rPr lang="en-US" sz="1200" dirty="0"/>
              <a:t> search of papers based on drug substance name and keywords (key in at prompt) from PubMed and return [article title, author, </a:t>
            </a:r>
            <a:r>
              <a:rPr lang="en-US" sz="1200" dirty="0" err="1"/>
              <a:t>abstract,link</a:t>
            </a:r>
            <a:r>
              <a:rPr lang="en-US" sz="1200" dirty="0"/>
              <a:t>] in excel </a:t>
            </a:r>
            <a:br>
              <a:rPr lang="en-US" sz="1200" dirty="0"/>
            </a:br>
            <a:endParaRPr lang="en-SG" sz="1200" dirty="0"/>
          </a:p>
        </p:txBody>
      </p:sp>
      <p:sp>
        <p:nvSpPr>
          <p:cNvPr id="12" name="Content Placeholder 11">
            <a:extLst>
              <a:ext uri="{FF2B5EF4-FFF2-40B4-BE49-F238E27FC236}">
                <a16:creationId xmlns:a16="http://schemas.microsoft.com/office/drawing/2014/main" id="{1C6F8977-F3B9-44AB-99A4-4AA1F964C62C}"/>
              </a:ext>
            </a:extLst>
          </p:cNvPr>
          <p:cNvSpPr>
            <a:spLocks noGrp="1"/>
          </p:cNvSpPr>
          <p:nvPr>
            <p:ph idx="1"/>
          </p:nvPr>
        </p:nvSpPr>
        <p:spPr>
          <a:xfrm>
            <a:off x="0" y="2050181"/>
            <a:ext cx="3879220" cy="2752727"/>
          </a:xfrm>
        </p:spPr>
        <p:txBody>
          <a:bodyPr>
            <a:normAutofit fontScale="70000" lnSpcReduction="20000"/>
          </a:bodyPr>
          <a:lstStyle/>
          <a:p>
            <a:r>
              <a:rPr lang="en-US" dirty="0"/>
              <a:t>This code is under name ‘2)final </a:t>
            </a:r>
            <a:r>
              <a:rPr lang="en-US" dirty="0" err="1"/>
              <a:t>pubmed</a:t>
            </a:r>
            <a:r>
              <a:rPr lang="en-US" dirty="0"/>
              <a:t>’</a:t>
            </a:r>
          </a:p>
          <a:p>
            <a:r>
              <a:rPr lang="en-US" dirty="0"/>
              <a:t>Line 91 to 94 is chrome </a:t>
            </a:r>
            <a:r>
              <a:rPr lang="en-US" dirty="0" err="1"/>
              <a:t>webdriver</a:t>
            </a:r>
            <a:r>
              <a:rPr lang="en-US" dirty="0"/>
              <a:t> form submission function to submit some string to the search bar. </a:t>
            </a:r>
            <a:r>
              <a:rPr lang="en-US" dirty="0" err="1"/>
              <a:t>Webdriver</a:t>
            </a:r>
            <a:r>
              <a:rPr lang="en-US" dirty="0"/>
              <a:t> needs to be downloaded to make this work.</a:t>
            </a:r>
          </a:p>
          <a:p>
            <a:r>
              <a:rPr lang="en-US" dirty="0"/>
              <a:t>Line 19 to 23 is to manually key in the substance name and keyword. You can run it from prompt. Or IDE like </a:t>
            </a:r>
            <a:r>
              <a:rPr lang="en-US" dirty="0" err="1"/>
              <a:t>spyder</a:t>
            </a:r>
            <a:r>
              <a:rPr lang="en-US" dirty="0"/>
              <a:t>. </a:t>
            </a:r>
          </a:p>
          <a:p>
            <a:r>
              <a:rPr lang="en-US" dirty="0"/>
              <a:t>This code will return an excel named under the substance name you key in and the excel will contain info of the articles from your search on </a:t>
            </a:r>
            <a:r>
              <a:rPr lang="en-US" dirty="0" err="1"/>
              <a:t>pubmed</a:t>
            </a:r>
            <a:r>
              <a:rPr lang="en-US" dirty="0"/>
              <a:t>.</a:t>
            </a:r>
          </a:p>
        </p:txBody>
      </p:sp>
      <p:pic>
        <p:nvPicPr>
          <p:cNvPr id="10" name="Content Placeholder 4">
            <a:extLst>
              <a:ext uri="{FF2B5EF4-FFF2-40B4-BE49-F238E27FC236}">
                <a16:creationId xmlns:a16="http://schemas.microsoft.com/office/drawing/2014/main" id="{C503AB9E-CBF7-48E8-BCF7-0F11C51815A0}"/>
              </a:ext>
            </a:extLst>
          </p:cNvPr>
          <p:cNvPicPr>
            <a:picLocks noChangeAspect="1"/>
          </p:cNvPicPr>
          <p:nvPr/>
        </p:nvPicPr>
        <p:blipFill rotWithShape="1">
          <a:blip r:embed="rId2">
            <a:extLst>
              <a:ext uri="{28A0092B-C50C-407E-A947-70E740481C1C}">
                <a14:useLocalDpi xmlns:a14="http://schemas.microsoft.com/office/drawing/2010/main" val="0"/>
              </a:ext>
            </a:extLst>
          </a:blip>
          <a:srcRect r="14133" b="-2"/>
          <a:stretch/>
        </p:blipFill>
        <p:spPr>
          <a:xfrm>
            <a:off x="3921891" y="843838"/>
            <a:ext cx="4312279" cy="6032633"/>
          </a:xfrm>
          <a:prstGeom prst="rect">
            <a:avLst/>
          </a:prstGeom>
        </p:spPr>
      </p:pic>
      <p:pic>
        <p:nvPicPr>
          <p:cNvPr id="7" name="Picture 6">
            <a:extLst>
              <a:ext uri="{FF2B5EF4-FFF2-40B4-BE49-F238E27FC236}">
                <a16:creationId xmlns:a16="http://schemas.microsoft.com/office/drawing/2014/main" id="{A0C72153-27D1-4F1E-81AC-E963357DD658}"/>
              </a:ext>
            </a:extLst>
          </p:cNvPr>
          <p:cNvPicPr>
            <a:picLocks noChangeAspect="1"/>
          </p:cNvPicPr>
          <p:nvPr/>
        </p:nvPicPr>
        <p:blipFill rotWithShape="1">
          <a:blip r:embed="rId3">
            <a:extLst>
              <a:ext uri="{28A0092B-C50C-407E-A947-70E740481C1C}">
                <a14:useLocalDpi xmlns:a14="http://schemas.microsoft.com/office/drawing/2010/main" val="0"/>
              </a:ext>
            </a:extLst>
          </a:blip>
          <a:srcRect r="10645" b="-2"/>
          <a:stretch/>
        </p:blipFill>
        <p:spPr>
          <a:xfrm>
            <a:off x="8078611" y="825367"/>
            <a:ext cx="4312279" cy="6032633"/>
          </a:xfrm>
          <a:prstGeom prst="rect">
            <a:avLst/>
          </a:prstGeom>
        </p:spPr>
      </p:pic>
      <p:sp>
        <p:nvSpPr>
          <p:cNvPr id="6" name="Rectangle 5">
            <a:extLst>
              <a:ext uri="{FF2B5EF4-FFF2-40B4-BE49-F238E27FC236}">
                <a16:creationId xmlns:a16="http://schemas.microsoft.com/office/drawing/2014/main" id="{524231F8-D166-4D03-B20E-090593B8E647}"/>
              </a:ext>
            </a:extLst>
          </p:cNvPr>
          <p:cNvSpPr/>
          <p:nvPr/>
        </p:nvSpPr>
        <p:spPr>
          <a:xfrm>
            <a:off x="4149331" y="1865373"/>
            <a:ext cx="3760507" cy="471427"/>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8" name="TextBox 7">
            <a:extLst>
              <a:ext uri="{FF2B5EF4-FFF2-40B4-BE49-F238E27FC236}">
                <a16:creationId xmlns:a16="http://schemas.microsoft.com/office/drawing/2014/main" id="{89E06809-309E-46DA-8679-D33FD48D5F20}"/>
              </a:ext>
            </a:extLst>
          </p:cNvPr>
          <p:cNvSpPr txBox="1"/>
          <p:nvPr/>
        </p:nvSpPr>
        <p:spPr>
          <a:xfrm>
            <a:off x="6351411" y="1465263"/>
            <a:ext cx="3454400" cy="400110"/>
          </a:xfrm>
          <a:prstGeom prst="rect">
            <a:avLst/>
          </a:prstGeom>
          <a:noFill/>
        </p:spPr>
        <p:txBody>
          <a:bodyPr wrap="square" rtlCol="0">
            <a:spAutoFit/>
          </a:bodyPr>
          <a:lstStyle/>
          <a:p>
            <a:r>
              <a:rPr lang="en-SG" sz="2000" dirty="0">
                <a:solidFill>
                  <a:srgbClr val="FF0000"/>
                </a:solidFill>
              </a:rPr>
              <a:t>Input=key-ins</a:t>
            </a:r>
          </a:p>
        </p:txBody>
      </p:sp>
      <p:sp>
        <p:nvSpPr>
          <p:cNvPr id="9" name="Rectangle 8">
            <a:extLst>
              <a:ext uri="{FF2B5EF4-FFF2-40B4-BE49-F238E27FC236}">
                <a16:creationId xmlns:a16="http://schemas.microsoft.com/office/drawing/2014/main" id="{8A040CB4-2241-4877-AED1-A1D39170D8B2}"/>
              </a:ext>
            </a:extLst>
          </p:cNvPr>
          <p:cNvSpPr/>
          <p:nvPr/>
        </p:nvSpPr>
        <p:spPr>
          <a:xfrm>
            <a:off x="8488218" y="6185416"/>
            <a:ext cx="3589231" cy="400111"/>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1" name="TextBox 10">
            <a:extLst>
              <a:ext uri="{FF2B5EF4-FFF2-40B4-BE49-F238E27FC236}">
                <a16:creationId xmlns:a16="http://schemas.microsoft.com/office/drawing/2014/main" id="{7DA2435D-6629-41EE-981E-DC89EAC50DCB}"/>
              </a:ext>
            </a:extLst>
          </p:cNvPr>
          <p:cNvSpPr txBox="1"/>
          <p:nvPr/>
        </p:nvSpPr>
        <p:spPr>
          <a:xfrm>
            <a:off x="134302" y="6225505"/>
            <a:ext cx="3454400" cy="400110"/>
          </a:xfrm>
          <a:prstGeom prst="rect">
            <a:avLst/>
          </a:prstGeom>
          <a:noFill/>
        </p:spPr>
        <p:txBody>
          <a:bodyPr wrap="square" rtlCol="0">
            <a:spAutoFit/>
          </a:bodyPr>
          <a:lstStyle/>
          <a:p>
            <a:r>
              <a:rPr lang="en-SG" sz="2000" dirty="0">
                <a:solidFill>
                  <a:srgbClr val="FF0000"/>
                </a:solidFill>
              </a:rPr>
              <a:t>Output=excel e.g.’Asprin.xlsx’</a:t>
            </a:r>
          </a:p>
        </p:txBody>
      </p:sp>
      <p:pic>
        <p:nvPicPr>
          <p:cNvPr id="4" name="Picture 3">
            <a:extLst>
              <a:ext uri="{FF2B5EF4-FFF2-40B4-BE49-F238E27FC236}">
                <a16:creationId xmlns:a16="http://schemas.microsoft.com/office/drawing/2014/main" id="{3FDC7325-07BE-4B6E-B6B5-431B8CB69B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342" y="4908625"/>
            <a:ext cx="3295819" cy="1124008"/>
          </a:xfrm>
          <a:prstGeom prst="rect">
            <a:avLst/>
          </a:prstGeom>
        </p:spPr>
      </p:pic>
      <p:sp>
        <p:nvSpPr>
          <p:cNvPr id="13" name="Arrow: Left 12">
            <a:hlinkClick r:id="rId5" action="ppaction://hlinksldjump"/>
            <a:extLst>
              <a:ext uri="{FF2B5EF4-FFF2-40B4-BE49-F238E27FC236}">
                <a16:creationId xmlns:a16="http://schemas.microsoft.com/office/drawing/2014/main" id="{5B54FDFE-B768-486B-894A-E8189E84AB90}"/>
              </a:ext>
            </a:extLst>
          </p:cNvPr>
          <p:cNvSpPr/>
          <p:nvPr/>
        </p:nvSpPr>
        <p:spPr>
          <a:xfrm>
            <a:off x="67013" y="10908"/>
            <a:ext cx="346964" cy="314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012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6BCF-7B99-4A01-BC1F-F2BD362D5111}"/>
              </a:ext>
            </a:extLst>
          </p:cNvPr>
          <p:cNvSpPr>
            <a:spLocks noGrp="1"/>
          </p:cNvSpPr>
          <p:nvPr>
            <p:ph type="title"/>
          </p:nvPr>
        </p:nvSpPr>
        <p:spPr>
          <a:xfrm>
            <a:off x="634277" y="284176"/>
            <a:ext cx="3670874" cy="1508760"/>
          </a:xfrm>
        </p:spPr>
        <p:txBody>
          <a:bodyPr>
            <a:normAutofit/>
          </a:bodyPr>
          <a:lstStyle/>
          <a:p>
            <a:br>
              <a:rPr lang="en-US" sz="1300" dirty="0"/>
            </a:br>
            <a:r>
              <a:rPr lang="en-US" sz="1300" b="1" dirty="0"/>
              <a:t>Automation of literature mining</a:t>
            </a:r>
            <a:br>
              <a:rPr lang="en-US" sz="1300" dirty="0"/>
            </a:br>
            <a:r>
              <a:rPr lang="en-US" sz="1300" dirty="0"/>
              <a:t>3.1)get all the drug names and corresponding RCP link </a:t>
            </a:r>
            <a:r>
              <a:rPr lang="en-SG" sz="1300" dirty="0"/>
              <a:t>from ‘base-donnees-publique.medicaments.gouv.fr’ return both in csv file</a:t>
            </a:r>
            <a:br>
              <a:rPr lang="en-SG" sz="1300" dirty="0"/>
            </a:br>
            <a:endParaRPr lang="en-SG" sz="1300" dirty="0"/>
          </a:p>
        </p:txBody>
      </p:sp>
      <p:sp>
        <p:nvSpPr>
          <p:cNvPr id="19" name="Rectangle 12">
            <a:extLst>
              <a:ext uri="{FF2B5EF4-FFF2-40B4-BE49-F238E27FC236}">
                <a16:creationId xmlns:a16="http://schemas.microsoft.com/office/drawing/2014/main" id="{94DBFBD2-23B9-4007-B82F-D0C394407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20" name="Content Placeholder 4">
            <a:extLst>
              <a:ext uri="{FF2B5EF4-FFF2-40B4-BE49-F238E27FC236}">
                <a16:creationId xmlns:a16="http://schemas.microsoft.com/office/drawing/2014/main" id="{A61D12D0-0585-46E8-A72E-61633AFC77FB}"/>
              </a:ext>
            </a:extLst>
          </p:cNvPr>
          <p:cNvPicPr>
            <a:picLocks noChangeAspect="1"/>
          </p:cNvPicPr>
          <p:nvPr/>
        </p:nvPicPr>
        <p:blipFill rotWithShape="1">
          <a:blip r:embed="rId2">
            <a:extLst>
              <a:ext uri="{28A0092B-C50C-407E-A947-70E740481C1C}">
                <a14:useLocalDpi xmlns:a14="http://schemas.microsoft.com/office/drawing/2010/main" val="0"/>
              </a:ext>
            </a:extLst>
          </a:blip>
          <a:srcRect r="16415" b="2"/>
          <a:stretch/>
        </p:blipFill>
        <p:spPr>
          <a:xfrm>
            <a:off x="4939428" y="0"/>
            <a:ext cx="6283602" cy="5619286"/>
          </a:xfrm>
          <a:prstGeom prst="rect">
            <a:avLst/>
          </a:prstGeom>
        </p:spPr>
      </p:pic>
      <p:sp>
        <p:nvSpPr>
          <p:cNvPr id="7" name="Content Placeholder 6">
            <a:extLst>
              <a:ext uri="{FF2B5EF4-FFF2-40B4-BE49-F238E27FC236}">
                <a16:creationId xmlns:a16="http://schemas.microsoft.com/office/drawing/2014/main" id="{15F31636-629D-4E4A-819C-09AEE3E5C66A}"/>
              </a:ext>
            </a:extLst>
          </p:cNvPr>
          <p:cNvSpPr>
            <a:spLocks noGrp="1"/>
          </p:cNvSpPr>
          <p:nvPr>
            <p:ph idx="1"/>
          </p:nvPr>
        </p:nvSpPr>
        <p:spPr>
          <a:xfrm>
            <a:off x="1202919" y="2011680"/>
            <a:ext cx="2787994" cy="4206240"/>
          </a:xfrm>
        </p:spPr>
        <p:txBody>
          <a:bodyPr/>
          <a:lstStyle/>
          <a:p>
            <a:r>
              <a:rPr lang="en-SG" dirty="0"/>
              <a:t>This code is named under ‘ 3.2)RCP index’</a:t>
            </a:r>
          </a:p>
          <a:p>
            <a:r>
              <a:rPr lang="en-SG" dirty="0"/>
              <a:t>Line 32, direct to the index page and by alphabetic sequence, copy all the drug name and its RCP link.</a:t>
            </a:r>
          </a:p>
          <a:p>
            <a:r>
              <a:rPr lang="en-SG" dirty="0"/>
              <a:t>Return the result to ‘RCP index.csv’</a:t>
            </a:r>
          </a:p>
        </p:txBody>
      </p:sp>
      <p:pic>
        <p:nvPicPr>
          <p:cNvPr id="4" name="Picture 3">
            <a:extLst>
              <a:ext uri="{FF2B5EF4-FFF2-40B4-BE49-F238E27FC236}">
                <a16:creationId xmlns:a16="http://schemas.microsoft.com/office/drawing/2014/main" id="{F2C54F2C-BB54-42A5-88EA-083C8E880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9428" y="5671792"/>
            <a:ext cx="6832951" cy="1092256"/>
          </a:xfrm>
          <a:prstGeom prst="rect">
            <a:avLst/>
          </a:prstGeom>
        </p:spPr>
      </p:pic>
      <p:sp>
        <p:nvSpPr>
          <p:cNvPr id="8" name="Rectangle 7">
            <a:extLst>
              <a:ext uri="{FF2B5EF4-FFF2-40B4-BE49-F238E27FC236}">
                <a16:creationId xmlns:a16="http://schemas.microsoft.com/office/drawing/2014/main" id="{5BB80B3C-86AD-46D0-A5D4-AB2A0BC3F6A5}"/>
              </a:ext>
            </a:extLst>
          </p:cNvPr>
          <p:cNvSpPr/>
          <p:nvPr/>
        </p:nvSpPr>
        <p:spPr>
          <a:xfrm>
            <a:off x="5405246" y="2846009"/>
            <a:ext cx="2489074" cy="191831"/>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9" name="TextBox 8">
            <a:extLst>
              <a:ext uri="{FF2B5EF4-FFF2-40B4-BE49-F238E27FC236}">
                <a16:creationId xmlns:a16="http://schemas.microsoft.com/office/drawing/2014/main" id="{FD4AD92A-1EA5-4008-8912-3E83385D7F29}"/>
              </a:ext>
            </a:extLst>
          </p:cNvPr>
          <p:cNvSpPr txBox="1"/>
          <p:nvPr/>
        </p:nvSpPr>
        <p:spPr>
          <a:xfrm>
            <a:off x="7894320" y="2741869"/>
            <a:ext cx="3454400" cy="400110"/>
          </a:xfrm>
          <a:prstGeom prst="rect">
            <a:avLst/>
          </a:prstGeom>
          <a:noFill/>
        </p:spPr>
        <p:txBody>
          <a:bodyPr wrap="square" rtlCol="0">
            <a:spAutoFit/>
          </a:bodyPr>
          <a:lstStyle/>
          <a:p>
            <a:r>
              <a:rPr lang="en-SG" sz="2000" dirty="0">
                <a:solidFill>
                  <a:srgbClr val="FF0000"/>
                </a:solidFill>
              </a:rPr>
              <a:t>Output= ‘RCP index.csv’</a:t>
            </a:r>
          </a:p>
        </p:txBody>
      </p:sp>
      <p:sp>
        <p:nvSpPr>
          <p:cNvPr id="10" name="Rectangle 9">
            <a:extLst>
              <a:ext uri="{FF2B5EF4-FFF2-40B4-BE49-F238E27FC236}">
                <a16:creationId xmlns:a16="http://schemas.microsoft.com/office/drawing/2014/main" id="{32761B65-20AA-41B0-802D-708D76A673C5}"/>
              </a:ext>
            </a:extLst>
          </p:cNvPr>
          <p:cNvSpPr/>
          <p:nvPr/>
        </p:nvSpPr>
        <p:spPr>
          <a:xfrm>
            <a:off x="5791326" y="3429000"/>
            <a:ext cx="5283074" cy="191831"/>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1" name="TextBox 10">
            <a:extLst>
              <a:ext uri="{FF2B5EF4-FFF2-40B4-BE49-F238E27FC236}">
                <a16:creationId xmlns:a16="http://schemas.microsoft.com/office/drawing/2014/main" id="{7C94D3CC-451E-49CB-9AC7-5806A147A81F}"/>
              </a:ext>
            </a:extLst>
          </p:cNvPr>
          <p:cNvSpPr txBox="1"/>
          <p:nvPr/>
        </p:nvSpPr>
        <p:spPr>
          <a:xfrm>
            <a:off x="7894320" y="3620831"/>
            <a:ext cx="3454400" cy="400110"/>
          </a:xfrm>
          <a:prstGeom prst="rect">
            <a:avLst/>
          </a:prstGeom>
          <a:noFill/>
        </p:spPr>
        <p:txBody>
          <a:bodyPr wrap="square" rtlCol="0">
            <a:spAutoFit/>
          </a:bodyPr>
          <a:lstStyle/>
          <a:p>
            <a:r>
              <a:rPr lang="en-SG" sz="2000" dirty="0">
                <a:solidFill>
                  <a:srgbClr val="FF0000"/>
                </a:solidFill>
              </a:rPr>
              <a:t>Input=links</a:t>
            </a:r>
          </a:p>
        </p:txBody>
      </p:sp>
      <p:sp>
        <p:nvSpPr>
          <p:cNvPr id="12" name="Arrow: Left 11">
            <a:hlinkClick r:id="rId4" action="ppaction://hlinksldjump"/>
            <a:extLst>
              <a:ext uri="{FF2B5EF4-FFF2-40B4-BE49-F238E27FC236}">
                <a16:creationId xmlns:a16="http://schemas.microsoft.com/office/drawing/2014/main" id="{3CF1F873-AA47-40B3-9EAB-9AF3221C3927}"/>
              </a:ext>
            </a:extLst>
          </p:cNvPr>
          <p:cNvSpPr/>
          <p:nvPr/>
        </p:nvSpPr>
        <p:spPr>
          <a:xfrm>
            <a:off x="67013" y="-7566"/>
            <a:ext cx="346964" cy="314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46017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A54BDC-BFCC-4AD6-97A8-A55289EA2BB6}"/>
              </a:ext>
            </a:extLst>
          </p:cNvPr>
          <p:cNvSpPr>
            <a:spLocks noGrp="1"/>
          </p:cNvSpPr>
          <p:nvPr>
            <p:ph type="title"/>
          </p:nvPr>
        </p:nvSpPr>
        <p:spPr>
          <a:xfrm>
            <a:off x="634277" y="284176"/>
            <a:ext cx="3670874" cy="1508760"/>
          </a:xfrm>
        </p:spPr>
        <p:txBody>
          <a:bodyPr>
            <a:normAutofit/>
          </a:bodyPr>
          <a:lstStyle/>
          <a:p>
            <a:br>
              <a:rPr lang="en-US" sz="1300" dirty="0">
                <a:solidFill>
                  <a:schemeClr val="tx2"/>
                </a:solidFill>
              </a:rPr>
            </a:br>
            <a:r>
              <a:rPr lang="en-US" sz="1300" b="1" dirty="0">
                <a:solidFill>
                  <a:schemeClr val="tx2"/>
                </a:solidFill>
              </a:rPr>
              <a:t>Automation of literature mining</a:t>
            </a:r>
            <a:br>
              <a:rPr lang="en-US" sz="1300" dirty="0">
                <a:solidFill>
                  <a:schemeClr val="tx2"/>
                </a:solidFill>
              </a:rPr>
            </a:br>
            <a:r>
              <a:rPr lang="en-US" sz="1300" dirty="0">
                <a:solidFill>
                  <a:schemeClr val="tx2"/>
                </a:solidFill>
              </a:rPr>
              <a:t>3.2)request links in 3.1)csv file, return drug name, substance, RCP pharmacokinetics section, return in excel</a:t>
            </a:r>
            <a:br>
              <a:rPr lang="en-US" sz="1300" dirty="0">
                <a:solidFill>
                  <a:schemeClr val="tx2"/>
                </a:solidFill>
              </a:rPr>
            </a:br>
            <a:endParaRPr lang="en-SG" sz="1300" dirty="0">
              <a:solidFill>
                <a:schemeClr val="tx2"/>
              </a:solidFill>
            </a:endParaRPr>
          </a:p>
        </p:txBody>
      </p:sp>
      <p:sp>
        <p:nvSpPr>
          <p:cNvPr id="10" name="Content Placeholder 9">
            <a:extLst>
              <a:ext uri="{FF2B5EF4-FFF2-40B4-BE49-F238E27FC236}">
                <a16:creationId xmlns:a16="http://schemas.microsoft.com/office/drawing/2014/main" id="{B90BCCC2-B442-4D07-AE38-083AD94DA00A}"/>
              </a:ext>
            </a:extLst>
          </p:cNvPr>
          <p:cNvSpPr>
            <a:spLocks noGrp="1"/>
          </p:cNvSpPr>
          <p:nvPr>
            <p:ph idx="1"/>
          </p:nvPr>
        </p:nvSpPr>
        <p:spPr>
          <a:xfrm>
            <a:off x="634277" y="2011680"/>
            <a:ext cx="3676678" cy="4206240"/>
          </a:xfrm>
        </p:spPr>
        <p:txBody>
          <a:bodyPr>
            <a:normAutofit/>
          </a:bodyPr>
          <a:lstStyle/>
          <a:p>
            <a:r>
              <a:rPr lang="en-US" dirty="0">
                <a:solidFill>
                  <a:schemeClr val="bg1"/>
                </a:solidFill>
              </a:rPr>
              <a:t>This code is named under ’3.1) RCP abstract’</a:t>
            </a:r>
          </a:p>
          <a:p>
            <a:r>
              <a:rPr lang="en-US" dirty="0">
                <a:solidFill>
                  <a:schemeClr val="bg1"/>
                </a:solidFill>
              </a:rPr>
              <a:t>It will loop through all the links in ‘RCP </a:t>
            </a:r>
            <a:r>
              <a:rPr lang="en-US" dirty="0" err="1">
                <a:solidFill>
                  <a:schemeClr val="bg1"/>
                </a:solidFill>
              </a:rPr>
              <a:t>index.cvs</a:t>
            </a:r>
            <a:r>
              <a:rPr lang="en-US" dirty="0">
                <a:solidFill>
                  <a:schemeClr val="bg1"/>
                </a:solidFill>
              </a:rPr>
              <a:t>’ and return an excel of all drug name and other RCP info.</a:t>
            </a:r>
          </a:p>
          <a:p>
            <a:r>
              <a:rPr lang="en-US" dirty="0">
                <a:solidFill>
                  <a:schemeClr val="bg1"/>
                </a:solidFill>
              </a:rPr>
              <a:t>It will return an excel under the name of ‘RCP index-extract(modified)’</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8" name="Content Placeholder 4">
            <a:extLst>
              <a:ext uri="{FF2B5EF4-FFF2-40B4-BE49-F238E27FC236}">
                <a16:creationId xmlns:a16="http://schemas.microsoft.com/office/drawing/2014/main" id="{C097691B-B96B-4208-90B9-C549D7B5C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152" y="103091"/>
            <a:ext cx="4875420" cy="6457510"/>
          </a:xfrm>
          <a:prstGeom prst="rect">
            <a:avLst/>
          </a:prstGeom>
        </p:spPr>
      </p:pic>
      <p:sp>
        <p:nvSpPr>
          <p:cNvPr id="9" name="Rectangle 8">
            <a:extLst>
              <a:ext uri="{FF2B5EF4-FFF2-40B4-BE49-F238E27FC236}">
                <a16:creationId xmlns:a16="http://schemas.microsoft.com/office/drawing/2014/main" id="{A55A72E6-2194-415C-96D8-B35576861BDA}"/>
              </a:ext>
            </a:extLst>
          </p:cNvPr>
          <p:cNvSpPr/>
          <p:nvPr/>
        </p:nvSpPr>
        <p:spPr>
          <a:xfrm>
            <a:off x="5923946" y="1353263"/>
            <a:ext cx="2513279" cy="137337"/>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1" name="TextBox 10">
            <a:extLst>
              <a:ext uri="{FF2B5EF4-FFF2-40B4-BE49-F238E27FC236}">
                <a16:creationId xmlns:a16="http://schemas.microsoft.com/office/drawing/2014/main" id="{8E62F0C0-1D78-48FA-BA02-3A817CFA3702}"/>
              </a:ext>
            </a:extLst>
          </p:cNvPr>
          <p:cNvSpPr txBox="1"/>
          <p:nvPr/>
        </p:nvSpPr>
        <p:spPr>
          <a:xfrm>
            <a:off x="8441651" y="1246040"/>
            <a:ext cx="3454400" cy="400110"/>
          </a:xfrm>
          <a:prstGeom prst="rect">
            <a:avLst/>
          </a:prstGeom>
          <a:noFill/>
        </p:spPr>
        <p:txBody>
          <a:bodyPr wrap="square" rtlCol="0">
            <a:spAutoFit/>
          </a:bodyPr>
          <a:lstStyle/>
          <a:p>
            <a:r>
              <a:rPr lang="en-SG" sz="2000" dirty="0">
                <a:solidFill>
                  <a:srgbClr val="FF0000"/>
                </a:solidFill>
              </a:rPr>
              <a:t>input= ‘RCP index.csv’</a:t>
            </a:r>
          </a:p>
        </p:txBody>
      </p:sp>
      <p:pic>
        <p:nvPicPr>
          <p:cNvPr id="12" name="Picture 11">
            <a:extLst>
              <a:ext uri="{FF2B5EF4-FFF2-40B4-BE49-F238E27FC236}">
                <a16:creationId xmlns:a16="http://schemas.microsoft.com/office/drawing/2014/main" id="{25BEEC6A-51ED-4123-85FB-71DCD13E1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3429" y="1659898"/>
            <a:ext cx="4350137" cy="695375"/>
          </a:xfrm>
          <a:prstGeom prst="rect">
            <a:avLst/>
          </a:prstGeom>
        </p:spPr>
      </p:pic>
      <p:pic>
        <p:nvPicPr>
          <p:cNvPr id="4" name="Picture 3">
            <a:extLst>
              <a:ext uri="{FF2B5EF4-FFF2-40B4-BE49-F238E27FC236}">
                <a16:creationId xmlns:a16="http://schemas.microsoft.com/office/drawing/2014/main" id="{C36C2407-B7D9-4328-9C1C-74F70757D7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03" y="5867258"/>
            <a:ext cx="4508732" cy="730288"/>
          </a:xfrm>
          <a:prstGeom prst="rect">
            <a:avLst/>
          </a:prstGeom>
        </p:spPr>
      </p:pic>
      <p:sp>
        <p:nvSpPr>
          <p:cNvPr id="14" name="Rectangle 13">
            <a:extLst>
              <a:ext uri="{FF2B5EF4-FFF2-40B4-BE49-F238E27FC236}">
                <a16:creationId xmlns:a16="http://schemas.microsoft.com/office/drawing/2014/main" id="{4795C9A4-B995-4AC9-AD61-C11DCCC35CFD}"/>
              </a:ext>
            </a:extLst>
          </p:cNvPr>
          <p:cNvSpPr/>
          <p:nvPr/>
        </p:nvSpPr>
        <p:spPr>
          <a:xfrm>
            <a:off x="5928372" y="6017118"/>
            <a:ext cx="2513279" cy="137337"/>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6" name="TextBox 15">
            <a:extLst>
              <a:ext uri="{FF2B5EF4-FFF2-40B4-BE49-F238E27FC236}">
                <a16:creationId xmlns:a16="http://schemas.microsoft.com/office/drawing/2014/main" id="{63E0A9A3-8CCF-4C12-8FE2-4A51526F79FA}"/>
              </a:ext>
            </a:extLst>
          </p:cNvPr>
          <p:cNvSpPr txBox="1"/>
          <p:nvPr/>
        </p:nvSpPr>
        <p:spPr>
          <a:xfrm>
            <a:off x="8450503" y="5898004"/>
            <a:ext cx="3454400" cy="400110"/>
          </a:xfrm>
          <a:prstGeom prst="rect">
            <a:avLst/>
          </a:prstGeom>
          <a:noFill/>
        </p:spPr>
        <p:txBody>
          <a:bodyPr wrap="square" rtlCol="0">
            <a:spAutoFit/>
          </a:bodyPr>
          <a:lstStyle/>
          <a:p>
            <a:r>
              <a:rPr lang="en-SG" sz="2000" dirty="0">
                <a:solidFill>
                  <a:srgbClr val="FF0000"/>
                </a:solidFill>
              </a:rPr>
              <a:t>output= excel</a:t>
            </a:r>
          </a:p>
        </p:txBody>
      </p:sp>
      <p:sp>
        <p:nvSpPr>
          <p:cNvPr id="18" name="Arrow: Left 17">
            <a:hlinkClick r:id="rId5" action="ppaction://hlinksldjump"/>
            <a:extLst>
              <a:ext uri="{FF2B5EF4-FFF2-40B4-BE49-F238E27FC236}">
                <a16:creationId xmlns:a16="http://schemas.microsoft.com/office/drawing/2014/main" id="{9917996E-13AC-450E-8BD0-E7E1D6F55CC0}"/>
              </a:ext>
            </a:extLst>
          </p:cNvPr>
          <p:cNvSpPr/>
          <p:nvPr/>
        </p:nvSpPr>
        <p:spPr>
          <a:xfrm>
            <a:off x="67013" y="10908"/>
            <a:ext cx="346964" cy="3140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4985541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2119</Words>
  <Application>Microsoft Office PowerPoint</Application>
  <PresentationFormat>Widescreen</PresentationFormat>
  <Paragraphs>177</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宋体</vt:lpstr>
      <vt:lpstr>Arial</vt:lpstr>
      <vt:lpstr>Calibri</vt:lpstr>
      <vt:lpstr>Corbel</vt:lpstr>
      <vt:lpstr>Wingdings</vt:lpstr>
      <vt:lpstr>Banded</vt:lpstr>
      <vt:lpstr>Exactcure</vt:lpstr>
      <vt:lpstr>1.1Automation of literature mining  extract drug rCP from solidarites-sante.gouv.fr------Excel----word</vt:lpstr>
      <vt:lpstr>PowerPoint Presentation</vt:lpstr>
      <vt:lpstr>4.Knime workflow  construction </vt:lpstr>
      <vt:lpstr>Overview Duration: 18 June 2018 to 31 August 2018   --The following are task list with brief description. --Those with  ‘**’  are non-python code, the rest are python code --Those with ‘##’ .are optimal method for its category. --The index number of each task is corresponding to the index of the code.   </vt:lpstr>
      <vt:lpstr>Automation of literature mining 1) subtract pharmacokinetic section from RCP from ‘base-donnees-publique.medicaments.gouv.fr’ based on random IDs loop---return to excel  </vt:lpstr>
      <vt:lpstr>  Automation of literature mining 2) search of papers based on drug substance name and keywords (key in at prompt) from PubMed and return [article title, author, abstract,link] in excel  </vt:lpstr>
      <vt:lpstr> Automation of literature mining 3.1)get all the drug names and corresponding RCP link from ‘base-donnees-publique.medicaments.gouv.fr’ return both in csv file </vt:lpstr>
      <vt:lpstr> Automation of literature mining 3.2)request links in 3.1)csv file, return drug name, substance, RCP pharmacokinetics section, return in excel </vt:lpstr>
      <vt:lpstr>  Automation of literature mining 3.3) from 3.1)csv file, string manipulation return drug name, substance name to excel file and put all active substance name in a txt file without repetition </vt:lpstr>
      <vt:lpstr>Automation of literature mining  4.1)request links in 3.1)csv file, return drug name, substance name, drug composition, drug form, RCP pharmacokinetic section, return all in excel</vt:lpstr>
      <vt:lpstr>Automation of literature mining  4.2)transform information in 4.1)excel to word document one word document per drug , save under the name of each drug</vt:lpstr>
      <vt:lpstr>Automation of literature mining 5.1)search PubMed articles about substance written in a txt file, return substance name, keyword for search, article title, author, link,abstract, date of search return in excel 5.1.1) )search PubMed articles about substance written in a txt file, return substance name, keyword for search, article title,DOI, author, link,abstract, date of search return in excel, eliminate repeated articles by DOI check</vt:lpstr>
      <vt:lpstr>PowerPoint Presentation</vt:lpstr>
      <vt:lpstr>Automation of literature mining  5.2) )search PubMed articles about substance written in a txt file, return substance name, keyword for search, article title,PMID,DOI, author, link,abstract, date of search return in excel, eliminate repeated articles by PMID check in single substance database </vt:lpstr>
      <vt:lpstr>PowerPoint Presentation</vt:lpstr>
      <vt:lpstr>Construction of SQL database structure  6)Build SQL database on both local server and remote server (SQL server Mattieu) using SSMS </vt:lpstr>
      <vt:lpstr>Construction of SQL database structure  6.1)Populate the SQL database(local/online) from excel </vt:lpstr>
      <vt:lpstr>PowerPoint Presentation</vt:lpstr>
      <vt:lpstr>PowerPoint Presentation</vt:lpstr>
      <vt:lpstr>PowerPoint Presentation</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Exactcure</dc:title>
  <dc:creator>Yunyi Gao</dc:creator>
  <cp:lastModifiedBy>Yunyi Gao</cp:lastModifiedBy>
  <cp:revision>40</cp:revision>
  <dcterms:created xsi:type="dcterms:W3CDTF">2018-08-28T11:28:56Z</dcterms:created>
  <dcterms:modified xsi:type="dcterms:W3CDTF">2018-08-30T09:42:02Z</dcterms:modified>
</cp:coreProperties>
</file>