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0691813" cy="15119350"/>
  <p:notesSz cx="7104063" cy="10234613"/>
  <p:defaultTextStyle>
    <a:defPPr>
      <a:defRPr lang="en-US"/>
    </a:defPPr>
    <a:lvl1pPr marL="0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1pPr>
    <a:lvl2pPr marL="228402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2pPr>
    <a:lvl3pPr marL="456803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3pPr>
    <a:lvl4pPr marL="685205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4pPr>
    <a:lvl5pPr marL="913607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5pPr>
    <a:lvl6pPr marL="1142009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6pPr>
    <a:lvl7pPr marL="1370410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7pPr>
    <a:lvl8pPr marL="1598812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8pPr>
    <a:lvl9pPr marL="1827213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pschul_Hiwi" initials="E" lastIdx="0" clrIdx="0">
    <p:extLst>
      <p:ext uri="{19B8F6BF-5375-455C-9EA6-DF929625EA0E}">
        <p15:presenceInfo xmlns:p15="http://schemas.microsoft.com/office/powerpoint/2012/main" userId="S-1-5-21-2361800232-213331468-3115616407-2487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4242"/>
    <a:srgbClr val="88AEB8"/>
    <a:srgbClr val="9EBDC5"/>
    <a:srgbClr val="FF5451"/>
    <a:srgbClr val="CF817F"/>
    <a:srgbClr val="C86D6B"/>
    <a:srgbClr val="87C8E0"/>
    <a:srgbClr val="DDDDDD"/>
    <a:srgbClr val="8AC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4" autoAdjust="0"/>
    <p:restoredTop sz="94061" autoAdjust="0"/>
  </p:normalViewPr>
  <p:slideViewPr>
    <p:cSldViewPr snapToGrid="0">
      <p:cViewPr varScale="1">
        <p:scale>
          <a:sx n="76" d="100"/>
          <a:sy n="76" d="100"/>
        </p:scale>
        <p:origin x="370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EEFFFA0-948F-4269-A576-5E2B25EB23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2D9881-23B2-4C66-A8A8-CF1CF8C15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037448-365F-4BC4-9AAC-969B1DF37587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501F98-5687-4589-A804-1D3D24265A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10629A-6F15-49A8-A847-F11B824BA2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E925309-1AF5-4516-BCD4-1B8E36E80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676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0DDCA-42E4-48B0-9B7B-FE02D25AD1C8}" type="datetimeFigureOut">
              <a:rPr lang="de-DE" smtClean="0"/>
              <a:t>17.01.2022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31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419D95-6ABF-4153-961C-7B07BC121C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3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19D95-6ABF-4153-961C-7B07BC121C1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89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roten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032865"/>
            <a:ext cx="10691813" cy="9681194"/>
          </a:xfrm>
          <a:prstGeom prst="rect">
            <a:avLst/>
          </a:prstGeom>
          <a:pattFill prst="ltDnDiag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6890"/>
            <a:ext cx="10736224" cy="7452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0" y="10955817"/>
            <a:ext cx="6350794" cy="29217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7000" b="1">
                <a:solidFill>
                  <a:schemeClr val="bg1"/>
                </a:solidFill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94884" y="9432843"/>
            <a:ext cx="2813510" cy="1522975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20000"/>
              </a:lnSpc>
              <a:buNone/>
              <a:defRPr sz="32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Datum</a:t>
            </a:r>
            <a:br>
              <a:rPr lang="de-DE" dirty="0"/>
            </a:br>
            <a:r>
              <a:rPr lang="de-DE" dirty="0"/>
              <a:t>Uhrzeit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657600" y="13877539"/>
            <a:ext cx="6382127" cy="8135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2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Veranstaltungsort</a:t>
            </a:r>
            <a:br>
              <a:rPr lang="de-DE" dirty="0"/>
            </a:br>
            <a:r>
              <a:rPr lang="de-DE" dirty="0"/>
              <a:t>Website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65123" y="12497751"/>
            <a:ext cx="2583404" cy="216415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 marL="533966" indent="0" algn="ctr">
              <a:buNone/>
              <a:defRPr sz="2336"/>
            </a:lvl2pPr>
            <a:lvl3pPr marL="1067932" indent="0" algn="ctr">
              <a:buNone/>
              <a:defRPr sz="2102"/>
            </a:lvl3pPr>
            <a:lvl4pPr marL="1601898" indent="0" algn="ctr">
              <a:buNone/>
              <a:defRPr sz="1869"/>
            </a:lvl4pPr>
            <a:lvl5pPr marL="2135864" indent="0" algn="ctr">
              <a:buNone/>
              <a:defRPr sz="1869"/>
            </a:lvl5pPr>
            <a:lvl6pPr marL="2669830" indent="0" algn="ctr">
              <a:buNone/>
              <a:defRPr sz="1869"/>
            </a:lvl6pPr>
            <a:lvl7pPr marL="3203796" indent="0" algn="ctr">
              <a:buNone/>
              <a:defRPr sz="1869"/>
            </a:lvl7pPr>
            <a:lvl8pPr marL="3737762" indent="0" algn="ctr">
              <a:buNone/>
              <a:defRPr sz="1869"/>
            </a:lvl8pPr>
            <a:lvl9pPr marL="4271728" indent="0" algn="ctr">
              <a:buNone/>
              <a:defRPr sz="186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717801" y="2071524"/>
            <a:ext cx="3748479" cy="5763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121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533966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067932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1601898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2135864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Name der Einrichtung (optional)</a:t>
            </a:r>
          </a:p>
        </p:txBody>
      </p:sp>
    </p:spTree>
    <p:extLst>
      <p:ext uri="{BB962C8B-B14F-4D97-AF65-F5344CB8AC3E}">
        <p14:creationId xmlns:p14="http://schemas.microsoft.com/office/powerpoint/2010/main" val="29420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Tricolor-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3290"/>
            <a:ext cx="10691812" cy="11696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19137" y="3423291"/>
            <a:ext cx="7289258" cy="29217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7000" b="1"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9137" y="6843483"/>
            <a:ext cx="7289258" cy="2589359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00000"/>
              </a:lnSpc>
              <a:buNone/>
              <a:defRPr sz="2404">
                <a:latin typeface="Futura Book" panose="02000504030000020003" pitchFamily="2" charset="0"/>
              </a:defRPr>
            </a:lvl1pPr>
            <a:lvl2pPr marL="533966" indent="0" algn="ctr">
              <a:buNone/>
              <a:defRPr sz="2336"/>
            </a:lvl2pPr>
            <a:lvl3pPr marL="1067932" indent="0" algn="ctr">
              <a:buNone/>
              <a:defRPr sz="2102"/>
            </a:lvl3pPr>
            <a:lvl4pPr marL="1601898" indent="0" algn="ctr">
              <a:buNone/>
              <a:defRPr sz="1869"/>
            </a:lvl4pPr>
            <a:lvl5pPr marL="2135864" indent="0" algn="ctr">
              <a:buNone/>
              <a:defRPr sz="1869"/>
            </a:lvl5pPr>
            <a:lvl6pPr marL="2669830" indent="0" algn="ctr">
              <a:buNone/>
              <a:defRPr sz="1869"/>
            </a:lvl6pPr>
            <a:lvl7pPr marL="3203796" indent="0" algn="ctr">
              <a:buNone/>
              <a:defRPr sz="1869"/>
            </a:lvl7pPr>
            <a:lvl8pPr marL="3737762" indent="0" algn="ctr">
              <a:buNone/>
              <a:defRPr sz="1869"/>
            </a:lvl8pPr>
            <a:lvl9pPr marL="4271728" indent="0" algn="ctr">
              <a:buNone/>
              <a:defRPr sz="186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40632" y="10598866"/>
            <a:ext cx="2054225" cy="165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3200"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Datum</a:t>
            </a:r>
            <a:br>
              <a:rPr lang="de-DE" dirty="0"/>
            </a:br>
            <a:r>
              <a:rPr lang="de-DE" dirty="0"/>
              <a:t>Uhrzeit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65163" y="13022708"/>
            <a:ext cx="3301716" cy="165854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22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Veranstaltungsort</a:t>
            </a:r>
            <a:br>
              <a:rPr lang="de-DE" dirty="0"/>
            </a:br>
            <a:r>
              <a:rPr lang="de-DE" dirty="0"/>
              <a:t>Website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717801" y="2071524"/>
            <a:ext cx="3748479" cy="5763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200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533966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067932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1601898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2135864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Name der Einrichtung (optional)</a:t>
            </a:r>
          </a:p>
        </p:txBody>
      </p:sp>
    </p:spTree>
    <p:extLst>
      <p:ext uri="{BB962C8B-B14F-4D97-AF65-F5344CB8AC3E}">
        <p14:creationId xmlns:p14="http://schemas.microsoft.com/office/powerpoint/2010/main" val="309273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Bild im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>
          <a:xfrm>
            <a:off x="0" y="3423290"/>
            <a:ext cx="10691812" cy="1169606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465BD7-2AF0-4F36-B79E-0BB36B3134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0" b="5818"/>
          <a:stretch/>
        </p:blipFill>
        <p:spPr>
          <a:xfrm>
            <a:off x="4940714" y="13734099"/>
            <a:ext cx="3003661" cy="1385251"/>
          </a:xfrm>
          <a:prstGeom prst="rect">
            <a:avLst/>
          </a:prstGeom>
        </p:spPr>
      </p:pic>
      <p:sp>
        <p:nvSpPr>
          <p:cNvPr id="16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717800" y="2071524"/>
            <a:ext cx="7463692" cy="5455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200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533966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067932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1601898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2135864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Professur für Empirische Schul- und Unterrichtsforschung</a:t>
            </a:r>
          </a:p>
        </p:txBody>
      </p:sp>
    </p:spTree>
    <p:extLst>
      <p:ext uri="{BB962C8B-B14F-4D97-AF65-F5344CB8AC3E}">
        <p14:creationId xmlns:p14="http://schemas.microsoft.com/office/powerpoint/2010/main" val="39963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5416" cy="25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0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61" r:id="rId3"/>
  </p:sldLayoutIdLst>
  <p:txStyles>
    <p:titleStyle>
      <a:lvl1pPr algn="l" defTabSz="1067932" rtl="0" eaLnBrk="1" latinLnBrk="0" hangingPunct="1">
        <a:lnSpc>
          <a:spcPct val="90000"/>
        </a:lnSpc>
        <a:spcBef>
          <a:spcPct val="0"/>
        </a:spcBef>
        <a:buNone/>
        <a:defRPr sz="51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983" indent="-266983" algn="l" defTabSz="1067932" rtl="0" eaLnBrk="1" latinLnBrk="0" hangingPunct="1">
        <a:lnSpc>
          <a:spcPct val="90000"/>
        </a:lnSpc>
        <a:spcBef>
          <a:spcPts val="1168"/>
        </a:spcBef>
        <a:buFont typeface="Arial" panose="020B0604020202020204" pitchFamily="34" charset="0"/>
        <a:buChar char="•"/>
        <a:defRPr sz="3270" kern="1200">
          <a:solidFill>
            <a:schemeClr val="tx1"/>
          </a:solidFill>
          <a:latin typeface="+mn-lt"/>
          <a:ea typeface="+mn-ea"/>
          <a:cs typeface="+mn-cs"/>
        </a:defRPr>
      </a:lvl1pPr>
      <a:lvl2pPr marL="800949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2pPr>
      <a:lvl3pPr marL="1334916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3pPr>
      <a:lvl4pPr marL="1868882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4pPr>
      <a:lvl5pPr marL="2402847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5pPr>
      <a:lvl6pPr marL="2936813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6pPr>
      <a:lvl7pPr marL="3470779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7pPr>
      <a:lvl8pPr marL="4004746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8pPr>
      <a:lvl9pPr marL="4538712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1pPr>
      <a:lvl2pPr marL="533966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2pPr>
      <a:lvl3pPr marL="1067932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3pPr>
      <a:lvl4pPr marL="1601898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4pPr>
      <a:lvl5pPr marL="2135864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5pPr>
      <a:lvl6pPr marL="2669830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6pPr>
      <a:lvl7pPr marL="3203796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7pPr>
      <a:lvl8pPr marL="3737762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8pPr>
      <a:lvl9pPr marL="4271728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419" userDrawn="1">
          <p15:clr>
            <a:srgbClr val="F26B43"/>
          </p15:clr>
        </p15:guide>
        <p15:guide id="3" orient="horz" pos="9236" userDrawn="1">
          <p15:clr>
            <a:srgbClr val="F26B43"/>
          </p15:clr>
        </p15:guide>
        <p15:guide id="4" pos="6304" userDrawn="1">
          <p15:clr>
            <a:srgbClr val="F26B43"/>
          </p15:clr>
        </p15:guide>
        <p15:guide id="5" pos="1712" userDrawn="1">
          <p15:clr>
            <a:srgbClr val="F26B43"/>
          </p15:clr>
        </p15:guide>
        <p15:guide id="6" orient="horz" pos="128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893199" y="2487634"/>
            <a:ext cx="8384619" cy="2104052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de-DE" sz="5400" dirty="0" err="1"/>
              <a:t>ProVisioNET</a:t>
            </a:r>
            <a:br>
              <a:rPr lang="de-DE" sz="6000" dirty="0"/>
            </a:br>
            <a:r>
              <a:rPr lang="de-DE" sz="1600" b="1" cap="small" dirty="0"/>
              <a:t>Pro</a:t>
            </a:r>
            <a:r>
              <a:rPr lang="de-DE" sz="1600" b="0" cap="small" dirty="0"/>
              <a:t>fessional</a:t>
            </a:r>
            <a:r>
              <a:rPr lang="de-DE" sz="1600" cap="small" dirty="0"/>
              <a:t> </a:t>
            </a:r>
            <a:r>
              <a:rPr lang="de-DE" sz="1600" b="1" cap="small" dirty="0"/>
              <a:t>Visi</a:t>
            </a:r>
            <a:r>
              <a:rPr lang="de-DE" sz="1600" cap="small" dirty="0"/>
              <a:t>o</a:t>
            </a:r>
            <a:r>
              <a:rPr lang="de-DE" sz="1600" b="0" cap="small" dirty="0"/>
              <a:t>n</a:t>
            </a:r>
            <a:r>
              <a:rPr lang="de-DE" sz="1600" cap="small" dirty="0"/>
              <a:t> </a:t>
            </a:r>
            <a:r>
              <a:rPr lang="de-DE" sz="1600" b="0" cap="small" dirty="0"/>
              <a:t>Of</a:t>
            </a:r>
            <a:r>
              <a:rPr lang="de-DE" sz="1600" cap="small" dirty="0"/>
              <a:t> </a:t>
            </a:r>
            <a:r>
              <a:rPr lang="de-DE" sz="1600" b="1" cap="small" dirty="0" err="1"/>
              <a:t>N</a:t>
            </a:r>
            <a:r>
              <a:rPr lang="de-DE" sz="1600" b="0" cap="small" dirty="0" err="1"/>
              <a:t>ovice</a:t>
            </a:r>
            <a:r>
              <a:rPr lang="de-DE" sz="1600" cap="small" dirty="0"/>
              <a:t> </a:t>
            </a:r>
            <a:r>
              <a:rPr lang="de-DE" sz="1600" b="0" cap="small" dirty="0"/>
              <a:t>And </a:t>
            </a:r>
            <a:r>
              <a:rPr lang="de-DE" sz="1600" b="1" cap="small" dirty="0"/>
              <a:t>E</a:t>
            </a:r>
            <a:r>
              <a:rPr lang="de-DE" sz="1600" b="0" cap="small" dirty="0"/>
              <a:t>xpert</a:t>
            </a:r>
            <a:r>
              <a:rPr lang="de-DE" sz="1600" cap="small" dirty="0"/>
              <a:t> </a:t>
            </a:r>
            <a:r>
              <a:rPr lang="de-DE" sz="1600" b="1" cap="small" dirty="0"/>
              <a:t>T</a:t>
            </a:r>
            <a:r>
              <a:rPr lang="de-DE" sz="1600" b="0" cap="small" dirty="0"/>
              <a:t>eachers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2717800" y="1901200"/>
            <a:ext cx="5716516" cy="426016"/>
          </a:xfrm>
        </p:spPr>
        <p:txBody>
          <a:bodyPr/>
          <a:lstStyle/>
          <a:p>
            <a:r>
              <a:rPr lang="de-DE" sz="1800" dirty="0">
                <a:latin typeface="+mj-lt"/>
              </a:rPr>
              <a:t>Empirische Schul- &amp; Unterrichtsforschung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725FEEA6-F932-43ED-93F1-1CDE1330E6BD}"/>
              </a:ext>
            </a:extLst>
          </p:cNvPr>
          <p:cNvCxnSpPr>
            <a:cxnSpLocks/>
          </p:cNvCxnSpPr>
          <p:nvPr/>
        </p:nvCxnSpPr>
        <p:spPr>
          <a:xfrm>
            <a:off x="0" y="3019525"/>
            <a:ext cx="5345906" cy="0"/>
          </a:xfrm>
          <a:prstGeom prst="line">
            <a:avLst/>
          </a:prstGeom>
          <a:ln w="63500" cmpd="dbl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76EFED22-7EFE-45A2-8524-C49BDAAF7E28}"/>
              </a:ext>
            </a:extLst>
          </p:cNvPr>
          <p:cNvCxnSpPr>
            <a:cxnSpLocks/>
          </p:cNvCxnSpPr>
          <p:nvPr/>
        </p:nvCxnSpPr>
        <p:spPr>
          <a:xfrm>
            <a:off x="9277818" y="3019525"/>
            <a:ext cx="1413995" cy="0"/>
          </a:xfrm>
          <a:prstGeom prst="line">
            <a:avLst/>
          </a:prstGeom>
          <a:ln w="63500" cmpd="dbl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1625A990-2F40-4DFD-932B-58E06204BE37}"/>
              </a:ext>
            </a:extLst>
          </p:cNvPr>
          <p:cNvGrpSpPr/>
          <p:nvPr/>
        </p:nvGrpSpPr>
        <p:grpSpPr>
          <a:xfrm>
            <a:off x="477078" y="5752846"/>
            <a:ext cx="9919252" cy="5090164"/>
            <a:chOff x="1788912" y="6014119"/>
            <a:chExt cx="8520038" cy="4216688"/>
          </a:xfrm>
        </p:grpSpPr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450ABB2E-C5BC-4EC4-AF5B-3FDE961F8650}"/>
                </a:ext>
              </a:extLst>
            </p:cNvPr>
            <p:cNvSpPr/>
            <p:nvPr/>
          </p:nvSpPr>
          <p:spPr>
            <a:xfrm>
              <a:off x="3616127" y="9025864"/>
              <a:ext cx="6692821" cy="1204943"/>
            </a:xfrm>
            <a:custGeom>
              <a:avLst/>
              <a:gdLst>
                <a:gd name="connsiteX0" fmla="*/ 0 w 6664742"/>
                <a:gd name="connsiteY0" fmla="*/ 0 h 1216411"/>
                <a:gd name="connsiteX1" fmla="*/ 6056537 w 6664742"/>
                <a:gd name="connsiteY1" fmla="*/ 0 h 1216411"/>
                <a:gd name="connsiteX2" fmla="*/ 6664742 w 6664742"/>
                <a:gd name="connsiteY2" fmla="*/ 608206 h 1216411"/>
                <a:gd name="connsiteX3" fmla="*/ 6056537 w 6664742"/>
                <a:gd name="connsiteY3" fmla="*/ 1216411 h 1216411"/>
                <a:gd name="connsiteX4" fmla="*/ 0 w 6664742"/>
                <a:gd name="connsiteY4" fmla="*/ 1216411 h 1216411"/>
                <a:gd name="connsiteX5" fmla="*/ 0 w 6664742"/>
                <a:gd name="connsiteY5" fmla="*/ 0 h 12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742" h="1216411">
                  <a:moveTo>
                    <a:pt x="6664742" y="1216410"/>
                  </a:moveTo>
                  <a:lnTo>
                    <a:pt x="608205" y="1216410"/>
                  </a:lnTo>
                  <a:lnTo>
                    <a:pt x="0" y="608205"/>
                  </a:lnTo>
                  <a:lnTo>
                    <a:pt x="608205" y="1"/>
                  </a:lnTo>
                  <a:lnTo>
                    <a:pt x="6664742" y="1"/>
                  </a:lnTo>
                  <a:lnTo>
                    <a:pt x="6664742" y="12164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0507" tIns="213361" rIns="398272" bIns="21336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5600" kern="1200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AA4E802B-025C-4FC8-B3EE-71BE227EFAD1}"/>
                </a:ext>
              </a:extLst>
            </p:cNvPr>
            <p:cNvSpPr/>
            <p:nvPr/>
          </p:nvSpPr>
          <p:spPr>
            <a:xfrm>
              <a:off x="2391561" y="6014119"/>
              <a:ext cx="7917389" cy="1204944"/>
            </a:xfrm>
            <a:custGeom>
              <a:avLst/>
              <a:gdLst>
                <a:gd name="connsiteX0" fmla="*/ 0 w 6664742"/>
                <a:gd name="connsiteY0" fmla="*/ 0 h 1216411"/>
                <a:gd name="connsiteX1" fmla="*/ 6056537 w 6664742"/>
                <a:gd name="connsiteY1" fmla="*/ 0 h 1216411"/>
                <a:gd name="connsiteX2" fmla="*/ 6664742 w 6664742"/>
                <a:gd name="connsiteY2" fmla="*/ 608206 h 1216411"/>
                <a:gd name="connsiteX3" fmla="*/ 6056537 w 6664742"/>
                <a:gd name="connsiteY3" fmla="*/ 1216411 h 1216411"/>
                <a:gd name="connsiteX4" fmla="*/ 0 w 6664742"/>
                <a:gd name="connsiteY4" fmla="*/ 1216411 h 1216411"/>
                <a:gd name="connsiteX5" fmla="*/ 0 w 6664742"/>
                <a:gd name="connsiteY5" fmla="*/ 0 h 12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742" h="1216411">
                  <a:moveTo>
                    <a:pt x="6664742" y="1216410"/>
                  </a:moveTo>
                  <a:lnTo>
                    <a:pt x="608205" y="1216410"/>
                  </a:lnTo>
                  <a:lnTo>
                    <a:pt x="0" y="608205"/>
                  </a:lnTo>
                  <a:lnTo>
                    <a:pt x="608205" y="1"/>
                  </a:lnTo>
                  <a:lnTo>
                    <a:pt x="6664742" y="1"/>
                  </a:lnTo>
                  <a:lnTo>
                    <a:pt x="6664742" y="12164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0507" tIns="68581" rIns="128016" bIns="68581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kern="12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kern="12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kern="1200" dirty="0"/>
            </a:p>
          </p:txBody>
        </p:sp>
        <p:sp>
          <p:nvSpPr>
            <p:cNvPr id="42" name="Ellipse 41" descr="Auge mit einfarbiger Füllung">
              <a:extLst>
                <a:ext uri="{FF2B5EF4-FFF2-40B4-BE49-F238E27FC236}">
                  <a16:creationId xmlns:a16="http://schemas.microsoft.com/office/drawing/2014/main" id="{752BB1E6-62DC-4023-A662-9454D00011C9}"/>
                </a:ext>
              </a:extLst>
            </p:cNvPr>
            <p:cNvSpPr/>
            <p:nvPr/>
          </p:nvSpPr>
          <p:spPr>
            <a:xfrm>
              <a:off x="1788912" y="6014120"/>
              <a:ext cx="1205298" cy="120494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F00FE821-3B37-4F59-927F-5D507F4DA5C8}"/>
                </a:ext>
              </a:extLst>
            </p:cNvPr>
            <p:cNvSpPr/>
            <p:nvPr/>
          </p:nvSpPr>
          <p:spPr>
            <a:xfrm>
              <a:off x="2994210" y="7498110"/>
              <a:ext cx="7314740" cy="1204943"/>
            </a:xfrm>
            <a:custGeom>
              <a:avLst/>
              <a:gdLst>
                <a:gd name="connsiteX0" fmla="*/ 0 w 6664742"/>
                <a:gd name="connsiteY0" fmla="*/ 0 h 1216411"/>
                <a:gd name="connsiteX1" fmla="*/ 6056537 w 6664742"/>
                <a:gd name="connsiteY1" fmla="*/ 0 h 1216411"/>
                <a:gd name="connsiteX2" fmla="*/ 6664742 w 6664742"/>
                <a:gd name="connsiteY2" fmla="*/ 608206 h 1216411"/>
                <a:gd name="connsiteX3" fmla="*/ 6056537 w 6664742"/>
                <a:gd name="connsiteY3" fmla="*/ 1216411 h 1216411"/>
                <a:gd name="connsiteX4" fmla="*/ 0 w 6664742"/>
                <a:gd name="connsiteY4" fmla="*/ 1216411 h 1216411"/>
                <a:gd name="connsiteX5" fmla="*/ 0 w 6664742"/>
                <a:gd name="connsiteY5" fmla="*/ 0 h 12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742" h="1216411">
                  <a:moveTo>
                    <a:pt x="6664742" y="1216410"/>
                  </a:moveTo>
                  <a:lnTo>
                    <a:pt x="608205" y="1216410"/>
                  </a:lnTo>
                  <a:lnTo>
                    <a:pt x="0" y="608205"/>
                  </a:lnTo>
                  <a:lnTo>
                    <a:pt x="608205" y="1"/>
                  </a:lnTo>
                  <a:lnTo>
                    <a:pt x="6664742" y="1"/>
                  </a:lnTo>
                  <a:lnTo>
                    <a:pt x="6664742" y="12164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0507" tIns="213361" rIns="398272" bIns="21336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5600" kern="1200" dirty="0"/>
            </a:p>
          </p:txBody>
        </p:sp>
        <p:sp>
          <p:nvSpPr>
            <p:cNvPr id="44" name="Ellipse 43" descr="Brille mit einfarbiger Füllung">
              <a:extLst>
                <a:ext uri="{FF2B5EF4-FFF2-40B4-BE49-F238E27FC236}">
                  <a16:creationId xmlns:a16="http://schemas.microsoft.com/office/drawing/2014/main" id="{9DACE2A6-D007-4D40-9504-D67CA32AE27C}"/>
                </a:ext>
              </a:extLst>
            </p:cNvPr>
            <p:cNvSpPr/>
            <p:nvPr/>
          </p:nvSpPr>
          <p:spPr>
            <a:xfrm>
              <a:off x="2391561" y="7498111"/>
              <a:ext cx="1205298" cy="1204942"/>
            </a:xfrm>
            <a:prstGeom prst="ellips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6" name="Ellipse 45" descr="Gedanken mit einfarbiger Füllung">
              <a:extLst>
                <a:ext uri="{FF2B5EF4-FFF2-40B4-BE49-F238E27FC236}">
                  <a16:creationId xmlns:a16="http://schemas.microsoft.com/office/drawing/2014/main" id="{EEFD6181-5103-45DF-A2F0-69C2CF4A7B1C}"/>
                </a:ext>
              </a:extLst>
            </p:cNvPr>
            <p:cNvSpPr/>
            <p:nvPr/>
          </p:nvSpPr>
          <p:spPr>
            <a:xfrm>
              <a:off x="3013478" y="9025864"/>
              <a:ext cx="1205298" cy="1204942"/>
            </a:xfrm>
            <a:prstGeom prst="ellips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D4361A0-E5D6-4B0C-9BA5-3CA2BC237867}"/>
                </a:ext>
              </a:extLst>
            </p:cNvPr>
            <p:cNvSpPr txBox="1"/>
            <p:nvPr/>
          </p:nvSpPr>
          <p:spPr>
            <a:xfrm>
              <a:off x="3717067" y="7637646"/>
              <a:ext cx="6584090" cy="87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2200" b="1" dirty="0">
                  <a:solidFill>
                    <a:schemeClr val="bg1"/>
                  </a:solidFill>
                </a:rPr>
                <a:t>Was passiert?</a:t>
              </a:r>
            </a:p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chemeClr val="bg1"/>
                  </a:solidFill>
                </a:rPr>
                <a:t>Eine von Ihnen vorbereitete Unterrichtslektion (15 min) wird durch IHRE eigenen Augen beobachtet &amp; reflektiert.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1195A21-97D8-408A-A55B-932B6E711E0F}"/>
                </a:ext>
              </a:extLst>
            </p:cNvPr>
            <p:cNvSpPr txBox="1"/>
            <p:nvPr/>
          </p:nvSpPr>
          <p:spPr>
            <a:xfrm>
              <a:off x="4381512" y="9085234"/>
              <a:ext cx="5673176" cy="1109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2200" b="1" dirty="0">
                  <a:solidFill>
                    <a:schemeClr val="bg1"/>
                  </a:solidFill>
                </a:rPr>
                <a:t>Wie geht das?</a:t>
              </a:r>
            </a:p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chemeClr val="bg1"/>
                  </a:solidFill>
                </a:rPr>
                <a:t>Ihr Blickverhalten wird während der Lektion mit einer Eye-Tracking-Brille aufgezeichnet. Anschließend schauen wir uns Ihr Video gemeinsam an.</a:t>
              </a:r>
              <a:endParaRPr lang="de-DE" sz="900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DEA6633C-4D54-42CB-8AFE-40A078A3D97C}"/>
                </a:ext>
              </a:extLst>
            </p:cNvPr>
            <p:cNvSpPr/>
            <p:nvPr/>
          </p:nvSpPr>
          <p:spPr>
            <a:xfrm>
              <a:off x="2635950" y="7861189"/>
              <a:ext cx="754485" cy="452889"/>
            </a:xfrm>
            <a:custGeom>
              <a:avLst/>
              <a:gdLst>
                <a:gd name="connsiteX0" fmla="*/ 513066 w 761442"/>
                <a:gd name="connsiteY0" fmla="*/ 365760 h 457200"/>
                <a:gd name="connsiteX1" fmla="*/ 520686 w 761442"/>
                <a:gd name="connsiteY1" fmla="*/ 100013 h 457200"/>
                <a:gd name="connsiteX2" fmla="*/ 694041 w 761442"/>
                <a:gd name="connsiteY2" fmla="*/ 239077 h 457200"/>
                <a:gd name="connsiteX3" fmla="*/ 513066 w 761442"/>
                <a:gd name="connsiteY3" fmla="*/ 365760 h 457200"/>
                <a:gd name="connsiteX4" fmla="*/ 138734 w 761442"/>
                <a:gd name="connsiteY4" fmla="*/ 169545 h 457200"/>
                <a:gd name="connsiteX5" fmla="*/ 239699 w 761442"/>
                <a:gd name="connsiteY5" fmla="*/ 100965 h 457200"/>
                <a:gd name="connsiteX6" fmla="*/ 248271 w 761442"/>
                <a:gd name="connsiteY6" fmla="*/ 365760 h 457200"/>
                <a:gd name="connsiteX7" fmla="*/ 67296 w 761442"/>
                <a:gd name="connsiteY7" fmla="*/ 239077 h 457200"/>
                <a:gd name="connsiteX8" fmla="*/ 138734 w 761442"/>
                <a:gd name="connsiteY8" fmla="*/ 169545 h 457200"/>
                <a:gd name="connsiteX9" fmla="*/ 138734 w 761442"/>
                <a:gd name="connsiteY9" fmla="*/ 169545 h 457200"/>
                <a:gd name="connsiteX10" fmla="*/ 380669 w 761442"/>
                <a:gd name="connsiteY10" fmla="*/ 381000 h 457200"/>
                <a:gd name="connsiteX11" fmla="*/ 228269 w 761442"/>
                <a:gd name="connsiteY11" fmla="*/ 228600 h 457200"/>
                <a:gd name="connsiteX12" fmla="*/ 380669 w 761442"/>
                <a:gd name="connsiteY12" fmla="*/ 76200 h 457200"/>
                <a:gd name="connsiteX13" fmla="*/ 533069 w 761442"/>
                <a:gd name="connsiteY13" fmla="*/ 228600 h 457200"/>
                <a:gd name="connsiteX14" fmla="*/ 380669 w 761442"/>
                <a:gd name="connsiteY14" fmla="*/ 381000 h 457200"/>
                <a:gd name="connsiteX15" fmla="*/ 751191 w 761442"/>
                <a:gd name="connsiteY15" fmla="*/ 212408 h 457200"/>
                <a:gd name="connsiteX16" fmla="*/ 380669 w 761442"/>
                <a:gd name="connsiteY16" fmla="*/ 0 h 457200"/>
                <a:gd name="connsiteX17" fmla="*/ 10146 w 761442"/>
                <a:gd name="connsiteY17" fmla="*/ 212408 h 457200"/>
                <a:gd name="connsiteX18" fmla="*/ 12051 w 761442"/>
                <a:gd name="connsiteY18" fmla="*/ 269558 h 457200"/>
                <a:gd name="connsiteX19" fmla="*/ 380669 w 761442"/>
                <a:gd name="connsiteY19" fmla="*/ 457200 h 457200"/>
                <a:gd name="connsiteX20" fmla="*/ 750239 w 761442"/>
                <a:gd name="connsiteY20" fmla="*/ 269558 h 457200"/>
                <a:gd name="connsiteX21" fmla="*/ 751191 w 761442"/>
                <a:gd name="connsiteY21" fmla="*/ 21240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442" h="457200">
                  <a:moveTo>
                    <a:pt x="513066" y="365760"/>
                  </a:moveTo>
                  <a:cubicBezTo>
                    <a:pt x="587361" y="294323"/>
                    <a:pt x="591171" y="176213"/>
                    <a:pt x="520686" y="100013"/>
                  </a:cubicBezTo>
                  <a:cubicBezTo>
                    <a:pt x="595934" y="139065"/>
                    <a:pt x="657846" y="199073"/>
                    <a:pt x="694041" y="239077"/>
                  </a:cubicBezTo>
                  <a:cubicBezTo>
                    <a:pt x="655941" y="276225"/>
                    <a:pt x="591171" y="331470"/>
                    <a:pt x="513066" y="365760"/>
                  </a:cubicBezTo>
                  <a:close/>
                  <a:moveTo>
                    <a:pt x="138734" y="169545"/>
                  </a:moveTo>
                  <a:cubicBezTo>
                    <a:pt x="170166" y="142875"/>
                    <a:pt x="203504" y="120015"/>
                    <a:pt x="239699" y="100965"/>
                  </a:cubicBezTo>
                  <a:cubicBezTo>
                    <a:pt x="170166" y="177165"/>
                    <a:pt x="173976" y="294323"/>
                    <a:pt x="248271" y="365760"/>
                  </a:cubicBezTo>
                  <a:cubicBezTo>
                    <a:pt x="170166" y="331470"/>
                    <a:pt x="104444" y="276225"/>
                    <a:pt x="67296" y="239077"/>
                  </a:cubicBezTo>
                  <a:cubicBezTo>
                    <a:pt x="89204" y="214313"/>
                    <a:pt x="113016" y="191452"/>
                    <a:pt x="138734" y="169545"/>
                  </a:cubicBezTo>
                  <a:lnTo>
                    <a:pt x="138734" y="169545"/>
                  </a:lnTo>
                  <a:close/>
                  <a:moveTo>
                    <a:pt x="380669" y="381000"/>
                  </a:moveTo>
                  <a:cubicBezTo>
                    <a:pt x="296849" y="381000"/>
                    <a:pt x="228269" y="312420"/>
                    <a:pt x="228269" y="228600"/>
                  </a:cubicBezTo>
                  <a:cubicBezTo>
                    <a:pt x="228269" y="144780"/>
                    <a:pt x="296849" y="76200"/>
                    <a:pt x="380669" y="76200"/>
                  </a:cubicBezTo>
                  <a:cubicBezTo>
                    <a:pt x="464489" y="76200"/>
                    <a:pt x="533069" y="144780"/>
                    <a:pt x="533069" y="228600"/>
                  </a:cubicBezTo>
                  <a:cubicBezTo>
                    <a:pt x="533069" y="312420"/>
                    <a:pt x="464489" y="381000"/>
                    <a:pt x="380669" y="381000"/>
                  </a:cubicBezTo>
                  <a:close/>
                  <a:moveTo>
                    <a:pt x="751191" y="212408"/>
                  </a:moveTo>
                  <a:cubicBezTo>
                    <a:pt x="695946" y="147638"/>
                    <a:pt x="551166" y="0"/>
                    <a:pt x="380669" y="0"/>
                  </a:cubicBezTo>
                  <a:cubicBezTo>
                    <a:pt x="210171" y="0"/>
                    <a:pt x="65391" y="147638"/>
                    <a:pt x="10146" y="212408"/>
                  </a:cubicBezTo>
                  <a:cubicBezTo>
                    <a:pt x="-4141" y="229552"/>
                    <a:pt x="-3189" y="253365"/>
                    <a:pt x="12051" y="269558"/>
                  </a:cubicBezTo>
                  <a:cubicBezTo>
                    <a:pt x="68249" y="328613"/>
                    <a:pt x="212076" y="457200"/>
                    <a:pt x="380669" y="457200"/>
                  </a:cubicBezTo>
                  <a:cubicBezTo>
                    <a:pt x="549261" y="457200"/>
                    <a:pt x="693089" y="328613"/>
                    <a:pt x="750239" y="269558"/>
                  </a:cubicBezTo>
                  <a:cubicBezTo>
                    <a:pt x="764526" y="254318"/>
                    <a:pt x="765479" y="229552"/>
                    <a:pt x="751191" y="2124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01B6AF16-A5EB-49A1-BECD-EEEC560B9B18}"/>
                </a:ext>
              </a:extLst>
            </p:cNvPr>
            <p:cNvSpPr/>
            <p:nvPr/>
          </p:nvSpPr>
          <p:spPr>
            <a:xfrm>
              <a:off x="2925657" y="7992774"/>
              <a:ext cx="188760" cy="188704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Grafik 22" descr="Brille mit einfarbiger Füllung">
              <a:extLst>
                <a:ext uri="{FF2B5EF4-FFF2-40B4-BE49-F238E27FC236}">
                  <a16:creationId xmlns:a16="http://schemas.microsoft.com/office/drawing/2014/main" id="{5C4F2C44-DB9B-4B7F-AF49-CADE42DB456C}"/>
                </a:ext>
              </a:extLst>
            </p:cNvPr>
            <p:cNvSpPr/>
            <p:nvPr/>
          </p:nvSpPr>
          <p:spPr>
            <a:xfrm>
              <a:off x="3189303" y="9472654"/>
              <a:ext cx="830542" cy="311361"/>
            </a:xfrm>
            <a:custGeom>
              <a:avLst/>
              <a:gdLst>
                <a:gd name="connsiteX0" fmla="*/ 832485 w 838200"/>
                <a:gd name="connsiteY0" fmla="*/ 36195 h 314325"/>
                <a:gd name="connsiteX1" fmla="*/ 647700 w 838200"/>
                <a:gd name="connsiteY1" fmla="*/ 0 h 314325"/>
                <a:gd name="connsiteX2" fmla="*/ 419100 w 838200"/>
                <a:gd name="connsiteY2" fmla="*/ 37148 h 314325"/>
                <a:gd name="connsiteX3" fmla="*/ 190500 w 838200"/>
                <a:gd name="connsiteY3" fmla="*/ 0 h 314325"/>
                <a:gd name="connsiteX4" fmla="*/ 5715 w 838200"/>
                <a:gd name="connsiteY4" fmla="*/ 36195 h 314325"/>
                <a:gd name="connsiteX5" fmla="*/ 0 w 838200"/>
                <a:gd name="connsiteY5" fmla="*/ 43815 h 314325"/>
                <a:gd name="connsiteX6" fmla="*/ 0 w 838200"/>
                <a:gd name="connsiteY6" fmla="*/ 82868 h 314325"/>
                <a:gd name="connsiteX7" fmla="*/ 7620 w 838200"/>
                <a:gd name="connsiteY7" fmla="*/ 100965 h 314325"/>
                <a:gd name="connsiteX8" fmla="*/ 19050 w 838200"/>
                <a:gd name="connsiteY8" fmla="*/ 110490 h 314325"/>
                <a:gd name="connsiteX9" fmla="*/ 41910 w 838200"/>
                <a:gd name="connsiteY9" fmla="*/ 233363 h 314325"/>
                <a:gd name="connsiteX10" fmla="*/ 200025 w 838200"/>
                <a:gd name="connsiteY10" fmla="*/ 314325 h 314325"/>
                <a:gd name="connsiteX11" fmla="*/ 399098 w 838200"/>
                <a:gd name="connsiteY11" fmla="*/ 139065 h 314325"/>
                <a:gd name="connsiteX12" fmla="*/ 419100 w 838200"/>
                <a:gd name="connsiteY12" fmla="*/ 123825 h 314325"/>
                <a:gd name="connsiteX13" fmla="*/ 439103 w 838200"/>
                <a:gd name="connsiteY13" fmla="*/ 139065 h 314325"/>
                <a:gd name="connsiteX14" fmla="*/ 638175 w 838200"/>
                <a:gd name="connsiteY14" fmla="*/ 314325 h 314325"/>
                <a:gd name="connsiteX15" fmla="*/ 796290 w 838200"/>
                <a:gd name="connsiteY15" fmla="*/ 233363 h 314325"/>
                <a:gd name="connsiteX16" fmla="*/ 819150 w 838200"/>
                <a:gd name="connsiteY16" fmla="*/ 110490 h 314325"/>
                <a:gd name="connsiteX17" fmla="*/ 830580 w 838200"/>
                <a:gd name="connsiteY17" fmla="*/ 101918 h 314325"/>
                <a:gd name="connsiteX18" fmla="*/ 838200 w 838200"/>
                <a:gd name="connsiteY18" fmla="*/ 83820 h 314325"/>
                <a:gd name="connsiteX19" fmla="*/ 838200 w 838200"/>
                <a:gd name="connsiteY19" fmla="*/ 44768 h 314325"/>
                <a:gd name="connsiteX20" fmla="*/ 832485 w 838200"/>
                <a:gd name="connsiteY20" fmla="*/ 36195 h 314325"/>
                <a:gd name="connsiteX21" fmla="*/ 341948 w 838200"/>
                <a:gd name="connsiteY21" fmla="*/ 131445 h 314325"/>
                <a:gd name="connsiteX22" fmla="*/ 200025 w 838200"/>
                <a:gd name="connsiteY22" fmla="*/ 266700 h 314325"/>
                <a:gd name="connsiteX23" fmla="*/ 88583 w 838200"/>
                <a:gd name="connsiteY23" fmla="*/ 215265 h 314325"/>
                <a:gd name="connsiteX24" fmla="*/ 76200 w 838200"/>
                <a:gd name="connsiteY24" fmla="*/ 100013 h 314325"/>
                <a:gd name="connsiteX25" fmla="*/ 98108 w 838200"/>
                <a:gd name="connsiteY25" fmla="*/ 71438 h 314325"/>
                <a:gd name="connsiteX26" fmla="*/ 190500 w 838200"/>
                <a:gd name="connsiteY26" fmla="*/ 57150 h 314325"/>
                <a:gd name="connsiteX27" fmla="*/ 303848 w 838200"/>
                <a:gd name="connsiteY27" fmla="*/ 72390 h 314325"/>
                <a:gd name="connsiteX28" fmla="*/ 341948 w 838200"/>
                <a:gd name="connsiteY28" fmla="*/ 131445 h 314325"/>
                <a:gd name="connsiteX29" fmla="*/ 749618 w 838200"/>
                <a:gd name="connsiteY29" fmla="*/ 215265 h 314325"/>
                <a:gd name="connsiteX30" fmla="*/ 638175 w 838200"/>
                <a:gd name="connsiteY30" fmla="*/ 266700 h 314325"/>
                <a:gd name="connsiteX31" fmla="*/ 496253 w 838200"/>
                <a:gd name="connsiteY31" fmla="*/ 131445 h 314325"/>
                <a:gd name="connsiteX32" fmla="*/ 533400 w 838200"/>
                <a:gd name="connsiteY32" fmla="*/ 72390 h 314325"/>
                <a:gd name="connsiteX33" fmla="*/ 646748 w 838200"/>
                <a:gd name="connsiteY33" fmla="*/ 57150 h 314325"/>
                <a:gd name="connsiteX34" fmla="*/ 739140 w 838200"/>
                <a:gd name="connsiteY34" fmla="*/ 71438 h 314325"/>
                <a:gd name="connsiteX35" fmla="*/ 761048 w 838200"/>
                <a:gd name="connsiteY35" fmla="*/ 100013 h 314325"/>
                <a:gd name="connsiteX36" fmla="*/ 749618 w 838200"/>
                <a:gd name="connsiteY36" fmla="*/ 21526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38200" h="314325">
                  <a:moveTo>
                    <a:pt x="832485" y="36195"/>
                  </a:moveTo>
                  <a:cubicBezTo>
                    <a:pt x="811530" y="28575"/>
                    <a:pt x="720090" y="0"/>
                    <a:pt x="647700" y="0"/>
                  </a:cubicBezTo>
                  <a:cubicBezTo>
                    <a:pt x="587693" y="0"/>
                    <a:pt x="450533" y="30480"/>
                    <a:pt x="419100" y="37148"/>
                  </a:cubicBezTo>
                  <a:cubicBezTo>
                    <a:pt x="387668" y="30480"/>
                    <a:pt x="250508" y="0"/>
                    <a:pt x="190500" y="0"/>
                  </a:cubicBezTo>
                  <a:cubicBezTo>
                    <a:pt x="119063" y="0"/>
                    <a:pt x="27623" y="28575"/>
                    <a:pt x="5715" y="36195"/>
                  </a:cubicBezTo>
                  <a:cubicBezTo>
                    <a:pt x="2858" y="37148"/>
                    <a:pt x="0" y="40005"/>
                    <a:pt x="0" y="43815"/>
                  </a:cubicBezTo>
                  <a:lnTo>
                    <a:pt x="0" y="82868"/>
                  </a:lnTo>
                  <a:cubicBezTo>
                    <a:pt x="0" y="89535"/>
                    <a:pt x="1905" y="97155"/>
                    <a:pt x="7620" y="100965"/>
                  </a:cubicBezTo>
                  <a:lnTo>
                    <a:pt x="19050" y="110490"/>
                  </a:lnTo>
                  <a:cubicBezTo>
                    <a:pt x="20003" y="148590"/>
                    <a:pt x="24765" y="205740"/>
                    <a:pt x="41910" y="233363"/>
                  </a:cubicBezTo>
                  <a:cubicBezTo>
                    <a:pt x="63818" y="271463"/>
                    <a:pt x="131445" y="314325"/>
                    <a:pt x="200025" y="314325"/>
                  </a:cubicBezTo>
                  <a:cubicBezTo>
                    <a:pt x="320993" y="314325"/>
                    <a:pt x="378143" y="222885"/>
                    <a:pt x="399098" y="139065"/>
                  </a:cubicBezTo>
                  <a:cubicBezTo>
                    <a:pt x="401003" y="130493"/>
                    <a:pt x="409575" y="123825"/>
                    <a:pt x="419100" y="123825"/>
                  </a:cubicBezTo>
                  <a:cubicBezTo>
                    <a:pt x="428625" y="123825"/>
                    <a:pt x="436245" y="130493"/>
                    <a:pt x="439103" y="139065"/>
                  </a:cubicBezTo>
                  <a:cubicBezTo>
                    <a:pt x="461010" y="222885"/>
                    <a:pt x="518160" y="314325"/>
                    <a:pt x="638175" y="314325"/>
                  </a:cubicBezTo>
                  <a:cubicBezTo>
                    <a:pt x="706755" y="314325"/>
                    <a:pt x="774383" y="271463"/>
                    <a:pt x="796290" y="233363"/>
                  </a:cubicBezTo>
                  <a:cubicBezTo>
                    <a:pt x="812483" y="204788"/>
                    <a:pt x="817245" y="148590"/>
                    <a:pt x="819150" y="110490"/>
                  </a:cubicBezTo>
                  <a:lnTo>
                    <a:pt x="830580" y="101918"/>
                  </a:lnTo>
                  <a:cubicBezTo>
                    <a:pt x="836295" y="98107"/>
                    <a:pt x="838200" y="89535"/>
                    <a:pt x="838200" y="83820"/>
                  </a:cubicBezTo>
                  <a:lnTo>
                    <a:pt x="838200" y="44768"/>
                  </a:lnTo>
                  <a:cubicBezTo>
                    <a:pt x="837248" y="40005"/>
                    <a:pt x="835343" y="37148"/>
                    <a:pt x="832485" y="36195"/>
                  </a:cubicBezTo>
                  <a:close/>
                  <a:moveTo>
                    <a:pt x="341948" y="131445"/>
                  </a:moveTo>
                  <a:cubicBezTo>
                    <a:pt x="325755" y="188595"/>
                    <a:pt x="301943" y="266700"/>
                    <a:pt x="200025" y="266700"/>
                  </a:cubicBezTo>
                  <a:cubicBezTo>
                    <a:pt x="156210" y="266700"/>
                    <a:pt x="108585" y="245745"/>
                    <a:pt x="88583" y="215265"/>
                  </a:cubicBezTo>
                  <a:cubicBezTo>
                    <a:pt x="75248" y="194310"/>
                    <a:pt x="76200" y="143827"/>
                    <a:pt x="76200" y="100013"/>
                  </a:cubicBezTo>
                  <a:cubicBezTo>
                    <a:pt x="76200" y="86677"/>
                    <a:pt x="84773" y="75248"/>
                    <a:pt x="98108" y="71438"/>
                  </a:cubicBezTo>
                  <a:cubicBezTo>
                    <a:pt x="126682" y="63818"/>
                    <a:pt x="160973" y="57150"/>
                    <a:pt x="190500" y="57150"/>
                  </a:cubicBezTo>
                  <a:cubicBezTo>
                    <a:pt x="213360" y="57150"/>
                    <a:pt x="259080" y="63818"/>
                    <a:pt x="303848" y="72390"/>
                  </a:cubicBezTo>
                  <a:cubicBezTo>
                    <a:pt x="331470" y="77152"/>
                    <a:pt x="349568" y="104775"/>
                    <a:pt x="341948" y="131445"/>
                  </a:cubicBezTo>
                  <a:close/>
                  <a:moveTo>
                    <a:pt x="749618" y="215265"/>
                  </a:moveTo>
                  <a:cubicBezTo>
                    <a:pt x="729615" y="245745"/>
                    <a:pt x="681990" y="266700"/>
                    <a:pt x="638175" y="266700"/>
                  </a:cubicBezTo>
                  <a:cubicBezTo>
                    <a:pt x="537210" y="266700"/>
                    <a:pt x="512445" y="188595"/>
                    <a:pt x="496253" y="131445"/>
                  </a:cubicBezTo>
                  <a:cubicBezTo>
                    <a:pt x="488633" y="104775"/>
                    <a:pt x="506730" y="77152"/>
                    <a:pt x="533400" y="72390"/>
                  </a:cubicBezTo>
                  <a:cubicBezTo>
                    <a:pt x="578168" y="63818"/>
                    <a:pt x="623888" y="57150"/>
                    <a:pt x="646748" y="57150"/>
                  </a:cubicBezTo>
                  <a:cubicBezTo>
                    <a:pt x="677228" y="57150"/>
                    <a:pt x="710565" y="63818"/>
                    <a:pt x="739140" y="71438"/>
                  </a:cubicBezTo>
                  <a:cubicBezTo>
                    <a:pt x="752475" y="75248"/>
                    <a:pt x="761048" y="86677"/>
                    <a:pt x="761048" y="100013"/>
                  </a:cubicBezTo>
                  <a:cubicBezTo>
                    <a:pt x="762000" y="143827"/>
                    <a:pt x="762953" y="194310"/>
                    <a:pt x="749618" y="21526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BF0570F-E94C-493C-AD2F-F6801332E4CC}"/>
                </a:ext>
              </a:extLst>
            </p:cNvPr>
            <p:cNvSpPr txBox="1"/>
            <p:nvPr/>
          </p:nvSpPr>
          <p:spPr>
            <a:xfrm>
              <a:off x="3148766" y="6116556"/>
              <a:ext cx="7160182" cy="87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2200" b="1" dirty="0">
                  <a:solidFill>
                    <a:schemeClr val="bg1"/>
                  </a:solidFill>
                </a:rPr>
                <a:t>Was ist </a:t>
              </a:r>
              <a:r>
                <a:rPr lang="de-DE" sz="2200" b="1" dirty="0" err="1">
                  <a:solidFill>
                    <a:schemeClr val="bg1"/>
                  </a:solidFill>
                </a:rPr>
                <a:t>ProVisioNET</a:t>
              </a:r>
              <a:r>
                <a:rPr lang="de-DE" sz="2200" b="1" dirty="0">
                  <a:solidFill>
                    <a:schemeClr val="bg1"/>
                  </a:solidFill>
                </a:rPr>
                <a:t>? </a:t>
              </a:r>
            </a:p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chemeClr val="bg1"/>
                  </a:solidFill>
                </a:rPr>
                <a:t>Eine Studie, die erforscht, wie Lehrkräfte &amp; Lernende im Unterricht interagieren &amp; worauf Lehrpersonen ihre Aufmerksamkeit richten. </a:t>
              </a:r>
            </a:p>
          </p:txBody>
        </p:sp>
        <p:pic>
          <p:nvPicPr>
            <p:cNvPr id="58" name="Grafik 57" descr="Fragezeichen mit einfarbiger Füllung">
              <a:extLst>
                <a:ext uri="{FF2B5EF4-FFF2-40B4-BE49-F238E27FC236}">
                  <a16:creationId xmlns:a16="http://schemas.microsoft.com/office/drawing/2014/main" id="{01F1FD33-4DF6-499D-95FE-DE31D88ED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5415" y="6193005"/>
              <a:ext cx="906046" cy="808161"/>
            </a:xfrm>
            <a:prstGeom prst="rect">
              <a:avLst/>
            </a:prstGeom>
          </p:spPr>
        </p:pic>
      </p:grpSp>
      <p:sp>
        <p:nvSpPr>
          <p:cNvPr id="109" name="Textfeld 108">
            <a:extLst>
              <a:ext uri="{FF2B5EF4-FFF2-40B4-BE49-F238E27FC236}">
                <a16:creationId xmlns:a16="http://schemas.microsoft.com/office/drawing/2014/main" id="{894A88E6-D26A-4C08-B718-42FCC796A93A}"/>
              </a:ext>
            </a:extLst>
          </p:cNvPr>
          <p:cNvSpPr txBox="1"/>
          <p:nvPr/>
        </p:nvSpPr>
        <p:spPr>
          <a:xfrm>
            <a:off x="167049" y="13654846"/>
            <a:ext cx="42532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200" b="1" cap="small" dirty="0">
                <a:solidFill>
                  <a:schemeClr val="bg1"/>
                </a:solidFill>
              </a:rPr>
              <a:t>Mandy Klatt</a:t>
            </a:r>
          </a:p>
          <a:p>
            <a:r>
              <a:rPr lang="de-DE" sz="1800" dirty="0">
                <a:solidFill>
                  <a:schemeClr val="bg1"/>
                </a:solidFill>
              </a:rPr>
              <a:t>      	0341/ 9731572</a:t>
            </a:r>
          </a:p>
          <a:p>
            <a:r>
              <a:rPr lang="de-DE" sz="1800" dirty="0">
                <a:solidFill>
                  <a:schemeClr val="bg1"/>
                </a:solidFill>
              </a:rPr>
              <a:t>      	mandy.klatt@uni-leipzig.de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4" name="Grafik 3" descr="Telefon">
            <a:extLst>
              <a:ext uri="{FF2B5EF4-FFF2-40B4-BE49-F238E27FC236}">
                <a16:creationId xmlns:a16="http://schemas.microsoft.com/office/drawing/2014/main" id="{BDF3C5F4-B040-42CD-B49D-D00D1256D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049" y="14051864"/>
            <a:ext cx="453600" cy="453600"/>
          </a:xfrm>
          <a:prstGeom prst="rect">
            <a:avLst/>
          </a:prstGeom>
        </p:spPr>
      </p:pic>
      <p:pic>
        <p:nvPicPr>
          <p:cNvPr id="6" name="Grafik 5" descr="Umschlag">
            <a:extLst>
              <a:ext uri="{FF2B5EF4-FFF2-40B4-BE49-F238E27FC236}">
                <a16:creationId xmlns:a16="http://schemas.microsoft.com/office/drawing/2014/main" id="{6CE533FB-CF8E-4013-BB91-228F83CB9F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049" y="14397542"/>
            <a:ext cx="453600" cy="45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220888A-A94D-476E-88C3-050F53539AD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6" y="11081940"/>
            <a:ext cx="1821844" cy="2565382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7C6BBA8F-C99A-452C-83E3-7A79D8EE45F8}"/>
              </a:ext>
            </a:extLst>
          </p:cNvPr>
          <p:cNvSpPr/>
          <p:nvPr/>
        </p:nvSpPr>
        <p:spPr>
          <a:xfrm>
            <a:off x="620649" y="3927105"/>
            <a:ext cx="9678107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2400" dirty="0">
                <a:latin typeface="+mj-lt"/>
              </a:rPr>
              <a:t>Sie sind Lehrkraft &amp; haben Lust, in einem entspannten Unterrichtssetting persönliches Feedback zu Ihrem Blick- &amp; Verhaltensmustern zu bekommen? Dann seien Sie dabei!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D40B0546-31C8-43CB-83F7-0B387FEC812A}"/>
              </a:ext>
            </a:extLst>
          </p:cNvPr>
          <p:cNvCxnSpPr>
            <a:cxnSpLocks/>
          </p:cNvCxnSpPr>
          <p:nvPr/>
        </p:nvCxnSpPr>
        <p:spPr>
          <a:xfrm>
            <a:off x="0" y="3875558"/>
            <a:ext cx="10691813" cy="41670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0CC43DD-1689-4F01-BDF8-68B18C24343A}"/>
              </a:ext>
            </a:extLst>
          </p:cNvPr>
          <p:cNvCxnSpPr>
            <a:cxnSpLocks/>
          </p:cNvCxnSpPr>
          <p:nvPr/>
        </p:nvCxnSpPr>
        <p:spPr>
          <a:xfrm flipV="1">
            <a:off x="60995" y="5492048"/>
            <a:ext cx="10649958" cy="12241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>
            <a:extLst>
              <a:ext uri="{FF2B5EF4-FFF2-40B4-BE49-F238E27FC236}">
                <a16:creationId xmlns:a16="http://schemas.microsoft.com/office/drawing/2014/main" id="{ECA11955-CA1E-4F38-AB64-0FDE53FEAF9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51" y="351231"/>
            <a:ext cx="1472542" cy="1472542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20EC9DCB-13A1-40E9-AA92-80C4425DE3F6}"/>
              </a:ext>
            </a:extLst>
          </p:cNvPr>
          <p:cNvSpPr txBox="1"/>
          <p:nvPr/>
        </p:nvSpPr>
        <p:spPr>
          <a:xfrm>
            <a:off x="7184330" y="413885"/>
            <a:ext cx="165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Mehr Infos?</a:t>
            </a:r>
          </a:p>
        </p:txBody>
      </p:sp>
      <p:pic>
        <p:nvPicPr>
          <p:cNvPr id="56" name="Grafik 55" descr="Zurück">
            <a:extLst>
              <a:ext uri="{FF2B5EF4-FFF2-40B4-BE49-F238E27FC236}">
                <a16:creationId xmlns:a16="http://schemas.microsoft.com/office/drawing/2014/main" id="{75ECF792-F0F2-44E9-938C-9311AA62DA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8201269" y="704107"/>
            <a:ext cx="637651" cy="637651"/>
          </a:xfrm>
          <a:prstGeom prst="rect">
            <a:avLst/>
          </a:prstGeom>
        </p:spPr>
      </p:pic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2EA5644-66A1-4CB7-B261-77349185A612}"/>
              </a:ext>
            </a:extLst>
          </p:cNvPr>
          <p:cNvCxnSpPr>
            <a:cxnSpLocks/>
          </p:cNvCxnSpPr>
          <p:nvPr/>
        </p:nvCxnSpPr>
        <p:spPr>
          <a:xfrm flipV="1">
            <a:off x="8361972" y="13984448"/>
            <a:ext cx="2486535" cy="1148114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15137235-CCCA-476F-88EE-57B09E4F4582}"/>
              </a:ext>
            </a:extLst>
          </p:cNvPr>
          <p:cNvCxnSpPr>
            <a:cxnSpLocks/>
          </p:cNvCxnSpPr>
          <p:nvPr/>
        </p:nvCxnSpPr>
        <p:spPr>
          <a:xfrm flipV="1">
            <a:off x="9153059" y="14397542"/>
            <a:ext cx="1557894" cy="735021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1C6EF15-1C3D-4BAB-A554-3E4D62180E46}"/>
              </a:ext>
            </a:extLst>
          </p:cNvPr>
          <p:cNvSpPr/>
          <p:nvPr/>
        </p:nvSpPr>
        <p:spPr>
          <a:xfrm>
            <a:off x="3074389" y="11416983"/>
            <a:ext cx="4464917" cy="1895296"/>
          </a:xfrm>
          <a:prstGeom prst="rightArrow">
            <a:avLst>
              <a:gd name="adj1" fmla="val 50000"/>
              <a:gd name="adj2" fmla="val 41825"/>
            </a:avLst>
          </a:prstGeom>
          <a:ln w="38100">
            <a:solidFill>
              <a:srgbClr val="88AEB8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2800" b="1" dirty="0"/>
              <a:t>QR Code scannen &amp; Mail abschicken!</a:t>
            </a:r>
            <a:endParaRPr lang="de-DE" sz="2400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57BF33-6BBE-4901-80A8-CE7F80D5855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95" y="11228355"/>
            <a:ext cx="2465799" cy="2465799"/>
          </a:xfrm>
          <a:prstGeom prst="rect">
            <a:avLst/>
          </a:prstGeom>
          <a:ln w="28575">
            <a:solidFill>
              <a:srgbClr val="D64242"/>
            </a:solidFill>
          </a:ln>
        </p:spPr>
      </p:pic>
    </p:spTree>
    <p:extLst>
      <p:ext uri="{BB962C8B-B14F-4D97-AF65-F5344CB8AC3E}">
        <p14:creationId xmlns:p14="http://schemas.microsoft.com/office/powerpoint/2010/main" val="22659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00000"/>
      </a:dk1>
      <a:lt1>
        <a:srgbClr val="FFFFFF"/>
      </a:lt1>
      <a:dk2>
        <a:srgbClr val="262A31"/>
      </a:dk2>
      <a:lt2>
        <a:srgbClr val="E7E6E6"/>
      </a:lt2>
      <a:accent1>
        <a:srgbClr val="B02F2C"/>
      </a:accent1>
      <a:accent2>
        <a:srgbClr val="D64242"/>
      </a:accent2>
      <a:accent3>
        <a:srgbClr val="FF5451"/>
      </a:accent3>
      <a:accent4>
        <a:srgbClr val="8AC2D1"/>
      </a:accent4>
      <a:accent5>
        <a:srgbClr val="262A31"/>
      </a:accent5>
      <a:accent6>
        <a:srgbClr val="FFFFFF"/>
      </a:accent6>
      <a:hlink>
        <a:srgbClr val="8AC2D1"/>
      </a:hlink>
      <a:folHlink>
        <a:srgbClr val="B02F2C"/>
      </a:folHlink>
    </a:clrScheme>
    <a:fontScheme name="Universität Leipzig">
      <a:majorFont>
        <a:latin typeface="Futura Book"/>
        <a:ea typeface=""/>
        <a:cs typeface=""/>
      </a:majorFont>
      <a:minorFont>
        <a:latin typeface="Futura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04_Plakate_DIN_A3_" id="{426594A2-84FD-D546-A3FF-88F769AEF1F9}" vid="{362E1492-7F32-A34B-B100-F9A682409C8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Plakate_A3-3</Template>
  <TotalTime>0</TotalTime>
  <Words>135</Words>
  <Application>Microsoft Office PowerPoint</Application>
  <PresentationFormat>Benutzerdefiniert</PresentationFormat>
  <Paragraphs>18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Futura Book</vt:lpstr>
      <vt:lpstr>Office</vt:lpstr>
      <vt:lpstr>ProVisioNET Professional Vision Of Novice And Expert Teachers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Empschul_Hiwi</dc:creator>
  <cp:lastModifiedBy>Klatt, Mandy</cp:lastModifiedBy>
  <cp:revision>43</cp:revision>
  <cp:lastPrinted>2021-12-13T17:17:45Z</cp:lastPrinted>
  <dcterms:created xsi:type="dcterms:W3CDTF">2021-11-16T09:09:39Z</dcterms:created>
  <dcterms:modified xsi:type="dcterms:W3CDTF">2022-01-17T16:28:01Z</dcterms:modified>
</cp:coreProperties>
</file>