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</p:sldIdLst>
  <p:sldSz cx="15119350" cy="21383625"/>
  <p:notesSz cx="6858000" cy="9144000"/>
  <p:defaultTextStyle>
    <a:defPPr>
      <a:defRPr lang="en-US"/>
    </a:defPPr>
    <a:lvl1pPr marL="0" algn="l" defTabSz="323058" rtl="0" eaLnBrk="1" latinLnBrk="0" hangingPunct="1">
      <a:defRPr sz="1272" kern="1200">
        <a:solidFill>
          <a:schemeClr val="tx1"/>
        </a:solidFill>
        <a:latin typeface="+mn-lt"/>
        <a:ea typeface="+mn-ea"/>
        <a:cs typeface="+mn-cs"/>
      </a:defRPr>
    </a:lvl1pPr>
    <a:lvl2pPr marL="323058" algn="l" defTabSz="323058" rtl="0" eaLnBrk="1" latinLnBrk="0" hangingPunct="1">
      <a:defRPr sz="1272" kern="1200">
        <a:solidFill>
          <a:schemeClr val="tx1"/>
        </a:solidFill>
        <a:latin typeface="+mn-lt"/>
        <a:ea typeface="+mn-ea"/>
        <a:cs typeface="+mn-cs"/>
      </a:defRPr>
    </a:lvl2pPr>
    <a:lvl3pPr marL="646115" algn="l" defTabSz="323058" rtl="0" eaLnBrk="1" latinLnBrk="0" hangingPunct="1">
      <a:defRPr sz="1272" kern="1200">
        <a:solidFill>
          <a:schemeClr val="tx1"/>
        </a:solidFill>
        <a:latin typeface="+mn-lt"/>
        <a:ea typeface="+mn-ea"/>
        <a:cs typeface="+mn-cs"/>
      </a:defRPr>
    </a:lvl3pPr>
    <a:lvl4pPr marL="969173" algn="l" defTabSz="323058" rtl="0" eaLnBrk="1" latinLnBrk="0" hangingPunct="1">
      <a:defRPr sz="1272" kern="1200">
        <a:solidFill>
          <a:schemeClr val="tx1"/>
        </a:solidFill>
        <a:latin typeface="+mn-lt"/>
        <a:ea typeface="+mn-ea"/>
        <a:cs typeface="+mn-cs"/>
      </a:defRPr>
    </a:lvl4pPr>
    <a:lvl5pPr marL="1292230" algn="l" defTabSz="323058" rtl="0" eaLnBrk="1" latinLnBrk="0" hangingPunct="1">
      <a:defRPr sz="1272" kern="1200">
        <a:solidFill>
          <a:schemeClr val="tx1"/>
        </a:solidFill>
        <a:latin typeface="+mn-lt"/>
        <a:ea typeface="+mn-ea"/>
        <a:cs typeface="+mn-cs"/>
      </a:defRPr>
    </a:lvl5pPr>
    <a:lvl6pPr marL="1615288" algn="l" defTabSz="323058" rtl="0" eaLnBrk="1" latinLnBrk="0" hangingPunct="1">
      <a:defRPr sz="1272" kern="1200">
        <a:solidFill>
          <a:schemeClr val="tx1"/>
        </a:solidFill>
        <a:latin typeface="+mn-lt"/>
        <a:ea typeface="+mn-ea"/>
        <a:cs typeface="+mn-cs"/>
      </a:defRPr>
    </a:lvl6pPr>
    <a:lvl7pPr marL="1938345" algn="l" defTabSz="323058" rtl="0" eaLnBrk="1" latinLnBrk="0" hangingPunct="1">
      <a:defRPr sz="1272" kern="1200">
        <a:solidFill>
          <a:schemeClr val="tx1"/>
        </a:solidFill>
        <a:latin typeface="+mn-lt"/>
        <a:ea typeface="+mn-ea"/>
        <a:cs typeface="+mn-cs"/>
      </a:defRPr>
    </a:lvl7pPr>
    <a:lvl8pPr marL="2261403" algn="l" defTabSz="323058" rtl="0" eaLnBrk="1" latinLnBrk="0" hangingPunct="1">
      <a:defRPr sz="1272" kern="1200">
        <a:solidFill>
          <a:schemeClr val="tx1"/>
        </a:solidFill>
        <a:latin typeface="+mn-lt"/>
        <a:ea typeface="+mn-ea"/>
        <a:cs typeface="+mn-cs"/>
      </a:defRPr>
    </a:lvl8pPr>
    <a:lvl9pPr marL="2584460" algn="l" defTabSz="323058" rtl="0" eaLnBrk="1" latinLnBrk="0" hangingPunct="1">
      <a:defRPr sz="127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ziska Bednarski" initials="FB" lastIdx="2" clrIdx="0">
    <p:extLst>
      <p:ext uri="{19B8F6BF-5375-455C-9EA6-DF929625EA0E}">
        <p15:presenceInfo xmlns:p15="http://schemas.microsoft.com/office/powerpoint/2012/main" userId="Franziska Bednars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5950"/>
    <a:srgbClr val="EE6559"/>
    <a:srgbClr val="C85A5A"/>
    <a:srgbClr val="ED6B66"/>
    <a:srgbClr val="EA6468"/>
    <a:srgbClr val="FF5254"/>
    <a:srgbClr val="FFF3FF"/>
    <a:srgbClr val="DDDDDD"/>
    <a:srgbClr val="8AC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89253" autoAdjust="0"/>
  </p:normalViewPr>
  <p:slideViewPr>
    <p:cSldViewPr snapToGrid="0">
      <p:cViewPr>
        <p:scale>
          <a:sx n="60" d="100"/>
          <a:sy n="60" d="100"/>
        </p:scale>
        <p:origin x="604" y="-1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roten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4289446"/>
            <a:ext cx="15119350" cy="13692323"/>
          </a:xfrm>
          <a:prstGeom prst="rect">
            <a:avLst/>
          </a:prstGeom>
          <a:pattFill prst="ltDnDiag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None/>
              <a:defRPr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Bild durch Klicken auf das Symbol hinzufügen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43449"/>
            <a:ext cx="15182152" cy="10540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2232" y="15495050"/>
            <a:ext cx="8980692" cy="4132254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0000" b="1">
                <a:solidFill>
                  <a:schemeClr val="bg1"/>
                </a:solidFill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0174324" y="13341074"/>
            <a:ext cx="3978600" cy="2153977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20000"/>
              </a:lnSpc>
              <a:buNone/>
              <a:defRPr sz="46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Datum</a:t>
            </a:r>
            <a:br>
              <a:rPr lang="de-DE" dirty="0"/>
            </a:br>
            <a:r>
              <a:rPr lang="de-DE" dirty="0"/>
              <a:t>Uhrzeit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5172232" y="19627305"/>
            <a:ext cx="9025000" cy="11506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Veranstaltungsort</a:t>
            </a:r>
            <a:br>
              <a:rPr lang="de-DE" dirty="0"/>
            </a:br>
            <a:r>
              <a:rPr lang="de-DE" dirty="0"/>
              <a:t>Website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940554" y="17675841"/>
            <a:ext cx="3653205" cy="306081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>
              <a:buNone/>
              <a:defRPr sz="3000"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 marL="755149" indent="0" algn="ctr">
              <a:buNone/>
              <a:defRPr sz="3303"/>
            </a:lvl2pPr>
            <a:lvl3pPr marL="1510298" indent="0" algn="ctr">
              <a:buNone/>
              <a:defRPr sz="2973"/>
            </a:lvl3pPr>
            <a:lvl4pPr marL="2265448" indent="0" algn="ctr">
              <a:buNone/>
              <a:defRPr sz="2643"/>
            </a:lvl4pPr>
            <a:lvl5pPr marL="3020597" indent="0" algn="ctr">
              <a:buNone/>
              <a:defRPr sz="2643"/>
            </a:lvl5pPr>
            <a:lvl6pPr marL="3775746" indent="0" algn="ctr">
              <a:buNone/>
              <a:defRPr sz="2643"/>
            </a:lvl6pPr>
            <a:lvl7pPr marL="4530895" indent="0" algn="ctr">
              <a:buNone/>
              <a:defRPr sz="2643"/>
            </a:lvl7pPr>
            <a:lvl8pPr marL="5286045" indent="0" algn="ctr">
              <a:buNone/>
              <a:defRPr sz="2643"/>
            </a:lvl8pPr>
            <a:lvl9pPr marL="6041194" indent="0" algn="ctr">
              <a:buNone/>
              <a:defRPr sz="264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43257" y="2929800"/>
            <a:ext cx="5300744" cy="8151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000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755149" indent="0">
              <a:buFontTx/>
              <a:buNone/>
              <a:defRPr sz="310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510299" indent="0">
              <a:buFontTx/>
              <a:buNone/>
              <a:defRPr sz="310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2265448" indent="0">
              <a:buFontTx/>
              <a:buNone/>
              <a:defRPr sz="310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3020597" indent="0">
              <a:buFontTx/>
              <a:buNone/>
              <a:defRPr sz="310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Name der Einrichtung (optional)</a:t>
            </a:r>
          </a:p>
        </p:txBody>
      </p:sp>
    </p:spTree>
    <p:extLst>
      <p:ext uri="{BB962C8B-B14F-4D97-AF65-F5344CB8AC3E}">
        <p14:creationId xmlns:p14="http://schemas.microsoft.com/office/powerpoint/2010/main" val="294209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Tricolor-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41634"/>
            <a:ext cx="15119349" cy="16541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5145" y="4841634"/>
            <a:ext cx="10307779" cy="4132254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0000" b="1"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5145" y="9678886"/>
            <a:ext cx="10307779" cy="3662187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lnSpc>
                <a:spcPct val="100000"/>
              </a:lnSpc>
              <a:buNone/>
              <a:defRPr sz="3400">
                <a:latin typeface="Futura Book" panose="02000504030000020003" pitchFamily="2" charset="0"/>
              </a:defRPr>
            </a:lvl1pPr>
            <a:lvl2pPr marL="755149" indent="0" algn="ctr">
              <a:buNone/>
              <a:defRPr sz="3303"/>
            </a:lvl2pPr>
            <a:lvl3pPr marL="1510298" indent="0" algn="ctr">
              <a:buNone/>
              <a:defRPr sz="2973"/>
            </a:lvl3pPr>
            <a:lvl4pPr marL="2265448" indent="0" algn="ctr">
              <a:buNone/>
              <a:defRPr sz="2643"/>
            </a:lvl4pPr>
            <a:lvl5pPr marL="3020597" indent="0" algn="ctr">
              <a:buNone/>
              <a:defRPr sz="2643"/>
            </a:lvl5pPr>
            <a:lvl6pPr marL="3775746" indent="0" algn="ctr">
              <a:buNone/>
              <a:defRPr sz="2643"/>
            </a:lvl6pPr>
            <a:lvl7pPr marL="4530895" indent="0" algn="ctr">
              <a:buNone/>
              <a:defRPr sz="2643"/>
            </a:lvl7pPr>
            <a:lvl8pPr marL="5286045" indent="0" algn="ctr">
              <a:buNone/>
              <a:defRPr sz="2643"/>
            </a:lvl8pPr>
            <a:lvl9pPr marL="6041194" indent="0" algn="ctr">
              <a:buNone/>
              <a:defRPr sz="264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05921" y="14990206"/>
            <a:ext cx="2904891" cy="23457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600"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Datum</a:t>
            </a:r>
            <a:br>
              <a:rPr lang="de-DE" dirty="0"/>
            </a:br>
            <a:r>
              <a:rPr lang="de-DE" dirty="0"/>
              <a:t>Uhrzeit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940610" y="18418298"/>
            <a:ext cx="4668974" cy="234571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30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Veranstaltungsort</a:t>
            </a:r>
            <a:br>
              <a:rPr lang="de-DE" dirty="0"/>
            </a:br>
            <a:r>
              <a:rPr lang="de-DE" dirty="0"/>
              <a:t>Website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43257" y="2929800"/>
            <a:ext cx="5300744" cy="8151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000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755149" indent="0">
              <a:buFontTx/>
              <a:buNone/>
              <a:defRPr sz="310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510299" indent="0">
              <a:buFontTx/>
              <a:buNone/>
              <a:defRPr sz="310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2265448" indent="0">
              <a:buFontTx/>
              <a:buNone/>
              <a:defRPr sz="310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3020597" indent="0">
              <a:buFontTx/>
              <a:buNone/>
              <a:defRPr sz="310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Name der Einrichtung (optional)</a:t>
            </a:r>
          </a:p>
        </p:txBody>
      </p:sp>
    </p:spTree>
    <p:extLst>
      <p:ext uri="{BB962C8B-B14F-4D97-AF65-F5344CB8AC3E}">
        <p14:creationId xmlns:p14="http://schemas.microsoft.com/office/powerpoint/2010/main" val="309273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kat mit Bild im 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3857331" y="13355485"/>
            <a:ext cx="12180126" cy="8017566"/>
          </a:xfrm>
          <a:prstGeom prst="rect">
            <a:avLst/>
          </a:prstGeom>
          <a:pattFill prst="ltDnDiag">
            <a:fgClr>
              <a:schemeClr val="bg1">
                <a:lumMod val="50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0" indent="0" algn="ctr">
              <a:buFontTx/>
              <a:buNone/>
              <a:defRPr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41634"/>
            <a:ext cx="15119349" cy="165419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5145" y="4841634"/>
            <a:ext cx="10307779" cy="4132254"/>
          </a:xfrm>
          <a:prstGeom prst="rect">
            <a:avLst/>
          </a:prstGeom>
        </p:spPr>
        <p:txBody>
          <a:bodyPr lIns="0" tIns="0" rIns="0" bIns="0" anchor="t" anchorCtr="0"/>
          <a:lstStyle>
            <a:lvl1pPr algn="r">
              <a:defRPr sz="10010" b="1">
                <a:latin typeface="Futura Book" panose="02000504030000020003" pitchFamily="2" charset="0"/>
              </a:defRPr>
            </a:lvl1pPr>
          </a:lstStyle>
          <a:p>
            <a:r>
              <a:rPr lang="de-DE" dirty="0"/>
              <a:t>Titel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45145" y="9678886"/>
            <a:ext cx="10307779" cy="3662187"/>
          </a:xfrm>
          <a:prstGeom prst="rect">
            <a:avLst/>
          </a:prstGeom>
        </p:spPr>
        <p:txBody>
          <a:bodyPr lIns="0" tIns="0" rIns="0" bIns="0"/>
          <a:lstStyle>
            <a:lvl1pPr marL="0" indent="0" algn="r">
              <a:buNone/>
              <a:defRPr sz="3400">
                <a:latin typeface="Futura Book" panose="02000504030000020003" pitchFamily="2" charset="0"/>
              </a:defRPr>
            </a:lvl1pPr>
            <a:lvl2pPr marL="755149" indent="0" algn="ctr">
              <a:buNone/>
              <a:defRPr sz="3303"/>
            </a:lvl2pPr>
            <a:lvl3pPr marL="1510298" indent="0" algn="ctr">
              <a:buNone/>
              <a:defRPr sz="2973"/>
            </a:lvl3pPr>
            <a:lvl4pPr marL="2265448" indent="0" algn="ctr">
              <a:buNone/>
              <a:defRPr sz="2643"/>
            </a:lvl4pPr>
            <a:lvl5pPr marL="3020597" indent="0" algn="ctr">
              <a:buNone/>
              <a:defRPr sz="2643"/>
            </a:lvl5pPr>
            <a:lvl6pPr marL="3775746" indent="0" algn="ctr">
              <a:buNone/>
              <a:defRPr sz="2643"/>
            </a:lvl6pPr>
            <a:lvl7pPr marL="4530895" indent="0" algn="ctr">
              <a:buNone/>
              <a:defRPr sz="2643"/>
            </a:lvl7pPr>
            <a:lvl8pPr marL="5286045" indent="0" algn="ctr">
              <a:buNone/>
              <a:defRPr sz="2643"/>
            </a:lvl8pPr>
            <a:lvl9pPr marL="6041194" indent="0" algn="ctr">
              <a:buNone/>
              <a:defRPr sz="264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05921" y="14990206"/>
            <a:ext cx="2904891" cy="234571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4600"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Datum</a:t>
            </a:r>
            <a:br>
              <a:rPr lang="de-DE" dirty="0"/>
            </a:br>
            <a:r>
              <a:rPr lang="de-DE" dirty="0"/>
              <a:t>Uhrzeit</a:t>
            </a:r>
          </a:p>
        </p:txBody>
      </p:sp>
      <p:sp>
        <p:nvSpPr>
          <p:cNvPr id="15" name="Textplatzhalt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940610" y="18418298"/>
            <a:ext cx="4668974" cy="2345715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None/>
              <a:defRPr sz="3000" b="0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1pPr>
            <a:lvl2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2pPr>
            <a:lvl3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3pPr>
            <a:lvl4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4pPr>
            <a:lvl5pPr>
              <a:defRPr b="1">
                <a:ln>
                  <a:noFill/>
                </a:ln>
                <a:solidFill>
                  <a:schemeClr val="bg1"/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Veranstaltungsort</a:t>
            </a:r>
            <a:br>
              <a:rPr lang="de-DE" dirty="0"/>
            </a:br>
            <a:r>
              <a:rPr lang="de-DE" dirty="0"/>
              <a:t>Website</a:t>
            </a:r>
          </a:p>
        </p:txBody>
      </p:sp>
      <p:sp>
        <p:nvSpPr>
          <p:cNvPr id="16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43256" y="2929800"/>
            <a:ext cx="5429331" cy="81515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3000" baseline="0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1pPr>
            <a:lvl2pPr marL="755149" indent="0">
              <a:buFontTx/>
              <a:buNone/>
              <a:defRPr sz="310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2pPr>
            <a:lvl3pPr marL="1510299" indent="0">
              <a:buFontTx/>
              <a:buNone/>
              <a:defRPr sz="310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3pPr>
            <a:lvl4pPr marL="2265448" indent="0">
              <a:buFontTx/>
              <a:buNone/>
              <a:defRPr sz="310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4pPr>
            <a:lvl5pPr marL="3020597" indent="0">
              <a:buFontTx/>
              <a:buNone/>
              <a:defRPr sz="3108">
                <a:solidFill>
                  <a:schemeClr val="bg1">
                    <a:lumMod val="50000"/>
                  </a:schemeClr>
                </a:solidFill>
                <a:latin typeface="Futura Book" panose="02000504030000020003" pitchFamily="2" charset="0"/>
              </a:defRPr>
            </a:lvl5pPr>
          </a:lstStyle>
          <a:p>
            <a:pPr lvl="0"/>
            <a:r>
              <a:rPr lang="de-DE" dirty="0"/>
              <a:t>Name der Einrichtung (optional)</a:t>
            </a:r>
          </a:p>
        </p:txBody>
      </p:sp>
    </p:spTree>
    <p:extLst>
      <p:ext uri="{BB962C8B-B14F-4D97-AF65-F5344CB8AC3E}">
        <p14:creationId xmlns:p14="http://schemas.microsoft.com/office/powerpoint/2010/main" val="399635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55" y="49022"/>
            <a:ext cx="8138160" cy="341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0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61" r:id="rId3"/>
  </p:sldLayoutIdLst>
  <p:txStyles>
    <p:titleStyle>
      <a:lvl1pPr algn="l" defTabSz="1510298" rtl="0" eaLnBrk="1" latinLnBrk="0" hangingPunct="1">
        <a:lnSpc>
          <a:spcPct val="90000"/>
        </a:lnSpc>
        <a:spcBef>
          <a:spcPct val="0"/>
        </a:spcBef>
        <a:buNone/>
        <a:defRPr sz="72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575" indent="-377575" algn="l" defTabSz="1510298" rtl="0" eaLnBrk="1" latinLnBrk="0" hangingPunct="1">
        <a:lnSpc>
          <a:spcPct val="90000"/>
        </a:lnSpc>
        <a:spcBef>
          <a:spcPts val="1652"/>
        </a:spcBef>
        <a:buFont typeface="Arial" panose="020B0604020202020204" pitchFamily="34" charset="0"/>
        <a:buChar char="•"/>
        <a:defRPr sz="4625" kern="1200">
          <a:solidFill>
            <a:schemeClr val="tx1"/>
          </a:solidFill>
          <a:latin typeface="+mn-lt"/>
          <a:ea typeface="+mn-ea"/>
          <a:cs typeface="+mn-cs"/>
        </a:defRPr>
      </a:lvl1pPr>
      <a:lvl2pPr marL="1132724" indent="-377575" algn="l" defTabSz="1510298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964" kern="1200">
          <a:solidFill>
            <a:schemeClr val="tx1"/>
          </a:solidFill>
          <a:latin typeface="+mn-lt"/>
          <a:ea typeface="+mn-ea"/>
          <a:cs typeface="+mn-cs"/>
        </a:defRPr>
      </a:lvl2pPr>
      <a:lvl3pPr marL="1887874" indent="-377575" algn="l" defTabSz="1510298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303" kern="1200">
          <a:solidFill>
            <a:schemeClr val="tx1"/>
          </a:solidFill>
          <a:latin typeface="+mn-lt"/>
          <a:ea typeface="+mn-ea"/>
          <a:cs typeface="+mn-cs"/>
        </a:defRPr>
      </a:lvl3pPr>
      <a:lvl4pPr marL="2643023" indent="-377575" algn="l" defTabSz="1510298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973" kern="1200">
          <a:solidFill>
            <a:schemeClr val="tx1"/>
          </a:solidFill>
          <a:latin typeface="+mn-lt"/>
          <a:ea typeface="+mn-ea"/>
          <a:cs typeface="+mn-cs"/>
        </a:defRPr>
      </a:lvl4pPr>
      <a:lvl5pPr marL="3398172" indent="-377575" algn="l" defTabSz="1510298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973" kern="1200">
          <a:solidFill>
            <a:schemeClr val="tx1"/>
          </a:solidFill>
          <a:latin typeface="+mn-lt"/>
          <a:ea typeface="+mn-ea"/>
          <a:cs typeface="+mn-cs"/>
        </a:defRPr>
      </a:lvl5pPr>
      <a:lvl6pPr marL="4153321" indent="-377575" algn="l" defTabSz="1510298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973" kern="1200">
          <a:solidFill>
            <a:schemeClr val="tx1"/>
          </a:solidFill>
          <a:latin typeface="+mn-lt"/>
          <a:ea typeface="+mn-ea"/>
          <a:cs typeface="+mn-cs"/>
        </a:defRPr>
      </a:lvl6pPr>
      <a:lvl7pPr marL="4908470" indent="-377575" algn="l" defTabSz="1510298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973" kern="1200">
          <a:solidFill>
            <a:schemeClr val="tx1"/>
          </a:solidFill>
          <a:latin typeface="+mn-lt"/>
          <a:ea typeface="+mn-ea"/>
          <a:cs typeface="+mn-cs"/>
        </a:defRPr>
      </a:lvl7pPr>
      <a:lvl8pPr marL="5663620" indent="-377575" algn="l" defTabSz="1510298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973" kern="1200">
          <a:solidFill>
            <a:schemeClr val="tx1"/>
          </a:solidFill>
          <a:latin typeface="+mn-lt"/>
          <a:ea typeface="+mn-ea"/>
          <a:cs typeface="+mn-cs"/>
        </a:defRPr>
      </a:lvl8pPr>
      <a:lvl9pPr marL="6418769" indent="-377575" algn="l" defTabSz="1510298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9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0298" rtl="0" eaLnBrk="1" latinLnBrk="0" hangingPunct="1">
        <a:defRPr sz="2973" kern="1200">
          <a:solidFill>
            <a:schemeClr val="tx1"/>
          </a:solidFill>
          <a:latin typeface="+mn-lt"/>
          <a:ea typeface="+mn-ea"/>
          <a:cs typeface="+mn-cs"/>
        </a:defRPr>
      </a:lvl1pPr>
      <a:lvl2pPr marL="755149" algn="l" defTabSz="1510298" rtl="0" eaLnBrk="1" latinLnBrk="0" hangingPunct="1">
        <a:defRPr sz="2973" kern="1200">
          <a:solidFill>
            <a:schemeClr val="tx1"/>
          </a:solidFill>
          <a:latin typeface="+mn-lt"/>
          <a:ea typeface="+mn-ea"/>
          <a:cs typeface="+mn-cs"/>
        </a:defRPr>
      </a:lvl2pPr>
      <a:lvl3pPr marL="1510298" algn="l" defTabSz="1510298" rtl="0" eaLnBrk="1" latinLnBrk="0" hangingPunct="1">
        <a:defRPr sz="2973" kern="1200">
          <a:solidFill>
            <a:schemeClr val="tx1"/>
          </a:solidFill>
          <a:latin typeface="+mn-lt"/>
          <a:ea typeface="+mn-ea"/>
          <a:cs typeface="+mn-cs"/>
        </a:defRPr>
      </a:lvl3pPr>
      <a:lvl4pPr marL="2265448" algn="l" defTabSz="1510298" rtl="0" eaLnBrk="1" latinLnBrk="0" hangingPunct="1">
        <a:defRPr sz="2973" kern="1200">
          <a:solidFill>
            <a:schemeClr val="tx1"/>
          </a:solidFill>
          <a:latin typeface="+mn-lt"/>
          <a:ea typeface="+mn-ea"/>
          <a:cs typeface="+mn-cs"/>
        </a:defRPr>
      </a:lvl4pPr>
      <a:lvl5pPr marL="3020597" algn="l" defTabSz="1510298" rtl="0" eaLnBrk="1" latinLnBrk="0" hangingPunct="1">
        <a:defRPr sz="2973" kern="1200">
          <a:solidFill>
            <a:schemeClr val="tx1"/>
          </a:solidFill>
          <a:latin typeface="+mn-lt"/>
          <a:ea typeface="+mn-ea"/>
          <a:cs typeface="+mn-cs"/>
        </a:defRPr>
      </a:lvl5pPr>
      <a:lvl6pPr marL="3775746" algn="l" defTabSz="1510298" rtl="0" eaLnBrk="1" latinLnBrk="0" hangingPunct="1">
        <a:defRPr sz="2973" kern="1200">
          <a:solidFill>
            <a:schemeClr val="tx1"/>
          </a:solidFill>
          <a:latin typeface="+mn-lt"/>
          <a:ea typeface="+mn-ea"/>
          <a:cs typeface="+mn-cs"/>
        </a:defRPr>
      </a:lvl6pPr>
      <a:lvl7pPr marL="4530895" algn="l" defTabSz="1510298" rtl="0" eaLnBrk="1" latinLnBrk="0" hangingPunct="1">
        <a:defRPr sz="2973" kern="1200">
          <a:solidFill>
            <a:schemeClr val="tx1"/>
          </a:solidFill>
          <a:latin typeface="+mn-lt"/>
          <a:ea typeface="+mn-ea"/>
          <a:cs typeface="+mn-cs"/>
        </a:defRPr>
      </a:lvl7pPr>
      <a:lvl8pPr marL="5286045" algn="l" defTabSz="1510298" rtl="0" eaLnBrk="1" latinLnBrk="0" hangingPunct="1">
        <a:defRPr sz="2973" kern="1200">
          <a:solidFill>
            <a:schemeClr val="tx1"/>
          </a:solidFill>
          <a:latin typeface="+mn-lt"/>
          <a:ea typeface="+mn-ea"/>
          <a:cs typeface="+mn-cs"/>
        </a:defRPr>
      </a:lvl8pPr>
      <a:lvl9pPr marL="6041194" algn="l" defTabSz="1510298" rtl="0" eaLnBrk="1" latinLnBrk="0" hangingPunct="1">
        <a:defRPr sz="29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408" userDrawn="1">
          <p15:clr>
            <a:srgbClr val="F26B43"/>
          </p15:clr>
        </p15:guide>
        <p15:guide id="2" pos="593" userDrawn="1">
          <p15:clr>
            <a:srgbClr val="F26B43"/>
          </p15:clr>
        </p15:guide>
        <p15:guide id="3" orient="horz" pos="13062" userDrawn="1">
          <p15:clr>
            <a:srgbClr val="F26B43"/>
          </p15:clr>
        </p15:guide>
        <p15:guide id="4" pos="8915" userDrawn="1">
          <p15:clr>
            <a:srgbClr val="F26B43"/>
          </p15:clr>
        </p15:guide>
        <p15:guide id="5" pos="2421" userDrawn="1">
          <p15:clr>
            <a:srgbClr val="F26B43"/>
          </p15:clr>
        </p15:guide>
        <p15:guide id="6" orient="horz" pos="18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ndy.klatt@uni-leipzig.de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C792ABCA-F632-B047-AED6-01FFF4A185F2}"/>
              </a:ext>
            </a:extLst>
          </p:cNvPr>
          <p:cNvSpPr txBox="1"/>
          <p:nvPr/>
        </p:nvSpPr>
        <p:spPr>
          <a:xfrm>
            <a:off x="6292219" y="14265416"/>
            <a:ext cx="92155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Zeitplan</a:t>
            </a:r>
            <a:r>
              <a:rPr lang="en-GB" sz="2400" b="1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			Freitag, 25.09.2020</a:t>
            </a:r>
          </a:p>
          <a:p>
            <a:endParaRPr lang="en-GB" sz="21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21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12.30 – 14:00	</a:t>
            </a:r>
            <a:r>
              <a:rPr lang="en-US" sz="21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A workflow for </a:t>
            </a:r>
            <a:r>
              <a:rPr lang="en-US" sz="2100" b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analysing</a:t>
            </a:r>
            <a:r>
              <a:rPr lang="en-US" sz="21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eye-tracking data from 								the </a:t>
            </a:r>
            <a:r>
              <a:rPr lang="en-US" sz="2100" b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Tobii</a:t>
            </a:r>
            <a:r>
              <a:rPr lang="en-US" sz="21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Pro Glasses 2</a:t>
            </a:r>
          </a:p>
          <a:p>
            <a:r>
              <a:rPr lang="en-US" sz="21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						</a:t>
            </a:r>
            <a:r>
              <a:rPr lang="en-US" sz="21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Roy S. Hessels (PhD) - Utrecht University </a:t>
            </a:r>
          </a:p>
          <a:p>
            <a:endParaRPr lang="en-GB" sz="2100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GB" sz="21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21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14.00 – 15:30	</a:t>
            </a:r>
            <a:r>
              <a:rPr lang="en-US" sz="21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Introduction and demonstration of </a:t>
            </a:r>
            <a:r>
              <a:rPr lang="en-US" sz="2100" b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GazeCode</a:t>
            </a:r>
            <a:endParaRPr lang="en-GB" sz="2100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21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						</a:t>
            </a:r>
            <a:r>
              <a:rPr lang="en-US" sz="21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Jeroen S. Benjamins (PhD) – Utrecht University</a:t>
            </a:r>
          </a:p>
          <a:p>
            <a:endParaRPr lang="en-US" sz="2100" i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sz="2100" i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US" sz="2100" dirty="0">
                <a:solidFill>
                  <a:schemeClr val="bg1">
                    <a:lumMod val="50000"/>
                  </a:schemeClr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15.30 – 16.00	Pause </a:t>
            </a:r>
          </a:p>
          <a:p>
            <a:endParaRPr lang="en-US" sz="2100" i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endParaRPr lang="en-US" sz="2100" i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21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16.00 – 17:30	</a:t>
            </a:r>
            <a:r>
              <a:rPr lang="en-US" sz="21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Introduction and demonstration of </a:t>
            </a:r>
            <a:r>
              <a:rPr lang="en-US" sz="2100" b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GlassesViewer</a:t>
            </a:r>
            <a:endParaRPr lang="en-GB" sz="2100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21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						</a:t>
            </a:r>
            <a:r>
              <a:rPr lang="en-US" sz="2100" i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Diederick</a:t>
            </a:r>
            <a:r>
              <a:rPr lang="en-US" sz="21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C. </a:t>
            </a:r>
            <a:r>
              <a:rPr lang="en-US" sz="2100" i="1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Niehorster</a:t>
            </a:r>
            <a:r>
              <a:rPr lang="en-US" sz="2100" i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 (PhD) – Lund University</a:t>
            </a:r>
          </a:p>
          <a:p>
            <a:endParaRPr lang="en-US" sz="2100" i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1" name="Trapez 40">
            <a:extLst>
              <a:ext uri="{FF2B5EF4-FFF2-40B4-BE49-F238E27FC236}">
                <a16:creationId xmlns:a16="http://schemas.microsoft.com/office/drawing/2014/main" id="{CB245F8E-223C-704C-A0D1-56C6E0D9746C}"/>
              </a:ext>
            </a:extLst>
          </p:cNvPr>
          <p:cNvSpPr/>
          <p:nvPr/>
        </p:nvSpPr>
        <p:spPr>
          <a:xfrm>
            <a:off x="-689811" y="12973259"/>
            <a:ext cx="7684168" cy="8490394"/>
          </a:xfrm>
          <a:custGeom>
            <a:avLst/>
            <a:gdLst>
              <a:gd name="connsiteX0" fmla="*/ 0 w 4042611"/>
              <a:gd name="connsiteY0" fmla="*/ 3966521 h 3966521"/>
              <a:gd name="connsiteX1" fmla="*/ 991630 w 4042611"/>
              <a:gd name="connsiteY1" fmla="*/ 0 h 3966521"/>
              <a:gd name="connsiteX2" fmla="*/ 3050981 w 4042611"/>
              <a:gd name="connsiteY2" fmla="*/ 0 h 3966521"/>
              <a:gd name="connsiteX3" fmla="*/ 4042611 w 4042611"/>
              <a:gd name="connsiteY3" fmla="*/ 3966521 h 3966521"/>
              <a:gd name="connsiteX4" fmla="*/ 0 w 4042611"/>
              <a:gd name="connsiteY4" fmla="*/ 3966521 h 3966521"/>
              <a:gd name="connsiteX0" fmla="*/ 0 w 5951621"/>
              <a:gd name="connsiteY0" fmla="*/ 3966521 h 6918268"/>
              <a:gd name="connsiteX1" fmla="*/ 991630 w 5951621"/>
              <a:gd name="connsiteY1" fmla="*/ 0 h 6918268"/>
              <a:gd name="connsiteX2" fmla="*/ 3050981 w 5951621"/>
              <a:gd name="connsiteY2" fmla="*/ 0 h 6918268"/>
              <a:gd name="connsiteX3" fmla="*/ 5951621 w 5951621"/>
              <a:gd name="connsiteY3" fmla="*/ 6918268 h 6918268"/>
              <a:gd name="connsiteX4" fmla="*/ 0 w 5951621"/>
              <a:gd name="connsiteY4" fmla="*/ 3966521 h 6918268"/>
              <a:gd name="connsiteX0" fmla="*/ 0 w 7684168"/>
              <a:gd name="connsiteY0" fmla="*/ 6838058 h 6918268"/>
              <a:gd name="connsiteX1" fmla="*/ 2724177 w 7684168"/>
              <a:gd name="connsiteY1" fmla="*/ 0 h 6918268"/>
              <a:gd name="connsiteX2" fmla="*/ 4783528 w 7684168"/>
              <a:gd name="connsiteY2" fmla="*/ 0 h 6918268"/>
              <a:gd name="connsiteX3" fmla="*/ 7684168 w 7684168"/>
              <a:gd name="connsiteY3" fmla="*/ 6918268 h 6918268"/>
              <a:gd name="connsiteX4" fmla="*/ 0 w 7684168"/>
              <a:gd name="connsiteY4" fmla="*/ 6838058 h 6918268"/>
              <a:gd name="connsiteX0" fmla="*/ 0 w 7684168"/>
              <a:gd name="connsiteY0" fmla="*/ 7142858 h 7223068"/>
              <a:gd name="connsiteX1" fmla="*/ 2724177 w 7684168"/>
              <a:gd name="connsiteY1" fmla="*/ 304800 h 7223068"/>
              <a:gd name="connsiteX2" fmla="*/ 4671233 w 7684168"/>
              <a:gd name="connsiteY2" fmla="*/ 0 h 7223068"/>
              <a:gd name="connsiteX3" fmla="*/ 7684168 w 7684168"/>
              <a:gd name="connsiteY3" fmla="*/ 7223068 h 7223068"/>
              <a:gd name="connsiteX4" fmla="*/ 0 w 7684168"/>
              <a:gd name="connsiteY4" fmla="*/ 7142858 h 7223068"/>
              <a:gd name="connsiteX0" fmla="*/ 0 w 7684168"/>
              <a:gd name="connsiteY0" fmla="*/ 8410184 h 8490394"/>
              <a:gd name="connsiteX1" fmla="*/ 574535 w 7684168"/>
              <a:gd name="connsiteY1" fmla="*/ 0 h 8490394"/>
              <a:gd name="connsiteX2" fmla="*/ 4671233 w 7684168"/>
              <a:gd name="connsiteY2" fmla="*/ 1267326 h 8490394"/>
              <a:gd name="connsiteX3" fmla="*/ 7684168 w 7684168"/>
              <a:gd name="connsiteY3" fmla="*/ 8490394 h 8490394"/>
              <a:gd name="connsiteX4" fmla="*/ 0 w 7684168"/>
              <a:gd name="connsiteY4" fmla="*/ 8410184 h 849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4168" h="8490394">
                <a:moveTo>
                  <a:pt x="0" y="8410184"/>
                </a:moveTo>
                <a:lnTo>
                  <a:pt x="574535" y="0"/>
                </a:lnTo>
                <a:lnTo>
                  <a:pt x="4671233" y="1267326"/>
                </a:lnTo>
                <a:lnTo>
                  <a:pt x="7684168" y="8490394"/>
                </a:lnTo>
                <a:lnTo>
                  <a:pt x="0" y="8410184"/>
                </a:lnTo>
                <a:close/>
              </a:path>
            </a:pathLst>
          </a:custGeom>
          <a:solidFill>
            <a:srgbClr val="D35950"/>
          </a:solidFill>
          <a:ln>
            <a:solidFill>
              <a:srgbClr val="D35950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6463944-1F18-C740-A868-B404EE16DE21}"/>
              </a:ext>
            </a:extLst>
          </p:cNvPr>
          <p:cNvSpPr txBox="1"/>
          <p:nvPr/>
        </p:nvSpPr>
        <p:spPr>
          <a:xfrm>
            <a:off x="443236" y="15901732"/>
            <a:ext cx="514684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 err="1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Veranstaltungsort</a:t>
            </a:r>
            <a:r>
              <a:rPr lang="en-GB" sz="2800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</a:t>
            </a:r>
          </a:p>
          <a:p>
            <a:endParaRPr lang="en-GB" sz="2400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3000" b="1" dirty="0">
                <a:solidFill>
                  <a:schemeClr val="bg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Online</a:t>
            </a:r>
          </a:p>
          <a:p>
            <a:endParaRPr lang="en-GB" sz="2800" dirty="0">
              <a:solidFill>
                <a:schemeClr val="bg1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r>
              <a:rPr lang="en-GB" sz="2200" i="1" dirty="0" err="1">
                <a:solidFill>
                  <a:schemeClr val="bg1"/>
                </a:solidFill>
              </a:rPr>
              <a:t>Ansprechperson</a:t>
            </a:r>
            <a:r>
              <a:rPr lang="en-GB" sz="2200" dirty="0">
                <a:solidFill>
                  <a:schemeClr val="bg1"/>
                </a:solidFill>
              </a:rPr>
              <a:t>:</a:t>
            </a:r>
          </a:p>
          <a:p>
            <a:r>
              <a:rPr lang="en-GB" sz="2200" dirty="0" err="1">
                <a:solidFill>
                  <a:schemeClr val="bg1"/>
                </a:solidFill>
              </a:rPr>
              <a:t>Dr.</a:t>
            </a:r>
            <a:r>
              <a:rPr lang="en-GB" sz="2200" dirty="0">
                <a:solidFill>
                  <a:schemeClr val="bg1"/>
                </a:solidFill>
              </a:rPr>
              <a:t> Gregor </a:t>
            </a:r>
            <a:r>
              <a:rPr lang="en-GB" sz="2200" dirty="0" err="1">
                <a:solidFill>
                  <a:schemeClr val="bg1"/>
                </a:solidFill>
              </a:rPr>
              <a:t>Kachel</a:t>
            </a:r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dirty="0">
                <a:solidFill>
                  <a:schemeClr val="bg1"/>
                </a:solidFill>
              </a:rPr>
              <a:t>Mandy Klatt</a:t>
            </a:r>
          </a:p>
          <a:p>
            <a:endParaRPr lang="en-GB" sz="2200" dirty="0">
              <a:solidFill>
                <a:schemeClr val="bg1"/>
              </a:solidFill>
            </a:endParaRPr>
          </a:p>
          <a:p>
            <a:r>
              <a:rPr lang="en-GB" sz="2200" i="1" dirty="0" err="1">
                <a:solidFill>
                  <a:schemeClr val="bg1"/>
                </a:solidFill>
              </a:rPr>
              <a:t>Kontakt</a:t>
            </a:r>
            <a:r>
              <a:rPr lang="en-GB" sz="2200" dirty="0">
                <a:solidFill>
                  <a:schemeClr val="bg1"/>
                </a:solidFill>
              </a:rPr>
              <a:t>:</a:t>
            </a:r>
          </a:p>
          <a:p>
            <a:r>
              <a:rPr lang="en-GB" sz="2200" dirty="0">
                <a:solidFill>
                  <a:schemeClr val="bg1"/>
                </a:solidFill>
              </a:rPr>
              <a:t>gregor.kachel@uni-leipzig.de</a:t>
            </a:r>
          </a:p>
          <a:p>
            <a:r>
              <a:rPr lang="en-GB" sz="2200" dirty="0">
                <a:solidFill>
                  <a:schemeClr val="bg1"/>
                </a:solidFill>
              </a:rPr>
              <a:t>mandy.klatt@uni-leipzig.de</a:t>
            </a:r>
          </a:p>
          <a:p>
            <a:endParaRPr lang="en-GB" sz="2200" dirty="0">
              <a:solidFill>
                <a:schemeClr val="bg1"/>
              </a:solidFill>
            </a:endParaRPr>
          </a:p>
        </p:txBody>
      </p:sp>
      <p:sp>
        <p:nvSpPr>
          <p:cNvPr id="46" name="Dreieck 45">
            <a:extLst>
              <a:ext uri="{FF2B5EF4-FFF2-40B4-BE49-F238E27FC236}">
                <a16:creationId xmlns:a16="http://schemas.microsoft.com/office/drawing/2014/main" id="{E6021791-4D28-8847-B131-4BD3F85820BF}"/>
              </a:ext>
            </a:extLst>
          </p:cNvPr>
          <p:cNvSpPr/>
          <p:nvPr/>
        </p:nvSpPr>
        <p:spPr>
          <a:xfrm>
            <a:off x="-631994" y="4215717"/>
            <a:ext cx="4616242" cy="10028991"/>
          </a:xfrm>
          <a:custGeom>
            <a:avLst/>
            <a:gdLst>
              <a:gd name="connsiteX0" fmla="*/ 0 w 1425868"/>
              <a:gd name="connsiteY0" fmla="*/ 2630906 h 2630906"/>
              <a:gd name="connsiteX1" fmla="*/ 712934 w 1425868"/>
              <a:gd name="connsiteY1" fmla="*/ 0 h 2630906"/>
              <a:gd name="connsiteX2" fmla="*/ 1425868 w 1425868"/>
              <a:gd name="connsiteY2" fmla="*/ 2630906 h 2630906"/>
              <a:gd name="connsiteX3" fmla="*/ 0 w 1425868"/>
              <a:gd name="connsiteY3" fmla="*/ 2630906 h 2630906"/>
              <a:gd name="connsiteX0" fmla="*/ 0 w 3511342"/>
              <a:gd name="connsiteY0" fmla="*/ 2630906 h 4796591"/>
              <a:gd name="connsiteX1" fmla="*/ 712934 w 3511342"/>
              <a:gd name="connsiteY1" fmla="*/ 0 h 4796591"/>
              <a:gd name="connsiteX2" fmla="*/ 3511342 w 3511342"/>
              <a:gd name="connsiteY2" fmla="*/ 4796591 h 4796591"/>
              <a:gd name="connsiteX3" fmla="*/ 0 w 3511342"/>
              <a:gd name="connsiteY3" fmla="*/ 2630906 h 4796591"/>
              <a:gd name="connsiteX0" fmla="*/ 0 w 4616242"/>
              <a:gd name="connsiteY0" fmla="*/ 3342106 h 4796591"/>
              <a:gd name="connsiteX1" fmla="*/ 1817834 w 4616242"/>
              <a:gd name="connsiteY1" fmla="*/ 0 h 4796591"/>
              <a:gd name="connsiteX2" fmla="*/ 4616242 w 4616242"/>
              <a:gd name="connsiteY2" fmla="*/ 4796591 h 4796591"/>
              <a:gd name="connsiteX3" fmla="*/ 0 w 4616242"/>
              <a:gd name="connsiteY3" fmla="*/ 3342106 h 4796591"/>
              <a:gd name="connsiteX0" fmla="*/ 0 w 4616242"/>
              <a:gd name="connsiteY0" fmla="*/ 7749006 h 9203491"/>
              <a:gd name="connsiteX1" fmla="*/ 763734 w 4616242"/>
              <a:gd name="connsiteY1" fmla="*/ 0 h 9203491"/>
              <a:gd name="connsiteX2" fmla="*/ 4616242 w 4616242"/>
              <a:gd name="connsiteY2" fmla="*/ 9203491 h 9203491"/>
              <a:gd name="connsiteX3" fmla="*/ 0 w 4616242"/>
              <a:gd name="connsiteY3" fmla="*/ 7749006 h 9203491"/>
              <a:gd name="connsiteX0" fmla="*/ 0 w 4616242"/>
              <a:gd name="connsiteY0" fmla="*/ 8485606 h 9940091"/>
              <a:gd name="connsiteX1" fmla="*/ 547834 w 4616242"/>
              <a:gd name="connsiteY1" fmla="*/ 0 h 9940091"/>
              <a:gd name="connsiteX2" fmla="*/ 4616242 w 4616242"/>
              <a:gd name="connsiteY2" fmla="*/ 9940091 h 9940091"/>
              <a:gd name="connsiteX3" fmla="*/ 0 w 4616242"/>
              <a:gd name="connsiteY3" fmla="*/ 8485606 h 9940091"/>
              <a:gd name="connsiteX0" fmla="*/ 0 w 4616242"/>
              <a:gd name="connsiteY0" fmla="*/ 8574506 h 10028991"/>
              <a:gd name="connsiteX1" fmla="*/ 535134 w 4616242"/>
              <a:gd name="connsiteY1" fmla="*/ 0 h 10028991"/>
              <a:gd name="connsiteX2" fmla="*/ 4616242 w 4616242"/>
              <a:gd name="connsiteY2" fmla="*/ 10028991 h 10028991"/>
              <a:gd name="connsiteX3" fmla="*/ 0 w 4616242"/>
              <a:gd name="connsiteY3" fmla="*/ 8574506 h 10028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16242" h="10028991">
                <a:moveTo>
                  <a:pt x="0" y="8574506"/>
                </a:moveTo>
                <a:lnTo>
                  <a:pt x="535134" y="0"/>
                </a:lnTo>
                <a:lnTo>
                  <a:pt x="4616242" y="10028991"/>
                </a:lnTo>
                <a:lnTo>
                  <a:pt x="0" y="8574506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EFCF53D-D7D7-DD47-9FF8-4A6FB5CB9DBD}"/>
              </a:ext>
            </a:extLst>
          </p:cNvPr>
          <p:cNvSpPr txBox="1"/>
          <p:nvPr/>
        </p:nvSpPr>
        <p:spPr>
          <a:xfrm>
            <a:off x="8014267" y="2010843"/>
            <a:ext cx="6849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Ein Workshop der Professur für</a:t>
            </a:r>
          </a:p>
          <a:p>
            <a:r>
              <a:rPr lang="de-DE" sz="2400" dirty="0"/>
              <a:t>Empirische Schul- und Unterrichtsforschung</a:t>
            </a:r>
            <a:endParaRPr lang="en-GB" sz="2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1D0B175-F2D1-4FB3-83D3-5BA6AB82854B}"/>
              </a:ext>
            </a:extLst>
          </p:cNvPr>
          <p:cNvSpPr txBox="1"/>
          <p:nvPr/>
        </p:nvSpPr>
        <p:spPr>
          <a:xfrm>
            <a:off x="4460919" y="4893637"/>
            <a:ext cx="9903412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400" b="1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Überblick</a:t>
            </a:r>
            <a:r>
              <a:rPr lang="en-GB" sz="2400" b="1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</a:t>
            </a:r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Im Rahmen eines dreiteiligen Online-Workshops widmen wir uns der Analyse von Blickdaten, welche mittels der </a:t>
            </a:r>
            <a:r>
              <a:rPr lang="de-DE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Tobii</a:t>
            </a:r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Glasses</a:t>
            </a:r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Eye-Tracking-Brille erhoben wurden. Im Besonderen geht es um Alternativen zur Verwendung der </a:t>
            </a:r>
            <a:r>
              <a:rPr lang="de-DE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Tobii</a:t>
            </a:r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Pro Analysesoftware. In drei Sitzungen stellen Roy Hessels (Utrecht University), Jeroen Benjamins (Utrecht University) und </a:t>
            </a:r>
            <a:r>
              <a:rPr lang="de-DE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Diederick</a:t>
            </a:r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Niehorster</a:t>
            </a:r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(Lund University) eine freie Software vor, die sie entwickelt haben, um </a:t>
            </a:r>
            <a:r>
              <a:rPr lang="de-DE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Tobii</a:t>
            </a:r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Glasses</a:t>
            </a:r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Erhebungen effizienter und umfassender auszuwerten und gehen mit den Teilnehmenden grundlegende Analysen mittels eines Beispieldatensatzes durch. </a:t>
            </a:r>
          </a:p>
          <a:p>
            <a:pPr algn="just"/>
            <a:endParaRPr lang="de-DE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just"/>
            <a:r>
              <a:rPr lang="en-GB" sz="2400" b="1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Teilnahmevoraussetzungen</a:t>
            </a:r>
            <a:r>
              <a:rPr lang="en-GB" sz="2400" b="1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</a:t>
            </a:r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Der Workshop ist relevant für alle WissenschaftlerInnen, die Blickdatenerhebungen mit </a:t>
            </a:r>
            <a:r>
              <a:rPr lang="de-DE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Tobii</a:t>
            </a:r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</a:t>
            </a:r>
            <a:r>
              <a:rPr lang="de-DE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Glasses</a:t>
            </a:r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durchführen oder planen, nicht jedoch für das Arbeiten mit stationärem Eyetracking. Um die Analysen im Workshop praktisch nachzuvollziehen, ist es notwendig, </a:t>
            </a:r>
            <a:r>
              <a:rPr lang="de-DE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Matlab</a:t>
            </a:r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(frei verfügbar für MitarbeiterInnen der Universität Leipzig) und die Open-Source-Software </a:t>
            </a:r>
            <a:r>
              <a:rPr lang="de-DE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Glasses</a:t>
            </a:r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 Viewer und Gaze Code im Vorfeld auf einem eigenen Rechner zu installieren. Ein eigener </a:t>
            </a:r>
            <a:r>
              <a:rPr lang="de-DE" sz="2400" dirty="0" err="1">
                <a:latin typeface="Futura Medium" panose="020B0602020204020303" pitchFamily="34" charset="-79"/>
                <a:cs typeface="Futura Medium" panose="020B0602020204020303" pitchFamily="34" charset="-79"/>
              </a:rPr>
              <a:t>Github</a:t>
            </a:r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-Account ist hilfreich. Der Workshop wird in englischer Sprache gehalten.</a:t>
            </a:r>
          </a:p>
          <a:p>
            <a:pPr algn="just"/>
            <a:endParaRPr lang="de-DE" sz="2400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  <a:p>
            <a:pPr algn="just"/>
            <a:r>
              <a:rPr lang="en-GB" sz="2400" b="1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Anmeldung</a:t>
            </a:r>
            <a:r>
              <a:rPr lang="en-GB" sz="2400" b="1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: </a:t>
            </a:r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Zur Anmeldung schreiben Sie bitte unter Angabe Ihres Namens, Email und Affiliation an: </a:t>
            </a:r>
            <a:r>
              <a:rPr lang="de-DE" sz="2400" b="1" dirty="0">
                <a:latin typeface="Futura Medium" panose="020B0602020204020303" pitchFamily="34" charset="-79"/>
                <a:cs typeface="Futura Medium" panose="020B0602020204020303" pitchFamily="34" charset="-79"/>
                <a:hlinkClick r:id="rId2"/>
              </a:rPr>
              <a:t>mandy.klatt@uni-leipzig.de</a:t>
            </a:r>
            <a:r>
              <a:rPr lang="de-DE" sz="2400" b="1" dirty="0">
                <a:latin typeface="Futura Medium" panose="020B0602020204020303" pitchFamily="34" charset="-79"/>
                <a:cs typeface="Futura Medium" panose="020B0602020204020303" pitchFamily="34" charset="-79"/>
              </a:rPr>
              <a:t>. </a:t>
            </a:r>
            <a:r>
              <a:rPr lang="de-DE" sz="2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Wir melden uns zeitnah mit Links zum Workshop und weiteren Materialien. </a:t>
            </a:r>
            <a:endParaRPr lang="en-GB" sz="2400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91F5140-5321-416C-A4AF-BD8B0A731E4E}"/>
              </a:ext>
            </a:extLst>
          </p:cNvPr>
          <p:cNvSpPr txBox="1"/>
          <p:nvPr/>
        </p:nvSpPr>
        <p:spPr>
          <a:xfrm>
            <a:off x="470478" y="3400938"/>
            <a:ext cx="143931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b="1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Analysing </a:t>
            </a:r>
            <a:r>
              <a:rPr lang="en-GB" sz="3200" b="1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Tobii</a:t>
            </a:r>
            <a:r>
              <a:rPr lang="en-GB" sz="3200" b="1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Glasses Recordings with </a:t>
            </a:r>
            <a:r>
              <a:rPr lang="en-GB" sz="3200" b="1" i="1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Glasses Viewer </a:t>
            </a:r>
            <a:r>
              <a:rPr lang="en-GB" sz="3200" b="1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and </a:t>
            </a:r>
            <a:r>
              <a:rPr lang="en-GB" sz="3200" b="1" i="1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Gaze Code </a:t>
            </a:r>
            <a:r>
              <a:rPr lang="en-GB" sz="3200" b="1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– a practical workshop on alternatives to </a:t>
            </a:r>
            <a:r>
              <a:rPr lang="en-GB" sz="3200" b="1" dirty="0" err="1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Tobii</a:t>
            </a:r>
            <a:r>
              <a:rPr lang="en-GB" sz="3200" b="1" dirty="0">
                <a:solidFill>
                  <a:schemeClr val="accent2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Studio</a:t>
            </a:r>
            <a:endParaRPr lang="en-GB" sz="3200" b="1" dirty="0"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4118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E7E6E6"/>
      </a:lt2>
      <a:accent1>
        <a:srgbClr val="B02F2C"/>
      </a:accent1>
      <a:accent2>
        <a:srgbClr val="D64242"/>
      </a:accent2>
      <a:accent3>
        <a:srgbClr val="FF5451"/>
      </a:accent3>
      <a:accent4>
        <a:srgbClr val="8AC2D1"/>
      </a:accent4>
      <a:accent5>
        <a:srgbClr val="262A31"/>
      </a:accent5>
      <a:accent6>
        <a:srgbClr val="FFFFFF"/>
      </a:accent6>
      <a:hlink>
        <a:srgbClr val="8AC2D1"/>
      </a:hlink>
      <a:folHlink>
        <a:srgbClr val="B02F2C"/>
      </a:folHlink>
    </a:clrScheme>
    <a:fontScheme name="Universität Leipzig">
      <a:majorFont>
        <a:latin typeface="Futura Book"/>
        <a:ea typeface=""/>
        <a:cs typeface=""/>
      </a:majorFont>
      <a:minorFont>
        <a:latin typeface="Futura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4" id="{3702E726-F3C8-FA48-81C0-5E3A18160482}" vid="{4587DB89-2180-ED49-9EDE-7298D97B40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365</Words>
  <Application>Microsoft Office PowerPoint</Application>
  <PresentationFormat>Benutzerdefiniert</PresentationFormat>
  <Paragraphs>34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Futura Book</vt:lpstr>
      <vt:lpstr>Futura Medium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Warum kooperieren wir?</dc:title>
  <dc:creator>Franziska Bednarski</dc:creator>
  <cp:lastModifiedBy>Klatt, Mandy</cp:lastModifiedBy>
  <cp:revision>72</cp:revision>
  <cp:lastPrinted>2018-10-16T12:11:49Z</cp:lastPrinted>
  <dcterms:created xsi:type="dcterms:W3CDTF">2018-08-14T07:41:55Z</dcterms:created>
  <dcterms:modified xsi:type="dcterms:W3CDTF">2020-09-14T11:17:48Z</dcterms:modified>
</cp:coreProperties>
</file>