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70" r:id="rId3"/>
    <p:sldId id="263" r:id="rId4"/>
    <p:sldId id="262" r:id="rId5"/>
    <p:sldId id="271" r:id="rId6"/>
    <p:sldId id="264" r:id="rId7"/>
    <p:sldId id="261" r:id="rId8"/>
    <p:sldId id="272" r:id="rId9"/>
    <p:sldId id="265" r:id="rId10"/>
    <p:sldId id="268" r:id="rId11"/>
    <p:sldId id="267"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iwei Fan" initials="ZF" lastIdx="1" clrIdx="0">
    <p:extLst>
      <p:ext uri="{19B8F6BF-5375-455C-9EA6-DF929625EA0E}">
        <p15:presenceInfo xmlns:p15="http://schemas.microsoft.com/office/powerpoint/2012/main" userId="b54c33ce0f682e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1" autoAdjust="0"/>
    <p:restoredTop sz="72214" autoAdjust="0"/>
  </p:normalViewPr>
  <p:slideViewPr>
    <p:cSldViewPr snapToGrid="0">
      <p:cViewPr varScale="1">
        <p:scale>
          <a:sx n="98" d="100"/>
          <a:sy n="98" d="100"/>
        </p:scale>
        <p:origin x="96"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93DD7-8DC9-4625-B844-EE857C1DF63E}"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7E551-2774-4720-825E-E5A7C9CEF9B3}" type="slidenum">
              <a:rPr lang="en-US" smtClean="0"/>
              <a:t>‹#›</a:t>
            </a:fld>
            <a:endParaRPr lang="en-US"/>
          </a:p>
        </p:txBody>
      </p:sp>
    </p:spTree>
    <p:extLst>
      <p:ext uri="{BB962C8B-B14F-4D97-AF65-F5344CB8AC3E}">
        <p14:creationId xmlns:p14="http://schemas.microsoft.com/office/powerpoint/2010/main" val="2456034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Human desire to </a:t>
            </a:r>
            <a:r>
              <a:rPr lang="en-US" sz="1200" b="1" i="0" kern="1200" dirty="0" smtClean="0">
                <a:solidFill>
                  <a:schemeClr val="tx1"/>
                </a:solidFill>
                <a:effectLst/>
                <a:latin typeface="+mn-lt"/>
                <a:ea typeface="+mn-ea"/>
                <a:cs typeface="+mn-cs"/>
              </a:rPr>
              <a:t>find meaning in the world</a:t>
            </a:r>
            <a:r>
              <a:rPr lang="en-US" sz="1200" b="0" i="0" kern="1200" dirty="0" smtClean="0">
                <a:solidFill>
                  <a:schemeClr val="tx1"/>
                </a:solidFill>
                <a:effectLst/>
                <a:latin typeface="+mn-lt"/>
                <a:ea typeface="+mn-ea"/>
                <a:cs typeface="+mn-cs"/>
              </a:rPr>
              <a:t>. We want to harmonize contradictions between elements of our knowledge structures. </a:t>
            </a:r>
          </a:p>
          <a:p>
            <a:r>
              <a:rPr lang="en-US" sz="1200" b="0" i="0" kern="1200" dirty="0" smtClean="0">
                <a:solidFill>
                  <a:schemeClr val="tx1"/>
                </a:solidFill>
                <a:effectLst/>
                <a:latin typeface="+mn-lt"/>
                <a:ea typeface="+mn-ea"/>
                <a:cs typeface="+mn-cs"/>
              </a:rPr>
              <a:t>“Why did my dog bite me even though it has never done so before?” a human might ask. There is a contradiction between the knowledge of the dog’s past behavior and the newly made.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example is product recommendation. it makes sense to suggest gloves if I already have a winter hat in my shopping cart.  Increasingly, Internet companies are adding explanations to their recommendations. A good example is the Amazon product recommendation, which is based on frequently purchased product combinations.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a machine learning model rejects a loan application, this may be completely unexpected for the applicants. The explanations do not actually have to fully explain the situation, but should address a main cause.</a:t>
            </a:r>
            <a:endParaRPr lang="en-US" dirty="0"/>
          </a:p>
        </p:txBody>
      </p:sp>
      <p:sp>
        <p:nvSpPr>
          <p:cNvPr id="4" name="Slide Number Placeholder 3"/>
          <p:cNvSpPr>
            <a:spLocks noGrp="1"/>
          </p:cNvSpPr>
          <p:nvPr>
            <p:ph type="sldNum" sz="quarter" idx="10"/>
          </p:nvPr>
        </p:nvSpPr>
        <p:spPr/>
        <p:txBody>
          <a:bodyPr/>
          <a:lstStyle/>
          <a:p>
            <a:fld id="{8877E551-2774-4720-825E-E5A7C9CEF9B3}" type="slidenum">
              <a:rPr lang="en-US" smtClean="0"/>
              <a:t>3</a:t>
            </a:fld>
            <a:endParaRPr lang="en-US"/>
          </a:p>
        </p:txBody>
      </p:sp>
    </p:spTree>
    <p:extLst>
      <p:ext uri="{BB962C8B-B14F-4D97-AF65-F5344CB8AC3E}">
        <p14:creationId xmlns:p14="http://schemas.microsoft.com/office/powerpoint/2010/main" val="184787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reasons provide the guidelines on how to change behavior.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Understanding the reasons and logic can provide human-friendly explanations</a:t>
            </a:r>
            <a:r>
              <a:rPr lang="en-US" sz="1200" smtClean="0"/>
              <a:t>. Human-friendly </a:t>
            </a:r>
            <a:r>
              <a:rPr lang="en-US" sz="1200" dirty="0" smtClean="0"/>
              <a:t>explanations allow non-experts to understand complicated algorithms.</a:t>
            </a:r>
          </a:p>
          <a:p>
            <a:endParaRPr lang="en-US" dirty="0"/>
          </a:p>
        </p:txBody>
      </p:sp>
      <p:sp>
        <p:nvSpPr>
          <p:cNvPr id="4" name="Slide Number Placeholder 3"/>
          <p:cNvSpPr>
            <a:spLocks noGrp="1"/>
          </p:cNvSpPr>
          <p:nvPr>
            <p:ph type="sldNum" sz="quarter" idx="10"/>
          </p:nvPr>
        </p:nvSpPr>
        <p:spPr/>
        <p:txBody>
          <a:bodyPr/>
          <a:lstStyle/>
          <a:p>
            <a:fld id="{8877E551-2774-4720-825E-E5A7C9CEF9B3}" type="slidenum">
              <a:rPr lang="en-US" smtClean="0"/>
              <a:t>4</a:t>
            </a:fld>
            <a:endParaRPr lang="en-US"/>
          </a:p>
        </p:txBody>
      </p:sp>
    </p:spTree>
    <p:extLst>
      <p:ext uri="{BB962C8B-B14F-4D97-AF65-F5344CB8AC3E}">
        <p14:creationId xmlns:p14="http://schemas.microsoft.com/office/powerpoint/2010/main" val="208905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an example of a husky versus wolf classifier that misclassifies some huskies as wolves.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classifier learned to use snow as a feature for classifying images as “wolf”, which might make sense in terms of separating wolves from huskies in the training dataset, but not in real-world use.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Using interpretable machine learning methods, you would find that the misclassification was due to the snow on the image.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877E551-2774-4720-825E-E5A7C9CEF9B3}" type="slidenum">
              <a:rPr lang="en-US" smtClean="0"/>
              <a:t>5</a:t>
            </a:fld>
            <a:endParaRPr lang="en-US"/>
          </a:p>
        </p:txBody>
      </p:sp>
    </p:spTree>
    <p:extLst>
      <p:ext uri="{BB962C8B-B14F-4D97-AF65-F5344CB8AC3E}">
        <p14:creationId xmlns:p14="http://schemas.microsoft.com/office/powerpoint/2010/main" val="363446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77E551-2774-4720-825E-E5A7C9CEF9B3}" type="slidenum">
              <a:rPr lang="en-US" smtClean="0"/>
              <a:t>6</a:t>
            </a:fld>
            <a:endParaRPr lang="en-US"/>
          </a:p>
        </p:txBody>
      </p:sp>
    </p:spTree>
    <p:extLst>
      <p:ext uri="{BB962C8B-B14F-4D97-AF65-F5344CB8AC3E}">
        <p14:creationId xmlns:p14="http://schemas.microsoft.com/office/powerpoint/2010/main" val="2517738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Interpretability is a useful debugging tool for </a:t>
            </a:r>
            <a:r>
              <a:rPr lang="en-US" b="1" dirty="0" smtClean="0"/>
              <a:t>detecting bias</a:t>
            </a:r>
            <a:r>
              <a:rPr lang="en-US" dirty="0" smtClean="0"/>
              <a:t> in machine learning models: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Your main goal is to grant loans only to people who will eventually repay them.</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might happen that the machine learning model you have trained for automatic approval or rejection of credit applications discriminates against a minority.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is an additional constraint that is part of your problem formulation that is not covered by the loss function the machine learning model was optimized for.</a:t>
            </a:r>
            <a:endParaRPr lang="en-US" dirty="0"/>
          </a:p>
        </p:txBody>
      </p:sp>
      <p:sp>
        <p:nvSpPr>
          <p:cNvPr id="4" name="Slide Number Placeholder 3"/>
          <p:cNvSpPr>
            <a:spLocks noGrp="1"/>
          </p:cNvSpPr>
          <p:nvPr>
            <p:ph type="sldNum" sz="quarter" idx="10"/>
          </p:nvPr>
        </p:nvSpPr>
        <p:spPr/>
        <p:txBody>
          <a:bodyPr/>
          <a:lstStyle/>
          <a:p>
            <a:fld id="{8877E551-2774-4720-825E-E5A7C9CEF9B3}" type="slidenum">
              <a:rPr lang="en-US" smtClean="0"/>
              <a:t>7</a:t>
            </a:fld>
            <a:endParaRPr lang="en-US"/>
          </a:p>
        </p:txBody>
      </p:sp>
    </p:spTree>
    <p:extLst>
      <p:ext uri="{BB962C8B-B14F-4D97-AF65-F5344CB8AC3E}">
        <p14:creationId xmlns:p14="http://schemas.microsoft.com/office/powerpoint/2010/main" val="306086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These reasons (and a few more) caused the robot to get stuck, but it only explained that something was in the way, and that was enough for the owner to trust its behavior and get a shared meaning of that accident.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By the way, if the vacuum</a:t>
            </a:r>
            <a:r>
              <a:rPr lang="en-US" sz="1200" baseline="0" dirty="0" smtClean="0"/>
              <a:t> robot </a:t>
            </a:r>
            <a:r>
              <a:rPr lang="en-US" sz="1200" dirty="0" smtClean="0"/>
              <a:t>got stuck in the bathroom again. We have to remove the carpets each time before</a:t>
            </a:r>
            <a:r>
              <a:rPr lang="en-US" sz="1200" baseline="0" dirty="0" smtClean="0"/>
              <a:t> it </a:t>
            </a:r>
            <a:r>
              <a:rPr lang="en-US" sz="1200" dirty="0" smtClean="0"/>
              <a:t>got stuck</a:t>
            </a:r>
            <a:r>
              <a:rPr lang="en-US" sz="1200" baseline="0" dirty="0" smtClean="0"/>
              <a:t> again.</a:t>
            </a:r>
            <a:r>
              <a:rPr lang="en-US" sz="1200" dirty="0" smtClean="0"/>
              <a:t> As an explanation for the accident, the robot told us that it needs to be on an even surface.</a:t>
            </a:r>
          </a:p>
          <a:p>
            <a:endParaRPr lang="en-US" dirty="0"/>
          </a:p>
        </p:txBody>
      </p:sp>
      <p:sp>
        <p:nvSpPr>
          <p:cNvPr id="4" name="Slide Number Placeholder 3"/>
          <p:cNvSpPr>
            <a:spLocks noGrp="1"/>
          </p:cNvSpPr>
          <p:nvPr>
            <p:ph type="sldNum" sz="quarter" idx="10"/>
          </p:nvPr>
        </p:nvSpPr>
        <p:spPr/>
        <p:txBody>
          <a:bodyPr/>
          <a:lstStyle/>
          <a:p>
            <a:fld id="{8877E551-2774-4720-825E-E5A7C9CEF9B3}" type="slidenum">
              <a:rPr lang="en-US" smtClean="0"/>
              <a:t>9</a:t>
            </a:fld>
            <a:endParaRPr lang="en-US"/>
          </a:p>
        </p:txBody>
      </p:sp>
    </p:spTree>
    <p:extLst>
      <p:ext uri="{BB962C8B-B14F-4D97-AF65-F5344CB8AC3E}">
        <p14:creationId xmlns:p14="http://schemas.microsoft.com/office/powerpoint/2010/main" val="1775962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Methods for machine learning interpretability can be classified according to various criteria.</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333333"/>
                </a:solidFill>
                <a:effectLst/>
              </a:rPr>
              <a:t>An algorithm trains a model that produces the predictions. Each step can be evaluated in terms of transparency or interpretability.</a:t>
            </a:r>
            <a:endParaRPr lang="en-US"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convolutional neural networks to classify images, you can explain that </a:t>
            </a:r>
            <a:r>
              <a:rPr lang="en-US" sz="1200" b="0" i="0" kern="1200" dirty="0" smtClean="0">
                <a:solidFill>
                  <a:schemeClr val="tx1"/>
                </a:solidFill>
                <a:effectLst/>
                <a:latin typeface="+mn-lt"/>
                <a:ea typeface="+mn-ea"/>
                <a:cs typeface="+mn-cs"/>
              </a:rPr>
              <a:t>the algorithm learns edge detectors and filters on the lowest layers. </a:t>
            </a:r>
            <a:r>
              <a:rPr lang="en-US" sz="1200" b="0" i="0" kern="1200" dirty="0" smtClean="0">
                <a:solidFill>
                  <a:schemeClr val="tx1"/>
                </a:solidFill>
                <a:effectLst/>
                <a:latin typeface="+mn-lt"/>
                <a:ea typeface="+mn-ea"/>
                <a:cs typeface="+mn-cs"/>
              </a:rPr>
              <a:t>This is an understanding of how the algorithm works, but not for the specific model that is learned in the end, and not for how individual predictions are made.</a:t>
            </a:r>
            <a:endParaRPr lang="en-US" dirty="0"/>
          </a:p>
        </p:txBody>
      </p:sp>
      <p:sp>
        <p:nvSpPr>
          <p:cNvPr id="4" name="Slide Number Placeholder 3"/>
          <p:cNvSpPr>
            <a:spLocks noGrp="1"/>
          </p:cNvSpPr>
          <p:nvPr>
            <p:ph type="sldNum" sz="quarter" idx="10"/>
          </p:nvPr>
        </p:nvSpPr>
        <p:spPr/>
        <p:txBody>
          <a:bodyPr/>
          <a:lstStyle/>
          <a:p>
            <a:fld id="{8877E551-2774-4720-825E-E5A7C9CEF9B3}" type="slidenum">
              <a:rPr lang="en-US" smtClean="0"/>
              <a:t>11</a:t>
            </a:fld>
            <a:endParaRPr lang="en-US"/>
          </a:p>
        </p:txBody>
      </p:sp>
    </p:spTree>
    <p:extLst>
      <p:ext uri="{BB962C8B-B14F-4D97-AF65-F5344CB8AC3E}">
        <p14:creationId xmlns:p14="http://schemas.microsoft.com/office/powerpoint/2010/main" val="3118752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77E551-2774-4720-825E-E5A7C9CEF9B3}" type="slidenum">
              <a:rPr lang="en-US" smtClean="0"/>
              <a:t>12</a:t>
            </a:fld>
            <a:endParaRPr lang="en-US"/>
          </a:p>
        </p:txBody>
      </p:sp>
    </p:spTree>
    <p:extLst>
      <p:ext uri="{BB962C8B-B14F-4D97-AF65-F5344CB8AC3E}">
        <p14:creationId xmlns:p14="http://schemas.microsoft.com/office/powerpoint/2010/main" val="210042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6D9BB2-6983-436F-8695-47736D3FCF24}"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C6C77-471C-4E7A-AA12-2E384C1ECE62}" type="slidenum">
              <a:rPr lang="en-US" smtClean="0"/>
              <a:t>‹#›</a:t>
            </a:fld>
            <a:endParaRPr lang="en-US"/>
          </a:p>
        </p:txBody>
      </p:sp>
    </p:spTree>
    <p:extLst>
      <p:ext uri="{BB962C8B-B14F-4D97-AF65-F5344CB8AC3E}">
        <p14:creationId xmlns:p14="http://schemas.microsoft.com/office/powerpoint/2010/main" val="179891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6D9BB2-6983-436F-8695-47736D3FCF24}"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C6C77-471C-4E7A-AA12-2E384C1ECE62}" type="slidenum">
              <a:rPr lang="en-US" smtClean="0"/>
              <a:t>‹#›</a:t>
            </a:fld>
            <a:endParaRPr lang="en-US"/>
          </a:p>
        </p:txBody>
      </p:sp>
    </p:spTree>
    <p:extLst>
      <p:ext uri="{BB962C8B-B14F-4D97-AF65-F5344CB8AC3E}">
        <p14:creationId xmlns:p14="http://schemas.microsoft.com/office/powerpoint/2010/main" val="410429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6D9BB2-6983-436F-8695-47736D3FCF24}"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C6C77-471C-4E7A-AA12-2E384C1ECE62}" type="slidenum">
              <a:rPr lang="en-US" smtClean="0"/>
              <a:t>‹#›</a:t>
            </a:fld>
            <a:endParaRPr lang="en-US"/>
          </a:p>
        </p:txBody>
      </p:sp>
    </p:spTree>
    <p:extLst>
      <p:ext uri="{BB962C8B-B14F-4D97-AF65-F5344CB8AC3E}">
        <p14:creationId xmlns:p14="http://schemas.microsoft.com/office/powerpoint/2010/main" val="50509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6D9BB2-6983-436F-8695-47736D3FCF24}"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C6C77-471C-4E7A-AA12-2E384C1ECE62}" type="slidenum">
              <a:rPr lang="en-US" smtClean="0"/>
              <a:t>‹#›</a:t>
            </a:fld>
            <a:endParaRPr lang="en-US"/>
          </a:p>
        </p:txBody>
      </p:sp>
    </p:spTree>
    <p:extLst>
      <p:ext uri="{BB962C8B-B14F-4D97-AF65-F5344CB8AC3E}">
        <p14:creationId xmlns:p14="http://schemas.microsoft.com/office/powerpoint/2010/main" val="297760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6D9BB2-6983-436F-8695-47736D3FCF24}"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C6C77-471C-4E7A-AA12-2E384C1ECE62}" type="slidenum">
              <a:rPr lang="en-US" smtClean="0"/>
              <a:t>‹#›</a:t>
            </a:fld>
            <a:endParaRPr lang="en-US"/>
          </a:p>
        </p:txBody>
      </p:sp>
    </p:spTree>
    <p:extLst>
      <p:ext uri="{BB962C8B-B14F-4D97-AF65-F5344CB8AC3E}">
        <p14:creationId xmlns:p14="http://schemas.microsoft.com/office/powerpoint/2010/main" val="352157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6D9BB2-6983-436F-8695-47736D3FCF24}"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C6C77-471C-4E7A-AA12-2E384C1ECE62}" type="slidenum">
              <a:rPr lang="en-US" smtClean="0"/>
              <a:t>‹#›</a:t>
            </a:fld>
            <a:endParaRPr lang="en-US"/>
          </a:p>
        </p:txBody>
      </p:sp>
    </p:spTree>
    <p:extLst>
      <p:ext uri="{BB962C8B-B14F-4D97-AF65-F5344CB8AC3E}">
        <p14:creationId xmlns:p14="http://schemas.microsoft.com/office/powerpoint/2010/main" val="2894934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6D9BB2-6983-436F-8695-47736D3FCF24}"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2C6C77-471C-4E7A-AA12-2E384C1ECE62}" type="slidenum">
              <a:rPr lang="en-US" smtClean="0"/>
              <a:t>‹#›</a:t>
            </a:fld>
            <a:endParaRPr lang="en-US"/>
          </a:p>
        </p:txBody>
      </p:sp>
    </p:spTree>
    <p:extLst>
      <p:ext uri="{BB962C8B-B14F-4D97-AF65-F5344CB8AC3E}">
        <p14:creationId xmlns:p14="http://schemas.microsoft.com/office/powerpoint/2010/main" val="221434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6D9BB2-6983-436F-8695-47736D3FCF24}"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2C6C77-471C-4E7A-AA12-2E384C1ECE62}" type="slidenum">
              <a:rPr lang="en-US" smtClean="0"/>
              <a:t>‹#›</a:t>
            </a:fld>
            <a:endParaRPr lang="en-US"/>
          </a:p>
        </p:txBody>
      </p:sp>
    </p:spTree>
    <p:extLst>
      <p:ext uri="{BB962C8B-B14F-4D97-AF65-F5344CB8AC3E}">
        <p14:creationId xmlns:p14="http://schemas.microsoft.com/office/powerpoint/2010/main" val="225716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D9BB2-6983-436F-8695-47736D3FCF24}"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2C6C77-471C-4E7A-AA12-2E384C1ECE62}" type="slidenum">
              <a:rPr lang="en-US" smtClean="0"/>
              <a:t>‹#›</a:t>
            </a:fld>
            <a:endParaRPr lang="en-US"/>
          </a:p>
        </p:txBody>
      </p:sp>
    </p:spTree>
    <p:extLst>
      <p:ext uri="{BB962C8B-B14F-4D97-AF65-F5344CB8AC3E}">
        <p14:creationId xmlns:p14="http://schemas.microsoft.com/office/powerpoint/2010/main" val="322776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D9BB2-6983-436F-8695-47736D3FCF24}"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C6C77-471C-4E7A-AA12-2E384C1ECE62}" type="slidenum">
              <a:rPr lang="en-US" smtClean="0"/>
              <a:t>‹#›</a:t>
            </a:fld>
            <a:endParaRPr lang="en-US"/>
          </a:p>
        </p:txBody>
      </p:sp>
    </p:spTree>
    <p:extLst>
      <p:ext uri="{BB962C8B-B14F-4D97-AF65-F5344CB8AC3E}">
        <p14:creationId xmlns:p14="http://schemas.microsoft.com/office/powerpoint/2010/main" val="79147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D9BB2-6983-436F-8695-47736D3FCF24}"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C6C77-471C-4E7A-AA12-2E384C1ECE62}" type="slidenum">
              <a:rPr lang="en-US" smtClean="0"/>
              <a:t>‹#›</a:t>
            </a:fld>
            <a:endParaRPr lang="en-US"/>
          </a:p>
        </p:txBody>
      </p:sp>
    </p:spTree>
    <p:extLst>
      <p:ext uri="{BB962C8B-B14F-4D97-AF65-F5344CB8AC3E}">
        <p14:creationId xmlns:p14="http://schemas.microsoft.com/office/powerpoint/2010/main" val="81873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6D9BB2-6983-436F-8695-47736D3FCF24}" type="datetimeFigureOut">
              <a:rPr lang="en-US" smtClean="0"/>
              <a:t>2/25/2019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C6C77-471C-4E7A-AA12-2E384C1ECE62}" type="slidenum">
              <a:rPr lang="en-US" smtClean="0"/>
              <a:t>‹#›</a:t>
            </a:fld>
            <a:endParaRPr lang="en-US"/>
          </a:p>
        </p:txBody>
      </p:sp>
    </p:spTree>
    <p:extLst>
      <p:ext uri="{BB962C8B-B14F-4D97-AF65-F5344CB8AC3E}">
        <p14:creationId xmlns:p14="http://schemas.microsoft.com/office/powerpoint/2010/main" val="4138557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company/skunkworksneu/"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8633574" y="869379"/>
            <a:ext cx="3280860" cy="4052059"/>
          </a:xfrm>
          <a:prstGeom prst="rect">
            <a:avLst/>
          </a:prstGeom>
        </p:spPr>
      </p:pic>
      <p:sp>
        <p:nvSpPr>
          <p:cNvPr id="5" name="Rectangle 4"/>
          <p:cNvSpPr/>
          <p:nvPr/>
        </p:nvSpPr>
        <p:spPr>
          <a:xfrm>
            <a:off x="579086" y="1349026"/>
            <a:ext cx="8138733" cy="830997"/>
          </a:xfrm>
          <a:prstGeom prst="rect">
            <a:avLst/>
          </a:prstGeom>
        </p:spPr>
        <p:txBody>
          <a:bodyPr wrap="square">
            <a:spAutoFit/>
          </a:bodyPr>
          <a:lstStyle/>
          <a:p>
            <a:r>
              <a:rPr lang="en-US" sz="4800" b="1" dirty="0" smtClean="0">
                <a:solidFill>
                  <a:srgbClr val="00B0F0"/>
                </a:solidFill>
              </a:rPr>
              <a:t>Aladdin—Make AI add in!</a:t>
            </a:r>
          </a:p>
        </p:txBody>
      </p:sp>
      <p:sp>
        <p:nvSpPr>
          <p:cNvPr id="6" name="Rectangle 5"/>
          <p:cNvSpPr/>
          <p:nvPr/>
        </p:nvSpPr>
        <p:spPr>
          <a:xfrm>
            <a:off x="720193" y="4181569"/>
            <a:ext cx="2492990" cy="369332"/>
          </a:xfrm>
          <a:prstGeom prst="rect">
            <a:avLst/>
          </a:prstGeom>
        </p:spPr>
        <p:txBody>
          <a:bodyPr wrap="none">
            <a:spAutoFit/>
          </a:bodyPr>
          <a:lstStyle/>
          <a:p>
            <a:r>
              <a:rPr lang="en-US" b="0" i="0" dirty="0" smtClean="0">
                <a:solidFill>
                  <a:srgbClr val="3F3F3F"/>
                </a:solidFill>
                <a:effectLst/>
                <a:latin typeface="AvenirNext"/>
              </a:rPr>
              <a:t>“Do you trust me?”</a:t>
            </a:r>
            <a:endParaRPr lang="en-US" dirty="0"/>
          </a:p>
        </p:txBody>
      </p:sp>
      <p:sp>
        <p:nvSpPr>
          <p:cNvPr id="7" name="Rectangle 6"/>
          <p:cNvSpPr/>
          <p:nvPr/>
        </p:nvSpPr>
        <p:spPr>
          <a:xfrm>
            <a:off x="5950664" y="6144796"/>
            <a:ext cx="2954655" cy="369332"/>
          </a:xfrm>
          <a:prstGeom prst="rect">
            <a:avLst/>
          </a:prstGeom>
        </p:spPr>
        <p:txBody>
          <a:bodyPr wrap="none">
            <a:spAutoFit/>
          </a:bodyPr>
          <a:lstStyle/>
          <a:p>
            <a:r>
              <a:rPr lang="en-US" b="0" i="0" dirty="0" smtClean="0">
                <a:solidFill>
                  <a:srgbClr val="3F3F3F"/>
                </a:solidFill>
                <a:effectLst/>
                <a:latin typeface="AvenirNext"/>
              </a:rPr>
              <a:t>“Genie, you’re free!”</a:t>
            </a:r>
            <a:endParaRPr lang="en-US" dirty="0"/>
          </a:p>
        </p:txBody>
      </p:sp>
      <p:sp>
        <p:nvSpPr>
          <p:cNvPr id="8" name="Rectangle 7"/>
          <p:cNvSpPr/>
          <p:nvPr/>
        </p:nvSpPr>
        <p:spPr>
          <a:xfrm>
            <a:off x="4127088" y="5389231"/>
            <a:ext cx="3300904" cy="369332"/>
          </a:xfrm>
          <a:prstGeom prst="rect">
            <a:avLst/>
          </a:prstGeom>
        </p:spPr>
        <p:txBody>
          <a:bodyPr wrap="none">
            <a:spAutoFit/>
          </a:bodyPr>
          <a:lstStyle/>
          <a:p>
            <a:r>
              <a:rPr lang="en-US" b="0" i="0" dirty="0" smtClean="0">
                <a:solidFill>
                  <a:srgbClr val="3F3F3F"/>
                </a:solidFill>
                <a:effectLst/>
                <a:latin typeface="AvenirNext"/>
              </a:rPr>
              <a:t>“Let’s make some magic!”</a:t>
            </a:r>
            <a:endParaRPr lang="en-US" dirty="0"/>
          </a:p>
        </p:txBody>
      </p:sp>
      <p:sp>
        <p:nvSpPr>
          <p:cNvPr id="9" name="Rectangle 8"/>
          <p:cNvSpPr/>
          <p:nvPr/>
        </p:nvSpPr>
        <p:spPr>
          <a:xfrm>
            <a:off x="2481386" y="4827875"/>
            <a:ext cx="2839239" cy="369332"/>
          </a:xfrm>
          <a:prstGeom prst="rect">
            <a:avLst/>
          </a:prstGeom>
        </p:spPr>
        <p:txBody>
          <a:bodyPr wrap="none">
            <a:spAutoFit/>
          </a:bodyPr>
          <a:lstStyle/>
          <a:p>
            <a:r>
              <a:rPr lang="en-US" b="0" i="0" dirty="0" smtClean="0">
                <a:solidFill>
                  <a:srgbClr val="3F3F3F"/>
                </a:solidFill>
                <a:effectLst/>
                <a:latin typeface="AvenirNext"/>
              </a:rPr>
              <a:t>“Tell her the TRUTH!”</a:t>
            </a:r>
            <a:endParaRPr lang="en-US" dirty="0"/>
          </a:p>
        </p:txBody>
      </p:sp>
      <p:sp>
        <p:nvSpPr>
          <p:cNvPr id="10" name="TextBox 9"/>
          <p:cNvSpPr txBox="1"/>
          <p:nvPr/>
        </p:nvSpPr>
        <p:spPr>
          <a:xfrm>
            <a:off x="1140976" y="2833613"/>
            <a:ext cx="7897827" cy="523220"/>
          </a:xfrm>
          <a:prstGeom prst="rect">
            <a:avLst/>
          </a:prstGeom>
          <a:noFill/>
        </p:spPr>
        <p:txBody>
          <a:bodyPr wrap="square" rtlCol="0">
            <a:spAutoFit/>
          </a:bodyPr>
          <a:lstStyle/>
          <a:p>
            <a:r>
              <a:rPr lang="en-US" sz="2800" b="1" dirty="0" smtClean="0">
                <a:solidFill>
                  <a:srgbClr val="00B0F0"/>
                </a:solidFill>
              </a:rPr>
              <a:t>(An automatic model intrepretability platform)</a:t>
            </a:r>
          </a:p>
        </p:txBody>
      </p:sp>
    </p:spTree>
    <p:extLst>
      <p:ext uri="{BB962C8B-B14F-4D97-AF65-F5344CB8AC3E}">
        <p14:creationId xmlns:p14="http://schemas.microsoft.com/office/powerpoint/2010/main" val="808982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r>
              <a:rPr lang="en-US" altLang="zh-CN" dirty="0" smtClean="0"/>
              <a:t>1</a:t>
            </a:r>
            <a:endParaRPr lang="en-US" dirty="0"/>
          </a:p>
        </p:txBody>
      </p:sp>
      <p:pic>
        <p:nvPicPr>
          <p:cNvPr id="11" name="Picture 10"/>
          <p:cNvPicPr>
            <a:picLocks noChangeAspect="1"/>
          </p:cNvPicPr>
          <p:nvPr/>
        </p:nvPicPr>
        <p:blipFill>
          <a:blip r:embed="rId2"/>
          <a:stretch>
            <a:fillRect/>
          </a:stretch>
        </p:blipFill>
        <p:spPr>
          <a:xfrm>
            <a:off x="3354823" y="4108449"/>
            <a:ext cx="6120761" cy="1637401"/>
          </a:xfrm>
          <a:prstGeom prst="rect">
            <a:avLst/>
          </a:prstGeom>
        </p:spPr>
      </p:pic>
      <p:sp>
        <p:nvSpPr>
          <p:cNvPr id="13" name="Rectangle 12"/>
          <p:cNvSpPr/>
          <p:nvPr/>
        </p:nvSpPr>
        <p:spPr>
          <a:xfrm>
            <a:off x="681563" y="3801110"/>
            <a:ext cx="7067718" cy="923330"/>
          </a:xfrm>
          <a:prstGeom prst="rect">
            <a:avLst/>
          </a:prstGeom>
        </p:spPr>
        <p:txBody>
          <a:bodyPr wrap="square">
            <a:spAutoFit/>
          </a:bodyPr>
          <a:lstStyle/>
          <a:p>
            <a:pPr>
              <a:defRPr/>
            </a:pPr>
            <a:r>
              <a:rPr lang="en-US" dirty="0">
                <a:solidFill>
                  <a:srgbClr val="333333"/>
                </a:solidFill>
              </a:rPr>
              <a:t>Each step can be evaluated </a:t>
            </a:r>
            <a:endParaRPr lang="en-US" dirty="0" smtClean="0">
              <a:solidFill>
                <a:srgbClr val="333333"/>
              </a:solidFill>
            </a:endParaRPr>
          </a:p>
          <a:p>
            <a:pPr>
              <a:defRPr/>
            </a:pPr>
            <a:r>
              <a:rPr lang="en-US" dirty="0" smtClean="0">
                <a:solidFill>
                  <a:srgbClr val="333333"/>
                </a:solidFill>
              </a:rPr>
              <a:t>in </a:t>
            </a:r>
            <a:r>
              <a:rPr lang="en-US" dirty="0">
                <a:solidFill>
                  <a:srgbClr val="333333"/>
                </a:solidFill>
              </a:rPr>
              <a:t>terms of transparency </a:t>
            </a:r>
            <a:endParaRPr lang="en-US" dirty="0" smtClean="0">
              <a:solidFill>
                <a:srgbClr val="333333"/>
              </a:solidFill>
            </a:endParaRPr>
          </a:p>
          <a:p>
            <a:pPr>
              <a:defRPr/>
            </a:pPr>
            <a:r>
              <a:rPr lang="en-US" dirty="0" smtClean="0">
                <a:solidFill>
                  <a:srgbClr val="333333"/>
                </a:solidFill>
              </a:rPr>
              <a:t>or interpretability:</a:t>
            </a:r>
            <a:endParaRPr lang="en-US" dirty="0"/>
          </a:p>
        </p:txBody>
      </p:sp>
      <p:grpSp>
        <p:nvGrpSpPr>
          <p:cNvPr id="20" name="Group 19"/>
          <p:cNvGrpSpPr/>
          <p:nvPr/>
        </p:nvGrpSpPr>
        <p:grpSpPr>
          <a:xfrm>
            <a:off x="838200" y="1389562"/>
            <a:ext cx="9737416" cy="1656877"/>
            <a:chOff x="838200" y="1389562"/>
            <a:chExt cx="9737416" cy="1656877"/>
          </a:xfrm>
        </p:grpSpPr>
        <p:sp>
          <p:nvSpPr>
            <p:cNvPr id="14" name="Rounded Rectangle 13"/>
            <p:cNvSpPr/>
            <p:nvPr/>
          </p:nvSpPr>
          <p:spPr>
            <a:xfrm>
              <a:off x="838200" y="1389562"/>
              <a:ext cx="219294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intrinsically interpretable models</a:t>
              </a:r>
            </a:p>
          </p:txBody>
        </p:sp>
        <p:sp>
          <p:nvSpPr>
            <p:cNvPr id="15" name="Rounded Rectangle 14"/>
            <p:cNvSpPr/>
            <p:nvPr/>
          </p:nvSpPr>
          <p:spPr>
            <a:xfrm>
              <a:off x="8250504" y="1438114"/>
              <a:ext cx="2063469" cy="817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 hoc methods</a:t>
              </a:r>
            </a:p>
          </p:txBody>
        </p:sp>
        <p:sp>
          <p:nvSpPr>
            <p:cNvPr id="16" name="Rectangle 15"/>
            <p:cNvSpPr/>
            <p:nvPr/>
          </p:nvSpPr>
          <p:spPr>
            <a:xfrm>
              <a:off x="1037803" y="2386464"/>
              <a:ext cx="2155179" cy="646331"/>
            </a:xfrm>
            <a:prstGeom prst="rect">
              <a:avLst/>
            </a:prstGeom>
          </p:spPr>
          <p:txBody>
            <a:bodyPr wrap="square">
              <a:spAutoFit/>
            </a:bodyPr>
            <a:lstStyle/>
            <a:p>
              <a:r>
                <a:rPr lang="en-US" sz="1200" b="0" i="0" dirty="0" smtClean="0">
                  <a:solidFill>
                    <a:srgbClr val="333333"/>
                  </a:solidFill>
                  <a:effectLst/>
                  <a:latin typeface="Helvetica Neue"/>
                </a:rPr>
                <a:t>restricting the complexity of the machine learning model</a:t>
              </a:r>
              <a:endParaRPr lang="en-US" sz="1200" dirty="0"/>
            </a:p>
          </p:txBody>
        </p:sp>
        <p:sp>
          <p:nvSpPr>
            <p:cNvPr id="17" name="Rectangle 16"/>
            <p:cNvSpPr/>
            <p:nvPr/>
          </p:nvSpPr>
          <p:spPr>
            <a:xfrm>
              <a:off x="8250504" y="2400108"/>
              <a:ext cx="2325112" cy="646331"/>
            </a:xfrm>
            <a:prstGeom prst="rect">
              <a:avLst/>
            </a:prstGeom>
          </p:spPr>
          <p:txBody>
            <a:bodyPr wrap="square">
              <a:spAutoFit/>
            </a:bodyPr>
            <a:lstStyle/>
            <a:p>
              <a:r>
                <a:rPr lang="en-US" sz="1200" b="0" i="0" dirty="0" smtClean="0">
                  <a:solidFill>
                    <a:srgbClr val="333333"/>
                  </a:solidFill>
                  <a:effectLst/>
                  <a:latin typeface="Helvetica Neue"/>
                </a:rPr>
                <a:t>by applying methods that analyze the model after training</a:t>
              </a:r>
              <a:endParaRPr lang="en-US" sz="1200" dirty="0"/>
            </a:p>
          </p:txBody>
        </p:sp>
      </p:grpSp>
      <p:grpSp>
        <p:nvGrpSpPr>
          <p:cNvPr id="21" name="Group 20"/>
          <p:cNvGrpSpPr/>
          <p:nvPr/>
        </p:nvGrpSpPr>
        <p:grpSpPr>
          <a:xfrm>
            <a:off x="3031141" y="1340107"/>
            <a:ext cx="5219363" cy="506655"/>
            <a:chOff x="3031141" y="1340107"/>
            <a:chExt cx="5219363" cy="506655"/>
          </a:xfrm>
        </p:grpSpPr>
        <p:sp>
          <p:nvSpPr>
            <p:cNvPr id="18" name="Rectangle 17"/>
            <p:cNvSpPr/>
            <p:nvPr/>
          </p:nvSpPr>
          <p:spPr>
            <a:xfrm>
              <a:off x="3994093" y="1340107"/>
              <a:ext cx="3843717" cy="461665"/>
            </a:xfrm>
            <a:prstGeom prst="rect">
              <a:avLst/>
            </a:prstGeom>
          </p:spPr>
          <p:txBody>
            <a:bodyPr wrap="square">
              <a:spAutoFit/>
            </a:bodyPr>
            <a:lstStyle/>
            <a:p>
              <a:r>
                <a:rPr lang="en-US" sz="1200" b="0" i="0" dirty="0" smtClean="0">
                  <a:solidFill>
                    <a:srgbClr val="333333"/>
                  </a:solidFill>
                  <a:effectLst/>
                  <a:latin typeface="Helvetica Neue"/>
                </a:rPr>
                <a:t>Post hoc methods can also be applied to </a:t>
              </a:r>
            </a:p>
            <a:p>
              <a:r>
                <a:rPr lang="en-US" sz="1200" b="0" i="0" dirty="0" smtClean="0">
                  <a:solidFill>
                    <a:srgbClr val="333333"/>
                  </a:solidFill>
                  <a:effectLst/>
                  <a:latin typeface="Helvetica Neue"/>
                </a:rPr>
                <a:t>intrinsically interpretable models.</a:t>
              </a:r>
              <a:endParaRPr lang="en-US" sz="1200" dirty="0"/>
            </a:p>
          </p:txBody>
        </p:sp>
        <p:cxnSp>
          <p:nvCxnSpPr>
            <p:cNvPr id="19" name="Straight Arrow Connector 18"/>
            <p:cNvCxnSpPr>
              <a:stCxn id="15" idx="1"/>
              <a:endCxn id="14" idx="3"/>
            </p:cNvCxnSpPr>
            <p:nvPr/>
          </p:nvCxnSpPr>
          <p:spPr>
            <a:xfrm flipH="1">
              <a:off x="3031141" y="1846762"/>
              <a:ext cx="5219363"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825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r>
              <a:rPr lang="en-US" altLang="zh-CN" dirty="0" smtClean="0"/>
              <a:t>2</a:t>
            </a:r>
            <a:endParaRPr lang="en-US" dirty="0"/>
          </a:p>
        </p:txBody>
      </p:sp>
      <p:sp>
        <p:nvSpPr>
          <p:cNvPr id="22" name="Rectangle 21"/>
          <p:cNvSpPr/>
          <p:nvPr/>
        </p:nvSpPr>
        <p:spPr>
          <a:xfrm>
            <a:off x="531822" y="1293519"/>
            <a:ext cx="10822423" cy="369332"/>
          </a:xfrm>
          <a:prstGeom prst="rect">
            <a:avLst/>
          </a:prstGeom>
        </p:spPr>
        <p:txBody>
          <a:bodyPr wrap="square">
            <a:spAutoFit/>
          </a:bodyPr>
          <a:lstStyle/>
          <a:p>
            <a:pPr>
              <a:defRPr/>
            </a:pPr>
            <a:r>
              <a:rPr lang="en-US" dirty="0">
                <a:solidFill>
                  <a:srgbClr val="333333"/>
                </a:solidFill>
              </a:rPr>
              <a:t>Each step can be evaluated  </a:t>
            </a:r>
            <a:r>
              <a:rPr lang="en-US" dirty="0" smtClean="0">
                <a:solidFill>
                  <a:srgbClr val="333333"/>
                </a:solidFill>
              </a:rPr>
              <a:t>in </a:t>
            </a:r>
            <a:r>
              <a:rPr lang="en-US" dirty="0">
                <a:solidFill>
                  <a:srgbClr val="333333"/>
                </a:solidFill>
              </a:rPr>
              <a:t>terms of transparency  </a:t>
            </a:r>
            <a:r>
              <a:rPr lang="en-US" dirty="0" smtClean="0">
                <a:solidFill>
                  <a:srgbClr val="333333"/>
                </a:solidFill>
              </a:rPr>
              <a:t>or interpretability:</a:t>
            </a:r>
            <a:endParaRPr lang="en-US" dirty="0"/>
          </a:p>
        </p:txBody>
      </p:sp>
      <p:grpSp>
        <p:nvGrpSpPr>
          <p:cNvPr id="39" name="Group 38"/>
          <p:cNvGrpSpPr/>
          <p:nvPr/>
        </p:nvGrpSpPr>
        <p:grpSpPr>
          <a:xfrm>
            <a:off x="2275317" y="1797185"/>
            <a:ext cx="4270964" cy="2776247"/>
            <a:chOff x="-393940" y="4026639"/>
            <a:chExt cx="3449340" cy="2776247"/>
          </a:xfrm>
        </p:grpSpPr>
        <p:sp>
          <p:nvSpPr>
            <p:cNvPr id="25" name="Rectangle 24"/>
            <p:cNvSpPr/>
            <p:nvPr/>
          </p:nvSpPr>
          <p:spPr>
            <a:xfrm>
              <a:off x="-154352" y="4026639"/>
              <a:ext cx="2839239" cy="646331"/>
            </a:xfrm>
            <a:prstGeom prst="rect">
              <a:avLst/>
            </a:prstGeom>
            <a:solidFill>
              <a:schemeClr val="accent6">
                <a:lumMod val="20000"/>
                <a:lumOff val="80000"/>
              </a:schemeClr>
            </a:solidFill>
          </p:spPr>
          <p:txBody>
            <a:bodyPr wrap="none">
              <a:spAutoFit/>
            </a:bodyPr>
            <a:lstStyle/>
            <a:p>
              <a:pPr algn="ctr"/>
              <a:r>
                <a:rPr lang="en-US" b="0" i="0" dirty="0" smtClean="0">
                  <a:solidFill>
                    <a:srgbClr val="333333"/>
                  </a:solidFill>
                  <a:effectLst/>
                  <a:latin typeface="Helvetica Neue"/>
                </a:rPr>
                <a:t>Global, Holistic Model </a:t>
              </a:r>
            </a:p>
            <a:p>
              <a:pPr algn="ctr"/>
              <a:r>
                <a:rPr lang="en-US" b="0" i="0" dirty="0" smtClean="0">
                  <a:solidFill>
                    <a:srgbClr val="333333"/>
                  </a:solidFill>
                  <a:effectLst/>
                  <a:latin typeface="Helvetica Neue"/>
                </a:rPr>
                <a:t>Interpretability</a:t>
              </a:r>
              <a:endParaRPr lang="en-US" b="0" i="0" dirty="0">
                <a:solidFill>
                  <a:srgbClr val="333333"/>
                </a:solidFill>
                <a:effectLst/>
                <a:latin typeface="Helvetica Neue"/>
              </a:endParaRPr>
            </a:p>
          </p:txBody>
        </p:sp>
        <p:sp>
          <p:nvSpPr>
            <p:cNvPr id="26" name="Rectangle 25"/>
            <p:cNvSpPr/>
            <p:nvPr/>
          </p:nvSpPr>
          <p:spPr>
            <a:xfrm>
              <a:off x="664026" y="4685174"/>
              <a:ext cx="1189917" cy="738664"/>
            </a:xfrm>
            <a:prstGeom prst="rect">
              <a:avLst/>
            </a:prstGeom>
          </p:spPr>
          <p:txBody>
            <a:bodyPr wrap="none">
              <a:spAutoFit/>
            </a:bodyPr>
            <a:lstStyle/>
            <a:p>
              <a:r>
                <a:rPr lang="en-US" sz="1400" b="0" i="1" dirty="0" smtClean="0">
                  <a:solidFill>
                    <a:schemeClr val="accent1">
                      <a:lumMod val="75000"/>
                    </a:schemeClr>
                  </a:solidFill>
                  <a:effectLst/>
                  <a:latin typeface="Corbel" panose="020B0503020204020204" pitchFamily="34" charset="0"/>
                </a:rPr>
                <a:t>How does the </a:t>
              </a:r>
            </a:p>
            <a:p>
              <a:r>
                <a:rPr lang="en-US" sz="1400" b="0" i="1" dirty="0" smtClean="0">
                  <a:solidFill>
                    <a:schemeClr val="accent1">
                      <a:lumMod val="75000"/>
                    </a:schemeClr>
                  </a:solidFill>
                  <a:effectLst/>
                  <a:latin typeface="Corbel" panose="020B0503020204020204" pitchFamily="34" charset="0"/>
                </a:rPr>
                <a:t>trained model </a:t>
              </a:r>
            </a:p>
            <a:p>
              <a:r>
                <a:rPr lang="en-US" sz="1400" b="0" i="1" dirty="0" smtClean="0">
                  <a:solidFill>
                    <a:schemeClr val="accent1">
                      <a:lumMod val="75000"/>
                    </a:schemeClr>
                  </a:solidFill>
                  <a:effectLst/>
                  <a:latin typeface="Corbel" panose="020B0503020204020204" pitchFamily="34" charset="0"/>
                </a:rPr>
                <a:t>make predictions?</a:t>
              </a:r>
              <a:endParaRPr lang="en-US" sz="1400" dirty="0">
                <a:solidFill>
                  <a:schemeClr val="accent1">
                    <a:lumMod val="75000"/>
                  </a:schemeClr>
                </a:solidFill>
                <a:latin typeface="Corbel" panose="020B0503020204020204" pitchFamily="34" charset="0"/>
              </a:endParaRPr>
            </a:p>
          </p:txBody>
        </p:sp>
        <p:sp>
          <p:nvSpPr>
            <p:cNvPr id="27" name="Rectangle 26"/>
            <p:cNvSpPr/>
            <p:nvPr/>
          </p:nvSpPr>
          <p:spPr>
            <a:xfrm>
              <a:off x="-364989" y="5417891"/>
              <a:ext cx="3420389" cy="1384995"/>
            </a:xfrm>
            <a:prstGeom prst="rect">
              <a:avLst/>
            </a:prstGeom>
          </p:spPr>
          <p:txBody>
            <a:bodyPr wrap="square">
              <a:spAutoFit/>
            </a:bodyPr>
            <a:lstStyle/>
            <a:p>
              <a:r>
                <a:rPr lang="en-US" sz="1400" b="0" i="0" dirty="0" smtClean="0">
                  <a:solidFill>
                    <a:srgbClr val="333333"/>
                  </a:solidFill>
                  <a:effectLst/>
                  <a:latin typeface="Corbel" panose="020B0503020204020204" pitchFamily="34" charset="0"/>
                </a:rPr>
                <a:t>understand how the model makes decisions: based on a </a:t>
              </a:r>
              <a:r>
                <a:rPr lang="en-US" sz="1400" b="0" i="0" dirty="0" smtClean="0">
                  <a:solidFill>
                    <a:srgbClr val="FF0000"/>
                  </a:solidFill>
                  <a:effectLst/>
                  <a:latin typeface="Corbel" panose="020B0503020204020204" pitchFamily="34" charset="0"/>
                </a:rPr>
                <a:t>holistic view of its features </a:t>
              </a:r>
              <a:r>
                <a:rPr lang="en-US" sz="1400" b="0" i="0" dirty="0" smtClean="0">
                  <a:solidFill>
                    <a:srgbClr val="333333"/>
                  </a:solidFill>
                  <a:effectLst/>
                  <a:latin typeface="Corbel" panose="020B0503020204020204" pitchFamily="34" charset="0"/>
                </a:rPr>
                <a:t>and each of the </a:t>
              </a:r>
              <a:r>
                <a:rPr lang="en-US" sz="1400" b="0" i="0" dirty="0" smtClean="0">
                  <a:solidFill>
                    <a:srgbClr val="FF0000"/>
                  </a:solidFill>
                  <a:effectLst/>
                  <a:latin typeface="Corbel" panose="020B0503020204020204" pitchFamily="34" charset="0"/>
                </a:rPr>
                <a:t>learned components</a:t>
              </a:r>
              <a:r>
                <a:rPr lang="en-US" sz="1400" b="0" i="0" dirty="0" smtClean="0">
                  <a:solidFill>
                    <a:srgbClr val="333333"/>
                  </a:solidFill>
                  <a:effectLst/>
                  <a:latin typeface="Corbel" panose="020B0503020204020204" pitchFamily="34" charset="0"/>
                </a:rPr>
                <a:t> such as weights, other parameters, and structures,</a:t>
              </a:r>
            </a:p>
            <a:p>
              <a:r>
                <a:rPr lang="en-US" sz="1400" dirty="0"/>
                <a:t>Which features are </a:t>
              </a:r>
              <a:r>
                <a:rPr lang="en-US" sz="1400" dirty="0" smtClean="0"/>
                <a:t>important?</a:t>
              </a:r>
            </a:p>
            <a:p>
              <a:r>
                <a:rPr lang="en-US" sz="1400" dirty="0" smtClean="0"/>
                <a:t>What </a:t>
              </a:r>
              <a:r>
                <a:rPr lang="en-US" sz="1400" dirty="0"/>
                <a:t>kind of interactions between them take </a:t>
              </a:r>
              <a:r>
                <a:rPr lang="en-US" sz="1400" dirty="0" smtClean="0"/>
                <a:t>place?</a:t>
              </a:r>
              <a:endParaRPr lang="en-US" sz="1400" dirty="0">
                <a:latin typeface="Corbel" panose="020B0503020204020204" pitchFamily="34" charset="0"/>
              </a:endParaRPr>
            </a:p>
          </p:txBody>
        </p:sp>
        <p:cxnSp>
          <p:nvCxnSpPr>
            <p:cNvPr id="32" name="Straight Arrow Connector 31"/>
            <p:cNvCxnSpPr>
              <a:stCxn id="23" idx="3"/>
              <a:endCxn id="25" idx="1"/>
            </p:cNvCxnSpPr>
            <p:nvPr/>
          </p:nvCxnSpPr>
          <p:spPr>
            <a:xfrm flipV="1">
              <a:off x="-393940" y="4349805"/>
              <a:ext cx="239588" cy="2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6087513" y="1797185"/>
            <a:ext cx="4514172" cy="2807024"/>
            <a:chOff x="6087513" y="1797185"/>
            <a:chExt cx="4514172" cy="2807024"/>
          </a:xfrm>
        </p:grpSpPr>
        <p:grpSp>
          <p:nvGrpSpPr>
            <p:cNvPr id="40" name="Group 39"/>
            <p:cNvGrpSpPr/>
            <p:nvPr/>
          </p:nvGrpSpPr>
          <p:grpSpPr>
            <a:xfrm>
              <a:off x="6546281" y="1797185"/>
              <a:ext cx="4055404" cy="2807024"/>
              <a:chOff x="6852659" y="3682629"/>
              <a:chExt cx="4055404" cy="2807024"/>
            </a:xfrm>
          </p:grpSpPr>
          <p:sp>
            <p:nvSpPr>
              <p:cNvPr id="28" name="Rectangle 27"/>
              <p:cNvSpPr/>
              <p:nvPr/>
            </p:nvSpPr>
            <p:spPr>
              <a:xfrm>
                <a:off x="6852659" y="3682629"/>
                <a:ext cx="3647152" cy="646331"/>
              </a:xfrm>
              <a:prstGeom prst="rect">
                <a:avLst/>
              </a:prstGeom>
              <a:solidFill>
                <a:schemeClr val="accent6">
                  <a:lumMod val="20000"/>
                  <a:lumOff val="80000"/>
                </a:schemeClr>
              </a:solidFill>
            </p:spPr>
            <p:txBody>
              <a:bodyPr wrap="none">
                <a:spAutoFit/>
              </a:bodyPr>
              <a:lstStyle/>
              <a:p>
                <a:pPr algn="ctr"/>
                <a:r>
                  <a:rPr lang="en-US" b="0" i="0" dirty="0" smtClean="0">
                    <a:solidFill>
                      <a:srgbClr val="333333"/>
                    </a:solidFill>
                    <a:effectLst/>
                    <a:latin typeface="Helvetica Neue"/>
                  </a:rPr>
                  <a:t>Global Model Interpretability </a:t>
                </a:r>
              </a:p>
              <a:p>
                <a:pPr algn="ctr"/>
                <a:r>
                  <a:rPr lang="en-US" b="0" i="0" dirty="0" smtClean="0">
                    <a:solidFill>
                      <a:srgbClr val="333333"/>
                    </a:solidFill>
                    <a:effectLst/>
                    <a:latin typeface="Helvetica Neue"/>
                  </a:rPr>
                  <a:t>on a Modular Level</a:t>
                </a:r>
                <a:endParaRPr lang="en-US" b="0" i="0" dirty="0">
                  <a:solidFill>
                    <a:srgbClr val="333333"/>
                  </a:solidFill>
                  <a:effectLst/>
                  <a:latin typeface="Helvetica Neue"/>
                </a:endParaRPr>
              </a:p>
            </p:txBody>
          </p:sp>
          <p:sp>
            <p:nvSpPr>
              <p:cNvPr id="29" name="Rectangle 28"/>
              <p:cNvSpPr/>
              <p:nvPr/>
            </p:nvSpPr>
            <p:spPr>
              <a:xfrm>
                <a:off x="7686220" y="4328960"/>
                <a:ext cx="2226523" cy="523220"/>
              </a:xfrm>
              <a:prstGeom prst="rect">
                <a:avLst/>
              </a:prstGeom>
            </p:spPr>
            <p:txBody>
              <a:bodyPr wrap="square">
                <a:spAutoFit/>
              </a:bodyPr>
              <a:lstStyle/>
              <a:p>
                <a:r>
                  <a:rPr lang="en-US" sz="1400" i="1" dirty="0">
                    <a:solidFill>
                      <a:schemeClr val="accent1">
                        <a:lumMod val="75000"/>
                      </a:schemeClr>
                    </a:solidFill>
                    <a:latin typeface="Corbel" panose="020B0503020204020204" pitchFamily="34" charset="0"/>
                  </a:rPr>
                  <a:t>How do parts of </a:t>
                </a:r>
                <a:r>
                  <a:rPr lang="en-US" sz="1400" i="1" dirty="0" smtClean="0">
                    <a:solidFill>
                      <a:schemeClr val="accent1">
                        <a:lumMod val="75000"/>
                      </a:schemeClr>
                    </a:solidFill>
                    <a:latin typeface="Corbel" panose="020B0503020204020204" pitchFamily="34" charset="0"/>
                  </a:rPr>
                  <a:t>the model </a:t>
                </a:r>
              </a:p>
              <a:p>
                <a:r>
                  <a:rPr lang="en-US" sz="1400" i="1" dirty="0" smtClean="0">
                    <a:solidFill>
                      <a:schemeClr val="accent1">
                        <a:lumMod val="75000"/>
                      </a:schemeClr>
                    </a:solidFill>
                    <a:latin typeface="Corbel" panose="020B0503020204020204" pitchFamily="34" charset="0"/>
                  </a:rPr>
                  <a:t>affect </a:t>
                </a:r>
                <a:r>
                  <a:rPr lang="en-US" sz="1400" i="1" dirty="0">
                    <a:solidFill>
                      <a:schemeClr val="accent1">
                        <a:lumMod val="75000"/>
                      </a:schemeClr>
                    </a:solidFill>
                    <a:latin typeface="Corbel" panose="020B0503020204020204" pitchFamily="34" charset="0"/>
                  </a:rPr>
                  <a:t>predictions?</a:t>
                </a:r>
              </a:p>
            </p:txBody>
          </p:sp>
          <p:sp>
            <p:nvSpPr>
              <p:cNvPr id="30" name="Rectangle 29"/>
              <p:cNvSpPr/>
              <p:nvPr/>
            </p:nvSpPr>
            <p:spPr>
              <a:xfrm>
                <a:off x="7185727" y="5043103"/>
                <a:ext cx="3722336" cy="1446550"/>
              </a:xfrm>
              <a:prstGeom prst="rect">
                <a:avLst/>
              </a:prstGeom>
            </p:spPr>
            <p:txBody>
              <a:bodyPr wrap="square">
                <a:spAutoFit/>
              </a:bodyPr>
              <a:lstStyle/>
              <a:p>
                <a:r>
                  <a:rPr lang="en-US" sz="1400" dirty="0">
                    <a:solidFill>
                      <a:srgbClr val="333333"/>
                    </a:solidFill>
                    <a:latin typeface="Corbel" panose="020B0503020204020204" pitchFamily="34" charset="0"/>
                  </a:rPr>
                  <a:t>For </a:t>
                </a:r>
                <a:r>
                  <a:rPr lang="en-US" sz="1400" dirty="0">
                    <a:solidFill>
                      <a:srgbClr val="FF0000"/>
                    </a:solidFill>
                    <a:latin typeface="Corbel" panose="020B0503020204020204" pitchFamily="34" charset="0"/>
                  </a:rPr>
                  <a:t>linear</a:t>
                </a:r>
                <a:r>
                  <a:rPr lang="en-US" sz="1400" dirty="0">
                    <a:solidFill>
                      <a:srgbClr val="333333"/>
                    </a:solidFill>
                    <a:latin typeface="Corbel" panose="020B0503020204020204" pitchFamily="34" charset="0"/>
                  </a:rPr>
                  <a:t> </a:t>
                </a:r>
                <a:r>
                  <a:rPr lang="en-US" sz="1400" dirty="0" smtClean="0">
                    <a:solidFill>
                      <a:srgbClr val="333333"/>
                    </a:solidFill>
                    <a:latin typeface="Corbel" panose="020B0503020204020204" pitchFamily="34" charset="0"/>
                  </a:rPr>
                  <a:t>models:</a:t>
                </a:r>
              </a:p>
              <a:p>
                <a:r>
                  <a:rPr lang="en-US" sz="1400" dirty="0" smtClean="0">
                    <a:solidFill>
                      <a:srgbClr val="333333"/>
                    </a:solidFill>
                    <a:latin typeface="Corbel" panose="020B0503020204020204" pitchFamily="34" charset="0"/>
                  </a:rPr>
                  <a:t>the </a:t>
                </a:r>
                <a:r>
                  <a:rPr lang="en-US" sz="1400" dirty="0">
                    <a:solidFill>
                      <a:srgbClr val="333333"/>
                    </a:solidFill>
                    <a:latin typeface="Corbel" panose="020B0503020204020204" pitchFamily="34" charset="0"/>
                  </a:rPr>
                  <a:t>interpretable parts are the </a:t>
                </a:r>
                <a:r>
                  <a:rPr lang="en-US" sz="1400" dirty="0">
                    <a:solidFill>
                      <a:srgbClr val="FF0000"/>
                    </a:solidFill>
                    <a:latin typeface="Corbel" panose="020B0503020204020204" pitchFamily="34" charset="0"/>
                  </a:rPr>
                  <a:t>weights</a:t>
                </a:r>
                <a:r>
                  <a:rPr lang="en-US" sz="1400" dirty="0">
                    <a:solidFill>
                      <a:srgbClr val="333333"/>
                    </a:solidFill>
                    <a:latin typeface="Corbel" panose="020B0503020204020204" pitchFamily="34" charset="0"/>
                  </a:rPr>
                  <a:t>, </a:t>
                </a:r>
                <a:endParaRPr lang="en-US" sz="1400" dirty="0" smtClean="0">
                  <a:solidFill>
                    <a:srgbClr val="333333"/>
                  </a:solidFill>
                  <a:latin typeface="Corbel" panose="020B0503020204020204" pitchFamily="34" charset="0"/>
                </a:endParaRPr>
              </a:p>
              <a:p>
                <a:endParaRPr lang="en-US" sz="1400" dirty="0" smtClean="0">
                  <a:solidFill>
                    <a:srgbClr val="333333"/>
                  </a:solidFill>
                  <a:latin typeface="Corbel" panose="020B0503020204020204" pitchFamily="34" charset="0"/>
                </a:endParaRPr>
              </a:p>
              <a:p>
                <a:r>
                  <a:rPr lang="en-US" sz="1400" dirty="0" smtClean="0">
                    <a:solidFill>
                      <a:srgbClr val="333333"/>
                    </a:solidFill>
                    <a:latin typeface="Corbel" panose="020B0503020204020204" pitchFamily="34" charset="0"/>
                  </a:rPr>
                  <a:t>For </a:t>
                </a:r>
                <a:r>
                  <a:rPr lang="en-US" sz="1400" dirty="0" smtClean="0">
                    <a:solidFill>
                      <a:srgbClr val="FF0000"/>
                    </a:solidFill>
                    <a:latin typeface="Corbel" panose="020B0503020204020204" pitchFamily="34" charset="0"/>
                  </a:rPr>
                  <a:t>trees</a:t>
                </a:r>
                <a:r>
                  <a:rPr lang="en-US" sz="1400" dirty="0" smtClean="0">
                    <a:solidFill>
                      <a:srgbClr val="333333"/>
                    </a:solidFill>
                    <a:latin typeface="Corbel" panose="020B0503020204020204" pitchFamily="34" charset="0"/>
                  </a:rPr>
                  <a:t>:</a:t>
                </a:r>
              </a:p>
              <a:p>
                <a:r>
                  <a:rPr lang="en-US" sz="1400" dirty="0" smtClean="0">
                    <a:solidFill>
                      <a:srgbClr val="333333"/>
                    </a:solidFill>
                    <a:latin typeface="Corbel" panose="020B0503020204020204" pitchFamily="34" charset="0"/>
                  </a:rPr>
                  <a:t> </a:t>
                </a:r>
                <a:r>
                  <a:rPr lang="en-US" sz="1400" dirty="0">
                    <a:solidFill>
                      <a:srgbClr val="333333"/>
                    </a:solidFill>
                    <a:latin typeface="Corbel" panose="020B0503020204020204" pitchFamily="34" charset="0"/>
                  </a:rPr>
                  <a:t>it would be the </a:t>
                </a:r>
                <a:r>
                  <a:rPr lang="en-US" sz="1400" dirty="0">
                    <a:solidFill>
                      <a:srgbClr val="FF0000"/>
                    </a:solidFill>
                    <a:latin typeface="Corbel" panose="020B0503020204020204" pitchFamily="34" charset="0"/>
                  </a:rPr>
                  <a:t>splits</a:t>
                </a:r>
                <a:r>
                  <a:rPr lang="en-US" sz="1400" dirty="0">
                    <a:solidFill>
                      <a:srgbClr val="333333"/>
                    </a:solidFill>
                    <a:latin typeface="Corbel" panose="020B0503020204020204" pitchFamily="34" charset="0"/>
                  </a:rPr>
                  <a:t> (selected features plus cut-off points) and </a:t>
                </a:r>
                <a:r>
                  <a:rPr lang="en-US" sz="1400" dirty="0">
                    <a:solidFill>
                      <a:srgbClr val="FF0000"/>
                    </a:solidFill>
                    <a:latin typeface="Corbel" panose="020B0503020204020204" pitchFamily="34" charset="0"/>
                  </a:rPr>
                  <a:t>leaf node </a:t>
                </a:r>
                <a:r>
                  <a:rPr lang="en-US" sz="1400" dirty="0">
                    <a:solidFill>
                      <a:srgbClr val="333333"/>
                    </a:solidFill>
                    <a:latin typeface="Corbel" panose="020B0503020204020204" pitchFamily="34" charset="0"/>
                  </a:rPr>
                  <a:t>predictions</a:t>
                </a:r>
                <a:r>
                  <a:rPr lang="en-US" b="0" i="0" dirty="0" smtClean="0">
                    <a:solidFill>
                      <a:srgbClr val="333333"/>
                    </a:solidFill>
                    <a:effectLst/>
                    <a:latin typeface="Helvetica Neue"/>
                  </a:rPr>
                  <a:t>. </a:t>
                </a:r>
                <a:endParaRPr lang="en-US" dirty="0"/>
              </a:p>
            </p:txBody>
          </p:sp>
        </p:grpSp>
        <p:cxnSp>
          <p:nvCxnSpPr>
            <p:cNvPr id="35" name="Straight Arrow Connector 34"/>
            <p:cNvCxnSpPr>
              <a:stCxn id="25" idx="3"/>
              <a:endCxn id="28" idx="1"/>
            </p:cNvCxnSpPr>
            <p:nvPr/>
          </p:nvCxnSpPr>
          <p:spPr>
            <a:xfrm>
              <a:off x="6087513" y="2120351"/>
              <a:ext cx="458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231971" y="1803442"/>
            <a:ext cx="6047732" cy="4969716"/>
            <a:chOff x="231971" y="1803442"/>
            <a:chExt cx="6047732" cy="4969716"/>
          </a:xfrm>
        </p:grpSpPr>
        <p:sp>
          <p:nvSpPr>
            <p:cNvPr id="23" name="Rectangle 22"/>
            <p:cNvSpPr/>
            <p:nvPr/>
          </p:nvSpPr>
          <p:spPr>
            <a:xfrm>
              <a:off x="664913" y="1803442"/>
              <a:ext cx="1569660" cy="646331"/>
            </a:xfrm>
            <a:prstGeom prst="rect">
              <a:avLst/>
            </a:prstGeom>
            <a:solidFill>
              <a:schemeClr val="accent6">
                <a:lumMod val="20000"/>
                <a:lumOff val="80000"/>
              </a:schemeClr>
            </a:solidFill>
          </p:spPr>
          <p:txBody>
            <a:bodyPr wrap="none">
              <a:spAutoFit/>
            </a:bodyPr>
            <a:lstStyle/>
            <a:p>
              <a:pPr algn="ctr"/>
              <a:r>
                <a:rPr lang="en-US" b="0" i="0" dirty="0" smtClean="0">
                  <a:solidFill>
                    <a:srgbClr val="333333"/>
                  </a:solidFill>
                  <a:effectLst/>
                  <a:latin typeface="Helvetica Neue"/>
                </a:rPr>
                <a:t>Algorithm </a:t>
              </a:r>
            </a:p>
            <a:p>
              <a:pPr algn="ctr"/>
              <a:r>
                <a:rPr lang="en-US" b="0" i="0" dirty="0" smtClean="0">
                  <a:solidFill>
                    <a:srgbClr val="333333"/>
                  </a:solidFill>
                  <a:effectLst/>
                  <a:latin typeface="Helvetica Neue"/>
                </a:rPr>
                <a:t>Transparency</a:t>
              </a:r>
              <a:endParaRPr lang="en-US" b="0" i="0" dirty="0">
                <a:solidFill>
                  <a:srgbClr val="333333"/>
                </a:solidFill>
                <a:effectLst/>
                <a:latin typeface="Helvetica Neue"/>
              </a:endParaRPr>
            </a:p>
          </p:txBody>
        </p:sp>
        <p:sp>
          <p:nvSpPr>
            <p:cNvPr id="24" name="Rectangle 23"/>
            <p:cNvSpPr/>
            <p:nvPr/>
          </p:nvSpPr>
          <p:spPr>
            <a:xfrm>
              <a:off x="833905" y="2449773"/>
              <a:ext cx="1459054" cy="738664"/>
            </a:xfrm>
            <a:prstGeom prst="rect">
              <a:avLst/>
            </a:prstGeom>
          </p:spPr>
          <p:txBody>
            <a:bodyPr wrap="none">
              <a:spAutoFit/>
            </a:bodyPr>
            <a:lstStyle/>
            <a:p>
              <a:r>
                <a:rPr lang="en-US" sz="1400" b="0" i="1" dirty="0" smtClean="0">
                  <a:solidFill>
                    <a:schemeClr val="accent1">
                      <a:lumMod val="75000"/>
                    </a:schemeClr>
                  </a:solidFill>
                  <a:effectLst/>
                  <a:latin typeface="Corbel" panose="020B0503020204020204" pitchFamily="34" charset="0"/>
                </a:rPr>
                <a:t>How does the </a:t>
              </a:r>
            </a:p>
            <a:p>
              <a:r>
                <a:rPr lang="en-US" sz="1400" b="0" i="1" dirty="0" smtClean="0">
                  <a:solidFill>
                    <a:schemeClr val="accent1">
                      <a:lumMod val="75000"/>
                    </a:schemeClr>
                  </a:solidFill>
                  <a:effectLst/>
                  <a:latin typeface="Corbel" panose="020B0503020204020204" pitchFamily="34" charset="0"/>
                </a:rPr>
                <a:t>algorithm </a:t>
              </a:r>
            </a:p>
            <a:p>
              <a:r>
                <a:rPr lang="en-US" sz="1400" b="0" i="1" dirty="0" smtClean="0">
                  <a:solidFill>
                    <a:schemeClr val="accent1">
                      <a:lumMod val="75000"/>
                    </a:schemeClr>
                  </a:solidFill>
                  <a:effectLst/>
                  <a:latin typeface="Corbel" panose="020B0503020204020204" pitchFamily="34" charset="0"/>
                </a:rPr>
                <a:t>create the model?</a:t>
              </a:r>
              <a:endParaRPr lang="en-US" sz="1400" dirty="0">
                <a:solidFill>
                  <a:schemeClr val="accent1">
                    <a:lumMod val="75000"/>
                  </a:schemeClr>
                </a:solidFill>
                <a:latin typeface="Corbel" panose="020B0503020204020204" pitchFamily="34" charset="0"/>
              </a:endParaRPr>
            </a:p>
          </p:txBody>
        </p:sp>
        <p:sp>
          <p:nvSpPr>
            <p:cNvPr id="44" name="Rectangle 43"/>
            <p:cNvSpPr/>
            <p:nvPr/>
          </p:nvSpPr>
          <p:spPr>
            <a:xfrm>
              <a:off x="231971" y="4741833"/>
              <a:ext cx="3627930" cy="1200329"/>
            </a:xfrm>
            <a:prstGeom prst="rect">
              <a:avLst/>
            </a:prstGeom>
          </p:spPr>
          <p:txBody>
            <a:bodyPr wrap="square">
              <a:spAutoFit/>
            </a:bodyPr>
            <a:lstStyle/>
            <a:p>
              <a:r>
                <a:rPr lang="en-US" b="1" i="0" dirty="0" smtClean="0">
                  <a:solidFill>
                    <a:srgbClr val="333333"/>
                  </a:solidFill>
                  <a:effectLst/>
                  <a:latin typeface="Corbel" panose="020B0503020204020204" pitchFamily="34" charset="0"/>
                </a:rPr>
                <a:t>Algorithm transparency only requires:</a:t>
              </a:r>
            </a:p>
            <a:p>
              <a:r>
                <a:rPr lang="en-US" b="1" i="0" dirty="0" smtClean="0">
                  <a:solidFill>
                    <a:schemeClr val="accent6">
                      <a:lumMod val="75000"/>
                    </a:schemeClr>
                  </a:solidFill>
                  <a:effectLst/>
                  <a:latin typeface="Corbel" panose="020B0503020204020204" pitchFamily="34" charset="0"/>
                </a:rPr>
                <a:t>knowledge of the algorithm !</a:t>
              </a:r>
            </a:p>
            <a:p>
              <a:r>
                <a:rPr lang="en-US" b="1" i="0" dirty="0" smtClean="0">
                  <a:solidFill>
                    <a:srgbClr val="FF0000"/>
                  </a:solidFill>
                  <a:effectLst/>
                  <a:latin typeface="Corbel" panose="020B0503020204020204" pitchFamily="34" charset="0"/>
                </a:rPr>
                <a:t>NOT the data or learned model.</a:t>
              </a:r>
              <a:endParaRPr lang="en-US" b="1" dirty="0">
                <a:solidFill>
                  <a:srgbClr val="FF0000"/>
                </a:solidFill>
                <a:latin typeface="Corbel" panose="020B0503020204020204" pitchFamily="34" charset="0"/>
              </a:endParaRPr>
            </a:p>
          </p:txBody>
        </p:sp>
        <p:sp>
          <p:nvSpPr>
            <p:cNvPr id="45" name="Rectangle 44"/>
            <p:cNvSpPr/>
            <p:nvPr/>
          </p:nvSpPr>
          <p:spPr>
            <a:xfrm>
              <a:off x="3396241" y="4741833"/>
              <a:ext cx="2883462" cy="2031325"/>
            </a:xfrm>
            <a:prstGeom prst="rect">
              <a:avLst/>
            </a:prstGeom>
          </p:spPr>
          <p:txBody>
            <a:bodyPr wrap="square">
              <a:spAutoFit/>
            </a:bodyPr>
            <a:lstStyle/>
            <a:p>
              <a:r>
                <a:rPr lang="en-US" dirty="0" smtClean="0"/>
                <a:t>Explain:</a:t>
              </a:r>
            </a:p>
            <a:p>
              <a:endParaRPr lang="en-US" dirty="0" smtClean="0"/>
            </a:p>
            <a:p>
              <a:r>
                <a:rPr lang="en-US" b="1" u="sng" dirty="0" smtClean="0"/>
                <a:t>How the algorithm works:</a:t>
              </a:r>
            </a:p>
            <a:p>
              <a:r>
                <a:rPr lang="en-US" dirty="0" smtClean="0"/>
                <a:t>the </a:t>
              </a:r>
              <a:r>
                <a:rPr lang="en-US" dirty="0"/>
                <a:t>algorithm learns edge detectors and filters on the lowest </a:t>
              </a:r>
              <a:r>
                <a:rPr lang="en-US" dirty="0" smtClean="0"/>
                <a:t>layers</a:t>
              </a:r>
            </a:p>
            <a:p>
              <a:endParaRPr lang="en-US" dirty="0"/>
            </a:p>
          </p:txBody>
        </p:sp>
      </p:grpSp>
    </p:spTree>
    <p:extLst>
      <p:ext uri="{BB962C8B-B14F-4D97-AF65-F5344CB8AC3E}">
        <p14:creationId xmlns:p14="http://schemas.microsoft.com/office/powerpoint/2010/main" val="45017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How-2</a:t>
            </a:r>
            <a:endParaRPr lang="en-US" dirty="0"/>
          </a:p>
        </p:txBody>
      </p:sp>
      <p:grpSp>
        <p:nvGrpSpPr>
          <p:cNvPr id="14" name="Group 13"/>
          <p:cNvGrpSpPr/>
          <p:nvPr/>
        </p:nvGrpSpPr>
        <p:grpSpPr>
          <a:xfrm>
            <a:off x="736374" y="1690688"/>
            <a:ext cx="3018330" cy="2507967"/>
            <a:chOff x="736374" y="1690688"/>
            <a:chExt cx="3018330" cy="2507967"/>
          </a:xfrm>
        </p:grpSpPr>
        <p:sp>
          <p:nvSpPr>
            <p:cNvPr id="4" name="Rounded Rectangle 3"/>
            <p:cNvSpPr/>
            <p:nvPr/>
          </p:nvSpPr>
          <p:spPr>
            <a:xfrm>
              <a:off x="736374" y="1690688"/>
              <a:ext cx="3018330" cy="73692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333333"/>
                  </a:solidFill>
                  <a:latin typeface="Helvetica Neue"/>
                </a:rPr>
                <a:t>Local Interpretability for a </a:t>
              </a:r>
              <a:r>
                <a:rPr lang="en-US" b="1" u="sng" dirty="0">
                  <a:solidFill>
                    <a:srgbClr val="333333"/>
                  </a:solidFill>
                  <a:latin typeface="Helvetica Neue"/>
                </a:rPr>
                <a:t>Single</a:t>
              </a:r>
              <a:r>
                <a:rPr lang="en-US" dirty="0">
                  <a:solidFill>
                    <a:srgbClr val="333333"/>
                  </a:solidFill>
                  <a:latin typeface="Helvetica Neue"/>
                </a:rPr>
                <a:t> Prediction</a:t>
              </a:r>
            </a:p>
          </p:txBody>
        </p:sp>
        <p:sp>
          <p:nvSpPr>
            <p:cNvPr id="5" name="Rectangle 4"/>
            <p:cNvSpPr/>
            <p:nvPr/>
          </p:nvSpPr>
          <p:spPr>
            <a:xfrm>
              <a:off x="838200" y="2708474"/>
              <a:ext cx="2131577" cy="738664"/>
            </a:xfrm>
            <a:prstGeom prst="rect">
              <a:avLst/>
            </a:prstGeom>
          </p:spPr>
          <p:txBody>
            <a:bodyPr wrap="square">
              <a:spAutoFit/>
            </a:bodyPr>
            <a:lstStyle/>
            <a:p>
              <a:r>
                <a:rPr lang="en-US" sz="1400" b="0" i="1" dirty="0" smtClean="0">
                  <a:solidFill>
                    <a:srgbClr val="333333"/>
                  </a:solidFill>
                  <a:effectLst/>
                  <a:latin typeface="+mj-lt"/>
                </a:rPr>
                <a:t>Why did the model </a:t>
              </a:r>
            </a:p>
            <a:p>
              <a:r>
                <a:rPr lang="en-US" sz="1400" b="0" i="1" dirty="0" smtClean="0">
                  <a:solidFill>
                    <a:srgbClr val="333333"/>
                  </a:solidFill>
                  <a:effectLst/>
                  <a:latin typeface="+mj-lt"/>
                </a:rPr>
                <a:t>make a certain prediction</a:t>
              </a:r>
            </a:p>
            <a:p>
              <a:r>
                <a:rPr lang="en-US" sz="1400" b="0" i="1" dirty="0" smtClean="0">
                  <a:solidFill>
                    <a:srgbClr val="333333"/>
                  </a:solidFill>
                  <a:effectLst/>
                  <a:latin typeface="+mj-lt"/>
                </a:rPr>
                <a:t> for an instance?</a:t>
              </a:r>
              <a:endParaRPr lang="en-US" sz="1400" dirty="0">
                <a:latin typeface="+mj-lt"/>
              </a:endParaRPr>
            </a:p>
          </p:txBody>
        </p:sp>
        <p:sp>
          <p:nvSpPr>
            <p:cNvPr id="6" name="Rectangle 5"/>
            <p:cNvSpPr/>
            <p:nvPr/>
          </p:nvSpPr>
          <p:spPr>
            <a:xfrm>
              <a:off x="919118" y="3552324"/>
              <a:ext cx="2350063" cy="646331"/>
            </a:xfrm>
            <a:prstGeom prst="rect">
              <a:avLst/>
            </a:prstGeom>
          </p:spPr>
          <p:txBody>
            <a:bodyPr wrap="square">
              <a:spAutoFit/>
            </a:bodyPr>
            <a:lstStyle/>
            <a:p>
              <a:r>
                <a:rPr lang="en-US" b="0" i="0" dirty="0" smtClean="0">
                  <a:solidFill>
                    <a:srgbClr val="333333"/>
                  </a:solidFill>
                  <a:effectLst/>
                  <a:latin typeface="+mj-lt"/>
                </a:rPr>
                <a:t>be more </a:t>
              </a:r>
              <a:r>
                <a:rPr lang="en-US" b="0" i="0" dirty="0" smtClean="0">
                  <a:solidFill>
                    <a:srgbClr val="FF0000"/>
                  </a:solidFill>
                  <a:effectLst/>
                  <a:latin typeface="+mj-lt"/>
                </a:rPr>
                <a:t>accurate</a:t>
              </a:r>
              <a:r>
                <a:rPr lang="en-US" b="0" i="0" dirty="0" smtClean="0">
                  <a:solidFill>
                    <a:srgbClr val="333333"/>
                  </a:solidFill>
                  <a:effectLst/>
                  <a:latin typeface="+mj-lt"/>
                </a:rPr>
                <a:t> than global explanations.</a:t>
              </a:r>
              <a:endParaRPr lang="en-US" dirty="0">
                <a:latin typeface="+mj-lt"/>
              </a:endParaRPr>
            </a:p>
          </p:txBody>
        </p:sp>
      </p:grpSp>
      <p:grpSp>
        <p:nvGrpSpPr>
          <p:cNvPr id="15" name="Group 14"/>
          <p:cNvGrpSpPr/>
          <p:nvPr/>
        </p:nvGrpSpPr>
        <p:grpSpPr>
          <a:xfrm>
            <a:off x="3754704" y="1751378"/>
            <a:ext cx="6214684" cy="3407784"/>
            <a:chOff x="3754704" y="1751378"/>
            <a:chExt cx="6214684" cy="3407784"/>
          </a:xfrm>
        </p:grpSpPr>
        <p:sp>
          <p:nvSpPr>
            <p:cNvPr id="8" name="Rounded Rectangle 7"/>
            <p:cNvSpPr/>
            <p:nvPr/>
          </p:nvSpPr>
          <p:spPr>
            <a:xfrm>
              <a:off x="4871404" y="1751378"/>
              <a:ext cx="3366287" cy="61554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333333"/>
                  </a:solidFill>
                  <a:latin typeface="Helvetica Neue"/>
                </a:rPr>
                <a:t>Local Interpretability for a </a:t>
              </a:r>
              <a:r>
                <a:rPr lang="en-US" b="1" u="sng" dirty="0">
                  <a:solidFill>
                    <a:srgbClr val="333333"/>
                  </a:solidFill>
                  <a:latin typeface="Helvetica Neue"/>
                </a:rPr>
                <a:t>Group</a:t>
              </a:r>
              <a:r>
                <a:rPr lang="en-US" dirty="0">
                  <a:solidFill>
                    <a:srgbClr val="333333"/>
                  </a:solidFill>
                  <a:latin typeface="Helvetica Neue"/>
                </a:rPr>
                <a:t> of Predictions</a:t>
              </a:r>
            </a:p>
          </p:txBody>
        </p:sp>
        <p:sp>
          <p:nvSpPr>
            <p:cNvPr id="9" name="Rectangle 8"/>
            <p:cNvSpPr/>
            <p:nvPr/>
          </p:nvSpPr>
          <p:spPr>
            <a:xfrm>
              <a:off x="4536934" y="2850838"/>
              <a:ext cx="5432454" cy="2308324"/>
            </a:xfrm>
            <a:prstGeom prst="rect">
              <a:avLst/>
            </a:prstGeom>
          </p:spPr>
          <p:txBody>
            <a:bodyPr wrap="square">
              <a:spAutoFit/>
            </a:bodyPr>
            <a:lstStyle/>
            <a:p>
              <a:pPr marL="285750" indent="-285750">
                <a:buFont typeface="Arial" panose="020B0604020202020204" pitchFamily="34" charset="0"/>
                <a:buChar char="•"/>
              </a:pPr>
              <a:r>
                <a:rPr lang="en-US" b="0" i="0" dirty="0" smtClean="0">
                  <a:solidFill>
                    <a:srgbClr val="333333"/>
                  </a:solidFill>
                  <a:effectLst/>
                  <a:latin typeface="+mj-lt"/>
                </a:rPr>
                <a:t> The global methods can be applied by taking the group of instances, treating them as if the </a:t>
              </a:r>
              <a:r>
                <a:rPr lang="en-US" b="0" i="0" dirty="0" smtClean="0">
                  <a:solidFill>
                    <a:srgbClr val="FF0000"/>
                  </a:solidFill>
                  <a:effectLst/>
                  <a:latin typeface="+mj-lt"/>
                </a:rPr>
                <a:t>group</a:t>
              </a:r>
              <a:r>
                <a:rPr lang="en-US" b="0" i="0" dirty="0" smtClean="0">
                  <a:solidFill>
                    <a:srgbClr val="333333"/>
                  </a:solidFill>
                  <a:effectLst/>
                  <a:latin typeface="+mj-lt"/>
                </a:rPr>
                <a:t> were the complete dataset</a:t>
              </a:r>
              <a:r>
                <a:rPr lang="zh-CN" altLang="en-US" b="0" i="0" dirty="0" smtClean="0">
                  <a:solidFill>
                    <a:srgbClr val="333333"/>
                  </a:solidFill>
                  <a:effectLst/>
                  <a:latin typeface="+mj-lt"/>
                </a:rPr>
                <a:t>；</a:t>
              </a:r>
              <a:endParaRPr lang="en-US" altLang="zh-CN" b="0" i="0" dirty="0" smtClean="0">
                <a:solidFill>
                  <a:srgbClr val="333333"/>
                </a:solidFill>
                <a:effectLst/>
                <a:latin typeface="+mj-lt"/>
              </a:endParaRPr>
            </a:p>
            <a:p>
              <a:endParaRPr lang="en-US" altLang="zh-CN" b="0" i="0" dirty="0" smtClean="0">
                <a:solidFill>
                  <a:srgbClr val="333333"/>
                </a:solidFill>
                <a:effectLst/>
                <a:latin typeface="+mj-lt"/>
              </a:endParaRPr>
            </a:p>
            <a:p>
              <a:pPr marL="285750" indent="-285750">
                <a:buFont typeface="Arial" panose="020B0604020202020204" pitchFamily="34" charset="0"/>
                <a:buChar char="•"/>
              </a:pPr>
              <a:r>
                <a:rPr lang="en-US" dirty="0">
                  <a:solidFill>
                    <a:srgbClr val="333333"/>
                  </a:solidFill>
                  <a:latin typeface="+mj-lt"/>
                </a:rPr>
                <a:t> </a:t>
              </a:r>
              <a:r>
                <a:rPr lang="en-US" altLang="zh-CN" b="0" i="0" dirty="0" smtClean="0">
                  <a:solidFill>
                    <a:srgbClr val="333333"/>
                  </a:solidFill>
                  <a:effectLst/>
                  <a:latin typeface="+mj-lt"/>
                </a:rPr>
                <a:t>U</a:t>
              </a:r>
              <a:r>
                <a:rPr lang="en-US" b="0" i="0" dirty="0" smtClean="0">
                  <a:solidFill>
                    <a:srgbClr val="333333"/>
                  </a:solidFill>
                  <a:effectLst/>
                  <a:latin typeface="+mj-lt"/>
                </a:rPr>
                <a:t>sing the global methods with this subset. </a:t>
              </a:r>
            </a:p>
            <a:p>
              <a:r>
                <a:rPr lang="en-US" dirty="0">
                  <a:solidFill>
                    <a:srgbClr val="333333"/>
                  </a:solidFill>
                  <a:latin typeface="+mj-lt"/>
                </a:rPr>
                <a:t> </a:t>
              </a:r>
              <a:r>
                <a:rPr lang="en-US" dirty="0" smtClean="0">
                  <a:solidFill>
                    <a:srgbClr val="333333"/>
                  </a:solidFill>
                  <a:latin typeface="+mj-lt"/>
                </a:rPr>
                <a:t>      </a:t>
              </a:r>
              <a:r>
                <a:rPr lang="en-US" b="0" i="0" dirty="0" smtClean="0">
                  <a:solidFill>
                    <a:srgbClr val="333333"/>
                  </a:solidFill>
                  <a:effectLst/>
                  <a:latin typeface="+mj-lt"/>
                </a:rPr>
                <a:t>The individual explanation methods can be used on </a:t>
              </a:r>
              <a:r>
                <a:rPr lang="en-US" b="0" i="0" dirty="0" smtClean="0">
                  <a:solidFill>
                    <a:srgbClr val="FF0000"/>
                  </a:solidFill>
                  <a:effectLst/>
                  <a:latin typeface="+mj-lt"/>
                </a:rPr>
                <a:t>each instance </a:t>
              </a:r>
              <a:r>
                <a:rPr lang="en-US" b="0" i="0" dirty="0" smtClean="0">
                  <a:solidFill>
                    <a:srgbClr val="333333"/>
                  </a:solidFill>
                  <a:effectLst/>
                  <a:latin typeface="+mj-lt"/>
                </a:rPr>
                <a:t>and then listed or </a:t>
              </a:r>
              <a:r>
                <a:rPr lang="en-US" b="0" i="0" dirty="0" smtClean="0">
                  <a:solidFill>
                    <a:srgbClr val="FF0000"/>
                  </a:solidFill>
                  <a:effectLst/>
                  <a:latin typeface="+mj-lt"/>
                </a:rPr>
                <a:t>aggregated</a:t>
              </a:r>
              <a:r>
                <a:rPr lang="en-US" b="0" i="0" dirty="0" smtClean="0">
                  <a:solidFill>
                    <a:srgbClr val="333333"/>
                  </a:solidFill>
                  <a:effectLst/>
                  <a:latin typeface="+mj-lt"/>
                </a:rPr>
                <a:t> for the entire group.</a:t>
              </a:r>
              <a:endParaRPr lang="en-US" dirty="0">
                <a:latin typeface="+mj-lt"/>
              </a:endParaRPr>
            </a:p>
          </p:txBody>
        </p:sp>
        <p:cxnSp>
          <p:nvCxnSpPr>
            <p:cNvPr id="11" name="Straight Arrow Connector 10"/>
            <p:cNvCxnSpPr>
              <a:stCxn id="4" idx="3"/>
              <a:endCxn id="8" idx="1"/>
            </p:cNvCxnSpPr>
            <p:nvPr/>
          </p:nvCxnSpPr>
          <p:spPr>
            <a:xfrm flipV="1">
              <a:off x="3754704" y="2059149"/>
              <a:ext cx="11167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610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a:t>
            </a:r>
            <a:endParaRPr lang="en-US" dirty="0"/>
          </a:p>
        </p:txBody>
      </p:sp>
      <p:sp>
        <p:nvSpPr>
          <p:cNvPr id="3" name="Content Placeholder 2"/>
          <p:cNvSpPr>
            <a:spLocks noGrp="1"/>
          </p:cNvSpPr>
          <p:nvPr>
            <p:ph idx="1"/>
          </p:nvPr>
        </p:nvSpPr>
        <p:spPr>
          <a:xfrm>
            <a:off x="838200" y="1825625"/>
            <a:ext cx="10515600" cy="1209405"/>
          </a:xfrm>
        </p:spPr>
        <p:txBody>
          <a:bodyPr>
            <a:normAutofit lnSpcReduction="10000"/>
          </a:bodyPr>
          <a:lstStyle/>
          <a:p>
            <a:r>
              <a:rPr lang="en-US" altLang="zh-CN" dirty="0" smtClean="0"/>
              <a:t>Aladdin </a:t>
            </a:r>
            <a:r>
              <a:rPr lang="en-US" dirty="0" smtClean="0"/>
              <a:t>evaluates the system qualitatively, asking users if the human-friendly explanations are understandable and make logical sense given their domain expertise.</a:t>
            </a:r>
          </a:p>
          <a:p>
            <a:endParaRPr lang="en-US" dirty="0"/>
          </a:p>
        </p:txBody>
      </p:sp>
      <p:grpSp>
        <p:nvGrpSpPr>
          <p:cNvPr id="7" name="Group 6"/>
          <p:cNvGrpSpPr/>
          <p:nvPr/>
        </p:nvGrpSpPr>
        <p:grpSpPr>
          <a:xfrm>
            <a:off x="994029" y="2408512"/>
            <a:ext cx="10769155" cy="3625172"/>
            <a:chOff x="994029" y="2408512"/>
            <a:chExt cx="10769155" cy="362517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9628919">
              <a:off x="8162131" y="2408512"/>
              <a:ext cx="3601053" cy="2025592"/>
            </a:xfrm>
            <a:prstGeom prst="rect">
              <a:avLst/>
            </a:prstGeom>
          </p:spPr>
        </p:pic>
        <p:sp>
          <p:nvSpPr>
            <p:cNvPr id="5" name="TextBox 4"/>
            <p:cNvSpPr txBox="1"/>
            <p:nvPr/>
          </p:nvSpPr>
          <p:spPr>
            <a:xfrm>
              <a:off x="994029" y="3694583"/>
              <a:ext cx="4464995" cy="769441"/>
            </a:xfrm>
            <a:prstGeom prst="rect">
              <a:avLst/>
            </a:prstGeom>
            <a:noFill/>
          </p:spPr>
          <p:txBody>
            <a:bodyPr wrap="square" rtlCol="0">
              <a:spAutoFit/>
            </a:bodyPr>
            <a:lstStyle/>
            <a:p>
              <a:r>
                <a:rPr lang="en-US" sz="4400" dirty="0" smtClean="0">
                  <a:solidFill>
                    <a:srgbClr val="00B0F0"/>
                  </a:solidFill>
                </a:rPr>
                <a:t>HOW? </a:t>
              </a:r>
              <a:endParaRPr lang="en-US" sz="4400" dirty="0">
                <a:solidFill>
                  <a:srgbClr val="00B0F0"/>
                </a:solidFill>
              </a:endParaRPr>
            </a:p>
          </p:txBody>
        </p:sp>
        <p:sp>
          <p:nvSpPr>
            <p:cNvPr id="6" name="TextBox 5"/>
            <p:cNvSpPr txBox="1"/>
            <p:nvPr/>
          </p:nvSpPr>
          <p:spPr>
            <a:xfrm>
              <a:off x="1130216" y="4464024"/>
              <a:ext cx="10007953" cy="1569660"/>
            </a:xfrm>
            <a:prstGeom prst="rect">
              <a:avLst/>
            </a:prstGeom>
            <a:noFill/>
          </p:spPr>
          <p:txBody>
            <a:bodyPr wrap="square" rtlCol="0">
              <a:spAutoFit/>
            </a:bodyPr>
            <a:lstStyle/>
            <a:p>
              <a:r>
                <a:rPr lang="en-US" sz="3200" dirty="0" smtClean="0">
                  <a:solidFill>
                    <a:srgbClr val="00B0F0"/>
                  </a:solidFill>
                </a:rPr>
                <a:t>FOLLOW US:</a:t>
              </a:r>
            </a:p>
            <a:p>
              <a:r>
                <a:rPr lang="en-US" sz="3200" dirty="0" smtClean="0">
                  <a:hlinkClick r:id="rId3"/>
                </a:rPr>
                <a:t>https://www.linkedin.com/company/skunkworksneu/</a:t>
              </a:r>
              <a:endParaRPr lang="en-US" sz="3200" dirty="0" smtClean="0"/>
            </a:p>
            <a:p>
              <a:endParaRPr lang="en-US" sz="3200" dirty="0"/>
            </a:p>
          </p:txBody>
        </p:sp>
      </p:grpSp>
    </p:spTree>
    <p:extLst>
      <p:ext uri="{BB962C8B-B14F-4D97-AF65-F5344CB8AC3E}">
        <p14:creationId xmlns:p14="http://schemas.microsoft.com/office/powerpoint/2010/main" val="191253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WHY-0</a:t>
            </a:r>
            <a:endParaRPr lang="en-US" dirty="0"/>
          </a:p>
        </p:txBody>
      </p:sp>
      <p:sp>
        <p:nvSpPr>
          <p:cNvPr id="3" name="Content Placeholder 2"/>
          <p:cNvSpPr>
            <a:spLocks noGrp="1"/>
          </p:cNvSpPr>
          <p:nvPr>
            <p:ph idx="1"/>
          </p:nvPr>
        </p:nvSpPr>
        <p:spPr/>
        <p:txBody>
          <a:bodyPr>
            <a:normAutofit lnSpcReduction="10000"/>
          </a:bodyPr>
          <a:lstStyle/>
          <a:p>
            <a:r>
              <a:rPr lang="en-US" dirty="0"/>
              <a:t>feels unexpectedly sick and asks, “Why do I feel so sick?”. He learns that he gets sick every time he eats those red berries. He updates his mental model and decides that the berries caused the sickness and should therefore be avoided</a:t>
            </a:r>
            <a:r>
              <a:rPr lang="en-US" dirty="0" smtClean="0"/>
              <a:t>.</a:t>
            </a:r>
          </a:p>
          <a:p>
            <a:r>
              <a:rPr lang="en-US" dirty="0"/>
              <a:t>“Why did my dog bite me even though it has never done so before</a:t>
            </a:r>
            <a:r>
              <a:rPr lang="en-US" dirty="0" smtClean="0"/>
              <a:t>?” </a:t>
            </a:r>
            <a:r>
              <a:rPr lang="en-US" dirty="0" smtClean="0">
                <a:solidFill>
                  <a:schemeClr val="accent6">
                    <a:lumMod val="75000"/>
                  </a:schemeClr>
                </a:solidFill>
              </a:rPr>
              <a:t>“The </a:t>
            </a:r>
            <a:r>
              <a:rPr lang="en-US" dirty="0">
                <a:solidFill>
                  <a:schemeClr val="accent6">
                    <a:lumMod val="75000"/>
                  </a:schemeClr>
                </a:solidFill>
              </a:rPr>
              <a:t>dog was under stress and bit.” </a:t>
            </a:r>
            <a:endParaRPr lang="en-US" dirty="0" smtClean="0">
              <a:solidFill>
                <a:schemeClr val="accent6">
                  <a:lumMod val="75000"/>
                </a:schemeClr>
              </a:solidFill>
            </a:endParaRPr>
          </a:p>
          <a:p>
            <a:r>
              <a:rPr lang="en-US" dirty="0"/>
              <a:t> Amazon </a:t>
            </a:r>
            <a:r>
              <a:rPr lang="en-US" dirty="0" smtClean="0"/>
              <a:t>recommend some product:</a:t>
            </a:r>
          </a:p>
          <a:p>
            <a:pPr marL="0" indent="0">
              <a:buNone/>
            </a:pPr>
            <a:r>
              <a:rPr lang="en-US" dirty="0" smtClean="0">
                <a:solidFill>
                  <a:schemeClr val="accent6">
                    <a:lumMod val="75000"/>
                  </a:schemeClr>
                </a:solidFill>
              </a:rPr>
              <a:t>“It is </a:t>
            </a:r>
            <a:r>
              <a:rPr lang="en-US" dirty="0">
                <a:solidFill>
                  <a:schemeClr val="accent6">
                    <a:lumMod val="75000"/>
                  </a:schemeClr>
                </a:solidFill>
              </a:rPr>
              <a:t>based on frequently purchased product combinations” </a:t>
            </a:r>
          </a:p>
          <a:p>
            <a:r>
              <a:rPr lang="en-US" dirty="0"/>
              <a:t> rejects a loan </a:t>
            </a:r>
            <a:r>
              <a:rPr lang="en-US" dirty="0" smtClean="0"/>
              <a:t>application from applicants?</a:t>
            </a:r>
          </a:p>
          <a:p>
            <a:pPr marL="0" indent="0">
              <a:buNone/>
            </a:pPr>
            <a:r>
              <a:rPr lang="en-US" dirty="0" smtClean="0">
                <a:solidFill>
                  <a:srgbClr val="FF0000"/>
                </a:solidFill>
              </a:rPr>
              <a:t>“…”</a:t>
            </a:r>
            <a:endParaRPr lang="en-US" dirty="0">
              <a:solidFill>
                <a:srgbClr val="FF0000"/>
              </a:solidFill>
            </a:endParaRPr>
          </a:p>
        </p:txBody>
      </p:sp>
      <p:sp>
        <p:nvSpPr>
          <p:cNvPr id="6" name="Rounded Rectangle 5"/>
          <p:cNvSpPr/>
          <p:nvPr/>
        </p:nvSpPr>
        <p:spPr>
          <a:xfrm>
            <a:off x="655454" y="1825625"/>
            <a:ext cx="10786683" cy="4135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effectLst>
                  <a:outerShdw blurRad="38100" dist="38100" dir="2700000" algn="tl">
                    <a:srgbClr val="000000">
                      <a:alpha val="43137"/>
                    </a:srgbClr>
                  </a:outerShdw>
                </a:effectLst>
              </a:rPr>
              <a:t>SITUATION:</a:t>
            </a:r>
          </a:p>
          <a:p>
            <a:pPr algn="ctr"/>
            <a:endParaRPr lang="en-US" sz="2800" dirty="0" smtClean="0"/>
          </a:p>
          <a:p>
            <a:pPr algn="ctr"/>
            <a:r>
              <a:rPr lang="en-US" sz="2800" dirty="0" smtClean="0"/>
              <a:t>The</a:t>
            </a:r>
            <a:r>
              <a:rPr lang="en-US" sz="2800" dirty="0"/>
              <a:t> </a:t>
            </a:r>
            <a:r>
              <a:rPr lang="en-US" sz="2800" b="1" dirty="0"/>
              <a:t>goal of science</a:t>
            </a:r>
            <a:r>
              <a:rPr lang="en-US" sz="2800" dirty="0"/>
              <a:t> is to gain </a:t>
            </a:r>
            <a:r>
              <a:rPr lang="en-US" sz="2800" dirty="0" smtClean="0"/>
              <a:t>knowledge,</a:t>
            </a:r>
          </a:p>
          <a:p>
            <a:pPr algn="ctr"/>
            <a:r>
              <a:rPr lang="en-US" sz="2800" dirty="0" smtClean="0"/>
              <a:t>BUT many </a:t>
            </a:r>
            <a:r>
              <a:rPr lang="en-US" sz="2800" dirty="0"/>
              <a:t>problems are solved with big datasets </a:t>
            </a:r>
            <a:r>
              <a:rPr lang="en-US" sz="2800" dirty="0" smtClean="0"/>
              <a:t>&amp; </a:t>
            </a:r>
          </a:p>
          <a:p>
            <a:pPr algn="ctr"/>
            <a:r>
              <a:rPr lang="en-US" sz="2800" b="1" dirty="0" smtClean="0">
                <a:solidFill>
                  <a:schemeClr val="tx1"/>
                </a:solidFill>
              </a:rPr>
              <a:t>BLACK BOX </a:t>
            </a:r>
            <a:r>
              <a:rPr lang="en-US" sz="2800" dirty="0" smtClean="0"/>
              <a:t>machine </a:t>
            </a:r>
            <a:r>
              <a:rPr lang="en-US" sz="2800" dirty="0"/>
              <a:t>learning models. </a:t>
            </a:r>
          </a:p>
          <a:p>
            <a:pPr algn="ctr"/>
            <a:endParaRPr lang="en-US" sz="2800" dirty="0"/>
          </a:p>
        </p:txBody>
      </p:sp>
    </p:spTree>
    <p:extLst>
      <p:ext uri="{BB962C8B-B14F-4D97-AF65-F5344CB8AC3E}">
        <p14:creationId xmlns:p14="http://schemas.microsoft.com/office/powerpoint/2010/main" val="875349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WHY-0</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a:t>Why did my dog bite me even though it has never done so before</a:t>
            </a:r>
            <a:r>
              <a:rPr lang="en-US" dirty="0" smtClean="0"/>
              <a:t>?” </a:t>
            </a:r>
            <a:r>
              <a:rPr lang="en-US" dirty="0" smtClean="0">
                <a:solidFill>
                  <a:schemeClr val="accent6">
                    <a:lumMod val="75000"/>
                  </a:schemeClr>
                </a:solidFill>
              </a:rPr>
              <a:t>“The </a:t>
            </a:r>
            <a:r>
              <a:rPr lang="en-US" dirty="0">
                <a:solidFill>
                  <a:schemeClr val="accent6">
                    <a:lumMod val="75000"/>
                  </a:schemeClr>
                </a:solidFill>
              </a:rPr>
              <a:t>dog was under stress and bit.” </a:t>
            </a:r>
            <a:endParaRPr lang="en-US" dirty="0" smtClean="0">
              <a:solidFill>
                <a:schemeClr val="accent6">
                  <a:lumMod val="75000"/>
                </a:schemeClr>
              </a:solidFill>
            </a:endParaRPr>
          </a:p>
          <a:p>
            <a:pPr marL="0" indent="0">
              <a:buNone/>
            </a:pPr>
            <a:endParaRPr lang="en-US" dirty="0" smtClean="0">
              <a:solidFill>
                <a:schemeClr val="accent6">
                  <a:lumMod val="75000"/>
                </a:schemeClr>
              </a:solidFill>
            </a:endParaRPr>
          </a:p>
          <a:p>
            <a:r>
              <a:rPr lang="en-US" dirty="0"/>
              <a:t> Amazon </a:t>
            </a:r>
            <a:r>
              <a:rPr lang="en-US" dirty="0" smtClean="0"/>
              <a:t>recommend some product:</a:t>
            </a:r>
          </a:p>
          <a:p>
            <a:pPr marL="0" indent="0">
              <a:buNone/>
            </a:pPr>
            <a:r>
              <a:rPr lang="en-US" dirty="0" smtClean="0">
                <a:solidFill>
                  <a:schemeClr val="accent6">
                    <a:lumMod val="75000"/>
                  </a:schemeClr>
                </a:solidFill>
              </a:rPr>
              <a:t>“It is </a:t>
            </a:r>
            <a:r>
              <a:rPr lang="en-US" dirty="0">
                <a:solidFill>
                  <a:schemeClr val="accent6">
                    <a:lumMod val="75000"/>
                  </a:schemeClr>
                </a:solidFill>
              </a:rPr>
              <a:t>based on frequently purchased product combinations” </a:t>
            </a:r>
            <a:endParaRPr lang="en-US" dirty="0" smtClean="0">
              <a:solidFill>
                <a:schemeClr val="accent6">
                  <a:lumMod val="75000"/>
                </a:schemeClr>
              </a:solidFill>
            </a:endParaRPr>
          </a:p>
          <a:p>
            <a:pPr marL="0" indent="0">
              <a:buNone/>
            </a:pPr>
            <a:endParaRPr lang="en-US" dirty="0">
              <a:solidFill>
                <a:schemeClr val="accent6">
                  <a:lumMod val="75000"/>
                </a:schemeClr>
              </a:solidFill>
            </a:endParaRPr>
          </a:p>
          <a:p>
            <a:r>
              <a:rPr lang="en-US" dirty="0"/>
              <a:t> </a:t>
            </a:r>
            <a:r>
              <a:rPr lang="en-US" dirty="0" smtClean="0"/>
              <a:t>Rejects </a:t>
            </a:r>
            <a:r>
              <a:rPr lang="en-US" dirty="0"/>
              <a:t>a loan </a:t>
            </a:r>
            <a:r>
              <a:rPr lang="en-US" dirty="0" smtClean="0"/>
              <a:t>application from applicants?</a:t>
            </a:r>
          </a:p>
          <a:p>
            <a:pPr marL="0" indent="0">
              <a:buNone/>
            </a:pP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850574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Why-1: Why we should know WHY?</a:t>
            </a:r>
            <a:endParaRPr lang="en-US" dirty="0"/>
          </a:p>
        </p:txBody>
      </p:sp>
      <p:sp>
        <p:nvSpPr>
          <p:cNvPr id="3" name="Content Placeholder 2"/>
          <p:cNvSpPr>
            <a:spLocks noGrp="1"/>
          </p:cNvSpPr>
          <p:nvPr>
            <p:ph idx="1"/>
          </p:nvPr>
        </p:nvSpPr>
        <p:spPr>
          <a:xfrm>
            <a:off x="554980" y="2230227"/>
            <a:ext cx="11154196" cy="893299"/>
          </a:xfrm>
        </p:spPr>
        <p:txBody>
          <a:bodyPr>
            <a:normAutofit/>
          </a:bodyPr>
          <a:lstStyle/>
          <a:p>
            <a:r>
              <a:rPr lang="en-US" sz="1800" dirty="0" smtClean="0"/>
              <a:t>Knowing the ‘why’ can help you </a:t>
            </a:r>
            <a:r>
              <a:rPr lang="en-US" sz="1800" b="1" dirty="0" smtClean="0">
                <a:solidFill>
                  <a:srgbClr val="FF0000"/>
                </a:solidFill>
              </a:rPr>
              <a:t>learn more about the problem</a:t>
            </a:r>
            <a:r>
              <a:rPr lang="en-US" sz="1800" dirty="0" smtClean="0"/>
              <a:t>, the data and the </a:t>
            </a:r>
            <a:r>
              <a:rPr lang="en-US" sz="1800" b="1" dirty="0" smtClean="0">
                <a:solidFill>
                  <a:srgbClr val="FF0000"/>
                </a:solidFill>
              </a:rPr>
              <a:t>reason why a model might fail.</a:t>
            </a:r>
          </a:p>
        </p:txBody>
      </p:sp>
      <p:sp>
        <p:nvSpPr>
          <p:cNvPr id="4" name="Rounded Rectangle 3"/>
          <p:cNvSpPr/>
          <p:nvPr/>
        </p:nvSpPr>
        <p:spPr>
          <a:xfrm>
            <a:off x="554980" y="3698094"/>
            <a:ext cx="1265729" cy="52324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Reasons,</a:t>
            </a:r>
          </a:p>
          <a:p>
            <a:pPr algn="ctr"/>
            <a:r>
              <a:rPr lang="en-US" dirty="0" smtClean="0">
                <a:solidFill>
                  <a:schemeClr val="tx1"/>
                </a:solidFill>
              </a:rPr>
              <a:t>Logic</a:t>
            </a:r>
          </a:p>
        </p:txBody>
      </p:sp>
      <p:grpSp>
        <p:nvGrpSpPr>
          <p:cNvPr id="25" name="Group 24"/>
          <p:cNvGrpSpPr/>
          <p:nvPr/>
        </p:nvGrpSpPr>
        <p:grpSpPr>
          <a:xfrm>
            <a:off x="1820709" y="3555790"/>
            <a:ext cx="2832212" cy="665546"/>
            <a:chOff x="1982549" y="2657574"/>
            <a:chExt cx="2832212" cy="665546"/>
          </a:xfrm>
        </p:grpSpPr>
        <p:sp>
          <p:nvSpPr>
            <p:cNvPr id="8" name="Rounded Rectangle 7"/>
            <p:cNvSpPr/>
            <p:nvPr/>
          </p:nvSpPr>
          <p:spPr>
            <a:xfrm>
              <a:off x="2783660" y="2799878"/>
              <a:ext cx="2031101" cy="52324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Human-friendly </a:t>
              </a:r>
            </a:p>
            <a:p>
              <a:pPr algn="ctr"/>
              <a:r>
                <a:rPr lang="en-US" dirty="0" smtClean="0">
                  <a:solidFill>
                    <a:schemeClr val="tx1"/>
                  </a:solidFill>
                </a:rPr>
                <a:t>explanations</a:t>
              </a:r>
            </a:p>
          </p:txBody>
        </p:sp>
        <p:cxnSp>
          <p:nvCxnSpPr>
            <p:cNvPr id="13" name="Straight Arrow Connector 12"/>
            <p:cNvCxnSpPr>
              <a:stCxn id="4" idx="3"/>
              <a:endCxn id="8" idx="1"/>
            </p:cNvCxnSpPr>
            <p:nvPr/>
          </p:nvCxnSpPr>
          <p:spPr>
            <a:xfrm>
              <a:off x="1982549" y="3061499"/>
              <a:ext cx="80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06825" y="2657574"/>
              <a:ext cx="873940" cy="338554"/>
            </a:xfrm>
            <a:prstGeom prst="rect">
              <a:avLst/>
            </a:prstGeom>
            <a:noFill/>
          </p:spPr>
          <p:txBody>
            <a:bodyPr wrap="square" rtlCol="0">
              <a:spAutoFit/>
            </a:bodyPr>
            <a:lstStyle/>
            <a:p>
              <a:r>
                <a:rPr lang="en-US" altLang="zh-CN" sz="1600" b="1" dirty="0">
                  <a:solidFill>
                    <a:schemeClr val="accent1">
                      <a:lumMod val="75000"/>
                    </a:schemeClr>
                  </a:solidFill>
                  <a:effectLst>
                    <a:outerShdw blurRad="38100" dist="38100" dir="2700000" algn="tl">
                      <a:srgbClr val="000000">
                        <a:alpha val="43137"/>
                      </a:srgbClr>
                    </a:outerShdw>
                  </a:effectLst>
                </a:rPr>
                <a:t>P</a:t>
              </a:r>
              <a:r>
                <a:rPr lang="en-US" altLang="zh-CN" sz="1600" b="1" dirty="0" smtClean="0">
                  <a:solidFill>
                    <a:schemeClr val="accent1">
                      <a:lumMod val="75000"/>
                    </a:schemeClr>
                  </a:solidFill>
                  <a:effectLst>
                    <a:outerShdw blurRad="38100" dist="38100" dir="2700000" algn="tl">
                      <a:srgbClr val="000000">
                        <a:alpha val="43137"/>
                      </a:srgbClr>
                    </a:outerShdw>
                  </a:effectLst>
                </a:rPr>
                <a:t>rovide</a:t>
              </a:r>
              <a:endParaRPr lang="en-US" sz="1600" b="1" dirty="0">
                <a:solidFill>
                  <a:schemeClr val="accent1">
                    <a:lumMod val="75000"/>
                  </a:schemeClr>
                </a:solidFill>
                <a:effectLst>
                  <a:outerShdw blurRad="38100" dist="38100" dir="2700000" algn="tl">
                    <a:srgbClr val="000000">
                      <a:alpha val="43137"/>
                    </a:srgbClr>
                  </a:outerShdw>
                </a:effectLst>
              </a:endParaRPr>
            </a:p>
          </p:txBody>
        </p:sp>
      </p:grpSp>
      <p:grpSp>
        <p:nvGrpSpPr>
          <p:cNvPr id="26" name="Group 25"/>
          <p:cNvGrpSpPr/>
          <p:nvPr/>
        </p:nvGrpSpPr>
        <p:grpSpPr>
          <a:xfrm>
            <a:off x="4652921" y="3583652"/>
            <a:ext cx="3227373" cy="637684"/>
            <a:chOff x="4814761" y="2685436"/>
            <a:chExt cx="3227373" cy="637684"/>
          </a:xfrm>
        </p:grpSpPr>
        <p:sp>
          <p:nvSpPr>
            <p:cNvPr id="9" name="Rounded Rectangle 8"/>
            <p:cNvSpPr/>
            <p:nvPr/>
          </p:nvSpPr>
          <p:spPr>
            <a:xfrm>
              <a:off x="6011033" y="2799878"/>
              <a:ext cx="2031101" cy="52324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Non-experts to understand</a:t>
              </a:r>
            </a:p>
          </p:txBody>
        </p:sp>
        <p:cxnSp>
          <p:nvCxnSpPr>
            <p:cNvPr id="14" name="Straight Arrow Connector 13"/>
            <p:cNvCxnSpPr/>
            <p:nvPr/>
          </p:nvCxnSpPr>
          <p:spPr>
            <a:xfrm>
              <a:off x="4814761" y="3054768"/>
              <a:ext cx="1196272" cy="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956041" y="2685436"/>
              <a:ext cx="730841" cy="369332"/>
            </a:xfrm>
            <a:prstGeom prst="rect">
              <a:avLst/>
            </a:prstGeom>
          </p:spPr>
          <p:txBody>
            <a:bodyPr wrap="none">
              <a:spAutoFit/>
            </a:bodyPr>
            <a:lstStyle/>
            <a:p>
              <a:r>
                <a:rPr lang="en-US" altLang="zh-CN" b="1" dirty="0" smtClean="0">
                  <a:solidFill>
                    <a:schemeClr val="accent1">
                      <a:lumMod val="75000"/>
                    </a:schemeClr>
                  </a:solidFill>
                  <a:effectLst>
                    <a:outerShdw blurRad="38100" dist="38100" dir="2700000" algn="tl">
                      <a:srgbClr val="000000">
                        <a:alpha val="43137"/>
                      </a:srgbClr>
                    </a:outerShdw>
                  </a:effectLst>
                </a:rPr>
                <a:t>Allow</a:t>
              </a:r>
              <a:endParaRPr lang="en-US" b="1" dirty="0">
                <a:solidFill>
                  <a:schemeClr val="accent1">
                    <a:lumMod val="75000"/>
                  </a:schemeClr>
                </a:solidFill>
                <a:effectLst>
                  <a:outerShdw blurRad="38100" dist="38100" dir="2700000" algn="tl">
                    <a:srgbClr val="000000">
                      <a:alpha val="43137"/>
                    </a:srgbClr>
                  </a:outerShdw>
                </a:effectLst>
              </a:endParaRPr>
            </a:p>
          </p:txBody>
        </p:sp>
      </p:grpSp>
      <p:grpSp>
        <p:nvGrpSpPr>
          <p:cNvPr id="27" name="Group 26"/>
          <p:cNvGrpSpPr/>
          <p:nvPr/>
        </p:nvGrpSpPr>
        <p:grpSpPr>
          <a:xfrm>
            <a:off x="7880294" y="3555790"/>
            <a:ext cx="2554056" cy="1466860"/>
            <a:chOff x="8042134" y="2657574"/>
            <a:chExt cx="2554056" cy="1466860"/>
          </a:xfrm>
        </p:grpSpPr>
        <p:sp>
          <p:nvSpPr>
            <p:cNvPr id="11" name="Rounded Rectangle 10"/>
            <p:cNvSpPr/>
            <p:nvPr/>
          </p:nvSpPr>
          <p:spPr>
            <a:xfrm>
              <a:off x="9509832" y="2793147"/>
              <a:ext cx="1086358" cy="52324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Behavior</a:t>
              </a:r>
              <a:endParaRPr lang="en-US" dirty="0" smtClean="0">
                <a:solidFill>
                  <a:schemeClr val="tx1"/>
                </a:solidFill>
              </a:endParaRPr>
            </a:p>
          </p:txBody>
        </p:sp>
        <p:cxnSp>
          <p:nvCxnSpPr>
            <p:cNvPr id="16" name="Straight Arrow Connector 15"/>
            <p:cNvCxnSpPr>
              <a:stCxn id="9" idx="3"/>
              <a:endCxn id="11" idx="1"/>
            </p:cNvCxnSpPr>
            <p:nvPr/>
          </p:nvCxnSpPr>
          <p:spPr>
            <a:xfrm flipV="1">
              <a:off x="8042134" y="3054768"/>
              <a:ext cx="1467698" cy="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119015" y="2657574"/>
              <a:ext cx="889090" cy="369332"/>
            </a:xfrm>
            <a:prstGeom prst="rect">
              <a:avLst/>
            </a:prstGeom>
          </p:spPr>
          <p:txBody>
            <a:bodyPr wrap="none">
              <a:spAutoFit/>
            </a:bodyPr>
            <a:lstStyle/>
            <a:p>
              <a:r>
                <a:rPr lang="en-US" altLang="zh-CN" b="1" dirty="0" smtClean="0">
                  <a:solidFill>
                    <a:schemeClr val="accent1">
                      <a:lumMod val="75000"/>
                    </a:schemeClr>
                  </a:solidFill>
                  <a:effectLst>
                    <a:outerShdw blurRad="38100" dist="38100" dir="2700000" algn="tl">
                      <a:srgbClr val="000000">
                        <a:alpha val="43137"/>
                      </a:srgbClr>
                    </a:outerShdw>
                  </a:effectLst>
                </a:rPr>
                <a:t>Change</a:t>
              </a:r>
              <a:endParaRPr lang="en-US" b="1" dirty="0">
                <a:solidFill>
                  <a:schemeClr val="accent1">
                    <a:lumMod val="75000"/>
                  </a:schemeClr>
                </a:solidFill>
                <a:effectLst>
                  <a:outerShdw blurRad="38100" dist="38100" dir="2700000" algn="tl">
                    <a:srgbClr val="000000">
                      <a:alpha val="43137"/>
                    </a:srgbClr>
                  </a:outerShdw>
                </a:effectLst>
              </a:endParaRPr>
            </a:p>
          </p:txBody>
        </p:sp>
        <p:sp>
          <p:nvSpPr>
            <p:cNvPr id="22" name="Rectangle 21"/>
            <p:cNvSpPr/>
            <p:nvPr/>
          </p:nvSpPr>
          <p:spPr>
            <a:xfrm>
              <a:off x="8101439" y="3201104"/>
              <a:ext cx="1349088" cy="923330"/>
            </a:xfrm>
            <a:prstGeom prst="rect">
              <a:avLst/>
            </a:prstGeom>
          </p:spPr>
          <p:txBody>
            <a:bodyPr wrap="none">
              <a:spAutoFit/>
            </a:bodyPr>
            <a:lstStyle/>
            <a:p>
              <a:pPr algn="ctr"/>
              <a:r>
                <a:rPr lang="en-US" altLang="zh-CN" b="1" dirty="0" smtClean="0">
                  <a:solidFill>
                    <a:schemeClr val="accent1">
                      <a:lumMod val="75000"/>
                    </a:schemeClr>
                  </a:solidFill>
                </a:rPr>
                <a:t>Learn More,</a:t>
              </a:r>
            </a:p>
            <a:p>
              <a:pPr algn="ctr"/>
              <a:r>
                <a:rPr lang="en-US" altLang="zh-CN" b="1" dirty="0" smtClean="0">
                  <a:solidFill>
                    <a:schemeClr val="accent1">
                      <a:lumMod val="75000"/>
                    </a:schemeClr>
                  </a:solidFill>
                </a:rPr>
                <a:t>Why fail</a:t>
              </a:r>
            </a:p>
            <a:p>
              <a:pPr algn="ctr"/>
              <a:r>
                <a:rPr lang="en-US" b="1" dirty="0" smtClean="0">
                  <a:solidFill>
                    <a:schemeClr val="accent1">
                      <a:lumMod val="75000"/>
                    </a:schemeClr>
                  </a:solidFill>
                </a:rPr>
                <a:t>…</a:t>
              </a:r>
              <a:endParaRPr lang="en-US" b="1" dirty="0">
                <a:solidFill>
                  <a:schemeClr val="accent1">
                    <a:lumMod val="75000"/>
                  </a:schemeClr>
                </a:solidFill>
              </a:endParaRPr>
            </a:p>
          </p:txBody>
        </p:sp>
      </p:grpSp>
    </p:spTree>
    <p:extLst>
      <p:ext uri="{BB962C8B-B14F-4D97-AF65-F5344CB8AC3E}">
        <p14:creationId xmlns:p14="http://schemas.microsoft.com/office/powerpoint/2010/main" val="297999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WHY-2</a:t>
            </a:r>
            <a:endParaRPr lang="en-US" dirty="0"/>
          </a:p>
        </p:txBody>
      </p:sp>
      <p:sp>
        <p:nvSpPr>
          <p:cNvPr id="4" name="Rectangle 3"/>
          <p:cNvSpPr/>
          <p:nvPr/>
        </p:nvSpPr>
        <p:spPr>
          <a:xfrm>
            <a:off x="2360177" y="1085136"/>
            <a:ext cx="6096000" cy="1477328"/>
          </a:xfrm>
          <a:prstGeom prst="rect">
            <a:avLst/>
          </a:prstGeom>
        </p:spPr>
        <p:txBody>
          <a:bodyPr>
            <a:spAutoFit/>
          </a:bodyPr>
          <a:lstStyle/>
          <a:p>
            <a:endParaRPr lang="en-US" dirty="0"/>
          </a:p>
          <a:p>
            <a:pPr algn="ctr"/>
            <a:r>
              <a:rPr lang="en-US" b="1" dirty="0">
                <a:solidFill>
                  <a:schemeClr val="accent6">
                    <a:lumMod val="75000"/>
                  </a:schemeClr>
                </a:solidFill>
              </a:rPr>
              <a:t>Human curiosity and learning</a:t>
            </a:r>
            <a:r>
              <a:rPr lang="en-US" dirty="0">
                <a:solidFill>
                  <a:schemeClr val="accent6">
                    <a:lumMod val="75000"/>
                  </a:schemeClr>
                </a:solidFill>
              </a:rPr>
              <a:t>:</a:t>
            </a:r>
          </a:p>
          <a:p>
            <a:r>
              <a:rPr lang="en-US" dirty="0" smtClean="0"/>
              <a:t>  When </a:t>
            </a:r>
            <a:r>
              <a:rPr lang="en-US" dirty="0"/>
              <a:t>opaque machine learning models are used in research, scientific findings </a:t>
            </a:r>
            <a:r>
              <a:rPr lang="en-US" b="1" u="sng" dirty="0"/>
              <a:t>remain completely </a:t>
            </a:r>
            <a:r>
              <a:rPr lang="en-US" b="1" u="sng" dirty="0" smtClean="0"/>
              <a:t>HIDDEN </a:t>
            </a:r>
            <a:r>
              <a:rPr lang="en-US" dirty="0" smtClean="0"/>
              <a:t>if </a:t>
            </a:r>
            <a:r>
              <a:rPr lang="en-US" dirty="0"/>
              <a:t>the model only gives predictions without explanations. </a:t>
            </a:r>
          </a:p>
        </p:txBody>
      </p:sp>
      <p:sp>
        <p:nvSpPr>
          <p:cNvPr id="7" name="Rectangle 6"/>
          <p:cNvSpPr/>
          <p:nvPr/>
        </p:nvSpPr>
        <p:spPr>
          <a:xfrm>
            <a:off x="2360177" y="2793296"/>
            <a:ext cx="6096000" cy="923330"/>
          </a:xfrm>
          <a:prstGeom prst="rect">
            <a:avLst/>
          </a:prstGeom>
        </p:spPr>
        <p:txBody>
          <a:bodyPr>
            <a:spAutoFit/>
          </a:bodyPr>
          <a:lstStyle/>
          <a:p>
            <a:pPr algn="ctr"/>
            <a:r>
              <a:rPr lang="en-US" b="1" dirty="0" smtClean="0">
                <a:solidFill>
                  <a:schemeClr val="accent6">
                    <a:lumMod val="75000"/>
                  </a:schemeClr>
                </a:solidFill>
              </a:rPr>
              <a:t>Machine learning models:</a:t>
            </a:r>
          </a:p>
          <a:p>
            <a:r>
              <a:rPr lang="en-US" dirty="0" smtClean="0"/>
              <a:t> can only be </a:t>
            </a:r>
            <a:r>
              <a:rPr lang="en-US" b="1" dirty="0" smtClean="0"/>
              <a:t>DEBUGGED &amp; AUDIT</a:t>
            </a:r>
            <a:r>
              <a:rPr lang="en-US" dirty="0" smtClean="0"/>
              <a:t> when they can be interpreted</a:t>
            </a:r>
            <a:endParaRPr lang="en-US" dirty="0" smtClean="0"/>
          </a:p>
        </p:txBody>
      </p:sp>
      <p:grpSp>
        <p:nvGrpSpPr>
          <p:cNvPr id="9" name="Group 8"/>
          <p:cNvGrpSpPr/>
          <p:nvPr/>
        </p:nvGrpSpPr>
        <p:grpSpPr>
          <a:xfrm>
            <a:off x="681032" y="3716626"/>
            <a:ext cx="7253591" cy="2945118"/>
            <a:chOff x="681032" y="3716626"/>
            <a:chExt cx="7253591" cy="2945118"/>
          </a:xfrm>
        </p:grpSpPr>
        <p:pic>
          <p:nvPicPr>
            <p:cNvPr id="6" name="Picture 5"/>
            <p:cNvPicPr>
              <a:picLocks noChangeAspect="1"/>
            </p:cNvPicPr>
            <p:nvPr/>
          </p:nvPicPr>
          <p:blipFill>
            <a:blip r:embed="rId3"/>
            <a:stretch>
              <a:fillRect/>
            </a:stretch>
          </p:blipFill>
          <p:spPr>
            <a:xfrm>
              <a:off x="681032" y="3947458"/>
              <a:ext cx="4647619" cy="2714286"/>
            </a:xfrm>
            <a:prstGeom prst="rect">
              <a:avLst/>
            </a:prstGeom>
          </p:spPr>
        </p:pic>
        <p:sp>
          <p:nvSpPr>
            <p:cNvPr id="8" name="Rectangle 7"/>
            <p:cNvSpPr/>
            <p:nvPr/>
          </p:nvSpPr>
          <p:spPr>
            <a:xfrm>
              <a:off x="5811478" y="3716626"/>
              <a:ext cx="2123145" cy="369332"/>
            </a:xfrm>
            <a:prstGeom prst="rect">
              <a:avLst/>
            </a:prstGeom>
          </p:spPr>
          <p:txBody>
            <a:bodyPr wrap="none">
              <a:spAutoFit/>
            </a:bodyPr>
            <a:lstStyle/>
            <a:p>
              <a:r>
                <a:rPr lang="en-US" dirty="0" smtClean="0">
                  <a:solidFill>
                    <a:srgbClr val="FF0000"/>
                  </a:solidFill>
                </a:rPr>
                <a:t>huskies OR wolves??</a:t>
              </a:r>
            </a:p>
          </p:txBody>
        </p:sp>
      </p:grpSp>
      <p:sp>
        <p:nvSpPr>
          <p:cNvPr id="10" name="Rectangle 9"/>
          <p:cNvSpPr/>
          <p:nvPr/>
        </p:nvSpPr>
        <p:spPr>
          <a:xfrm>
            <a:off x="5811478" y="4198259"/>
            <a:ext cx="6096000" cy="1200329"/>
          </a:xfrm>
          <a:prstGeom prst="rect">
            <a:avLst/>
          </a:prstGeom>
        </p:spPr>
        <p:txBody>
          <a:bodyPr>
            <a:spAutoFit/>
          </a:bodyPr>
          <a:lstStyle/>
          <a:p>
            <a:pPr marL="285750" indent="-285750">
              <a:buFont typeface="Arial" panose="020B0604020202020204" pitchFamily="34" charset="0"/>
              <a:buChar char="•"/>
            </a:pPr>
            <a:r>
              <a:rPr lang="en-US" dirty="0" smtClean="0">
                <a:solidFill>
                  <a:srgbClr val="FF0000"/>
                </a:solidFill>
              </a:rPr>
              <a:t>The classifier learned to use SNOW as a feature</a:t>
            </a:r>
          </a:p>
          <a:p>
            <a:r>
              <a:rPr lang="en-US" dirty="0" smtClean="0">
                <a:solidFill>
                  <a:srgbClr val="FF0000"/>
                </a:solidFill>
              </a:rPr>
              <a:t> for classifying images as “wolf”….</a:t>
            </a:r>
          </a:p>
          <a:p>
            <a:endParaRPr lang="en-US" dirty="0" smtClean="0">
              <a:solidFill>
                <a:srgbClr val="FF0000"/>
              </a:solidFill>
            </a:endParaRPr>
          </a:p>
          <a:p>
            <a:pPr marL="285750" indent="-285750">
              <a:buFont typeface="Arial" panose="020B0604020202020204" pitchFamily="34" charset="0"/>
              <a:buChar char="•"/>
            </a:pPr>
            <a:r>
              <a:rPr lang="en-US" dirty="0" err="1" smtClean="0">
                <a:solidFill>
                  <a:srgbClr val="FF0000"/>
                </a:solidFill>
              </a:rPr>
              <a:t>SNOW</a:t>
            </a:r>
            <a:r>
              <a:rPr lang="en-US" dirty="0" err="1" smtClean="0">
                <a:solidFill>
                  <a:srgbClr val="FF0000"/>
                </a:solidFill>
                <a:sym typeface="Wingdings" panose="05000000000000000000" pitchFamily="2" charset="2"/>
              </a:rPr>
              <a:t>Failures</a:t>
            </a:r>
            <a:endParaRPr lang="en-US" dirty="0">
              <a:solidFill>
                <a:srgbClr val="FF0000"/>
              </a:solidFill>
            </a:endParaRPr>
          </a:p>
        </p:txBody>
      </p:sp>
    </p:spTree>
    <p:extLst>
      <p:ext uri="{BB962C8B-B14F-4D97-AF65-F5344CB8AC3E}">
        <p14:creationId xmlns:p14="http://schemas.microsoft.com/office/powerpoint/2010/main" val="321377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What-1</a:t>
            </a:r>
            <a:endParaRPr lang="en-US" dirty="0"/>
          </a:p>
        </p:txBody>
      </p:sp>
      <p:sp>
        <p:nvSpPr>
          <p:cNvPr id="3" name="Content Placeholder 2"/>
          <p:cNvSpPr>
            <a:spLocks noGrp="1"/>
          </p:cNvSpPr>
          <p:nvPr>
            <p:ph idx="1"/>
          </p:nvPr>
        </p:nvSpPr>
        <p:spPr>
          <a:xfrm>
            <a:off x="838200" y="5167636"/>
            <a:ext cx="10515600" cy="2811111"/>
          </a:xfrm>
        </p:spPr>
        <p:txBody>
          <a:bodyPr>
            <a:normAutofit/>
          </a:bodyPr>
          <a:lstStyle/>
          <a:p>
            <a:r>
              <a:rPr lang="en-US" sz="2000" dirty="0" smtClean="0"/>
              <a:t> </a:t>
            </a:r>
            <a:r>
              <a:rPr lang="en-US" sz="2000" b="1" dirty="0" smtClean="0"/>
              <a:t>Interpretability is the degree to which a </a:t>
            </a:r>
            <a:r>
              <a:rPr lang="en-US" sz="2000" b="1" dirty="0" smtClean="0">
                <a:solidFill>
                  <a:srgbClr val="C00000"/>
                </a:solidFill>
              </a:rPr>
              <a:t>human can understand the cause of a decision</a:t>
            </a:r>
            <a:r>
              <a:rPr lang="zh-CN" altLang="en-US" sz="2000" b="1" dirty="0" smtClean="0">
                <a:solidFill>
                  <a:srgbClr val="C00000"/>
                </a:solidFill>
              </a:rPr>
              <a:t>：</a:t>
            </a:r>
            <a:endParaRPr lang="en-US" altLang="zh-CN" sz="2000" b="1" dirty="0" smtClean="0"/>
          </a:p>
          <a:p>
            <a:pPr marL="0" indent="0">
              <a:buNone/>
            </a:pPr>
            <a:r>
              <a:rPr lang="en-US" sz="2000" dirty="0" smtClean="0"/>
              <a:t>   The higher the interpretability of a machine learning model, the easier it is for someone to comprehend why certain decisions or predictions have been made. </a:t>
            </a:r>
          </a:p>
        </p:txBody>
      </p:sp>
      <p:pic>
        <p:nvPicPr>
          <p:cNvPr id="8" name="Picture 7"/>
          <p:cNvPicPr>
            <a:picLocks noChangeAspect="1"/>
          </p:cNvPicPr>
          <p:nvPr/>
        </p:nvPicPr>
        <p:blipFill>
          <a:blip r:embed="rId3"/>
          <a:stretch>
            <a:fillRect/>
          </a:stretch>
        </p:blipFill>
        <p:spPr>
          <a:xfrm>
            <a:off x="1585091" y="1993576"/>
            <a:ext cx="1993478" cy="1186594"/>
          </a:xfrm>
          <a:prstGeom prst="rect">
            <a:avLst/>
          </a:prstGeom>
        </p:spPr>
      </p:pic>
      <p:pic>
        <p:nvPicPr>
          <p:cNvPr id="9" name="Picture 8"/>
          <p:cNvPicPr>
            <a:picLocks noChangeAspect="1"/>
          </p:cNvPicPr>
          <p:nvPr/>
        </p:nvPicPr>
        <p:blipFill>
          <a:blip r:embed="rId4"/>
          <a:stretch>
            <a:fillRect/>
          </a:stretch>
        </p:blipFill>
        <p:spPr>
          <a:xfrm>
            <a:off x="7850768" y="2253955"/>
            <a:ext cx="1748378" cy="1064427"/>
          </a:xfrm>
          <a:prstGeom prst="rect">
            <a:avLst/>
          </a:prstGeom>
        </p:spPr>
      </p:pic>
      <p:sp>
        <p:nvSpPr>
          <p:cNvPr id="11" name="Rectangle 10"/>
          <p:cNvSpPr/>
          <p:nvPr/>
        </p:nvSpPr>
        <p:spPr>
          <a:xfrm>
            <a:off x="8081999" y="3448845"/>
            <a:ext cx="1517147" cy="369332"/>
          </a:xfrm>
          <a:prstGeom prst="rect">
            <a:avLst/>
          </a:prstGeom>
        </p:spPr>
        <p:txBody>
          <a:bodyPr wrap="none">
            <a:spAutoFit/>
          </a:bodyPr>
          <a:lstStyle/>
          <a:p>
            <a:r>
              <a:rPr lang="en-US" b="1" dirty="0" smtClean="0">
                <a:solidFill>
                  <a:srgbClr val="FF0000"/>
                </a:solidFill>
              </a:rPr>
              <a:t>detecting bias</a:t>
            </a:r>
            <a:endParaRPr lang="en-US" dirty="0"/>
          </a:p>
        </p:txBody>
      </p:sp>
      <p:grpSp>
        <p:nvGrpSpPr>
          <p:cNvPr id="20" name="Group 19"/>
          <p:cNvGrpSpPr/>
          <p:nvPr/>
        </p:nvGrpSpPr>
        <p:grpSpPr>
          <a:xfrm>
            <a:off x="2581830" y="3180171"/>
            <a:ext cx="6143127" cy="1062838"/>
            <a:chOff x="2581830" y="3180171"/>
            <a:chExt cx="6143127" cy="1062838"/>
          </a:xfrm>
        </p:grpSpPr>
        <p:sp>
          <p:nvSpPr>
            <p:cNvPr id="12" name="Rectangle 11"/>
            <p:cNvSpPr/>
            <p:nvPr/>
          </p:nvSpPr>
          <p:spPr>
            <a:xfrm>
              <a:off x="4505578" y="3873677"/>
              <a:ext cx="2679195" cy="369332"/>
            </a:xfrm>
            <a:prstGeom prst="rect">
              <a:avLst/>
            </a:prstGeom>
          </p:spPr>
          <p:txBody>
            <a:bodyPr wrap="none">
              <a:spAutoFit/>
            </a:bodyPr>
            <a:lstStyle/>
            <a:p>
              <a:r>
                <a:rPr lang="en-US" dirty="0" smtClean="0">
                  <a:solidFill>
                    <a:srgbClr val="C00000"/>
                  </a:solidFill>
                </a:rPr>
                <a:t>Increase </a:t>
              </a:r>
              <a:r>
                <a:rPr lang="en-US" b="1" dirty="0" smtClean="0">
                  <a:solidFill>
                    <a:srgbClr val="C00000"/>
                  </a:solidFill>
                </a:rPr>
                <a:t>social acceptance</a:t>
              </a:r>
              <a:endParaRPr lang="en-US" dirty="0">
                <a:solidFill>
                  <a:srgbClr val="C00000"/>
                </a:solidFill>
              </a:endParaRPr>
            </a:p>
          </p:txBody>
        </p:sp>
        <p:cxnSp>
          <p:nvCxnSpPr>
            <p:cNvPr id="15" name="Curved Connector 14"/>
            <p:cNvCxnSpPr>
              <a:stCxn id="9" idx="2"/>
              <a:endCxn id="8" idx="2"/>
            </p:cNvCxnSpPr>
            <p:nvPr/>
          </p:nvCxnSpPr>
          <p:spPr>
            <a:xfrm rot="5400000" flipH="1">
              <a:off x="5584288" y="177713"/>
              <a:ext cx="138212" cy="6143127"/>
            </a:xfrm>
            <a:prstGeom prst="curvedConnector3">
              <a:avLst>
                <a:gd name="adj1" fmla="val -247367"/>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1415733" y="3486473"/>
            <a:ext cx="2332193" cy="954107"/>
          </a:xfrm>
          <a:prstGeom prst="rect">
            <a:avLst/>
          </a:prstGeom>
        </p:spPr>
        <p:txBody>
          <a:bodyPr wrap="square">
            <a:spAutoFit/>
          </a:bodyPr>
          <a:lstStyle/>
          <a:p>
            <a:r>
              <a:rPr lang="en-US" b="1" dirty="0" smtClean="0">
                <a:solidFill>
                  <a:srgbClr val="C00000"/>
                </a:solidFill>
              </a:rPr>
              <a:t>human can understand the cause of a decision;</a:t>
            </a:r>
          </a:p>
        </p:txBody>
      </p:sp>
      <p:grpSp>
        <p:nvGrpSpPr>
          <p:cNvPr id="23" name="Group 22"/>
          <p:cNvGrpSpPr/>
          <p:nvPr/>
        </p:nvGrpSpPr>
        <p:grpSpPr>
          <a:xfrm>
            <a:off x="2581829" y="1213938"/>
            <a:ext cx="6143127" cy="1040017"/>
            <a:chOff x="2581829" y="1213938"/>
            <a:chExt cx="6143127" cy="1040017"/>
          </a:xfrm>
        </p:grpSpPr>
        <p:sp>
          <p:nvSpPr>
            <p:cNvPr id="13" name="Rectangle 12"/>
            <p:cNvSpPr/>
            <p:nvPr/>
          </p:nvSpPr>
          <p:spPr>
            <a:xfrm>
              <a:off x="4465439" y="1213938"/>
              <a:ext cx="2719334" cy="369332"/>
            </a:xfrm>
            <a:prstGeom prst="rect">
              <a:avLst/>
            </a:prstGeom>
          </p:spPr>
          <p:txBody>
            <a:bodyPr wrap="none">
              <a:spAutoFit/>
            </a:bodyPr>
            <a:lstStyle/>
            <a:p>
              <a:r>
                <a:rPr lang="en-US" b="1" dirty="0" smtClean="0">
                  <a:solidFill>
                    <a:srgbClr val="C00000"/>
                  </a:solidFill>
                </a:rPr>
                <a:t>manage social interactions</a:t>
              </a:r>
              <a:endParaRPr lang="en-US" dirty="0">
                <a:solidFill>
                  <a:srgbClr val="C00000"/>
                </a:solidFill>
              </a:endParaRPr>
            </a:p>
          </p:txBody>
        </p:sp>
        <p:cxnSp>
          <p:nvCxnSpPr>
            <p:cNvPr id="22" name="Curved Connector 21"/>
            <p:cNvCxnSpPr>
              <a:stCxn id="8" idx="0"/>
              <a:endCxn id="9" idx="0"/>
            </p:cNvCxnSpPr>
            <p:nvPr/>
          </p:nvCxnSpPr>
          <p:spPr>
            <a:xfrm rot="16200000" flipH="1">
              <a:off x="5523203" y="-947798"/>
              <a:ext cx="260379" cy="6143127"/>
            </a:xfrm>
            <a:prstGeom prst="curvedConnector3">
              <a:avLst>
                <a:gd name="adj1" fmla="val -87795"/>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9694924" y="2578371"/>
            <a:ext cx="1915909" cy="646331"/>
          </a:xfrm>
          <a:prstGeom prst="rect">
            <a:avLst/>
          </a:prstGeom>
        </p:spPr>
        <p:txBody>
          <a:bodyPr wrap="none">
            <a:spAutoFit/>
          </a:bodyPr>
          <a:lstStyle/>
          <a:p>
            <a:r>
              <a:rPr lang="en-US" b="0" i="0" dirty="0" smtClean="0">
                <a:solidFill>
                  <a:srgbClr val="333333"/>
                </a:solidFill>
                <a:effectLst/>
                <a:latin typeface="Helvetica Neue"/>
              </a:rPr>
              <a:t>vacuum cleaner:</a:t>
            </a:r>
          </a:p>
          <a:p>
            <a:pPr algn="ctr"/>
            <a:r>
              <a:rPr lang="en-US" dirty="0" smtClean="0">
                <a:solidFill>
                  <a:srgbClr val="333333"/>
                </a:solidFill>
                <a:latin typeface="Helvetica Neue"/>
              </a:rPr>
              <a:t>“Doge”</a:t>
            </a:r>
            <a:endParaRPr lang="en-US" dirty="0"/>
          </a:p>
        </p:txBody>
      </p:sp>
      <p:pic>
        <p:nvPicPr>
          <p:cNvPr id="25" name="Picture 24"/>
          <p:cNvPicPr>
            <a:picLocks noChangeAspect="1"/>
          </p:cNvPicPr>
          <p:nvPr/>
        </p:nvPicPr>
        <p:blipFill>
          <a:blip r:embed="rId5"/>
          <a:stretch>
            <a:fillRect/>
          </a:stretch>
        </p:blipFill>
        <p:spPr>
          <a:xfrm>
            <a:off x="9915628" y="1624484"/>
            <a:ext cx="1533950" cy="1044336"/>
          </a:xfrm>
          <a:prstGeom prst="rect">
            <a:avLst/>
          </a:prstGeom>
        </p:spPr>
      </p:pic>
    </p:spTree>
    <p:extLst>
      <p:ext uri="{BB962C8B-B14F-4D97-AF65-F5344CB8AC3E}">
        <p14:creationId xmlns:p14="http://schemas.microsoft.com/office/powerpoint/2010/main" val="185682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What-2</a:t>
            </a:r>
            <a:endParaRPr lang="en-US" dirty="0"/>
          </a:p>
        </p:txBody>
      </p:sp>
      <p:sp>
        <p:nvSpPr>
          <p:cNvPr id="3" name="Content Placeholder 2"/>
          <p:cNvSpPr>
            <a:spLocks noGrp="1"/>
          </p:cNvSpPr>
          <p:nvPr>
            <p:ph idx="1"/>
          </p:nvPr>
        </p:nvSpPr>
        <p:spPr>
          <a:xfrm>
            <a:off x="838200" y="1825625"/>
            <a:ext cx="10515600" cy="780010"/>
          </a:xfrm>
        </p:spPr>
        <p:txBody>
          <a:bodyPr>
            <a:normAutofit lnSpcReduction="10000"/>
          </a:bodyPr>
          <a:lstStyle/>
          <a:p>
            <a:r>
              <a:rPr lang="en-US" dirty="0"/>
              <a:t> Interpretability is a useful debugging tool for </a:t>
            </a:r>
            <a:r>
              <a:rPr lang="en-US" b="1" dirty="0">
                <a:solidFill>
                  <a:srgbClr val="FF0000"/>
                </a:solidFill>
              </a:rPr>
              <a:t>detecting bias</a:t>
            </a:r>
            <a:r>
              <a:rPr lang="en-US" dirty="0"/>
              <a:t> in machine learning models. </a:t>
            </a:r>
            <a:endParaRPr lang="en-US" dirty="0" smtClean="0"/>
          </a:p>
        </p:txBody>
      </p:sp>
      <p:grpSp>
        <p:nvGrpSpPr>
          <p:cNvPr id="6" name="Group 5"/>
          <p:cNvGrpSpPr/>
          <p:nvPr/>
        </p:nvGrpSpPr>
        <p:grpSpPr>
          <a:xfrm>
            <a:off x="779533" y="3219110"/>
            <a:ext cx="5260965" cy="3100834"/>
            <a:chOff x="779533" y="3219110"/>
            <a:chExt cx="5260965" cy="3100834"/>
          </a:xfrm>
        </p:grpSpPr>
        <p:pic>
          <p:nvPicPr>
            <p:cNvPr id="4" name="Picture 3"/>
            <p:cNvPicPr>
              <a:picLocks noChangeAspect="1"/>
            </p:cNvPicPr>
            <p:nvPr/>
          </p:nvPicPr>
          <p:blipFill>
            <a:blip r:embed="rId3"/>
            <a:stretch>
              <a:fillRect/>
            </a:stretch>
          </p:blipFill>
          <p:spPr>
            <a:xfrm>
              <a:off x="838200" y="3219110"/>
              <a:ext cx="5202298" cy="2671891"/>
            </a:xfrm>
            <a:prstGeom prst="rect">
              <a:avLst/>
            </a:prstGeom>
          </p:spPr>
        </p:pic>
        <p:sp>
          <p:nvSpPr>
            <p:cNvPr id="5" name="Rectangle 4"/>
            <p:cNvSpPr/>
            <p:nvPr/>
          </p:nvSpPr>
          <p:spPr>
            <a:xfrm>
              <a:off x="779533" y="5950612"/>
              <a:ext cx="4748416" cy="369332"/>
            </a:xfrm>
            <a:prstGeom prst="rect">
              <a:avLst/>
            </a:prstGeom>
          </p:spPr>
          <p:txBody>
            <a:bodyPr wrap="none">
              <a:spAutoFit/>
            </a:bodyPr>
            <a:lstStyle/>
            <a:p>
              <a:r>
                <a:rPr lang="en-US" b="1" i="0" dirty="0" smtClean="0">
                  <a:solidFill>
                    <a:schemeClr val="accent1">
                      <a:lumMod val="75000"/>
                    </a:schemeClr>
                  </a:solidFill>
                  <a:effectLst/>
                  <a:latin typeface="Walsheim"/>
                </a:rPr>
                <a:t>Recent Negative Items on Credit Reports</a:t>
              </a:r>
              <a:endParaRPr lang="en-US" dirty="0">
                <a:solidFill>
                  <a:schemeClr val="accent1">
                    <a:lumMod val="75000"/>
                  </a:schemeClr>
                </a:solidFill>
              </a:endParaRPr>
            </a:p>
          </p:txBody>
        </p:sp>
      </p:grpSp>
      <p:sp>
        <p:nvSpPr>
          <p:cNvPr id="7" name="Rectangle 6"/>
          <p:cNvSpPr/>
          <p:nvPr/>
        </p:nvSpPr>
        <p:spPr>
          <a:xfrm>
            <a:off x="8441802" y="2992546"/>
            <a:ext cx="3233578" cy="646331"/>
          </a:xfrm>
          <a:prstGeom prst="rect">
            <a:avLst/>
          </a:prstGeom>
        </p:spPr>
        <p:txBody>
          <a:bodyPr wrap="none">
            <a:spAutoFit/>
          </a:bodyPr>
          <a:lstStyle/>
          <a:p>
            <a:r>
              <a:rPr lang="en-US" altLang="zh-CN" dirty="0" smtClean="0">
                <a:solidFill>
                  <a:srgbClr val="C00000"/>
                </a:solidFill>
              </a:rPr>
              <a:t>Grant </a:t>
            </a:r>
            <a:r>
              <a:rPr lang="en-US" dirty="0" smtClean="0">
                <a:solidFill>
                  <a:srgbClr val="C00000"/>
                </a:solidFill>
              </a:rPr>
              <a:t>loans </a:t>
            </a:r>
            <a:r>
              <a:rPr lang="en-US" dirty="0">
                <a:solidFill>
                  <a:srgbClr val="C00000"/>
                </a:solidFill>
              </a:rPr>
              <a:t>only to people </a:t>
            </a:r>
            <a:endParaRPr lang="en-US" dirty="0" smtClean="0">
              <a:solidFill>
                <a:srgbClr val="C00000"/>
              </a:solidFill>
            </a:endParaRPr>
          </a:p>
          <a:p>
            <a:r>
              <a:rPr lang="en-US" dirty="0" smtClean="0">
                <a:solidFill>
                  <a:srgbClr val="C00000"/>
                </a:solidFill>
              </a:rPr>
              <a:t>who </a:t>
            </a:r>
            <a:r>
              <a:rPr lang="en-US" dirty="0">
                <a:solidFill>
                  <a:srgbClr val="C00000"/>
                </a:solidFill>
              </a:rPr>
              <a:t>will eventually repay them. </a:t>
            </a:r>
          </a:p>
        </p:txBody>
      </p:sp>
      <p:pic>
        <p:nvPicPr>
          <p:cNvPr id="8" name="Picture 7"/>
          <p:cNvPicPr>
            <a:picLocks noChangeAspect="1"/>
          </p:cNvPicPr>
          <p:nvPr/>
        </p:nvPicPr>
        <p:blipFill>
          <a:blip r:embed="rId4"/>
          <a:stretch>
            <a:fillRect/>
          </a:stretch>
        </p:blipFill>
        <p:spPr>
          <a:xfrm>
            <a:off x="5708469" y="2825236"/>
            <a:ext cx="2733333" cy="980952"/>
          </a:xfrm>
          <a:prstGeom prst="rect">
            <a:avLst/>
          </a:prstGeom>
        </p:spPr>
      </p:pic>
    </p:spTree>
    <p:extLst>
      <p:ext uri="{BB962C8B-B14F-4D97-AF65-F5344CB8AC3E}">
        <p14:creationId xmlns:p14="http://schemas.microsoft.com/office/powerpoint/2010/main" val="27398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What-3</a:t>
            </a:r>
            <a:endParaRPr lang="en-US" dirty="0"/>
          </a:p>
        </p:txBody>
      </p:sp>
      <p:pic>
        <p:nvPicPr>
          <p:cNvPr id="4" name="Picture 3"/>
          <p:cNvPicPr>
            <a:picLocks noChangeAspect="1"/>
          </p:cNvPicPr>
          <p:nvPr/>
        </p:nvPicPr>
        <p:blipFill>
          <a:blip r:embed="rId2"/>
          <a:stretch>
            <a:fillRect/>
          </a:stretch>
        </p:blipFill>
        <p:spPr>
          <a:xfrm>
            <a:off x="1585091" y="1993576"/>
            <a:ext cx="1993478" cy="1186594"/>
          </a:xfrm>
          <a:prstGeom prst="rect">
            <a:avLst/>
          </a:prstGeom>
        </p:spPr>
      </p:pic>
      <p:pic>
        <p:nvPicPr>
          <p:cNvPr id="5" name="Picture 4"/>
          <p:cNvPicPr>
            <a:picLocks noChangeAspect="1"/>
          </p:cNvPicPr>
          <p:nvPr/>
        </p:nvPicPr>
        <p:blipFill>
          <a:blip r:embed="rId3"/>
          <a:stretch>
            <a:fillRect/>
          </a:stretch>
        </p:blipFill>
        <p:spPr>
          <a:xfrm>
            <a:off x="7850768" y="2253955"/>
            <a:ext cx="1748378" cy="1064427"/>
          </a:xfrm>
          <a:prstGeom prst="rect">
            <a:avLst/>
          </a:prstGeom>
        </p:spPr>
      </p:pic>
      <p:sp>
        <p:nvSpPr>
          <p:cNvPr id="6" name="Rectangle 5"/>
          <p:cNvSpPr/>
          <p:nvPr/>
        </p:nvSpPr>
        <p:spPr>
          <a:xfrm>
            <a:off x="8081999" y="3448845"/>
            <a:ext cx="1517147" cy="369332"/>
          </a:xfrm>
          <a:prstGeom prst="rect">
            <a:avLst/>
          </a:prstGeom>
        </p:spPr>
        <p:txBody>
          <a:bodyPr wrap="none">
            <a:spAutoFit/>
          </a:bodyPr>
          <a:lstStyle/>
          <a:p>
            <a:r>
              <a:rPr lang="en-US" b="1" dirty="0" smtClean="0">
                <a:solidFill>
                  <a:schemeClr val="accent6">
                    <a:lumMod val="75000"/>
                  </a:schemeClr>
                </a:solidFill>
              </a:rPr>
              <a:t>detecting bias</a:t>
            </a:r>
            <a:endParaRPr lang="en-US" dirty="0">
              <a:solidFill>
                <a:schemeClr val="accent6">
                  <a:lumMod val="75000"/>
                </a:schemeClr>
              </a:solidFill>
            </a:endParaRPr>
          </a:p>
        </p:txBody>
      </p:sp>
      <p:grpSp>
        <p:nvGrpSpPr>
          <p:cNvPr id="7" name="Group 6"/>
          <p:cNvGrpSpPr/>
          <p:nvPr/>
        </p:nvGrpSpPr>
        <p:grpSpPr>
          <a:xfrm>
            <a:off x="2581830" y="3180171"/>
            <a:ext cx="6143127" cy="1062838"/>
            <a:chOff x="2581830" y="3180171"/>
            <a:chExt cx="6143127" cy="1062838"/>
          </a:xfrm>
        </p:grpSpPr>
        <p:sp>
          <p:nvSpPr>
            <p:cNvPr id="8" name="Rectangle 7"/>
            <p:cNvSpPr/>
            <p:nvPr/>
          </p:nvSpPr>
          <p:spPr>
            <a:xfrm>
              <a:off x="4505578" y="3873677"/>
              <a:ext cx="2679195" cy="369332"/>
            </a:xfrm>
            <a:prstGeom prst="rect">
              <a:avLst/>
            </a:prstGeom>
          </p:spPr>
          <p:txBody>
            <a:bodyPr wrap="none">
              <a:spAutoFit/>
            </a:bodyPr>
            <a:lstStyle/>
            <a:p>
              <a:r>
                <a:rPr lang="en-US" dirty="0" smtClean="0">
                  <a:solidFill>
                    <a:srgbClr val="C00000"/>
                  </a:solidFill>
                </a:rPr>
                <a:t>Increase </a:t>
              </a:r>
              <a:r>
                <a:rPr lang="en-US" b="1" dirty="0" smtClean="0">
                  <a:solidFill>
                    <a:srgbClr val="C00000"/>
                  </a:solidFill>
                </a:rPr>
                <a:t>social acceptance</a:t>
              </a:r>
              <a:endParaRPr lang="en-US" dirty="0">
                <a:solidFill>
                  <a:srgbClr val="C00000"/>
                </a:solidFill>
              </a:endParaRPr>
            </a:p>
          </p:txBody>
        </p:sp>
        <p:cxnSp>
          <p:nvCxnSpPr>
            <p:cNvPr id="9" name="Curved Connector 8"/>
            <p:cNvCxnSpPr>
              <a:stCxn id="5" idx="2"/>
              <a:endCxn id="4" idx="2"/>
            </p:cNvCxnSpPr>
            <p:nvPr/>
          </p:nvCxnSpPr>
          <p:spPr>
            <a:xfrm rot="5400000" flipH="1">
              <a:off x="5584288" y="177713"/>
              <a:ext cx="138212" cy="6143127"/>
            </a:xfrm>
            <a:prstGeom prst="curvedConnector3">
              <a:avLst>
                <a:gd name="adj1" fmla="val -247367"/>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1415733" y="3486473"/>
            <a:ext cx="2332193" cy="923330"/>
          </a:xfrm>
          <a:prstGeom prst="rect">
            <a:avLst/>
          </a:prstGeom>
        </p:spPr>
        <p:txBody>
          <a:bodyPr wrap="square">
            <a:spAutoFit/>
          </a:bodyPr>
          <a:lstStyle/>
          <a:p>
            <a:r>
              <a:rPr lang="en-US" b="1" dirty="0" smtClean="0">
                <a:solidFill>
                  <a:schemeClr val="accent6">
                    <a:lumMod val="75000"/>
                  </a:schemeClr>
                </a:solidFill>
              </a:rPr>
              <a:t>understand the cause of a decision;</a:t>
            </a:r>
          </a:p>
          <a:p>
            <a:endParaRPr lang="en-US" dirty="0">
              <a:solidFill>
                <a:schemeClr val="accent6">
                  <a:lumMod val="75000"/>
                </a:schemeClr>
              </a:solidFill>
            </a:endParaRPr>
          </a:p>
        </p:txBody>
      </p:sp>
      <p:grpSp>
        <p:nvGrpSpPr>
          <p:cNvPr id="11" name="Group 10"/>
          <p:cNvGrpSpPr/>
          <p:nvPr/>
        </p:nvGrpSpPr>
        <p:grpSpPr>
          <a:xfrm>
            <a:off x="2581829" y="1213938"/>
            <a:ext cx="6143127" cy="1040017"/>
            <a:chOff x="2581829" y="1213938"/>
            <a:chExt cx="6143127" cy="1040017"/>
          </a:xfrm>
        </p:grpSpPr>
        <p:sp>
          <p:nvSpPr>
            <p:cNvPr id="12" name="Rectangle 11"/>
            <p:cNvSpPr/>
            <p:nvPr/>
          </p:nvSpPr>
          <p:spPr>
            <a:xfrm>
              <a:off x="4465439" y="1213938"/>
              <a:ext cx="2719334" cy="369332"/>
            </a:xfrm>
            <a:prstGeom prst="rect">
              <a:avLst/>
            </a:prstGeom>
          </p:spPr>
          <p:txBody>
            <a:bodyPr wrap="none">
              <a:spAutoFit/>
            </a:bodyPr>
            <a:lstStyle/>
            <a:p>
              <a:r>
                <a:rPr lang="en-US" b="1" dirty="0" smtClean="0">
                  <a:solidFill>
                    <a:srgbClr val="C00000"/>
                  </a:solidFill>
                </a:rPr>
                <a:t>manage social interactions</a:t>
              </a:r>
              <a:endParaRPr lang="en-US" dirty="0">
                <a:solidFill>
                  <a:srgbClr val="C00000"/>
                </a:solidFill>
              </a:endParaRPr>
            </a:p>
          </p:txBody>
        </p:sp>
        <p:cxnSp>
          <p:nvCxnSpPr>
            <p:cNvPr id="13" name="Curved Connector 12"/>
            <p:cNvCxnSpPr>
              <a:stCxn id="4" idx="0"/>
              <a:endCxn id="5" idx="0"/>
            </p:cNvCxnSpPr>
            <p:nvPr/>
          </p:nvCxnSpPr>
          <p:spPr>
            <a:xfrm rot="16200000" flipH="1">
              <a:off x="5523203" y="-947798"/>
              <a:ext cx="260379" cy="6143127"/>
            </a:xfrm>
            <a:prstGeom prst="curvedConnector3">
              <a:avLst>
                <a:gd name="adj1" fmla="val -87795"/>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2071561" y="4965097"/>
            <a:ext cx="9160184" cy="1477328"/>
          </a:xfrm>
          <a:prstGeom prst="rect">
            <a:avLst/>
          </a:prstGeom>
        </p:spPr>
        <p:txBody>
          <a:bodyPr wrap="square">
            <a:spAutoFit/>
          </a:bodyPr>
          <a:lstStyle/>
          <a:p>
            <a:r>
              <a:rPr lang="en-US" b="1" dirty="0" smtClean="0"/>
              <a:t>Interpretability  could </a:t>
            </a:r>
            <a:r>
              <a:rPr lang="en-US" dirty="0" smtClean="0"/>
              <a:t>increase </a:t>
            </a:r>
            <a:r>
              <a:rPr lang="en-US" b="1" dirty="0" smtClean="0"/>
              <a:t>social acceptance</a:t>
            </a:r>
            <a:r>
              <a:rPr lang="en-US" dirty="0" smtClean="0"/>
              <a:t>:</a:t>
            </a:r>
          </a:p>
          <a:p>
            <a:endParaRPr lang="en-US" dirty="0" smtClean="0"/>
          </a:p>
          <a:p>
            <a:r>
              <a:rPr lang="en-US" dirty="0" smtClean="0"/>
              <a:t>“when I find out that Doge has knocked over a plant while dutifully vacuuming the house”….</a:t>
            </a:r>
          </a:p>
          <a:p>
            <a:endParaRPr lang="en-US" dirty="0"/>
          </a:p>
          <a:p>
            <a:r>
              <a:rPr lang="en-US" dirty="0" smtClean="0"/>
              <a:t> A machine or algorithm that </a:t>
            </a:r>
            <a:r>
              <a:rPr lang="en-US" dirty="0" smtClean="0">
                <a:solidFill>
                  <a:schemeClr val="accent6">
                    <a:lumMod val="75000"/>
                  </a:schemeClr>
                </a:solidFill>
              </a:rPr>
              <a:t>explains its predictions will find more acceptance.</a:t>
            </a:r>
            <a:endParaRPr lang="en-US" dirty="0" smtClean="0">
              <a:solidFill>
                <a:schemeClr val="accent6">
                  <a:lumMod val="75000"/>
                </a:schemeClr>
              </a:solidFill>
            </a:endParaRPr>
          </a:p>
        </p:txBody>
      </p:sp>
    </p:spTree>
    <p:extLst>
      <p:ext uri="{BB962C8B-B14F-4D97-AF65-F5344CB8AC3E}">
        <p14:creationId xmlns:p14="http://schemas.microsoft.com/office/powerpoint/2010/main" val="845363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What-3</a:t>
            </a:r>
            <a:endParaRPr lang="en-US" dirty="0"/>
          </a:p>
        </p:txBody>
      </p:sp>
      <p:sp>
        <p:nvSpPr>
          <p:cNvPr id="3" name="Content Placeholder 2"/>
          <p:cNvSpPr>
            <a:spLocks noGrp="1"/>
          </p:cNvSpPr>
          <p:nvPr>
            <p:ph idx="1"/>
          </p:nvPr>
        </p:nvSpPr>
        <p:spPr>
          <a:xfrm>
            <a:off x="757278" y="4798303"/>
            <a:ext cx="10515600" cy="2059697"/>
          </a:xfrm>
        </p:spPr>
        <p:txBody>
          <a:bodyPr>
            <a:normAutofit/>
          </a:bodyPr>
          <a:lstStyle/>
          <a:p>
            <a:r>
              <a:rPr lang="en-US" sz="1400" dirty="0"/>
              <a:t>  </a:t>
            </a:r>
            <a:r>
              <a:rPr lang="en-US" sz="1400" dirty="0" smtClean="0"/>
              <a:t>Explanation </a:t>
            </a:r>
            <a:r>
              <a:rPr lang="en-US" sz="1400" dirty="0"/>
              <a:t>are used to </a:t>
            </a:r>
            <a:r>
              <a:rPr lang="en-US" sz="1400" b="1" dirty="0">
                <a:solidFill>
                  <a:srgbClr val="C00000"/>
                </a:solidFill>
              </a:rPr>
              <a:t>manage social </a:t>
            </a:r>
            <a:r>
              <a:rPr lang="en-US" sz="1400" b="1" dirty="0" smtClean="0">
                <a:solidFill>
                  <a:srgbClr val="C00000"/>
                </a:solidFill>
              </a:rPr>
              <a:t>interactions</a:t>
            </a:r>
            <a:r>
              <a:rPr lang="en-US" sz="1400" dirty="0" smtClean="0">
                <a:solidFill>
                  <a:srgbClr val="C00000"/>
                </a:solidFill>
              </a:rPr>
              <a:t>:</a:t>
            </a:r>
            <a:endParaRPr lang="en-US" sz="1400" dirty="0" smtClean="0"/>
          </a:p>
        </p:txBody>
      </p:sp>
      <p:pic>
        <p:nvPicPr>
          <p:cNvPr id="4" name="Picture 3"/>
          <p:cNvPicPr>
            <a:picLocks noChangeAspect="1"/>
          </p:cNvPicPr>
          <p:nvPr/>
        </p:nvPicPr>
        <p:blipFill>
          <a:blip r:embed="rId3"/>
          <a:stretch>
            <a:fillRect/>
          </a:stretch>
        </p:blipFill>
        <p:spPr>
          <a:xfrm>
            <a:off x="1585091" y="1993576"/>
            <a:ext cx="1993478" cy="1186594"/>
          </a:xfrm>
          <a:prstGeom prst="rect">
            <a:avLst/>
          </a:prstGeom>
        </p:spPr>
      </p:pic>
      <p:pic>
        <p:nvPicPr>
          <p:cNvPr id="5" name="Picture 4"/>
          <p:cNvPicPr>
            <a:picLocks noChangeAspect="1"/>
          </p:cNvPicPr>
          <p:nvPr/>
        </p:nvPicPr>
        <p:blipFill>
          <a:blip r:embed="rId4"/>
          <a:stretch>
            <a:fillRect/>
          </a:stretch>
        </p:blipFill>
        <p:spPr>
          <a:xfrm>
            <a:off x="7850768" y="2253955"/>
            <a:ext cx="1748378" cy="1064427"/>
          </a:xfrm>
          <a:prstGeom prst="rect">
            <a:avLst/>
          </a:prstGeom>
        </p:spPr>
      </p:pic>
      <p:sp>
        <p:nvSpPr>
          <p:cNvPr id="6" name="Rectangle 5"/>
          <p:cNvSpPr/>
          <p:nvPr/>
        </p:nvSpPr>
        <p:spPr>
          <a:xfrm>
            <a:off x="8081999" y="3448845"/>
            <a:ext cx="1517147" cy="369332"/>
          </a:xfrm>
          <a:prstGeom prst="rect">
            <a:avLst/>
          </a:prstGeom>
        </p:spPr>
        <p:txBody>
          <a:bodyPr wrap="none">
            <a:spAutoFit/>
          </a:bodyPr>
          <a:lstStyle/>
          <a:p>
            <a:r>
              <a:rPr lang="en-US" b="1" dirty="0" smtClean="0">
                <a:solidFill>
                  <a:schemeClr val="accent6">
                    <a:lumMod val="75000"/>
                  </a:schemeClr>
                </a:solidFill>
              </a:rPr>
              <a:t>detecting bias</a:t>
            </a:r>
            <a:endParaRPr lang="en-US" dirty="0">
              <a:solidFill>
                <a:schemeClr val="accent6">
                  <a:lumMod val="75000"/>
                </a:schemeClr>
              </a:solidFill>
            </a:endParaRPr>
          </a:p>
        </p:txBody>
      </p:sp>
      <p:grpSp>
        <p:nvGrpSpPr>
          <p:cNvPr id="7" name="Group 6"/>
          <p:cNvGrpSpPr/>
          <p:nvPr/>
        </p:nvGrpSpPr>
        <p:grpSpPr>
          <a:xfrm>
            <a:off x="2581830" y="3180171"/>
            <a:ext cx="6143127" cy="1062838"/>
            <a:chOff x="2581830" y="3180171"/>
            <a:chExt cx="6143127" cy="1062838"/>
          </a:xfrm>
        </p:grpSpPr>
        <p:sp>
          <p:nvSpPr>
            <p:cNvPr id="8" name="Rectangle 7"/>
            <p:cNvSpPr/>
            <p:nvPr/>
          </p:nvSpPr>
          <p:spPr>
            <a:xfrm>
              <a:off x="4505578" y="3873677"/>
              <a:ext cx="2679195" cy="369332"/>
            </a:xfrm>
            <a:prstGeom prst="rect">
              <a:avLst/>
            </a:prstGeom>
          </p:spPr>
          <p:txBody>
            <a:bodyPr wrap="none">
              <a:spAutoFit/>
            </a:bodyPr>
            <a:lstStyle/>
            <a:p>
              <a:r>
                <a:rPr lang="en-US" dirty="0" smtClean="0">
                  <a:solidFill>
                    <a:schemeClr val="accent6">
                      <a:lumMod val="75000"/>
                    </a:schemeClr>
                  </a:solidFill>
                </a:rPr>
                <a:t>Increase </a:t>
              </a:r>
              <a:r>
                <a:rPr lang="en-US" b="1" dirty="0" smtClean="0">
                  <a:solidFill>
                    <a:schemeClr val="accent6">
                      <a:lumMod val="75000"/>
                    </a:schemeClr>
                  </a:solidFill>
                </a:rPr>
                <a:t>social acceptance</a:t>
              </a:r>
              <a:endParaRPr lang="en-US" dirty="0">
                <a:solidFill>
                  <a:schemeClr val="accent6">
                    <a:lumMod val="75000"/>
                  </a:schemeClr>
                </a:solidFill>
              </a:endParaRPr>
            </a:p>
          </p:txBody>
        </p:sp>
        <p:cxnSp>
          <p:nvCxnSpPr>
            <p:cNvPr id="9" name="Curved Connector 8"/>
            <p:cNvCxnSpPr>
              <a:stCxn id="5" idx="2"/>
              <a:endCxn id="4" idx="2"/>
            </p:cNvCxnSpPr>
            <p:nvPr/>
          </p:nvCxnSpPr>
          <p:spPr>
            <a:xfrm rot="5400000" flipH="1">
              <a:off x="5584288" y="177713"/>
              <a:ext cx="138212" cy="6143127"/>
            </a:xfrm>
            <a:prstGeom prst="curvedConnector3">
              <a:avLst>
                <a:gd name="adj1" fmla="val -247367"/>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1415733" y="3486473"/>
            <a:ext cx="2332193" cy="923330"/>
          </a:xfrm>
          <a:prstGeom prst="rect">
            <a:avLst/>
          </a:prstGeom>
        </p:spPr>
        <p:txBody>
          <a:bodyPr wrap="square">
            <a:spAutoFit/>
          </a:bodyPr>
          <a:lstStyle/>
          <a:p>
            <a:r>
              <a:rPr lang="en-US" b="1" dirty="0" smtClean="0">
                <a:solidFill>
                  <a:schemeClr val="accent6">
                    <a:lumMod val="75000"/>
                  </a:schemeClr>
                </a:solidFill>
              </a:rPr>
              <a:t>understand the cause of a decision;</a:t>
            </a:r>
          </a:p>
          <a:p>
            <a:endParaRPr lang="en-US" dirty="0">
              <a:solidFill>
                <a:schemeClr val="accent6">
                  <a:lumMod val="75000"/>
                </a:schemeClr>
              </a:solidFill>
            </a:endParaRPr>
          </a:p>
        </p:txBody>
      </p:sp>
      <p:grpSp>
        <p:nvGrpSpPr>
          <p:cNvPr id="11" name="Group 10"/>
          <p:cNvGrpSpPr/>
          <p:nvPr/>
        </p:nvGrpSpPr>
        <p:grpSpPr>
          <a:xfrm>
            <a:off x="2581829" y="1213938"/>
            <a:ext cx="6143127" cy="1040017"/>
            <a:chOff x="2581829" y="1213938"/>
            <a:chExt cx="6143127" cy="1040017"/>
          </a:xfrm>
        </p:grpSpPr>
        <p:sp>
          <p:nvSpPr>
            <p:cNvPr id="12" name="Rectangle 11"/>
            <p:cNvSpPr/>
            <p:nvPr/>
          </p:nvSpPr>
          <p:spPr>
            <a:xfrm>
              <a:off x="4465439" y="1213938"/>
              <a:ext cx="2719334" cy="369332"/>
            </a:xfrm>
            <a:prstGeom prst="rect">
              <a:avLst/>
            </a:prstGeom>
          </p:spPr>
          <p:txBody>
            <a:bodyPr wrap="none">
              <a:spAutoFit/>
            </a:bodyPr>
            <a:lstStyle/>
            <a:p>
              <a:r>
                <a:rPr lang="en-US" b="1" dirty="0" smtClean="0">
                  <a:solidFill>
                    <a:srgbClr val="C00000"/>
                  </a:solidFill>
                </a:rPr>
                <a:t>manage social interactions</a:t>
              </a:r>
              <a:endParaRPr lang="en-US" dirty="0">
                <a:solidFill>
                  <a:srgbClr val="C00000"/>
                </a:solidFill>
              </a:endParaRPr>
            </a:p>
          </p:txBody>
        </p:sp>
        <p:cxnSp>
          <p:nvCxnSpPr>
            <p:cNvPr id="13" name="Curved Connector 12"/>
            <p:cNvCxnSpPr>
              <a:stCxn id="4" idx="0"/>
              <a:endCxn id="5" idx="0"/>
            </p:cNvCxnSpPr>
            <p:nvPr/>
          </p:nvCxnSpPr>
          <p:spPr>
            <a:xfrm rot="16200000" flipH="1">
              <a:off x="5523203" y="-947798"/>
              <a:ext cx="260379" cy="6143127"/>
            </a:xfrm>
            <a:prstGeom prst="curvedConnector3">
              <a:avLst>
                <a:gd name="adj1" fmla="val -87795"/>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6331722" y="4392438"/>
            <a:ext cx="6096000" cy="2308324"/>
          </a:xfrm>
          <a:prstGeom prst="rect">
            <a:avLst/>
          </a:prstGeom>
        </p:spPr>
        <p:txBody>
          <a:bodyPr>
            <a:spAutoFit/>
          </a:bodyPr>
          <a:lstStyle/>
          <a:p>
            <a:r>
              <a:rPr lang="en-US" dirty="0" smtClean="0"/>
              <a:t>Doge got stuck could be :</a:t>
            </a:r>
          </a:p>
          <a:p>
            <a:endParaRPr lang="en-US" dirty="0" smtClean="0"/>
          </a:p>
          <a:p>
            <a:pPr marL="342900" indent="-342900">
              <a:buAutoNum type="arabicPeriod"/>
            </a:pPr>
            <a:r>
              <a:rPr lang="en-US" dirty="0" smtClean="0"/>
              <a:t>the battery was very low</a:t>
            </a:r>
          </a:p>
          <a:p>
            <a:pPr marL="342900" indent="-342900">
              <a:buAutoNum type="arabicPeriod"/>
            </a:pPr>
            <a:r>
              <a:rPr lang="en-US" dirty="0" smtClean="0"/>
              <a:t>that one of the wheels is not working properly </a:t>
            </a:r>
          </a:p>
          <a:p>
            <a:pPr marL="342900" indent="-342900">
              <a:buAutoNum type="arabicPeriod"/>
            </a:pPr>
            <a:r>
              <a:rPr lang="en-US" dirty="0" smtClean="0"/>
              <a:t>there is a bug that makes the robot go to the same spot over and over again even though there was an obstacle.</a:t>
            </a:r>
          </a:p>
          <a:p>
            <a:pPr marL="342900" indent="-342900">
              <a:buAutoNum type="arabicPeriod"/>
            </a:pPr>
            <a:r>
              <a:rPr lang="en-US" dirty="0" smtClean="0">
                <a:solidFill>
                  <a:srgbClr val="C00000"/>
                </a:solidFill>
              </a:rPr>
              <a:t>Carpet block its </a:t>
            </a:r>
            <a:r>
              <a:rPr lang="en-US" dirty="0" err="1" smtClean="0">
                <a:solidFill>
                  <a:srgbClr val="C00000"/>
                </a:solidFill>
              </a:rPr>
              <a:t>way</a:t>
            </a:r>
            <a:r>
              <a:rPr lang="en-US" dirty="0" err="1" smtClean="0">
                <a:solidFill>
                  <a:srgbClr val="C00000"/>
                </a:solidFill>
                <a:sym typeface="Wingdings" panose="05000000000000000000" pitchFamily="2" charset="2"/>
              </a:rPr>
              <a:t></a:t>
            </a:r>
            <a:r>
              <a:rPr lang="en-US" b="1" u="sng" dirty="0" err="1" smtClean="0">
                <a:solidFill>
                  <a:srgbClr val="C00000"/>
                </a:solidFill>
              </a:rPr>
              <a:t>an</a:t>
            </a:r>
            <a:r>
              <a:rPr lang="en-US" b="1" u="sng" dirty="0" smtClean="0">
                <a:solidFill>
                  <a:srgbClr val="C00000"/>
                </a:solidFill>
              </a:rPr>
              <a:t> even surface</a:t>
            </a:r>
            <a:endParaRPr lang="en-US" b="1" u="sng" dirty="0" smtClean="0">
              <a:solidFill>
                <a:srgbClr val="C00000"/>
              </a:solidFill>
            </a:endParaRPr>
          </a:p>
          <a:p>
            <a:pPr marL="342900" indent="-342900">
              <a:buAutoNum type="arabicPeriod"/>
            </a:pPr>
            <a:r>
              <a:rPr lang="en-US" dirty="0" smtClean="0"/>
              <a:t>…</a:t>
            </a:r>
            <a:r>
              <a:rPr lang="en-US" dirty="0" smtClean="0"/>
              <a:t> </a:t>
            </a:r>
            <a:endParaRPr lang="en-US" dirty="0"/>
          </a:p>
        </p:txBody>
      </p:sp>
    </p:spTree>
    <p:extLst>
      <p:ext uri="{BB962C8B-B14F-4D97-AF65-F5344CB8AC3E}">
        <p14:creationId xmlns:p14="http://schemas.microsoft.com/office/powerpoint/2010/main" val="3512835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957</Words>
  <Application>Microsoft Office PowerPoint</Application>
  <PresentationFormat>Widescreen</PresentationFormat>
  <Paragraphs>179</Paragraphs>
  <Slides>13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AvenirNext</vt:lpstr>
      <vt:lpstr>Helvetica Neue</vt:lpstr>
      <vt:lpstr>Walsheim</vt:lpstr>
      <vt:lpstr>宋体</vt:lpstr>
      <vt:lpstr>Arial</vt:lpstr>
      <vt:lpstr>Calibri</vt:lpstr>
      <vt:lpstr>Calibri Light</vt:lpstr>
      <vt:lpstr>Corbel</vt:lpstr>
      <vt:lpstr>Wingdings</vt:lpstr>
      <vt:lpstr>Office Theme</vt:lpstr>
      <vt:lpstr>PowerPoint Presentation</vt:lpstr>
      <vt:lpstr>WHY-0</vt:lpstr>
      <vt:lpstr>WHY-0</vt:lpstr>
      <vt:lpstr>Why-1: Why we should know WHY?</vt:lpstr>
      <vt:lpstr>WHY-2</vt:lpstr>
      <vt:lpstr>What-1</vt:lpstr>
      <vt:lpstr>What-2</vt:lpstr>
      <vt:lpstr>What-3</vt:lpstr>
      <vt:lpstr>What-3</vt:lpstr>
      <vt:lpstr>How-1</vt:lpstr>
      <vt:lpstr>How-2</vt:lpstr>
      <vt:lpstr>How-2</vt:lpstr>
      <vt:lpstr>Evaluation</vt:lpstr>
    </vt:vector>
  </TitlesOfParts>
  <Company>Cisco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Ziwei Fan</dc:creator>
  <cp:lastModifiedBy>Ziwei Fan</cp:lastModifiedBy>
  <cp:revision>356</cp:revision>
  <dcterms:created xsi:type="dcterms:W3CDTF">2019-02-25T15:36:08Z</dcterms:created>
  <dcterms:modified xsi:type="dcterms:W3CDTF">2019-02-25T20:39:05Z</dcterms:modified>
</cp:coreProperties>
</file>