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9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84" y="1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1AC2D-8F77-4287-9F21-EE432F9CF25A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D83A-5994-4913-B387-FE8BB3535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82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1AC2D-8F77-4287-9F21-EE432F9CF25A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D83A-5994-4913-B387-FE8BB3535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6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1AC2D-8F77-4287-9F21-EE432F9CF25A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D83A-5994-4913-B387-FE8BB3535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30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1AC2D-8F77-4287-9F21-EE432F9CF25A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D83A-5994-4913-B387-FE8BB3535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92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1AC2D-8F77-4287-9F21-EE432F9CF25A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D83A-5994-4913-B387-FE8BB3535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23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1AC2D-8F77-4287-9F21-EE432F9CF25A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D83A-5994-4913-B387-FE8BB3535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97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1AC2D-8F77-4287-9F21-EE432F9CF25A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D83A-5994-4913-B387-FE8BB3535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47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1AC2D-8F77-4287-9F21-EE432F9CF25A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D83A-5994-4913-B387-FE8BB3535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37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1AC2D-8F77-4287-9F21-EE432F9CF25A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D83A-5994-4913-B387-FE8BB3535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09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1AC2D-8F77-4287-9F21-EE432F9CF25A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D83A-5994-4913-B387-FE8BB3535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20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1AC2D-8F77-4287-9F21-EE432F9CF25A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D83A-5994-4913-B387-FE8BB3535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4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1AC2D-8F77-4287-9F21-EE432F9CF25A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AD83A-5994-4913-B387-FE8BB3535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65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02" y="949027"/>
            <a:ext cx="7247619" cy="2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002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327" y="33555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smtClean="0">
                <a:solidFill>
                  <a:srgbClr val="404040"/>
                </a:solidFill>
                <a:effectLst/>
                <a:latin typeface="Lora"/>
              </a:rPr>
              <a:t>lead to this feature importance plots (not the same for each case!). The green bars mean that the 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Lora"/>
              </a:rPr>
              <a:t>feature supports predicted label</a:t>
            </a:r>
            <a:r>
              <a:rPr lang="en-US" b="0" i="0" dirty="0" smtClean="0">
                <a:solidFill>
                  <a:srgbClr val="404040"/>
                </a:solidFill>
                <a:effectLst/>
                <a:latin typeface="Lora"/>
              </a:rPr>
              <a:t>, and the 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Lora"/>
              </a:rPr>
              <a:t>red bars contradict it. </a:t>
            </a:r>
            <a:r>
              <a:rPr lang="en-US" b="0" i="0" dirty="0" smtClean="0">
                <a:solidFill>
                  <a:srgbClr val="404040"/>
                </a:solidFill>
                <a:effectLst/>
                <a:latin typeface="Lora"/>
              </a:rPr>
              <a:t>Let’s have a look at the correctly predicted labels: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27" y="1993915"/>
            <a:ext cx="6685714" cy="45047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70258" y="2632690"/>
            <a:ext cx="44695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Smaller and more regular cells with low values of bare nuclei (</a:t>
            </a:r>
            <a:r>
              <a:rPr lang="en-US" dirty="0" err="1" smtClean="0"/>
              <a:t>bare_nuclei</a:t>
            </a:r>
            <a:r>
              <a:rPr lang="en-US" dirty="0" smtClean="0"/>
              <a:t>):correctly indicate benign cells, </a:t>
            </a:r>
          </a:p>
          <a:p>
            <a:endParaRPr lang="en-US" dirty="0"/>
          </a:p>
          <a:p>
            <a:r>
              <a:rPr lang="en-US" dirty="0" smtClean="0"/>
              <a:t>whereas big, irregular cells with higher values of clump thickness (</a:t>
            </a:r>
            <a:r>
              <a:rPr lang="en-US" dirty="0" err="1" smtClean="0"/>
              <a:t>cl_thickness</a:t>
            </a:r>
            <a:r>
              <a:rPr lang="en-US" dirty="0" smtClean="0"/>
              <a:t>) support malignant label. It all makes sense.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76835" y="2791752"/>
            <a:ext cx="1351370" cy="9710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691105" y="2791752"/>
            <a:ext cx="1351370" cy="9710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776073" y="2791751"/>
            <a:ext cx="1351370" cy="9710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677620" y="4012300"/>
            <a:ext cx="1351370" cy="971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696923" y="5120909"/>
            <a:ext cx="1351370" cy="9710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76835" y="5120908"/>
            <a:ext cx="1351370" cy="9710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38346" y="4197743"/>
            <a:ext cx="1351370" cy="971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38346" y="5399047"/>
            <a:ext cx="1351370" cy="9710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98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3454" y="266465"/>
            <a:ext cx="4224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404040"/>
                </a:solidFill>
                <a:effectLst/>
                <a:latin typeface="Lora"/>
              </a:rPr>
              <a:t>What about the </a:t>
            </a:r>
            <a:r>
              <a:rPr lang="en-US" b="0" i="0" dirty="0" err="1" smtClean="0">
                <a:solidFill>
                  <a:srgbClr val="404040"/>
                </a:solidFill>
                <a:effectLst/>
                <a:latin typeface="Lora"/>
              </a:rPr>
              <a:t>misclasified</a:t>
            </a:r>
            <a:r>
              <a:rPr lang="en-US" b="0" i="0" dirty="0" smtClean="0">
                <a:solidFill>
                  <a:srgbClr val="404040"/>
                </a:solidFill>
                <a:effectLst/>
                <a:latin typeface="Lora"/>
              </a:rPr>
              <a:t> labels?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72" y="871051"/>
            <a:ext cx="5891959" cy="391943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144683" y="694477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b="0" i="0" dirty="0" smtClean="0">
              <a:solidFill>
                <a:srgbClr val="404040"/>
              </a:solidFill>
              <a:effectLst/>
              <a:latin typeface="Lor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38828" y="1671353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0" i="0" dirty="0" smtClean="0">
                <a:solidFill>
                  <a:srgbClr val="404040"/>
                </a:solidFill>
                <a:effectLst/>
                <a:latin typeface="Lora"/>
              </a:rPr>
              <a:t>All the wrong cases were predicted to be benign while they were malignant, why? </a:t>
            </a:r>
          </a:p>
          <a:p>
            <a:pPr marL="285750" indent="-285750">
              <a:buFontTx/>
              <a:buChar char="-"/>
            </a:pPr>
            <a:r>
              <a:rPr lang="en-US" sz="1400" b="0" i="0" dirty="0" smtClean="0">
                <a:solidFill>
                  <a:srgbClr val="404040"/>
                </a:solidFill>
                <a:effectLst/>
                <a:latin typeface="Lora"/>
              </a:rPr>
              <a:t>It looks like they were </a:t>
            </a:r>
            <a:r>
              <a:rPr lang="en-US" sz="1400" b="0" i="0" dirty="0" smtClean="0">
                <a:solidFill>
                  <a:srgbClr val="FF0000"/>
                </a:solidFill>
                <a:effectLst/>
                <a:latin typeface="Lora"/>
              </a:rPr>
              <a:t>mainly small and quite regular cells</a:t>
            </a:r>
            <a:r>
              <a:rPr lang="en-US" sz="1400" b="0" i="0" dirty="0" smtClean="0">
                <a:solidFill>
                  <a:srgbClr val="404040"/>
                </a:solidFill>
                <a:effectLst/>
                <a:latin typeface="Lora"/>
              </a:rPr>
              <a:t>, although some malignant characteristics were still present (e.g. higher values of bare nuclei and clump thickness).</a:t>
            </a:r>
          </a:p>
          <a:p>
            <a:r>
              <a:rPr lang="en-US" sz="1400" b="0" i="0" dirty="0" smtClean="0">
                <a:solidFill>
                  <a:srgbClr val="404040"/>
                </a:solidFill>
                <a:effectLst/>
                <a:latin typeface="Lora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sz="1400" b="0" i="0" dirty="0" smtClean="0">
                <a:solidFill>
                  <a:srgbClr val="404040"/>
                </a:solidFill>
                <a:effectLst/>
                <a:latin typeface="Lora"/>
              </a:rPr>
              <a:t>What a great improvement of our understanding of how the ‘black box’ model works and why it makes mistakes. Even though it doesn’t produce ‘fixed’ feature importance plots (i.e. a general, not case-to-case view of which variables are most informative when making a prediction), </a:t>
            </a:r>
            <a:r>
              <a:rPr lang="en-US" sz="1400" b="0" i="0" dirty="0" smtClean="0">
                <a:solidFill>
                  <a:srgbClr val="FF0000"/>
                </a:solidFill>
                <a:effectLst/>
                <a:latin typeface="Lora"/>
              </a:rPr>
              <a:t>it allows you to make a good educated guess of which features matter. 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74364" y="1487585"/>
            <a:ext cx="1351370" cy="971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73347" y="1416106"/>
            <a:ext cx="1414241" cy="1200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52918" y="2644747"/>
            <a:ext cx="1414241" cy="1200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74364" y="2408730"/>
            <a:ext cx="2321990" cy="1078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04362" y="3478227"/>
            <a:ext cx="2321990" cy="1078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281730" y="3741986"/>
            <a:ext cx="1797474" cy="1314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292849" y="3558658"/>
            <a:ext cx="2492956" cy="11512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03398" y="3558658"/>
            <a:ext cx="1351979" cy="11512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83380" y="2636752"/>
            <a:ext cx="1351979" cy="11512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362851" y="2401498"/>
            <a:ext cx="2422954" cy="11512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53566" y="1395484"/>
            <a:ext cx="2422954" cy="11512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81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2691" y="147124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smtClean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LIME explainer class to predict the top 5 most important features that influence in both predicted classes.  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04008" y="1165253"/>
            <a:ext cx="12192000" cy="457200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lime </a:t>
            </a:r>
            <a:endParaRPr kumimoji="0" lang="en-US" altLang="en-US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04008" y="1622453"/>
            <a:ext cx="12192000" cy="457200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lime.lime_tabular</a:t>
            </a:r>
            <a:endParaRPr kumimoji="0" lang="en-US" altLang="en-US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04008" y="2079653"/>
            <a:ext cx="12192000" cy="457200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04008" y="2536853"/>
            <a:ext cx="12192000" cy="457200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h2o_drf_wrapper = h2o_predict_proba_wrapper(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aml.leader,feature_names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04008" y="2945654"/>
            <a:ext cx="7857920" cy="553998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explainer =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lime.lime_tabular.LimeTabularExplainer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(train ,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class_names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class_names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feature_names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feature_names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categorical_features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categorical_features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categorical_names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categorical_names,kernel_width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166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verbose=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704008" y="3451253"/>
            <a:ext cx="12192000" cy="457200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1166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  <a:endParaRPr kumimoji="0" lang="en-US" altLang="en-US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704008" y="3908453"/>
            <a:ext cx="12192000" cy="457200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 = explainer.explain_instance(test[i], h2o_drf_wrapper.predict_proba, num_features=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1166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1837" y="12015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smtClean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use the LIME explainer class to predict the top 5 most important features that influence in both predicted classes. 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141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2774</TotalTime>
  <Words>278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Lora</vt:lpstr>
      <vt:lpstr>Arial</vt:lpstr>
      <vt:lpstr>Calibri</vt:lpstr>
      <vt:lpstr>Calibri Light</vt:lpstr>
      <vt:lpstr>Cambria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Cisco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Ziwei Fan</dc:creator>
  <cp:lastModifiedBy>Ziwei Fan</cp:lastModifiedBy>
  <cp:revision>11</cp:revision>
  <dcterms:created xsi:type="dcterms:W3CDTF">2019-03-12T20:58:09Z</dcterms:created>
  <dcterms:modified xsi:type="dcterms:W3CDTF">2019-03-14T19:12:28Z</dcterms:modified>
</cp:coreProperties>
</file>