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65" r:id="rId7"/>
    <p:sldId id="259" r:id="rId8"/>
    <p:sldId id="271" r:id="rId9"/>
    <p:sldId id="267" r:id="rId10"/>
    <p:sldId id="260" r:id="rId11"/>
    <p:sldId id="269" r:id="rId12"/>
    <p:sldId id="261" r:id="rId13"/>
    <p:sldId id="270" r:id="rId14"/>
    <p:sldId id="262" r:id="rId15"/>
    <p:sldId id="272" r:id="rId16"/>
    <p:sldId id="273" r:id="rId17"/>
  </p:sldIdLst>
  <p:sldSz cx="11795125" cy="15909925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660"/>
  </p:normalViewPr>
  <p:slideViewPr>
    <p:cSldViewPr snapToGrid="0">
      <p:cViewPr>
        <p:scale>
          <a:sx n="50" d="100"/>
          <a:sy n="50" d="100"/>
        </p:scale>
        <p:origin x="170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635" y="2603781"/>
            <a:ext cx="10025856" cy="5539011"/>
          </a:xfrm>
        </p:spPr>
        <p:txBody>
          <a:bodyPr anchor="b"/>
          <a:lstStyle>
            <a:lvl1pPr algn="ctr">
              <a:defRPr sz="77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391" y="8356397"/>
            <a:ext cx="8846344" cy="3841215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786" indent="0" algn="ctr">
              <a:buNone/>
              <a:defRPr sz="2580"/>
            </a:lvl2pPr>
            <a:lvl3pPr marL="1179573" indent="0" algn="ctr">
              <a:buNone/>
              <a:defRPr sz="2322"/>
            </a:lvl3pPr>
            <a:lvl4pPr marL="1769359" indent="0" algn="ctr">
              <a:buNone/>
              <a:defRPr sz="2064"/>
            </a:lvl4pPr>
            <a:lvl5pPr marL="2359144" indent="0" algn="ctr">
              <a:buNone/>
              <a:defRPr sz="2064"/>
            </a:lvl5pPr>
            <a:lvl6pPr marL="2948930" indent="0" algn="ctr">
              <a:buNone/>
              <a:defRPr sz="2064"/>
            </a:lvl6pPr>
            <a:lvl7pPr marL="3538718" indent="0" algn="ctr">
              <a:buNone/>
              <a:defRPr sz="2064"/>
            </a:lvl7pPr>
            <a:lvl8pPr marL="4128504" indent="0" algn="ctr">
              <a:buNone/>
              <a:defRPr sz="2064"/>
            </a:lvl8pPr>
            <a:lvl9pPr marL="4718290" indent="0" algn="ctr">
              <a:buNone/>
              <a:defRPr sz="20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0887" y="847056"/>
            <a:ext cx="2543324" cy="13482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916" y="847056"/>
            <a:ext cx="7482532" cy="13482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73" y="3966437"/>
            <a:ext cx="10173295" cy="6618086"/>
          </a:xfrm>
        </p:spPr>
        <p:txBody>
          <a:bodyPr anchor="b"/>
          <a:lstStyle>
            <a:lvl1pPr>
              <a:defRPr sz="77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73" y="10647135"/>
            <a:ext cx="10173295" cy="3480295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786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573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35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914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93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718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850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829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915" y="4235284"/>
            <a:ext cx="5012928" cy="1009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1282" y="4235284"/>
            <a:ext cx="5012928" cy="1009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2" y="847063"/>
            <a:ext cx="10173295" cy="3075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453" y="3900142"/>
            <a:ext cx="4989890" cy="1911400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786" indent="0">
              <a:buNone/>
              <a:defRPr sz="2580" b="1"/>
            </a:lvl2pPr>
            <a:lvl3pPr marL="1179573" indent="0">
              <a:buNone/>
              <a:defRPr sz="2322" b="1"/>
            </a:lvl3pPr>
            <a:lvl4pPr marL="1769359" indent="0">
              <a:buNone/>
              <a:defRPr sz="2064" b="1"/>
            </a:lvl4pPr>
            <a:lvl5pPr marL="2359144" indent="0">
              <a:buNone/>
              <a:defRPr sz="2064" b="1"/>
            </a:lvl5pPr>
            <a:lvl6pPr marL="2948930" indent="0">
              <a:buNone/>
              <a:defRPr sz="2064" b="1"/>
            </a:lvl6pPr>
            <a:lvl7pPr marL="3538718" indent="0">
              <a:buNone/>
              <a:defRPr sz="2064" b="1"/>
            </a:lvl7pPr>
            <a:lvl8pPr marL="4128504" indent="0">
              <a:buNone/>
              <a:defRPr sz="2064" b="1"/>
            </a:lvl8pPr>
            <a:lvl9pPr marL="4718290" indent="0">
              <a:buNone/>
              <a:defRPr sz="20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453" y="5811545"/>
            <a:ext cx="4989890" cy="8547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1283" y="3900142"/>
            <a:ext cx="5014464" cy="1911400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786" indent="0">
              <a:buNone/>
              <a:defRPr sz="2580" b="1"/>
            </a:lvl2pPr>
            <a:lvl3pPr marL="1179573" indent="0">
              <a:buNone/>
              <a:defRPr sz="2322" b="1"/>
            </a:lvl3pPr>
            <a:lvl4pPr marL="1769359" indent="0">
              <a:buNone/>
              <a:defRPr sz="2064" b="1"/>
            </a:lvl4pPr>
            <a:lvl5pPr marL="2359144" indent="0">
              <a:buNone/>
              <a:defRPr sz="2064" b="1"/>
            </a:lvl5pPr>
            <a:lvl6pPr marL="2948930" indent="0">
              <a:buNone/>
              <a:defRPr sz="2064" b="1"/>
            </a:lvl6pPr>
            <a:lvl7pPr marL="3538718" indent="0">
              <a:buNone/>
              <a:defRPr sz="2064" b="1"/>
            </a:lvl7pPr>
            <a:lvl8pPr marL="4128504" indent="0">
              <a:buNone/>
              <a:defRPr sz="2064" b="1"/>
            </a:lvl8pPr>
            <a:lvl9pPr marL="4718290" indent="0">
              <a:buNone/>
              <a:defRPr sz="20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1283" y="5811545"/>
            <a:ext cx="5014464" cy="8547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3" y="1060662"/>
            <a:ext cx="3804235" cy="3712316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4" y="2290740"/>
            <a:ext cx="5971282" cy="11306359"/>
          </a:xfrm>
        </p:spPr>
        <p:txBody>
          <a:bodyPr/>
          <a:lstStyle>
            <a:lvl1pPr>
              <a:defRPr sz="4128"/>
            </a:lvl1pPr>
            <a:lvl2pPr>
              <a:defRPr sz="3612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453" y="4772981"/>
            <a:ext cx="3804235" cy="8842531"/>
          </a:xfrm>
        </p:spPr>
        <p:txBody>
          <a:bodyPr/>
          <a:lstStyle>
            <a:lvl1pPr marL="0" indent="0">
              <a:buNone/>
              <a:defRPr sz="2064"/>
            </a:lvl1pPr>
            <a:lvl2pPr marL="589786" indent="0">
              <a:buNone/>
              <a:defRPr sz="1806"/>
            </a:lvl2pPr>
            <a:lvl3pPr marL="1179573" indent="0">
              <a:buNone/>
              <a:defRPr sz="1548"/>
            </a:lvl3pPr>
            <a:lvl4pPr marL="1769359" indent="0">
              <a:buNone/>
              <a:defRPr sz="1290"/>
            </a:lvl4pPr>
            <a:lvl5pPr marL="2359144" indent="0">
              <a:buNone/>
              <a:defRPr sz="1290"/>
            </a:lvl5pPr>
            <a:lvl6pPr marL="2948930" indent="0">
              <a:buNone/>
              <a:defRPr sz="1290"/>
            </a:lvl6pPr>
            <a:lvl7pPr marL="3538718" indent="0">
              <a:buNone/>
              <a:defRPr sz="1290"/>
            </a:lvl7pPr>
            <a:lvl8pPr marL="4128504" indent="0">
              <a:buNone/>
              <a:defRPr sz="1290"/>
            </a:lvl8pPr>
            <a:lvl9pPr marL="4718290" indent="0">
              <a:buNone/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3" y="1060662"/>
            <a:ext cx="3804235" cy="3712316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14464" y="2290740"/>
            <a:ext cx="5971282" cy="11306359"/>
          </a:xfrm>
        </p:spPr>
        <p:txBody>
          <a:bodyPr anchor="t"/>
          <a:lstStyle>
            <a:lvl1pPr marL="0" indent="0">
              <a:buNone/>
              <a:defRPr sz="4128"/>
            </a:lvl1pPr>
            <a:lvl2pPr marL="589786" indent="0">
              <a:buNone/>
              <a:defRPr sz="3612"/>
            </a:lvl2pPr>
            <a:lvl3pPr marL="1179573" indent="0">
              <a:buNone/>
              <a:defRPr sz="3096"/>
            </a:lvl3pPr>
            <a:lvl4pPr marL="1769359" indent="0">
              <a:buNone/>
              <a:defRPr sz="2580"/>
            </a:lvl4pPr>
            <a:lvl5pPr marL="2359144" indent="0">
              <a:buNone/>
              <a:defRPr sz="2580"/>
            </a:lvl5pPr>
            <a:lvl6pPr marL="2948930" indent="0">
              <a:buNone/>
              <a:defRPr sz="2580"/>
            </a:lvl6pPr>
            <a:lvl7pPr marL="3538718" indent="0">
              <a:buNone/>
              <a:defRPr sz="2580"/>
            </a:lvl7pPr>
            <a:lvl8pPr marL="4128504" indent="0">
              <a:buNone/>
              <a:defRPr sz="2580"/>
            </a:lvl8pPr>
            <a:lvl9pPr marL="4718290" indent="0">
              <a:buNone/>
              <a:defRPr sz="25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453" y="4772981"/>
            <a:ext cx="3804235" cy="8842531"/>
          </a:xfrm>
        </p:spPr>
        <p:txBody>
          <a:bodyPr/>
          <a:lstStyle>
            <a:lvl1pPr marL="0" indent="0">
              <a:buNone/>
              <a:defRPr sz="2064"/>
            </a:lvl1pPr>
            <a:lvl2pPr marL="589786" indent="0">
              <a:buNone/>
              <a:defRPr sz="1806"/>
            </a:lvl2pPr>
            <a:lvl3pPr marL="1179573" indent="0">
              <a:buNone/>
              <a:defRPr sz="1548"/>
            </a:lvl3pPr>
            <a:lvl4pPr marL="1769359" indent="0">
              <a:buNone/>
              <a:defRPr sz="1290"/>
            </a:lvl4pPr>
            <a:lvl5pPr marL="2359144" indent="0">
              <a:buNone/>
              <a:defRPr sz="1290"/>
            </a:lvl5pPr>
            <a:lvl6pPr marL="2948930" indent="0">
              <a:buNone/>
              <a:defRPr sz="1290"/>
            </a:lvl6pPr>
            <a:lvl7pPr marL="3538718" indent="0">
              <a:buNone/>
              <a:defRPr sz="1290"/>
            </a:lvl7pPr>
            <a:lvl8pPr marL="4128504" indent="0">
              <a:buNone/>
              <a:defRPr sz="1290"/>
            </a:lvl8pPr>
            <a:lvl9pPr marL="4718290" indent="0">
              <a:buNone/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916" y="847063"/>
            <a:ext cx="10173295" cy="3075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916" y="4235284"/>
            <a:ext cx="10173295" cy="1009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917" y="14746147"/>
            <a:ext cx="2653903" cy="847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136" y="14746147"/>
            <a:ext cx="3980855" cy="847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0309" y="14746147"/>
            <a:ext cx="2653903" cy="847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79573" rtl="0" eaLnBrk="1" latinLnBrk="0" hangingPunct="1">
        <a:lnSpc>
          <a:spcPct val="90000"/>
        </a:lnSpc>
        <a:spcBef>
          <a:spcPct val="0"/>
        </a:spcBef>
        <a:buNone/>
        <a:defRPr sz="56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93" indent="-294893" algn="l" defTabSz="1179573" rtl="0" eaLnBrk="1" latinLnBrk="0" hangingPunct="1">
        <a:lnSpc>
          <a:spcPct val="90000"/>
        </a:lnSpc>
        <a:spcBef>
          <a:spcPts val="1290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884679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466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4252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4038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824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610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3396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3182" indent="-294893" algn="l" defTabSz="117957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786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573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359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9144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930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718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8504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8290" algn="l" defTabSz="117957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69557" y="10210818"/>
            <a:ext cx="5840060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Assign modeling roles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96619" y="9889513"/>
            <a:ext cx="21128380" cy="137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176" dirty="0">
                <a:solidFill>
                  <a:srgbClr val="000000"/>
                </a:solidFill>
                <a:latin typeface="Helvetica Neue"/>
              </a:rPr>
              <a:t>y: prediction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176" dirty="0">
                <a:solidFill>
                  <a:srgbClr val="000000"/>
                </a:solidFill>
                <a:latin typeface="Helvetica Neue"/>
              </a:rPr>
              <a:t>X: all other input variables in the credit card default data except 'ID'.</a:t>
            </a:r>
            <a:endParaRPr lang="en-US" sz="4176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953464" y="128005"/>
            <a:ext cx="26223846" cy="1091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96" b="1" dirty="0">
                <a:solidFill>
                  <a:srgbClr val="FF0000"/>
                </a:solidFill>
                <a:latin typeface="Helvetica Neue"/>
              </a:rPr>
              <a:t>1. Download, explore, and prepare UCI credit card default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617" y="1618856"/>
            <a:ext cx="10748361" cy="59244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619" y="11656408"/>
            <a:ext cx="6539930" cy="1082624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92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1431" y="3"/>
            <a:ext cx="12034064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>
                <a:solidFill>
                  <a:srgbClr val="000000"/>
                </a:solidFill>
                <a:latin typeface="Helvetica Neue"/>
              </a:rPr>
              <a:t>Bind model predictions onto perturbed sample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8448" y="856819"/>
            <a:ext cx="7028206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/>
              <a:t>H2OGradientBoostingEstimator</a:t>
            </a:r>
            <a:endParaRPr lang="en-US" sz="4176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22" y="1662757"/>
            <a:ext cx="5302645" cy="2850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078" y="1429358"/>
            <a:ext cx="2275718" cy="2894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35" y="4896259"/>
            <a:ext cx="12806787" cy="37637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65" y="8029411"/>
            <a:ext cx="12106135" cy="3565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062" y="10997427"/>
            <a:ext cx="11547752" cy="3149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93933" y="10672713"/>
            <a:ext cx="3975263" cy="379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76"/>
          </a:p>
        </p:txBody>
      </p:sp>
    </p:spTree>
    <p:extLst>
      <p:ext uri="{BB962C8B-B14F-4D97-AF65-F5344CB8AC3E}">
        <p14:creationId xmlns:p14="http://schemas.microsoft.com/office/powerpoint/2010/main" val="209590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4290" y="3"/>
            <a:ext cx="12034064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Train penalized linear model in local region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84966" y="856819"/>
            <a:ext cx="7150547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/>
              <a:t>H2OGeneralizedLinearEstimator</a:t>
            </a:r>
            <a:endParaRPr lang="en-US" sz="4176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94" y="7463535"/>
            <a:ext cx="13256614" cy="2872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95" y="1713632"/>
            <a:ext cx="12200168" cy="3837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05" y="10780994"/>
            <a:ext cx="9677329" cy="1148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328" y="13346626"/>
            <a:ext cx="4529343" cy="9721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56370" y="6161527"/>
            <a:ext cx="9610323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76" b="1" dirty="0">
                <a:solidFill>
                  <a:srgbClr val="000000"/>
                </a:solidFill>
                <a:latin typeface="Helvetica Neue"/>
              </a:rPr>
              <a:t>Get 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Local 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Positive GML Coefficients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2327" y="12209857"/>
            <a:ext cx="5032147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</p:spTree>
    <p:extLst>
      <p:ext uri="{BB962C8B-B14F-4D97-AF65-F5344CB8AC3E}">
        <p14:creationId xmlns:p14="http://schemas.microsoft.com/office/powerpoint/2010/main" val="27976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883823" y="408356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4. Generate reason codes with LIME based on a perturbed sample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1598" y="408360"/>
            <a:ext cx="6917278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Display the reason codes: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883823" y="3525403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5. Use LIME to generate descriptions for a local region with a practical sample.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527" y="3573411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Create a local region based on SEX and merge with GBM model predictions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9102" y="5024833"/>
            <a:ext cx="4735592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76" dirty="0">
                <a:solidFill>
                  <a:srgbClr val="000000"/>
                </a:solidFill>
                <a:latin typeface="Helvetica Neue"/>
              </a:rPr>
              <a:t>All</a:t>
            </a:r>
            <a:r>
              <a:rPr lang="en-US" sz="4176" dirty="0">
                <a:solidFill>
                  <a:srgbClr val="000000"/>
                </a:solidFill>
                <a:latin typeface="Helvetica Neue"/>
              </a:rPr>
              <a:t> female sample</a:t>
            </a:r>
            <a:endParaRPr lang="en-US" sz="4176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1" y="5881645"/>
            <a:ext cx="10871907" cy="3232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13" y="9114231"/>
            <a:ext cx="10541583" cy="2887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19" y="12000946"/>
            <a:ext cx="10136174" cy="29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072" y="601815"/>
            <a:ext cx="12034064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Train penalized linear model in local region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5104" y="1410623"/>
            <a:ext cx="7150547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/>
              <a:t>H2OGeneralizedLinearEstimator</a:t>
            </a:r>
            <a:endParaRPr lang="en-US" sz="4176" dirty="0"/>
          </a:p>
        </p:txBody>
      </p:sp>
      <p:sp>
        <p:nvSpPr>
          <p:cNvPr id="6" name="Rectangle 5"/>
          <p:cNvSpPr/>
          <p:nvPr/>
        </p:nvSpPr>
        <p:spPr>
          <a:xfrm>
            <a:off x="1647076" y="4265453"/>
            <a:ext cx="5032147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75" y="2568073"/>
            <a:ext cx="16261447" cy="1016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76" y="5803304"/>
            <a:ext cx="3137399" cy="12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244594" y="0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>
                <a:solidFill>
                  <a:srgbClr val="000000"/>
                </a:solidFill>
                <a:latin typeface="Helvetica Neue"/>
              </a:rPr>
              <a:t>6. Generate a ranked predictions plot to assess validity of local explanatory model.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44594" y="6530832"/>
            <a:ext cx="13380586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7. Generate reason codes using a practical sample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7562" y="6530834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Create explanations ('reason codes') for a row in the local set: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3" y="3"/>
            <a:ext cx="8213454" cy="5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55" y="230758"/>
            <a:ext cx="1797830" cy="721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Resource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6355" y="1565733"/>
            <a:ext cx="1797830" cy="809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Parsed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0630" y="212314"/>
            <a:ext cx="546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 Variables</a:t>
            </a:r>
          </a:p>
          <a:p>
            <a:r>
              <a:rPr lang="en-US" dirty="0"/>
              <a:t>y: prediction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78177" y="3098984"/>
            <a:ext cx="1535517" cy="904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H2OGBM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7678" y="4258412"/>
            <a:ext cx="1438845" cy="619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Riskiest 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7093" y="7768256"/>
            <a:ext cx="1237840" cy="458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31593" y="3154358"/>
            <a:ext cx="1438845" cy="809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39509" y="2936231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0" idx="0"/>
            <a:endCxn id="18" idx="2"/>
          </p:cNvCxnSpPr>
          <p:nvPr/>
        </p:nvCxnSpPr>
        <p:spPr>
          <a:xfrm flipV="1">
            <a:off x="5537101" y="3745593"/>
            <a:ext cx="1421831" cy="51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6958932" y="3354598"/>
            <a:ext cx="3062546" cy="970728"/>
            <a:chOff x="6648907" y="3336484"/>
            <a:chExt cx="3062546" cy="970728"/>
          </a:xfrm>
        </p:grpSpPr>
        <p:sp>
          <p:nvSpPr>
            <p:cNvPr id="23" name="Rectangle 22"/>
            <p:cNvSpPr/>
            <p:nvPr/>
          </p:nvSpPr>
          <p:spPr>
            <a:xfrm>
              <a:off x="7353500" y="3336484"/>
              <a:ext cx="23579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generate_local_sample</a:t>
              </a:r>
            </a:p>
          </p:txBody>
        </p:sp>
        <p:cxnSp>
          <p:nvCxnSpPr>
            <p:cNvPr id="27" name="Straight Arrow Connector 26"/>
            <p:cNvCxnSpPr>
              <a:stCxn id="18" idx="2"/>
              <a:endCxn id="15" idx="0"/>
            </p:cNvCxnSpPr>
            <p:nvPr/>
          </p:nvCxnSpPr>
          <p:spPr>
            <a:xfrm>
              <a:off x="6648907" y="3727479"/>
              <a:ext cx="2351501" cy="579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604463" y="5145095"/>
            <a:ext cx="194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 categorical</a:t>
            </a:r>
          </a:p>
        </p:txBody>
      </p:sp>
      <p:cxnSp>
        <p:nvCxnSpPr>
          <p:cNvPr id="42" name="Straight Arrow Connector 41"/>
          <p:cNvCxnSpPr>
            <a:stCxn id="10" idx="2"/>
            <a:endCxn id="38" idx="0"/>
          </p:cNvCxnSpPr>
          <p:nvPr/>
        </p:nvCxnSpPr>
        <p:spPr>
          <a:xfrm flipH="1">
            <a:off x="5520086" y="4878244"/>
            <a:ext cx="17015" cy="109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745923" y="5970709"/>
            <a:ext cx="1548325" cy="1193892"/>
            <a:chOff x="2896948" y="5973232"/>
            <a:chExt cx="1548325" cy="1193891"/>
          </a:xfrm>
        </p:grpSpPr>
        <p:sp>
          <p:nvSpPr>
            <p:cNvPr id="38" name="Rectangle 37"/>
            <p:cNvSpPr/>
            <p:nvPr/>
          </p:nvSpPr>
          <p:spPr>
            <a:xfrm>
              <a:off x="2896948" y="5973232"/>
              <a:ext cx="1548325" cy="83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Categorical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Riskiest User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42510" y="6797791"/>
              <a:ext cx="1189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H2OFrame</a:t>
              </a:r>
            </a:p>
          </p:txBody>
        </p:sp>
      </p:grpSp>
      <p:cxnSp>
        <p:nvCxnSpPr>
          <p:cNvPr id="50" name="Straight Arrow Connector 49"/>
          <p:cNvCxnSpPr>
            <a:stCxn id="15" idx="2"/>
            <a:endCxn id="49" idx="0"/>
          </p:cNvCxnSpPr>
          <p:nvPr/>
        </p:nvCxnSpPr>
        <p:spPr>
          <a:xfrm>
            <a:off x="9310433" y="4981094"/>
            <a:ext cx="21294" cy="95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541719" y="4937756"/>
            <a:ext cx="1587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Scale, Encode</a:t>
            </a:r>
          </a:p>
          <a:p>
            <a:r>
              <a:rPr lang="en-US" dirty="0">
                <a:solidFill>
                  <a:srgbClr val="FF0000"/>
                </a:solidFill>
              </a:rPr>
              <a:t>as_data_frame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44" idx="2"/>
            <a:endCxn id="14" idx="0"/>
          </p:cNvCxnSpPr>
          <p:nvPr/>
        </p:nvCxnSpPr>
        <p:spPr>
          <a:xfrm>
            <a:off x="5586392" y="7164601"/>
            <a:ext cx="1659621" cy="60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14" idx="0"/>
          </p:cNvCxnSpPr>
          <p:nvPr/>
        </p:nvCxnSpPr>
        <p:spPr>
          <a:xfrm flipH="1">
            <a:off x="7246013" y="7191173"/>
            <a:ext cx="2005403" cy="5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417390" y="7539799"/>
            <a:ext cx="1377735" cy="655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Perturbed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533059" y="8207520"/>
            <a:ext cx="11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H2OFrame</a:t>
            </a:r>
          </a:p>
        </p:txBody>
      </p:sp>
      <p:cxnSp>
        <p:nvCxnSpPr>
          <p:cNvPr id="77" name="Elbow Connector 76"/>
          <p:cNvCxnSpPr>
            <a:stCxn id="15" idx="3"/>
            <a:endCxn id="71" idx="0"/>
          </p:cNvCxnSpPr>
          <p:nvPr/>
        </p:nvCxnSpPr>
        <p:spPr>
          <a:xfrm>
            <a:off x="9999300" y="4653210"/>
            <a:ext cx="1106958" cy="2886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4" idx="2"/>
            <a:endCxn id="84" idx="0"/>
          </p:cNvCxnSpPr>
          <p:nvPr/>
        </p:nvCxnSpPr>
        <p:spPr>
          <a:xfrm>
            <a:off x="7246013" y="8226975"/>
            <a:ext cx="2018717" cy="80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84" idx="0"/>
          </p:cNvCxnSpPr>
          <p:nvPr/>
        </p:nvCxnSpPr>
        <p:spPr>
          <a:xfrm flipH="1">
            <a:off x="9264731" y="8576853"/>
            <a:ext cx="1863235" cy="45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12072" y="9028095"/>
            <a:ext cx="2305316" cy="655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Perturbed Sample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Distance</a:t>
            </a:r>
          </a:p>
        </p:txBody>
      </p:sp>
      <p:cxnSp>
        <p:nvCxnSpPr>
          <p:cNvPr id="90" name="Elbow Connector 89"/>
          <p:cNvCxnSpPr>
            <a:stCxn id="9" idx="2"/>
            <a:endCxn id="96" idx="0"/>
          </p:cNvCxnSpPr>
          <p:nvPr/>
        </p:nvCxnSpPr>
        <p:spPr>
          <a:xfrm rot="16200000" flipH="1">
            <a:off x="-924491" y="5774247"/>
            <a:ext cx="6541255" cy="3000401"/>
          </a:xfrm>
          <a:prstGeom prst="bentConnector3">
            <a:avLst>
              <a:gd name="adj1" fmla="val 75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4" idx="2"/>
            <a:endCxn id="96" idx="0"/>
          </p:cNvCxnSpPr>
          <p:nvPr/>
        </p:nvCxnSpPr>
        <p:spPr>
          <a:xfrm rot="5400000">
            <a:off x="6124930" y="7405275"/>
            <a:ext cx="861213" cy="5418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93679" y="10545076"/>
            <a:ext cx="2305316" cy="408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Pred1 </a:t>
            </a:r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40814" y="9723195"/>
            <a:ext cx="157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693679" y="11533384"/>
            <a:ext cx="2305316" cy="408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Pred1 Dataset</a:t>
            </a:r>
          </a:p>
        </p:txBody>
      </p:sp>
      <p:cxnSp>
        <p:nvCxnSpPr>
          <p:cNvPr id="111" name="Straight Arrow Connector 110"/>
          <p:cNvCxnSpPr>
            <a:stCxn id="96" idx="2"/>
            <a:endCxn id="109" idx="0"/>
          </p:cNvCxnSpPr>
          <p:nvPr/>
        </p:nvCxnSpPr>
        <p:spPr>
          <a:xfrm>
            <a:off x="3846337" y="10953750"/>
            <a:ext cx="0" cy="5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912225" y="11036958"/>
            <a:ext cx="17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predict, p0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7063436" y="12492092"/>
            <a:ext cx="1377735" cy="1037052"/>
            <a:chOff x="6928428" y="12245149"/>
            <a:chExt cx="1377735" cy="1037052"/>
          </a:xfrm>
        </p:grpSpPr>
        <p:sp>
          <p:nvSpPr>
            <p:cNvPr id="116" name="Rectangle 115"/>
            <p:cNvSpPr/>
            <p:nvPr/>
          </p:nvSpPr>
          <p:spPr>
            <a:xfrm>
              <a:off x="6928428" y="12245149"/>
              <a:ext cx="1377735" cy="6557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Perturbed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Sample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44097" y="12912869"/>
              <a:ext cx="1189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H2OFrame</a:t>
              </a:r>
            </a:p>
          </p:txBody>
        </p:sp>
      </p:grpSp>
      <p:cxnSp>
        <p:nvCxnSpPr>
          <p:cNvPr id="119" name="Elbow Connector 118"/>
          <p:cNvCxnSpPr>
            <a:stCxn id="109" idx="2"/>
            <a:endCxn id="116" idx="0"/>
          </p:cNvCxnSpPr>
          <p:nvPr/>
        </p:nvCxnSpPr>
        <p:spPr>
          <a:xfrm rot="16200000" flipH="1">
            <a:off x="5524306" y="10264091"/>
            <a:ext cx="550033" cy="3905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72" idx="2"/>
            <a:endCxn id="116" idx="0"/>
          </p:cNvCxnSpPr>
          <p:nvPr/>
        </p:nvCxnSpPr>
        <p:spPr>
          <a:xfrm rot="5400000">
            <a:off x="7482514" y="8846641"/>
            <a:ext cx="3915240" cy="337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262194" y="11836325"/>
            <a:ext cx="99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169195" y="12425646"/>
            <a:ext cx="1832453" cy="908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H2OGeneralizedLinearEstimator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14650" y="13889072"/>
            <a:ext cx="3421486" cy="926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128" idx="2"/>
            <a:endCxn id="132" idx="0"/>
          </p:cNvCxnSpPr>
          <p:nvPr/>
        </p:nvCxnSpPr>
        <p:spPr>
          <a:xfrm rot="16200000" flipH="1">
            <a:off x="3078129" y="12341808"/>
            <a:ext cx="554556" cy="2539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17" idx="2"/>
            <a:endCxn id="132" idx="0"/>
          </p:cNvCxnSpPr>
          <p:nvPr/>
        </p:nvCxnSpPr>
        <p:spPr>
          <a:xfrm rot="5400000">
            <a:off x="6019739" y="12134799"/>
            <a:ext cx="359928" cy="3148619"/>
          </a:xfrm>
          <a:prstGeom prst="bentConnector3">
            <a:avLst>
              <a:gd name="adj1" fmla="val 2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151518" y="13217112"/>
            <a:ext cx="64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754709" y="15137030"/>
            <a:ext cx="1471115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998995" y="15117599"/>
            <a:ext cx="1471115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R-Square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00606" y="12084289"/>
            <a:ext cx="119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local_glm1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32" idx="2"/>
            <a:endCxn id="143" idx="0"/>
          </p:cNvCxnSpPr>
          <p:nvPr/>
        </p:nvCxnSpPr>
        <p:spPr>
          <a:xfrm flipH="1">
            <a:off x="3490267" y="14815688"/>
            <a:ext cx="1135126" cy="3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2"/>
            <a:endCxn id="145" idx="0"/>
          </p:cNvCxnSpPr>
          <p:nvPr/>
        </p:nvCxnSpPr>
        <p:spPr>
          <a:xfrm>
            <a:off x="4625393" y="14815688"/>
            <a:ext cx="1109160" cy="30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4" idx="2"/>
            <a:endCxn id="249" idx="0"/>
          </p:cNvCxnSpPr>
          <p:nvPr/>
        </p:nvCxnSpPr>
        <p:spPr>
          <a:xfrm rot="5400000">
            <a:off x="-664961" y="8693820"/>
            <a:ext cx="7780573" cy="4722135"/>
          </a:xfrm>
          <a:prstGeom prst="bentConnector3">
            <a:avLst>
              <a:gd name="adj1" fmla="val 3065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001648" y="14284156"/>
            <a:ext cx="1558089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X: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552505" y="14284156"/>
            <a:ext cx="1652319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y: 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3" name="Elbow Connector 242"/>
          <p:cNvCxnSpPr>
            <a:stCxn id="128" idx="2"/>
            <a:endCxn id="249" idx="0"/>
          </p:cNvCxnSpPr>
          <p:nvPr/>
        </p:nvCxnSpPr>
        <p:spPr>
          <a:xfrm rot="5400000">
            <a:off x="669511" y="13529263"/>
            <a:ext cx="1610658" cy="1221165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24" idx="1"/>
            <a:endCxn id="249" idx="0"/>
          </p:cNvCxnSpPr>
          <p:nvPr/>
        </p:nvCxnSpPr>
        <p:spPr>
          <a:xfrm rot="10800000" flipV="1">
            <a:off x="864258" y="14514608"/>
            <a:ext cx="2137391" cy="43056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28699" y="14945174"/>
            <a:ext cx="1471115" cy="5953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3" name="Straight Arrow Connector 262"/>
          <p:cNvCxnSpPr>
            <a:stCxn id="4" idx="2"/>
            <a:endCxn id="5" idx="0"/>
          </p:cNvCxnSpPr>
          <p:nvPr/>
        </p:nvCxnSpPr>
        <p:spPr>
          <a:xfrm>
            <a:off x="4115270" y="952426"/>
            <a:ext cx="0" cy="61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5" idx="2"/>
            <a:endCxn id="17" idx="0"/>
          </p:cNvCxnSpPr>
          <p:nvPr/>
        </p:nvCxnSpPr>
        <p:spPr>
          <a:xfrm flipH="1">
            <a:off x="3251016" y="2375095"/>
            <a:ext cx="864254" cy="7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5" idx="2"/>
            <a:endCxn id="18" idx="0"/>
          </p:cNvCxnSpPr>
          <p:nvPr/>
        </p:nvCxnSpPr>
        <p:spPr>
          <a:xfrm>
            <a:off x="4115270" y="2375095"/>
            <a:ext cx="2843662" cy="56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720627" y="1089463"/>
            <a:ext cx="87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6" name="Straight Arrow Connector 275"/>
          <p:cNvCxnSpPr>
            <a:stCxn id="17" idx="1"/>
            <a:endCxn id="9" idx="3"/>
          </p:cNvCxnSpPr>
          <p:nvPr/>
        </p:nvCxnSpPr>
        <p:spPr>
          <a:xfrm flipH="1" flipV="1">
            <a:off x="1613694" y="3551403"/>
            <a:ext cx="917899" cy="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750984" y="3193618"/>
            <a:ext cx="64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5855503" y="3774082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8043321" y="5658586"/>
            <a:ext cx="2632131" cy="1532587"/>
            <a:chOff x="7686806" y="5676395"/>
            <a:chExt cx="2632131" cy="1532587"/>
          </a:xfrm>
        </p:grpSpPr>
        <p:grpSp>
          <p:nvGrpSpPr>
            <p:cNvPr id="56" name="Group 55"/>
            <p:cNvGrpSpPr/>
            <p:nvPr/>
          </p:nvGrpSpPr>
          <p:grpSpPr>
            <a:xfrm>
              <a:off x="7845880" y="5953866"/>
              <a:ext cx="2258664" cy="1255116"/>
              <a:chOff x="8847995" y="5153846"/>
              <a:chExt cx="2258664" cy="125511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847995" y="5153846"/>
                <a:ext cx="2258664" cy="8761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Scaled &amp; Encoded Perturbed Sample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302109" y="6039629"/>
                <a:ext cx="1189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H2OFrame</a:t>
                </a:r>
              </a:p>
            </p:txBody>
          </p:sp>
        </p:grpSp>
        <p:sp>
          <p:nvSpPr>
            <p:cNvPr id="282" name="Rectangle 281"/>
            <p:cNvSpPr/>
            <p:nvPr/>
          </p:nvSpPr>
          <p:spPr>
            <a:xfrm>
              <a:off x="7686806" y="5676395"/>
              <a:ext cx="2632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scaled_perturbed_sample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8508581" y="3975986"/>
            <a:ext cx="1930337" cy="1005108"/>
            <a:chOff x="7774011" y="3596842"/>
            <a:chExt cx="1930337" cy="1005108"/>
          </a:xfrm>
        </p:grpSpPr>
        <p:sp>
          <p:nvSpPr>
            <p:cNvPr id="15" name="Rectangle 14"/>
            <p:cNvSpPr/>
            <p:nvPr/>
          </p:nvSpPr>
          <p:spPr>
            <a:xfrm>
              <a:off x="7886995" y="3946182"/>
              <a:ext cx="1377735" cy="6557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Perturbed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Sample</a:t>
              </a: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7774011" y="3596842"/>
              <a:ext cx="19303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perturbed_sample</a:t>
              </a: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4688670" y="5672250"/>
            <a:ext cx="15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row_dummies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8811096" y="8597028"/>
            <a:ext cx="99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2690384" y="10246414"/>
            <a:ext cx="244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Preds1: (predict, p0, p1)</a:t>
            </a:r>
            <a:endParaRPr lang="en-US" dirty="0"/>
          </a:p>
        </p:txBody>
      </p:sp>
      <p:sp>
        <p:nvSpPr>
          <p:cNvPr id="321" name="Rectangle 320"/>
          <p:cNvSpPr/>
          <p:nvPr/>
        </p:nvSpPr>
        <p:spPr>
          <a:xfrm>
            <a:off x="455443" y="274189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348327" y="14555318"/>
            <a:ext cx="10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0" y="7334250"/>
            <a:ext cx="11795125" cy="721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929" y="205059"/>
            <a:ext cx="1797830" cy="721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Resource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1929" y="1540034"/>
            <a:ext cx="1797830" cy="809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Parsed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994" y="3080921"/>
            <a:ext cx="1535517" cy="904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H2OGBM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7167" y="3128659"/>
            <a:ext cx="1438845" cy="809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879" y="2998857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5410844" y="926727"/>
            <a:ext cx="0" cy="61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4546590" y="2349396"/>
            <a:ext cx="864254" cy="7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5410844" y="2349396"/>
            <a:ext cx="3055458" cy="64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05827" y="4925910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2" idx="0"/>
          </p:cNvCxnSpPr>
          <p:nvPr/>
        </p:nvCxnSpPr>
        <p:spPr>
          <a:xfrm rot="16200000" flipH="1">
            <a:off x="3032425" y="3133085"/>
            <a:ext cx="940152" cy="264549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6086931" y="2546538"/>
            <a:ext cx="1117691" cy="364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20716" y="4093639"/>
            <a:ext cx="84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05827" y="6198211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2"/>
            <a:endCxn id="20" idx="0"/>
          </p:cNvCxnSpPr>
          <p:nvPr/>
        </p:nvCxnSpPr>
        <p:spPr>
          <a:xfrm>
            <a:off x="4825250" y="5735272"/>
            <a:ext cx="0" cy="46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3364" y="5797023"/>
            <a:ext cx="20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'predict','p0'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55892" y="7654048"/>
            <a:ext cx="2670982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 </a:t>
            </a:r>
            <a:r>
              <a:rPr lang="en-US" sz="2000" dirty="0" smtClean="0">
                <a:solidFill>
                  <a:schemeClr val="tx1"/>
                </a:solidFill>
              </a:rPr>
              <a:t>Dataset+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68942" y="8490821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practical_sample</a:t>
            </a:r>
          </a:p>
        </p:txBody>
      </p:sp>
      <p:cxnSp>
        <p:nvCxnSpPr>
          <p:cNvPr id="27" name="Elbow Connector 26"/>
          <p:cNvCxnSpPr>
            <a:stCxn id="8" idx="2"/>
            <a:endCxn id="24" idx="0"/>
          </p:cNvCxnSpPr>
          <p:nvPr/>
        </p:nvCxnSpPr>
        <p:spPr>
          <a:xfrm rot="5400000">
            <a:off x="5505929" y="4693674"/>
            <a:ext cx="3845829" cy="2074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2"/>
            <a:endCxn id="24" idx="0"/>
          </p:cNvCxnSpPr>
          <p:nvPr/>
        </p:nvCxnSpPr>
        <p:spPr>
          <a:xfrm rot="16200000" flipH="1">
            <a:off x="5285079" y="6547743"/>
            <a:ext cx="646475" cy="156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10422" y="6961522"/>
            <a:ext cx="99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4409" y="9511251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5" idx="2"/>
            <a:endCxn id="32" idx="0"/>
          </p:cNvCxnSpPr>
          <p:nvPr/>
        </p:nvCxnSpPr>
        <p:spPr>
          <a:xfrm>
            <a:off x="6353832" y="8860153"/>
            <a:ext cx="0" cy="6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99418" y="9037685"/>
            <a:ext cx="21839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 &amp; keep ‘female’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86286" y="9561301"/>
            <a:ext cx="1736878" cy="835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H2OGeneralizedLinearEstimator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69898" y="11264313"/>
            <a:ext cx="3421486" cy="926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6896" y="11659397"/>
            <a:ext cx="1558089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X: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07753" y="11659397"/>
            <a:ext cx="1652319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y: 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3184059" y="9767731"/>
            <a:ext cx="867248" cy="212591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2"/>
            <a:endCxn id="38" idx="0"/>
          </p:cNvCxnSpPr>
          <p:nvPr/>
        </p:nvCxnSpPr>
        <p:spPr>
          <a:xfrm rot="5400000">
            <a:off x="5045387" y="9955868"/>
            <a:ext cx="943700" cy="1673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61031" y="10276691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practical_sample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583" y="12616703"/>
            <a:ext cx="1471115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87869" y="12597272"/>
            <a:ext cx="1471115" cy="460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R-Square</a:t>
            </a:r>
          </a:p>
        </p:txBody>
      </p:sp>
      <p:cxnSp>
        <p:nvCxnSpPr>
          <p:cNvPr id="48" name="Straight Arrow Connector 47"/>
          <p:cNvCxnSpPr>
            <a:stCxn id="38" idx="2"/>
            <a:endCxn id="46" idx="0"/>
          </p:cNvCxnSpPr>
          <p:nvPr/>
        </p:nvCxnSpPr>
        <p:spPr>
          <a:xfrm flipH="1">
            <a:off x="3479141" y="12190929"/>
            <a:ext cx="1201500" cy="4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47" idx="0"/>
          </p:cNvCxnSpPr>
          <p:nvPr/>
        </p:nvCxnSpPr>
        <p:spPr>
          <a:xfrm>
            <a:off x="4680641" y="12190929"/>
            <a:ext cx="1042786" cy="40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664916" y="13085911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91538" y="13851351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practical_sample</a:t>
            </a:r>
            <a:endParaRPr lang="en-US" dirty="0"/>
          </a:p>
        </p:txBody>
      </p:sp>
      <p:cxnSp>
        <p:nvCxnSpPr>
          <p:cNvPr id="56" name="Elbow Connector 55"/>
          <p:cNvCxnSpPr>
            <a:stCxn id="32" idx="3"/>
            <a:endCxn id="53" idx="0"/>
          </p:cNvCxnSpPr>
          <p:nvPr/>
        </p:nvCxnSpPr>
        <p:spPr>
          <a:xfrm>
            <a:off x="7073254" y="9915932"/>
            <a:ext cx="311085" cy="3169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8" idx="3"/>
            <a:endCxn id="53" idx="0"/>
          </p:cNvCxnSpPr>
          <p:nvPr/>
        </p:nvCxnSpPr>
        <p:spPr>
          <a:xfrm>
            <a:off x="6391384" y="11727621"/>
            <a:ext cx="992955" cy="1358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64916" y="11402211"/>
            <a:ext cx="99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57005" y="14747107"/>
            <a:ext cx="1438845" cy="80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Predicted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79825" y="15540594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practical_sample</a:t>
            </a:r>
          </a:p>
        </p:txBody>
      </p:sp>
      <p:cxnSp>
        <p:nvCxnSpPr>
          <p:cNvPr id="69" name="Straight Arrow Connector 68"/>
          <p:cNvCxnSpPr>
            <a:stCxn id="54" idx="2"/>
            <a:endCxn id="66" idx="0"/>
          </p:cNvCxnSpPr>
          <p:nvPr/>
        </p:nvCxnSpPr>
        <p:spPr>
          <a:xfrm>
            <a:off x="7376428" y="14220683"/>
            <a:ext cx="0" cy="5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321465" y="14316869"/>
            <a:ext cx="211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Keep 'predict</a:t>
            </a:r>
            <a:r>
              <a:rPr lang="en-US" dirty="0" smtClean="0">
                <a:solidFill>
                  <a:srgbClr val="FF0000"/>
                </a:solidFill>
              </a:rPr>
              <a:t>‘ Target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66877" y="12166088"/>
            <a:ext cx="1594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31" y="11198363"/>
            <a:ext cx="2942868" cy="2046942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66" idx="3"/>
            <a:endCxn id="73" idx="2"/>
          </p:cNvCxnSpPr>
          <p:nvPr/>
        </p:nvCxnSpPr>
        <p:spPr>
          <a:xfrm flipV="1">
            <a:off x="8095850" y="13245305"/>
            <a:ext cx="2093615" cy="1906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1"/>
            <a:endCxn id="6" idx="3"/>
          </p:cNvCxnSpPr>
          <p:nvPr/>
        </p:nvCxnSpPr>
        <p:spPr>
          <a:xfrm flipH="1">
            <a:off x="2947511" y="3533340"/>
            <a:ext cx="87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01505" y="3218872"/>
            <a:ext cx="64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42295" y="10401170"/>
            <a:ext cx="64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986709" y="9191968"/>
            <a:ext cx="119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local_glm2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32944" y="4877539"/>
            <a:ext cx="1438845" cy="619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Riskiest User</a:t>
            </a:r>
          </a:p>
        </p:txBody>
      </p:sp>
      <p:cxnSp>
        <p:nvCxnSpPr>
          <p:cNvPr id="93" name="Straight Connector 92"/>
          <p:cNvCxnSpPr>
            <a:stCxn id="92" idx="0"/>
            <a:endCxn id="8" idx="2"/>
          </p:cNvCxnSpPr>
          <p:nvPr/>
        </p:nvCxnSpPr>
        <p:spPr>
          <a:xfrm flipV="1">
            <a:off x="1152367" y="3808219"/>
            <a:ext cx="7313935" cy="106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73334" y="5514693"/>
            <a:ext cx="194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 categorical</a:t>
            </a:r>
          </a:p>
        </p:txBody>
      </p:sp>
      <p:cxnSp>
        <p:nvCxnSpPr>
          <p:cNvPr id="95" name="Straight Arrow Connector 94"/>
          <p:cNvCxnSpPr>
            <a:stCxn id="92" idx="2"/>
            <a:endCxn id="97" idx="0"/>
          </p:cNvCxnSpPr>
          <p:nvPr/>
        </p:nvCxnSpPr>
        <p:spPr>
          <a:xfrm>
            <a:off x="1152367" y="5497371"/>
            <a:ext cx="0" cy="83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78204" y="6327534"/>
            <a:ext cx="1548325" cy="1193893"/>
            <a:chOff x="2896948" y="5973232"/>
            <a:chExt cx="1548325" cy="1193892"/>
          </a:xfrm>
        </p:grpSpPr>
        <p:sp>
          <p:nvSpPr>
            <p:cNvPr id="97" name="Rectangle 96"/>
            <p:cNvSpPr/>
            <p:nvPr/>
          </p:nvSpPr>
          <p:spPr>
            <a:xfrm>
              <a:off x="2896948" y="5973232"/>
              <a:ext cx="1548325" cy="83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Categorical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Riskiest User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42510" y="6797792"/>
              <a:ext cx="1189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H2OFrame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249607" y="452953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62412" y="6050783"/>
            <a:ext cx="15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row_dummies</a:t>
            </a:r>
          </a:p>
        </p:txBody>
      </p:sp>
      <p:cxnSp>
        <p:nvCxnSpPr>
          <p:cNvPr id="117" name="Elbow Connector 116"/>
          <p:cNvCxnSpPr>
            <a:stCxn id="98" idx="2"/>
            <a:endCxn id="118" idx="0"/>
          </p:cNvCxnSpPr>
          <p:nvPr/>
        </p:nvCxnSpPr>
        <p:spPr>
          <a:xfrm rot="16200000" flipH="1">
            <a:off x="-2240208" y="10980307"/>
            <a:ext cx="6927992" cy="1023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93346" y="14449419"/>
            <a:ext cx="1471115" cy="5953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Elbow Connector 120"/>
          <p:cNvCxnSpPr>
            <a:stCxn id="39" idx="1"/>
            <a:endCxn id="118" idx="0"/>
          </p:cNvCxnSpPr>
          <p:nvPr/>
        </p:nvCxnSpPr>
        <p:spPr>
          <a:xfrm rot="10800000" flipV="1">
            <a:off x="1228904" y="11889849"/>
            <a:ext cx="1827992" cy="255956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7" idx="2"/>
            <a:endCxn id="118" idx="0"/>
          </p:cNvCxnSpPr>
          <p:nvPr/>
        </p:nvCxnSpPr>
        <p:spPr>
          <a:xfrm rot="5400000">
            <a:off x="-134362" y="11760332"/>
            <a:ext cx="4052354" cy="1325821"/>
          </a:xfrm>
          <a:prstGeom prst="bentConnector3">
            <a:avLst>
              <a:gd name="adj1" fmla="val 2461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49612" y="13184131"/>
            <a:ext cx="10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28" y="723345"/>
            <a:ext cx="13793318" cy="15186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7854978" y="723342"/>
            <a:ext cx="13247448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Parse: Helper function for recoding values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516930" y="4783557"/>
            <a:ext cx="12817933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/>
              <a:t>character can be used directly in h2o decision tree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-7516931" y="6146923"/>
            <a:ext cx="4735592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>
                <a:solidFill>
                  <a:srgbClr val="000000"/>
                </a:solidFill>
                <a:latin typeface="Helvetica Neue"/>
              </a:rPr>
              <a:t>Pandas DataFrame </a:t>
            </a:r>
            <a:endParaRPr lang="en-US" sz="4176" dirty="0"/>
          </a:p>
        </p:txBody>
      </p:sp>
      <p:sp>
        <p:nvSpPr>
          <p:cNvPr id="8" name="Rectangle 7"/>
          <p:cNvSpPr/>
          <p:nvPr/>
        </p:nvSpPr>
        <p:spPr>
          <a:xfrm>
            <a:off x="-2536689" y="5640375"/>
            <a:ext cx="5241884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 err="1"/>
              <a:t>recode_cc_data</a:t>
            </a:r>
            <a:r>
              <a:rPr lang="en-US" sz="4176" dirty="0"/>
              <a:t>(frame)</a:t>
            </a:r>
            <a:endParaRPr lang="en-US" sz="4176" dirty="0"/>
          </a:p>
        </p:txBody>
      </p:sp>
      <p:sp>
        <p:nvSpPr>
          <p:cNvPr id="9" name="Rectangle 8"/>
          <p:cNvSpPr/>
          <p:nvPr/>
        </p:nvSpPr>
        <p:spPr>
          <a:xfrm>
            <a:off x="2822022" y="6146927"/>
            <a:ext cx="2326278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dirty="0">
                <a:solidFill>
                  <a:srgbClr val="000000"/>
                </a:solidFill>
                <a:latin typeface="Helvetica Neue"/>
              </a:rPr>
              <a:t>H2OFrame</a:t>
            </a:r>
            <a:endParaRPr lang="en-US" sz="4176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-2781338" y="6514396"/>
            <a:ext cx="5671249" cy="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475016" y="567272"/>
            <a:ext cx="5032147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Target Processing: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02079" y="567274"/>
            <a:ext cx="13757292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176" dirty="0">
                <a:solidFill>
                  <a:srgbClr val="000000"/>
                </a:solidFill>
                <a:latin typeface="Helvetica Neue"/>
              </a:rPr>
              <a:t>Ensure target is handled as a categorical variable</a:t>
            </a:r>
            <a:endParaRPr lang="en-US" sz="4176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3752" y="1773366"/>
            <a:ext cx="13210065" cy="5010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8014" y="7133359"/>
            <a:ext cx="13064327" cy="5320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72" y="2163920"/>
            <a:ext cx="12380077" cy="46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561323" y="398908"/>
            <a:ext cx="13204256" cy="1091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96" b="1" dirty="0">
                <a:solidFill>
                  <a:srgbClr val="FF0000"/>
                </a:solidFill>
                <a:latin typeface="Helvetica Neue"/>
              </a:rPr>
              <a:t>2. Train an H2O GBM Classifier:</a:t>
            </a:r>
            <a:endParaRPr lang="en-US" sz="6496" b="1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561323" y="1612731"/>
            <a:ext cx="9879628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Split into trai</a:t>
            </a:r>
            <a:r>
              <a:rPr lang="en-US" altLang="zh-CN" sz="4176" b="1" dirty="0">
                <a:solidFill>
                  <a:srgbClr val="000000"/>
                </a:solidFill>
                <a:latin typeface="Helvetica Neue"/>
              </a:rPr>
              <a:t>ni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ng data &amp; test data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561323" y="5016680"/>
            <a:ext cx="6647974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Train h2o GBM classifier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2440" y="5123783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identify the best parameters</a:t>
            </a:r>
            <a:r>
              <a:rPr lang="en-US" sz="4176" dirty="0">
                <a:solidFill>
                  <a:srgbClr val="000000"/>
                </a:solidFill>
                <a:latin typeface="Helvetica Neue"/>
              </a:rPr>
              <a:t> for a given modeling task using the 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H2OGridSearch class.</a:t>
            </a:r>
            <a:r>
              <a:rPr lang="en-US" sz="4176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sz="4176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2895" y="2932360"/>
            <a:ext cx="8197005" cy="1193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61" y="6974768"/>
            <a:ext cx="14736936" cy="63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08197" y="332163"/>
            <a:ext cx="26677989" cy="2091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496" b="1" dirty="0">
                <a:solidFill>
                  <a:srgbClr val="FF0000"/>
                </a:solidFill>
                <a:latin typeface="Helvetica Neue"/>
              </a:rPr>
              <a:t>3. </a:t>
            </a:r>
            <a:r>
              <a:rPr lang="en-US" sz="6496" b="1" dirty="0">
                <a:solidFill>
                  <a:srgbClr val="FF0000"/>
                </a:solidFill>
                <a:latin typeface="Helvetica Neue"/>
              </a:rPr>
              <a:t>LIME: Generate descriptions for a local region with a perturbed sample.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-7608195" y="3660580"/>
            <a:ext cx="8533105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Display the most risky customer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8196" y="5196743"/>
            <a:ext cx="16327729" cy="209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98302" y="7167388"/>
            <a:ext cx="15907937" cy="2032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29719" y="9400575"/>
            <a:ext cx="16570767" cy="19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0122" y="2016784"/>
            <a:ext cx="17123125" cy="5413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993231" y="517355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draws categorical values at random from the variable values in the test set.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13368" y="7429900"/>
            <a:ext cx="16946371" cy="5103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758" y="7429901"/>
            <a:ext cx="9876178" cy="48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5659" y="138642"/>
            <a:ext cx="15972711" cy="137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Scaling &amp; one-hot encoding for calculating Euclidian </a:t>
            </a:r>
          </a:p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23" y="7251129"/>
            <a:ext cx="16880087" cy="17675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7652932" y="40802"/>
            <a:ext cx="14142156" cy="13775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176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draws numeric values from normal distributions centered around the customer of interest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25" y="8986844"/>
            <a:ext cx="16990559" cy="1900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23" y="11018020"/>
            <a:ext cx="13742688" cy="21873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55613" y="5422311"/>
            <a:ext cx="23453607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row containing the riskiest customer is encoded and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18018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2838" y="618446"/>
            <a:ext cx="13380586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the simulated sample is encoded and standardized.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87" y="1401285"/>
            <a:ext cx="15426874" cy="2766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88" y="4266979"/>
            <a:ext cx="11949790" cy="2425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76" y="6692872"/>
            <a:ext cx="14218318" cy="30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819" y="4196858"/>
            <a:ext cx="11764759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Bind distance weights onto perturbed sample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37" y="1678098"/>
            <a:ext cx="1833831" cy="2518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1466" y="83740"/>
            <a:ext cx="14996413" cy="1377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Generalized term for the Euclidean n</a:t>
            </a:r>
            <a:r>
              <a:rPr lang="en-US" altLang="zh-CN" sz="4176" b="1" dirty="0">
                <a:solidFill>
                  <a:srgbClr val="000000"/>
                </a:solidFill>
                <a:latin typeface="Helvetica Neue"/>
              </a:rPr>
              <a:t>orm is the L2 norm/</a:t>
            </a:r>
          </a:p>
          <a:p>
            <a:r>
              <a:rPr lang="en-US" sz="4176" b="1" dirty="0">
                <a:solidFill>
                  <a:srgbClr val="000000"/>
                </a:solidFill>
                <a:latin typeface="Helvetica Neue"/>
              </a:rPr>
              <a:t>Distance.</a:t>
            </a:r>
            <a:endParaRPr lang="en-US" sz="4176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33" y="5053671"/>
            <a:ext cx="11677741" cy="3434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976" y="8475557"/>
            <a:ext cx="11608464" cy="3634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532" y="11961580"/>
            <a:ext cx="9033480" cy="3570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66819" y="11732985"/>
            <a:ext cx="1652004" cy="379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132" tIns="106066" rIns="212132" bIns="1060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76"/>
          </a:p>
        </p:txBody>
      </p:sp>
    </p:spTree>
    <p:extLst>
      <p:ext uri="{BB962C8B-B14F-4D97-AF65-F5344CB8AC3E}">
        <p14:creationId xmlns:p14="http://schemas.microsoft.com/office/powerpoint/2010/main" val="47412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430</Words>
  <Application>Microsoft Office PowerPoint</Application>
  <PresentationFormat>Custom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Neue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198</cp:revision>
  <dcterms:created xsi:type="dcterms:W3CDTF">2019-03-26T18:47:16Z</dcterms:created>
  <dcterms:modified xsi:type="dcterms:W3CDTF">2019-03-27T23:43:12Z</dcterms:modified>
</cp:coreProperties>
</file>