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65" r:id="rId7"/>
    <p:sldId id="266" r:id="rId8"/>
    <p:sldId id="259" r:id="rId9"/>
    <p:sldId id="267" r:id="rId10"/>
    <p:sldId id="260" r:id="rId11"/>
    <p:sldId id="269" r:id="rId12"/>
    <p:sldId id="261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2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E4594-F121-446E-89CE-FC6C6D722FDC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C60D-E6C8-44D7-AD41-6F5A3EAA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291" y="4401390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Assign modeling roles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0462" y="4262890"/>
            <a:ext cx="9107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y: prediction target.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X: all other input variables in the credit card default data except 'ID'.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492" y="55177"/>
            <a:ext cx="11415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Helvetica Neue"/>
              </a:rPr>
              <a:t>1. Download, explore, and prepare UCI credit card default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62" y="697810"/>
            <a:ext cx="4633099" cy="25537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62" y="5024514"/>
            <a:ext cx="2819048" cy="466667"/>
          </a:xfrm>
          <a:prstGeom prst="rect">
            <a:avLst/>
          </a:prstGeom>
          <a:ln w="412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992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84736" y="0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smtClean="0">
                <a:solidFill>
                  <a:srgbClr val="000000"/>
                </a:solidFill>
                <a:effectLst/>
                <a:latin typeface="Helvetica Neue"/>
              </a:rPr>
              <a:t>Bind model predictions onto perturbed sample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14542" y="369332"/>
            <a:ext cx="313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H2OGradientBoostingEstimator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632" y="716733"/>
            <a:ext cx="2285714" cy="12285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893" y="616127"/>
            <a:ext cx="980952" cy="1247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36" y="2870532"/>
            <a:ext cx="4595457" cy="135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444" y="4221082"/>
            <a:ext cx="4344040" cy="12793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444" y="5500451"/>
            <a:ext cx="4143677" cy="11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0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1147" y="0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Train penalized linear model in local region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42355" y="369332"/>
            <a:ext cx="3189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H2OGeneralizedLinearEstimator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025" y="3217169"/>
            <a:ext cx="5714286" cy="1238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025" y="738664"/>
            <a:ext cx="5258903" cy="1654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256" y="4647166"/>
            <a:ext cx="4171429" cy="49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590" y="5753085"/>
            <a:ext cx="1952381" cy="4190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90296" y="2655935"/>
            <a:ext cx="428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Helvetica Neue"/>
              </a:rPr>
              <a:t>Get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Local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Positive GML Coefficients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44590" y="5263078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R-squared measures</a:t>
            </a:r>
          </a:p>
        </p:txBody>
      </p:sp>
    </p:spTree>
    <p:extLst>
      <p:ext uri="{BB962C8B-B14F-4D97-AF65-F5344CB8AC3E}">
        <p14:creationId xmlns:p14="http://schemas.microsoft.com/office/powerpoint/2010/main" val="279762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511" y="1760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4. Generate reason codes with LIME based on a perturbed sample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17596" y="176023"/>
            <a:ext cx="3110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Display the reason codes: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511" y="15196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smtClean="0">
                <a:solidFill>
                  <a:srgbClr val="000000"/>
                </a:solidFill>
                <a:effectLst/>
                <a:latin typeface="Helvetica Neue"/>
              </a:rPr>
              <a:t>5. Use LIME to generate descriptions for a local region with a practical sample.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2285" y="15403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Create a local region based on SEX and merge with GBM model predictions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99298" y="216596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Helvetica Neue"/>
              </a:rPr>
              <a:t>All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 female sample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21" y="2535293"/>
            <a:ext cx="4686354" cy="13934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14" y="3928703"/>
            <a:ext cx="4543967" cy="12446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066" y="5173027"/>
            <a:ext cx="4369215" cy="12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3819" y="259412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Train penalized linear model in local region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9557" y="608050"/>
            <a:ext cx="3189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H2OGeneralizedLinearEstimator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3819" y="1838629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R-squared measures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19" y="1106972"/>
            <a:ext cx="7009524" cy="438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819" y="2501523"/>
            <a:ext cx="135238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smtClean="0">
                <a:solidFill>
                  <a:srgbClr val="000000"/>
                </a:solidFill>
                <a:effectLst/>
                <a:latin typeface="Helvetica Neue"/>
              </a:rPr>
              <a:t>6. Generate a ranked predictions plot to assess validity of local explanatory model.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815126"/>
            <a:ext cx="5918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7. Generate reason codes using a practical sample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28151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Create explanations ('reason codes') for a row in the local set: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3540423" cy="24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0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55" y="311798"/>
            <a:ext cx="5945633" cy="65462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944" y="311798"/>
            <a:ext cx="5710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Parse: Helper function for recoding values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660" y="2061960"/>
            <a:ext cx="563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character can be used directly in h2o decision tree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660" y="264964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smtClean="0">
                <a:solidFill>
                  <a:srgbClr val="000000"/>
                </a:solidFill>
                <a:effectLst/>
                <a:latin typeface="Helvetica Neue"/>
              </a:rPr>
              <a:t>Pandas DataFrame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60402" y="2431292"/>
            <a:ext cx="237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recode_cc_data</a:t>
            </a:r>
            <a:r>
              <a:rPr lang="en-US" dirty="0" smtClean="0"/>
              <a:t>(frame)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70283" y="26496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H2OFrame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460402" y="2834307"/>
            <a:ext cx="2339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727" y="244523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Target Processing: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898" y="244523"/>
            <a:ext cx="6035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Ensure target is handled as a categorical variable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30" y="764412"/>
            <a:ext cx="5694221" cy="2159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51" y="3074846"/>
            <a:ext cx="5631400" cy="2293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711" y="932761"/>
            <a:ext cx="5336453" cy="199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9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525" y="171950"/>
            <a:ext cx="5799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solidFill>
                  <a:srgbClr val="FF0000"/>
                </a:solidFill>
                <a:effectLst/>
                <a:latin typeface="Helvetica Neue"/>
              </a:rPr>
              <a:t>2. Train an H2O GBM Classifier:</a:t>
            </a:r>
            <a:endParaRPr lang="en-US" sz="2800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4525" y="695170"/>
            <a:ext cx="416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Split into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Helvetica Neue"/>
              </a:rPr>
              <a:t>traing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 data &amp; test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525" y="2162448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Train h2o GBM classifier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632" y="22086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identify the best parameters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 for a given modeling task using the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H2OGridSearch class.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78" y="1263999"/>
            <a:ext cx="3533333" cy="51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251" y="3006484"/>
            <a:ext cx="6352381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0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" y="14317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Helvetica Neue"/>
              </a:rPr>
              <a:t>3. </a:t>
            </a:r>
            <a:r>
              <a:rPr lang="en-US" sz="2800" b="1" dirty="0">
                <a:solidFill>
                  <a:srgbClr val="FF0000"/>
                </a:solidFill>
                <a:latin typeface="Helvetica Neue"/>
              </a:rPr>
              <a:t>LIME: Generate descriptions for a local region with a perturbed sample.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" y="1577899"/>
            <a:ext cx="3812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Display the most risky customer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40065"/>
            <a:ext cx="7038095" cy="9047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95" y="3089515"/>
            <a:ext cx="6857143" cy="876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7" y="4052134"/>
            <a:ext cx="7142857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8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8" y="1958649"/>
            <a:ext cx="7380952" cy="2333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402" y="5790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draws categorical values at random from the variable values in the test set.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402" y="13123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row containing the riskiest customer is encoded and standardized.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8" y="4291982"/>
            <a:ext cx="7304762" cy="22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320" y="4291982"/>
            <a:ext cx="4257143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0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52932" y="59761"/>
            <a:ext cx="6885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Scaling &amp; one-hot encoding for calculating Euclidian </a:t>
            </a:r>
          </a:p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distance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27107" y="3139253"/>
            <a:ext cx="5918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the simulated sample is encoded and standardized.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91" y="706092"/>
            <a:ext cx="7276190" cy="761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5037" y="175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draws numeric values from normal distributions centered around the customer of interest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91" y="1454276"/>
            <a:ext cx="7323809" cy="819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191" y="2329817"/>
            <a:ext cx="5923809" cy="9428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935" y="3476698"/>
            <a:ext cx="6649780" cy="1192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935" y="4711959"/>
            <a:ext cx="5150977" cy="1045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3170" y="5757646"/>
            <a:ext cx="6128830" cy="12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8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3499" y="1809061"/>
            <a:ext cx="521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Bind distance weights onto perturbed sample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14" y="723347"/>
            <a:ext cx="790476" cy="10857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41625" y="36095"/>
            <a:ext cx="6620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Generalized term for the Euclidean n</a:t>
            </a:r>
            <a:r>
              <a:rPr lang="en-US" altLang="zh-CN" b="1" i="0" dirty="0" smtClean="0">
                <a:solidFill>
                  <a:srgbClr val="000000"/>
                </a:solidFill>
                <a:effectLst/>
                <a:latin typeface="Helvetica Neue"/>
              </a:rPr>
              <a:t>orm is the L2 norm/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Distance.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312" y="2178393"/>
            <a:ext cx="5033710" cy="1480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743" y="3653402"/>
            <a:ext cx="5003848" cy="15665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312" y="5156058"/>
            <a:ext cx="3893897" cy="15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265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 Neue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10</cp:revision>
  <dcterms:created xsi:type="dcterms:W3CDTF">2019-03-26T18:47:16Z</dcterms:created>
  <dcterms:modified xsi:type="dcterms:W3CDTF">2019-03-27T00:57:02Z</dcterms:modified>
</cp:coreProperties>
</file>