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2062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D6E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6471"/>
    <p:restoredTop sz="92288" autoAdjust="0"/>
  </p:normalViewPr>
  <p:slideViewPr>
    <p:cSldViewPr>
      <p:cViewPr varScale="1">
        <p:scale>
          <a:sx n="28" d="100"/>
          <a:sy n="28" d="100"/>
        </p:scale>
        <p:origin x="1452" y="192"/>
      </p:cViewPr>
      <p:guideLst>
        <p:guide orient="horz" pos="13248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EEF9-7578-433F-ACA7-67A4266BF31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685800"/>
            <a:ext cx="2682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23624-96B6-4836-88C0-3931AE0D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684450"/>
            <a:ext cx="7406640" cy="35889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684450"/>
            <a:ext cx="21671280" cy="35889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8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7028990"/>
            <a:ext cx="27980640" cy="8354060"/>
          </a:xfrm>
        </p:spPr>
        <p:txBody>
          <a:bodyPr anchor="t"/>
          <a:lstStyle>
            <a:lvl1pPr algn="l">
              <a:defRPr sz="183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7827844"/>
            <a:ext cx="27980640" cy="9201147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103047" indent="0">
              <a:buNone/>
              <a:defRPr sz="8241">
                <a:solidFill>
                  <a:schemeClr val="tx1">
                    <a:tint val="75000"/>
                  </a:schemeClr>
                </a:solidFill>
              </a:defRPr>
            </a:lvl2pPr>
            <a:lvl3pPr marL="4206094" indent="0">
              <a:buNone/>
              <a:defRPr sz="7379">
                <a:solidFill>
                  <a:schemeClr val="tx1">
                    <a:tint val="75000"/>
                  </a:schemeClr>
                </a:solidFill>
              </a:defRPr>
            </a:lvl3pPr>
            <a:lvl4pPr marL="6309141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4pPr>
            <a:lvl5pPr marL="8412187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5pPr>
            <a:lvl6pPr marL="10515234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6pPr>
            <a:lvl7pPr marL="12618281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7pPr>
            <a:lvl8pPr marL="14721328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8pPr>
            <a:lvl9pPr marL="16824375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9814564"/>
            <a:ext cx="14538960" cy="27759240"/>
          </a:xfrm>
        </p:spPr>
        <p:txBody>
          <a:bodyPr/>
          <a:lstStyle>
            <a:lvl1pPr>
              <a:defRPr sz="12841"/>
            </a:lvl1pPr>
            <a:lvl2pPr>
              <a:defRPr sz="11020"/>
            </a:lvl2pPr>
            <a:lvl3pPr>
              <a:defRPr sz="9200"/>
            </a:lvl3pPr>
            <a:lvl4pPr>
              <a:defRPr sz="8241"/>
            </a:lvl4pPr>
            <a:lvl5pPr>
              <a:defRPr sz="8241"/>
            </a:lvl5pPr>
            <a:lvl6pPr>
              <a:defRPr sz="8241"/>
            </a:lvl6pPr>
            <a:lvl7pPr>
              <a:defRPr sz="8241"/>
            </a:lvl7pPr>
            <a:lvl8pPr>
              <a:defRPr sz="8241"/>
            </a:lvl8pPr>
            <a:lvl9pPr>
              <a:defRPr sz="82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9814564"/>
            <a:ext cx="14538960" cy="27759240"/>
          </a:xfrm>
        </p:spPr>
        <p:txBody>
          <a:bodyPr/>
          <a:lstStyle>
            <a:lvl1pPr>
              <a:defRPr sz="12841"/>
            </a:lvl1pPr>
            <a:lvl2pPr>
              <a:defRPr sz="11020"/>
            </a:lvl2pPr>
            <a:lvl3pPr>
              <a:defRPr sz="9200"/>
            </a:lvl3pPr>
            <a:lvl4pPr>
              <a:defRPr sz="8241"/>
            </a:lvl4pPr>
            <a:lvl5pPr>
              <a:defRPr sz="8241"/>
            </a:lvl5pPr>
            <a:lvl6pPr>
              <a:defRPr sz="8241"/>
            </a:lvl6pPr>
            <a:lvl7pPr>
              <a:defRPr sz="8241"/>
            </a:lvl7pPr>
            <a:lvl8pPr>
              <a:defRPr sz="8241"/>
            </a:lvl8pPr>
            <a:lvl9pPr>
              <a:defRPr sz="82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415361"/>
            <a:ext cx="14544677" cy="3923874"/>
          </a:xfrm>
        </p:spPr>
        <p:txBody>
          <a:bodyPr anchor="b"/>
          <a:lstStyle>
            <a:lvl1pPr marL="0" indent="0">
              <a:buNone/>
              <a:defRPr sz="11020" b="1"/>
            </a:lvl1pPr>
            <a:lvl2pPr marL="2103047" indent="0">
              <a:buNone/>
              <a:defRPr sz="9200" b="1"/>
            </a:lvl2pPr>
            <a:lvl3pPr marL="4206094" indent="0">
              <a:buNone/>
              <a:defRPr sz="8241" b="1"/>
            </a:lvl3pPr>
            <a:lvl4pPr marL="6309141" indent="0">
              <a:buNone/>
              <a:defRPr sz="7379" b="1"/>
            </a:lvl4pPr>
            <a:lvl5pPr marL="8412187" indent="0">
              <a:buNone/>
              <a:defRPr sz="7379" b="1"/>
            </a:lvl5pPr>
            <a:lvl6pPr marL="10515234" indent="0">
              <a:buNone/>
              <a:defRPr sz="7379" b="1"/>
            </a:lvl6pPr>
            <a:lvl7pPr marL="12618281" indent="0">
              <a:buNone/>
              <a:defRPr sz="7379" b="1"/>
            </a:lvl7pPr>
            <a:lvl8pPr marL="14721328" indent="0">
              <a:buNone/>
              <a:defRPr sz="7379" b="1"/>
            </a:lvl8pPr>
            <a:lvl9pPr marL="16824375" indent="0">
              <a:buNone/>
              <a:defRPr sz="7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339235"/>
            <a:ext cx="14544677" cy="24234566"/>
          </a:xfrm>
        </p:spPr>
        <p:txBody>
          <a:bodyPr/>
          <a:lstStyle>
            <a:lvl1pPr>
              <a:defRPr sz="11020"/>
            </a:lvl1pPr>
            <a:lvl2pPr>
              <a:defRPr sz="9200"/>
            </a:lvl2pPr>
            <a:lvl3pPr>
              <a:defRPr sz="8241"/>
            </a:lvl3pPr>
            <a:lvl4pPr>
              <a:defRPr sz="7379"/>
            </a:lvl4pPr>
            <a:lvl5pPr>
              <a:defRPr sz="7379"/>
            </a:lvl5pPr>
            <a:lvl6pPr>
              <a:defRPr sz="7379"/>
            </a:lvl6pPr>
            <a:lvl7pPr>
              <a:defRPr sz="7379"/>
            </a:lvl7pPr>
            <a:lvl8pPr>
              <a:defRPr sz="7379"/>
            </a:lvl8pPr>
            <a:lvl9pPr>
              <a:defRPr sz="73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415361"/>
            <a:ext cx="14550390" cy="3923874"/>
          </a:xfrm>
        </p:spPr>
        <p:txBody>
          <a:bodyPr anchor="b"/>
          <a:lstStyle>
            <a:lvl1pPr marL="0" indent="0">
              <a:buNone/>
              <a:defRPr sz="11020" b="1"/>
            </a:lvl1pPr>
            <a:lvl2pPr marL="2103047" indent="0">
              <a:buNone/>
              <a:defRPr sz="9200" b="1"/>
            </a:lvl2pPr>
            <a:lvl3pPr marL="4206094" indent="0">
              <a:buNone/>
              <a:defRPr sz="8241" b="1"/>
            </a:lvl3pPr>
            <a:lvl4pPr marL="6309141" indent="0">
              <a:buNone/>
              <a:defRPr sz="7379" b="1"/>
            </a:lvl4pPr>
            <a:lvl5pPr marL="8412187" indent="0">
              <a:buNone/>
              <a:defRPr sz="7379" b="1"/>
            </a:lvl5pPr>
            <a:lvl6pPr marL="10515234" indent="0">
              <a:buNone/>
              <a:defRPr sz="7379" b="1"/>
            </a:lvl6pPr>
            <a:lvl7pPr marL="12618281" indent="0">
              <a:buNone/>
              <a:defRPr sz="7379" b="1"/>
            </a:lvl7pPr>
            <a:lvl8pPr marL="14721328" indent="0">
              <a:buNone/>
              <a:defRPr sz="7379" b="1"/>
            </a:lvl8pPr>
            <a:lvl9pPr marL="16824375" indent="0">
              <a:buNone/>
              <a:defRPr sz="7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339235"/>
            <a:ext cx="14550390" cy="24234566"/>
          </a:xfrm>
        </p:spPr>
        <p:txBody>
          <a:bodyPr/>
          <a:lstStyle>
            <a:lvl1pPr>
              <a:defRPr sz="11020"/>
            </a:lvl1pPr>
            <a:lvl2pPr>
              <a:defRPr sz="9200"/>
            </a:lvl2pPr>
            <a:lvl3pPr>
              <a:defRPr sz="8241"/>
            </a:lvl3pPr>
            <a:lvl4pPr>
              <a:defRPr sz="7379"/>
            </a:lvl4pPr>
            <a:lvl5pPr>
              <a:defRPr sz="7379"/>
            </a:lvl5pPr>
            <a:lvl6pPr>
              <a:defRPr sz="7379"/>
            </a:lvl6pPr>
            <a:lvl7pPr>
              <a:defRPr sz="7379"/>
            </a:lvl7pPr>
            <a:lvl8pPr>
              <a:defRPr sz="7379"/>
            </a:lvl8pPr>
            <a:lvl9pPr>
              <a:defRPr sz="73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4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674707"/>
            <a:ext cx="10829927" cy="712724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674711"/>
            <a:ext cx="18402300" cy="35899093"/>
          </a:xfrm>
        </p:spPr>
        <p:txBody>
          <a:bodyPr/>
          <a:lstStyle>
            <a:lvl1pPr>
              <a:defRPr sz="14758"/>
            </a:lvl1pPr>
            <a:lvl2pPr>
              <a:defRPr sz="12841"/>
            </a:lvl2pPr>
            <a:lvl3pPr>
              <a:defRPr sz="1102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8801951"/>
            <a:ext cx="10829927" cy="28771853"/>
          </a:xfrm>
        </p:spPr>
        <p:txBody>
          <a:bodyPr/>
          <a:lstStyle>
            <a:lvl1pPr marL="0" indent="0">
              <a:buNone/>
              <a:defRPr sz="6421"/>
            </a:lvl1pPr>
            <a:lvl2pPr marL="2103047" indent="0">
              <a:buNone/>
              <a:defRPr sz="5558"/>
            </a:lvl2pPr>
            <a:lvl3pPr marL="4206094" indent="0">
              <a:buNone/>
              <a:defRPr sz="4600"/>
            </a:lvl3pPr>
            <a:lvl4pPr marL="6309141" indent="0">
              <a:buNone/>
              <a:defRPr sz="4121"/>
            </a:lvl4pPr>
            <a:lvl5pPr marL="8412187" indent="0">
              <a:buNone/>
              <a:defRPr sz="4121"/>
            </a:lvl5pPr>
            <a:lvl6pPr marL="10515234" indent="0">
              <a:buNone/>
              <a:defRPr sz="4121"/>
            </a:lvl6pPr>
            <a:lvl7pPr marL="12618281" indent="0">
              <a:buNone/>
              <a:defRPr sz="4121"/>
            </a:lvl7pPr>
            <a:lvl8pPr marL="14721328" indent="0">
              <a:buNone/>
              <a:defRPr sz="4121"/>
            </a:lvl8pPr>
            <a:lvl9pPr marL="16824375" indent="0">
              <a:buNone/>
              <a:defRPr sz="41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9443681"/>
            <a:ext cx="19751040" cy="3475993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758353"/>
            <a:ext cx="19751040" cy="25237440"/>
          </a:xfrm>
        </p:spPr>
        <p:txBody>
          <a:bodyPr/>
          <a:lstStyle>
            <a:lvl1pPr marL="0" indent="0">
              <a:buNone/>
              <a:defRPr sz="14758"/>
            </a:lvl1pPr>
            <a:lvl2pPr marL="2103047" indent="0">
              <a:buNone/>
              <a:defRPr sz="12841"/>
            </a:lvl2pPr>
            <a:lvl3pPr marL="4206094" indent="0">
              <a:buNone/>
              <a:defRPr sz="11020"/>
            </a:lvl3pPr>
            <a:lvl4pPr marL="6309141" indent="0">
              <a:buNone/>
              <a:defRPr sz="9200"/>
            </a:lvl4pPr>
            <a:lvl5pPr marL="8412187" indent="0">
              <a:buNone/>
              <a:defRPr sz="9200"/>
            </a:lvl5pPr>
            <a:lvl6pPr marL="10515234" indent="0">
              <a:buNone/>
              <a:defRPr sz="9200"/>
            </a:lvl6pPr>
            <a:lvl7pPr marL="12618281" indent="0">
              <a:buNone/>
              <a:defRPr sz="9200"/>
            </a:lvl7pPr>
            <a:lvl8pPr marL="14721328" indent="0">
              <a:buNone/>
              <a:defRPr sz="9200"/>
            </a:lvl8pPr>
            <a:lvl9pPr marL="16824375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2919674"/>
            <a:ext cx="19751040" cy="4936487"/>
          </a:xfrm>
        </p:spPr>
        <p:txBody>
          <a:bodyPr/>
          <a:lstStyle>
            <a:lvl1pPr marL="0" indent="0">
              <a:buNone/>
              <a:defRPr sz="6421"/>
            </a:lvl1pPr>
            <a:lvl2pPr marL="2103047" indent="0">
              <a:buNone/>
              <a:defRPr sz="5558"/>
            </a:lvl2pPr>
            <a:lvl3pPr marL="4206094" indent="0">
              <a:buNone/>
              <a:defRPr sz="4600"/>
            </a:lvl3pPr>
            <a:lvl4pPr marL="6309141" indent="0">
              <a:buNone/>
              <a:defRPr sz="4121"/>
            </a:lvl4pPr>
            <a:lvl5pPr marL="8412187" indent="0">
              <a:buNone/>
              <a:defRPr sz="4121"/>
            </a:lvl5pPr>
            <a:lvl6pPr marL="10515234" indent="0">
              <a:buNone/>
              <a:defRPr sz="4121"/>
            </a:lvl6pPr>
            <a:lvl7pPr marL="12618281" indent="0">
              <a:buNone/>
              <a:defRPr sz="4121"/>
            </a:lvl7pPr>
            <a:lvl8pPr marL="14721328" indent="0">
              <a:buNone/>
              <a:defRPr sz="4121"/>
            </a:lvl8pPr>
            <a:lvl9pPr marL="16824375" indent="0">
              <a:buNone/>
              <a:defRPr sz="41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600575"/>
            <a:ext cx="29626560" cy="4094271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14564"/>
            <a:ext cx="29626560" cy="27759240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8985616"/>
            <a:ext cx="7680960" cy="2239433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524C-2386-4A77-AA3F-47DF77D98E6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8985616"/>
            <a:ext cx="10424160" cy="2239433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8985616"/>
            <a:ext cx="7680960" cy="2239433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10250"/>
            <a:ext cx="32918400" cy="3105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4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10250"/>
            <a:ext cx="32918400" cy="42072650"/>
          </a:xfrm>
          <a:prstGeom prst="rect">
            <a:avLst/>
          </a:prstGeom>
          <a:noFill/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41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D191121-D2D8-EF46-840F-1C987BF16F5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0" y="1022350"/>
            <a:ext cx="12019578" cy="9889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ADF4753-450C-7544-9E32-58EC5A6FF20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13" y="97373"/>
            <a:ext cx="10342913" cy="36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06094" rtl="0" eaLnBrk="1" latinLnBrk="0" hangingPunct="1">
        <a:spcBef>
          <a:spcPct val="0"/>
        </a:spcBef>
        <a:buNone/>
        <a:defRPr sz="20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285" indent="-1577285" algn="l" defTabSz="4206094" rtl="0" eaLnBrk="1" latinLnBrk="0" hangingPunct="1">
        <a:spcBef>
          <a:spcPct val="20000"/>
        </a:spcBef>
        <a:buFont typeface="Arial" pitchFamily="34" charset="0"/>
        <a:buChar char="•"/>
        <a:defRPr sz="14758" kern="1200">
          <a:solidFill>
            <a:schemeClr val="tx1"/>
          </a:solidFill>
          <a:latin typeface="+mn-lt"/>
          <a:ea typeface="+mn-ea"/>
          <a:cs typeface="+mn-cs"/>
        </a:defRPr>
      </a:lvl1pPr>
      <a:lvl2pPr marL="3417451" indent="-1314404" algn="l" defTabSz="4206094" rtl="0" eaLnBrk="1" latinLnBrk="0" hangingPunct="1">
        <a:spcBef>
          <a:spcPct val="20000"/>
        </a:spcBef>
        <a:buFont typeface="Arial" pitchFamily="34" charset="0"/>
        <a:buChar char="–"/>
        <a:defRPr sz="12841" kern="1200">
          <a:solidFill>
            <a:schemeClr val="tx1"/>
          </a:solidFill>
          <a:latin typeface="+mn-lt"/>
          <a:ea typeface="+mn-ea"/>
          <a:cs typeface="+mn-cs"/>
        </a:defRPr>
      </a:lvl2pPr>
      <a:lvl3pPr marL="5257617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11020" kern="1200">
          <a:solidFill>
            <a:schemeClr val="tx1"/>
          </a:solidFill>
          <a:latin typeface="+mn-lt"/>
          <a:ea typeface="+mn-ea"/>
          <a:cs typeface="+mn-cs"/>
        </a:defRPr>
      </a:lvl3pPr>
      <a:lvl4pPr marL="7360664" indent="-1051523" algn="l" defTabSz="420609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3711" indent="-1051523" algn="l" defTabSz="420609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6758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669805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2851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875898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1pPr>
      <a:lvl2pPr marL="2103047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2pPr>
      <a:lvl3pPr marL="4206094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3pPr>
      <a:lvl4pPr marL="6309141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4pPr>
      <a:lvl5pPr marL="8412187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5pPr>
      <a:lvl6pPr marL="10515234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6pPr>
      <a:lvl7pPr marL="12618281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7pPr>
      <a:lvl8pPr marL="14721328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8pPr>
      <a:lvl9pPr marL="16824375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10000">
              <a:schemeClr val="accent4">
                <a:lumMod val="45000"/>
                <a:lumOff val="55000"/>
                <a:alpha val="67000"/>
              </a:schemeClr>
            </a:gs>
            <a:gs pos="100000">
              <a:schemeClr val="accent4">
                <a:alpha val="39000"/>
                <a:lumMod val="0"/>
                <a:lumOff val="10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9547" y="17063877"/>
            <a:ext cx="32474966" cy="88628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261" y="38093258"/>
            <a:ext cx="6637867" cy="373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3670" y="2908826"/>
            <a:ext cx="297211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b="1" dirty="0">
                <a:solidFill>
                  <a:srgbClr val="00B0F0"/>
                </a:solidFill>
                <a:effectLst>
                  <a:outerShdw blurRad="50800" dist="50800" dir="5400000" algn="ctr" rotWithShape="0">
                    <a:srgbClr val="000000">
                      <a:alpha val="96000"/>
                    </a:srgbClr>
                  </a:outerShdw>
                </a:effectLst>
                <a:latin typeface="Agency FB" panose="020B0503020202020204" pitchFamily="34" charset="0"/>
              </a:rPr>
              <a:t>AI-Addin AIaddin (Automated Model Interpret-Ability)</a:t>
            </a:r>
          </a:p>
          <a:p>
            <a:pPr algn="ctr"/>
            <a:r>
              <a:rPr lang="en-US" sz="66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Ziwei Fan, </a:t>
            </a:r>
            <a:r>
              <a:rPr lang="en-US" sz="6600" dirty="0">
                <a:solidFill>
                  <a:srgbClr val="00B0F0"/>
                </a:solidFill>
                <a:latin typeface="Agency FB" panose="020B0503020202020204" pitchFamily="34" charset="0"/>
              </a:rPr>
              <a:t>Prabhu </a:t>
            </a:r>
            <a:r>
              <a:rPr lang="en-US" sz="66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Subramanian</a:t>
            </a:r>
            <a:endParaRPr lang="en-US" sz="6600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65058" y="562436"/>
            <a:ext cx="112185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Abstract ID</a:t>
            </a:r>
            <a:r>
              <a:rPr lang="en-US" sz="4600" dirty="0" smtClean="0">
                <a:solidFill>
                  <a:schemeClr val="bg1"/>
                </a:solidFill>
              </a:rPr>
              <a:t>#:2782</a:t>
            </a:r>
            <a:endParaRPr lang="en-US" sz="4600" dirty="0">
              <a:solidFill>
                <a:schemeClr val="bg1"/>
              </a:solidFill>
            </a:endParaRPr>
          </a:p>
          <a:p>
            <a:r>
              <a:rPr lang="en-US" sz="4600" dirty="0" smtClean="0">
                <a:solidFill>
                  <a:schemeClr val="bg1"/>
                </a:solidFill>
              </a:rPr>
              <a:t>Category: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bg1"/>
                </a:solidFill>
              </a:rPr>
              <a:t>Engineering </a:t>
            </a:r>
            <a:r>
              <a:rPr lang="en-US" sz="4800" dirty="0">
                <a:solidFill>
                  <a:schemeClr val="bg1"/>
                </a:solidFill>
              </a:rPr>
              <a:t>and Technology</a:t>
            </a:r>
            <a:endParaRPr lang="en-US" sz="4600" dirty="0">
              <a:solidFill>
                <a:schemeClr val="bg1"/>
              </a:solidFill>
            </a:endParaRPr>
          </a:p>
          <a:p>
            <a:r>
              <a:rPr lang="en-US" sz="4600" dirty="0" smtClean="0">
                <a:solidFill>
                  <a:schemeClr val="bg1"/>
                </a:solidFill>
              </a:rPr>
              <a:t>Undergraduate/Graduate</a:t>
            </a:r>
            <a:r>
              <a:rPr lang="en-US" sz="4600" smtClean="0">
                <a:solidFill>
                  <a:schemeClr val="bg1"/>
                </a:solidFill>
              </a:rPr>
              <a:t>: Graduate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46293" y="37732766"/>
            <a:ext cx="17193681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200" dirty="0"/>
              <a:t>References and </a:t>
            </a:r>
            <a:r>
              <a:rPr lang="en-US" sz="9200" dirty="0" smtClean="0"/>
              <a:t>Acknowledgements</a:t>
            </a:r>
            <a:endParaRPr lang="en-US" sz="9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78055" y="7407201"/>
            <a:ext cx="158496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9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Method:</a:t>
            </a:r>
          </a:p>
          <a:p>
            <a:pPr marL="685800" indent="-685800">
              <a:buFontTx/>
              <a:buChar char="-"/>
            </a:pPr>
            <a:r>
              <a:rPr lang="en-US" sz="6000" smtClean="0">
                <a:solidFill>
                  <a:srgbClr val="7030A0"/>
                </a:solidFill>
                <a:latin typeface="Agency FB" panose="020B0503020202020204" pitchFamily="34" charset="0"/>
              </a:rPr>
              <a:t>We evaluate the system qualitatively, asking users if the human-friendly explanations are understandable and make logical sense given their domain expertise.</a:t>
            </a:r>
          </a:p>
          <a:p>
            <a:endParaRPr lang="en-US" sz="6000" smtClean="0">
              <a:solidFill>
                <a:srgbClr val="7030A0"/>
              </a:solidFill>
              <a:latin typeface="Agency FB" panose="020B0503020202020204" pitchFamily="34" charset="0"/>
            </a:endParaRPr>
          </a:p>
          <a:p>
            <a:pPr marL="685800" indent="-685800">
              <a:buFontTx/>
              <a:buChar char="-"/>
            </a:pPr>
            <a:r>
              <a:rPr lang="en-US" sz="6000" smtClean="0">
                <a:solidFill>
                  <a:srgbClr val="7030A0"/>
                </a:solidFill>
                <a:latin typeface="Agency FB" panose="020B0503020202020204" pitchFamily="34" charset="0"/>
              </a:rPr>
              <a:t>Interpretable Algorithms including:</a:t>
            </a:r>
            <a:endParaRPr lang="en-US" sz="6000" dirty="0" smtClean="0">
              <a:solidFill>
                <a:srgbClr val="7030A0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17605"/>
              </p:ext>
            </p:extLst>
          </p:nvPr>
        </p:nvGraphicFramePr>
        <p:xfrm>
          <a:off x="16722199" y="13294343"/>
          <a:ext cx="14630400" cy="615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  <a:gridCol w="7315200"/>
              </a:tblGrid>
              <a:tr h="944929"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Global surrogate models</a:t>
                      </a:r>
                      <a:endParaRPr lang="en-US" sz="5400" b="0" kern="12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0000">
                          <a:schemeClr val="accent1">
                            <a:lumMod val="45000"/>
                            <a:lumOff val="55000"/>
                          </a:schemeClr>
                        </a:gs>
                        <a:gs pos="24000">
                          <a:schemeClr val="accent1">
                            <a:lumMod val="45000"/>
                            <a:lumOff val="55000"/>
                          </a:schemeClr>
                        </a:gs>
                        <a:gs pos="3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Individual conditional expectation (ICE) plots</a:t>
                      </a:r>
                      <a:endParaRPr lang="en-US" sz="5400" b="0" kern="12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0000">
                          <a:schemeClr val="accent1">
                            <a:lumMod val="45000"/>
                            <a:lumOff val="55000"/>
                          </a:schemeClr>
                        </a:gs>
                        <a:gs pos="24000">
                          <a:schemeClr val="accent1">
                            <a:lumMod val="45000"/>
                            <a:lumOff val="55000"/>
                          </a:schemeClr>
                        </a:gs>
                        <a:gs pos="3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944929"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Local feature importance;</a:t>
                      </a:r>
                      <a:endParaRPr lang="en-US" sz="5400" b="0" kern="12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0000">
                          <a:schemeClr val="accent1">
                            <a:lumMod val="45000"/>
                            <a:lumOff val="55000"/>
                          </a:schemeClr>
                        </a:gs>
                        <a:gs pos="24000">
                          <a:schemeClr val="accent1">
                            <a:lumMod val="45000"/>
                            <a:lumOff val="55000"/>
                          </a:schemeClr>
                        </a:gs>
                        <a:gs pos="3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Partial dependency plots</a:t>
                      </a:r>
                      <a:endParaRPr lang="en-US" sz="5400" b="0" kern="12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0000">
                          <a:schemeClr val="accent1">
                            <a:lumMod val="45000"/>
                            <a:lumOff val="55000"/>
                          </a:schemeClr>
                        </a:gs>
                        <a:gs pos="24000">
                          <a:schemeClr val="accent1">
                            <a:lumMod val="45000"/>
                            <a:lumOff val="55000"/>
                          </a:schemeClr>
                        </a:gs>
                        <a:gs pos="3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944929"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Random forest feature importance</a:t>
                      </a:r>
                      <a:endParaRPr lang="en-US" sz="5400" b="0" kern="12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0000">
                          <a:schemeClr val="accent1">
                            <a:lumMod val="45000"/>
                            <a:lumOff val="55000"/>
                          </a:schemeClr>
                        </a:gs>
                        <a:gs pos="24000">
                          <a:schemeClr val="accent1">
                            <a:lumMod val="45000"/>
                            <a:lumOff val="55000"/>
                          </a:schemeClr>
                        </a:gs>
                        <a:gs pos="3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 Visualization of neural network layers</a:t>
                      </a:r>
                      <a:endParaRPr lang="en-US" sz="5400" b="0" kern="12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0000">
                          <a:schemeClr val="accent1">
                            <a:lumMod val="45000"/>
                            <a:lumOff val="55000"/>
                          </a:schemeClr>
                        </a:gs>
                        <a:gs pos="24000">
                          <a:schemeClr val="accent1">
                            <a:lumMod val="45000"/>
                            <a:lumOff val="55000"/>
                          </a:schemeClr>
                        </a:gs>
                        <a:gs pos="3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944929"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Feature extraction and ranking</a:t>
                      </a:r>
                      <a:endParaRPr lang="en-US" sz="5400" b="0" kern="12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0000">
                          <a:schemeClr val="accent1">
                            <a:lumMod val="45000"/>
                            <a:lumOff val="55000"/>
                          </a:schemeClr>
                        </a:gs>
                        <a:gs pos="24000">
                          <a:schemeClr val="accent1">
                            <a:lumMod val="45000"/>
                            <a:lumOff val="55000"/>
                          </a:schemeClr>
                        </a:gs>
                        <a:gs pos="3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Accumulated local effects (ALE) plots</a:t>
                      </a:r>
                      <a:endParaRPr lang="en-US" sz="5400" b="0" kern="12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0000">
                          <a:schemeClr val="accent1">
                            <a:lumMod val="45000"/>
                            <a:lumOff val="55000"/>
                          </a:schemeClr>
                        </a:gs>
                        <a:gs pos="24000">
                          <a:schemeClr val="accent1">
                            <a:lumMod val="45000"/>
                            <a:lumOff val="55000"/>
                          </a:schemeClr>
                        </a:gs>
                        <a:gs pos="3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210800" y="39130530"/>
            <a:ext cx="1503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F0"/>
                </a:solidFill>
                <a:latin typeface="Agency FB" panose="020B0503020202020204" pitchFamily="34" charset="0"/>
              </a:rPr>
              <a:t>Nicholas Brown, Prabhu Subramanian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" y="37373134"/>
            <a:ext cx="4453924" cy="4453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88" y="17790200"/>
            <a:ext cx="31012652" cy="869235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852378" y="25240076"/>
            <a:ext cx="16114141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Value </a:t>
            </a:r>
            <a:r>
              <a:rPr lang="en-US" sz="69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Proposition:</a:t>
            </a:r>
          </a:p>
          <a:p>
            <a:r>
              <a:rPr lang="en-US" altLang="zh-CN" sz="6900" dirty="0">
                <a:solidFill>
                  <a:srgbClr val="7030A0"/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72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P</a:t>
            </a:r>
            <a:r>
              <a:rPr lang="en-US" sz="72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rovide human-friendly explanations and allow non-experts to understand complicated algorithms</a:t>
            </a:r>
            <a:endParaRPr lang="en-US" sz="6900" dirty="0">
              <a:solidFill>
                <a:srgbClr val="7030A0"/>
              </a:solidFill>
            </a:endParaRPr>
          </a:p>
          <a:p>
            <a:endParaRPr lang="en-US" sz="6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The </a:t>
            </a:r>
            <a:r>
              <a:rPr lang="en-US" sz="69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unique </a:t>
            </a:r>
            <a:r>
              <a:rPr lang="en-US" sz="6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feature:</a:t>
            </a:r>
          </a:p>
          <a:p>
            <a:r>
              <a:rPr lang="en-US" sz="69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72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Automating </a:t>
            </a:r>
            <a:r>
              <a:rPr lang="en-US" sz="7200" dirty="0">
                <a:solidFill>
                  <a:srgbClr val="7030A0"/>
                </a:solidFill>
                <a:latin typeface="Agency FB" panose="020B0503020202020204" pitchFamily="34" charset="0"/>
              </a:rPr>
              <a:t>the application of model interpretability </a:t>
            </a:r>
            <a:r>
              <a:rPr lang="en-US" sz="72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algorithms.</a:t>
            </a:r>
          </a:p>
          <a:p>
            <a:endParaRPr lang="en-US" sz="7200" dirty="0">
              <a:latin typeface="Agency FB" panose="020B0503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9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This addresses the problem </a:t>
            </a:r>
            <a:r>
              <a:rPr lang="en-US" sz="6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of:</a:t>
            </a:r>
            <a:endParaRPr lang="en-US" sz="6900" dirty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r>
              <a:rPr lang="en-US" sz="6900" dirty="0" smtClean="0">
                <a:latin typeface="Agency FB" panose="020B0503020202020204" pitchFamily="34" charset="0"/>
              </a:rPr>
              <a:t>  </a:t>
            </a:r>
            <a:r>
              <a:rPr lang="en-US" sz="72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Understanding </a:t>
            </a:r>
            <a:r>
              <a:rPr lang="en-US" sz="7200" dirty="0">
                <a:solidFill>
                  <a:srgbClr val="7030A0"/>
                </a:solidFill>
                <a:latin typeface="Agency FB" panose="020B0503020202020204" pitchFamily="34" charset="0"/>
              </a:rPr>
              <a:t>how statistical models make decisions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678" y="26532488"/>
            <a:ext cx="13140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4550" lvl="1" indent="-821503">
              <a:buFont typeface="Arial"/>
              <a:buChar char="•"/>
            </a:pPr>
            <a:r>
              <a:rPr lang="en-US" sz="66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Images</a:t>
            </a:r>
            <a:endParaRPr lang="en-US" sz="6600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pPr marL="2924550" lvl="1" indent="-821503">
              <a:buFont typeface="Arial"/>
              <a:buChar char="•"/>
            </a:pPr>
            <a:r>
              <a:rPr lang="en-US" sz="6600" dirty="0">
                <a:solidFill>
                  <a:srgbClr val="FF0000"/>
                </a:solidFill>
                <a:latin typeface="Agency FB" panose="020B0503020202020204" pitchFamily="34" charset="0"/>
              </a:rPr>
              <a:t>Figures</a:t>
            </a:r>
          </a:p>
          <a:p>
            <a:pPr marL="2924550" lvl="1" indent="-821503">
              <a:buFont typeface="Arial"/>
              <a:buChar char="•"/>
            </a:pPr>
            <a:r>
              <a:rPr lang="en-US" sz="6600" dirty="0">
                <a:solidFill>
                  <a:srgbClr val="FF0000"/>
                </a:solidFill>
                <a:latin typeface="Agency FB" panose="020B0503020202020204" pitchFamily="34" charset="0"/>
              </a:rPr>
              <a:t>Tables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4287" y="5620890"/>
            <a:ext cx="14501914" cy="127873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  <a:gs pos="100000">
                <a:schemeClr val="accent4">
                  <a:alpha val="39000"/>
                  <a:lumMod val="0"/>
                  <a:lumOff val="100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Opportunity</a:t>
            </a:r>
            <a:endParaRPr lang="en-US" sz="80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162931" y="5593349"/>
            <a:ext cx="14501914" cy="127873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  <a:gs pos="100000">
                <a:schemeClr val="accent4">
                  <a:alpha val="39000"/>
                  <a:lumMod val="0"/>
                  <a:lumOff val="100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Approach</a:t>
            </a:r>
            <a:endParaRPr lang="en-US" sz="80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1934" y="23440084"/>
            <a:ext cx="14501914" cy="127873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  <a:gs pos="100000">
                <a:schemeClr val="accent4">
                  <a:alpha val="39000"/>
                  <a:lumMod val="0"/>
                  <a:lumOff val="100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Data &amp; Results</a:t>
            </a:r>
            <a:endParaRPr lang="en-US" sz="80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819671" y="23387612"/>
            <a:ext cx="14845174" cy="127873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  <a:gs pos="100000">
                <a:schemeClr val="accent4">
                  <a:alpha val="39000"/>
                  <a:lumMod val="0"/>
                  <a:lumOff val="100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Impact</a:t>
            </a:r>
            <a:endParaRPr lang="en-US" sz="80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2354" y="6764571"/>
            <a:ext cx="14531975" cy="1491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Abstract</a:t>
            </a:r>
            <a:endParaRPr lang="en-US" sz="69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5400" dirty="0" smtClean="0">
                <a:latin typeface="Agency FB" panose="020B0503020202020204" pitchFamily="34" charset="0"/>
              </a:rPr>
              <a:t> - </a:t>
            </a:r>
            <a:r>
              <a:rPr lang="en-US" sz="5400" b="1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WHY A</a:t>
            </a:r>
            <a:r>
              <a:rPr lang="en-US" altLang="zh-CN" sz="5400" b="1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I</a:t>
            </a:r>
            <a:r>
              <a:rPr lang="en-US" sz="5400" b="1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addin with </a:t>
            </a:r>
            <a:r>
              <a:rPr lang="en-US" altLang="zh-CN" sz="5400" b="1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M</a:t>
            </a:r>
            <a:r>
              <a:rPr lang="en-US" sz="5400" b="1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odel </a:t>
            </a:r>
            <a:r>
              <a:rPr lang="en-US" sz="5400" b="1" dirty="0">
                <a:solidFill>
                  <a:srgbClr val="7030A0"/>
                </a:solidFill>
                <a:latin typeface="Agency FB" panose="020B0503020202020204" pitchFamily="34" charset="0"/>
              </a:rPr>
              <a:t>interpretability </a:t>
            </a:r>
            <a:r>
              <a:rPr lang="en-US" sz="5400" b="1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algorithms?</a:t>
            </a:r>
          </a:p>
          <a:p>
            <a:r>
              <a:rPr lang="en-US" altLang="zh-CN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  I</a:t>
            </a:r>
            <a:r>
              <a:rPr lang="en-US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t </a:t>
            </a:r>
            <a:r>
              <a:rPr lang="en-US" sz="5400" dirty="0">
                <a:solidFill>
                  <a:srgbClr val="7030A0"/>
                </a:solidFill>
                <a:latin typeface="Agency FB" panose="020B0503020202020204" pitchFamily="34" charset="0"/>
              </a:rPr>
              <a:t>is crucial to understand how an algorithm makes a certain decision. Trust in the model is enhanced when the logic is exposed. </a:t>
            </a:r>
            <a:endParaRPr lang="en-US" sz="5400" dirty="0" smtClean="0">
              <a:solidFill>
                <a:srgbClr val="7030A0"/>
              </a:solidFill>
              <a:latin typeface="Agency FB" panose="020B0503020202020204" pitchFamily="34" charset="0"/>
            </a:endParaRPr>
          </a:p>
          <a:p>
            <a:r>
              <a:rPr lang="en-US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  </a:t>
            </a:r>
            <a:r>
              <a:rPr lang="en-US" altLang="zh-CN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It </a:t>
            </a:r>
            <a:r>
              <a:rPr lang="en-US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can </a:t>
            </a:r>
            <a:r>
              <a:rPr lang="en-US" sz="5400" dirty="0">
                <a:solidFill>
                  <a:srgbClr val="7030A0"/>
                </a:solidFill>
                <a:latin typeface="Agency FB" panose="020B0503020202020204" pitchFamily="34" charset="0"/>
              </a:rPr>
              <a:t>reveal the logic and bias of these models, exposing the reasons in their predictions. 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Introduction or Background</a:t>
            </a:r>
          </a:p>
          <a:p>
            <a:r>
              <a:rPr lang="en-US" sz="5400" dirty="0" smtClean="0">
                <a:latin typeface="Agency FB" panose="020B0503020202020204" pitchFamily="34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- </a:t>
            </a:r>
            <a:r>
              <a:rPr lang="en-US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HOW to allow </a:t>
            </a:r>
            <a:r>
              <a:rPr lang="en-US" sz="5400" dirty="0">
                <a:solidFill>
                  <a:srgbClr val="7030A0"/>
                </a:solidFill>
                <a:latin typeface="Agency FB" panose="020B0503020202020204" pitchFamily="34" charset="0"/>
              </a:rPr>
              <a:t>non-experts to understand complicated algorithms </a:t>
            </a:r>
            <a:r>
              <a:rPr lang="en-US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&amp; the reasons in the BLACK BOX?</a:t>
            </a:r>
          </a:p>
          <a:p>
            <a:r>
              <a:rPr lang="en-US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 - How to make logical explanations to be more human-friendly?</a:t>
            </a:r>
          </a:p>
          <a:p>
            <a:r>
              <a:rPr lang="en-US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 - How to reveal </a:t>
            </a:r>
            <a:r>
              <a:rPr lang="en-US" sz="5400" dirty="0">
                <a:solidFill>
                  <a:srgbClr val="7030A0"/>
                </a:solidFill>
                <a:latin typeface="Agency FB" panose="020B0503020202020204" pitchFamily="34" charset="0"/>
              </a:rPr>
              <a:t>the logic and bias of </a:t>
            </a:r>
            <a:r>
              <a:rPr lang="en-US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the models</a:t>
            </a:r>
            <a:r>
              <a:rPr lang="en-US" sz="5400" dirty="0">
                <a:solidFill>
                  <a:srgbClr val="7030A0"/>
                </a:solidFill>
                <a:latin typeface="Agency FB" panose="020B0503020202020204" pitchFamily="34" charset="0"/>
              </a:rPr>
              <a:t>, </a:t>
            </a:r>
            <a:r>
              <a:rPr lang="en-US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and expose the </a:t>
            </a:r>
            <a:r>
              <a:rPr lang="en-US" sz="5400" dirty="0">
                <a:solidFill>
                  <a:srgbClr val="7030A0"/>
                </a:solidFill>
                <a:latin typeface="Agency FB" panose="020B0503020202020204" pitchFamily="34" charset="0"/>
              </a:rPr>
              <a:t>reasons in their predictions</a:t>
            </a:r>
            <a:r>
              <a:rPr lang="en-US" sz="5400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.</a:t>
            </a:r>
            <a:endParaRPr lang="en-US" sz="4800" dirty="0" smtClean="0">
              <a:solidFill>
                <a:srgbClr val="7030A0"/>
              </a:solidFill>
              <a:latin typeface="Agency FB" panose="020B0503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Goal/Aim</a:t>
            </a:r>
          </a:p>
          <a:p>
            <a:r>
              <a:rPr lang="en-US" sz="4800" dirty="0" smtClean="0"/>
              <a:t>  </a:t>
            </a:r>
            <a:r>
              <a:rPr lang="en-US" sz="5400" dirty="0">
                <a:solidFill>
                  <a:srgbClr val="7030A0"/>
                </a:solidFill>
                <a:latin typeface="Agency FB" panose="020B0503020202020204" pitchFamily="34" charset="0"/>
              </a:rPr>
              <a:t>AIaddin(AI-</a:t>
            </a:r>
            <a:r>
              <a:rPr lang="en-US" sz="5400" dirty="0" err="1">
                <a:solidFill>
                  <a:srgbClr val="7030A0"/>
                </a:solidFill>
                <a:latin typeface="Agency FB" panose="020B0503020202020204" pitchFamily="34" charset="0"/>
              </a:rPr>
              <a:t>addin</a:t>
            </a:r>
            <a:r>
              <a:rPr lang="en-US" sz="5400" dirty="0">
                <a:solidFill>
                  <a:srgbClr val="7030A0"/>
                </a:solidFill>
                <a:latin typeface="Agency FB" panose="020B0503020202020204" pitchFamily="34" charset="0"/>
              </a:rPr>
              <a:t>) is artificial intelligence software that decides when and how to automatically apply model intrepretability algorithms to any data set that a user uploads for analysis.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070" y="1944414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6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161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Agency FB</vt:lpstr>
      <vt:lpstr>Arial</vt:lpstr>
      <vt:lpstr>Calibri</vt:lpstr>
      <vt:lpstr>Office Theme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Todor Kiryazov</dc:creator>
  <cp:lastModifiedBy>Ziwei Fan</cp:lastModifiedBy>
  <cp:revision>129</cp:revision>
  <dcterms:created xsi:type="dcterms:W3CDTF">2012-02-02T18:01:45Z</dcterms:created>
  <dcterms:modified xsi:type="dcterms:W3CDTF">2019-03-11T21:01:43Z</dcterms:modified>
</cp:coreProperties>
</file>