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2" r:id="rId1"/>
  </p:sldMasterIdLst>
  <p:notesMasterIdLst>
    <p:notesMasterId r:id="rId17"/>
  </p:notesMasterIdLst>
  <p:sldIdLst>
    <p:sldId id="269" r:id="rId2"/>
    <p:sldId id="258" r:id="rId3"/>
    <p:sldId id="277" r:id="rId4"/>
    <p:sldId id="285" r:id="rId5"/>
    <p:sldId id="286" r:id="rId6"/>
    <p:sldId id="287" r:id="rId7"/>
    <p:sldId id="288" r:id="rId8"/>
    <p:sldId id="289" r:id="rId9"/>
    <p:sldId id="257" r:id="rId10"/>
    <p:sldId id="293" r:id="rId11"/>
    <p:sldId id="294" r:id="rId12"/>
    <p:sldId id="283" r:id="rId13"/>
    <p:sldId id="296" r:id="rId14"/>
    <p:sldId id="295" r:id="rId15"/>
    <p:sldId id="268" r:id="rId16"/>
  </p:sldIdLst>
  <p:sldSz cx="9144000" cy="5715000" type="screen16x10"/>
  <p:notesSz cx="6858000" cy="9144000"/>
  <p:embeddedFontLst>
    <p:embeddedFont>
      <p:font typeface="方正兰亭黑_GBK" panose="02000000000000000000" pitchFamily="2" charset="-122"/>
      <p:regular r:id="rId18"/>
    </p:embeddedFont>
    <p:embeddedFont>
      <p:font typeface="Arial Black" panose="020B0604020202020204" pitchFamily="34" charset="0"/>
      <p:bold r:id="rId19"/>
    </p:embeddedFont>
    <p:embeddedFont>
      <p:font typeface="Arial Rounded MT Bold" panose="020F0704030504030204" pitchFamily="34" charset="77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E8F2"/>
    <a:srgbClr val="000D18"/>
    <a:srgbClr val="FF66FF"/>
    <a:srgbClr val="C0C3C8"/>
    <a:srgbClr val="BABDC2"/>
    <a:srgbClr val="007DA4"/>
    <a:srgbClr val="4EC3DE"/>
    <a:srgbClr val="30B8D8"/>
    <a:srgbClr val="16BCB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0" autoAdjust="0"/>
    <p:restoredTop sz="94994" autoAdjust="0"/>
  </p:normalViewPr>
  <p:slideViewPr>
    <p:cSldViewPr>
      <p:cViewPr varScale="1">
        <p:scale>
          <a:sx n="176" d="100"/>
          <a:sy n="176" d="100"/>
        </p:scale>
        <p:origin x="992" y="184"/>
      </p:cViewPr>
      <p:guideLst>
        <p:guide orient="horz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04BE77D-1EDC-4F6F-8CC8-27B311086800}" type="datetimeFigureOut">
              <a:rPr lang="zh-CN" altLang="en-US"/>
              <a:pPr>
                <a:defRPr/>
              </a:pPr>
              <a:t>2020/4/20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418EEC9-1412-4412-AF2B-792AAB533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934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F01D6C4-FDE1-4202-8200-A0E8B28A5C78}" type="slidenum">
              <a:rPr lang="zh-CN" altLang="en-US" smtClean="0"/>
              <a:pPr eaLnBrk="1" hangingPunct="1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333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1EEF6D3-8FDF-4DCC-923E-153CDE91857E}" type="slidenum">
              <a:rPr lang="zh-CN" altLang="en-US" smtClean="0"/>
              <a:pPr eaLnBrk="1" hangingPunct="1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001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1EEF6D3-8FDF-4DCC-923E-153CDE91857E}" type="slidenum">
              <a:rPr lang="zh-CN" altLang="en-US" smtClean="0"/>
              <a:pPr eaLnBrk="1" hangingPunct="1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174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8EEC9-1412-4412-AF2B-792AAB5333B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55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8EEC9-1412-4412-AF2B-792AAB5333B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862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1EEF6D3-8FDF-4DCC-923E-153CDE91857E}" type="slidenum">
              <a:rPr lang="zh-CN" altLang="en-US" smtClean="0"/>
              <a:pPr eaLnBrk="1" hangingPunct="1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551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4F46579-E784-4299-B850-5AC640119D0C}" type="slidenum">
              <a:rPr lang="zh-CN" altLang="en-US" smtClean="0"/>
              <a:pPr eaLnBrk="1" hangingPunct="1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6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153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BDE18F-F0A1-41B0-8CDB-2BF6718B25ED}" type="slidenum">
              <a:rPr lang="zh-CN" altLang="en-US" smtClean="0"/>
              <a:pPr eaLnBrk="1" hangingPunct="1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27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BDE18F-F0A1-41B0-8CDB-2BF6718B25ED}" type="slidenum">
              <a:rPr lang="zh-CN" altLang="en-US" smtClean="0"/>
              <a:pPr eaLnBrk="1" hangingPunct="1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03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BDE18F-F0A1-41B0-8CDB-2BF6718B25ED}" type="slidenum">
              <a:rPr lang="zh-CN" altLang="en-US" smtClean="0"/>
              <a:pPr eaLnBrk="1" hangingPunct="1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841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BDE18F-F0A1-41B0-8CDB-2BF6718B25ED}" type="slidenum">
              <a:rPr lang="zh-CN" altLang="en-US" smtClean="0"/>
              <a:pPr eaLnBrk="1" hangingPunct="1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297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BDE18F-F0A1-41B0-8CDB-2BF6718B25ED}" type="slidenum">
              <a:rPr lang="zh-CN" altLang="en-US" smtClean="0"/>
              <a:pPr eaLnBrk="1" hangingPunct="1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71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BDE18F-F0A1-41B0-8CDB-2BF6718B25ED}" type="slidenum">
              <a:rPr lang="zh-CN" altLang="en-US" smtClean="0"/>
              <a:pPr eaLnBrk="1" hangingPunct="1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969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1EEF6D3-8FDF-4DCC-923E-153CDE91857E}" type="slidenum">
              <a:rPr lang="zh-CN" altLang="en-US" smtClean="0"/>
              <a:pPr eaLnBrk="1" hangingPunct="1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18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71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325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3425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图片 87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6512"/>
            <a:ext cx="9144000" cy="1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0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8"/>
            <a:ext cx="7772400" cy="1249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745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2442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6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6"/>
            <a:ext cx="4040188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279526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812926"/>
            <a:ext cx="4041775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853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157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同侧圆角矩形 869"/>
          <p:cNvSpPr/>
          <p:nvPr userDrawn="1"/>
        </p:nvSpPr>
        <p:spPr>
          <a:xfrm flipV="1">
            <a:off x="0" y="2"/>
            <a:ext cx="9144000" cy="609598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1">
                  <a:alpha val="39000"/>
                </a:schemeClr>
              </a:gs>
              <a:gs pos="100000">
                <a:schemeClr val="accent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69" name="图片 8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732"/>
            <a:ext cx="9144000" cy="100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1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8" y="227014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8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773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3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9"/>
            <a:ext cx="5486400" cy="6699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123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tx2">
                <a:lumMod val="75000"/>
              </a:schemeClr>
            </a:gs>
            <a:gs pos="80000">
              <a:srgbClr val="000D1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84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44740" y="3158498"/>
            <a:ext cx="8036560" cy="2575514"/>
            <a:chOff x="382546" y="2654528"/>
            <a:chExt cx="8360948" cy="2679472"/>
          </a:xfrm>
        </p:grpSpPr>
        <p:sp>
          <p:nvSpPr>
            <p:cNvPr id="8" name="Freeform 6628"/>
            <p:cNvSpPr>
              <a:spLocks/>
            </p:cNvSpPr>
            <p:nvPr/>
          </p:nvSpPr>
          <p:spPr bwMode="auto">
            <a:xfrm>
              <a:off x="5009597" y="4180336"/>
              <a:ext cx="967587" cy="155064"/>
            </a:xfrm>
            <a:custGeom>
              <a:avLst/>
              <a:gdLst>
                <a:gd name="T0" fmla="*/ 2 w 156"/>
                <a:gd name="T1" fmla="*/ 25 h 25"/>
                <a:gd name="T2" fmla="*/ 1 w 156"/>
                <a:gd name="T3" fmla="*/ 22 h 25"/>
                <a:gd name="T4" fmla="*/ 1 w 156"/>
                <a:gd name="T5" fmla="*/ 22 h 25"/>
                <a:gd name="T6" fmla="*/ 87 w 156"/>
                <a:gd name="T7" fmla="*/ 12 h 25"/>
                <a:gd name="T8" fmla="*/ 124 w 156"/>
                <a:gd name="T9" fmla="*/ 7 h 25"/>
                <a:gd name="T10" fmla="*/ 148 w 156"/>
                <a:gd name="T11" fmla="*/ 2 h 25"/>
                <a:gd name="T12" fmla="*/ 148 w 156"/>
                <a:gd name="T13" fmla="*/ 2 h 25"/>
                <a:gd name="T14" fmla="*/ 124 w 156"/>
                <a:gd name="T15" fmla="*/ 3 h 25"/>
                <a:gd name="T16" fmla="*/ 86 w 156"/>
                <a:gd name="T17" fmla="*/ 6 h 25"/>
                <a:gd name="T18" fmla="*/ 1 w 156"/>
                <a:gd name="T19" fmla="*/ 12 h 25"/>
                <a:gd name="T20" fmla="*/ 0 w 156"/>
                <a:gd name="T21" fmla="*/ 10 h 25"/>
                <a:gd name="T22" fmla="*/ 0 w 156"/>
                <a:gd name="T23" fmla="*/ 10 h 25"/>
                <a:gd name="T24" fmla="*/ 103 w 156"/>
                <a:gd name="T25" fmla="*/ 2 h 25"/>
                <a:gd name="T26" fmla="*/ 140 w 156"/>
                <a:gd name="T27" fmla="*/ 0 h 25"/>
                <a:gd name="T28" fmla="*/ 152 w 156"/>
                <a:gd name="T29" fmla="*/ 0 h 25"/>
                <a:gd name="T30" fmla="*/ 156 w 156"/>
                <a:gd name="T31" fmla="*/ 1 h 25"/>
                <a:gd name="T32" fmla="*/ 156 w 156"/>
                <a:gd name="T33" fmla="*/ 2 h 25"/>
                <a:gd name="T34" fmla="*/ 156 w 156"/>
                <a:gd name="T35" fmla="*/ 2 h 25"/>
                <a:gd name="T36" fmla="*/ 150 w 156"/>
                <a:gd name="T37" fmla="*/ 3 h 25"/>
                <a:gd name="T38" fmla="*/ 139 w 156"/>
                <a:gd name="T39" fmla="*/ 7 h 25"/>
                <a:gd name="T40" fmla="*/ 99 w 156"/>
                <a:gd name="T41" fmla="*/ 12 h 25"/>
                <a:gd name="T42" fmla="*/ 2 w 156"/>
                <a:gd name="T43" fmla="*/ 25 h 25"/>
                <a:gd name="T44" fmla="*/ 2 w 156"/>
                <a:gd name="T4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25">
                  <a:moveTo>
                    <a:pt x="2" y="25"/>
                  </a:moveTo>
                  <a:lnTo>
                    <a:pt x="1" y="22"/>
                  </a:lnTo>
                  <a:lnTo>
                    <a:pt x="1" y="22"/>
                  </a:lnTo>
                  <a:lnTo>
                    <a:pt x="87" y="12"/>
                  </a:lnTo>
                  <a:lnTo>
                    <a:pt x="124" y="7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24" y="3"/>
                  </a:lnTo>
                  <a:lnTo>
                    <a:pt x="86" y="6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03" y="2"/>
                  </a:lnTo>
                  <a:lnTo>
                    <a:pt x="140" y="0"/>
                  </a:lnTo>
                  <a:lnTo>
                    <a:pt x="152" y="0"/>
                  </a:lnTo>
                  <a:lnTo>
                    <a:pt x="156" y="1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0" y="3"/>
                  </a:lnTo>
                  <a:lnTo>
                    <a:pt x="139" y="7"/>
                  </a:lnTo>
                  <a:lnTo>
                    <a:pt x="99" y="12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9" name="Freeform 6629"/>
            <p:cNvSpPr>
              <a:spLocks/>
            </p:cNvSpPr>
            <p:nvPr/>
          </p:nvSpPr>
          <p:spPr bwMode="auto">
            <a:xfrm>
              <a:off x="3105433" y="4192743"/>
              <a:ext cx="942778" cy="142658"/>
            </a:xfrm>
            <a:custGeom>
              <a:avLst/>
              <a:gdLst>
                <a:gd name="T0" fmla="*/ 151 w 152"/>
                <a:gd name="T1" fmla="*/ 23 h 23"/>
                <a:gd name="T2" fmla="*/ 151 w 152"/>
                <a:gd name="T3" fmla="*/ 23 h 23"/>
                <a:gd name="T4" fmla="*/ 76 w 152"/>
                <a:gd name="T5" fmla="*/ 14 h 23"/>
                <a:gd name="T6" fmla="*/ 76 w 152"/>
                <a:gd name="T7" fmla="*/ 14 h 23"/>
                <a:gd name="T8" fmla="*/ 32 w 152"/>
                <a:gd name="T9" fmla="*/ 9 h 23"/>
                <a:gd name="T10" fmla="*/ 9 w 152"/>
                <a:gd name="T11" fmla="*/ 6 h 23"/>
                <a:gd name="T12" fmla="*/ 1 w 152"/>
                <a:gd name="T13" fmla="*/ 4 h 23"/>
                <a:gd name="T14" fmla="*/ 0 w 152"/>
                <a:gd name="T15" fmla="*/ 2 h 23"/>
                <a:gd name="T16" fmla="*/ 0 w 152"/>
                <a:gd name="T17" fmla="*/ 1 h 23"/>
                <a:gd name="T18" fmla="*/ 0 w 152"/>
                <a:gd name="T19" fmla="*/ 1 h 23"/>
                <a:gd name="T20" fmla="*/ 0 w 152"/>
                <a:gd name="T21" fmla="*/ 0 h 23"/>
                <a:gd name="T22" fmla="*/ 0 w 152"/>
                <a:gd name="T23" fmla="*/ 0 h 23"/>
                <a:gd name="T24" fmla="*/ 6 w 152"/>
                <a:gd name="T25" fmla="*/ 0 h 23"/>
                <a:gd name="T26" fmla="*/ 21 w 152"/>
                <a:gd name="T27" fmla="*/ 0 h 23"/>
                <a:gd name="T28" fmla="*/ 64 w 152"/>
                <a:gd name="T29" fmla="*/ 2 h 23"/>
                <a:gd name="T30" fmla="*/ 152 w 152"/>
                <a:gd name="T31" fmla="*/ 10 h 23"/>
                <a:gd name="T32" fmla="*/ 152 w 152"/>
                <a:gd name="T33" fmla="*/ 12 h 23"/>
                <a:gd name="T34" fmla="*/ 152 w 152"/>
                <a:gd name="T35" fmla="*/ 12 h 23"/>
                <a:gd name="T36" fmla="*/ 63 w 152"/>
                <a:gd name="T37" fmla="*/ 5 h 23"/>
                <a:gd name="T38" fmla="*/ 26 w 152"/>
                <a:gd name="T39" fmla="*/ 2 h 23"/>
                <a:gd name="T40" fmla="*/ 4 w 152"/>
                <a:gd name="T41" fmla="*/ 2 h 23"/>
                <a:gd name="T42" fmla="*/ 4 w 152"/>
                <a:gd name="T43" fmla="*/ 2 h 23"/>
                <a:gd name="T44" fmla="*/ 25 w 152"/>
                <a:gd name="T45" fmla="*/ 6 h 23"/>
                <a:gd name="T46" fmla="*/ 63 w 152"/>
                <a:gd name="T47" fmla="*/ 11 h 23"/>
                <a:gd name="T48" fmla="*/ 151 w 152"/>
                <a:gd name="T49" fmla="*/ 20 h 23"/>
                <a:gd name="T50" fmla="*/ 151 w 152"/>
                <a:gd name="T5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23">
                  <a:moveTo>
                    <a:pt x="151" y="23"/>
                  </a:moveTo>
                  <a:lnTo>
                    <a:pt x="151" y="2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32" y="9"/>
                  </a:lnTo>
                  <a:lnTo>
                    <a:pt x="9" y="6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21" y="0"/>
                  </a:lnTo>
                  <a:lnTo>
                    <a:pt x="64" y="2"/>
                  </a:lnTo>
                  <a:lnTo>
                    <a:pt x="152" y="10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63" y="5"/>
                  </a:lnTo>
                  <a:lnTo>
                    <a:pt x="2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5" y="6"/>
                  </a:lnTo>
                  <a:lnTo>
                    <a:pt x="63" y="11"/>
                  </a:lnTo>
                  <a:lnTo>
                    <a:pt x="151" y="20"/>
                  </a:lnTo>
                  <a:lnTo>
                    <a:pt x="151" y="2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10" name="Freeform 6630"/>
            <p:cNvSpPr>
              <a:spLocks/>
            </p:cNvSpPr>
            <p:nvPr/>
          </p:nvSpPr>
          <p:spPr bwMode="auto">
            <a:xfrm>
              <a:off x="4532005" y="4875015"/>
              <a:ext cx="111644" cy="111644"/>
            </a:xfrm>
            <a:custGeom>
              <a:avLst/>
              <a:gdLst>
                <a:gd name="T0" fmla="*/ 18 w 18"/>
                <a:gd name="T1" fmla="*/ 8 h 18"/>
                <a:gd name="T2" fmla="*/ 18 w 18"/>
                <a:gd name="T3" fmla="*/ 8 h 18"/>
                <a:gd name="T4" fmla="*/ 17 w 18"/>
                <a:gd name="T5" fmla="*/ 13 h 18"/>
                <a:gd name="T6" fmla="*/ 15 w 18"/>
                <a:gd name="T7" fmla="*/ 15 h 18"/>
                <a:gd name="T8" fmla="*/ 12 w 18"/>
                <a:gd name="T9" fmla="*/ 17 h 18"/>
                <a:gd name="T10" fmla="*/ 8 w 18"/>
                <a:gd name="T11" fmla="*/ 18 h 18"/>
                <a:gd name="T12" fmla="*/ 8 w 18"/>
                <a:gd name="T13" fmla="*/ 18 h 18"/>
                <a:gd name="T14" fmla="*/ 5 w 18"/>
                <a:gd name="T15" fmla="*/ 17 h 18"/>
                <a:gd name="T16" fmla="*/ 2 w 18"/>
                <a:gd name="T17" fmla="*/ 15 h 18"/>
                <a:gd name="T18" fmla="*/ 1 w 18"/>
                <a:gd name="T19" fmla="*/ 13 h 18"/>
                <a:gd name="T20" fmla="*/ 0 w 18"/>
                <a:gd name="T21" fmla="*/ 8 h 18"/>
                <a:gd name="T22" fmla="*/ 0 w 18"/>
                <a:gd name="T23" fmla="*/ 8 h 18"/>
                <a:gd name="T24" fmla="*/ 1 w 18"/>
                <a:gd name="T25" fmla="*/ 5 h 18"/>
                <a:gd name="T26" fmla="*/ 2 w 18"/>
                <a:gd name="T27" fmla="*/ 2 h 18"/>
                <a:gd name="T28" fmla="*/ 5 w 18"/>
                <a:gd name="T29" fmla="*/ 1 h 18"/>
                <a:gd name="T30" fmla="*/ 8 w 18"/>
                <a:gd name="T31" fmla="*/ 0 h 18"/>
                <a:gd name="T32" fmla="*/ 8 w 18"/>
                <a:gd name="T33" fmla="*/ 0 h 18"/>
                <a:gd name="T34" fmla="*/ 12 w 18"/>
                <a:gd name="T35" fmla="*/ 1 h 18"/>
                <a:gd name="T36" fmla="*/ 15 w 18"/>
                <a:gd name="T37" fmla="*/ 2 h 18"/>
                <a:gd name="T38" fmla="*/ 17 w 18"/>
                <a:gd name="T39" fmla="*/ 5 h 18"/>
                <a:gd name="T40" fmla="*/ 18 w 18"/>
                <a:gd name="T41" fmla="*/ 8 h 18"/>
                <a:gd name="T42" fmla="*/ 18 w 18"/>
                <a:gd name="T4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7" y="13"/>
                  </a:lnTo>
                  <a:lnTo>
                    <a:pt x="15" y="15"/>
                  </a:lnTo>
                  <a:lnTo>
                    <a:pt x="12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11" name="Freeform 6631"/>
            <p:cNvSpPr>
              <a:spLocks noEditPoints="1"/>
            </p:cNvSpPr>
            <p:nvPr/>
          </p:nvSpPr>
          <p:spPr bwMode="auto">
            <a:xfrm>
              <a:off x="4519601" y="4862609"/>
              <a:ext cx="136455" cy="136455"/>
            </a:xfrm>
            <a:custGeom>
              <a:avLst/>
              <a:gdLst>
                <a:gd name="T0" fmla="*/ 10 w 22"/>
                <a:gd name="T1" fmla="*/ 22 h 22"/>
                <a:gd name="T2" fmla="*/ 10 w 22"/>
                <a:gd name="T3" fmla="*/ 22 h 22"/>
                <a:gd name="T4" fmla="*/ 6 w 22"/>
                <a:gd name="T5" fmla="*/ 21 h 22"/>
                <a:gd name="T6" fmla="*/ 3 w 22"/>
                <a:gd name="T7" fmla="*/ 19 h 22"/>
                <a:gd name="T8" fmla="*/ 1 w 22"/>
                <a:gd name="T9" fmla="*/ 15 h 22"/>
                <a:gd name="T10" fmla="*/ 0 w 22"/>
                <a:gd name="T11" fmla="*/ 10 h 22"/>
                <a:gd name="T12" fmla="*/ 0 w 22"/>
                <a:gd name="T13" fmla="*/ 10 h 22"/>
                <a:gd name="T14" fmla="*/ 1 w 22"/>
                <a:gd name="T15" fmla="*/ 6 h 22"/>
                <a:gd name="T16" fmla="*/ 3 w 22"/>
                <a:gd name="T17" fmla="*/ 3 h 22"/>
                <a:gd name="T18" fmla="*/ 6 w 22"/>
                <a:gd name="T19" fmla="*/ 1 h 22"/>
                <a:gd name="T20" fmla="*/ 10 w 22"/>
                <a:gd name="T21" fmla="*/ 0 h 22"/>
                <a:gd name="T22" fmla="*/ 10 w 22"/>
                <a:gd name="T23" fmla="*/ 0 h 22"/>
                <a:gd name="T24" fmla="*/ 14 w 22"/>
                <a:gd name="T25" fmla="*/ 1 h 22"/>
                <a:gd name="T26" fmla="*/ 19 w 22"/>
                <a:gd name="T27" fmla="*/ 3 h 22"/>
                <a:gd name="T28" fmla="*/ 21 w 22"/>
                <a:gd name="T29" fmla="*/ 6 h 22"/>
                <a:gd name="T30" fmla="*/ 22 w 22"/>
                <a:gd name="T31" fmla="*/ 10 h 22"/>
                <a:gd name="T32" fmla="*/ 22 w 22"/>
                <a:gd name="T33" fmla="*/ 10 h 22"/>
                <a:gd name="T34" fmla="*/ 21 w 22"/>
                <a:gd name="T35" fmla="*/ 15 h 22"/>
                <a:gd name="T36" fmla="*/ 19 w 22"/>
                <a:gd name="T37" fmla="*/ 19 h 22"/>
                <a:gd name="T38" fmla="*/ 14 w 22"/>
                <a:gd name="T39" fmla="*/ 21 h 22"/>
                <a:gd name="T40" fmla="*/ 10 w 22"/>
                <a:gd name="T41" fmla="*/ 22 h 22"/>
                <a:gd name="T42" fmla="*/ 10 w 22"/>
                <a:gd name="T43" fmla="*/ 22 h 22"/>
                <a:gd name="T44" fmla="*/ 10 w 22"/>
                <a:gd name="T45" fmla="*/ 4 h 22"/>
                <a:gd name="T46" fmla="*/ 10 w 22"/>
                <a:gd name="T47" fmla="*/ 4 h 22"/>
                <a:gd name="T48" fmla="*/ 8 w 22"/>
                <a:gd name="T49" fmla="*/ 4 h 22"/>
                <a:gd name="T50" fmla="*/ 6 w 22"/>
                <a:gd name="T51" fmla="*/ 6 h 22"/>
                <a:gd name="T52" fmla="*/ 4 w 22"/>
                <a:gd name="T53" fmla="*/ 8 h 22"/>
                <a:gd name="T54" fmla="*/ 4 w 22"/>
                <a:gd name="T55" fmla="*/ 10 h 22"/>
                <a:gd name="T56" fmla="*/ 4 w 22"/>
                <a:gd name="T57" fmla="*/ 10 h 22"/>
                <a:gd name="T58" fmla="*/ 4 w 22"/>
                <a:gd name="T59" fmla="*/ 14 h 22"/>
                <a:gd name="T60" fmla="*/ 6 w 22"/>
                <a:gd name="T61" fmla="*/ 16 h 22"/>
                <a:gd name="T62" fmla="*/ 8 w 22"/>
                <a:gd name="T63" fmla="*/ 17 h 22"/>
                <a:gd name="T64" fmla="*/ 10 w 22"/>
                <a:gd name="T65" fmla="*/ 18 h 22"/>
                <a:gd name="T66" fmla="*/ 10 w 22"/>
                <a:gd name="T67" fmla="*/ 18 h 22"/>
                <a:gd name="T68" fmla="*/ 13 w 22"/>
                <a:gd name="T69" fmla="*/ 17 h 22"/>
                <a:gd name="T70" fmla="*/ 15 w 22"/>
                <a:gd name="T71" fmla="*/ 16 h 22"/>
                <a:gd name="T72" fmla="*/ 17 w 22"/>
                <a:gd name="T73" fmla="*/ 14 h 22"/>
                <a:gd name="T74" fmla="*/ 18 w 22"/>
                <a:gd name="T75" fmla="*/ 10 h 22"/>
                <a:gd name="T76" fmla="*/ 18 w 22"/>
                <a:gd name="T77" fmla="*/ 10 h 22"/>
                <a:gd name="T78" fmla="*/ 17 w 22"/>
                <a:gd name="T79" fmla="*/ 8 h 22"/>
                <a:gd name="T80" fmla="*/ 15 w 22"/>
                <a:gd name="T81" fmla="*/ 6 h 22"/>
                <a:gd name="T82" fmla="*/ 13 w 22"/>
                <a:gd name="T83" fmla="*/ 4 h 22"/>
                <a:gd name="T84" fmla="*/ 10 w 22"/>
                <a:gd name="T85" fmla="*/ 4 h 22"/>
                <a:gd name="T86" fmla="*/ 10 w 22"/>
                <a:gd name="T8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" h="22">
                  <a:moveTo>
                    <a:pt x="10" y="22"/>
                  </a:moveTo>
                  <a:lnTo>
                    <a:pt x="10" y="22"/>
                  </a:lnTo>
                  <a:lnTo>
                    <a:pt x="6" y="21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1" y="15"/>
                  </a:lnTo>
                  <a:lnTo>
                    <a:pt x="19" y="19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10" y="22"/>
                  </a:lnTo>
                  <a:close/>
                  <a:moveTo>
                    <a:pt x="10" y="4"/>
                  </a:move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3" y="17"/>
                  </a:lnTo>
                  <a:lnTo>
                    <a:pt x="15" y="16"/>
                  </a:lnTo>
                  <a:lnTo>
                    <a:pt x="17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7" y="8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12" name="Freeform 6632"/>
            <p:cNvSpPr>
              <a:spLocks/>
            </p:cNvSpPr>
            <p:nvPr/>
          </p:nvSpPr>
          <p:spPr bwMode="auto">
            <a:xfrm>
              <a:off x="4438971" y="4899823"/>
              <a:ext cx="62025" cy="62025"/>
            </a:xfrm>
            <a:custGeom>
              <a:avLst/>
              <a:gdLst>
                <a:gd name="T0" fmla="*/ 10 w 10"/>
                <a:gd name="T1" fmla="*/ 6 h 10"/>
                <a:gd name="T2" fmla="*/ 10 w 10"/>
                <a:gd name="T3" fmla="*/ 6 h 10"/>
                <a:gd name="T4" fmla="*/ 8 w 10"/>
                <a:gd name="T5" fmla="*/ 7 h 10"/>
                <a:gd name="T6" fmla="*/ 7 w 10"/>
                <a:gd name="T7" fmla="*/ 9 h 10"/>
                <a:gd name="T8" fmla="*/ 6 w 10"/>
                <a:gd name="T9" fmla="*/ 10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10 h 10"/>
                <a:gd name="T16" fmla="*/ 1 w 10"/>
                <a:gd name="T17" fmla="*/ 9 h 10"/>
                <a:gd name="T18" fmla="*/ 0 w 10"/>
                <a:gd name="T19" fmla="*/ 7 h 10"/>
                <a:gd name="T20" fmla="*/ 0 w 10"/>
                <a:gd name="T21" fmla="*/ 6 h 10"/>
                <a:gd name="T22" fmla="*/ 0 w 10"/>
                <a:gd name="T23" fmla="*/ 6 h 10"/>
                <a:gd name="T24" fmla="*/ 0 w 10"/>
                <a:gd name="T25" fmla="*/ 3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7 w 10"/>
                <a:gd name="T37" fmla="*/ 1 h 10"/>
                <a:gd name="T38" fmla="*/ 8 w 10"/>
                <a:gd name="T39" fmla="*/ 3 h 10"/>
                <a:gd name="T40" fmla="*/ 10 w 10"/>
                <a:gd name="T41" fmla="*/ 6 h 10"/>
                <a:gd name="T42" fmla="*/ 10 w 10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lnTo>
                    <a:pt x="10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13" name="Freeform 6633"/>
            <p:cNvSpPr>
              <a:spLocks noEditPoints="1"/>
            </p:cNvSpPr>
            <p:nvPr/>
          </p:nvSpPr>
          <p:spPr bwMode="auto">
            <a:xfrm>
              <a:off x="4426564" y="4887419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4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8 h 14"/>
                <a:gd name="T12" fmla="*/ 0 w 14"/>
                <a:gd name="T13" fmla="*/ 8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1 h 14"/>
                <a:gd name="T20" fmla="*/ 6 w 14"/>
                <a:gd name="T21" fmla="*/ 0 h 14"/>
                <a:gd name="T22" fmla="*/ 6 w 14"/>
                <a:gd name="T23" fmla="*/ 0 h 14"/>
                <a:gd name="T24" fmla="*/ 9 w 14"/>
                <a:gd name="T25" fmla="*/ 1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8 h 14"/>
                <a:gd name="T32" fmla="*/ 14 w 14"/>
                <a:gd name="T33" fmla="*/ 8 h 14"/>
                <a:gd name="T34" fmla="*/ 13 w 14"/>
                <a:gd name="T35" fmla="*/ 10 h 14"/>
                <a:gd name="T36" fmla="*/ 12 w 14"/>
                <a:gd name="T37" fmla="*/ 12 h 14"/>
                <a:gd name="T38" fmla="*/ 9 w 14"/>
                <a:gd name="T39" fmla="*/ 14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5 h 14"/>
                <a:gd name="T50" fmla="*/ 4 w 14"/>
                <a:gd name="T51" fmla="*/ 8 h 14"/>
                <a:gd name="T52" fmla="*/ 4 w 14"/>
                <a:gd name="T53" fmla="*/ 8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9 w 14"/>
                <a:gd name="T63" fmla="*/ 8 h 14"/>
                <a:gd name="T64" fmla="*/ 9 w 14"/>
                <a:gd name="T65" fmla="*/ 8 h 14"/>
                <a:gd name="T66" fmla="*/ 8 w 14"/>
                <a:gd name="T67" fmla="*/ 5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8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14" name="Freeform 6634"/>
            <p:cNvSpPr>
              <a:spLocks/>
            </p:cNvSpPr>
            <p:nvPr/>
          </p:nvSpPr>
          <p:spPr bwMode="auto">
            <a:xfrm>
              <a:off x="3967581" y="4788179"/>
              <a:ext cx="62025" cy="62025"/>
            </a:xfrm>
            <a:custGeom>
              <a:avLst/>
              <a:gdLst>
                <a:gd name="T0" fmla="*/ 10 w 10"/>
                <a:gd name="T1" fmla="*/ 5 h 10"/>
                <a:gd name="T2" fmla="*/ 10 w 10"/>
                <a:gd name="T3" fmla="*/ 5 h 10"/>
                <a:gd name="T4" fmla="*/ 10 w 10"/>
                <a:gd name="T5" fmla="*/ 7 h 10"/>
                <a:gd name="T6" fmla="*/ 9 w 10"/>
                <a:gd name="T7" fmla="*/ 8 h 10"/>
                <a:gd name="T8" fmla="*/ 6 w 10"/>
                <a:gd name="T9" fmla="*/ 9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9 h 10"/>
                <a:gd name="T16" fmla="*/ 1 w 10"/>
                <a:gd name="T17" fmla="*/ 8 h 10"/>
                <a:gd name="T18" fmla="*/ 0 w 10"/>
                <a:gd name="T19" fmla="*/ 7 h 10"/>
                <a:gd name="T20" fmla="*/ 0 w 10"/>
                <a:gd name="T21" fmla="*/ 5 h 10"/>
                <a:gd name="T22" fmla="*/ 0 w 10"/>
                <a:gd name="T23" fmla="*/ 5 h 10"/>
                <a:gd name="T24" fmla="*/ 0 w 10"/>
                <a:gd name="T25" fmla="*/ 2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9 w 10"/>
                <a:gd name="T37" fmla="*/ 1 h 10"/>
                <a:gd name="T38" fmla="*/ 10 w 10"/>
                <a:gd name="T39" fmla="*/ 2 h 10"/>
                <a:gd name="T40" fmla="*/ 10 w 10"/>
                <a:gd name="T41" fmla="*/ 5 h 10"/>
                <a:gd name="T42" fmla="*/ 10 w 10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lnTo>
                    <a:pt x="10" y="5"/>
                  </a:lnTo>
                  <a:lnTo>
                    <a:pt x="10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15" name="Freeform 6635"/>
            <p:cNvSpPr>
              <a:spLocks noEditPoints="1"/>
            </p:cNvSpPr>
            <p:nvPr/>
          </p:nvSpPr>
          <p:spPr bwMode="auto">
            <a:xfrm>
              <a:off x="3955175" y="4775775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3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7 h 14"/>
                <a:gd name="T12" fmla="*/ 0 w 14"/>
                <a:gd name="T13" fmla="*/ 7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0 h 14"/>
                <a:gd name="T20" fmla="*/ 6 w 14"/>
                <a:gd name="T21" fmla="*/ 0 h 14"/>
                <a:gd name="T22" fmla="*/ 6 w 14"/>
                <a:gd name="T23" fmla="*/ 0 h 14"/>
                <a:gd name="T24" fmla="*/ 10 w 14"/>
                <a:gd name="T25" fmla="*/ 0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7 h 14"/>
                <a:gd name="T32" fmla="*/ 14 w 14"/>
                <a:gd name="T33" fmla="*/ 7 h 14"/>
                <a:gd name="T34" fmla="*/ 13 w 14"/>
                <a:gd name="T35" fmla="*/ 10 h 14"/>
                <a:gd name="T36" fmla="*/ 12 w 14"/>
                <a:gd name="T37" fmla="*/ 12 h 14"/>
                <a:gd name="T38" fmla="*/ 10 w 14"/>
                <a:gd name="T39" fmla="*/ 13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4 h 14"/>
                <a:gd name="T50" fmla="*/ 4 w 14"/>
                <a:gd name="T51" fmla="*/ 7 h 14"/>
                <a:gd name="T52" fmla="*/ 4 w 14"/>
                <a:gd name="T53" fmla="*/ 7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10 w 14"/>
                <a:gd name="T63" fmla="*/ 7 h 14"/>
                <a:gd name="T64" fmla="*/ 10 w 14"/>
                <a:gd name="T65" fmla="*/ 7 h 14"/>
                <a:gd name="T66" fmla="*/ 8 w 14"/>
                <a:gd name="T67" fmla="*/ 4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0" y="13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16" name="Freeform 6636"/>
            <p:cNvSpPr>
              <a:spLocks/>
            </p:cNvSpPr>
            <p:nvPr/>
          </p:nvSpPr>
          <p:spPr bwMode="auto">
            <a:xfrm>
              <a:off x="5046812" y="4788179"/>
              <a:ext cx="68226" cy="62025"/>
            </a:xfrm>
            <a:custGeom>
              <a:avLst/>
              <a:gdLst>
                <a:gd name="T0" fmla="*/ 11 w 11"/>
                <a:gd name="T1" fmla="*/ 5 h 10"/>
                <a:gd name="T2" fmla="*/ 11 w 11"/>
                <a:gd name="T3" fmla="*/ 5 h 10"/>
                <a:gd name="T4" fmla="*/ 10 w 11"/>
                <a:gd name="T5" fmla="*/ 7 h 10"/>
                <a:gd name="T6" fmla="*/ 8 w 11"/>
                <a:gd name="T7" fmla="*/ 8 h 10"/>
                <a:gd name="T8" fmla="*/ 7 w 11"/>
                <a:gd name="T9" fmla="*/ 9 h 10"/>
                <a:gd name="T10" fmla="*/ 5 w 11"/>
                <a:gd name="T11" fmla="*/ 10 h 10"/>
                <a:gd name="T12" fmla="*/ 5 w 11"/>
                <a:gd name="T13" fmla="*/ 10 h 10"/>
                <a:gd name="T14" fmla="*/ 3 w 11"/>
                <a:gd name="T15" fmla="*/ 9 h 10"/>
                <a:gd name="T16" fmla="*/ 2 w 11"/>
                <a:gd name="T17" fmla="*/ 8 h 10"/>
                <a:gd name="T18" fmla="*/ 1 w 11"/>
                <a:gd name="T19" fmla="*/ 7 h 10"/>
                <a:gd name="T20" fmla="*/ 0 w 11"/>
                <a:gd name="T21" fmla="*/ 5 h 10"/>
                <a:gd name="T22" fmla="*/ 0 w 11"/>
                <a:gd name="T23" fmla="*/ 5 h 10"/>
                <a:gd name="T24" fmla="*/ 1 w 11"/>
                <a:gd name="T25" fmla="*/ 2 h 10"/>
                <a:gd name="T26" fmla="*/ 2 w 11"/>
                <a:gd name="T27" fmla="*/ 1 h 10"/>
                <a:gd name="T28" fmla="*/ 3 w 11"/>
                <a:gd name="T29" fmla="*/ 0 h 10"/>
                <a:gd name="T30" fmla="*/ 5 w 11"/>
                <a:gd name="T31" fmla="*/ 0 h 10"/>
                <a:gd name="T32" fmla="*/ 5 w 11"/>
                <a:gd name="T33" fmla="*/ 0 h 10"/>
                <a:gd name="T34" fmla="*/ 7 w 11"/>
                <a:gd name="T35" fmla="*/ 0 h 10"/>
                <a:gd name="T36" fmla="*/ 8 w 11"/>
                <a:gd name="T37" fmla="*/ 1 h 10"/>
                <a:gd name="T38" fmla="*/ 10 w 11"/>
                <a:gd name="T39" fmla="*/ 2 h 10"/>
                <a:gd name="T40" fmla="*/ 11 w 11"/>
                <a:gd name="T41" fmla="*/ 5 h 10"/>
                <a:gd name="T42" fmla="*/ 11 w 11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lnTo>
                    <a:pt x="11" y="5"/>
                  </a:lnTo>
                  <a:lnTo>
                    <a:pt x="10" y="7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2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17" name="Freeform 6637"/>
            <p:cNvSpPr>
              <a:spLocks noEditPoints="1"/>
            </p:cNvSpPr>
            <p:nvPr/>
          </p:nvSpPr>
          <p:spPr bwMode="auto">
            <a:xfrm>
              <a:off x="5034408" y="4775775"/>
              <a:ext cx="93034" cy="86836"/>
            </a:xfrm>
            <a:custGeom>
              <a:avLst/>
              <a:gdLst>
                <a:gd name="T0" fmla="*/ 7 w 15"/>
                <a:gd name="T1" fmla="*/ 14 h 14"/>
                <a:gd name="T2" fmla="*/ 7 w 15"/>
                <a:gd name="T3" fmla="*/ 14 h 14"/>
                <a:gd name="T4" fmla="*/ 4 w 15"/>
                <a:gd name="T5" fmla="*/ 13 h 14"/>
                <a:gd name="T6" fmla="*/ 2 w 15"/>
                <a:gd name="T7" fmla="*/ 12 h 14"/>
                <a:gd name="T8" fmla="*/ 1 w 15"/>
                <a:gd name="T9" fmla="*/ 10 h 14"/>
                <a:gd name="T10" fmla="*/ 0 w 15"/>
                <a:gd name="T11" fmla="*/ 7 h 14"/>
                <a:gd name="T12" fmla="*/ 0 w 15"/>
                <a:gd name="T13" fmla="*/ 7 h 14"/>
                <a:gd name="T14" fmla="*/ 1 w 15"/>
                <a:gd name="T15" fmla="*/ 4 h 14"/>
                <a:gd name="T16" fmla="*/ 2 w 15"/>
                <a:gd name="T17" fmla="*/ 2 h 14"/>
                <a:gd name="T18" fmla="*/ 4 w 15"/>
                <a:gd name="T19" fmla="*/ 0 h 14"/>
                <a:gd name="T20" fmla="*/ 7 w 15"/>
                <a:gd name="T21" fmla="*/ 0 h 14"/>
                <a:gd name="T22" fmla="*/ 7 w 15"/>
                <a:gd name="T23" fmla="*/ 0 h 14"/>
                <a:gd name="T24" fmla="*/ 10 w 15"/>
                <a:gd name="T25" fmla="*/ 0 h 14"/>
                <a:gd name="T26" fmla="*/ 13 w 15"/>
                <a:gd name="T27" fmla="*/ 2 h 14"/>
                <a:gd name="T28" fmla="*/ 14 w 15"/>
                <a:gd name="T29" fmla="*/ 4 h 14"/>
                <a:gd name="T30" fmla="*/ 15 w 15"/>
                <a:gd name="T31" fmla="*/ 7 h 14"/>
                <a:gd name="T32" fmla="*/ 15 w 15"/>
                <a:gd name="T33" fmla="*/ 7 h 14"/>
                <a:gd name="T34" fmla="*/ 14 w 15"/>
                <a:gd name="T35" fmla="*/ 10 h 14"/>
                <a:gd name="T36" fmla="*/ 13 w 15"/>
                <a:gd name="T37" fmla="*/ 12 h 14"/>
                <a:gd name="T38" fmla="*/ 10 w 15"/>
                <a:gd name="T39" fmla="*/ 13 h 14"/>
                <a:gd name="T40" fmla="*/ 7 w 15"/>
                <a:gd name="T41" fmla="*/ 14 h 14"/>
                <a:gd name="T42" fmla="*/ 7 w 15"/>
                <a:gd name="T43" fmla="*/ 14 h 14"/>
                <a:gd name="T44" fmla="*/ 7 w 15"/>
                <a:gd name="T45" fmla="*/ 4 h 14"/>
                <a:gd name="T46" fmla="*/ 7 w 15"/>
                <a:gd name="T47" fmla="*/ 4 h 14"/>
                <a:gd name="T48" fmla="*/ 5 w 15"/>
                <a:gd name="T49" fmla="*/ 4 h 14"/>
                <a:gd name="T50" fmla="*/ 4 w 15"/>
                <a:gd name="T51" fmla="*/ 7 h 14"/>
                <a:gd name="T52" fmla="*/ 4 w 15"/>
                <a:gd name="T53" fmla="*/ 7 h 14"/>
                <a:gd name="T54" fmla="*/ 5 w 15"/>
                <a:gd name="T55" fmla="*/ 9 h 14"/>
                <a:gd name="T56" fmla="*/ 7 w 15"/>
                <a:gd name="T57" fmla="*/ 10 h 14"/>
                <a:gd name="T58" fmla="*/ 7 w 15"/>
                <a:gd name="T59" fmla="*/ 10 h 14"/>
                <a:gd name="T60" fmla="*/ 9 w 15"/>
                <a:gd name="T61" fmla="*/ 9 h 14"/>
                <a:gd name="T62" fmla="*/ 10 w 15"/>
                <a:gd name="T63" fmla="*/ 7 h 14"/>
                <a:gd name="T64" fmla="*/ 10 w 15"/>
                <a:gd name="T65" fmla="*/ 7 h 14"/>
                <a:gd name="T66" fmla="*/ 9 w 15"/>
                <a:gd name="T67" fmla="*/ 4 h 14"/>
                <a:gd name="T68" fmla="*/ 7 w 15"/>
                <a:gd name="T69" fmla="*/ 4 h 14"/>
                <a:gd name="T70" fmla="*/ 7 w 15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14">
                  <a:moveTo>
                    <a:pt x="7" y="14"/>
                  </a:moveTo>
                  <a:lnTo>
                    <a:pt x="7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4" y="10"/>
                  </a:lnTo>
                  <a:lnTo>
                    <a:pt x="13" y="12"/>
                  </a:lnTo>
                  <a:lnTo>
                    <a:pt x="10" y="13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5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9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18" name="Freeform 6638"/>
            <p:cNvSpPr>
              <a:spLocks noEditPoints="1"/>
            </p:cNvSpPr>
            <p:nvPr/>
          </p:nvSpPr>
          <p:spPr bwMode="auto">
            <a:xfrm>
              <a:off x="4079225" y="4124511"/>
              <a:ext cx="868347" cy="179875"/>
            </a:xfrm>
            <a:custGeom>
              <a:avLst/>
              <a:gdLst>
                <a:gd name="T0" fmla="*/ 16 w 140"/>
                <a:gd name="T1" fmla="*/ 29 h 29"/>
                <a:gd name="T2" fmla="*/ 0 w 140"/>
                <a:gd name="T3" fmla="*/ 29 h 29"/>
                <a:gd name="T4" fmla="*/ 21 w 140"/>
                <a:gd name="T5" fmla="*/ 1 h 29"/>
                <a:gd name="T6" fmla="*/ 38 w 140"/>
                <a:gd name="T7" fmla="*/ 0 h 29"/>
                <a:gd name="T8" fmla="*/ 121 w 140"/>
                <a:gd name="T9" fmla="*/ 0 h 29"/>
                <a:gd name="T10" fmla="*/ 140 w 140"/>
                <a:gd name="T11" fmla="*/ 27 h 29"/>
                <a:gd name="T12" fmla="*/ 128 w 140"/>
                <a:gd name="T13" fmla="*/ 27 h 29"/>
                <a:gd name="T14" fmla="*/ 110 w 140"/>
                <a:gd name="T15" fmla="*/ 24 h 29"/>
                <a:gd name="T16" fmla="*/ 73 w 140"/>
                <a:gd name="T17" fmla="*/ 24 h 29"/>
                <a:gd name="T18" fmla="*/ 33 w 140"/>
                <a:gd name="T19" fmla="*/ 24 h 29"/>
                <a:gd name="T20" fmla="*/ 16 w 140"/>
                <a:gd name="T21" fmla="*/ 29 h 29"/>
                <a:gd name="T22" fmla="*/ 8 w 140"/>
                <a:gd name="T23" fmla="*/ 25 h 29"/>
                <a:gd name="T24" fmla="*/ 15 w 140"/>
                <a:gd name="T25" fmla="*/ 25 h 29"/>
                <a:gd name="T26" fmla="*/ 32 w 140"/>
                <a:gd name="T27" fmla="*/ 20 h 29"/>
                <a:gd name="T28" fmla="*/ 73 w 140"/>
                <a:gd name="T29" fmla="*/ 20 h 29"/>
                <a:gd name="T30" fmla="*/ 111 w 140"/>
                <a:gd name="T31" fmla="*/ 20 h 29"/>
                <a:gd name="T32" fmla="*/ 129 w 140"/>
                <a:gd name="T33" fmla="*/ 23 h 29"/>
                <a:gd name="T34" fmla="*/ 133 w 140"/>
                <a:gd name="T35" fmla="*/ 23 h 29"/>
                <a:gd name="T36" fmla="*/ 119 w 140"/>
                <a:gd name="T37" fmla="*/ 4 h 29"/>
                <a:gd name="T38" fmla="*/ 38 w 140"/>
                <a:gd name="T39" fmla="*/ 4 h 29"/>
                <a:gd name="T40" fmla="*/ 23 w 140"/>
                <a:gd name="T41" fmla="*/ 5 h 29"/>
                <a:gd name="T42" fmla="*/ 8 w 140"/>
                <a:gd name="T4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29">
                  <a:moveTo>
                    <a:pt x="16" y="29"/>
                  </a:moveTo>
                  <a:lnTo>
                    <a:pt x="0" y="29"/>
                  </a:lnTo>
                  <a:lnTo>
                    <a:pt x="21" y="1"/>
                  </a:lnTo>
                  <a:lnTo>
                    <a:pt x="38" y="0"/>
                  </a:lnTo>
                  <a:lnTo>
                    <a:pt x="121" y="0"/>
                  </a:lnTo>
                  <a:lnTo>
                    <a:pt x="140" y="27"/>
                  </a:lnTo>
                  <a:lnTo>
                    <a:pt x="128" y="27"/>
                  </a:lnTo>
                  <a:lnTo>
                    <a:pt x="110" y="24"/>
                  </a:lnTo>
                  <a:lnTo>
                    <a:pt x="73" y="24"/>
                  </a:lnTo>
                  <a:lnTo>
                    <a:pt x="33" y="24"/>
                  </a:lnTo>
                  <a:lnTo>
                    <a:pt x="16" y="29"/>
                  </a:lnTo>
                  <a:close/>
                  <a:moveTo>
                    <a:pt x="8" y="25"/>
                  </a:moveTo>
                  <a:lnTo>
                    <a:pt x="15" y="25"/>
                  </a:lnTo>
                  <a:lnTo>
                    <a:pt x="32" y="20"/>
                  </a:lnTo>
                  <a:lnTo>
                    <a:pt x="73" y="20"/>
                  </a:lnTo>
                  <a:lnTo>
                    <a:pt x="111" y="20"/>
                  </a:lnTo>
                  <a:lnTo>
                    <a:pt x="129" y="23"/>
                  </a:lnTo>
                  <a:lnTo>
                    <a:pt x="133" y="23"/>
                  </a:lnTo>
                  <a:lnTo>
                    <a:pt x="119" y="4"/>
                  </a:lnTo>
                  <a:lnTo>
                    <a:pt x="38" y="4"/>
                  </a:lnTo>
                  <a:lnTo>
                    <a:pt x="23" y="5"/>
                  </a:lnTo>
                  <a:lnTo>
                    <a:pt x="8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19" name="Freeform 6639"/>
            <p:cNvSpPr>
              <a:spLocks/>
            </p:cNvSpPr>
            <p:nvPr/>
          </p:nvSpPr>
          <p:spPr bwMode="auto">
            <a:xfrm>
              <a:off x="4042011" y="4577296"/>
              <a:ext cx="421768" cy="347338"/>
            </a:xfrm>
            <a:custGeom>
              <a:avLst/>
              <a:gdLst>
                <a:gd name="T0" fmla="*/ 68 w 68"/>
                <a:gd name="T1" fmla="*/ 56 h 56"/>
                <a:gd name="T2" fmla="*/ 68 w 68"/>
                <a:gd name="T3" fmla="*/ 56 h 56"/>
                <a:gd name="T4" fmla="*/ 59 w 68"/>
                <a:gd name="T5" fmla="*/ 54 h 56"/>
                <a:gd name="T6" fmla="*/ 50 w 68"/>
                <a:gd name="T7" fmla="*/ 52 h 56"/>
                <a:gd name="T8" fmla="*/ 42 w 68"/>
                <a:gd name="T9" fmla="*/ 49 h 56"/>
                <a:gd name="T10" fmla="*/ 36 w 68"/>
                <a:gd name="T11" fmla="*/ 45 h 56"/>
                <a:gd name="T12" fmla="*/ 29 w 68"/>
                <a:gd name="T13" fmla="*/ 41 h 56"/>
                <a:gd name="T14" fmla="*/ 23 w 68"/>
                <a:gd name="T15" fmla="*/ 36 h 56"/>
                <a:gd name="T16" fmla="*/ 14 w 68"/>
                <a:gd name="T17" fmla="*/ 26 h 56"/>
                <a:gd name="T18" fmla="*/ 7 w 68"/>
                <a:gd name="T19" fmla="*/ 16 h 56"/>
                <a:gd name="T20" fmla="*/ 3 w 68"/>
                <a:gd name="T21" fmla="*/ 9 h 56"/>
                <a:gd name="T22" fmla="*/ 0 w 68"/>
                <a:gd name="T23" fmla="*/ 1 h 56"/>
                <a:gd name="T24" fmla="*/ 4 w 68"/>
                <a:gd name="T25" fmla="*/ 0 h 56"/>
                <a:gd name="T26" fmla="*/ 4 w 68"/>
                <a:gd name="T27" fmla="*/ 0 h 56"/>
                <a:gd name="T28" fmla="*/ 7 w 68"/>
                <a:gd name="T29" fmla="*/ 7 h 56"/>
                <a:gd name="T30" fmla="*/ 11 w 68"/>
                <a:gd name="T31" fmla="*/ 14 h 56"/>
                <a:gd name="T32" fmla="*/ 18 w 68"/>
                <a:gd name="T33" fmla="*/ 24 h 56"/>
                <a:gd name="T34" fmla="*/ 26 w 68"/>
                <a:gd name="T35" fmla="*/ 33 h 56"/>
                <a:gd name="T36" fmla="*/ 31 w 68"/>
                <a:gd name="T37" fmla="*/ 37 h 56"/>
                <a:gd name="T38" fmla="*/ 38 w 68"/>
                <a:gd name="T39" fmla="*/ 42 h 56"/>
                <a:gd name="T40" fmla="*/ 44 w 68"/>
                <a:gd name="T41" fmla="*/ 45 h 56"/>
                <a:gd name="T42" fmla="*/ 51 w 68"/>
                <a:gd name="T43" fmla="*/ 48 h 56"/>
                <a:gd name="T44" fmla="*/ 60 w 68"/>
                <a:gd name="T45" fmla="*/ 50 h 56"/>
                <a:gd name="T46" fmla="*/ 68 w 68"/>
                <a:gd name="T47" fmla="*/ 52 h 56"/>
                <a:gd name="T48" fmla="*/ 68 w 68"/>
                <a:gd name="T4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56">
                  <a:moveTo>
                    <a:pt x="68" y="56"/>
                  </a:moveTo>
                  <a:lnTo>
                    <a:pt x="68" y="56"/>
                  </a:lnTo>
                  <a:lnTo>
                    <a:pt x="59" y="54"/>
                  </a:lnTo>
                  <a:lnTo>
                    <a:pt x="50" y="52"/>
                  </a:lnTo>
                  <a:lnTo>
                    <a:pt x="42" y="49"/>
                  </a:lnTo>
                  <a:lnTo>
                    <a:pt x="36" y="45"/>
                  </a:lnTo>
                  <a:lnTo>
                    <a:pt x="29" y="41"/>
                  </a:lnTo>
                  <a:lnTo>
                    <a:pt x="23" y="36"/>
                  </a:lnTo>
                  <a:lnTo>
                    <a:pt x="14" y="26"/>
                  </a:lnTo>
                  <a:lnTo>
                    <a:pt x="7" y="16"/>
                  </a:lnTo>
                  <a:lnTo>
                    <a:pt x="3" y="9"/>
                  </a:lnTo>
                  <a:lnTo>
                    <a:pt x="0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7"/>
                  </a:lnTo>
                  <a:lnTo>
                    <a:pt x="11" y="14"/>
                  </a:lnTo>
                  <a:lnTo>
                    <a:pt x="18" y="24"/>
                  </a:lnTo>
                  <a:lnTo>
                    <a:pt x="26" y="33"/>
                  </a:lnTo>
                  <a:lnTo>
                    <a:pt x="31" y="37"/>
                  </a:lnTo>
                  <a:lnTo>
                    <a:pt x="38" y="42"/>
                  </a:lnTo>
                  <a:lnTo>
                    <a:pt x="44" y="45"/>
                  </a:lnTo>
                  <a:lnTo>
                    <a:pt x="51" y="48"/>
                  </a:lnTo>
                  <a:lnTo>
                    <a:pt x="60" y="50"/>
                  </a:lnTo>
                  <a:lnTo>
                    <a:pt x="68" y="52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20" name="Freeform 6640"/>
            <p:cNvSpPr>
              <a:spLocks/>
            </p:cNvSpPr>
            <p:nvPr/>
          </p:nvSpPr>
          <p:spPr bwMode="auto">
            <a:xfrm>
              <a:off x="4606434" y="4707547"/>
              <a:ext cx="328729" cy="217090"/>
            </a:xfrm>
            <a:custGeom>
              <a:avLst/>
              <a:gdLst>
                <a:gd name="T0" fmla="*/ 1 w 53"/>
                <a:gd name="T1" fmla="*/ 35 h 35"/>
                <a:gd name="T2" fmla="*/ 0 w 53"/>
                <a:gd name="T3" fmla="*/ 31 h 35"/>
                <a:gd name="T4" fmla="*/ 0 w 53"/>
                <a:gd name="T5" fmla="*/ 31 h 35"/>
                <a:gd name="T6" fmla="*/ 7 w 53"/>
                <a:gd name="T7" fmla="*/ 30 h 35"/>
                <a:gd name="T8" fmla="*/ 13 w 53"/>
                <a:gd name="T9" fmla="*/ 28 h 35"/>
                <a:gd name="T10" fmla="*/ 20 w 53"/>
                <a:gd name="T11" fmla="*/ 25 h 35"/>
                <a:gd name="T12" fmla="*/ 28 w 53"/>
                <a:gd name="T13" fmla="*/ 21 h 35"/>
                <a:gd name="T14" fmla="*/ 36 w 53"/>
                <a:gd name="T15" fmla="*/ 15 h 35"/>
                <a:gd name="T16" fmla="*/ 44 w 53"/>
                <a:gd name="T17" fmla="*/ 8 h 35"/>
                <a:gd name="T18" fmla="*/ 50 w 53"/>
                <a:gd name="T19" fmla="*/ 0 h 35"/>
                <a:gd name="T20" fmla="*/ 53 w 53"/>
                <a:gd name="T21" fmla="*/ 2 h 35"/>
                <a:gd name="T22" fmla="*/ 53 w 53"/>
                <a:gd name="T23" fmla="*/ 2 h 35"/>
                <a:gd name="T24" fmla="*/ 50 w 53"/>
                <a:gd name="T25" fmla="*/ 7 h 35"/>
                <a:gd name="T26" fmla="*/ 47 w 53"/>
                <a:gd name="T27" fmla="*/ 11 h 35"/>
                <a:gd name="T28" fmla="*/ 39 w 53"/>
                <a:gd name="T29" fmla="*/ 19 h 35"/>
                <a:gd name="T30" fmla="*/ 31 w 53"/>
                <a:gd name="T31" fmla="*/ 24 h 35"/>
                <a:gd name="T32" fmla="*/ 23 w 53"/>
                <a:gd name="T33" fmla="*/ 29 h 35"/>
                <a:gd name="T34" fmla="*/ 14 w 53"/>
                <a:gd name="T35" fmla="*/ 32 h 35"/>
                <a:gd name="T36" fmla="*/ 8 w 53"/>
                <a:gd name="T37" fmla="*/ 34 h 35"/>
                <a:gd name="T38" fmla="*/ 1 w 53"/>
                <a:gd name="T39" fmla="*/ 35 h 35"/>
                <a:gd name="T40" fmla="*/ 1 w 53"/>
                <a:gd name="T4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" y="35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7" y="30"/>
                  </a:lnTo>
                  <a:lnTo>
                    <a:pt x="13" y="28"/>
                  </a:lnTo>
                  <a:lnTo>
                    <a:pt x="20" y="25"/>
                  </a:lnTo>
                  <a:lnTo>
                    <a:pt x="28" y="21"/>
                  </a:lnTo>
                  <a:lnTo>
                    <a:pt x="36" y="15"/>
                  </a:lnTo>
                  <a:lnTo>
                    <a:pt x="44" y="8"/>
                  </a:lnTo>
                  <a:lnTo>
                    <a:pt x="50" y="0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50" y="7"/>
                  </a:lnTo>
                  <a:lnTo>
                    <a:pt x="47" y="11"/>
                  </a:lnTo>
                  <a:lnTo>
                    <a:pt x="39" y="19"/>
                  </a:lnTo>
                  <a:lnTo>
                    <a:pt x="31" y="24"/>
                  </a:lnTo>
                  <a:lnTo>
                    <a:pt x="23" y="29"/>
                  </a:lnTo>
                  <a:lnTo>
                    <a:pt x="14" y="32"/>
                  </a:lnTo>
                  <a:lnTo>
                    <a:pt x="8" y="34"/>
                  </a:lnTo>
                  <a:lnTo>
                    <a:pt x="1" y="35"/>
                  </a:lnTo>
                  <a:lnTo>
                    <a:pt x="1" y="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21" name="Freeform 6641"/>
            <p:cNvSpPr>
              <a:spLocks/>
            </p:cNvSpPr>
            <p:nvPr/>
          </p:nvSpPr>
          <p:spPr bwMode="auto">
            <a:xfrm>
              <a:off x="4581623" y="4626913"/>
              <a:ext cx="390754" cy="272909"/>
            </a:xfrm>
            <a:custGeom>
              <a:avLst/>
              <a:gdLst>
                <a:gd name="T0" fmla="*/ 1 w 63"/>
                <a:gd name="T1" fmla="*/ 44 h 44"/>
                <a:gd name="T2" fmla="*/ 0 w 63"/>
                <a:gd name="T3" fmla="*/ 40 h 44"/>
                <a:gd name="T4" fmla="*/ 0 w 63"/>
                <a:gd name="T5" fmla="*/ 40 h 44"/>
                <a:gd name="T6" fmla="*/ 7 w 63"/>
                <a:gd name="T7" fmla="*/ 38 h 44"/>
                <a:gd name="T8" fmla="*/ 13 w 63"/>
                <a:gd name="T9" fmla="*/ 36 h 44"/>
                <a:gd name="T10" fmla="*/ 21 w 63"/>
                <a:gd name="T11" fmla="*/ 32 h 44"/>
                <a:gd name="T12" fmla="*/ 31 w 63"/>
                <a:gd name="T13" fmla="*/ 26 h 44"/>
                <a:gd name="T14" fmla="*/ 40 w 63"/>
                <a:gd name="T15" fmla="*/ 20 h 44"/>
                <a:gd name="T16" fmla="*/ 51 w 63"/>
                <a:gd name="T17" fmla="*/ 11 h 44"/>
                <a:gd name="T18" fmla="*/ 59 w 63"/>
                <a:gd name="T19" fmla="*/ 0 h 44"/>
                <a:gd name="T20" fmla="*/ 63 w 63"/>
                <a:gd name="T21" fmla="*/ 3 h 44"/>
                <a:gd name="T22" fmla="*/ 63 w 63"/>
                <a:gd name="T23" fmla="*/ 3 h 44"/>
                <a:gd name="T24" fmla="*/ 53 w 63"/>
                <a:gd name="T25" fmla="*/ 14 h 44"/>
                <a:gd name="T26" fmla="*/ 43 w 63"/>
                <a:gd name="T27" fmla="*/ 23 h 44"/>
                <a:gd name="T28" fmla="*/ 33 w 63"/>
                <a:gd name="T29" fmla="*/ 31 h 44"/>
                <a:gd name="T30" fmla="*/ 23 w 63"/>
                <a:gd name="T31" fmla="*/ 36 h 44"/>
                <a:gd name="T32" fmla="*/ 15 w 63"/>
                <a:gd name="T33" fmla="*/ 40 h 44"/>
                <a:gd name="T34" fmla="*/ 8 w 63"/>
                <a:gd name="T35" fmla="*/ 42 h 44"/>
                <a:gd name="T36" fmla="*/ 1 w 63"/>
                <a:gd name="T37" fmla="*/ 44 h 44"/>
                <a:gd name="T38" fmla="*/ 1 w 63"/>
                <a:gd name="T3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44">
                  <a:moveTo>
                    <a:pt x="1" y="44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7" y="38"/>
                  </a:lnTo>
                  <a:lnTo>
                    <a:pt x="13" y="36"/>
                  </a:lnTo>
                  <a:lnTo>
                    <a:pt x="21" y="32"/>
                  </a:lnTo>
                  <a:lnTo>
                    <a:pt x="31" y="26"/>
                  </a:lnTo>
                  <a:lnTo>
                    <a:pt x="40" y="20"/>
                  </a:lnTo>
                  <a:lnTo>
                    <a:pt x="51" y="11"/>
                  </a:lnTo>
                  <a:lnTo>
                    <a:pt x="59" y="0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53" y="14"/>
                  </a:lnTo>
                  <a:lnTo>
                    <a:pt x="43" y="23"/>
                  </a:lnTo>
                  <a:lnTo>
                    <a:pt x="33" y="31"/>
                  </a:lnTo>
                  <a:lnTo>
                    <a:pt x="23" y="36"/>
                  </a:lnTo>
                  <a:lnTo>
                    <a:pt x="15" y="40"/>
                  </a:lnTo>
                  <a:lnTo>
                    <a:pt x="8" y="42"/>
                  </a:lnTo>
                  <a:lnTo>
                    <a:pt x="1" y="44"/>
                  </a:lnTo>
                  <a:lnTo>
                    <a:pt x="1" y="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22" name="Freeform 6642"/>
            <p:cNvSpPr>
              <a:spLocks/>
            </p:cNvSpPr>
            <p:nvPr/>
          </p:nvSpPr>
          <p:spPr bwMode="auto">
            <a:xfrm>
              <a:off x="5009597" y="4577296"/>
              <a:ext cx="1029612" cy="254304"/>
            </a:xfrm>
            <a:custGeom>
              <a:avLst/>
              <a:gdLst>
                <a:gd name="T0" fmla="*/ 4 w 166"/>
                <a:gd name="T1" fmla="*/ 41 h 41"/>
                <a:gd name="T2" fmla="*/ 0 w 166"/>
                <a:gd name="T3" fmla="*/ 40 h 41"/>
                <a:gd name="T4" fmla="*/ 2 w 166"/>
                <a:gd name="T5" fmla="*/ 16 h 41"/>
                <a:gd name="T6" fmla="*/ 10 w 166"/>
                <a:gd name="T7" fmla="*/ 16 h 41"/>
                <a:gd name="T8" fmla="*/ 19 w 166"/>
                <a:gd name="T9" fmla="*/ 1 h 41"/>
                <a:gd name="T10" fmla="*/ 19 w 166"/>
                <a:gd name="T11" fmla="*/ 23 h 41"/>
                <a:gd name="T12" fmla="*/ 19 w 166"/>
                <a:gd name="T13" fmla="*/ 23 h 41"/>
                <a:gd name="T14" fmla="*/ 93 w 166"/>
                <a:gd name="T15" fmla="*/ 14 h 41"/>
                <a:gd name="T16" fmla="*/ 138 w 166"/>
                <a:gd name="T17" fmla="*/ 8 h 41"/>
                <a:gd name="T18" fmla="*/ 138 w 166"/>
                <a:gd name="T19" fmla="*/ 8 h 41"/>
                <a:gd name="T20" fmla="*/ 138 w 166"/>
                <a:gd name="T21" fmla="*/ 4 h 41"/>
                <a:gd name="T22" fmla="*/ 137 w 166"/>
                <a:gd name="T23" fmla="*/ 2 h 41"/>
                <a:gd name="T24" fmla="*/ 139 w 166"/>
                <a:gd name="T25" fmla="*/ 2 h 41"/>
                <a:gd name="T26" fmla="*/ 139 w 166"/>
                <a:gd name="T27" fmla="*/ 2 h 41"/>
                <a:gd name="T28" fmla="*/ 142 w 166"/>
                <a:gd name="T29" fmla="*/ 1 h 41"/>
                <a:gd name="T30" fmla="*/ 149 w 166"/>
                <a:gd name="T31" fmla="*/ 0 h 41"/>
                <a:gd name="T32" fmla="*/ 157 w 166"/>
                <a:gd name="T33" fmla="*/ 0 h 41"/>
                <a:gd name="T34" fmla="*/ 160 w 166"/>
                <a:gd name="T35" fmla="*/ 0 h 41"/>
                <a:gd name="T36" fmla="*/ 163 w 166"/>
                <a:gd name="T37" fmla="*/ 2 h 41"/>
                <a:gd name="T38" fmla="*/ 163 w 166"/>
                <a:gd name="T39" fmla="*/ 2 h 41"/>
                <a:gd name="T40" fmla="*/ 165 w 166"/>
                <a:gd name="T41" fmla="*/ 5 h 41"/>
                <a:gd name="T42" fmla="*/ 166 w 166"/>
                <a:gd name="T43" fmla="*/ 8 h 41"/>
                <a:gd name="T44" fmla="*/ 166 w 166"/>
                <a:gd name="T45" fmla="*/ 8 h 41"/>
                <a:gd name="T46" fmla="*/ 165 w 166"/>
                <a:gd name="T47" fmla="*/ 10 h 41"/>
                <a:gd name="T48" fmla="*/ 164 w 166"/>
                <a:gd name="T49" fmla="*/ 12 h 41"/>
                <a:gd name="T50" fmla="*/ 162 w 166"/>
                <a:gd name="T51" fmla="*/ 13 h 41"/>
                <a:gd name="T52" fmla="*/ 160 w 166"/>
                <a:gd name="T53" fmla="*/ 10 h 41"/>
                <a:gd name="T54" fmla="*/ 161 w 166"/>
                <a:gd name="T55" fmla="*/ 12 h 41"/>
                <a:gd name="T56" fmla="*/ 160 w 166"/>
                <a:gd name="T57" fmla="*/ 10 h 41"/>
                <a:gd name="T58" fmla="*/ 160 w 166"/>
                <a:gd name="T59" fmla="*/ 10 h 41"/>
                <a:gd name="T60" fmla="*/ 161 w 166"/>
                <a:gd name="T61" fmla="*/ 9 h 41"/>
                <a:gd name="T62" fmla="*/ 162 w 166"/>
                <a:gd name="T63" fmla="*/ 7 h 41"/>
                <a:gd name="T64" fmla="*/ 162 w 166"/>
                <a:gd name="T65" fmla="*/ 7 h 41"/>
                <a:gd name="T66" fmla="*/ 161 w 166"/>
                <a:gd name="T67" fmla="*/ 6 h 41"/>
                <a:gd name="T68" fmla="*/ 160 w 166"/>
                <a:gd name="T69" fmla="*/ 5 h 41"/>
                <a:gd name="T70" fmla="*/ 160 w 166"/>
                <a:gd name="T71" fmla="*/ 5 h 41"/>
                <a:gd name="T72" fmla="*/ 157 w 166"/>
                <a:gd name="T73" fmla="*/ 4 h 41"/>
                <a:gd name="T74" fmla="*/ 153 w 166"/>
                <a:gd name="T75" fmla="*/ 4 h 41"/>
                <a:gd name="T76" fmla="*/ 142 w 166"/>
                <a:gd name="T77" fmla="*/ 5 h 41"/>
                <a:gd name="T78" fmla="*/ 142 w 166"/>
                <a:gd name="T79" fmla="*/ 5 h 41"/>
                <a:gd name="T80" fmla="*/ 142 w 166"/>
                <a:gd name="T81" fmla="*/ 8 h 41"/>
                <a:gd name="T82" fmla="*/ 141 w 166"/>
                <a:gd name="T83" fmla="*/ 11 h 41"/>
                <a:gd name="T84" fmla="*/ 141 w 166"/>
                <a:gd name="T85" fmla="*/ 11 h 41"/>
                <a:gd name="T86" fmla="*/ 139 w 166"/>
                <a:gd name="T87" fmla="*/ 12 h 41"/>
                <a:gd name="T88" fmla="*/ 124 w 166"/>
                <a:gd name="T89" fmla="*/ 14 h 41"/>
                <a:gd name="T90" fmla="*/ 17 w 166"/>
                <a:gd name="T91" fmla="*/ 28 h 41"/>
                <a:gd name="T92" fmla="*/ 14 w 166"/>
                <a:gd name="T93" fmla="*/ 28 h 41"/>
                <a:gd name="T94" fmla="*/ 14 w 166"/>
                <a:gd name="T95" fmla="*/ 17 h 41"/>
                <a:gd name="T96" fmla="*/ 12 w 166"/>
                <a:gd name="T97" fmla="*/ 21 h 41"/>
                <a:gd name="T98" fmla="*/ 6 w 166"/>
                <a:gd name="T99" fmla="*/ 21 h 41"/>
                <a:gd name="T100" fmla="*/ 4 w 166"/>
                <a:gd name="T10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41">
                  <a:moveTo>
                    <a:pt x="4" y="41"/>
                  </a:moveTo>
                  <a:lnTo>
                    <a:pt x="0" y="40"/>
                  </a:lnTo>
                  <a:lnTo>
                    <a:pt x="2" y="16"/>
                  </a:lnTo>
                  <a:lnTo>
                    <a:pt x="10" y="16"/>
                  </a:lnTo>
                  <a:lnTo>
                    <a:pt x="19" y="1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93" y="14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8" y="4"/>
                  </a:lnTo>
                  <a:lnTo>
                    <a:pt x="137" y="2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2" y="1"/>
                  </a:lnTo>
                  <a:lnTo>
                    <a:pt x="149" y="0"/>
                  </a:lnTo>
                  <a:lnTo>
                    <a:pt x="157" y="0"/>
                  </a:lnTo>
                  <a:lnTo>
                    <a:pt x="160" y="0"/>
                  </a:lnTo>
                  <a:lnTo>
                    <a:pt x="163" y="2"/>
                  </a:lnTo>
                  <a:lnTo>
                    <a:pt x="163" y="2"/>
                  </a:lnTo>
                  <a:lnTo>
                    <a:pt x="165" y="5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65" y="10"/>
                  </a:lnTo>
                  <a:lnTo>
                    <a:pt x="164" y="12"/>
                  </a:lnTo>
                  <a:lnTo>
                    <a:pt x="162" y="13"/>
                  </a:lnTo>
                  <a:lnTo>
                    <a:pt x="160" y="10"/>
                  </a:lnTo>
                  <a:lnTo>
                    <a:pt x="161" y="12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1" y="9"/>
                  </a:lnTo>
                  <a:lnTo>
                    <a:pt x="162" y="7"/>
                  </a:lnTo>
                  <a:lnTo>
                    <a:pt x="162" y="7"/>
                  </a:lnTo>
                  <a:lnTo>
                    <a:pt x="161" y="6"/>
                  </a:lnTo>
                  <a:lnTo>
                    <a:pt x="160" y="5"/>
                  </a:lnTo>
                  <a:lnTo>
                    <a:pt x="160" y="5"/>
                  </a:lnTo>
                  <a:lnTo>
                    <a:pt x="157" y="4"/>
                  </a:lnTo>
                  <a:lnTo>
                    <a:pt x="153" y="4"/>
                  </a:lnTo>
                  <a:lnTo>
                    <a:pt x="142" y="5"/>
                  </a:lnTo>
                  <a:lnTo>
                    <a:pt x="142" y="5"/>
                  </a:lnTo>
                  <a:lnTo>
                    <a:pt x="142" y="8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9" y="12"/>
                  </a:lnTo>
                  <a:lnTo>
                    <a:pt x="124" y="14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4" y="17"/>
                  </a:lnTo>
                  <a:lnTo>
                    <a:pt x="12" y="21"/>
                  </a:lnTo>
                  <a:lnTo>
                    <a:pt x="6" y="21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23" name="Freeform 6643"/>
            <p:cNvSpPr>
              <a:spLocks/>
            </p:cNvSpPr>
            <p:nvPr/>
          </p:nvSpPr>
          <p:spPr bwMode="auto">
            <a:xfrm>
              <a:off x="3024803" y="4564891"/>
              <a:ext cx="1023409" cy="254304"/>
            </a:xfrm>
            <a:custGeom>
              <a:avLst/>
              <a:gdLst>
                <a:gd name="T0" fmla="*/ 161 w 165"/>
                <a:gd name="T1" fmla="*/ 41 h 41"/>
                <a:gd name="T2" fmla="*/ 157 w 165"/>
                <a:gd name="T3" fmla="*/ 28 h 41"/>
                <a:gd name="T4" fmla="*/ 156 w 165"/>
                <a:gd name="T5" fmla="*/ 26 h 41"/>
                <a:gd name="T6" fmla="*/ 149 w 165"/>
                <a:gd name="T7" fmla="*/ 19 h 41"/>
                <a:gd name="T8" fmla="*/ 148 w 165"/>
                <a:gd name="T9" fmla="*/ 29 h 41"/>
                <a:gd name="T10" fmla="*/ 148 w 165"/>
                <a:gd name="T11" fmla="*/ 31 h 41"/>
                <a:gd name="T12" fmla="*/ 145 w 165"/>
                <a:gd name="T13" fmla="*/ 31 h 41"/>
                <a:gd name="T14" fmla="*/ 94 w 165"/>
                <a:gd name="T15" fmla="*/ 25 h 41"/>
                <a:gd name="T16" fmla="*/ 22 w 165"/>
                <a:gd name="T17" fmla="*/ 13 h 41"/>
                <a:gd name="T18" fmla="*/ 25 w 165"/>
                <a:gd name="T19" fmla="*/ 10 h 41"/>
                <a:gd name="T20" fmla="*/ 27 w 165"/>
                <a:gd name="T21" fmla="*/ 5 h 41"/>
                <a:gd name="T22" fmla="*/ 22 w 165"/>
                <a:gd name="T23" fmla="*/ 6 h 41"/>
                <a:gd name="T24" fmla="*/ 8 w 165"/>
                <a:gd name="T25" fmla="*/ 7 h 41"/>
                <a:gd name="T26" fmla="*/ 6 w 165"/>
                <a:gd name="T27" fmla="*/ 8 h 41"/>
                <a:gd name="T28" fmla="*/ 6 w 165"/>
                <a:gd name="T29" fmla="*/ 13 h 41"/>
                <a:gd name="T30" fmla="*/ 3 w 165"/>
                <a:gd name="T31" fmla="*/ 19 h 41"/>
                <a:gd name="T32" fmla="*/ 1 w 165"/>
                <a:gd name="T33" fmla="*/ 15 h 41"/>
                <a:gd name="T34" fmla="*/ 1 w 165"/>
                <a:gd name="T35" fmla="*/ 6 h 41"/>
                <a:gd name="T36" fmla="*/ 2 w 165"/>
                <a:gd name="T37" fmla="*/ 5 h 41"/>
                <a:gd name="T38" fmla="*/ 9 w 165"/>
                <a:gd name="T39" fmla="*/ 3 h 41"/>
                <a:gd name="T40" fmla="*/ 22 w 165"/>
                <a:gd name="T41" fmla="*/ 2 h 41"/>
                <a:gd name="T42" fmla="*/ 28 w 165"/>
                <a:gd name="T43" fmla="*/ 0 h 41"/>
                <a:gd name="T44" fmla="*/ 29 w 165"/>
                <a:gd name="T45" fmla="*/ 0 h 41"/>
                <a:gd name="T46" fmla="*/ 31 w 165"/>
                <a:gd name="T47" fmla="*/ 2 h 41"/>
                <a:gd name="T48" fmla="*/ 31 w 165"/>
                <a:gd name="T49" fmla="*/ 6 h 41"/>
                <a:gd name="T50" fmla="*/ 29 w 165"/>
                <a:gd name="T51" fmla="*/ 10 h 41"/>
                <a:gd name="T52" fmla="*/ 127 w 165"/>
                <a:gd name="T53" fmla="*/ 26 h 41"/>
                <a:gd name="T54" fmla="*/ 144 w 165"/>
                <a:gd name="T55" fmla="*/ 27 h 41"/>
                <a:gd name="T56" fmla="*/ 146 w 165"/>
                <a:gd name="T57" fmla="*/ 11 h 41"/>
                <a:gd name="T58" fmla="*/ 150 w 165"/>
                <a:gd name="T59" fmla="*/ 11 h 41"/>
                <a:gd name="T60" fmla="*/ 152 w 165"/>
                <a:gd name="T61" fmla="*/ 16 h 41"/>
                <a:gd name="T62" fmla="*/ 157 w 165"/>
                <a:gd name="T63" fmla="*/ 22 h 41"/>
                <a:gd name="T64" fmla="*/ 160 w 165"/>
                <a:gd name="T65" fmla="*/ 24 h 41"/>
                <a:gd name="T66" fmla="*/ 164 w 165"/>
                <a:gd name="T67" fmla="*/ 31 h 41"/>
                <a:gd name="T68" fmla="*/ 165 w 165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41">
                  <a:moveTo>
                    <a:pt x="161" y="41"/>
                  </a:moveTo>
                  <a:lnTo>
                    <a:pt x="161" y="41"/>
                  </a:lnTo>
                  <a:lnTo>
                    <a:pt x="160" y="32"/>
                  </a:lnTo>
                  <a:lnTo>
                    <a:pt x="157" y="28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2" y="23"/>
                  </a:lnTo>
                  <a:lnTo>
                    <a:pt x="149" y="19"/>
                  </a:lnTo>
                  <a:lnTo>
                    <a:pt x="149" y="19"/>
                  </a:lnTo>
                  <a:lnTo>
                    <a:pt x="148" y="29"/>
                  </a:lnTo>
                  <a:lnTo>
                    <a:pt x="148" y="30"/>
                  </a:lnTo>
                  <a:lnTo>
                    <a:pt x="148" y="31"/>
                  </a:lnTo>
                  <a:lnTo>
                    <a:pt x="148" y="31"/>
                  </a:lnTo>
                  <a:lnTo>
                    <a:pt x="145" y="31"/>
                  </a:lnTo>
                  <a:lnTo>
                    <a:pt x="130" y="30"/>
                  </a:lnTo>
                  <a:lnTo>
                    <a:pt x="94" y="25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3" y="6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10"/>
                  </a:lnTo>
                  <a:lnTo>
                    <a:pt x="6" y="13"/>
                  </a:lnTo>
                  <a:lnTo>
                    <a:pt x="8" y="17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9" y="3"/>
                  </a:lnTo>
                  <a:lnTo>
                    <a:pt x="15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1" y="6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98" y="22"/>
                  </a:lnTo>
                  <a:lnTo>
                    <a:pt x="127" y="26"/>
                  </a:lnTo>
                  <a:lnTo>
                    <a:pt x="144" y="27"/>
                  </a:lnTo>
                  <a:lnTo>
                    <a:pt x="144" y="27"/>
                  </a:lnTo>
                  <a:lnTo>
                    <a:pt x="145" y="17"/>
                  </a:lnTo>
                  <a:lnTo>
                    <a:pt x="146" y="11"/>
                  </a:lnTo>
                  <a:lnTo>
                    <a:pt x="147" y="2"/>
                  </a:lnTo>
                  <a:lnTo>
                    <a:pt x="150" y="11"/>
                  </a:lnTo>
                  <a:lnTo>
                    <a:pt x="150" y="11"/>
                  </a:lnTo>
                  <a:lnTo>
                    <a:pt x="152" y="16"/>
                  </a:lnTo>
                  <a:lnTo>
                    <a:pt x="154" y="19"/>
                  </a:lnTo>
                  <a:lnTo>
                    <a:pt x="157" y="22"/>
                  </a:lnTo>
                  <a:lnTo>
                    <a:pt x="157" y="22"/>
                  </a:lnTo>
                  <a:lnTo>
                    <a:pt x="160" y="24"/>
                  </a:lnTo>
                  <a:lnTo>
                    <a:pt x="162" y="26"/>
                  </a:lnTo>
                  <a:lnTo>
                    <a:pt x="164" y="31"/>
                  </a:lnTo>
                  <a:lnTo>
                    <a:pt x="165" y="36"/>
                  </a:lnTo>
                  <a:lnTo>
                    <a:pt x="165" y="41"/>
                  </a:lnTo>
                  <a:lnTo>
                    <a:pt x="161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24" name="Freeform 6644"/>
            <p:cNvSpPr>
              <a:spLocks/>
            </p:cNvSpPr>
            <p:nvPr/>
          </p:nvSpPr>
          <p:spPr bwMode="auto">
            <a:xfrm>
              <a:off x="556215" y="4428437"/>
              <a:ext cx="2443779" cy="192279"/>
            </a:xfrm>
            <a:custGeom>
              <a:avLst/>
              <a:gdLst>
                <a:gd name="T0" fmla="*/ 394 w 394"/>
                <a:gd name="T1" fmla="*/ 31 h 31"/>
                <a:gd name="T2" fmla="*/ 0 w 394"/>
                <a:gd name="T3" fmla="*/ 5 h 31"/>
                <a:gd name="T4" fmla="*/ 0 w 394"/>
                <a:gd name="T5" fmla="*/ 0 h 31"/>
                <a:gd name="T6" fmla="*/ 394 w 394"/>
                <a:gd name="T7" fmla="*/ 27 h 31"/>
                <a:gd name="T8" fmla="*/ 394 w 39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31">
                  <a:moveTo>
                    <a:pt x="394" y="31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394" y="27"/>
                  </a:lnTo>
                  <a:lnTo>
                    <a:pt x="394" y="3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25" name="Freeform 6645"/>
            <p:cNvSpPr>
              <a:spLocks/>
            </p:cNvSpPr>
            <p:nvPr/>
          </p:nvSpPr>
          <p:spPr bwMode="auto">
            <a:xfrm>
              <a:off x="3186068" y="4620711"/>
              <a:ext cx="750499" cy="111644"/>
            </a:xfrm>
            <a:custGeom>
              <a:avLst/>
              <a:gdLst>
                <a:gd name="T0" fmla="*/ 120 w 121"/>
                <a:gd name="T1" fmla="*/ 18 h 18"/>
                <a:gd name="T2" fmla="*/ 0 w 121"/>
                <a:gd name="T3" fmla="*/ 4 h 18"/>
                <a:gd name="T4" fmla="*/ 1 w 121"/>
                <a:gd name="T5" fmla="*/ 0 h 18"/>
                <a:gd name="T6" fmla="*/ 121 w 121"/>
                <a:gd name="T7" fmla="*/ 14 h 18"/>
                <a:gd name="T8" fmla="*/ 120 w 12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8">
                  <a:moveTo>
                    <a:pt x="120" y="18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121" y="14"/>
                  </a:lnTo>
                  <a:lnTo>
                    <a:pt x="120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26" name="Freeform 6646"/>
            <p:cNvSpPr>
              <a:spLocks/>
            </p:cNvSpPr>
            <p:nvPr/>
          </p:nvSpPr>
          <p:spPr bwMode="auto">
            <a:xfrm>
              <a:off x="5133648" y="4608307"/>
              <a:ext cx="731892" cy="111644"/>
            </a:xfrm>
            <a:custGeom>
              <a:avLst/>
              <a:gdLst>
                <a:gd name="T0" fmla="*/ 1 w 118"/>
                <a:gd name="T1" fmla="*/ 18 h 18"/>
                <a:gd name="T2" fmla="*/ 0 w 118"/>
                <a:gd name="T3" fmla="*/ 14 h 18"/>
                <a:gd name="T4" fmla="*/ 118 w 118"/>
                <a:gd name="T5" fmla="*/ 0 h 18"/>
                <a:gd name="T6" fmla="*/ 118 w 118"/>
                <a:gd name="T7" fmla="*/ 4 h 18"/>
                <a:gd name="T8" fmla="*/ 1 w 1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8">
                  <a:moveTo>
                    <a:pt x="1" y="18"/>
                  </a:moveTo>
                  <a:lnTo>
                    <a:pt x="0" y="14"/>
                  </a:lnTo>
                  <a:lnTo>
                    <a:pt x="118" y="0"/>
                  </a:lnTo>
                  <a:lnTo>
                    <a:pt x="118" y="4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27" name="Freeform 6647"/>
            <p:cNvSpPr>
              <a:spLocks/>
            </p:cNvSpPr>
            <p:nvPr/>
          </p:nvSpPr>
          <p:spPr bwMode="auto">
            <a:xfrm>
              <a:off x="6051616" y="4397421"/>
              <a:ext cx="2505802" cy="235694"/>
            </a:xfrm>
            <a:custGeom>
              <a:avLst/>
              <a:gdLst>
                <a:gd name="T0" fmla="*/ 1 w 404"/>
                <a:gd name="T1" fmla="*/ 38 h 38"/>
                <a:gd name="T2" fmla="*/ 0 w 404"/>
                <a:gd name="T3" fmla="*/ 34 h 38"/>
                <a:gd name="T4" fmla="*/ 404 w 404"/>
                <a:gd name="T5" fmla="*/ 0 h 38"/>
                <a:gd name="T6" fmla="*/ 404 w 404"/>
                <a:gd name="T7" fmla="*/ 4 h 38"/>
                <a:gd name="T8" fmla="*/ 1 w 40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8">
                  <a:moveTo>
                    <a:pt x="1" y="38"/>
                  </a:moveTo>
                  <a:lnTo>
                    <a:pt x="0" y="34"/>
                  </a:lnTo>
                  <a:lnTo>
                    <a:pt x="404" y="0"/>
                  </a:lnTo>
                  <a:lnTo>
                    <a:pt x="404" y="4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28" name="Freeform 6648"/>
            <p:cNvSpPr>
              <a:spLocks noEditPoints="1"/>
            </p:cNvSpPr>
            <p:nvPr/>
          </p:nvSpPr>
          <p:spPr bwMode="auto">
            <a:xfrm>
              <a:off x="3055814" y="48688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1 h 24"/>
                <a:gd name="T8" fmla="*/ 1 w 24"/>
                <a:gd name="T9" fmla="*/ 17 h 24"/>
                <a:gd name="T10" fmla="*/ 0 w 24"/>
                <a:gd name="T11" fmla="*/ 13 h 24"/>
                <a:gd name="T12" fmla="*/ 0 w 24"/>
                <a:gd name="T13" fmla="*/ 13 h 24"/>
                <a:gd name="T14" fmla="*/ 1 w 24"/>
                <a:gd name="T15" fmla="*/ 7 h 24"/>
                <a:gd name="T16" fmla="*/ 3 w 24"/>
                <a:gd name="T17" fmla="*/ 4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6 w 24"/>
                <a:gd name="T25" fmla="*/ 1 h 24"/>
                <a:gd name="T26" fmla="*/ 20 w 24"/>
                <a:gd name="T27" fmla="*/ 4 h 24"/>
                <a:gd name="T28" fmla="*/ 23 w 24"/>
                <a:gd name="T29" fmla="*/ 7 h 24"/>
                <a:gd name="T30" fmla="*/ 24 w 24"/>
                <a:gd name="T31" fmla="*/ 13 h 24"/>
                <a:gd name="T32" fmla="*/ 24 w 24"/>
                <a:gd name="T33" fmla="*/ 13 h 24"/>
                <a:gd name="T34" fmla="*/ 23 w 24"/>
                <a:gd name="T35" fmla="*/ 17 h 24"/>
                <a:gd name="T36" fmla="*/ 20 w 24"/>
                <a:gd name="T37" fmla="*/ 21 h 24"/>
                <a:gd name="T38" fmla="*/ 16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7 h 24"/>
                <a:gd name="T52" fmla="*/ 5 w 24"/>
                <a:gd name="T53" fmla="*/ 9 h 24"/>
                <a:gd name="T54" fmla="*/ 4 w 24"/>
                <a:gd name="T55" fmla="*/ 13 h 24"/>
                <a:gd name="T56" fmla="*/ 4 w 24"/>
                <a:gd name="T57" fmla="*/ 13 h 24"/>
                <a:gd name="T58" fmla="*/ 5 w 24"/>
                <a:gd name="T59" fmla="*/ 16 h 24"/>
                <a:gd name="T60" fmla="*/ 6 w 24"/>
                <a:gd name="T61" fmla="*/ 18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4 w 24"/>
                <a:gd name="T69" fmla="*/ 19 h 24"/>
                <a:gd name="T70" fmla="*/ 17 w 24"/>
                <a:gd name="T71" fmla="*/ 18 h 24"/>
                <a:gd name="T72" fmla="*/ 19 w 24"/>
                <a:gd name="T73" fmla="*/ 16 h 24"/>
                <a:gd name="T74" fmla="*/ 20 w 24"/>
                <a:gd name="T75" fmla="*/ 13 h 24"/>
                <a:gd name="T76" fmla="*/ 20 w 24"/>
                <a:gd name="T77" fmla="*/ 13 h 24"/>
                <a:gd name="T78" fmla="*/ 19 w 24"/>
                <a:gd name="T79" fmla="*/ 9 h 24"/>
                <a:gd name="T80" fmla="*/ 17 w 24"/>
                <a:gd name="T81" fmla="*/ 7 h 24"/>
                <a:gd name="T82" fmla="*/ 14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7"/>
                  </a:lnTo>
                  <a:lnTo>
                    <a:pt x="5" y="9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5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4" y="19"/>
                  </a:lnTo>
                  <a:lnTo>
                    <a:pt x="17" y="18"/>
                  </a:lnTo>
                  <a:lnTo>
                    <a:pt x="19" y="16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19" y="9"/>
                  </a:lnTo>
                  <a:lnTo>
                    <a:pt x="17" y="7"/>
                  </a:lnTo>
                  <a:lnTo>
                    <a:pt x="14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29" name="Freeform 6649"/>
            <p:cNvSpPr>
              <a:spLocks noEditPoints="1"/>
            </p:cNvSpPr>
            <p:nvPr/>
          </p:nvSpPr>
          <p:spPr bwMode="auto">
            <a:xfrm>
              <a:off x="5871741" y="48626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0 h 24"/>
                <a:gd name="T8" fmla="*/ 1 w 24"/>
                <a:gd name="T9" fmla="*/ 17 h 24"/>
                <a:gd name="T10" fmla="*/ 0 w 24"/>
                <a:gd name="T11" fmla="*/ 12 h 24"/>
                <a:gd name="T12" fmla="*/ 0 w 24"/>
                <a:gd name="T13" fmla="*/ 12 h 24"/>
                <a:gd name="T14" fmla="*/ 1 w 24"/>
                <a:gd name="T15" fmla="*/ 7 h 24"/>
                <a:gd name="T16" fmla="*/ 3 w 24"/>
                <a:gd name="T17" fmla="*/ 3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7 w 24"/>
                <a:gd name="T25" fmla="*/ 1 h 24"/>
                <a:gd name="T26" fmla="*/ 20 w 24"/>
                <a:gd name="T27" fmla="*/ 3 h 24"/>
                <a:gd name="T28" fmla="*/ 23 w 24"/>
                <a:gd name="T29" fmla="*/ 7 h 24"/>
                <a:gd name="T30" fmla="*/ 24 w 24"/>
                <a:gd name="T31" fmla="*/ 12 h 24"/>
                <a:gd name="T32" fmla="*/ 24 w 24"/>
                <a:gd name="T33" fmla="*/ 12 h 24"/>
                <a:gd name="T34" fmla="*/ 23 w 24"/>
                <a:gd name="T35" fmla="*/ 17 h 24"/>
                <a:gd name="T36" fmla="*/ 20 w 24"/>
                <a:gd name="T37" fmla="*/ 20 h 24"/>
                <a:gd name="T38" fmla="*/ 17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6 h 24"/>
                <a:gd name="T52" fmla="*/ 5 w 24"/>
                <a:gd name="T53" fmla="*/ 8 h 24"/>
                <a:gd name="T54" fmla="*/ 4 w 24"/>
                <a:gd name="T55" fmla="*/ 12 h 24"/>
                <a:gd name="T56" fmla="*/ 4 w 24"/>
                <a:gd name="T57" fmla="*/ 12 h 24"/>
                <a:gd name="T58" fmla="*/ 5 w 24"/>
                <a:gd name="T59" fmla="*/ 15 h 24"/>
                <a:gd name="T60" fmla="*/ 6 w 24"/>
                <a:gd name="T61" fmla="*/ 17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5 w 24"/>
                <a:gd name="T69" fmla="*/ 19 h 24"/>
                <a:gd name="T70" fmla="*/ 18 w 24"/>
                <a:gd name="T71" fmla="*/ 17 h 24"/>
                <a:gd name="T72" fmla="*/ 19 w 24"/>
                <a:gd name="T73" fmla="*/ 15 h 24"/>
                <a:gd name="T74" fmla="*/ 20 w 24"/>
                <a:gd name="T75" fmla="*/ 12 h 24"/>
                <a:gd name="T76" fmla="*/ 20 w 24"/>
                <a:gd name="T77" fmla="*/ 12 h 24"/>
                <a:gd name="T78" fmla="*/ 19 w 24"/>
                <a:gd name="T79" fmla="*/ 8 h 24"/>
                <a:gd name="T80" fmla="*/ 18 w 24"/>
                <a:gd name="T81" fmla="*/ 6 h 24"/>
                <a:gd name="T82" fmla="*/ 15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5"/>
                  </a:lnTo>
                  <a:lnTo>
                    <a:pt x="6" y="17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5" y="19"/>
                  </a:lnTo>
                  <a:lnTo>
                    <a:pt x="18" y="17"/>
                  </a:lnTo>
                  <a:lnTo>
                    <a:pt x="19" y="15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9" y="8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30" name="Freeform 6650"/>
            <p:cNvSpPr>
              <a:spLocks noEditPoints="1"/>
            </p:cNvSpPr>
            <p:nvPr/>
          </p:nvSpPr>
          <p:spPr bwMode="auto">
            <a:xfrm>
              <a:off x="5729085" y="4719951"/>
              <a:ext cx="465183" cy="465188"/>
            </a:xfrm>
            <a:custGeom>
              <a:avLst/>
              <a:gdLst>
                <a:gd name="T0" fmla="*/ 37 w 75"/>
                <a:gd name="T1" fmla="*/ 75 h 75"/>
                <a:gd name="T2" fmla="*/ 23 w 75"/>
                <a:gd name="T3" fmla="*/ 71 h 75"/>
                <a:gd name="T4" fmla="*/ 10 w 75"/>
                <a:gd name="T5" fmla="*/ 63 h 75"/>
                <a:gd name="T6" fmla="*/ 3 w 75"/>
                <a:gd name="T7" fmla="*/ 51 h 75"/>
                <a:gd name="T8" fmla="*/ 0 w 75"/>
                <a:gd name="T9" fmla="*/ 37 h 75"/>
                <a:gd name="T10" fmla="*/ 1 w 75"/>
                <a:gd name="T11" fmla="*/ 29 h 75"/>
                <a:gd name="T12" fmla="*/ 6 w 75"/>
                <a:gd name="T13" fmla="*/ 17 h 75"/>
                <a:gd name="T14" fmla="*/ 16 w 75"/>
                <a:gd name="T15" fmla="*/ 6 h 75"/>
                <a:gd name="T16" fmla="*/ 29 w 75"/>
                <a:gd name="T17" fmla="*/ 1 h 75"/>
                <a:gd name="T18" fmla="*/ 37 w 75"/>
                <a:gd name="T19" fmla="*/ 0 h 75"/>
                <a:gd name="T20" fmla="*/ 51 w 75"/>
                <a:gd name="T21" fmla="*/ 3 h 75"/>
                <a:gd name="T22" fmla="*/ 63 w 75"/>
                <a:gd name="T23" fmla="*/ 10 h 75"/>
                <a:gd name="T24" fmla="*/ 71 w 75"/>
                <a:gd name="T25" fmla="*/ 23 h 75"/>
                <a:gd name="T26" fmla="*/ 75 w 75"/>
                <a:gd name="T27" fmla="*/ 37 h 75"/>
                <a:gd name="T28" fmla="*/ 73 w 75"/>
                <a:gd name="T29" fmla="*/ 45 h 75"/>
                <a:gd name="T30" fmla="*/ 68 w 75"/>
                <a:gd name="T31" fmla="*/ 58 h 75"/>
                <a:gd name="T32" fmla="*/ 58 w 75"/>
                <a:gd name="T33" fmla="*/ 68 h 75"/>
                <a:gd name="T34" fmla="*/ 44 w 75"/>
                <a:gd name="T35" fmla="*/ 74 h 75"/>
                <a:gd name="T36" fmla="*/ 37 w 75"/>
                <a:gd name="T37" fmla="*/ 75 h 75"/>
                <a:gd name="T38" fmla="*/ 37 w 75"/>
                <a:gd name="T39" fmla="*/ 4 h 75"/>
                <a:gd name="T40" fmla="*/ 24 w 75"/>
                <a:gd name="T41" fmla="*/ 6 h 75"/>
                <a:gd name="T42" fmla="*/ 13 w 75"/>
                <a:gd name="T43" fmla="*/ 13 h 75"/>
                <a:gd name="T44" fmla="*/ 6 w 75"/>
                <a:gd name="T45" fmla="*/ 24 h 75"/>
                <a:gd name="T46" fmla="*/ 4 w 75"/>
                <a:gd name="T47" fmla="*/ 37 h 75"/>
                <a:gd name="T48" fmla="*/ 5 w 75"/>
                <a:gd name="T49" fmla="*/ 44 h 75"/>
                <a:gd name="T50" fmla="*/ 9 w 75"/>
                <a:gd name="T51" fmla="*/ 56 h 75"/>
                <a:gd name="T52" fmla="*/ 19 w 75"/>
                <a:gd name="T53" fmla="*/ 64 h 75"/>
                <a:gd name="T54" fmla="*/ 30 w 75"/>
                <a:gd name="T55" fmla="*/ 69 h 75"/>
                <a:gd name="T56" fmla="*/ 37 w 75"/>
                <a:gd name="T57" fmla="*/ 70 h 75"/>
                <a:gd name="T58" fmla="*/ 50 w 75"/>
                <a:gd name="T59" fmla="*/ 67 h 75"/>
                <a:gd name="T60" fmla="*/ 60 w 75"/>
                <a:gd name="T61" fmla="*/ 61 h 75"/>
                <a:gd name="T62" fmla="*/ 67 w 75"/>
                <a:gd name="T63" fmla="*/ 50 h 75"/>
                <a:gd name="T64" fmla="*/ 70 w 75"/>
                <a:gd name="T65" fmla="*/ 37 h 75"/>
                <a:gd name="T66" fmla="*/ 69 w 75"/>
                <a:gd name="T67" fmla="*/ 30 h 75"/>
                <a:gd name="T68" fmla="*/ 64 w 75"/>
                <a:gd name="T69" fmla="*/ 19 h 75"/>
                <a:gd name="T70" fmla="*/ 56 w 75"/>
                <a:gd name="T71" fmla="*/ 9 h 75"/>
                <a:gd name="T72" fmla="*/ 44 w 75"/>
                <a:gd name="T73" fmla="*/ 5 h 75"/>
                <a:gd name="T74" fmla="*/ 37 w 75"/>
                <a:gd name="T75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75">
                  <a:moveTo>
                    <a:pt x="37" y="75"/>
                  </a:moveTo>
                  <a:lnTo>
                    <a:pt x="37" y="75"/>
                  </a:lnTo>
                  <a:lnTo>
                    <a:pt x="29" y="74"/>
                  </a:lnTo>
                  <a:lnTo>
                    <a:pt x="23" y="71"/>
                  </a:lnTo>
                  <a:lnTo>
                    <a:pt x="16" y="68"/>
                  </a:lnTo>
                  <a:lnTo>
                    <a:pt x="10" y="63"/>
                  </a:lnTo>
                  <a:lnTo>
                    <a:pt x="6" y="58"/>
                  </a:lnTo>
                  <a:lnTo>
                    <a:pt x="3" y="51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6" y="17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58" y="6"/>
                  </a:lnTo>
                  <a:lnTo>
                    <a:pt x="63" y="10"/>
                  </a:lnTo>
                  <a:lnTo>
                    <a:pt x="68" y="17"/>
                  </a:lnTo>
                  <a:lnTo>
                    <a:pt x="71" y="23"/>
                  </a:lnTo>
                  <a:lnTo>
                    <a:pt x="73" y="29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3" y="45"/>
                  </a:lnTo>
                  <a:lnTo>
                    <a:pt x="71" y="51"/>
                  </a:lnTo>
                  <a:lnTo>
                    <a:pt x="68" y="58"/>
                  </a:lnTo>
                  <a:lnTo>
                    <a:pt x="63" y="63"/>
                  </a:lnTo>
                  <a:lnTo>
                    <a:pt x="58" y="68"/>
                  </a:lnTo>
                  <a:lnTo>
                    <a:pt x="51" y="71"/>
                  </a:lnTo>
                  <a:lnTo>
                    <a:pt x="44" y="74"/>
                  </a:lnTo>
                  <a:lnTo>
                    <a:pt x="37" y="75"/>
                  </a:lnTo>
                  <a:lnTo>
                    <a:pt x="37" y="75"/>
                  </a:lnTo>
                  <a:close/>
                  <a:moveTo>
                    <a:pt x="37" y="4"/>
                  </a:moveTo>
                  <a:lnTo>
                    <a:pt x="37" y="4"/>
                  </a:lnTo>
                  <a:lnTo>
                    <a:pt x="30" y="5"/>
                  </a:lnTo>
                  <a:lnTo>
                    <a:pt x="24" y="6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6" y="24"/>
                  </a:lnTo>
                  <a:lnTo>
                    <a:pt x="5" y="30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5" y="44"/>
                  </a:lnTo>
                  <a:lnTo>
                    <a:pt x="6" y="50"/>
                  </a:lnTo>
                  <a:lnTo>
                    <a:pt x="9" y="56"/>
                  </a:lnTo>
                  <a:lnTo>
                    <a:pt x="13" y="61"/>
                  </a:lnTo>
                  <a:lnTo>
                    <a:pt x="19" y="64"/>
                  </a:lnTo>
                  <a:lnTo>
                    <a:pt x="24" y="67"/>
                  </a:lnTo>
                  <a:lnTo>
                    <a:pt x="30" y="69"/>
                  </a:lnTo>
                  <a:lnTo>
                    <a:pt x="37" y="70"/>
                  </a:lnTo>
                  <a:lnTo>
                    <a:pt x="37" y="70"/>
                  </a:lnTo>
                  <a:lnTo>
                    <a:pt x="44" y="69"/>
                  </a:lnTo>
                  <a:lnTo>
                    <a:pt x="50" y="67"/>
                  </a:lnTo>
                  <a:lnTo>
                    <a:pt x="56" y="64"/>
                  </a:lnTo>
                  <a:lnTo>
                    <a:pt x="60" y="61"/>
                  </a:lnTo>
                  <a:lnTo>
                    <a:pt x="64" y="56"/>
                  </a:lnTo>
                  <a:lnTo>
                    <a:pt x="67" y="50"/>
                  </a:lnTo>
                  <a:lnTo>
                    <a:pt x="69" y="44"/>
                  </a:lnTo>
                  <a:lnTo>
                    <a:pt x="70" y="37"/>
                  </a:lnTo>
                  <a:lnTo>
                    <a:pt x="70" y="37"/>
                  </a:lnTo>
                  <a:lnTo>
                    <a:pt x="69" y="30"/>
                  </a:lnTo>
                  <a:lnTo>
                    <a:pt x="67" y="24"/>
                  </a:lnTo>
                  <a:lnTo>
                    <a:pt x="64" y="19"/>
                  </a:lnTo>
                  <a:lnTo>
                    <a:pt x="60" y="13"/>
                  </a:lnTo>
                  <a:lnTo>
                    <a:pt x="56" y="9"/>
                  </a:lnTo>
                  <a:lnTo>
                    <a:pt x="50" y="6"/>
                  </a:lnTo>
                  <a:lnTo>
                    <a:pt x="44" y="5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31" name="Freeform 6651"/>
            <p:cNvSpPr>
              <a:spLocks noEditPoints="1"/>
            </p:cNvSpPr>
            <p:nvPr/>
          </p:nvSpPr>
          <p:spPr bwMode="auto">
            <a:xfrm>
              <a:off x="2894549" y="4732355"/>
              <a:ext cx="434175" cy="452784"/>
            </a:xfrm>
            <a:custGeom>
              <a:avLst/>
              <a:gdLst>
                <a:gd name="T0" fmla="*/ 35 w 70"/>
                <a:gd name="T1" fmla="*/ 73 h 73"/>
                <a:gd name="T2" fmla="*/ 21 w 70"/>
                <a:gd name="T3" fmla="*/ 69 h 73"/>
                <a:gd name="T4" fmla="*/ 11 w 70"/>
                <a:gd name="T5" fmla="*/ 62 h 73"/>
                <a:gd name="T6" fmla="*/ 3 w 70"/>
                <a:gd name="T7" fmla="*/ 50 h 73"/>
                <a:gd name="T8" fmla="*/ 0 w 70"/>
                <a:gd name="T9" fmla="*/ 36 h 73"/>
                <a:gd name="T10" fmla="*/ 1 w 70"/>
                <a:gd name="T11" fmla="*/ 28 h 73"/>
                <a:gd name="T12" fmla="*/ 7 w 70"/>
                <a:gd name="T13" fmla="*/ 16 h 73"/>
                <a:gd name="T14" fmla="*/ 16 w 70"/>
                <a:gd name="T15" fmla="*/ 6 h 73"/>
                <a:gd name="T16" fmla="*/ 29 w 70"/>
                <a:gd name="T17" fmla="*/ 1 h 73"/>
                <a:gd name="T18" fmla="*/ 35 w 70"/>
                <a:gd name="T19" fmla="*/ 0 h 73"/>
                <a:gd name="T20" fmla="*/ 49 w 70"/>
                <a:gd name="T21" fmla="*/ 3 h 73"/>
                <a:gd name="T22" fmla="*/ 60 w 70"/>
                <a:gd name="T23" fmla="*/ 10 h 73"/>
                <a:gd name="T24" fmla="*/ 68 w 70"/>
                <a:gd name="T25" fmla="*/ 22 h 73"/>
                <a:gd name="T26" fmla="*/ 70 w 70"/>
                <a:gd name="T27" fmla="*/ 36 h 73"/>
                <a:gd name="T28" fmla="*/ 70 w 70"/>
                <a:gd name="T29" fmla="*/ 43 h 73"/>
                <a:gd name="T30" fmla="*/ 65 w 70"/>
                <a:gd name="T31" fmla="*/ 57 h 73"/>
                <a:gd name="T32" fmla="*/ 55 w 70"/>
                <a:gd name="T33" fmla="*/ 66 h 73"/>
                <a:gd name="T34" fmla="*/ 42 w 70"/>
                <a:gd name="T35" fmla="*/ 72 h 73"/>
                <a:gd name="T36" fmla="*/ 35 w 70"/>
                <a:gd name="T37" fmla="*/ 73 h 73"/>
                <a:gd name="T38" fmla="*/ 35 w 70"/>
                <a:gd name="T39" fmla="*/ 4 h 73"/>
                <a:gd name="T40" fmla="*/ 23 w 70"/>
                <a:gd name="T41" fmla="*/ 6 h 73"/>
                <a:gd name="T42" fmla="*/ 14 w 70"/>
                <a:gd name="T43" fmla="*/ 14 h 73"/>
                <a:gd name="T44" fmla="*/ 7 w 70"/>
                <a:gd name="T45" fmla="*/ 24 h 73"/>
                <a:gd name="T46" fmla="*/ 4 w 70"/>
                <a:gd name="T47" fmla="*/ 36 h 73"/>
                <a:gd name="T48" fmla="*/ 6 w 70"/>
                <a:gd name="T49" fmla="*/ 43 h 73"/>
                <a:gd name="T50" fmla="*/ 10 w 70"/>
                <a:gd name="T51" fmla="*/ 54 h 73"/>
                <a:gd name="T52" fmla="*/ 18 w 70"/>
                <a:gd name="T53" fmla="*/ 63 h 73"/>
                <a:gd name="T54" fmla="*/ 29 w 70"/>
                <a:gd name="T55" fmla="*/ 67 h 73"/>
                <a:gd name="T56" fmla="*/ 35 w 70"/>
                <a:gd name="T57" fmla="*/ 68 h 73"/>
                <a:gd name="T58" fmla="*/ 48 w 70"/>
                <a:gd name="T59" fmla="*/ 65 h 73"/>
                <a:gd name="T60" fmla="*/ 57 w 70"/>
                <a:gd name="T61" fmla="*/ 59 h 73"/>
                <a:gd name="T62" fmla="*/ 63 w 70"/>
                <a:gd name="T63" fmla="*/ 48 h 73"/>
                <a:gd name="T64" fmla="*/ 66 w 70"/>
                <a:gd name="T65" fmla="*/ 36 h 73"/>
                <a:gd name="T66" fmla="*/ 66 w 70"/>
                <a:gd name="T67" fmla="*/ 29 h 73"/>
                <a:gd name="T68" fmla="*/ 60 w 70"/>
                <a:gd name="T69" fmla="*/ 18 h 73"/>
                <a:gd name="T70" fmla="*/ 52 w 70"/>
                <a:gd name="T71" fmla="*/ 9 h 73"/>
                <a:gd name="T72" fmla="*/ 41 w 70"/>
                <a:gd name="T73" fmla="*/ 5 h 73"/>
                <a:gd name="T74" fmla="*/ 35 w 70"/>
                <a:gd name="T75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" h="73">
                  <a:moveTo>
                    <a:pt x="35" y="73"/>
                  </a:moveTo>
                  <a:lnTo>
                    <a:pt x="35" y="73"/>
                  </a:lnTo>
                  <a:lnTo>
                    <a:pt x="29" y="72"/>
                  </a:lnTo>
                  <a:lnTo>
                    <a:pt x="21" y="69"/>
                  </a:lnTo>
                  <a:lnTo>
                    <a:pt x="16" y="66"/>
                  </a:lnTo>
                  <a:lnTo>
                    <a:pt x="11" y="62"/>
                  </a:lnTo>
                  <a:lnTo>
                    <a:pt x="7" y="57"/>
                  </a:lnTo>
                  <a:lnTo>
                    <a:pt x="3" y="50"/>
                  </a:lnTo>
                  <a:lnTo>
                    <a:pt x="1" y="43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28"/>
                  </a:lnTo>
                  <a:lnTo>
                    <a:pt x="3" y="22"/>
                  </a:lnTo>
                  <a:lnTo>
                    <a:pt x="7" y="16"/>
                  </a:lnTo>
                  <a:lnTo>
                    <a:pt x="11" y="10"/>
                  </a:lnTo>
                  <a:lnTo>
                    <a:pt x="16" y="6"/>
                  </a:lnTo>
                  <a:lnTo>
                    <a:pt x="21" y="3"/>
                  </a:lnTo>
                  <a:lnTo>
                    <a:pt x="29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60" y="10"/>
                  </a:lnTo>
                  <a:lnTo>
                    <a:pt x="65" y="16"/>
                  </a:lnTo>
                  <a:lnTo>
                    <a:pt x="68" y="22"/>
                  </a:lnTo>
                  <a:lnTo>
                    <a:pt x="70" y="28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70" y="43"/>
                  </a:lnTo>
                  <a:lnTo>
                    <a:pt x="68" y="50"/>
                  </a:lnTo>
                  <a:lnTo>
                    <a:pt x="65" y="57"/>
                  </a:lnTo>
                  <a:lnTo>
                    <a:pt x="60" y="62"/>
                  </a:lnTo>
                  <a:lnTo>
                    <a:pt x="55" y="66"/>
                  </a:lnTo>
                  <a:lnTo>
                    <a:pt x="49" y="69"/>
                  </a:lnTo>
                  <a:lnTo>
                    <a:pt x="42" y="72"/>
                  </a:lnTo>
                  <a:lnTo>
                    <a:pt x="35" y="73"/>
                  </a:lnTo>
                  <a:lnTo>
                    <a:pt x="35" y="73"/>
                  </a:lnTo>
                  <a:close/>
                  <a:moveTo>
                    <a:pt x="35" y="4"/>
                  </a:moveTo>
                  <a:lnTo>
                    <a:pt x="35" y="4"/>
                  </a:lnTo>
                  <a:lnTo>
                    <a:pt x="29" y="5"/>
                  </a:lnTo>
                  <a:lnTo>
                    <a:pt x="23" y="6"/>
                  </a:lnTo>
                  <a:lnTo>
                    <a:pt x="18" y="9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7" y="24"/>
                  </a:lnTo>
                  <a:lnTo>
                    <a:pt x="6" y="29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43"/>
                  </a:lnTo>
                  <a:lnTo>
                    <a:pt x="7" y="48"/>
                  </a:lnTo>
                  <a:lnTo>
                    <a:pt x="10" y="54"/>
                  </a:lnTo>
                  <a:lnTo>
                    <a:pt x="14" y="59"/>
                  </a:lnTo>
                  <a:lnTo>
                    <a:pt x="18" y="63"/>
                  </a:lnTo>
                  <a:lnTo>
                    <a:pt x="23" y="65"/>
                  </a:lnTo>
                  <a:lnTo>
                    <a:pt x="29" y="67"/>
                  </a:lnTo>
                  <a:lnTo>
                    <a:pt x="35" y="68"/>
                  </a:lnTo>
                  <a:lnTo>
                    <a:pt x="35" y="68"/>
                  </a:lnTo>
                  <a:lnTo>
                    <a:pt x="41" y="67"/>
                  </a:lnTo>
                  <a:lnTo>
                    <a:pt x="48" y="65"/>
                  </a:lnTo>
                  <a:lnTo>
                    <a:pt x="52" y="63"/>
                  </a:lnTo>
                  <a:lnTo>
                    <a:pt x="57" y="59"/>
                  </a:lnTo>
                  <a:lnTo>
                    <a:pt x="60" y="54"/>
                  </a:lnTo>
                  <a:lnTo>
                    <a:pt x="63" y="48"/>
                  </a:lnTo>
                  <a:lnTo>
                    <a:pt x="66" y="43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9"/>
                  </a:lnTo>
                  <a:lnTo>
                    <a:pt x="63" y="24"/>
                  </a:lnTo>
                  <a:lnTo>
                    <a:pt x="60" y="18"/>
                  </a:lnTo>
                  <a:lnTo>
                    <a:pt x="57" y="14"/>
                  </a:lnTo>
                  <a:lnTo>
                    <a:pt x="52" y="9"/>
                  </a:lnTo>
                  <a:lnTo>
                    <a:pt x="48" y="6"/>
                  </a:lnTo>
                  <a:lnTo>
                    <a:pt x="41" y="5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32" name="Rectangle 6652"/>
            <p:cNvSpPr>
              <a:spLocks noChangeArrowheads="1"/>
            </p:cNvSpPr>
            <p:nvPr/>
          </p:nvSpPr>
          <p:spPr bwMode="auto">
            <a:xfrm>
              <a:off x="4507194" y="4136918"/>
              <a:ext cx="24811" cy="1240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33" name="Freeform 6653"/>
            <p:cNvSpPr>
              <a:spLocks/>
            </p:cNvSpPr>
            <p:nvPr/>
          </p:nvSpPr>
          <p:spPr bwMode="auto">
            <a:xfrm>
              <a:off x="4699473" y="4130717"/>
              <a:ext cx="62025" cy="130254"/>
            </a:xfrm>
            <a:custGeom>
              <a:avLst/>
              <a:gdLst>
                <a:gd name="T0" fmla="*/ 7 w 10"/>
                <a:gd name="T1" fmla="*/ 21 h 21"/>
                <a:gd name="T2" fmla="*/ 0 w 10"/>
                <a:gd name="T3" fmla="*/ 1 h 21"/>
                <a:gd name="T4" fmla="*/ 4 w 10"/>
                <a:gd name="T5" fmla="*/ 0 h 21"/>
                <a:gd name="T6" fmla="*/ 10 w 10"/>
                <a:gd name="T7" fmla="*/ 20 h 21"/>
                <a:gd name="T8" fmla="*/ 7 w 1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">
                  <a:moveTo>
                    <a:pt x="7" y="21"/>
                  </a:moveTo>
                  <a:lnTo>
                    <a:pt x="0" y="1"/>
                  </a:lnTo>
                  <a:lnTo>
                    <a:pt x="4" y="0"/>
                  </a:lnTo>
                  <a:lnTo>
                    <a:pt x="10" y="2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34" name="Freeform 6654"/>
            <p:cNvSpPr>
              <a:spLocks/>
            </p:cNvSpPr>
            <p:nvPr/>
          </p:nvSpPr>
          <p:spPr bwMode="auto">
            <a:xfrm>
              <a:off x="4773903" y="4130717"/>
              <a:ext cx="111644" cy="155064"/>
            </a:xfrm>
            <a:custGeom>
              <a:avLst/>
              <a:gdLst>
                <a:gd name="T0" fmla="*/ 15 w 18"/>
                <a:gd name="T1" fmla="*/ 25 h 25"/>
                <a:gd name="T2" fmla="*/ 0 w 18"/>
                <a:gd name="T3" fmla="*/ 2 h 25"/>
                <a:gd name="T4" fmla="*/ 3 w 18"/>
                <a:gd name="T5" fmla="*/ 0 h 25"/>
                <a:gd name="T6" fmla="*/ 18 w 18"/>
                <a:gd name="T7" fmla="*/ 23 h 25"/>
                <a:gd name="T8" fmla="*/ 15 w 18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5" y="25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8" y="23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35" name="Freeform 6655"/>
            <p:cNvSpPr>
              <a:spLocks/>
            </p:cNvSpPr>
            <p:nvPr/>
          </p:nvSpPr>
          <p:spPr bwMode="auto">
            <a:xfrm>
              <a:off x="4271499" y="4130717"/>
              <a:ext cx="55819" cy="130254"/>
            </a:xfrm>
            <a:custGeom>
              <a:avLst/>
              <a:gdLst>
                <a:gd name="T0" fmla="*/ 4 w 9"/>
                <a:gd name="T1" fmla="*/ 21 h 21"/>
                <a:gd name="T2" fmla="*/ 0 w 9"/>
                <a:gd name="T3" fmla="*/ 20 h 21"/>
                <a:gd name="T4" fmla="*/ 5 w 9"/>
                <a:gd name="T5" fmla="*/ 0 h 21"/>
                <a:gd name="T6" fmla="*/ 9 w 9"/>
                <a:gd name="T7" fmla="*/ 1 h 21"/>
                <a:gd name="T8" fmla="*/ 4 w 9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4" y="21"/>
                  </a:moveTo>
                  <a:lnTo>
                    <a:pt x="0" y="20"/>
                  </a:lnTo>
                  <a:lnTo>
                    <a:pt x="5" y="0"/>
                  </a:lnTo>
                  <a:lnTo>
                    <a:pt x="9" y="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36" name="Freeform 6656"/>
            <p:cNvSpPr>
              <a:spLocks noEditPoints="1"/>
            </p:cNvSpPr>
            <p:nvPr/>
          </p:nvSpPr>
          <p:spPr bwMode="auto">
            <a:xfrm>
              <a:off x="382546" y="2654528"/>
              <a:ext cx="8360948" cy="2679472"/>
            </a:xfrm>
            <a:custGeom>
              <a:avLst/>
              <a:gdLst>
                <a:gd name="T0" fmla="*/ 502 w 1348"/>
                <a:gd name="T1" fmla="*/ 394 h 432"/>
                <a:gd name="T2" fmla="*/ 511 w 1348"/>
                <a:gd name="T3" fmla="*/ 384 h 432"/>
                <a:gd name="T4" fmla="*/ 484 w 1348"/>
                <a:gd name="T5" fmla="*/ 334 h 432"/>
                <a:gd name="T6" fmla="*/ 443 w 1348"/>
                <a:gd name="T7" fmla="*/ 419 h 432"/>
                <a:gd name="T8" fmla="*/ 398 w 1348"/>
                <a:gd name="T9" fmla="*/ 357 h 432"/>
                <a:gd name="T10" fmla="*/ 344 w 1348"/>
                <a:gd name="T11" fmla="*/ 335 h 432"/>
                <a:gd name="T12" fmla="*/ 203 w 1348"/>
                <a:gd name="T13" fmla="*/ 322 h 432"/>
                <a:gd name="T14" fmla="*/ 167 w 1348"/>
                <a:gd name="T15" fmla="*/ 314 h 432"/>
                <a:gd name="T16" fmla="*/ 1 w 1348"/>
                <a:gd name="T17" fmla="*/ 263 h 432"/>
                <a:gd name="T18" fmla="*/ 588 w 1348"/>
                <a:gd name="T19" fmla="*/ 269 h 432"/>
                <a:gd name="T20" fmla="*/ 660 w 1348"/>
                <a:gd name="T21" fmla="*/ 86 h 432"/>
                <a:gd name="T22" fmla="*/ 678 w 1348"/>
                <a:gd name="T23" fmla="*/ 106 h 432"/>
                <a:gd name="T24" fmla="*/ 750 w 1348"/>
                <a:gd name="T25" fmla="*/ 260 h 432"/>
                <a:gd name="T26" fmla="*/ 760 w 1348"/>
                <a:gd name="T27" fmla="*/ 306 h 432"/>
                <a:gd name="T28" fmla="*/ 1348 w 1348"/>
                <a:gd name="T29" fmla="*/ 283 h 432"/>
                <a:gd name="T30" fmla="*/ 1152 w 1348"/>
                <a:gd name="T31" fmla="*/ 300 h 432"/>
                <a:gd name="T32" fmla="*/ 1008 w 1348"/>
                <a:gd name="T33" fmla="*/ 313 h 432"/>
                <a:gd name="T34" fmla="*/ 909 w 1348"/>
                <a:gd name="T35" fmla="*/ 323 h 432"/>
                <a:gd name="T36" fmla="*/ 923 w 1348"/>
                <a:gd name="T37" fmla="*/ 413 h 432"/>
                <a:gd name="T38" fmla="*/ 856 w 1348"/>
                <a:gd name="T39" fmla="*/ 373 h 432"/>
                <a:gd name="T40" fmla="*/ 828 w 1348"/>
                <a:gd name="T41" fmla="*/ 404 h 432"/>
                <a:gd name="T42" fmla="*/ 846 w 1348"/>
                <a:gd name="T43" fmla="*/ 425 h 432"/>
                <a:gd name="T44" fmla="*/ 810 w 1348"/>
                <a:gd name="T45" fmla="*/ 427 h 432"/>
                <a:gd name="T46" fmla="*/ 801 w 1348"/>
                <a:gd name="T47" fmla="*/ 395 h 432"/>
                <a:gd name="T48" fmla="*/ 774 w 1348"/>
                <a:gd name="T49" fmla="*/ 345 h 432"/>
                <a:gd name="T50" fmla="*/ 698 w 1348"/>
                <a:gd name="T51" fmla="*/ 382 h 432"/>
                <a:gd name="T52" fmla="*/ 682 w 1348"/>
                <a:gd name="T53" fmla="*/ 431 h 432"/>
                <a:gd name="T54" fmla="*/ 656 w 1348"/>
                <a:gd name="T55" fmla="*/ 431 h 432"/>
                <a:gd name="T56" fmla="*/ 619 w 1348"/>
                <a:gd name="T57" fmla="*/ 376 h 432"/>
                <a:gd name="T58" fmla="*/ 529 w 1348"/>
                <a:gd name="T59" fmla="*/ 413 h 432"/>
                <a:gd name="T60" fmla="*/ 544 w 1348"/>
                <a:gd name="T61" fmla="*/ 427 h 432"/>
                <a:gd name="T62" fmla="*/ 502 w 1348"/>
                <a:gd name="T63" fmla="*/ 398 h 432"/>
                <a:gd name="T64" fmla="*/ 531 w 1348"/>
                <a:gd name="T65" fmla="*/ 420 h 432"/>
                <a:gd name="T66" fmla="*/ 538 w 1348"/>
                <a:gd name="T67" fmla="*/ 400 h 432"/>
                <a:gd name="T68" fmla="*/ 594 w 1348"/>
                <a:gd name="T69" fmla="*/ 357 h 432"/>
                <a:gd name="T70" fmla="*/ 657 w 1348"/>
                <a:gd name="T71" fmla="*/ 408 h 432"/>
                <a:gd name="T72" fmla="*/ 673 w 1348"/>
                <a:gd name="T73" fmla="*/ 422 h 432"/>
                <a:gd name="T74" fmla="*/ 698 w 1348"/>
                <a:gd name="T75" fmla="*/ 375 h 432"/>
                <a:gd name="T76" fmla="*/ 760 w 1348"/>
                <a:gd name="T77" fmla="*/ 344 h 432"/>
                <a:gd name="T78" fmla="*/ 813 w 1348"/>
                <a:gd name="T79" fmla="*/ 413 h 432"/>
                <a:gd name="T80" fmla="*/ 796 w 1348"/>
                <a:gd name="T81" fmla="*/ 423 h 432"/>
                <a:gd name="T82" fmla="*/ 828 w 1348"/>
                <a:gd name="T83" fmla="*/ 421 h 432"/>
                <a:gd name="T84" fmla="*/ 834 w 1348"/>
                <a:gd name="T85" fmla="*/ 400 h 432"/>
                <a:gd name="T86" fmla="*/ 826 w 1348"/>
                <a:gd name="T87" fmla="*/ 383 h 432"/>
                <a:gd name="T88" fmla="*/ 870 w 1348"/>
                <a:gd name="T89" fmla="*/ 401 h 432"/>
                <a:gd name="T90" fmla="*/ 938 w 1348"/>
                <a:gd name="T91" fmla="*/ 372 h 432"/>
                <a:gd name="T92" fmla="*/ 993 w 1348"/>
                <a:gd name="T93" fmla="*/ 321 h 432"/>
                <a:gd name="T94" fmla="*/ 1138 w 1348"/>
                <a:gd name="T95" fmla="*/ 313 h 432"/>
                <a:gd name="T96" fmla="*/ 1318 w 1348"/>
                <a:gd name="T97" fmla="*/ 282 h 432"/>
                <a:gd name="T98" fmla="*/ 754 w 1348"/>
                <a:gd name="T99" fmla="*/ 311 h 432"/>
                <a:gd name="T100" fmla="*/ 739 w 1348"/>
                <a:gd name="T101" fmla="*/ 243 h 432"/>
                <a:gd name="T102" fmla="*/ 673 w 1348"/>
                <a:gd name="T103" fmla="*/ 84 h 432"/>
                <a:gd name="T104" fmla="*/ 637 w 1348"/>
                <a:gd name="T105" fmla="*/ 204 h 432"/>
                <a:gd name="T106" fmla="*/ 588 w 1348"/>
                <a:gd name="T107" fmla="*/ 310 h 432"/>
                <a:gd name="T108" fmla="*/ 195 w 1348"/>
                <a:gd name="T109" fmla="*/ 301 h 432"/>
                <a:gd name="T110" fmla="*/ 337 w 1348"/>
                <a:gd name="T111" fmla="*/ 312 h 432"/>
                <a:gd name="T112" fmla="*/ 426 w 1348"/>
                <a:gd name="T113" fmla="*/ 330 h 432"/>
                <a:gd name="T114" fmla="*/ 426 w 1348"/>
                <a:gd name="T115" fmla="*/ 413 h 432"/>
                <a:gd name="T116" fmla="*/ 479 w 1348"/>
                <a:gd name="T117" fmla="*/ 366 h 432"/>
                <a:gd name="T118" fmla="*/ 512 w 1348"/>
                <a:gd name="T119" fmla="*/ 374 h 432"/>
                <a:gd name="T120" fmla="*/ 520 w 1348"/>
                <a:gd name="T121" fmla="*/ 417 h 432"/>
                <a:gd name="T122" fmla="*/ 502 w 1348"/>
                <a:gd name="T123" fmla="*/ 3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8" h="432">
                  <a:moveTo>
                    <a:pt x="502" y="432"/>
                  </a:moveTo>
                  <a:lnTo>
                    <a:pt x="502" y="432"/>
                  </a:lnTo>
                  <a:lnTo>
                    <a:pt x="500" y="431"/>
                  </a:lnTo>
                  <a:lnTo>
                    <a:pt x="497" y="430"/>
                  </a:lnTo>
                  <a:lnTo>
                    <a:pt x="497" y="430"/>
                  </a:lnTo>
                  <a:lnTo>
                    <a:pt x="496" y="428"/>
                  </a:lnTo>
                  <a:lnTo>
                    <a:pt x="494" y="421"/>
                  </a:lnTo>
                  <a:lnTo>
                    <a:pt x="494" y="421"/>
                  </a:lnTo>
                  <a:lnTo>
                    <a:pt x="493" y="409"/>
                  </a:lnTo>
                  <a:lnTo>
                    <a:pt x="493" y="401"/>
                  </a:lnTo>
                  <a:lnTo>
                    <a:pt x="494" y="399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98" y="395"/>
                  </a:lnTo>
                  <a:lnTo>
                    <a:pt x="502" y="394"/>
                  </a:lnTo>
                  <a:lnTo>
                    <a:pt x="502" y="394"/>
                  </a:lnTo>
                  <a:lnTo>
                    <a:pt x="506" y="395"/>
                  </a:lnTo>
                  <a:lnTo>
                    <a:pt x="510" y="397"/>
                  </a:lnTo>
                  <a:lnTo>
                    <a:pt x="510" y="397"/>
                  </a:lnTo>
                  <a:lnTo>
                    <a:pt x="512" y="403"/>
                  </a:lnTo>
                  <a:lnTo>
                    <a:pt x="513" y="411"/>
                  </a:lnTo>
                  <a:lnTo>
                    <a:pt x="515" y="411"/>
                  </a:lnTo>
                  <a:lnTo>
                    <a:pt x="515" y="411"/>
                  </a:lnTo>
                  <a:lnTo>
                    <a:pt x="514" y="400"/>
                  </a:lnTo>
                  <a:lnTo>
                    <a:pt x="514" y="400"/>
                  </a:lnTo>
                  <a:lnTo>
                    <a:pt x="514" y="397"/>
                  </a:lnTo>
                  <a:lnTo>
                    <a:pt x="514" y="397"/>
                  </a:lnTo>
                  <a:lnTo>
                    <a:pt x="513" y="396"/>
                  </a:lnTo>
                  <a:lnTo>
                    <a:pt x="513" y="396"/>
                  </a:lnTo>
                  <a:lnTo>
                    <a:pt x="512" y="391"/>
                  </a:lnTo>
                  <a:lnTo>
                    <a:pt x="511" y="384"/>
                  </a:lnTo>
                  <a:lnTo>
                    <a:pt x="511" y="384"/>
                  </a:lnTo>
                  <a:lnTo>
                    <a:pt x="510" y="382"/>
                  </a:lnTo>
                  <a:lnTo>
                    <a:pt x="510" y="382"/>
                  </a:lnTo>
                  <a:lnTo>
                    <a:pt x="509" y="379"/>
                  </a:lnTo>
                  <a:lnTo>
                    <a:pt x="507" y="374"/>
                  </a:lnTo>
                  <a:lnTo>
                    <a:pt x="507" y="374"/>
                  </a:lnTo>
                  <a:lnTo>
                    <a:pt x="509" y="361"/>
                  </a:lnTo>
                  <a:lnTo>
                    <a:pt x="509" y="361"/>
                  </a:lnTo>
                  <a:lnTo>
                    <a:pt x="510" y="350"/>
                  </a:lnTo>
                  <a:lnTo>
                    <a:pt x="510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09" y="346"/>
                  </a:lnTo>
                  <a:lnTo>
                    <a:pt x="507" y="345"/>
                  </a:lnTo>
                  <a:lnTo>
                    <a:pt x="507" y="345"/>
                  </a:lnTo>
                  <a:lnTo>
                    <a:pt x="506" y="337"/>
                  </a:lnTo>
                  <a:lnTo>
                    <a:pt x="484" y="334"/>
                  </a:lnTo>
                  <a:lnTo>
                    <a:pt x="481" y="351"/>
                  </a:lnTo>
                  <a:lnTo>
                    <a:pt x="481" y="351"/>
                  </a:lnTo>
                  <a:lnTo>
                    <a:pt x="482" y="357"/>
                  </a:lnTo>
                  <a:lnTo>
                    <a:pt x="483" y="369"/>
                  </a:lnTo>
                  <a:lnTo>
                    <a:pt x="483" y="375"/>
                  </a:lnTo>
                  <a:lnTo>
                    <a:pt x="483" y="382"/>
                  </a:lnTo>
                  <a:lnTo>
                    <a:pt x="481" y="390"/>
                  </a:lnTo>
                  <a:lnTo>
                    <a:pt x="479" y="397"/>
                  </a:lnTo>
                  <a:lnTo>
                    <a:pt x="479" y="397"/>
                  </a:lnTo>
                  <a:lnTo>
                    <a:pt x="474" y="403"/>
                  </a:lnTo>
                  <a:lnTo>
                    <a:pt x="470" y="409"/>
                  </a:lnTo>
                  <a:lnTo>
                    <a:pt x="464" y="413"/>
                  </a:lnTo>
                  <a:lnTo>
                    <a:pt x="459" y="416"/>
                  </a:lnTo>
                  <a:lnTo>
                    <a:pt x="455" y="418"/>
                  </a:lnTo>
                  <a:lnTo>
                    <a:pt x="450" y="419"/>
                  </a:lnTo>
                  <a:lnTo>
                    <a:pt x="443" y="419"/>
                  </a:lnTo>
                  <a:lnTo>
                    <a:pt x="443" y="419"/>
                  </a:lnTo>
                  <a:lnTo>
                    <a:pt x="441" y="419"/>
                  </a:lnTo>
                  <a:lnTo>
                    <a:pt x="441" y="419"/>
                  </a:lnTo>
                  <a:lnTo>
                    <a:pt x="432" y="419"/>
                  </a:lnTo>
                  <a:lnTo>
                    <a:pt x="425" y="417"/>
                  </a:lnTo>
                  <a:lnTo>
                    <a:pt x="419" y="414"/>
                  </a:lnTo>
                  <a:lnTo>
                    <a:pt x="412" y="409"/>
                  </a:lnTo>
                  <a:lnTo>
                    <a:pt x="405" y="402"/>
                  </a:lnTo>
                  <a:lnTo>
                    <a:pt x="402" y="397"/>
                  </a:lnTo>
                  <a:lnTo>
                    <a:pt x="400" y="392"/>
                  </a:lnTo>
                  <a:lnTo>
                    <a:pt x="398" y="386"/>
                  </a:lnTo>
                  <a:lnTo>
                    <a:pt x="397" y="379"/>
                  </a:lnTo>
                  <a:lnTo>
                    <a:pt x="397" y="379"/>
                  </a:lnTo>
                  <a:lnTo>
                    <a:pt x="396" y="371"/>
                  </a:lnTo>
                  <a:lnTo>
                    <a:pt x="397" y="363"/>
                  </a:lnTo>
                  <a:lnTo>
                    <a:pt x="398" y="357"/>
                  </a:lnTo>
                  <a:lnTo>
                    <a:pt x="401" y="351"/>
                  </a:lnTo>
                  <a:lnTo>
                    <a:pt x="406" y="341"/>
                  </a:lnTo>
                  <a:lnTo>
                    <a:pt x="411" y="336"/>
                  </a:lnTo>
                  <a:lnTo>
                    <a:pt x="411" y="336"/>
                  </a:lnTo>
                  <a:lnTo>
                    <a:pt x="416" y="332"/>
                  </a:lnTo>
                  <a:lnTo>
                    <a:pt x="421" y="329"/>
                  </a:lnTo>
                  <a:lnTo>
                    <a:pt x="428" y="324"/>
                  </a:lnTo>
                  <a:lnTo>
                    <a:pt x="428" y="323"/>
                  </a:lnTo>
                  <a:lnTo>
                    <a:pt x="353" y="317"/>
                  </a:lnTo>
                  <a:lnTo>
                    <a:pt x="353" y="317"/>
                  </a:lnTo>
                  <a:lnTo>
                    <a:pt x="351" y="325"/>
                  </a:lnTo>
                  <a:lnTo>
                    <a:pt x="350" y="330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6" y="334"/>
                  </a:lnTo>
                  <a:lnTo>
                    <a:pt x="344" y="335"/>
                  </a:lnTo>
                  <a:lnTo>
                    <a:pt x="344" y="335"/>
                  </a:lnTo>
                  <a:lnTo>
                    <a:pt x="341" y="334"/>
                  </a:lnTo>
                  <a:lnTo>
                    <a:pt x="339" y="333"/>
                  </a:lnTo>
                  <a:lnTo>
                    <a:pt x="337" y="332"/>
                  </a:lnTo>
                  <a:lnTo>
                    <a:pt x="336" y="330"/>
                  </a:lnTo>
                  <a:lnTo>
                    <a:pt x="336" y="330"/>
                  </a:lnTo>
                  <a:lnTo>
                    <a:pt x="334" y="321"/>
                  </a:lnTo>
                  <a:lnTo>
                    <a:pt x="334" y="314"/>
                  </a:lnTo>
                  <a:lnTo>
                    <a:pt x="212" y="305"/>
                  </a:lnTo>
                  <a:lnTo>
                    <a:pt x="212" y="305"/>
                  </a:lnTo>
                  <a:lnTo>
                    <a:pt x="211" y="314"/>
                  </a:lnTo>
                  <a:lnTo>
                    <a:pt x="210" y="319"/>
                  </a:lnTo>
                  <a:lnTo>
                    <a:pt x="209" y="321"/>
                  </a:lnTo>
                  <a:lnTo>
                    <a:pt x="208" y="321"/>
                  </a:lnTo>
                  <a:lnTo>
                    <a:pt x="208" y="321"/>
                  </a:lnTo>
                  <a:lnTo>
                    <a:pt x="203" y="322"/>
                  </a:lnTo>
                  <a:lnTo>
                    <a:pt x="203" y="322"/>
                  </a:lnTo>
                  <a:lnTo>
                    <a:pt x="199" y="321"/>
                  </a:lnTo>
                  <a:lnTo>
                    <a:pt x="195" y="320"/>
                  </a:lnTo>
                  <a:lnTo>
                    <a:pt x="193" y="318"/>
                  </a:lnTo>
                  <a:lnTo>
                    <a:pt x="193" y="316"/>
                  </a:lnTo>
                  <a:lnTo>
                    <a:pt x="193" y="316"/>
                  </a:lnTo>
                  <a:lnTo>
                    <a:pt x="192" y="310"/>
                  </a:lnTo>
                  <a:lnTo>
                    <a:pt x="191" y="303"/>
                  </a:lnTo>
                  <a:lnTo>
                    <a:pt x="173" y="302"/>
                  </a:lnTo>
                  <a:lnTo>
                    <a:pt x="173" y="302"/>
                  </a:lnTo>
                  <a:lnTo>
                    <a:pt x="172" y="310"/>
                  </a:lnTo>
                  <a:lnTo>
                    <a:pt x="171" y="313"/>
                  </a:lnTo>
                  <a:lnTo>
                    <a:pt x="170" y="315"/>
                  </a:lnTo>
                  <a:lnTo>
                    <a:pt x="169" y="315"/>
                  </a:lnTo>
                  <a:lnTo>
                    <a:pt x="168" y="315"/>
                  </a:lnTo>
                  <a:lnTo>
                    <a:pt x="167" y="314"/>
                  </a:lnTo>
                  <a:lnTo>
                    <a:pt x="167" y="314"/>
                  </a:lnTo>
                  <a:lnTo>
                    <a:pt x="166" y="312"/>
                  </a:lnTo>
                  <a:lnTo>
                    <a:pt x="166" y="301"/>
                  </a:lnTo>
                  <a:lnTo>
                    <a:pt x="27" y="293"/>
                  </a:lnTo>
                  <a:lnTo>
                    <a:pt x="23" y="286"/>
                  </a:lnTo>
                  <a:lnTo>
                    <a:pt x="8" y="286"/>
                  </a:lnTo>
                  <a:lnTo>
                    <a:pt x="8" y="286"/>
                  </a:lnTo>
                  <a:lnTo>
                    <a:pt x="6" y="297"/>
                  </a:lnTo>
                  <a:lnTo>
                    <a:pt x="5" y="298"/>
                  </a:lnTo>
                  <a:lnTo>
                    <a:pt x="4" y="298"/>
                  </a:lnTo>
                  <a:lnTo>
                    <a:pt x="4" y="298"/>
                  </a:lnTo>
                  <a:lnTo>
                    <a:pt x="1" y="298"/>
                  </a:lnTo>
                  <a:lnTo>
                    <a:pt x="0" y="295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63"/>
                  </a:lnTo>
                  <a:lnTo>
                    <a:pt x="1" y="262"/>
                  </a:lnTo>
                  <a:lnTo>
                    <a:pt x="4" y="262"/>
                  </a:lnTo>
                  <a:lnTo>
                    <a:pt x="4" y="262"/>
                  </a:lnTo>
                  <a:lnTo>
                    <a:pt x="5" y="262"/>
                  </a:lnTo>
                  <a:lnTo>
                    <a:pt x="6" y="263"/>
                  </a:lnTo>
                  <a:lnTo>
                    <a:pt x="7" y="276"/>
                  </a:lnTo>
                  <a:lnTo>
                    <a:pt x="7" y="276"/>
                  </a:lnTo>
                  <a:lnTo>
                    <a:pt x="13" y="275"/>
                  </a:lnTo>
                  <a:lnTo>
                    <a:pt x="580" y="307"/>
                  </a:lnTo>
                  <a:lnTo>
                    <a:pt x="580" y="307"/>
                  </a:lnTo>
                  <a:lnTo>
                    <a:pt x="586" y="305"/>
                  </a:lnTo>
                  <a:lnTo>
                    <a:pt x="588" y="303"/>
                  </a:lnTo>
                  <a:lnTo>
                    <a:pt x="589" y="301"/>
                  </a:lnTo>
                  <a:lnTo>
                    <a:pt x="589" y="298"/>
                  </a:lnTo>
                  <a:lnTo>
                    <a:pt x="589" y="298"/>
                  </a:lnTo>
                  <a:lnTo>
                    <a:pt x="588" y="269"/>
                  </a:lnTo>
                  <a:lnTo>
                    <a:pt x="588" y="269"/>
                  </a:lnTo>
                  <a:lnTo>
                    <a:pt x="589" y="259"/>
                  </a:lnTo>
                  <a:lnTo>
                    <a:pt x="591" y="249"/>
                  </a:lnTo>
                  <a:lnTo>
                    <a:pt x="594" y="241"/>
                  </a:lnTo>
                  <a:lnTo>
                    <a:pt x="597" y="234"/>
                  </a:lnTo>
                  <a:lnTo>
                    <a:pt x="602" y="226"/>
                  </a:lnTo>
                  <a:lnTo>
                    <a:pt x="608" y="221"/>
                  </a:lnTo>
                  <a:lnTo>
                    <a:pt x="613" y="216"/>
                  </a:lnTo>
                  <a:lnTo>
                    <a:pt x="618" y="210"/>
                  </a:lnTo>
                  <a:lnTo>
                    <a:pt x="631" y="203"/>
                  </a:lnTo>
                  <a:lnTo>
                    <a:pt x="642" y="198"/>
                  </a:lnTo>
                  <a:lnTo>
                    <a:pt x="652" y="195"/>
                  </a:lnTo>
                  <a:lnTo>
                    <a:pt x="657" y="194"/>
                  </a:lnTo>
                  <a:lnTo>
                    <a:pt x="657" y="194"/>
                  </a:lnTo>
                  <a:lnTo>
                    <a:pt x="660" y="100"/>
                  </a:lnTo>
                  <a:lnTo>
                    <a:pt x="660" y="86"/>
                  </a:lnTo>
                  <a:lnTo>
                    <a:pt x="660" y="86"/>
                  </a:lnTo>
                  <a:lnTo>
                    <a:pt x="662" y="41"/>
                  </a:lnTo>
                  <a:lnTo>
                    <a:pt x="664" y="14"/>
                  </a:lnTo>
                  <a:lnTo>
                    <a:pt x="665" y="7"/>
                  </a:lnTo>
                  <a:lnTo>
                    <a:pt x="666" y="3"/>
                  </a:lnTo>
                  <a:lnTo>
                    <a:pt x="668" y="0"/>
                  </a:lnTo>
                  <a:lnTo>
                    <a:pt x="669" y="0"/>
                  </a:lnTo>
                  <a:lnTo>
                    <a:pt x="669" y="0"/>
                  </a:lnTo>
                  <a:lnTo>
                    <a:pt x="671" y="0"/>
                  </a:lnTo>
                  <a:lnTo>
                    <a:pt x="672" y="2"/>
                  </a:lnTo>
                  <a:lnTo>
                    <a:pt x="674" y="7"/>
                  </a:lnTo>
                  <a:lnTo>
                    <a:pt x="675" y="14"/>
                  </a:lnTo>
                  <a:lnTo>
                    <a:pt x="676" y="40"/>
                  </a:lnTo>
                  <a:lnTo>
                    <a:pt x="677" y="84"/>
                  </a:lnTo>
                  <a:lnTo>
                    <a:pt x="677" y="84"/>
                  </a:lnTo>
                  <a:lnTo>
                    <a:pt x="678" y="106"/>
                  </a:lnTo>
                  <a:lnTo>
                    <a:pt x="678" y="106"/>
                  </a:lnTo>
                  <a:lnTo>
                    <a:pt x="680" y="161"/>
                  </a:lnTo>
                  <a:lnTo>
                    <a:pt x="681" y="194"/>
                  </a:lnTo>
                  <a:lnTo>
                    <a:pt x="681" y="194"/>
                  </a:lnTo>
                  <a:lnTo>
                    <a:pt x="690" y="196"/>
                  </a:lnTo>
                  <a:lnTo>
                    <a:pt x="703" y="200"/>
                  </a:lnTo>
                  <a:lnTo>
                    <a:pt x="710" y="204"/>
                  </a:lnTo>
                  <a:lnTo>
                    <a:pt x="717" y="209"/>
                  </a:lnTo>
                  <a:lnTo>
                    <a:pt x="725" y="215"/>
                  </a:lnTo>
                  <a:lnTo>
                    <a:pt x="731" y="222"/>
                  </a:lnTo>
                  <a:lnTo>
                    <a:pt x="731" y="222"/>
                  </a:lnTo>
                  <a:lnTo>
                    <a:pt x="736" y="229"/>
                  </a:lnTo>
                  <a:lnTo>
                    <a:pt x="743" y="240"/>
                  </a:lnTo>
                  <a:lnTo>
                    <a:pt x="748" y="250"/>
                  </a:lnTo>
                  <a:lnTo>
                    <a:pt x="749" y="256"/>
                  </a:lnTo>
                  <a:lnTo>
                    <a:pt x="750" y="260"/>
                  </a:lnTo>
                  <a:lnTo>
                    <a:pt x="750" y="260"/>
                  </a:lnTo>
                  <a:lnTo>
                    <a:pt x="750" y="275"/>
                  </a:lnTo>
                  <a:lnTo>
                    <a:pt x="750" y="285"/>
                  </a:lnTo>
                  <a:lnTo>
                    <a:pt x="748" y="296"/>
                  </a:lnTo>
                  <a:lnTo>
                    <a:pt x="748" y="296"/>
                  </a:lnTo>
                  <a:lnTo>
                    <a:pt x="748" y="299"/>
                  </a:lnTo>
                  <a:lnTo>
                    <a:pt x="749" y="299"/>
                  </a:lnTo>
                  <a:lnTo>
                    <a:pt x="749" y="299"/>
                  </a:lnTo>
                  <a:lnTo>
                    <a:pt x="750" y="301"/>
                  </a:lnTo>
                  <a:lnTo>
                    <a:pt x="751" y="303"/>
                  </a:lnTo>
                  <a:lnTo>
                    <a:pt x="751" y="303"/>
                  </a:lnTo>
                  <a:lnTo>
                    <a:pt x="751" y="304"/>
                  </a:lnTo>
                  <a:lnTo>
                    <a:pt x="752" y="305"/>
                  </a:lnTo>
                  <a:lnTo>
                    <a:pt x="755" y="306"/>
                  </a:lnTo>
                  <a:lnTo>
                    <a:pt x="760" y="306"/>
                  </a:lnTo>
                  <a:lnTo>
                    <a:pt x="760" y="306"/>
                  </a:lnTo>
                  <a:lnTo>
                    <a:pt x="779" y="305"/>
                  </a:lnTo>
                  <a:lnTo>
                    <a:pt x="779" y="305"/>
                  </a:lnTo>
                  <a:lnTo>
                    <a:pt x="866" y="299"/>
                  </a:lnTo>
                  <a:lnTo>
                    <a:pt x="986" y="292"/>
                  </a:lnTo>
                  <a:lnTo>
                    <a:pt x="1315" y="272"/>
                  </a:lnTo>
                  <a:lnTo>
                    <a:pt x="1340" y="272"/>
                  </a:lnTo>
                  <a:lnTo>
                    <a:pt x="1340" y="272"/>
                  </a:lnTo>
                  <a:lnTo>
                    <a:pt x="1342" y="258"/>
                  </a:lnTo>
                  <a:lnTo>
                    <a:pt x="1343" y="256"/>
                  </a:lnTo>
                  <a:lnTo>
                    <a:pt x="1344" y="256"/>
                  </a:lnTo>
                  <a:lnTo>
                    <a:pt x="1346" y="256"/>
                  </a:lnTo>
                  <a:lnTo>
                    <a:pt x="1347" y="257"/>
                  </a:lnTo>
                  <a:lnTo>
                    <a:pt x="1347" y="257"/>
                  </a:lnTo>
                  <a:lnTo>
                    <a:pt x="1347" y="262"/>
                  </a:lnTo>
                  <a:lnTo>
                    <a:pt x="1348" y="273"/>
                  </a:lnTo>
                  <a:lnTo>
                    <a:pt x="1348" y="283"/>
                  </a:lnTo>
                  <a:lnTo>
                    <a:pt x="1347" y="290"/>
                  </a:lnTo>
                  <a:lnTo>
                    <a:pt x="1346" y="291"/>
                  </a:lnTo>
                  <a:lnTo>
                    <a:pt x="1344" y="291"/>
                  </a:lnTo>
                  <a:lnTo>
                    <a:pt x="1344" y="291"/>
                  </a:lnTo>
                  <a:lnTo>
                    <a:pt x="1343" y="291"/>
                  </a:lnTo>
                  <a:lnTo>
                    <a:pt x="1342" y="290"/>
                  </a:lnTo>
                  <a:lnTo>
                    <a:pt x="1340" y="287"/>
                  </a:lnTo>
                  <a:lnTo>
                    <a:pt x="1338" y="283"/>
                  </a:lnTo>
                  <a:lnTo>
                    <a:pt x="1323" y="283"/>
                  </a:lnTo>
                  <a:lnTo>
                    <a:pt x="1323" y="283"/>
                  </a:lnTo>
                  <a:lnTo>
                    <a:pt x="1322" y="284"/>
                  </a:lnTo>
                  <a:lnTo>
                    <a:pt x="1322" y="284"/>
                  </a:lnTo>
                  <a:lnTo>
                    <a:pt x="1321" y="285"/>
                  </a:lnTo>
                  <a:lnTo>
                    <a:pt x="1319" y="286"/>
                  </a:lnTo>
                  <a:lnTo>
                    <a:pt x="1319" y="286"/>
                  </a:lnTo>
                  <a:lnTo>
                    <a:pt x="1152" y="300"/>
                  </a:lnTo>
                  <a:lnTo>
                    <a:pt x="1152" y="300"/>
                  </a:lnTo>
                  <a:lnTo>
                    <a:pt x="1151" y="306"/>
                  </a:lnTo>
                  <a:lnTo>
                    <a:pt x="1149" y="313"/>
                  </a:lnTo>
                  <a:lnTo>
                    <a:pt x="1149" y="313"/>
                  </a:lnTo>
                  <a:lnTo>
                    <a:pt x="1147" y="316"/>
                  </a:lnTo>
                  <a:lnTo>
                    <a:pt x="1145" y="318"/>
                  </a:lnTo>
                  <a:lnTo>
                    <a:pt x="1142" y="318"/>
                  </a:lnTo>
                  <a:lnTo>
                    <a:pt x="1141" y="318"/>
                  </a:lnTo>
                  <a:lnTo>
                    <a:pt x="1141" y="318"/>
                  </a:lnTo>
                  <a:lnTo>
                    <a:pt x="1137" y="317"/>
                  </a:lnTo>
                  <a:lnTo>
                    <a:pt x="1136" y="316"/>
                  </a:lnTo>
                  <a:lnTo>
                    <a:pt x="1136" y="316"/>
                  </a:lnTo>
                  <a:lnTo>
                    <a:pt x="1133" y="313"/>
                  </a:lnTo>
                  <a:lnTo>
                    <a:pt x="1132" y="310"/>
                  </a:lnTo>
                  <a:lnTo>
                    <a:pt x="1131" y="302"/>
                  </a:lnTo>
                  <a:lnTo>
                    <a:pt x="1008" y="313"/>
                  </a:lnTo>
                  <a:lnTo>
                    <a:pt x="1008" y="313"/>
                  </a:lnTo>
                  <a:lnTo>
                    <a:pt x="1006" y="321"/>
                  </a:lnTo>
                  <a:lnTo>
                    <a:pt x="1004" y="325"/>
                  </a:lnTo>
                  <a:lnTo>
                    <a:pt x="1003" y="329"/>
                  </a:lnTo>
                  <a:lnTo>
                    <a:pt x="1003" y="329"/>
                  </a:lnTo>
                  <a:lnTo>
                    <a:pt x="1000" y="331"/>
                  </a:lnTo>
                  <a:lnTo>
                    <a:pt x="997" y="332"/>
                  </a:lnTo>
                  <a:lnTo>
                    <a:pt x="997" y="332"/>
                  </a:lnTo>
                  <a:lnTo>
                    <a:pt x="995" y="331"/>
                  </a:lnTo>
                  <a:lnTo>
                    <a:pt x="991" y="327"/>
                  </a:lnTo>
                  <a:lnTo>
                    <a:pt x="991" y="327"/>
                  </a:lnTo>
                  <a:lnTo>
                    <a:pt x="988" y="321"/>
                  </a:lnTo>
                  <a:lnTo>
                    <a:pt x="987" y="316"/>
                  </a:lnTo>
                  <a:lnTo>
                    <a:pt x="909" y="322"/>
                  </a:lnTo>
                  <a:lnTo>
                    <a:pt x="909" y="323"/>
                  </a:lnTo>
                  <a:lnTo>
                    <a:pt x="909" y="323"/>
                  </a:lnTo>
                  <a:lnTo>
                    <a:pt x="917" y="326"/>
                  </a:lnTo>
                  <a:lnTo>
                    <a:pt x="921" y="329"/>
                  </a:lnTo>
                  <a:lnTo>
                    <a:pt x="926" y="333"/>
                  </a:lnTo>
                  <a:lnTo>
                    <a:pt x="931" y="337"/>
                  </a:lnTo>
                  <a:lnTo>
                    <a:pt x="935" y="342"/>
                  </a:lnTo>
                  <a:lnTo>
                    <a:pt x="939" y="350"/>
                  </a:lnTo>
                  <a:lnTo>
                    <a:pt x="941" y="357"/>
                  </a:lnTo>
                  <a:lnTo>
                    <a:pt x="941" y="357"/>
                  </a:lnTo>
                  <a:lnTo>
                    <a:pt x="942" y="364"/>
                  </a:lnTo>
                  <a:lnTo>
                    <a:pt x="942" y="372"/>
                  </a:lnTo>
                  <a:lnTo>
                    <a:pt x="941" y="380"/>
                  </a:lnTo>
                  <a:lnTo>
                    <a:pt x="940" y="388"/>
                  </a:lnTo>
                  <a:lnTo>
                    <a:pt x="938" y="395"/>
                  </a:lnTo>
                  <a:lnTo>
                    <a:pt x="933" y="401"/>
                  </a:lnTo>
                  <a:lnTo>
                    <a:pt x="929" y="408"/>
                  </a:lnTo>
                  <a:lnTo>
                    <a:pt x="923" y="413"/>
                  </a:lnTo>
                  <a:lnTo>
                    <a:pt x="923" y="413"/>
                  </a:lnTo>
                  <a:lnTo>
                    <a:pt x="919" y="415"/>
                  </a:lnTo>
                  <a:lnTo>
                    <a:pt x="913" y="417"/>
                  </a:lnTo>
                  <a:lnTo>
                    <a:pt x="908" y="419"/>
                  </a:lnTo>
                  <a:lnTo>
                    <a:pt x="902" y="419"/>
                  </a:lnTo>
                  <a:lnTo>
                    <a:pt x="901" y="419"/>
                  </a:lnTo>
                  <a:lnTo>
                    <a:pt x="901" y="419"/>
                  </a:lnTo>
                  <a:lnTo>
                    <a:pt x="890" y="418"/>
                  </a:lnTo>
                  <a:lnTo>
                    <a:pt x="882" y="415"/>
                  </a:lnTo>
                  <a:lnTo>
                    <a:pt x="873" y="411"/>
                  </a:lnTo>
                  <a:lnTo>
                    <a:pt x="867" y="404"/>
                  </a:lnTo>
                  <a:lnTo>
                    <a:pt x="867" y="404"/>
                  </a:lnTo>
                  <a:lnTo>
                    <a:pt x="863" y="397"/>
                  </a:lnTo>
                  <a:lnTo>
                    <a:pt x="860" y="389"/>
                  </a:lnTo>
                  <a:lnTo>
                    <a:pt x="857" y="381"/>
                  </a:lnTo>
                  <a:lnTo>
                    <a:pt x="856" y="373"/>
                  </a:lnTo>
                  <a:lnTo>
                    <a:pt x="856" y="360"/>
                  </a:lnTo>
                  <a:lnTo>
                    <a:pt x="857" y="353"/>
                  </a:lnTo>
                  <a:lnTo>
                    <a:pt x="853" y="332"/>
                  </a:lnTo>
                  <a:lnTo>
                    <a:pt x="832" y="337"/>
                  </a:lnTo>
                  <a:lnTo>
                    <a:pt x="830" y="341"/>
                  </a:lnTo>
                  <a:lnTo>
                    <a:pt x="830" y="341"/>
                  </a:lnTo>
                  <a:lnTo>
                    <a:pt x="831" y="379"/>
                  </a:lnTo>
                  <a:lnTo>
                    <a:pt x="831" y="379"/>
                  </a:lnTo>
                  <a:lnTo>
                    <a:pt x="830" y="384"/>
                  </a:lnTo>
                  <a:lnTo>
                    <a:pt x="828" y="389"/>
                  </a:lnTo>
                  <a:lnTo>
                    <a:pt x="826" y="408"/>
                  </a:lnTo>
                  <a:lnTo>
                    <a:pt x="826" y="408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8" y="404"/>
                  </a:lnTo>
                  <a:lnTo>
                    <a:pt x="828" y="404"/>
                  </a:lnTo>
                  <a:lnTo>
                    <a:pt x="830" y="400"/>
                  </a:lnTo>
                  <a:lnTo>
                    <a:pt x="831" y="397"/>
                  </a:lnTo>
                  <a:lnTo>
                    <a:pt x="831" y="397"/>
                  </a:lnTo>
                  <a:lnTo>
                    <a:pt x="834" y="395"/>
                  </a:lnTo>
                  <a:lnTo>
                    <a:pt x="839" y="394"/>
                  </a:lnTo>
                  <a:lnTo>
                    <a:pt x="839" y="394"/>
                  </a:lnTo>
                  <a:lnTo>
                    <a:pt x="842" y="395"/>
                  </a:lnTo>
                  <a:lnTo>
                    <a:pt x="844" y="396"/>
                  </a:lnTo>
                  <a:lnTo>
                    <a:pt x="846" y="398"/>
                  </a:lnTo>
                  <a:lnTo>
                    <a:pt x="847" y="401"/>
                  </a:lnTo>
                  <a:lnTo>
                    <a:pt x="847" y="401"/>
                  </a:lnTo>
                  <a:lnTo>
                    <a:pt x="846" y="424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3" y="429"/>
                  </a:lnTo>
                  <a:lnTo>
                    <a:pt x="840" y="431"/>
                  </a:lnTo>
                  <a:lnTo>
                    <a:pt x="834" y="431"/>
                  </a:lnTo>
                  <a:lnTo>
                    <a:pt x="829" y="430"/>
                  </a:lnTo>
                  <a:lnTo>
                    <a:pt x="829" y="430"/>
                  </a:lnTo>
                  <a:lnTo>
                    <a:pt x="827" y="428"/>
                  </a:lnTo>
                  <a:lnTo>
                    <a:pt x="826" y="425"/>
                  </a:lnTo>
                  <a:lnTo>
                    <a:pt x="826" y="425"/>
                  </a:lnTo>
                  <a:lnTo>
                    <a:pt x="825" y="423"/>
                  </a:lnTo>
                  <a:lnTo>
                    <a:pt x="825" y="423"/>
                  </a:lnTo>
                  <a:lnTo>
                    <a:pt x="817" y="423"/>
                  </a:lnTo>
                  <a:lnTo>
                    <a:pt x="817" y="423"/>
                  </a:lnTo>
                  <a:lnTo>
                    <a:pt x="814" y="423"/>
                  </a:lnTo>
                  <a:lnTo>
                    <a:pt x="814" y="423"/>
                  </a:lnTo>
                  <a:lnTo>
                    <a:pt x="810" y="427"/>
                  </a:lnTo>
                  <a:lnTo>
                    <a:pt x="810" y="427"/>
                  </a:lnTo>
                  <a:lnTo>
                    <a:pt x="807" y="430"/>
                  </a:lnTo>
                  <a:lnTo>
                    <a:pt x="804" y="431"/>
                  </a:lnTo>
                  <a:lnTo>
                    <a:pt x="804" y="431"/>
                  </a:lnTo>
                  <a:lnTo>
                    <a:pt x="797" y="431"/>
                  </a:lnTo>
                  <a:lnTo>
                    <a:pt x="797" y="431"/>
                  </a:lnTo>
                  <a:lnTo>
                    <a:pt x="794" y="430"/>
                  </a:lnTo>
                  <a:lnTo>
                    <a:pt x="793" y="428"/>
                  </a:lnTo>
                  <a:lnTo>
                    <a:pt x="792" y="423"/>
                  </a:lnTo>
                  <a:lnTo>
                    <a:pt x="793" y="400"/>
                  </a:lnTo>
                  <a:lnTo>
                    <a:pt x="793" y="400"/>
                  </a:lnTo>
                  <a:lnTo>
                    <a:pt x="794" y="397"/>
                  </a:lnTo>
                  <a:lnTo>
                    <a:pt x="795" y="395"/>
                  </a:lnTo>
                  <a:lnTo>
                    <a:pt x="796" y="395"/>
                  </a:lnTo>
                  <a:lnTo>
                    <a:pt x="796" y="395"/>
                  </a:lnTo>
                  <a:lnTo>
                    <a:pt x="801" y="395"/>
                  </a:lnTo>
                  <a:lnTo>
                    <a:pt x="801" y="395"/>
                  </a:lnTo>
                  <a:lnTo>
                    <a:pt x="805" y="395"/>
                  </a:lnTo>
                  <a:lnTo>
                    <a:pt x="808" y="397"/>
                  </a:lnTo>
                  <a:lnTo>
                    <a:pt x="808" y="397"/>
                  </a:lnTo>
                  <a:lnTo>
                    <a:pt x="809" y="399"/>
                  </a:lnTo>
                  <a:lnTo>
                    <a:pt x="810" y="402"/>
                  </a:lnTo>
                  <a:lnTo>
                    <a:pt x="811" y="409"/>
                  </a:lnTo>
                  <a:lnTo>
                    <a:pt x="811" y="409"/>
                  </a:lnTo>
                  <a:lnTo>
                    <a:pt x="812" y="408"/>
                  </a:lnTo>
                  <a:lnTo>
                    <a:pt x="812" y="394"/>
                  </a:lnTo>
                  <a:lnTo>
                    <a:pt x="789" y="360"/>
                  </a:lnTo>
                  <a:lnTo>
                    <a:pt x="789" y="360"/>
                  </a:lnTo>
                  <a:lnTo>
                    <a:pt x="784" y="357"/>
                  </a:lnTo>
                  <a:lnTo>
                    <a:pt x="784" y="357"/>
                  </a:lnTo>
                  <a:lnTo>
                    <a:pt x="781" y="355"/>
                  </a:lnTo>
                  <a:lnTo>
                    <a:pt x="777" y="352"/>
                  </a:lnTo>
                  <a:lnTo>
                    <a:pt x="774" y="345"/>
                  </a:lnTo>
                  <a:lnTo>
                    <a:pt x="774" y="345"/>
                  </a:lnTo>
                  <a:lnTo>
                    <a:pt x="762" y="349"/>
                  </a:lnTo>
                  <a:lnTo>
                    <a:pt x="762" y="349"/>
                  </a:lnTo>
                  <a:lnTo>
                    <a:pt x="750" y="351"/>
                  </a:lnTo>
                  <a:lnTo>
                    <a:pt x="750" y="351"/>
                  </a:lnTo>
                  <a:lnTo>
                    <a:pt x="748" y="356"/>
                  </a:lnTo>
                  <a:lnTo>
                    <a:pt x="745" y="362"/>
                  </a:lnTo>
                  <a:lnTo>
                    <a:pt x="743" y="366"/>
                  </a:lnTo>
                  <a:lnTo>
                    <a:pt x="738" y="370"/>
                  </a:lnTo>
                  <a:lnTo>
                    <a:pt x="734" y="373"/>
                  </a:lnTo>
                  <a:lnTo>
                    <a:pt x="729" y="375"/>
                  </a:lnTo>
                  <a:lnTo>
                    <a:pt x="729" y="375"/>
                  </a:lnTo>
                  <a:lnTo>
                    <a:pt x="718" y="378"/>
                  </a:lnTo>
                  <a:lnTo>
                    <a:pt x="710" y="379"/>
                  </a:lnTo>
                  <a:lnTo>
                    <a:pt x="699" y="379"/>
                  </a:lnTo>
                  <a:lnTo>
                    <a:pt x="698" y="382"/>
                  </a:lnTo>
                  <a:lnTo>
                    <a:pt x="676" y="383"/>
                  </a:lnTo>
                  <a:lnTo>
                    <a:pt x="677" y="404"/>
                  </a:lnTo>
                  <a:lnTo>
                    <a:pt x="677" y="404"/>
                  </a:lnTo>
                  <a:lnTo>
                    <a:pt x="678" y="404"/>
                  </a:lnTo>
                  <a:lnTo>
                    <a:pt x="678" y="404"/>
                  </a:lnTo>
                  <a:lnTo>
                    <a:pt x="682" y="404"/>
                  </a:lnTo>
                  <a:lnTo>
                    <a:pt x="685" y="405"/>
                  </a:lnTo>
                  <a:lnTo>
                    <a:pt x="686" y="407"/>
                  </a:lnTo>
                  <a:lnTo>
                    <a:pt x="686" y="409"/>
                  </a:lnTo>
                  <a:lnTo>
                    <a:pt x="686" y="409"/>
                  </a:lnTo>
                  <a:lnTo>
                    <a:pt x="686" y="420"/>
                  </a:lnTo>
                  <a:lnTo>
                    <a:pt x="686" y="427"/>
                  </a:lnTo>
                  <a:lnTo>
                    <a:pt x="685" y="430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78" y="431"/>
                  </a:lnTo>
                  <a:lnTo>
                    <a:pt x="673" y="430"/>
                  </a:lnTo>
                  <a:lnTo>
                    <a:pt x="673" y="430"/>
                  </a:lnTo>
                  <a:lnTo>
                    <a:pt x="672" y="430"/>
                  </a:lnTo>
                  <a:lnTo>
                    <a:pt x="672" y="429"/>
                  </a:lnTo>
                  <a:lnTo>
                    <a:pt x="671" y="427"/>
                  </a:lnTo>
                  <a:lnTo>
                    <a:pt x="671" y="427"/>
                  </a:lnTo>
                  <a:lnTo>
                    <a:pt x="668" y="427"/>
                  </a:lnTo>
                  <a:lnTo>
                    <a:pt x="668" y="427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5" y="430"/>
                  </a:lnTo>
                  <a:lnTo>
                    <a:pt x="665" y="430"/>
                  </a:lnTo>
                  <a:lnTo>
                    <a:pt x="662" y="431"/>
                  </a:lnTo>
                  <a:lnTo>
                    <a:pt x="656" y="431"/>
                  </a:lnTo>
                  <a:lnTo>
                    <a:pt x="656" y="431"/>
                  </a:lnTo>
                  <a:lnTo>
                    <a:pt x="655" y="431"/>
                  </a:lnTo>
                  <a:lnTo>
                    <a:pt x="655" y="431"/>
                  </a:lnTo>
                  <a:lnTo>
                    <a:pt x="653" y="430"/>
                  </a:lnTo>
                  <a:lnTo>
                    <a:pt x="652" y="428"/>
                  </a:lnTo>
                  <a:lnTo>
                    <a:pt x="651" y="421"/>
                  </a:lnTo>
                  <a:lnTo>
                    <a:pt x="651" y="409"/>
                  </a:lnTo>
                  <a:lnTo>
                    <a:pt x="651" y="409"/>
                  </a:lnTo>
                  <a:lnTo>
                    <a:pt x="651" y="407"/>
                  </a:lnTo>
                  <a:lnTo>
                    <a:pt x="651" y="407"/>
                  </a:lnTo>
                  <a:lnTo>
                    <a:pt x="653" y="404"/>
                  </a:lnTo>
                  <a:lnTo>
                    <a:pt x="656" y="403"/>
                  </a:lnTo>
                  <a:lnTo>
                    <a:pt x="656" y="403"/>
                  </a:lnTo>
                  <a:lnTo>
                    <a:pt x="661" y="403"/>
                  </a:lnTo>
                  <a:lnTo>
                    <a:pt x="661" y="378"/>
                  </a:lnTo>
                  <a:lnTo>
                    <a:pt x="619" y="376"/>
                  </a:lnTo>
                  <a:lnTo>
                    <a:pt x="616" y="381"/>
                  </a:lnTo>
                  <a:lnTo>
                    <a:pt x="604" y="377"/>
                  </a:lnTo>
                  <a:lnTo>
                    <a:pt x="603" y="372"/>
                  </a:lnTo>
                  <a:lnTo>
                    <a:pt x="603" y="372"/>
                  </a:lnTo>
                  <a:lnTo>
                    <a:pt x="599" y="370"/>
                  </a:lnTo>
                  <a:lnTo>
                    <a:pt x="597" y="368"/>
                  </a:lnTo>
                  <a:lnTo>
                    <a:pt x="594" y="364"/>
                  </a:lnTo>
                  <a:lnTo>
                    <a:pt x="594" y="364"/>
                  </a:lnTo>
                  <a:lnTo>
                    <a:pt x="591" y="360"/>
                  </a:lnTo>
                  <a:lnTo>
                    <a:pt x="589" y="356"/>
                  </a:lnTo>
                  <a:lnTo>
                    <a:pt x="588" y="349"/>
                  </a:lnTo>
                  <a:lnTo>
                    <a:pt x="563" y="345"/>
                  </a:lnTo>
                  <a:lnTo>
                    <a:pt x="530" y="389"/>
                  </a:lnTo>
                  <a:lnTo>
                    <a:pt x="531" y="395"/>
                  </a:lnTo>
                  <a:lnTo>
                    <a:pt x="526" y="396"/>
                  </a:lnTo>
                  <a:lnTo>
                    <a:pt x="529" y="413"/>
                  </a:lnTo>
                  <a:lnTo>
                    <a:pt x="529" y="413"/>
                  </a:lnTo>
                  <a:lnTo>
                    <a:pt x="530" y="401"/>
                  </a:lnTo>
                  <a:lnTo>
                    <a:pt x="530" y="401"/>
                  </a:lnTo>
                  <a:lnTo>
                    <a:pt x="531" y="399"/>
                  </a:lnTo>
                  <a:lnTo>
                    <a:pt x="533" y="397"/>
                  </a:lnTo>
                  <a:lnTo>
                    <a:pt x="536" y="396"/>
                  </a:lnTo>
                  <a:lnTo>
                    <a:pt x="538" y="396"/>
                  </a:lnTo>
                  <a:lnTo>
                    <a:pt x="538" y="396"/>
                  </a:lnTo>
                  <a:lnTo>
                    <a:pt x="541" y="396"/>
                  </a:lnTo>
                  <a:lnTo>
                    <a:pt x="544" y="397"/>
                  </a:lnTo>
                  <a:lnTo>
                    <a:pt x="545" y="399"/>
                  </a:lnTo>
                  <a:lnTo>
                    <a:pt x="546" y="401"/>
                  </a:lnTo>
                  <a:lnTo>
                    <a:pt x="546" y="401"/>
                  </a:lnTo>
                  <a:lnTo>
                    <a:pt x="546" y="415"/>
                  </a:lnTo>
                  <a:lnTo>
                    <a:pt x="544" y="427"/>
                  </a:lnTo>
                  <a:lnTo>
                    <a:pt x="544" y="427"/>
                  </a:lnTo>
                  <a:lnTo>
                    <a:pt x="543" y="428"/>
                  </a:lnTo>
                  <a:lnTo>
                    <a:pt x="541" y="429"/>
                  </a:lnTo>
                  <a:lnTo>
                    <a:pt x="537" y="430"/>
                  </a:lnTo>
                  <a:lnTo>
                    <a:pt x="537" y="430"/>
                  </a:lnTo>
                  <a:lnTo>
                    <a:pt x="530" y="429"/>
                  </a:lnTo>
                  <a:lnTo>
                    <a:pt x="530" y="429"/>
                  </a:lnTo>
                  <a:lnTo>
                    <a:pt x="528" y="427"/>
                  </a:lnTo>
                  <a:lnTo>
                    <a:pt x="526" y="424"/>
                  </a:lnTo>
                  <a:lnTo>
                    <a:pt x="516" y="424"/>
                  </a:lnTo>
                  <a:lnTo>
                    <a:pt x="516" y="424"/>
                  </a:lnTo>
                  <a:lnTo>
                    <a:pt x="513" y="428"/>
                  </a:lnTo>
                  <a:lnTo>
                    <a:pt x="509" y="431"/>
                  </a:lnTo>
                  <a:lnTo>
                    <a:pt x="509" y="431"/>
                  </a:lnTo>
                  <a:lnTo>
                    <a:pt x="502" y="432"/>
                  </a:lnTo>
                  <a:lnTo>
                    <a:pt x="502" y="432"/>
                  </a:lnTo>
                  <a:close/>
                  <a:moveTo>
                    <a:pt x="502" y="398"/>
                  </a:moveTo>
                  <a:lnTo>
                    <a:pt x="502" y="398"/>
                  </a:lnTo>
                  <a:lnTo>
                    <a:pt x="499" y="399"/>
                  </a:lnTo>
                  <a:lnTo>
                    <a:pt x="497" y="400"/>
                  </a:lnTo>
                  <a:lnTo>
                    <a:pt x="497" y="400"/>
                  </a:lnTo>
                  <a:lnTo>
                    <a:pt x="497" y="404"/>
                  </a:lnTo>
                  <a:lnTo>
                    <a:pt x="497" y="413"/>
                  </a:lnTo>
                  <a:lnTo>
                    <a:pt x="498" y="421"/>
                  </a:lnTo>
                  <a:lnTo>
                    <a:pt x="500" y="427"/>
                  </a:lnTo>
                  <a:lnTo>
                    <a:pt x="500" y="427"/>
                  </a:lnTo>
                  <a:lnTo>
                    <a:pt x="503" y="428"/>
                  </a:lnTo>
                  <a:lnTo>
                    <a:pt x="507" y="427"/>
                  </a:lnTo>
                  <a:lnTo>
                    <a:pt x="507" y="427"/>
                  </a:lnTo>
                  <a:lnTo>
                    <a:pt x="511" y="423"/>
                  </a:lnTo>
                  <a:lnTo>
                    <a:pt x="514" y="421"/>
                  </a:lnTo>
                  <a:lnTo>
                    <a:pt x="514" y="420"/>
                  </a:lnTo>
                  <a:lnTo>
                    <a:pt x="531" y="420"/>
                  </a:lnTo>
                  <a:lnTo>
                    <a:pt x="531" y="422"/>
                  </a:lnTo>
                  <a:lnTo>
                    <a:pt x="531" y="422"/>
                  </a:lnTo>
                  <a:lnTo>
                    <a:pt x="531" y="423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37" y="425"/>
                  </a:lnTo>
                  <a:lnTo>
                    <a:pt x="537" y="425"/>
                  </a:lnTo>
                  <a:lnTo>
                    <a:pt x="540" y="424"/>
                  </a:lnTo>
                  <a:lnTo>
                    <a:pt x="540" y="424"/>
                  </a:lnTo>
                  <a:lnTo>
                    <a:pt x="542" y="414"/>
                  </a:lnTo>
                  <a:lnTo>
                    <a:pt x="542" y="402"/>
                  </a:lnTo>
                  <a:lnTo>
                    <a:pt x="542" y="402"/>
                  </a:lnTo>
                  <a:lnTo>
                    <a:pt x="541" y="400"/>
                  </a:lnTo>
                  <a:lnTo>
                    <a:pt x="540" y="400"/>
                  </a:lnTo>
                  <a:lnTo>
                    <a:pt x="538" y="400"/>
                  </a:lnTo>
                  <a:lnTo>
                    <a:pt x="538" y="400"/>
                  </a:lnTo>
                  <a:lnTo>
                    <a:pt x="535" y="400"/>
                  </a:lnTo>
                  <a:lnTo>
                    <a:pt x="534" y="402"/>
                  </a:lnTo>
                  <a:lnTo>
                    <a:pt x="534" y="402"/>
                  </a:lnTo>
                  <a:lnTo>
                    <a:pt x="533" y="412"/>
                  </a:lnTo>
                  <a:lnTo>
                    <a:pt x="533" y="418"/>
                  </a:lnTo>
                  <a:lnTo>
                    <a:pt x="532" y="420"/>
                  </a:lnTo>
                  <a:lnTo>
                    <a:pt x="524" y="419"/>
                  </a:lnTo>
                  <a:lnTo>
                    <a:pt x="522" y="393"/>
                  </a:lnTo>
                  <a:lnTo>
                    <a:pt x="525" y="392"/>
                  </a:lnTo>
                  <a:lnTo>
                    <a:pt x="525" y="386"/>
                  </a:lnTo>
                  <a:lnTo>
                    <a:pt x="561" y="341"/>
                  </a:lnTo>
                  <a:lnTo>
                    <a:pt x="592" y="345"/>
                  </a:lnTo>
                  <a:lnTo>
                    <a:pt x="592" y="347"/>
                  </a:lnTo>
                  <a:lnTo>
                    <a:pt x="592" y="347"/>
                  </a:lnTo>
                  <a:lnTo>
                    <a:pt x="592" y="352"/>
                  </a:lnTo>
                  <a:lnTo>
                    <a:pt x="594" y="357"/>
                  </a:lnTo>
                  <a:lnTo>
                    <a:pt x="597" y="362"/>
                  </a:lnTo>
                  <a:lnTo>
                    <a:pt x="597" y="362"/>
                  </a:lnTo>
                  <a:lnTo>
                    <a:pt x="600" y="365"/>
                  </a:lnTo>
                  <a:lnTo>
                    <a:pt x="603" y="368"/>
                  </a:lnTo>
                  <a:lnTo>
                    <a:pt x="606" y="369"/>
                  </a:lnTo>
                  <a:lnTo>
                    <a:pt x="608" y="368"/>
                  </a:lnTo>
                  <a:lnTo>
                    <a:pt x="609" y="374"/>
                  </a:lnTo>
                  <a:lnTo>
                    <a:pt x="614" y="376"/>
                  </a:lnTo>
                  <a:lnTo>
                    <a:pt x="617" y="372"/>
                  </a:lnTo>
                  <a:lnTo>
                    <a:pt x="666" y="374"/>
                  </a:lnTo>
                  <a:lnTo>
                    <a:pt x="666" y="410"/>
                  </a:lnTo>
                  <a:lnTo>
                    <a:pt x="662" y="409"/>
                  </a:lnTo>
                  <a:lnTo>
                    <a:pt x="662" y="409"/>
                  </a:lnTo>
                  <a:lnTo>
                    <a:pt x="660" y="408"/>
                  </a:lnTo>
                  <a:lnTo>
                    <a:pt x="657" y="408"/>
                  </a:lnTo>
                  <a:lnTo>
                    <a:pt x="657" y="408"/>
                  </a:lnTo>
                  <a:lnTo>
                    <a:pt x="655" y="409"/>
                  </a:lnTo>
                  <a:lnTo>
                    <a:pt x="655" y="409"/>
                  </a:lnTo>
                  <a:lnTo>
                    <a:pt x="655" y="419"/>
                  </a:lnTo>
                  <a:lnTo>
                    <a:pt x="656" y="427"/>
                  </a:lnTo>
                  <a:lnTo>
                    <a:pt x="656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2" y="424"/>
                  </a:lnTo>
                  <a:lnTo>
                    <a:pt x="664" y="423"/>
                  </a:lnTo>
                  <a:lnTo>
                    <a:pt x="665" y="423"/>
                  </a:lnTo>
                  <a:lnTo>
                    <a:pt x="665" y="423"/>
                  </a:lnTo>
                  <a:lnTo>
                    <a:pt x="668" y="422"/>
                  </a:lnTo>
                  <a:lnTo>
                    <a:pt x="668" y="422"/>
                  </a:lnTo>
                  <a:lnTo>
                    <a:pt x="673" y="422"/>
                  </a:lnTo>
                  <a:lnTo>
                    <a:pt x="673" y="422"/>
                  </a:lnTo>
                  <a:lnTo>
                    <a:pt x="675" y="423"/>
                  </a:lnTo>
                  <a:lnTo>
                    <a:pt x="675" y="427"/>
                  </a:lnTo>
                  <a:lnTo>
                    <a:pt x="675" y="427"/>
                  </a:lnTo>
                  <a:lnTo>
                    <a:pt x="681" y="427"/>
                  </a:lnTo>
                  <a:lnTo>
                    <a:pt x="681" y="427"/>
                  </a:lnTo>
                  <a:lnTo>
                    <a:pt x="681" y="418"/>
                  </a:lnTo>
                  <a:lnTo>
                    <a:pt x="681" y="409"/>
                  </a:lnTo>
                  <a:lnTo>
                    <a:pt x="681" y="409"/>
                  </a:lnTo>
                  <a:lnTo>
                    <a:pt x="678" y="409"/>
                  </a:lnTo>
                  <a:lnTo>
                    <a:pt x="678" y="409"/>
                  </a:lnTo>
                  <a:lnTo>
                    <a:pt x="675" y="409"/>
                  </a:lnTo>
                  <a:lnTo>
                    <a:pt x="673" y="410"/>
                  </a:lnTo>
                  <a:lnTo>
                    <a:pt x="672" y="379"/>
                  </a:lnTo>
                  <a:lnTo>
                    <a:pt x="695" y="378"/>
                  </a:lnTo>
                  <a:lnTo>
                    <a:pt x="697" y="375"/>
                  </a:lnTo>
                  <a:lnTo>
                    <a:pt x="698" y="375"/>
                  </a:lnTo>
                  <a:lnTo>
                    <a:pt x="698" y="375"/>
                  </a:lnTo>
                  <a:lnTo>
                    <a:pt x="707" y="375"/>
                  </a:lnTo>
                  <a:lnTo>
                    <a:pt x="715" y="374"/>
                  </a:lnTo>
                  <a:lnTo>
                    <a:pt x="728" y="371"/>
                  </a:lnTo>
                  <a:lnTo>
                    <a:pt x="728" y="371"/>
                  </a:lnTo>
                  <a:lnTo>
                    <a:pt x="733" y="369"/>
                  </a:lnTo>
                  <a:lnTo>
                    <a:pt x="737" y="365"/>
                  </a:lnTo>
                  <a:lnTo>
                    <a:pt x="740" y="361"/>
                  </a:lnTo>
                  <a:lnTo>
                    <a:pt x="743" y="358"/>
                  </a:lnTo>
                  <a:lnTo>
                    <a:pt x="745" y="352"/>
                  </a:lnTo>
                  <a:lnTo>
                    <a:pt x="746" y="349"/>
                  </a:lnTo>
                  <a:lnTo>
                    <a:pt x="746" y="346"/>
                  </a:lnTo>
                  <a:lnTo>
                    <a:pt x="748" y="346"/>
                  </a:lnTo>
                  <a:lnTo>
                    <a:pt x="748" y="346"/>
                  </a:lnTo>
                  <a:lnTo>
                    <a:pt x="760" y="344"/>
                  </a:lnTo>
                  <a:lnTo>
                    <a:pt x="760" y="344"/>
                  </a:lnTo>
                  <a:lnTo>
                    <a:pt x="774" y="341"/>
                  </a:lnTo>
                  <a:lnTo>
                    <a:pt x="776" y="340"/>
                  </a:lnTo>
                  <a:lnTo>
                    <a:pt x="776" y="342"/>
                  </a:lnTo>
                  <a:lnTo>
                    <a:pt x="776" y="342"/>
                  </a:lnTo>
                  <a:lnTo>
                    <a:pt x="779" y="346"/>
                  </a:lnTo>
                  <a:lnTo>
                    <a:pt x="783" y="351"/>
                  </a:lnTo>
                  <a:lnTo>
                    <a:pt x="786" y="354"/>
                  </a:lnTo>
                  <a:lnTo>
                    <a:pt x="786" y="354"/>
                  </a:lnTo>
                  <a:lnTo>
                    <a:pt x="790" y="356"/>
                  </a:lnTo>
                  <a:lnTo>
                    <a:pt x="791" y="356"/>
                  </a:lnTo>
                  <a:lnTo>
                    <a:pt x="816" y="392"/>
                  </a:lnTo>
                  <a:lnTo>
                    <a:pt x="816" y="408"/>
                  </a:lnTo>
                  <a:lnTo>
                    <a:pt x="816" y="408"/>
                  </a:lnTo>
                  <a:lnTo>
                    <a:pt x="815" y="410"/>
                  </a:lnTo>
                  <a:lnTo>
                    <a:pt x="814" y="412"/>
                  </a:lnTo>
                  <a:lnTo>
                    <a:pt x="813" y="413"/>
                  </a:lnTo>
                  <a:lnTo>
                    <a:pt x="810" y="413"/>
                  </a:lnTo>
                  <a:lnTo>
                    <a:pt x="810" y="413"/>
                  </a:lnTo>
                  <a:lnTo>
                    <a:pt x="809" y="413"/>
                  </a:lnTo>
                  <a:lnTo>
                    <a:pt x="808" y="413"/>
                  </a:lnTo>
                  <a:lnTo>
                    <a:pt x="807" y="411"/>
                  </a:lnTo>
                  <a:lnTo>
                    <a:pt x="807" y="411"/>
                  </a:lnTo>
                  <a:lnTo>
                    <a:pt x="806" y="404"/>
                  </a:lnTo>
                  <a:lnTo>
                    <a:pt x="805" y="399"/>
                  </a:lnTo>
                  <a:lnTo>
                    <a:pt x="805" y="399"/>
                  </a:lnTo>
                  <a:lnTo>
                    <a:pt x="804" y="399"/>
                  </a:lnTo>
                  <a:lnTo>
                    <a:pt x="801" y="399"/>
                  </a:lnTo>
                  <a:lnTo>
                    <a:pt x="801" y="399"/>
                  </a:lnTo>
                  <a:lnTo>
                    <a:pt x="797" y="399"/>
                  </a:lnTo>
                  <a:lnTo>
                    <a:pt x="797" y="399"/>
                  </a:lnTo>
                  <a:lnTo>
                    <a:pt x="797" y="401"/>
                  </a:lnTo>
                  <a:lnTo>
                    <a:pt x="796" y="423"/>
                  </a:lnTo>
                  <a:lnTo>
                    <a:pt x="796" y="423"/>
                  </a:lnTo>
                  <a:lnTo>
                    <a:pt x="797" y="427"/>
                  </a:lnTo>
                  <a:lnTo>
                    <a:pt x="797" y="427"/>
                  </a:lnTo>
                  <a:lnTo>
                    <a:pt x="804" y="427"/>
                  </a:lnTo>
                  <a:lnTo>
                    <a:pt x="804" y="427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11" y="420"/>
                  </a:lnTo>
                  <a:lnTo>
                    <a:pt x="814" y="419"/>
                  </a:lnTo>
                  <a:lnTo>
                    <a:pt x="814" y="419"/>
                  </a:lnTo>
                  <a:lnTo>
                    <a:pt x="817" y="419"/>
                  </a:lnTo>
                  <a:lnTo>
                    <a:pt x="817" y="419"/>
                  </a:lnTo>
                  <a:lnTo>
                    <a:pt x="826" y="419"/>
                  </a:lnTo>
                  <a:lnTo>
                    <a:pt x="826" y="419"/>
                  </a:lnTo>
                  <a:lnTo>
                    <a:pt x="827" y="420"/>
                  </a:lnTo>
                  <a:lnTo>
                    <a:pt x="828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31" y="425"/>
                  </a:lnTo>
                  <a:lnTo>
                    <a:pt x="831" y="425"/>
                  </a:lnTo>
                  <a:lnTo>
                    <a:pt x="836" y="427"/>
                  </a:lnTo>
                  <a:lnTo>
                    <a:pt x="836" y="427"/>
                  </a:lnTo>
                  <a:lnTo>
                    <a:pt x="840" y="425"/>
                  </a:lnTo>
                  <a:lnTo>
                    <a:pt x="842" y="423"/>
                  </a:lnTo>
                  <a:lnTo>
                    <a:pt x="842" y="423"/>
                  </a:lnTo>
                  <a:lnTo>
                    <a:pt x="843" y="401"/>
                  </a:lnTo>
                  <a:lnTo>
                    <a:pt x="843" y="401"/>
                  </a:lnTo>
                  <a:lnTo>
                    <a:pt x="841" y="399"/>
                  </a:lnTo>
                  <a:lnTo>
                    <a:pt x="839" y="398"/>
                  </a:lnTo>
                  <a:lnTo>
                    <a:pt x="839" y="398"/>
                  </a:lnTo>
                  <a:lnTo>
                    <a:pt x="836" y="399"/>
                  </a:lnTo>
                  <a:lnTo>
                    <a:pt x="834" y="400"/>
                  </a:lnTo>
                  <a:lnTo>
                    <a:pt x="834" y="400"/>
                  </a:lnTo>
                  <a:lnTo>
                    <a:pt x="832" y="405"/>
                  </a:lnTo>
                  <a:lnTo>
                    <a:pt x="832" y="405"/>
                  </a:lnTo>
                  <a:lnTo>
                    <a:pt x="831" y="411"/>
                  </a:lnTo>
                  <a:lnTo>
                    <a:pt x="831" y="411"/>
                  </a:lnTo>
                  <a:lnTo>
                    <a:pt x="829" y="413"/>
                  </a:lnTo>
                  <a:lnTo>
                    <a:pt x="827" y="413"/>
                  </a:lnTo>
                  <a:lnTo>
                    <a:pt x="827" y="413"/>
                  </a:lnTo>
                  <a:lnTo>
                    <a:pt x="826" y="413"/>
                  </a:lnTo>
                  <a:lnTo>
                    <a:pt x="824" y="411"/>
                  </a:lnTo>
                  <a:lnTo>
                    <a:pt x="823" y="410"/>
                  </a:lnTo>
                  <a:lnTo>
                    <a:pt x="822" y="409"/>
                  </a:lnTo>
                  <a:lnTo>
                    <a:pt x="824" y="388"/>
                  </a:lnTo>
                  <a:lnTo>
                    <a:pt x="824" y="386"/>
                  </a:lnTo>
                  <a:lnTo>
                    <a:pt x="824" y="386"/>
                  </a:lnTo>
                  <a:lnTo>
                    <a:pt x="826" y="383"/>
                  </a:lnTo>
                  <a:lnTo>
                    <a:pt x="827" y="379"/>
                  </a:lnTo>
                  <a:lnTo>
                    <a:pt x="827" y="379"/>
                  </a:lnTo>
                  <a:lnTo>
                    <a:pt x="826" y="341"/>
                  </a:lnTo>
                  <a:lnTo>
                    <a:pt x="826" y="341"/>
                  </a:lnTo>
                  <a:lnTo>
                    <a:pt x="829" y="334"/>
                  </a:lnTo>
                  <a:lnTo>
                    <a:pt x="856" y="327"/>
                  </a:lnTo>
                  <a:lnTo>
                    <a:pt x="862" y="353"/>
                  </a:lnTo>
                  <a:lnTo>
                    <a:pt x="862" y="354"/>
                  </a:lnTo>
                  <a:lnTo>
                    <a:pt x="862" y="354"/>
                  </a:lnTo>
                  <a:lnTo>
                    <a:pt x="861" y="359"/>
                  </a:lnTo>
                  <a:lnTo>
                    <a:pt x="861" y="371"/>
                  </a:lnTo>
                  <a:lnTo>
                    <a:pt x="862" y="379"/>
                  </a:lnTo>
                  <a:lnTo>
                    <a:pt x="863" y="386"/>
                  </a:lnTo>
                  <a:lnTo>
                    <a:pt x="866" y="395"/>
                  </a:lnTo>
                  <a:lnTo>
                    <a:pt x="870" y="401"/>
                  </a:lnTo>
                  <a:lnTo>
                    <a:pt x="870" y="401"/>
                  </a:lnTo>
                  <a:lnTo>
                    <a:pt x="876" y="408"/>
                  </a:lnTo>
                  <a:lnTo>
                    <a:pt x="883" y="412"/>
                  </a:lnTo>
                  <a:lnTo>
                    <a:pt x="891" y="414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7" y="415"/>
                  </a:lnTo>
                  <a:lnTo>
                    <a:pt x="912" y="413"/>
                  </a:lnTo>
                  <a:lnTo>
                    <a:pt x="921" y="410"/>
                  </a:lnTo>
                  <a:lnTo>
                    <a:pt x="921" y="410"/>
                  </a:lnTo>
                  <a:lnTo>
                    <a:pt x="926" y="404"/>
                  </a:lnTo>
                  <a:lnTo>
                    <a:pt x="930" y="399"/>
                  </a:lnTo>
                  <a:lnTo>
                    <a:pt x="933" y="393"/>
                  </a:lnTo>
                  <a:lnTo>
                    <a:pt x="935" y="386"/>
                  </a:lnTo>
                  <a:lnTo>
                    <a:pt x="938" y="379"/>
                  </a:lnTo>
                  <a:lnTo>
                    <a:pt x="938" y="372"/>
                  </a:lnTo>
                  <a:lnTo>
                    <a:pt x="938" y="364"/>
                  </a:lnTo>
                  <a:lnTo>
                    <a:pt x="937" y="358"/>
                  </a:lnTo>
                  <a:lnTo>
                    <a:pt x="937" y="358"/>
                  </a:lnTo>
                  <a:lnTo>
                    <a:pt x="934" y="350"/>
                  </a:lnTo>
                  <a:lnTo>
                    <a:pt x="930" y="343"/>
                  </a:lnTo>
                  <a:lnTo>
                    <a:pt x="926" y="338"/>
                  </a:lnTo>
                  <a:lnTo>
                    <a:pt x="921" y="334"/>
                  </a:lnTo>
                  <a:lnTo>
                    <a:pt x="911" y="329"/>
                  </a:lnTo>
                  <a:lnTo>
                    <a:pt x="907" y="326"/>
                  </a:lnTo>
                  <a:lnTo>
                    <a:pt x="905" y="326"/>
                  </a:lnTo>
                  <a:lnTo>
                    <a:pt x="905" y="319"/>
                  </a:lnTo>
                  <a:lnTo>
                    <a:pt x="991" y="311"/>
                  </a:lnTo>
                  <a:lnTo>
                    <a:pt x="991" y="313"/>
                  </a:lnTo>
                  <a:lnTo>
                    <a:pt x="991" y="313"/>
                  </a:lnTo>
                  <a:lnTo>
                    <a:pt x="992" y="318"/>
                  </a:lnTo>
                  <a:lnTo>
                    <a:pt x="993" y="321"/>
                  </a:lnTo>
                  <a:lnTo>
                    <a:pt x="995" y="325"/>
                  </a:lnTo>
                  <a:lnTo>
                    <a:pt x="995" y="325"/>
                  </a:lnTo>
                  <a:lnTo>
                    <a:pt x="997" y="326"/>
                  </a:lnTo>
                  <a:lnTo>
                    <a:pt x="997" y="327"/>
                  </a:lnTo>
                  <a:lnTo>
                    <a:pt x="997" y="327"/>
                  </a:lnTo>
                  <a:lnTo>
                    <a:pt x="1000" y="325"/>
                  </a:lnTo>
                  <a:lnTo>
                    <a:pt x="1000" y="325"/>
                  </a:lnTo>
                  <a:lnTo>
                    <a:pt x="1002" y="320"/>
                  </a:lnTo>
                  <a:lnTo>
                    <a:pt x="1004" y="311"/>
                  </a:lnTo>
                  <a:lnTo>
                    <a:pt x="1004" y="310"/>
                  </a:lnTo>
                  <a:lnTo>
                    <a:pt x="1135" y="298"/>
                  </a:lnTo>
                  <a:lnTo>
                    <a:pt x="1135" y="300"/>
                  </a:lnTo>
                  <a:lnTo>
                    <a:pt x="1135" y="300"/>
                  </a:lnTo>
                  <a:lnTo>
                    <a:pt x="1136" y="307"/>
                  </a:lnTo>
                  <a:lnTo>
                    <a:pt x="1137" y="311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9" y="314"/>
                  </a:lnTo>
                  <a:lnTo>
                    <a:pt x="1141" y="314"/>
                  </a:lnTo>
                  <a:lnTo>
                    <a:pt x="1142" y="314"/>
                  </a:lnTo>
                  <a:lnTo>
                    <a:pt x="1142" y="314"/>
                  </a:lnTo>
                  <a:lnTo>
                    <a:pt x="1143" y="314"/>
                  </a:lnTo>
                  <a:lnTo>
                    <a:pt x="1145" y="312"/>
                  </a:lnTo>
                  <a:lnTo>
                    <a:pt x="1145" y="312"/>
                  </a:lnTo>
                  <a:lnTo>
                    <a:pt x="1146" y="303"/>
                  </a:lnTo>
                  <a:lnTo>
                    <a:pt x="1147" y="298"/>
                  </a:lnTo>
                  <a:lnTo>
                    <a:pt x="1147" y="296"/>
                  </a:lnTo>
                  <a:lnTo>
                    <a:pt x="1149" y="296"/>
                  </a:lnTo>
                  <a:lnTo>
                    <a:pt x="1149" y="296"/>
                  </a:lnTo>
                  <a:lnTo>
                    <a:pt x="1318" y="282"/>
                  </a:lnTo>
                  <a:lnTo>
                    <a:pt x="1318" y="282"/>
                  </a:lnTo>
                  <a:lnTo>
                    <a:pt x="1316" y="279"/>
                  </a:lnTo>
                  <a:lnTo>
                    <a:pt x="1341" y="279"/>
                  </a:lnTo>
                  <a:lnTo>
                    <a:pt x="1342" y="280"/>
                  </a:lnTo>
                  <a:lnTo>
                    <a:pt x="1342" y="280"/>
                  </a:lnTo>
                  <a:lnTo>
                    <a:pt x="1343" y="283"/>
                  </a:lnTo>
                  <a:lnTo>
                    <a:pt x="1343" y="283"/>
                  </a:lnTo>
                  <a:lnTo>
                    <a:pt x="1343" y="276"/>
                  </a:lnTo>
                  <a:lnTo>
                    <a:pt x="1316" y="276"/>
                  </a:lnTo>
                  <a:lnTo>
                    <a:pt x="986" y="296"/>
                  </a:lnTo>
                  <a:lnTo>
                    <a:pt x="986" y="296"/>
                  </a:lnTo>
                  <a:lnTo>
                    <a:pt x="867" y="303"/>
                  </a:lnTo>
                  <a:lnTo>
                    <a:pt x="781" y="310"/>
                  </a:lnTo>
                  <a:lnTo>
                    <a:pt x="781" y="310"/>
                  </a:lnTo>
                  <a:lnTo>
                    <a:pt x="760" y="311"/>
                  </a:lnTo>
                  <a:lnTo>
                    <a:pt x="760" y="311"/>
                  </a:lnTo>
                  <a:lnTo>
                    <a:pt x="754" y="311"/>
                  </a:lnTo>
                  <a:lnTo>
                    <a:pt x="750" y="310"/>
                  </a:lnTo>
                  <a:lnTo>
                    <a:pt x="748" y="307"/>
                  </a:lnTo>
                  <a:lnTo>
                    <a:pt x="747" y="303"/>
                  </a:lnTo>
                  <a:lnTo>
                    <a:pt x="746" y="302"/>
                  </a:lnTo>
                  <a:lnTo>
                    <a:pt x="746" y="302"/>
                  </a:lnTo>
                  <a:lnTo>
                    <a:pt x="745" y="301"/>
                  </a:lnTo>
                  <a:lnTo>
                    <a:pt x="744" y="299"/>
                  </a:lnTo>
                  <a:lnTo>
                    <a:pt x="744" y="299"/>
                  </a:lnTo>
                  <a:lnTo>
                    <a:pt x="744" y="296"/>
                  </a:lnTo>
                  <a:lnTo>
                    <a:pt x="744" y="296"/>
                  </a:lnTo>
                  <a:lnTo>
                    <a:pt x="746" y="284"/>
                  </a:lnTo>
                  <a:lnTo>
                    <a:pt x="746" y="275"/>
                  </a:lnTo>
                  <a:lnTo>
                    <a:pt x="746" y="260"/>
                  </a:lnTo>
                  <a:lnTo>
                    <a:pt x="746" y="260"/>
                  </a:lnTo>
                  <a:lnTo>
                    <a:pt x="744" y="252"/>
                  </a:lnTo>
                  <a:lnTo>
                    <a:pt x="739" y="243"/>
                  </a:lnTo>
                  <a:lnTo>
                    <a:pt x="734" y="234"/>
                  </a:lnTo>
                  <a:lnTo>
                    <a:pt x="728" y="225"/>
                  </a:lnTo>
                  <a:lnTo>
                    <a:pt x="728" y="225"/>
                  </a:lnTo>
                  <a:lnTo>
                    <a:pt x="720" y="217"/>
                  </a:lnTo>
                  <a:lnTo>
                    <a:pt x="712" y="210"/>
                  </a:lnTo>
                  <a:lnTo>
                    <a:pt x="705" y="206"/>
                  </a:lnTo>
                  <a:lnTo>
                    <a:pt x="697" y="202"/>
                  </a:lnTo>
                  <a:lnTo>
                    <a:pt x="685" y="199"/>
                  </a:lnTo>
                  <a:lnTo>
                    <a:pt x="679" y="198"/>
                  </a:lnTo>
                  <a:lnTo>
                    <a:pt x="678" y="197"/>
                  </a:lnTo>
                  <a:lnTo>
                    <a:pt x="678" y="196"/>
                  </a:lnTo>
                  <a:lnTo>
                    <a:pt x="678" y="196"/>
                  </a:lnTo>
                  <a:lnTo>
                    <a:pt x="676" y="167"/>
                  </a:lnTo>
                  <a:lnTo>
                    <a:pt x="674" y="106"/>
                  </a:lnTo>
                  <a:lnTo>
                    <a:pt x="674" y="106"/>
                  </a:lnTo>
                  <a:lnTo>
                    <a:pt x="673" y="84"/>
                  </a:lnTo>
                  <a:lnTo>
                    <a:pt x="673" y="84"/>
                  </a:lnTo>
                  <a:lnTo>
                    <a:pt x="672" y="36"/>
                  </a:lnTo>
                  <a:lnTo>
                    <a:pt x="671" y="18"/>
                  </a:lnTo>
                  <a:lnTo>
                    <a:pt x="669" y="6"/>
                  </a:lnTo>
                  <a:lnTo>
                    <a:pt x="669" y="6"/>
                  </a:lnTo>
                  <a:lnTo>
                    <a:pt x="668" y="19"/>
                  </a:lnTo>
                  <a:lnTo>
                    <a:pt x="667" y="39"/>
                  </a:lnTo>
                  <a:lnTo>
                    <a:pt x="665" y="86"/>
                  </a:lnTo>
                  <a:lnTo>
                    <a:pt x="665" y="100"/>
                  </a:lnTo>
                  <a:lnTo>
                    <a:pt x="665" y="100"/>
                  </a:lnTo>
                  <a:lnTo>
                    <a:pt x="661" y="195"/>
                  </a:lnTo>
                  <a:lnTo>
                    <a:pt x="661" y="197"/>
                  </a:lnTo>
                  <a:lnTo>
                    <a:pt x="660" y="197"/>
                  </a:lnTo>
                  <a:lnTo>
                    <a:pt x="660" y="197"/>
                  </a:lnTo>
                  <a:lnTo>
                    <a:pt x="648" y="200"/>
                  </a:lnTo>
                  <a:lnTo>
                    <a:pt x="637" y="204"/>
                  </a:lnTo>
                  <a:lnTo>
                    <a:pt x="625" y="211"/>
                  </a:lnTo>
                  <a:lnTo>
                    <a:pt x="619" y="216"/>
                  </a:lnTo>
                  <a:lnTo>
                    <a:pt x="613" y="220"/>
                  </a:lnTo>
                  <a:lnTo>
                    <a:pt x="608" y="226"/>
                  </a:lnTo>
                  <a:lnTo>
                    <a:pt x="602" y="233"/>
                  </a:lnTo>
                  <a:lnTo>
                    <a:pt x="598" y="241"/>
                  </a:lnTo>
                  <a:lnTo>
                    <a:pt x="595" y="249"/>
                  </a:lnTo>
                  <a:lnTo>
                    <a:pt x="593" y="259"/>
                  </a:lnTo>
                  <a:lnTo>
                    <a:pt x="592" y="269"/>
                  </a:lnTo>
                  <a:lnTo>
                    <a:pt x="592" y="269"/>
                  </a:lnTo>
                  <a:lnTo>
                    <a:pt x="593" y="298"/>
                  </a:lnTo>
                  <a:lnTo>
                    <a:pt x="593" y="300"/>
                  </a:lnTo>
                  <a:lnTo>
                    <a:pt x="593" y="300"/>
                  </a:lnTo>
                  <a:lnTo>
                    <a:pt x="593" y="303"/>
                  </a:lnTo>
                  <a:lnTo>
                    <a:pt x="592" y="305"/>
                  </a:lnTo>
                  <a:lnTo>
                    <a:pt x="588" y="310"/>
                  </a:lnTo>
                  <a:lnTo>
                    <a:pt x="583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12" y="279"/>
                  </a:lnTo>
                  <a:lnTo>
                    <a:pt x="12" y="279"/>
                  </a:lnTo>
                  <a:lnTo>
                    <a:pt x="8" y="280"/>
                  </a:lnTo>
                  <a:lnTo>
                    <a:pt x="6" y="280"/>
                  </a:lnTo>
                  <a:lnTo>
                    <a:pt x="5" y="280"/>
                  </a:lnTo>
                  <a:lnTo>
                    <a:pt x="5" y="282"/>
                  </a:lnTo>
                  <a:lnTo>
                    <a:pt x="26" y="282"/>
                  </a:lnTo>
                  <a:lnTo>
                    <a:pt x="29" y="288"/>
                  </a:lnTo>
                  <a:lnTo>
                    <a:pt x="170" y="297"/>
                  </a:lnTo>
                  <a:lnTo>
                    <a:pt x="170" y="297"/>
                  </a:lnTo>
                  <a:lnTo>
                    <a:pt x="195" y="299"/>
                  </a:lnTo>
                  <a:lnTo>
                    <a:pt x="195" y="301"/>
                  </a:lnTo>
                  <a:lnTo>
                    <a:pt x="195" y="301"/>
                  </a:lnTo>
                  <a:lnTo>
                    <a:pt x="195" y="306"/>
                  </a:lnTo>
                  <a:lnTo>
                    <a:pt x="197" y="315"/>
                  </a:lnTo>
                  <a:lnTo>
                    <a:pt x="197" y="315"/>
                  </a:lnTo>
                  <a:lnTo>
                    <a:pt x="198" y="317"/>
                  </a:lnTo>
                  <a:lnTo>
                    <a:pt x="200" y="317"/>
                  </a:lnTo>
                  <a:lnTo>
                    <a:pt x="203" y="318"/>
                  </a:lnTo>
                  <a:lnTo>
                    <a:pt x="203" y="318"/>
                  </a:lnTo>
                  <a:lnTo>
                    <a:pt x="206" y="317"/>
                  </a:lnTo>
                  <a:lnTo>
                    <a:pt x="206" y="317"/>
                  </a:lnTo>
                  <a:lnTo>
                    <a:pt x="207" y="312"/>
                  </a:lnTo>
                  <a:lnTo>
                    <a:pt x="208" y="302"/>
                  </a:lnTo>
                  <a:lnTo>
                    <a:pt x="208" y="300"/>
                  </a:lnTo>
                  <a:lnTo>
                    <a:pt x="337" y="311"/>
                  </a:lnTo>
                  <a:lnTo>
                    <a:pt x="337" y="312"/>
                  </a:lnTo>
                  <a:lnTo>
                    <a:pt x="337" y="312"/>
                  </a:lnTo>
                  <a:lnTo>
                    <a:pt x="338" y="320"/>
                  </a:lnTo>
                  <a:lnTo>
                    <a:pt x="340" y="327"/>
                  </a:lnTo>
                  <a:lnTo>
                    <a:pt x="340" y="327"/>
                  </a:lnTo>
                  <a:lnTo>
                    <a:pt x="341" y="330"/>
                  </a:lnTo>
                  <a:lnTo>
                    <a:pt x="344" y="331"/>
                  </a:lnTo>
                  <a:lnTo>
                    <a:pt x="344" y="331"/>
                  </a:lnTo>
                  <a:lnTo>
                    <a:pt x="346" y="330"/>
                  </a:lnTo>
                  <a:lnTo>
                    <a:pt x="346" y="330"/>
                  </a:lnTo>
                  <a:lnTo>
                    <a:pt x="347" y="324"/>
                  </a:lnTo>
                  <a:lnTo>
                    <a:pt x="348" y="315"/>
                  </a:lnTo>
                  <a:lnTo>
                    <a:pt x="348" y="312"/>
                  </a:lnTo>
                  <a:lnTo>
                    <a:pt x="431" y="319"/>
                  </a:lnTo>
                  <a:lnTo>
                    <a:pt x="435" y="326"/>
                  </a:lnTo>
                  <a:lnTo>
                    <a:pt x="433" y="327"/>
                  </a:lnTo>
                  <a:lnTo>
                    <a:pt x="433" y="327"/>
                  </a:lnTo>
                  <a:lnTo>
                    <a:pt x="426" y="330"/>
                  </a:lnTo>
                  <a:lnTo>
                    <a:pt x="420" y="334"/>
                  </a:lnTo>
                  <a:lnTo>
                    <a:pt x="414" y="339"/>
                  </a:lnTo>
                  <a:lnTo>
                    <a:pt x="414" y="339"/>
                  </a:lnTo>
                  <a:lnTo>
                    <a:pt x="409" y="344"/>
                  </a:lnTo>
                  <a:lnTo>
                    <a:pt x="404" y="353"/>
                  </a:lnTo>
                  <a:lnTo>
                    <a:pt x="402" y="358"/>
                  </a:lnTo>
                  <a:lnTo>
                    <a:pt x="401" y="364"/>
                  </a:lnTo>
                  <a:lnTo>
                    <a:pt x="400" y="371"/>
                  </a:lnTo>
                  <a:lnTo>
                    <a:pt x="401" y="379"/>
                  </a:lnTo>
                  <a:lnTo>
                    <a:pt x="401" y="379"/>
                  </a:lnTo>
                  <a:lnTo>
                    <a:pt x="402" y="384"/>
                  </a:lnTo>
                  <a:lnTo>
                    <a:pt x="404" y="390"/>
                  </a:lnTo>
                  <a:lnTo>
                    <a:pt x="408" y="399"/>
                  </a:lnTo>
                  <a:lnTo>
                    <a:pt x="414" y="405"/>
                  </a:lnTo>
                  <a:lnTo>
                    <a:pt x="420" y="410"/>
                  </a:lnTo>
                  <a:lnTo>
                    <a:pt x="426" y="413"/>
                  </a:lnTo>
                  <a:lnTo>
                    <a:pt x="432" y="415"/>
                  </a:lnTo>
                  <a:lnTo>
                    <a:pt x="441" y="415"/>
                  </a:lnTo>
                  <a:lnTo>
                    <a:pt x="441" y="415"/>
                  </a:lnTo>
                  <a:lnTo>
                    <a:pt x="443" y="415"/>
                  </a:lnTo>
                  <a:lnTo>
                    <a:pt x="443" y="415"/>
                  </a:lnTo>
                  <a:lnTo>
                    <a:pt x="451" y="414"/>
                  </a:lnTo>
                  <a:lnTo>
                    <a:pt x="459" y="411"/>
                  </a:lnTo>
                  <a:lnTo>
                    <a:pt x="463" y="409"/>
                  </a:lnTo>
                  <a:lnTo>
                    <a:pt x="467" y="405"/>
                  </a:lnTo>
                  <a:lnTo>
                    <a:pt x="472" y="400"/>
                  </a:lnTo>
                  <a:lnTo>
                    <a:pt x="475" y="395"/>
                  </a:lnTo>
                  <a:lnTo>
                    <a:pt x="475" y="395"/>
                  </a:lnTo>
                  <a:lnTo>
                    <a:pt x="478" y="388"/>
                  </a:lnTo>
                  <a:lnTo>
                    <a:pt x="479" y="380"/>
                  </a:lnTo>
                  <a:lnTo>
                    <a:pt x="479" y="373"/>
                  </a:lnTo>
                  <a:lnTo>
                    <a:pt x="479" y="366"/>
                  </a:lnTo>
                  <a:lnTo>
                    <a:pt x="478" y="356"/>
                  </a:lnTo>
                  <a:lnTo>
                    <a:pt x="477" y="352"/>
                  </a:lnTo>
                  <a:lnTo>
                    <a:pt x="477" y="352"/>
                  </a:lnTo>
                  <a:lnTo>
                    <a:pt x="481" y="329"/>
                  </a:lnTo>
                  <a:lnTo>
                    <a:pt x="511" y="333"/>
                  </a:lnTo>
                  <a:lnTo>
                    <a:pt x="511" y="335"/>
                  </a:lnTo>
                  <a:lnTo>
                    <a:pt x="511" y="335"/>
                  </a:lnTo>
                  <a:lnTo>
                    <a:pt x="512" y="344"/>
                  </a:lnTo>
                  <a:lnTo>
                    <a:pt x="513" y="345"/>
                  </a:lnTo>
                  <a:lnTo>
                    <a:pt x="513" y="345"/>
                  </a:lnTo>
                  <a:lnTo>
                    <a:pt x="513" y="346"/>
                  </a:lnTo>
                  <a:lnTo>
                    <a:pt x="514" y="350"/>
                  </a:lnTo>
                  <a:lnTo>
                    <a:pt x="514" y="350"/>
                  </a:lnTo>
                  <a:lnTo>
                    <a:pt x="513" y="361"/>
                  </a:lnTo>
                  <a:lnTo>
                    <a:pt x="513" y="361"/>
                  </a:lnTo>
                  <a:lnTo>
                    <a:pt x="512" y="374"/>
                  </a:lnTo>
                  <a:lnTo>
                    <a:pt x="512" y="374"/>
                  </a:lnTo>
                  <a:lnTo>
                    <a:pt x="512" y="378"/>
                  </a:lnTo>
                  <a:lnTo>
                    <a:pt x="514" y="380"/>
                  </a:lnTo>
                  <a:lnTo>
                    <a:pt x="514" y="380"/>
                  </a:lnTo>
                  <a:lnTo>
                    <a:pt x="515" y="382"/>
                  </a:lnTo>
                  <a:lnTo>
                    <a:pt x="515" y="384"/>
                  </a:lnTo>
                  <a:lnTo>
                    <a:pt x="515" y="384"/>
                  </a:lnTo>
                  <a:lnTo>
                    <a:pt x="516" y="390"/>
                  </a:lnTo>
                  <a:lnTo>
                    <a:pt x="517" y="395"/>
                  </a:lnTo>
                  <a:lnTo>
                    <a:pt x="517" y="395"/>
                  </a:lnTo>
                  <a:lnTo>
                    <a:pt x="518" y="397"/>
                  </a:lnTo>
                  <a:lnTo>
                    <a:pt x="518" y="397"/>
                  </a:lnTo>
                  <a:lnTo>
                    <a:pt x="518" y="399"/>
                  </a:lnTo>
                  <a:lnTo>
                    <a:pt x="518" y="399"/>
                  </a:lnTo>
                  <a:lnTo>
                    <a:pt x="520" y="417"/>
                  </a:lnTo>
                  <a:lnTo>
                    <a:pt x="520" y="417"/>
                  </a:lnTo>
                  <a:lnTo>
                    <a:pt x="519" y="419"/>
                  </a:lnTo>
                  <a:lnTo>
                    <a:pt x="518" y="419"/>
                  </a:lnTo>
                  <a:lnTo>
                    <a:pt x="518" y="419"/>
                  </a:lnTo>
                  <a:lnTo>
                    <a:pt x="517" y="419"/>
                  </a:lnTo>
                  <a:lnTo>
                    <a:pt x="515" y="418"/>
                  </a:lnTo>
                  <a:lnTo>
                    <a:pt x="515" y="417"/>
                  </a:lnTo>
                  <a:lnTo>
                    <a:pt x="514" y="415"/>
                  </a:lnTo>
                  <a:lnTo>
                    <a:pt x="509" y="415"/>
                  </a:lnTo>
                  <a:lnTo>
                    <a:pt x="509" y="413"/>
                  </a:lnTo>
                  <a:lnTo>
                    <a:pt x="509" y="413"/>
                  </a:lnTo>
                  <a:lnTo>
                    <a:pt x="507" y="405"/>
                  </a:lnTo>
                  <a:lnTo>
                    <a:pt x="505" y="399"/>
                  </a:lnTo>
                  <a:lnTo>
                    <a:pt x="505" y="399"/>
                  </a:lnTo>
                  <a:lnTo>
                    <a:pt x="504" y="398"/>
                  </a:lnTo>
                  <a:lnTo>
                    <a:pt x="502" y="398"/>
                  </a:lnTo>
                  <a:lnTo>
                    <a:pt x="502" y="3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37" name="Freeform 6657"/>
            <p:cNvSpPr>
              <a:spLocks noEditPoints="1"/>
            </p:cNvSpPr>
            <p:nvPr/>
          </p:nvSpPr>
          <p:spPr bwMode="auto">
            <a:xfrm>
              <a:off x="5245292" y="4732355"/>
              <a:ext cx="198480" cy="74429"/>
            </a:xfrm>
            <a:custGeom>
              <a:avLst/>
              <a:gdLst>
                <a:gd name="T0" fmla="*/ 14 w 32"/>
                <a:gd name="T1" fmla="*/ 12 h 12"/>
                <a:gd name="T2" fmla="*/ 0 w 32"/>
                <a:gd name="T3" fmla="*/ 5 h 12"/>
                <a:gd name="T4" fmla="*/ 32 w 32"/>
                <a:gd name="T5" fmla="*/ 0 h 12"/>
                <a:gd name="T6" fmla="*/ 14 w 32"/>
                <a:gd name="T7" fmla="*/ 12 h 12"/>
                <a:gd name="T8" fmla="*/ 7 w 32"/>
                <a:gd name="T9" fmla="*/ 6 h 12"/>
                <a:gd name="T10" fmla="*/ 14 w 32"/>
                <a:gd name="T11" fmla="*/ 10 h 12"/>
                <a:gd name="T12" fmla="*/ 24 w 32"/>
                <a:gd name="T13" fmla="*/ 4 h 12"/>
                <a:gd name="T14" fmla="*/ 7 w 32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4" y="12"/>
                  </a:moveTo>
                  <a:lnTo>
                    <a:pt x="0" y="5"/>
                  </a:lnTo>
                  <a:lnTo>
                    <a:pt x="32" y="0"/>
                  </a:lnTo>
                  <a:lnTo>
                    <a:pt x="14" y="12"/>
                  </a:lnTo>
                  <a:close/>
                  <a:moveTo>
                    <a:pt x="7" y="6"/>
                  </a:moveTo>
                  <a:lnTo>
                    <a:pt x="14" y="10"/>
                  </a:lnTo>
                  <a:lnTo>
                    <a:pt x="24" y="4"/>
                  </a:lnTo>
                  <a:lnTo>
                    <a:pt x="7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38" name="Freeform 6658"/>
            <p:cNvSpPr>
              <a:spLocks noEditPoints="1"/>
            </p:cNvSpPr>
            <p:nvPr/>
          </p:nvSpPr>
          <p:spPr bwMode="auto">
            <a:xfrm>
              <a:off x="5239089" y="4769570"/>
              <a:ext cx="80630" cy="68229"/>
            </a:xfrm>
            <a:custGeom>
              <a:avLst/>
              <a:gdLst>
                <a:gd name="T0" fmla="*/ 7 w 13"/>
                <a:gd name="T1" fmla="*/ 11 h 11"/>
                <a:gd name="T2" fmla="*/ 0 w 13"/>
                <a:gd name="T3" fmla="*/ 3 h 11"/>
                <a:gd name="T4" fmla="*/ 1 w 13"/>
                <a:gd name="T5" fmla="*/ 0 h 11"/>
                <a:gd name="T6" fmla="*/ 13 w 13"/>
                <a:gd name="T7" fmla="*/ 6 h 11"/>
                <a:gd name="T8" fmla="*/ 7 w 13"/>
                <a:gd name="T9" fmla="*/ 11 h 11"/>
                <a:gd name="T10" fmla="*/ 2 w 13"/>
                <a:gd name="T11" fmla="*/ 3 h 11"/>
                <a:gd name="T12" fmla="*/ 7 w 13"/>
                <a:gd name="T13" fmla="*/ 9 h 11"/>
                <a:gd name="T14" fmla="*/ 9 w 13"/>
                <a:gd name="T15" fmla="*/ 6 h 11"/>
                <a:gd name="T16" fmla="*/ 2 w 13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7" y="11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3" y="6"/>
                  </a:lnTo>
                  <a:lnTo>
                    <a:pt x="7" y="11"/>
                  </a:lnTo>
                  <a:close/>
                  <a:moveTo>
                    <a:pt x="2" y="3"/>
                  </a:moveTo>
                  <a:lnTo>
                    <a:pt x="7" y="9"/>
                  </a:lnTo>
                  <a:lnTo>
                    <a:pt x="9" y="6"/>
                  </a:lnTo>
                  <a:lnTo>
                    <a:pt x="2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39" name="Freeform 6659"/>
            <p:cNvSpPr>
              <a:spLocks noEditPoints="1"/>
            </p:cNvSpPr>
            <p:nvPr/>
          </p:nvSpPr>
          <p:spPr bwMode="auto">
            <a:xfrm>
              <a:off x="5301114" y="4750965"/>
              <a:ext cx="142655" cy="297720"/>
            </a:xfrm>
            <a:custGeom>
              <a:avLst/>
              <a:gdLst>
                <a:gd name="T0" fmla="*/ 23 w 23"/>
                <a:gd name="T1" fmla="*/ 48 h 48"/>
                <a:gd name="T2" fmla="*/ 0 w 23"/>
                <a:gd name="T3" fmla="*/ 15 h 48"/>
                <a:gd name="T4" fmla="*/ 22 w 23"/>
                <a:gd name="T5" fmla="*/ 0 h 48"/>
                <a:gd name="T6" fmla="*/ 23 w 23"/>
                <a:gd name="T7" fmla="*/ 48 h 48"/>
                <a:gd name="T8" fmla="*/ 3 w 23"/>
                <a:gd name="T9" fmla="*/ 16 h 48"/>
                <a:gd name="T10" fmla="*/ 21 w 23"/>
                <a:gd name="T11" fmla="*/ 41 h 48"/>
                <a:gd name="T12" fmla="*/ 20 w 23"/>
                <a:gd name="T13" fmla="*/ 3 h 48"/>
                <a:gd name="T14" fmla="*/ 3 w 23"/>
                <a:gd name="T1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8">
                  <a:moveTo>
                    <a:pt x="23" y="48"/>
                  </a:moveTo>
                  <a:lnTo>
                    <a:pt x="0" y="15"/>
                  </a:lnTo>
                  <a:lnTo>
                    <a:pt x="22" y="0"/>
                  </a:lnTo>
                  <a:lnTo>
                    <a:pt x="23" y="48"/>
                  </a:lnTo>
                  <a:close/>
                  <a:moveTo>
                    <a:pt x="3" y="16"/>
                  </a:moveTo>
                  <a:lnTo>
                    <a:pt x="21" y="41"/>
                  </a:lnTo>
                  <a:lnTo>
                    <a:pt x="20" y="3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40" name="Freeform 6660"/>
            <p:cNvSpPr>
              <a:spLocks noEditPoints="1"/>
            </p:cNvSpPr>
            <p:nvPr/>
          </p:nvSpPr>
          <p:spPr bwMode="auto">
            <a:xfrm>
              <a:off x="3620243" y="4769570"/>
              <a:ext cx="142655" cy="291519"/>
            </a:xfrm>
            <a:custGeom>
              <a:avLst/>
              <a:gdLst>
                <a:gd name="T0" fmla="*/ 0 w 23"/>
                <a:gd name="T1" fmla="*/ 47 h 47"/>
                <a:gd name="T2" fmla="*/ 1 w 23"/>
                <a:gd name="T3" fmla="*/ 1 h 47"/>
                <a:gd name="T4" fmla="*/ 2 w 23"/>
                <a:gd name="T5" fmla="*/ 0 h 47"/>
                <a:gd name="T6" fmla="*/ 23 w 23"/>
                <a:gd name="T7" fmla="*/ 13 h 47"/>
                <a:gd name="T8" fmla="*/ 23 w 23"/>
                <a:gd name="T9" fmla="*/ 19 h 47"/>
                <a:gd name="T10" fmla="*/ 3 w 23"/>
                <a:gd name="T11" fmla="*/ 47 h 47"/>
                <a:gd name="T12" fmla="*/ 0 w 23"/>
                <a:gd name="T13" fmla="*/ 47 h 47"/>
                <a:gd name="T14" fmla="*/ 3 w 23"/>
                <a:gd name="T15" fmla="*/ 2 h 47"/>
                <a:gd name="T16" fmla="*/ 2 w 23"/>
                <a:gd name="T17" fmla="*/ 44 h 47"/>
                <a:gd name="T18" fmla="*/ 21 w 23"/>
                <a:gd name="T19" fmla="*/ 18 h 47"/>
                <a:gd name="T20" fmla="*/ 21 w 23"/>
                <a:gd name="T21" fmla="*/ 14 h 47"/>
                <a:gd name="T22" fmla="*/ 3 w 23"/>
                <a:gd name="T23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7">
                  <a:moveTo>
                    <a:pt x="0" y="47"/>
                  </a:moveTo>
                  <a:lnTo>
                    <a:pt x="1" y="1"/>
                  </a:lnTo>
                  <a:lnTo>
                    <a:pt x="2" y="0"/>
                  </a:lnTo>
                  <a:lnTo>
                    <a:pt x="23" y="13"/>
                  </a:lnTo>
                  <a:lnTo>
                    <a:pt x="23" y="19"/>
                  </a:lnTo>
                  <a:lnTo>
                    <a:pt x="3" y="47"/>
                  </a:lnTo>
                  <a:lnTo>
                    <a:pt x="0" y="47"/>
                  </a:lnTo>
                  <a:close/>
                  <a:moveTo>
                    <a:pt x="3" y="2"/>
                  </a:moveTo>
                  <a:lnTo>
                    <a:pt x="2" y="44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41" name="Freeform 6661"/>
            <p:cNvSpPr>
              <a:spLocks noEditPoints="1"/>
            </p:cNvSpPr>
            <p:nvPr/>
          </p:nvSpPr>
          <p:spPr bwMode="auto">
            <a:xfrm>
              <a:off x="3607836" y="4744761"/>
              <a:ext cx="204681" cy="80636"/>
            </a:xfrm>
            <a:custGeom>
              <a:avLst/>
              <a:gdLst>
                <a:gd name="T0" fmla="*/ 21 w 33"/>
                <a:gd name="T1" fmla="*/ 13 h 13"/>
                <a:gd name="T2" fmla="*/ 0 w 33"/>
                <a:gd name="T3" fmla="*/ 0 h 13"/>
                <a:gd name="T4" fmla="*/ 33 w 33"/>
                <a:gd name="T5" fmla="*/ 5 h 13"/>
                <a:gd name="T6" fmla="*/ 21 w 33"/>
                <a:gd name="T7" fmla="*/ 13 h 13"/>
                <a:gd name="T8" fmla="*/ 11 w 33"/>
                <a:gd name="T9" fmla="*/ 4 h 13"/>
                <a:gd name="T10" fmla="*/ 21 w 33"/>
                <a:gd name="T11" fmla="*/ 10 h 13"/>
                <a:gd name="T12" fmla="*/ 26 w 33"/>
                <a:gd name="T13" fmla="*/ 6 h 13"/>
                <a:gd name="T14" fmla="*/ 11 w 33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3">
                  <a:moveTo>
                    <a:pt x="21" y="13"/>
                  </a:moveTo>
                  <a:lnTo>
                    <a:pt x="0" y="0"/>
                  </a:lnTo>
                  <a:lnTo>
                    <a:pt x="33" y="5"/>
                  </a:lnTo>
                  <a:lnTo>
                    <a:pt x="21" y="13"/>
                  </a:lnTo>
                  <a:close/>
                  <a:moveTo>
                    <a:pt x="11" y="4"/>
                  </a:moveTo>
                  <a:lnTo>
                    <a:pt x="21" y="10"/>
                  </a:lnTo>
                  <a:lnTo>
                    <a:pt x="26" y="6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42" name="Freeform 6662"/>
            <p:cNvSpPr>
              <a:spLocks noEditPoints="1"/>
            </p:cNvSpPr>
            <p:nvPr/>
          </p:nvSpPr>
          <p:spPr bwMode="auto">
            <a:xfrm>
              <a:off x="3744291" y="4775775"/>
              <a:ext cx="93034" cy="74429"/>
            </a:xfrm>
            <a:custGeom>
              <a:avLst/>
              <a:gdLst>
                <a:gd name="T0" fmla="*/ 6 w 15"/>
                <a:gd name="T1" fmla="*/ 12 h 12"/>
                <a:gd name="T2" fmla="*/ 1 w 15"/>
                <a:gd name="T3" fmla="*/ 10 h 12"/>
                <a:gd name="T4" fmla="*/ 0 w 15"/>
                <a:gd name="T5" fmla="*/ 8 h 12"/>
                <a:gd name="T6" fmla="*/ 10 w 15"/>
                <a:gd name="T7" fmla="*/ 1 h 12"/>
                <a:gd name="T8" fmla="*/ 15 w 15"/>
                <a:gd name="T9" fmla="*/ 0 h 12"/>
                <a:gd name="T10" fmla="*/ 6 w 15"/>
                <a:gd name="T11" fmla="*/ 12 h 12"/>
                <a:gd name="T12" fmla="*/ 3 w 15"/>
                <a:gd name="T13" fmla="*/ 9 h 12"/>
                <a:gd name="T14" fmla="*/ 4 w 15"/>
                <a:gd name="T15" fmla="*/ 10 h 12"/>
                <a:gd name="T16" fmla="*/ 9 w 15"/>
                <a:gd name="T17" fmla="*/ 4 h 12"/>
                <a:gd name="T18" fmla="*/ 3 w 15"/>
                <a:gd name="T19" fmla="*/ 9 h 12"/>
                <a:gd name="T20" fmla="*/ 3 w 15"/>
                <a:gd name="T2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2">
                  <a:moveTo>
                    <a:pt x="6" y="12"/>
                  </a:moveTo>
                  <a:lnTo>
                    <a:pt x="1" y="10"/>
                  </a:lnTo>
                  <a:lnTo>
                    <a:pt x="0" y="8"/>
                  </a:lnTo>
                  <a:lnTo>
                    <a:pt x="10" y="1"/>
                  </a:lnTo>
                  <a:lnTo>
                    <a:pt x="15" y="0"/>
                  </a:lnTo>
                  <a:lnTo>
                    <a:pt x="6" y="12"/>
                  </a:lnTo>
                  <a:close/>
                  <a:moveTo>
                    <a:pt x="3" y="9"/>
                  </a:moveTo>
                  <a:lnTo>
                    <a:pt x="4" y="10"/>
                  </a:lnTo>
                  <a:lnTo>
                    <a:pt x="9" y="4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alpha val="0"/>
                  </a:schemeClr>
                </a:solidFill>
              </a:endParaRPr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48093"/>
            <a:ext cx="9143997" cy="1566907"/>
          </a:xfrm>
          <a:prstGeom prst="rect">
            <a:avLst/>
          </a:prstGeom>
        </p:spPr>
      </p:pic>
      <p:sp>
        <p:nvSpPr>
          <p:cNvPr id="5156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1009162" y="1260867"/>
            <a:ext cx="710771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en-US" altLang="zh-CN" sz="4400" b="1" spc="3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Times" pitchFamily="2" charset="0"/>
                <a:ea typeface="方正兰亭中粗黑_GBK" panose="02000000000000000000" pitchFamily="2" charset="-122"/>
              </a:rPr>
              <a:t>Predicting Flight Delays </a:t>
            </a:r>
          </a:p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en-US" altLang="zh-CN" sz="4400" b="1" spc="3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Times" pitchFamily="2" charset="0"/>
                <a:ea typeface="方正兰亭中粗黑_GBK" panose="02000000000000000000" pitchFamily="2" charset="-122"/>
              </a:rPr>
              <a:t>and Cancellations</a:t>
            </a:r>
            <a:endParaRPr lang="zh-CN" altLang="en-US" sz="4400" b="1" spc="3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27000">
                  <a:schemeClr val="accent1">
                    <a:satMod val="175000"/>
                    <a:alpha val="30000"/>
                  </a:schemeClr>
                </a:glow>
              </a:effectLst>
              <a:latin typeface="Times" pitchFamily="2" charset="0"/>
              <a:ea typeface="方正兰亭中粗黑_GBK" panose="02000000000000000000" pitchFamily="2" charset="-122"/>
            </a:endParaRPr>
          </a:p>
        </p:txBody>
      </p:sp>
      <p:sp>
        <p:nvSpPr>
          <p:cNvPr id="5158" name="TextBox 44" descr="6C3FA372396F463c81AB3CDF6D7CE186# #TextBox 44"/>
          <p:cNvSpPr txBox="1">
            <a:spLocks noChangeArrowheads="1"/>
          </p:cNvSpPr>
          <p:nvPr/>
        </p:nvSpPr>
        <p:spPr bwMode="auto">
          <a:xfrm>
            <a:off x="2748166" y="3413452"/>
            <a:ext cx="3647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" pitchFamily="2" charset="0"/>
                <a:ea typeface="方正兰亭黑_GBK" pitchFamily="2" charset="-122"/>
              </a:rPr>
              <a:t>Group 11 - </a:t>
            </a:r>
            <a:r>
              <a:rPr lang="en-US" altLang="zh-CN" sz="2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Times" pitchFamily="2" charset="0"/>
                <a:ea typeface="方正兰亭黑_GBK" pitchFamily="2" charset="-122"/>
              </a:rPr>
              <a:t>Mengying</a:t>
            </a:r>
            <a:r>
              <a:rPr lang="en-US" altLang="zh-CN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" pitchFamily="2" charset="0"/>
                <a:ea typeface="方正兰亭黑_GBK" pitchFamily="2" charset="-122"/>
              </a:rPr>
              <a:t> Wang</a:t>
            </a:r>
            <a:endParaRPr lang="zh-CN" altLang="en-US" sz="2400" dirty="0">
              <a:solidFill>
                <a:schemeClr val="accent3">
                  <a:lumMod val="40000"/>
                  <a:lumOff val="60000"/>
                </a:schemeClr>
              </a:solidFill>
              <a:latin typeface="Times" pitchFamily="2" charset="0"/>
              <a:ea typeface="方正兰亭黑_GBK" pitchFamily="2" charset="-122"/>
            </a:endParaRPr>
          </a:p>
        </p:txBody>
      </p:sp>
      <p:sp>
        <p:nvSpPr>
          <p:cNvPr id="13906" name="Freeform 5820"/>
          <p:cNvSpPr>
            <a:spLocks/>
          </p:cNvSpPr>
          <p:nvPr/>
        </p:nvSpPr>
        <p:spPr bwMode="auto">
          <a:xfrm>
            <a:off x="2271714" y="6200774"/>
            <a:ext cx="644525" cy="1651000"/>
          </a:xfrm>
          <a:custGeom>
            <a:avLst/>
            <a:gdLst>
              <a:gd name="T0" fmla="*/ 265 w 406"/>
              <a:gd name="T1" fmla="*/ 0 h 1040"/>
              <a:gd name="T2" fmla="*/ 0 w 406"/>
              <a:gd name="T3" fmla="*/ 1036 h 1040"/>
              <a:gd name="T4" fmla="*/ 14 w 406"/>
              <a:gd name="T5" fmla="*/ 1040 h 1040"/>
              <a:gd name="T6" fmla="*/ 406 w 406"/>
              <a:gd name="T7" fmla="*/ 45 h 1040"/>
              <a:gd name="T8" fmla="*/ 265 w 406"/>
              <a:gd name="T9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1040">
                <a:moveTo>
                  <a:pt x="265" y="0"/>
                </a:moveTo>
                <a:lnTo>
                  <a:pt x="0" y="1036"/>
                </a:lnTo>
                <a:lnTo>
                  <a:pt x="14" y="1040"/>
                </a:lnTo>
                <a:lnTo>
                  <a:pt x="406" y="45"/>
                </a:lnTo>
                <a:lnTo>
                  <a:pt x="2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-357350" y="303795"/>
            <a:ext cx="9779403" cy="3983462"/>
            <a:chOff x="-717603" y="303795"/>
            <a:chExt cx="9779403" cy="3983462"/>
          </a:xfrm>
        </p:grpSpPr>
        <p:sp>
          <p:nvSpPr>
            <p:cNvPr id="47" name="Freeform 5796"/>
            <p:cNvSpPr>
              <a:spLocks/>
            </p:cNvSpPr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797"/>
            <p:cNvSpPr>
              <a:spLocks/>
            </p:cNvSpPr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798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799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800"/>
            <p:cNvSpPr>
              <a:spLocks/>
            </p:cNvSpPr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801"/>
            <p:cNvSpPr>
              <a:spLocks/>
            </p:cNvSpPr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802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803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804"/>
            <p:cNvSpPr>
              <a:spLocks/>
            </p:cNvSpPr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805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806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807"/>
            <p:cNvSpPr>
              <a:spLocks/>
            </p:cNvSpPr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808"/>
            <p:cNvSpPr>
              <a:spLocks/>
            </p:cNvSpPr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09"/>
            <p:cNvSpPr>
              <a:spLocks/>
            </p:cNvSpPr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810"/>
            <p:cNvSpPr>
              <a:spLocks/>
            </p:cNvSpPr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811"/>
            <p:cNvSpPr>
              <a:spLocks/>
            </p:cNvSpPr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813"/>
            <p:cNvSpPr>
              <a:spLocks/>
            </p:cNvSpPr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814"/>
            <p:cNvSpPr>
              <a:spLocks/>
            </p:cNvSpPr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815"/>
            <p:cNvSpPr>
              <a:spLocks/>
            </p:cNvSpPr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816"/>
            <p:cNvSpPr>
              <a:spLocks/>
            </p:cNvSpPr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821"/>
            <p:cNvSpPr>
              <a:spLocks/>
            </p:cNvSpPr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822"/>
            <p:cNvSpPr>
              <a:spLocks/>
            </p:cNvSpPr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823"/>
            <p:cNvSpPr>
              <a:spLocks/>
            </p:cNvSpPr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824"/>
            <p:cNvSpPr>
              <a:spLocks/>
            </p:cNvSpPr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825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826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827"/>
            <p:cNvSpPr>
              <a:spLocks/>
            </p:cNvSpPr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828"/>
            <p:cNvSpPr>
              <a:spLocks/>
            </p:cNvSpPr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829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5830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831"/>
            <p:cNvSpPr>
              <a:spLocks/>
            </p:cNvSpPr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832"/>
            <p:cNvSpPr>
              <a:spLocks/>
            </p:cNvSpPr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833"/>
            <p:cNvSpPr>
              <a:spLocks/>
            </p:cNvSpPr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834"/>
            <p:cNvSpPr>
              <a:spLocks/>
            </p:cNvSpPr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835"/>
            <p:cNvSpPr>
              <a:spLocks/>
            </p:cNvSpPr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836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837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838"/>
            <p:cNvSpPr>
              <a:spLocks/>
            </p:cNvSpPr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839"/>
            <p:cNvSpPr>
              <a:spLocks/>
            </p:cNvSpPr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5841"/>
            <p:cNvSpPr>
              <a:spLocks/>
            </p:cNvSpPr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5842"/>
            <p:cNvSpPr>
              <a:spLocks/>
            </p:cNvSpPr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5844"/>
            <p:cNvSpPr>
              <a:spLocks/>
            </p:cNvSpPr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620"/>
            <p:cNvSpPr>
              <a:spLocks/>
            </p:cNvSpPr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6621"/>
            <p:cNvSpPr>
              <a:spLocks/>
            </p:cNvSpPr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6622"/>
            <p:cNvSpPr>
              <a:spLocks/>
            </p:cNvSpPr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6623"/>
            <p:cNvSpPr>
              <a:spLocks/>
            </p:cNvSpPr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6624"/>
            <p:cNvSpPr>
              <a:spLocks/>
            </p:cNvSpPr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6625"/>
            <p:cNvSpPr>
              <a:spLocks/>
            </p:cNvSpPr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6626"/>
            <p:cNvSpPr>
              <a:spLocks/>
            </p:cNvSpPr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6627"/>
            <p:cNvSpPr>
              <a:spLocks/>
            </p:cNvSpPr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812"/>
            <p:cNvSpPr>
              <a:spLocks/>
            </p:cNvSpPr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1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51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7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51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8" grpId="0" autoUpdateAnimBg="0"/>
      <p:bldP spid="515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" name="TextBox 13"/>
          <p:cNvSpPr txBox="1">
            <a:spLocks noChangeArrowheads="1"/>
          </p:cNvSpPr>
          <p:nvPr/>
        </p:nvSpPr>
        <p:spPr bwMode="auto">
          <a:xfrm>
            <a:off x="2582689" y="-23446"/>
            <a:ext cx="3978622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b="1" dirty="0">
                <a:latin typeface="Times" pitchFamily="2" charset="0"/>
              </a:rPr>
              <a:t>Prediction &amp; Conclusion</a:t>
            </a:r>
            <a:endParaRPr lang="zh-CN" altLang="en-US" b="1" dirty="0">
              <a:latin typeface="Times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445F83-1BBF-8744-8305-514CAAFCB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728740"/>
              </p:ext>
            </p:extLst>
          </p:nvPr>
        </p:nvGraphicFramePr>
        <p:xfrm>
          <a:off x="1115616" y="1201316"/>
          <a:ext cx="6912768" cy="29351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4152">
                  <a:extLst>
                    <a:ext uri="{9D8B030D-6E8A-4147-A177-3AD203B41FA5}">
                      <a16:colId xmlns:a16="http://schemas.microsoft.com/office/drawing/2014/main" val="2252745600"/>
                    </a:ext>
                  </a:extLst>
                </a:gridCol>
                <a:gridCol w="1592946">
                  <a:extLst>
                    <a:ext uri="{9D8B030D-6E8A-4147-A177-3AD203B41FA5}">
                      <a16:colId xmlns:a16="http://schemas.microsoft.com/office/drawing/2014/main" val="3234430762"/>
                    </a:ext>
                  </a:extLst>
                </a:gridCol>
                <a:gridCol w="2785670">
                  <a:extLst>
                    <a:ext uri="{9D8B030D-6E8A-4147-A177-3AD203B41FA5}">
                      <a16:colId xmlns:a16="http://schemas.microsoft.com/office/drawing/2014/main" val="3102201866"/>
                    </a:ext>
                  </a:extLst>
                </a:gridCol>
              </a:tblGrid>
              <a:tr h="419313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Run Time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AUC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1297280"/>
                  </a:ext>
                </a:extLst>
              </a:tr>
              <a:tr h="419313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Logistic Regression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5.612s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0.658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5671583"/>
                  </a:ext>
                </a:extLst>
              </a:tr>
              <a:tr h="419313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Random Forest (1 CPU)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12m24s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0.7026835834131947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8600269"/>
                  </a:ext>
                </a:extLst>
              </a:tr>
              <a:tr h="419313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Random Forest (12 CPU)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3m30s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0.7014089947897176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4914589"/>
                  </a:ext>
                </a:extLst>
              </a:tr>
              <a:tr h="419313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CatBoost (no GPU)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9m 13s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0.7669619882652702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6451949"/>
                  </a:ext>
                </a:extLst>
              </a:tr>
              <a:tr h="419313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CatBoost (with GPU)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22s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0.7660014629988159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1654672"/>
                  </a:ext>
                </a:extLst>
              </a:tr>
              <a:tr h="419313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</a:rPr>
                        <a:t>LightGBM</a:t>
                      </a:r>
                      <a:r>
                        <a:rPr lang="en-US" sz="1400" dirty="0">
                          <a:effectLst/>
                        </a:rPr>
                        <a:t> (with GPU)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21m 45s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0.8585378889100973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88785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161EDC6-FEE8-A84B-A2F8-165B2AF7144D}"/>
              </a:ext>
            </a:extLst>
          </p:cNvPr>
          <p:cNvSpPr txBox="1"/>
          <p:nvPr/>
        </p:nvSpPr>
        <p:spPr>
          <a:xfrm>
            <a:off x="1259632" y="4513684"/>
            <a:ext cx="5679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BCE8F2"/>
                </a:solidFill>
                <a:latin typeface="Times" pitchFamily="2" charset="0"/>
              </a:rPr>
              <a:t>Logistic Regression: H2O Frame, low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BCE8F2"/>
                </a:solidFill>
                <a:latin typeface="Times" pitchFamily="2" charset="0"/>
              </a:rPr>
              <a:t>LightgGBM</a:t>
            </a:r>
            <a:r>
              <a:rPr lang="en-US" altLang="zh-CN" dirty="0">
                <a:solidFill>
                  <a:srgbClr val="BCE8F2"/>
                </a:solidFill>
                <a:latin typeface="Times" pitchFamily="2" charset="0"/>
              </a:rPr>
              <a:t>: Good performance, </a:t>
            </a:r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too much RAM</a:t>
            </a:r>
            <a:r>
              <a:rPr lang="zh-CN" altLang="en-US" dirty="0">
                <a:solidFill>
                  <a:srgbClr val="BCE8F2"/>
                </a:solidFill>
                <a:latin typeface="Times" pitchFamily="2" charset="0"/>
              </a:rPr>
              <a:t> </a:t>
            </a:r>
            <a:r>
              <a:rPr lang="en-US" altLang="zh-CN" dirty="0">
                <a:solidFill>
                  <a:srgbClr val="BCE8F2"/>
                </a:solidFill>
                <a:latin typeface="Times" pitchFamily="2" charset="0"/>
              </a:rPr>
              <a:t>used</a:t>
            </a:r>
            <a:endParaRPr lang="en-US" dirty="0">
              <a:solidFill>
                <a:srgbClr val="BCE8F2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39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" name="TextBox 13"/>
          <p:cNvSpPr txBox="1">
            <a:spLocks noChangeArrowheads="1"/>
          </p:cNvSpPr>
          <p:nvPr/>
        </p:nvSpPr>
        <p:spPr bwMode="auto">
          <a:xfrm>
            <a:off x="2582689" y="-23446"/>
            <a:ext cx="3978622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b="1" dirty="0">
                <a:latin typeface="Times" pitchFamily="2" charset="0"/>
              </a:rPr>
              <a:t>Prediction &amp; Conclusion</a:t>
            </a:r>
            <a:endParaRPr lang="zh-CN" altLang="en-US" b="1" dirty="0">
              <a:latin typeface="Times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6C04B-586A-7245-89AB-707E60D9B9CA}"/>
              </a:ext>
            </a:extLst>
          </p:cNvPr>
          <p:cNvSpPr txBox="1"/>
          <p:nvPr/>
        </p:nvSpPr>
        <p:spPr>
          <a:xfrm>
            <a:off x="929556" y="1489348"/>
            <a:ext cx="2223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BCE8F2"/>
                </a:solidFill>
                <a:latin typeface="Times" pitchFamily="2" charset="0"/>
              </a:rPr>
              <a:t>Random Forest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4317597-AE1A-5E40-A1E9-809D0AB9E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525" y="1489348"/>
            <a:ext cx="3860924" cy="2616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AF2662-98DD-A146-8F4B-846C5CA83962}"/>
              </a:ext>
            </a:extLst>
          </p:cNvPr>
          <p:cNvSpPr txBox="1"/>
          <p:nvPr/>
        </p:nvSpPr>
        <p:spPr>
          <a:xfrm>
            <a:off x="929556" y="2084523"/>
            <a:ext cx="30828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BCE8F2"/>
                </a:solidFill>
                <a:latin typeface="Times" pitchFamily="2" charset="0"/>
              </a:rPr>
              <a:t>n_estimators</a:t>
            </a:r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=100, </a:t>
            </a:r>
          </a:p>
          <a:p>
            <a:r>
              <a:rPr lang="en-US" dirty="0" err="1">
                <a:solidFill>
                  <a:srgbClr val="BCE8F2"/>
                </a:solidFill>
                <a:latin typeface="Times" pitchFamily="2" charset="0"/>
              </a:rPr>
              <a:t>max_depth</a:t>
            </a:r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=10,</a:t>
            </a:r>
          </a:p>
          <a:p>
            <a:r>
              <a:rPr lang="en-US" dirty="0" err="1">
                <a:solidFill>
                  <a:srgbClr val="BCE8F2"/>
                </a:solidFill>
                <a:latin typeface="Times" pitchFamily="2" charset="0"/>
              </a:rPr>
              <a:t>n_jobs</a:t>
            </a:r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 = 1, 4, 8,12</a:t>
            </a:r>
          </a:p>
          <a:p>
            <a:endParaRPr lang="en-US" dirty="0">
              <a:solidFill>
                <a:srgbClr val="BCE8F2"/>
              </a:solidFill>
              <a:latin typeface="Times" pitchFamily="2" charset="0"/>
            </a:endParaRPr>
          </a:p>
          <a:p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Ran on Local </a:t>
            </a:r>
            <a:r>
              <a:rPr lang="en-US" dirty="0" err="1">
                <a:solidFill>
                  <a:srgbClr val="BCE8F2"/>
                </a:solidFill>
                <a:latin typeface="Times" pitchFamily="2" charset="0"/>
              </a:rPr>
              <a:t>Jupyter</a:t>
            </a:r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 notebook</a:t>
            </a:r>
          </a:p>
          <a:p>
            <a:endParaRPr lang="en-US" dirty="0">
              <a:solidFill>
                <a:srgbClr val="BCE8F2"/>
              </a:solidFill>
              <a:latin typeface="Times" pitchFamily="2" charset="0"/>
            </a:endParaRPr>
          </a:p>
          <a:p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AUC: 0.701~0.704</a:t>
            </a:r>
          </a:p>
        </p:txBody>
      </p:sp>
    </p:spTree>
    <p:extLst>
      <p:ext uri="{BB962C8B-B14F-4D97-AF65-F5344CB8AC3E}">
        <p14:creationId xmlns:p14="http://schemas.microsoft.com/office/powerpoint/2010/main" val="207970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036258" y="3335079"/>
            <a:ext cx="1826677" cy="1826677"/>
            <a:chOff x="3134771" y="3287805"/>
            <a:chExt cx="1826677" cy="1826677"/>
          </a:xfrm>
        </p:grpSpPr>
        <p:sp>
          <p:nvSpPr>
            <p:cNvPr id="3" name="泪滴形 2"/>
            <p:cNvSpPr/>
            <p:nvPr/>
          </p:nvSpPr>
          <p:spPr>
            <a:xfrm rot="2846852">
              <a:off x="3134771" y="3287805"/>
              <a:ext cx="1826677" cy="1826677"/>
            </a:xfrm>
            <a:prstGeom prst="teardrop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flipH="1">
              <a:off x="3842219" y="3915723"/>
              <a:ext cx="9430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BCE8F2"/>
                  </a:solidFill>
                  <a:effectLst/>
                  <a:uLnTx/>
                  <a:uFillTx/>
                  <a:latin typeface="Times" pitchFamily="2" charset="0"/>
                  <a:ea typeface="方正兰亭纤黑简体" pitchFamily="65" charset="-122"/>
                  <a:cs typeface="Times New Roman" pitchFamily="18" charset="0"/>
                </a:rPr>
                <a:t>With</a:t>
              </a:r>
              <a:endParaRPr lang="en-US" altLang="zh-CN" sz="2000" dirty="0">
                <a:solidFill>
                  <a:srgbClr val="BCE8F2"/>
                </a:solidFill>
                <a:latin typeface="Times" pitchFamily="2" charset="0"/>
                <a:ea typeface="方正兰亭纤黑简体" pitchFamily="65" charset="-122"/>
                <a:cs typeface="Times New Roman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BCE8F2"/>
                  </a:solidFill>
                  <a:effectLst/>
                  <a:uLnTx/>
                  <a:uFillTx/>
                  <a:latin typeface="Times" pitchFamily="2" charset="0"/>
                  <a:ea typeface="方正兰亭纤黑简体" pitchFamily="65" charset="-122"/>
                  <a:cs typeface="Times New Roman" pitchFamily="18" charset="0"/>
                </a:rPr>
                <a:t>GPU</a:t>
              </a:r>
              <a:endParaRPr kumimoji="0" lang="zh-CN" altLang="en-US" sz="200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BCE8F2"/>
                </a:solidFill>
                <a:effectLst/>
                <a:uLnTx/>
                <a:uFillTx/>
                <a:latin typeface="Times" pitchFamily="2" charset="0"/>
                <a:ea typeface="方正兰亭纤黑简体" pitchFamily="65" charset="-122"/>
                <a:cs typeface="Times New Roman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331640" y="2500264"/>
            <a:ext cx="2434581" cy="2613788"/>
            <a:chOff x="1430153" y="2452990"/>
            <a:chExt cx="2434581" cy="2613788"/>
          </a:xfrm>
        </p:grpSpPr>
        <p:sp>
          <p:nvSpPr>
            <p:cNvPr id="15" name="泪滴形 14"/>
            <p:cNvSpPr/>
            <p:nvPr/>
          </p:nvSpPr>
          <p:spPr>
            <a:xfrm rot="16200000">
              <a:off x="1449241" y="2651285"/>
              <a:ext cx="2415493" cy="2415493"/>
            </a:xfrm>
            <a:prstGeom prst="teardrop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8848674" flipH="1">
              <a:off x="1207568" y="2675575"/>
              <a:ext cx="11530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chemeClr val="accent3"/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02</a:t>
              </a:r>
              <a:endParaRPr kumimoji="0" lang="zh-CN" altLang="en-US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accent3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551216" y="2775025"/>
              <a:ext cx="2189028" cy="2189028"/>
            </a:xfrm>
            <a:custGeom>
              <a:avLst/>
              <a:gdLst/>
              <a:ahLst/>
              <a:cxnLst/>
              <a:rect l="l" t="t" r="r" b="b"/>
              <a:pathLst>
                <a:path w="2189028" h="2189028">
                  <a:moveTo>
                    <a:pt x="1094514" y="0"/>
                  </a:moveTo>
                  <a:cubicBezTo>
                    <a:pt x="1698997" y="0"/>
                    <a:pt x="2189028" y="490031"/>
                    <a:pt x="2189028" y="1094514"/>
                  </a:cubicBezTo>
                  <a:cubicBezTo>
                    <a:pt x="2189028" y="1698997"/>
                    <a:pt x="1698997" y="2189028"/>
                    <a:pt x="1094514" y="2189028"/>
                  </a:cubicBezTo>
                  <a:cubicBezTo>
                    <a:pt x="490031" y="2189028"/>
                    <a:pt x="0" y="1698997"/>
                    <a:pt x="0" y="1094514"/>
                  </a:cubicBezTo>
                  <a:cubicBezTo>
                    <a:pt x="0" y="979754"/>
                    <a:pt x="17662" y="869119"/>
                    <a:pt x="50599" y="765237"/>
                  </a:cubicBezTo>
                  <a:lnTo>
                    <a:pt x="765236" y="50599"/>
                  </a:lnTo>
                  <a:cubicBezTo>
                    <a:pt x="869119" y="17662"/>
                    <a:pt x="979754" y="0"/>
                    <a:pt x="1094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8731526">
              <a:off x="2270261" y="3566643"/>
              <a:ext cx="7734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r>
                <a:rPr lang="en-US" altLang="zh-CN" sz="3200" b="1" dirty="0">
                  <a:solidFill>
                    <a:schemeClr val="bg1"/>
                  </a:solidFill>
                  <a:latin typeface="Times" pitchFamily="2" charset="0"/>
                  <a:ea typeface="方正兰亭纤黑简体" pitchFamily="65" charset="-122"/>
                </a:rPr>
                <a:t>22s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57663" y="1680638"/>
            <a:ext cx="1826704" cy="1826677"/>
            <a:chOff x="3134771" y="3287805"/>
            <a:chExt cx="1826704" cy="1826677"/>
          </a:xfrm>
        </p:grpSpPr>
        <p:sp>
          <p:nvSpPr>
            <p:cNvPr id="21" name="泪滴形 20"/>
            <p:cNvSpPr/>
            <p:nvPr/>
          </p:nvSpPr>
          <p:spPr>
            <a:xfrm rot="2846852">
              <a:off x="3134771" y="3287805"/>
              <a:ext cx="1826677" cy="1826677"/>
            </a:xfrm>
            <a:prstGeom prst="teardrop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flipH="1">
              <a:off x="3838277" y="3951783"/>
              <a:ext cx="1123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BCE8F2"/>
                  </a:solidFill>
                  <a:latin typeface="Times" pitchFamily="2" charset="0"/>
                  <a:ea typeface="方正兰亭纤黑简体" pitchFamily="65" charset="-122"/>
                  <a:cs typeface="Times New Roman" pitchFamily="18" charset="0"/>
                </a:rPr>
                <a:t>Without</a:t>
              </a:r>
              <a:endParaRPr kumimoji="0" lang="en-US" altLang="zh-CN" sz="200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BCE8F2"/>
                </a:solidFill>
                <a:effectLst/>
                <a:uLnTx/>
                <a:uFillTx/>
                <a:latin typeface="Times" pitchFamily="2" charset="0"/>
                <a:ea typeface="方正兰亭纤黑简体" pitchFamily="65" charset="-122"/>
                <a:cs typeface="Times New Roman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BCE8F2"/>
                  </a:solidFill>
                  <a:latin typeface="Times" pitchFamily="2" charset="0"/>
                  <a:ea typeface="方正兰亭纤黑简体" pitchFamily="65" charset="-122"/>
                  <a:cs typeface="Times New Roman" pitchFamily="18" charset="0"/>
                </a:rPr>
                <a:t>GPU</a:t>
              </a:r>
              <a:endParaRPr kumimoji="0" lang="zh-CN" altLang="en-US" sz="200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BCE8F2"/>
                </a:solidFill>
                <a:effectLst/>
                <a:uLnTx/>
                <a:uFillTx/>
                <a:latin typeface="Times" pitchFamily="2" charset="0"/>
                <a:ea typeface="方正兰亭纤黑简体" pitchFamily="65" charset="-122"/>
                <a:cs typeface="Times New Roman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353045" y="845823"/>
            <a:ext cx="2434581" cy="2613788"/>
            <a:chOff x="1430153" y="2452990"/>
            <a:chExt cx="2434581" cy="2613788"/>
          </a:xfrm>
        </p:grpSpPr>
        <p:sp>
          <p:nvSpPr>
            <p:cNvPr id="24" name="泪滴形 23"/>
            <p:cNvSpPr/>
            <p:nvPr/>
          </p:nvSpPr>
          <p:spPr>
            <a:xfrm rot="16200000">
              <a:off x="1449241" y="2651285"/>
              <a:ext cx="2415493" cy="2415493"/>
            </a:xfrm>
            <a:prstGeom prst="teardrop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8848674" flipH="1">
              <a:off x="1207568" y="2675575"/>
              <a:ext cx="11530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chemeClr val="accent3"/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01</a:t>
              </a:r>
              <a:endParaRPr kumimoji="0" lang="zh-CN" altLang="en-US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accent3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6" name="椭圆 15"/>
            <p:cNvSpPr/>
            <p:nvPr/>
          </p:nvSpPr>
          <p:spPr>
            <a:xfrm>
              <a:off x="1551216" y="2775025"/>
              <a:ext cx="2189028" cy="2189028"/>
            </a:xfrm>
            <a:custGeom>
              <a:avLst/>
              <a:gdLst/>
              <a:ahLst/>
              <a:cxnLst/>
              <a:rect l="l" t="t" r="r" b="b"/>
              <a:pathLst>
                <a:path w="2189028" h="2189028">
                  <a:moveTo>
                    <a:pt x="1094514" y="0"/>
                  </a:moveTo>
                  <a:cubicBezTo>
                    <a:pt x="1698997" y="0"/>
                    <a:pt x="2189028" y="490031"/>
                    <a:pt x="2189028" y="1094514"/>
                  </a:cubicBezTo>
                  <a:cubicBezTo>
                    <a:pt x="2189028" y="1698997"/>
                    <a:pt x="1698997" y="2189028"/>
                    <a:pt x="1094514" y="2189028"/>
                  </a:cubicBezTo>
                  <a:cubicBezTo>
                    <a:pt x="490031" y="2189028"/>
                    <a:pt x="0" y="1698997"/>
                    <a:pt x="0" y="1094514"/>
                  </a:cubicBezTo>
                  <a:cubicBezTo>
                    <a:pt x="0" y="979754"/>
                    <a:pt x="17662" y="869119"/>
                    <a:pt x="50599" y="765237"/>
                  </a:cubicBezTo>
                  <a:lnTo>
                    <a:pt x="765236" y="50599"/>
                  </a:lnTo>
                  <a:cubicBezTo>
                    <a:pt x="869119" y="17662"/>
                    <a:pt x="979754" y="0"/>
                    <a:pt x="1094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 rot="18731526">
              <a:off x="1984430" y="3566643"/>
              <a:ext cx="13451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r>
                <a:rPr lang="en-US" altLang="zh-CN" sz="3200" b="1" dirty="0">
                  <a:solidFill>
                    <a:schemeClr val="bg1"/>
                  </a:solidFill>
                  <a:latin typeface="Times" pitchFamily="2" charset="0"/>
                  <a:ea typeface="方正兰亭纤黑简体" pitchFamily="65" charset="-122"/>
                </a:rPr>
                <a:t>9m13s</a:t>
              </a:r>
            </a:p>
          </p:txBody>
        </p:sp>
      </p:grp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2594723" y="-22820"/>
            <a:ext cx="3954553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b="1" dirty="0">
                <a:latin typeface="Times" pitchFamily="2" charset="0"/>
              </a:rPr>
              <a:t>Prediction &amp; Conclusion</a:t>
            </a:r>
            <a:endParaRPr lang="zh-CN" altLang="en-US" b="1" dirty="0">
              <a:latin typeface="Times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9581D2-34F5-B140-A11E-D86273F86F9D}"/>
              </a:ext>
            </a:extLst>
          </p:cNvPr>
          <p:cNvSpPr txBox="1"/>
          <p:nvPr/>
        </p:nvSpPr>
        <p:spPr>
          <a:xfrm>
            <a:off x="484328" y="762132"/>
            <a:ext cx="193674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BCE8F2"/>
                </a:solidFill>
                <a:latin typeface="Times" pitchFamily="2" charset="0"/>
              </a:rPr>
              <a:t>CatBoost</a:t>
            </a:r>
            <a:r>
              <a:rPr lang="en-US" sz="2400" b="1" dirty="0">
                <a:solidFill>
                  <a:srgbClr val="BCE8F2"/>
                </a:solidFill>
                <a:latin typeface="Times" pitchFamily="2" charset="0"/>
              </a:rPr>
              <a:t>:</a:t>
            </a:r>
          </a:p>
          <a:p>
            <a:endParaRPr lang="en-US" sz="2400" b="1" dirty="0">
              <a:solidFill>
                <a:srgbClr val="BCE8F2"/>
              </a:solidFill>
              <a:latin typeface="Times" pitchFamily="2" charset="0"/>
            </a:endParaRPr>
          </a:p>
          <a:p>
            <a:r>
              <a:rPr lang="en-US" dirty="0" err="1">
                <a:solidFill>
                  <a:srgbClr val="BCE8F2"/>
                </a:solidFill>
                <a:latin typeface="Times" pitchFamily="2" charset="0"/>
              </a:rPr>
              <a:t>random_state</a:t>
            </a:r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=17, </a:t>
            </a:r>
          </a:p>
          <a:p>
            <a:r>
              <a:rPr lang="en-US" dirty="0" err="1">
                <a:solidFill>
                  <a:srgbClr val="BCE8F2"/>
                </a:solidFill>
                <a:latin typeface="Times" pitchFamily="2" charset="0"/>
              </a:rPr>
              <a:t>learning_rate</a:t>
            </a:r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=0.1, </a:t>
            </a:r>
          </a:p>
          <a:p>
            <a:r>
              <a:rPr lang="en-US" dirty="0" err="1">
                <a:solidFill>
                  <a:srgbClr val="BCE8F2"/>
                </a:solidFill>
                <a:latin typeface="Times" pitchFamily="2" charset="0"/>
              </a:rPr>
              <a:t>max_depth</a:t>
            </a:r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=5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9DC030-88FB-3340-9973-2CBD2E895A20}"/>
              </a:ext>
            </a:extLst>
          </p:cNvPr>
          <p:cNvSpPr txBox="1"/>
          <p:nvPr/>
        </p:nvSpPr>
        <p:spPr>
          <a:xfrm>
            <a:off x="5999329" y="4162911"/>
            <a:ext cx="2646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Ran on Google </a:t>
            </a:r>
            <a:r>
              <a:rPr lang="en-US" dirty="0" err="1">
                <a:solidFill>
                  <a:srgbClr val="BCE8F2"/>
                </a:solidFill>
                <a:latin typeface="Times" pitchFamily="2" charset="0"/>
              </a:rPr>
              <a:t>CoLab</a:t>
            </a:r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 Pro</a:t>
            </a:r>
          </a:p>
          <a:p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GPU: Tesla P100</a:t>
            </a:r>
          </a:p>
          <a:p>
            <a:endParaRPr lang="en-US" dirty="0">
              <a:solidFill>
                <a:srgbClr val="BCE8F2"/>
              </a:solidFill>
              <a:latin typeface="Times" pitchFamily="2" charset="0"/>
            </a:endParaRPr>
          </a:p>
          <a:p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AUC: 0.7660~0.7669</a:t>
            </a:r>
          </a:p>
        </p:txBody>
      </p:sp>
    </p:spTree>
    <p:extLst>
      <p:ext uri="{BB962C8B-B14F-4D97-AF65-F5344CB8AC3E}">
        <p14:creationId xmlns:p14="http://schemas.microsoft.com/office/powerpoint/2010/main" val="43902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2594723" y="-22820"/>
            <a:ext cx="3954553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b="1" dirty="0">
                <a:latin typeface="Times" pitchFamily="2" charset="0"/>
              </a:rPr>
              <a:t>Prediction &amp; Conclusion</a:t>
            </a:r>
            <a:endParaRPr lang="zh-CN" altLang="en-US" b="1" dirty="0">
              <a:latin typeface="Times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9581D2-34F5-B140-A11E-D86273F86F9D}"/>
              </a:ext>
            </a:extLst>
          </p:cNvPr>
          <p:cNvSpPr txBox="1"/>
          <p:nvPr/>
        </p:nvSpPr>
        <p:spPr>
          <a:xfrm>
            <a:off x="1043608" y="1057300"/>
            <a:ext cx="5720669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BCE8F2"/>
                </a:solidFill>
                <a:latin typeface="Times" pitchFamily="2" charset="0"/>
              </a:rPr>
              <a:t>LightGBM</a:t>
            </a:r>
            <a:r>
              <a:rPr lang="en-US" sz="2400" b="1" dirty="0">
                <a:solidFill>
                  <a:srgbClr val="BCE8F2"/>
                </a:solidFill>
                <a:latin typeface="Times" pitchFamily="2" charset="0"/>
              </a:rPr>
              <a:t>:</a:t>
            </a:r>
          </a:p>
          <a:p>
            <a:endParaRPr lang="en-US" sz="2400" b="1" dirty="0">
              <a:solidFill>
                <a:srgbClr val="BCE8F2"/>
              </a:solidFill>
              <a:latin typeface="Time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Install </a:t>
            </a:r>
            <a:r>
              <a:rPr lang="en-US" dirty="0" err="1">
                <a:solidFill>
                  <a:srgbClr val="BCE8F2"/>
                </a:solidFill>
                <a:latin typeface="Times" pitchFamily="2" charset="0"/>
              </a:rPr>
              <a:t>LightGBM</a:t>
            </a:r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 (GPU Version) on Google </a:t>
            </a:r>
            <a:r>
              <a:rPr lang="en-US" dirty="0" err="1">
                <a:solidFill>
                  <a:srgbClr val="BCE8F2"/>
                </a:solidFill>
                <a:latin typeface="Times" pitchFamily="2" charset="0"/>
              </a:rPr>
              <a:t>Colab</a:t>
            </a:r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Change and recompile </a:t>
            </a:r>
            <a:r>
              <a:rPr lang="en-US" dirty="0" err="1">
                <a:solidFill>
                  <a:srgbClr val="BCE8F2"/>
                </a:solidFill>
                <a:latin typeface="Times" pitchFamily="2" charset="0"/>
              </a:rPr>
              <a:t>cmake</a:t>
            </a:r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 files,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Use </a:t>
            </a:r>
            <a:r>
              <a:rPr lang="en-US" dirty="0" err="1">
                <a:solidFill>
                  <a:srgbClr val="BCE8F2"/>
                </a:solidFill>
                <a:latin typeface="Times" pitchFamily="2" charset="0"/>
              </a:rPr>
              <a:t>GridSearch</a:t>
            </a:r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 to find best parameters,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Built </a:t>
            </a:r>
            <a:r>
              <a:rPr lang="en-US" dirty="0" err="1">
                <a:solidFill>
                  <a:srgbClr val="BCE8F2"/>
                </a:solidFill>
                <a:latin typeface="Times" pitchFamily="2" charset="0"/>
              </a:rPr>
              <a:t>LightGBM</a:t>
            </a:r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 classifier,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Training and get model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BCE8F2"/>
              </a:solidFill>
              <a:latin typeface="Times" pitchFamily="2" charset="0"/>
            </a:endParaRPr>
          </a:p>
          <a:p>
            <a:pPr lvl="1"/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Ran on Google </a:t>
            </a:r>
            <a:r>
              <a:rPr lang="en-US" dirty="0" err="1">
                <a:solidFill>
                  <a:srgbClr val="BCE8F2"/>
                </a:solidFill>
                <a:latin typeface="Times" pitchFamily="2" charset="0"/>
              </a:rPr>
              <a:t>CoLab</a:t>
            </a:r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 Pro</a:t>
            </a:r>
          </a:p>
          <a:p>
            <a:pPr lvl="1"/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GPU: Tesla P100</a:t>
            </a:r>
          </a:p>
          <a:p>
            <a:pPr lvl="1"/>
            <a:endParaRPr lang="en-US" dirty="0">
              <a:solidFill>
                <a:srgbClr val="BCE8F2"/>
              </a:solidFill>
              <a:latin typeface="Times" pitchFamily="2" charset="0"/>
            </a:endParaRPr>
          </a:p>
          <a:p>
            <a:pPr lvl="1"/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AUC: 0.86 </a:t>
            </a:r>
          </a:p>
          <a:p>
            <a:pPr lvl="1"/>
            <a:endParaRPr lang="en-US" dirty="0">
              <a:solidFill>
                <a:srgbClr val="BCE8F2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37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" name="TextBox 13"/>
          <p:cNvSpPr txBox="1">
            <a:spLocks noChangeArrowheads="1"/>
          </p:cNvSpPr>
          <p:nvPr/>
        </p:nvSpPr>
        <p:spPr bwMode="auto">
          <a:xfrm>
            <a:off x="2582689" y="-23446"/>
            <a:ext cx="3978622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b="1" dirty="0">
                <a:latin typeface="Times" pitchFamily="2" charset="0"/>
              </a:rPr>
              <a:t>Prediction &amp; Conclusion</a:t>
            </a:r>
            <a:endParaRPr lang="zh-CN" altLang="en-US" b="1" dirty="0">
              <a:latin typeface="Times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007DC2-CCE3-F54F-B16D-618D85F31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62625"/>
              </p:ext>
            </p:extLst>
          </p:nvPr>
        </p:nvGraphicFramePr>
        <p:xfrm>
          <a:off x="2060325" y="1057300"/>
          <a:ext cx="5023347" cy="21329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1509">
                  <a:extLst>
                    <a:ext uri="{9D8B030D-6E8A-4147-A177-3AD203B41FA5}">
                      <a16:colId xmlns:a16="http://schemas.microsoft.com/office/drawing/2014/main" val="2252745600"/>
                    </a:ext>
                  </a:extLst>
                </a:gridCol>
                <a:gridCol w="1157557">
                  <a:extLst>
                    <a:ext uri="{9D8B030D-6E8A-4147-A177-3AD203B41FA5}">
                      <a16:colId xmlns:a16="http://schemas.microsoft.com/office/drawing/2014/main" val="3234430762"/>
                    </a:ext>
                  </a:extLst>
                </a:gridCol>
                <a:gridCol w="2024281">
                  <a:extLst>
                    <a:ext uri="{9D8B030D-6E8A-4147-A177-3AD203B41FA5}">
                      <a16:colId xmlns:a16="http://schemas.microsoft.com/office/drawing/2014/main" val="3102201866"/>
                    </a:ext>
                  </a:extLst>
                </a:gridCol>
              </a:tblGrid>
              <a:tr h="30470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9836" marR="49836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Run Time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9836" marR="49836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AUC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9836" marR="49836" marT="0" marB="0" anchor="ctr"/>
                </a:tc>
                <a:extLst>
                  <a:ext uri="{0D108BD9-81ED-4DB2-BD59-A6C34878D82A}">
                    <a16:rowId xmlns:a16="http://schemas.microsoft.com/office/drawing/2014/main" val="751297280"/>
                  </a:ext>
                </a:extLst>
              </a:tr>
              <a:tr h="30470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Logistic Regression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9836" marR="49836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5.612s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9836" marR="49836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0.658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9836" marR="49836" marT="0" marB="0" anchor="ctr"/>
                </a:tc>
                <a:extLst>
                  <a:ext uri="{0D108BD9-81ED-4DB2-BD59-A6C34878D82A}">
                    <a16:rowId xmlns:a16="http://schemas.microsoft.com/office/drawing/2014/main" val="3865671583"/>
                  </a:ext>
                </a:extLst>
              </a:tr>
              <a:tr h="30470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Random Forest (1 CPU)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9836" marR="49836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12m24s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9836" marR="49836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0.7026835834131947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9836" marR="49836" marT="0" marB="0" anchor="ctr"/>
                </a:tc>
                <a:extLst>
                  <a:ext uri="{0D108BD9-81ED-4DB2-BD59-A6C34878D82A}">
                    <a16:rowId xmlns:a16="http://schemas.microsoft.com/office/drawing/2014/main" val="4078600269"/>
                  </a:ext>
                </a:extLst>
              </a:tr>
              <a:tr h="30470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Random Forest (12 CPU)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9836" marR="49836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3m30s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9836" marR="49836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0.7014089947897176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9836" marR="49836" marT="0" marB="0" anchor="ctr"/>
                </a:tc>
                <a:extLst>
                  <a:ext uri="{0D108BD9-81ED-4DB2-BD59-A6C34878D82A}">
                    <a16:rowId xmlns:a16="http://schemas.microsoft.com/office/drawing/2014/main" val="794914589"/>
                  </a:ext>
                </a:extLst>
              </a:tr>
              <a:tr h="30470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 err="1">
                          <a:effectLst/>
                        </a:rPr>
                        <a:t>CatBoost</a:t>
                      </a:r>
                      <a:r>
                        <a:rPr lang="en-US" sz="1000" dirty="0">
                          <a:effectLst/>
                        </a:rPr>
                        <a:t> (no GPU)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9836" marR="49836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9m 13s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9836" marR="49836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0.7669619882652702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9836" marR="49836" marT="0" marB="0" anchor="ctr"/>
                </a:tc>
                <a:extLst>
                  <a:ext uri="{0D108BD9-81ED-4DB2-BD59-A6C34878D82A}">
                    <a16:rowId xmlns:a16="http://schemas.microsoft.com/office/drawing/2014/main" val="1706451949"/>
                  </a:ext>
                </a:extLst>
              </a:tr>
              <a:tr h="30470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 err="1">
                          <a:effectLst/>
                        </a:rPr>
                        <a:t>CatBoost</a:t>
                      </a:r>
                      <a:r>
                        <a:rPr lang="en-US" sz="1000" dirty="0">
                          <a:effectLst/>
                        </a:rPr>
                        <a:t> (with GPU)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9836" marR="49836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22s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9836" marR="49836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0.7660014629988159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9836" marR="49836" marT="0" marB="0" anchor="ctr"/>
                </a:tc>
                <a:extLst>
                  <a:ext uri="{0D108BD9-81ED-4DB2-BD59-A6C34878D82A}">
                    <a16:rowId xmlns:a16="http://schemas.microsoft.com/office/drawing/2014/main" val="2101654672"/>
                  </a:ext>
                </a:extLst>
              </a:tr>
              <a:tr h="30470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 err="1">
                          <a:effectLst/>
                        </a:rPr>
                        <a:t>LightGBM</a:t>
                      </a:r>
                      <a:r>
                        <a:rPr lang="en-US" sz="1000" dirty="0">
                          <a:effectLst/>
                        </a:rPr>
                        <a:t> (with GPU)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9836" marR="49836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21m 45s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9836" marR="49836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0.8585378889100973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9836" marR="49836" marT="0" marB="0" anchor="ctr"/>
                </a:tc>
                <a:extLst>
                  <a:ext uri="{0D108BD9-81ED-4DB2-BD59-A6C34878D82A}">
                    <a16:rowId xmlns:a16="http://schemas.microsoft.com/office/drawing/2014/main" val="888878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CE4992-3A7A-CA4E-A695-C352C074E19B}"/>
              </a:ext>
            </a:extLst>
          </p:cNvPr>
          <p:cNvSpPr txBox="1"/>
          <p:nvPr/>
        </p:nvSpPr>
        <p:spPr>
          <a:xfrm>
            <a:off x="1151618" y="3433564"/>
            <a:ext cx="6840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AUC: </a:t>
            </a:r>
            <a:r>
              <a:rPr lang="en-US" dirty="0" err="1">
                <a:solidFill>
                  <a:srgbClr val="BCE8F2"/>
                </a:solidFill>
                <a:latin typeface="Times" pitchFamily="2" charset="0"/>
              </a:rPr>
              <a:t>LightGBM</a:t>
            </a:r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 &gt; </a:t>
            </a:r>
            <a:r>
              <a:rPr lang="en-US" dirty="0" err="1">
                <a:solidFill>
                  <a:srgbClr val="BCE8F2"/>
                </a:solidFill>
                <a:latin typeface="Times" pitchFamily="2" charset="0"/>
              </a:rPr>
              <a:t>CatBoost</a:t>
            </a:r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 &gt; Random Forest &gt; Logistic Regression,</a:t>
            </a:r>
            <a:endParaRPr lang="en-US" altLang="zh-CN" dirty="0">
              <a:solidFill>
                <a:srgbClr val="BCE8F2"/>
              </a:solidFill>
              <a:latin typeface="Times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BCE8F2"/>
                </a:solidFill>
                <a:latin typeface="Times" pitchFamily="2" charset="0"/>
              </a:rPr>
              <a:t>According to the performance of Random Forest and </a:t>
            </a:r>
            <a:r>
              <a:rPr lang="en-US" altLang="zh-CN" dirty="0" err="1">
                <a:solidFill>
                  <a:srgbClr val="BCE8F2"/>
                </a:solidFill>
                <a:latin typeface="Times" pitchFamily="2" charset="0"/>
              </a:rPr>
              <a:t>CatBoost</a:t>
            </a:r>
            <a:r>
              <a:rPr lang="en-US" altLang="zh-CN" dirty="0">
                <a:solidFill>
                  <a:srgbClr val="BCE8F2"/>
                </a:solidFill>
                <a:latin typeface="Times" pitchFamily="2" charset="0"/>
              </a:rPr>
              <a:t> models, there is a very minor slight decrease on AUC after acceleration, it needs follow-up experiment to research on it,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These models will be more accurate if we have the data of weather or other events such as air traffic control. </a:t>
            </a:r>
          </a:p>
        </p:txBody>
      </p:sp>
    </p:spTree>
    <p:extLst>
      <p:ext uri="{BB962C8B-B14F-4D97-AF65-F5344CB8AC3E}">
        <p14:creationId xmlns:p14="http://schemas.microsoft.com/office/powerpoint/2010/main" val="55668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矩形 896"/>
          <p:cNvSpPr/>
          <p:nvPr/>
        </p:nvSpPr>
        <p:spPr>
          <a:xfrm>
            <a:off x="2373321" y="2105827"/>
            <a:ext cx="4397358" cy="1015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6000" b="1" spc="3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Times" pitchFamily="2" charset="0"/>
                <a:ea typeface="方正兰亭中粗黑_GBK" panose="02000000000000000000" pitchFamily="2" charset="-122"/>
              </a:rPr>
              <a:t>Thank you!</a:t>
            </a:r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48093"/>
            <a:ext cx="9143997" cy="1566907"/>
          </a:xfrm>
          <a:prstGeom prst="rect">
            <a:avLst/>
          </a:prstGeom>
        </p:spPr>
      </p:pic>
      <p:grpSp>
        <p:nvGrpSpPr>
          <p:cNvPr id="135" name="组合 134"/>
          <p:cNvGrpSpPr/>
          <p:nvPr/>
        </p:nvGrpSpPr>
        <p:grpSpPr>
          <a:xfrm>
            <a:off x="544740" y="3158498"/>
            <a:ext cx="8036560" cy="2575514"/>
            <a:chOff x="382546" y="2654528"/>
            <a:chExt cx="8360948" cy="2679472"/>
          </a:xfrm>
        </p:grpSpPr>
        <p:sp>
          <p:nvSpPr>
            <p:cNvPr id="136" name="Freeform 6628"/>
            <p:cNvSpPr>
              <a:spLocks/>
            </p:cNvSpPr>
            <p:nvPr/>
          </p:nvSpPr>
          <p:spPr bwMode="auto">
            <a:xfrm>
              <a:off x="5009597" y="4180336"/>
              <a:ext cx="967587" cy="155064"/>
            </a:xfrm>
            <a:custGeom>
              <a:avLst/>
              <a:gdLst>
                <a:gd name="T0" fmla="*/ 2 w 156"/>
                <a:gd name="T1" fmla="*/ 25 h 25"/>
                <a:gd name="T2" fmla="*/ 1 w 156"/>
                <a:gd name="T3" fmla="*/ 22 h 25"/>
                <a:gd name="T4" fmla="*/ 1 w 156"/>
                <a:gd name="T5" fmla="*/ 22 h 25"/>
                <a:gd name="T6" fmla="*/ 87 w 156"/>
                <a:gd name="T7" fmla="*/ 12 h 25"/>
                <a:gd name="T8" fmla="*/ 124 w 156"/>
                <a:gd name="T9" fmla="*/ 7 h 25"/>
                <a:gd name="T10" fmla="*/ 148 w 156"/>
                <a:gd name="T11" fmla="*/ 2 h 25"/>
                <a:gd name="T12" fmla="*/ 148 w 156"/>
                <a:gd name="T13" fmla="*/ 2 h 25"/>
                <a:gd name="T14" fmla="*/ 124 w 156"/>
                <a:gd name="T15" fmla="*/ 3 h 25"/>
                <a:gd name="T16" fmla="*/ 86 w 156"/>
                <a:gd name="T17" fmla="*/ 6 h 25"/>
                <a:gd name="T18" fmla="*/ 1 w 156"/>
                <a:gd name="T19" fmla="*/ 12 h 25"/>
                <a:gd name="T20" fmla="*/ 0 w 156"/>
                <a:gd name="T21" fmla="*/ 10 h 25"/>
                <a:gd name="T22" fmla="*/ 0 w 156"/>
                <a:gd name="T23" fmla="*/ 10 h 25"/>
                <a:gd name="T24" fmla="*/ 103 w 156"/>
                <a:gd name="T25" fmla="*/ 2 h 25"/>
                <a:gd name="T26" fmla="*/ 140 w 156"/>
                <a:gd name="T27" fmla="*/ 0 h 25"/>
                <a:gd name="T28" fmla="*/ 152 w 156"/>
                <a:gd name="T29" fmla="*/ 0 h 25"/>
                <a:gd name="T30" fmla="*/ 156 w 156"/>
                <a:gd name="T31" fmla="*/ 1 h 25"/>
                <a:gd name="T32" fmla="*/ 156 w 156"/>
                <a:gd name="T33" fmla="*/ 2 h 25"/>
                <a:gd name="T34" fmla="*/ 156 w 156"/>
                <a:gd name="T35" fmla="*/ 2 h 25"/>
                <a:gd name="T36" fmla="*/ 150 w 156"/>
                <a:gd name="T37" fmla="*/ 3 h 25"/>
                <a:gd name="T38" fmla="*/ 139 w 156"/>
                <a:gd name="T39" fmla="*/ 7 h 25"/>
                <a:gd name="T40" fmla="*/ 99 w 156"/>
                <a:gd name="T41" fmla="*/ 12 h 25"/>
                <a:gd name="T42" fmla="*/ 2 w 156"/>
                <a:gd name="T43" fmla="*/ 25 h 25"/>
                <a:gd name="T44" fmla="*/ 2 w 156"/>
                <a:gd name="T4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25">
                  <a:moveTo>
                    <a:pt x="2" y="25"/>
                  </a:moveTo>
                  <a:lnTo>
                    <a:pt x="1" y="22"/>
                  </a:lnTo>
                  <a:lnTo>
                    <a:pt x="1" y="22"/>
                  </a:lnTo>
                  <a:lnTo>
                    <a:pt x="87" y="12"/>
                  </a:lnTo>
                  <a:lnTo>
                    <a:pt x="124" y="7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24" y="3"/>
                  </a:lnTo>
                  <a:lnTo>
                    <a:pt x="86" y="6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03" y="2"/>
                  </a:lnTo>
                  <a:lnTo>
                    <a:pt x="140" y="0"/>
                  </a:lnTo>
                  <a:lnTo>
                    <a:pt x="152" y="0"/>
                  </a:lnTo>
                  <a:lnTo>
                    <a:pt x="156" y="1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0" y="3"/>
                  </a:lnTo>
                  <a:lnTo>
                    <a:pt x="139" y="7"/>
                  </a:lnTo>
                  <a:lnTo>
                    <a:pt x="99" y="12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6629"/>
            <p:cNvSpPr>
              <a:spLocks/>
            </p:cNvSpPr>
            <p:nvPr/>
          </p:nvSpPr>
          <p:spPr bwMode="auto">
            <a:xfrm>
              <a:off x="3105433" y="4192743"/>
              <a:ext cx="942778" cy="142658"/>
            </a:xfrm>
            <a:custGeom>
              <a:avLst/>
              <a:gdLst>
                <a:gd name="T0" fmla="*/ 151 w 152"/>
                <a:gd name="T1" fmla="*/ 23 h 23"/>
                <a:gd name="T2" fmla="*/ 151 w 152"/>
                <a:gd name="T3" fmla="*/ 23 h 23"/>
                <a:gd name="T4" fmla="*/ 76 w 152"/>
                <a:gd name="T5" fmla="*/ 14 h 23"/>
                <a:gd name="T6" fmla="*/ 76 w 152"/>
                <a:gd name="T7" fmla="*/ 14 h 23"/>
                <a:gd name="T8" fmla="*/ 32 w 152"/>
                <a:gd name="T9" fmla="*/ 9 h 23"/>
                <a:gd name="T10" fmla="*/ 9 w 152"/>
                <a:gd name="T11" fmla="*/ 6 h 23"/>
                <a:gd name="T12" fmla="*/ 1 w 152"/>
                <a:gd name="T13" fmla="*/ 4 h 23"/>
                <a:gd name="T14" fmla="*/ 0 w 152"/>
                <a:gd name="T15" fmla="*/ 2 h 23"/>
                <a:gd name="T16" fmla="*/ 0 w 152"/>
                <a:gd name="T17" fmla="*/ 1 h 23"/>
                <a:gd name="T18" fmla="*/ 0 w 152"/>
                <a:gd name="T19" fmla="*/ 1 h 23"/>
                <a:gd name="T20" fmla="*/ 0 w 152"/>
                <a:gd name="T21" fmla="*/ 0 h 23"/>
                <a:gd name="T22" fmla="*/ 0 w 152"/>
                <a:gd name="T23" fmla="*/ 0 h 23"/>
                <a:gd name="T24" fmla="*/ 6 w 152"/>
                <a:gd name="T25" fmla="*/ 0 h 23"/>
                <a:gd name="T26" fmla="*/ 21 w 152"/>
                <a:gd name="T27" fmla="*/ 0 h 23"/>
                <a:gd name="T28" fmla="*/ 64 w 152"/>
                <a:gd name="T29" fmla="*/ 2 h 23"/>
                <a:gd name="T30" fmla="*/ 152 w 152"/>
                <a:gd name="T31" fmla="*/ 10 h 23"/>
                <a:gd name="T32" fmla="*/ 152 w 152"/>
                <a:gd name="T33" fmla="*/ 12 h 23"/>
                <a:gd name="T34" fmla="*/ 152 w 152"/>
                <a:gd name="T35" fmla="*/ 12 h 23"/>
                <a:gd name="T36" fmla="*/ 63 w 152"/>
                <a:gd name="T37" fmla="*/ 5 h 23"/>
                <a:gd name="T38" fmla="*/ 26 w 152"/>
                <a:gd name="T39" fmla="*/ 2 h 23"/>
                <a:gd name="T40" fmla="*/ 4 w 152"/>
                <a:gd name="T41" fmla="*/ 2 h 23"/>
                <a:gd name="T42" fmla="*/ 4 w 152"/>
                <a:gd name="T43" fmla="*/ 2 h 23"/>
                <a:gd name="T44" fmla="*/ 25 w 152"/>
                <a:gd name="T45" fmla="*/ 6 h 23"/>
                <a:gd name="T46" fmla="*/ 63 w 152"/>
                <a:gd name="T47" fmla="*/ 11 h 23"/>
                <a:gd name="T48" fmla="*/ 151 w 152"/>
                <a:gd name="T49" fmla="*/ 20 h 23"/>
                <a:gd name="T50" fmla="*/ 151 w 152"/>
                <a:gd name="T5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23">
                  <a:moveTo>
                    <a:pt x="151" y="23"/>
                  </a:moveTo>
                  <a:lnTo>
                    <a:pt x="151" y="2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32" y="9"/>
                  </a:lnTo>
                  <a:lnTo>
                    <a:pt x="9" y="6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21" y="0"/>
                  </a:lnTo>
                  <a:lnTo>
                    <a:pt x="64" y="2"/>
                  </a:lnTo>
                  <a:lnTo>
                    <a:pt x="152" y="10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63" y="5"/>
                  </a:lnTo>
                  <a:lnTo>
                    <a:pt x="2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5" y="6"/>
                  </a:lnTo>
                  <a:lnTo>
                    <a:pt x="63" y="11"/>
                  </a:lnTo>
                  <a:lnTo>
                    <a:pt x="151" y="20"/>
                  </a:lnTo>
                  <a:lnTo>
                    <a:pt x="151" y="2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6630"/>
            <p:cNvSpPr>
              <a:spLocks/>
            </p:cNvSpPr>
            <p:nvPr/>
          </p:nvSpPr>
          <p:spPr bwMode="auto">
            <a:xfrm>
              <a:off x="4532005" y="4875015"/>
              <a:ext cx="111644" cy="111644"/>
            </a:xfrm>
            <a:custGeom>
              <a:avLst/>
              <a:gdLst>
                <a:gd name="T0" fmla="*/ 18 w 18"/>
                <a:gd name="T1" fmla="*/ 8 h 18"/>
                <a:gd name="T2" fmla="*/ 18 w 18"/>
                <a:gd name="T3" fmla="*/ 8 h 18"/>
                <a:gd name="T4" fmla="*/ 17 w 18"/>
                <a:gd name="T5" fmla="*/ 13 h 18"/>
                <a:gd name="T6" fmla="*/ 15 w 18"/>
                <a:gd name="T7" fmla="*/ 15 h 18"/>
                <a:gd name="T8" fmla="*/ 12 w 18"/>
                <a:gd name="T9" fmla="*/ 17 h 18"/>
                <a:gd name="T10" fmla="*/ 8 w 18"/>
                <a:gd name="T11" fmla="*/ 18 h 18"/>
                <a:gd name="T12" fmla="*/ 8 w 18"/>
                <a:gd name="T13" fmla="*/ 18 h 18"/>
                <a:gd name="T14" fmla="*/ 5 w 18"/>
                <a:gd name="T15" fmla="*/ 17 h 18"/>
                <a:gd name="T16" fmla="*/ 2 w 18"/>
                <a:gd name="T17" fmla="*/ 15 h 18"/>
                <a:gd name="T18" fmla="*/ 1 w 18"/>
                <a:gd name="T19" fmla="*/ 13 h 18"/>
                <a:gd name="T20" fmla="*/ 0 w 18"/>
                <a:gd name="T21" fmla="*/ 8 h 18"/>
                <a:gd name="T22" fmla="*/ 0 w 18"/>
                <a:gd name="T23" fmla="*/ 8 h 18"/>
                <a:gd name="T24" fmla="*/ 1 w 18"/>
                <a:gd name="T25" fmla="*/ 5 h 18"/>
                <a:gd name="T26" fmla="*/ 2 w 18"/>
                <a:gd name="T27" fmla="*/ 2 h 18"/>
                <a:gd name="T28" fmla="*/ 5 w 18"/>
                <a:gd name="T29" fmla="*/ 1 h 18"/>
                <a:gd name="T30" fmla="*/ 8 w 18"/>
                <a:gd name="T31" fmla="*/ 0 h 18"/>
                <a:gd name="T32" fmla="*/ 8 w 18"/>
                <a:gd name="T33" fmla="*/ 0 h 18"/>
                <a:gd name="T34" fmla="*/ 12 w 18"/>
                <a:gd name="T35" fmla="*/ 1 h 18"/>
                <a:gd name="T36" fmla="*/ 15 w 18"/>
                <a:gd name="T37" fmla="*/ 2 h 18"/>
                <a:gd name="T38" fmla="*/ 17 w 18"/>
                <a:gd name="T39" fmla="*/ 5 h 18"/>
                <a:gd name="T40" fmla="*/ 18 w 18"/>
                <a:gd name="T41" fmla="*/ 8 h 18"/>
                <a:gd name="T42" fmla="*/ 18 w 18"/>
                <a:gd name="T4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7" y="13"/>
                  </a:lnTo>
                  <a:lnTo>
                    <a:pt x="15" y="15"/>
                  </a:lnTo>
                  <a:lnTo>
                    <a:pt x="12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6631"/>
            <p:cNvSpPr>
              <a:spLocks noEditPoints="1"/>
            </p:cNvSpPr>
            <p:nvPr/>
          </p:nvSpPr>
          <p:spPr bwMode="auto">
            <a:xfrm>
              <a:off x="4519601" y="4862609"/>
              <a:ext cx="136455" cy="136455"/>
            </a:xfrm>
            <a:custGeom>
              <a:avLst/>
              <a:gdLst>
                <a:gd name="T0" fmla="*/ 10 w 22"/>
                <a:gd name="T1" fmla="*/ 22 h 22"/>
                <a:gd name="T2" fmla="*/ 10 w 22"/>
                <a:gd name="T3" fmla="*/ 22 h 22"/>
                <a:gd name="T4" fmla="*/ 6 w 22"/>
                <a:gd name="T5" fmla="*/ 21 h 22"/>
                <a:gd name="T6" fmla="*/ 3 w 22"/>
                <a:gd name="T7" fmla="*/ 19 h 22"/>
                <a:gd name="T8" fmla="*/ 1 w 22"/>
                <a:gd name="T9" fmla="*/ 15 h 22"/>
                <a:gd name="T10" fmla="*/ 0 w 22"/>
                <a:gd name="T11" fmla="*/ 10 h 22"/>
                <a:gd name="T12" fmla="*/ 0 w 22"/>
                <a:gd name="T13" fmla="*/ 10 h 22"/>
                <a:gd name="T14" fmla="*/ 1 w 22"/>
                <a:gd name="T15" fmla="*/ 6 h 22"/>
                <a:gd name="T16" fmla="*/ 3 w 22"/>
                <a:gd name="T17" fmla="*/ 3 h 22"/>
                <a:gd name="T18" fmla="*/ 6 w 22"/>
                <a:gd name="T19" fmla="*/ 1 h 22"/>
                <a:gd name="T20" fmla="*/ 10 w 22"/>
                <a:gd name="T21" fmla="*/ 0 h 22"/>
                <a:gd name="T22" fmla="*/ 10 w 22"/>
                <a:gd name="T23" fmla="*/ 0 h 22"/>
                <a:gd name="T24" fmla="*/ 14 w 22"/>
                <a:gd name="T25" fmla="*/ 1 h 22"/>
                <a:gd name="T26" fmla="*/ 19 w 22"/>
                <a:gd name="T27" fmla="*/ 3 h 22"/>
                <a:gd name="T28" fmla="*/ 21 w 22"/>
                <a:gd name="T29" fmla="*/ 6 h 22"/>
                <a:gd name="T30" fmla="*/ 22 w 22"/>
                <a:gd name="T31" fmla="*/ 10 h 22"/>
                <a:gd name="T32" fmla="*/ 22 w 22"/>
                <a:gd name="T33" fmla="*/ 10 h 22"/>
                <a:gd name="T34" fmla="*/ 21 w 22"/>
                <a:gd name="T35" fmla="*/ 15 h 22"/>
                <a:gd name="T36" fmla="*/ 19 w 22"/>
                <a:gd name="T37" fmla="*/ 19 h 22"/>
                <a:gd name="T38" fmla="*/ 14 w 22"/>
                <a:gd name="T39" fmla="*/ 21 h 22"/>
                <a:gd name="T40" fmla="*/ 10 w 22"/>
                <a:gd name="T41" fmla="*/ 22 h 22"/>
                <a:gd name="T42" fmla="*/ 10 w 22"/>
                <a:gd name="T43" fmla="*/ 22 h 22"/>
                <a:gd name="T44" fmla="*/ 10 w 22"/>
                <a:gd name="T45" fmla="*/ 4 h 22"/>
                <a:gd name="T46" fmla="*/ 10 w 22"/>
                <a:gd name="T47" fmla="*/ 4 h 22"/>
                <a:gd name="T48" fmla="*/ 8 w 22"/>
                <a:gd name="T49" fmla="*/ 4 h 22"/>
                <a:gd name="T50" fmla="*/ 6 w 22"/>
                <a:gd name="T51" fmla="*/ 6 h 22"/>
                <a:gd name="T52" fmla="*/ 4 w 22"/>
                <a:gd name="T53" fmla="*/ 8 h 22"/>
                <a:gd name="T54" fmla="*/ 4 w 22"/>
                <a:gd name="T55" fmla="*/ 10 h 22"/>
                <a:gd name="T56" fmla="*/ 4 w 22"/>
                <a:gd name="T57" fmla="*/ 10 h 22"/>
                <a:gd name="T58" fmla="*/ 4 w 22"/>
                <a:gd name="T59" fmla="*/ 14 h 22"/>
                <a:gd name="T60" fmla="*/ 6 w 22"/>
                <a:gd name="T61" fmla="*/ 16 h 22"/>
                <a:gd name="T62" fmla="*/ 8 w 22"/>
                <a:gd name="T63" fmla="*/ 17 h 22"/>
                <a:gd name="T64" fmla="*/ 10 w 22"/>
                <a:gd name="T65" fmla="*/ 18 h 22"/>
                <a:gd name="T66" fmla="*/ 10 w 22"/>
                <a:gd name="T67" fmla="*/ 18 h 22"/>
                <a:gd name="T68" fmla="*/ 13 w 22"/>
                <a:gd name="T69" fmla="*/ 17 h 22"/>
                <a:gd name="T70" fmla="*/ 15 w 22"/>
                <a:gd name="T71" fmla="*/ 16 h 22"/>
                <a:gd name="T72" fmla="*/ 17 w 22"/>
                <a:gd name="T73" fmla="*/ 14 h 22"/>
                <a:gd name="T74" fmla="*/ 18 w 22"/>
                <a:gd name="T75" fmla="*/ 10 h 22"/>
                <a:gd name="T76" fmla="*/ 18 w 22"/>
                <a:gd name="T77" fmla="*/ 10 h 22"/>
                <a:gd name="T78" fmla="*/ 17 w 22"/>
                <a:gd name="T79" fmla="*/ 8 h 22"/>
                <a:gd name="T80" fmla="*/ 15 w 22"/>
                <a:gd name="T81" fmla="*/ 6 h 22"/>
                <a:gd name="T82" fmla="*/ 13 w 22"/>
                <a:gd name="T83" fmla="*/ 4 h 22"/>
                <a:gd name="T84" fmla="*/ 10 w 22"/>
                <a:gd name="T85" fmla="*/ 4 h 22"/>
                <a:gd name="T86" fmla="*/ 10 w 22"/>
                <a:gd name="T8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" h="22">
                  <a:moveTo>
                    <a:pt x="10" y="22"/>
                  </a:moveTo>
                  <a:lnTo>
                    <a:pt x="10" y="22"/>
                  </a:lnTo>
                  <a:lnTo>
                    <a:pt x="6" y="21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1" y="15"/>
                  </a:lnTo>
                  <a:lnTo>
                    <a:pt x="19" y="19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10" y="22"/>
                  </a:lnTo>
                  <a:close/>
                  <a:moveTo>
                    <a:pt x="10" y="4"/>
                  </a:move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3" y="17"/>
                  </a:lnTo>
                  <a:lnTo>
                    <a:pt x="15" y="16"/>
                  </a:lnTo>
                  <a:lnTo>
                    <a:pt x="17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7" y="8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6632"/>
            <p:cNvSpPr>
              <a:spLocks/>
            </p:cNvSpPr>
            <p:nvPr/>
          </p:nvSpPr>
          <p:spPr bwMode="auto">
            <a:xfrm>
              <a:off x="4438971" y="4899823"/>
              <a:ext cx="62025" cy="62025"/>
            </a:xfrm>
            <a:custGeom>
              <a:avLst/>
              <a:gdLst>
                <a:gd name="T0" fmla="*/ 10 w 10"/>
                <a:gd name="T1" fmla="*/ 6 h 10"/>
                <a:gd name="T2" fmla="*/ 10 w 10"/>
                <a:gd name="T3" fmla="*/ 6 h 10"/>
                <a:gd name="T4" fmla="*/ 8 w 10"/>
                <a:gd name="T5" fmla="*/ 7 h 10"/>
                <a:gd name="T6" fmla="*/ 7 w 10"/>
                <a:gd name="T7" fmla="*/ 9 h 10"/>
                <a:gd name="T8" fmla="*/ 6 w 10"/>
                <a:gd name="T9" fmla="*/ 10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10 h 10"/>
                <a:gd name="T16" fmla="*/ 1 w 10"/>
                <a:gd name="T17" fmla="*/ 9 h 10"/>
                <a:gd name="T18" fmla="*/ 0 w 10"/>
                <a:gd name="T19" fmla="*/ 7 h 10"/>
                <a:gd name="T20" fmla="*/ 0 w 10"/>
                <a:gd name="T21" fmla="*/ 6 h 10"/>
                <a:gd name="T22" fmla="*/ 0 w 10"/>
                <a:gd name="T23" fmla="*/ 6 h 10"/>
                <a:gd name="T24" fmla="*/ 0 w 10"/>
                <a:gd name="T25" fmla="*/ 3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7 w 10"/>
                <a:gd name="T37" fmla="*/ 1 h 10"/>
                <a:gd name="T38" fmla="*/ 8 w 10"/>
                <a:gd name="T39" fmla="*/ 3 h 10"/>
                <a:gd name="T40" fmla="*/ 10 w 10"/>
                <a:gd name="T41" fmla="*/ 6 h 10"/>
                <a:gd name="T42" fmla="*/ 10 w 10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lnTo>
                    <a:pt x="10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6633"/>
            <p:cNvSpPr>
              <a:spLocks noEditPoints="1"/>
            </p:cNvSpPr>
            <p:nvPr/>
          </p:nvSpPr>
          <p:spPr bwMode="auto">
            <a:xfrm>
              <a:off x="4426564" y="4887419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4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8 h 14"/>
                <a:gd name="T12" fmla="*/ 0 w 14"/>
                <a:gd name="T13" fmla="*/ 8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1 h 14"/>
                <a:gd name="T20" fmla="*/ 6 w 14"/>
                <a:gd name="T21" fmla="*/ 0 h 14"/>
                <a:gd name="T22" fmla="*/ 6 w 14"/>
                <a:gd name="T23" fmla="*/ 0 h 14"/>
                <a:gd name="T24" fmla="*/ 9 w 14"/>
                <a:gd name="T25" fmla="*/ 1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8 h 14"/>
                <a:gd name="T32" fmla="*/ 14 w 14"/>
                <a:gd name="T33" fmla="*/ 8 h 14"/>
                <a:gd name="T34" fmla="*/ 13 w 14"/>
                <a:gd name="T35" fmla="*/ 10 h 14"/>
                <a:gd name="T36" fmla="*/ 12 w 14"/>
                <a:gd name="T37" fmla="*/ 12 h 14"/>
                <a:gd name="T38" fmla="*/ 9 w 14"/>
                <a:gd name="T39" fmla="*/ 14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5 h 14"/>
                <a:gd name="T50" fmla="*/ 4 w 14"/>
                <a:gd name="T51" fmla="*/ 8 h 14"/>
                <a:gd name="T52" fmla="*/ 4 w 14"/>
                <a:gd name="T53" fmla="*/ 8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9 w 14"/>
                <a:gd name="T63" fmla="*/ 8 h 14"/>
                <a:gd name="T64" fmla="*/ 9 w 14"/>
                <a:gd name="T65" fmla="*/ 8 h 14"/>
                <a:gd name="T66" fmla="*/ 8 w 14"/>
                <a:gd name="T67" fmla="*/ 5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8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6634"/>
            <p:cNvSpPr>
              <a:spLocks/>
            </p:cNvSpPr>
            <p:nvPr/>
          </p:nvSpPr>
          <p:spPr bwMode="auto">
            <a:xfrm>
              <a:off x="3967581" y="4788179"/>
              <a:ext cx="62025" cy="62025"/>
            </a:xfrm>
            <a:custGeom>
              <a:avLst/>
              <a:gdLst>
                <a:gd name="T0" fmla="*/ 10 w 10"/>
                <a:gd name="T1" fmla="*/ 5 h 10"/>
                <a:gd name="T2" fmla="*/ 10 w 10"/>
                <a:gd name="T3" fmla="*/ 5 h 10"/>
                <a:gd name="T4" fmla="*/ 10 w 10"/>
                <a:gd name="T5" fmla="*/ 7 h 10"/>
                <a:gd name="T6" fmla="*/ 9 w 10"/>
                <a:gd name="T7" fmla="*/ 8 h 10"/>
                <a:gd name="T8" fmla="*/ 6 w 10"/>
                <a:gd name="T9" fmla="*/ 9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9 h 10"/>
                <a:gd name="T16" fmla="*/ 1 w 10"/>
                <a:gd name="T17" fmla="*/ 8 h 10"/>
                <a:gd name="T18" fmla="*/ 0 w 10"/>
                <a:gd name="T19" fmla="*/ 7 h 10"/>
                <a:gd name="T20" fmla="*/ 0 w 10"/>
                <a:gd name="T21" fmla="*/ 5 h 10"/>
                <a:gd name="T22" fmla="*/ 0 w 10"/>
                <a:gd name="T23" fmla="*/ 5 h 10"/>
                <a:gd name="T24" fmla="*/ 0 w 10"/>
                <a:gd name="T25" fmla="*/ 2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9 w 10"/>
                <a:gd name="T37" fmla="*/ 1 h 10"/>
                <a:gd name="T38" fmla="*/ 10 w 10"/>
                <a:gd name="T39" fmla="*/ 2 h 10"/>
                <a:gd name="T40" fmla="*/ 10 w 10"/>
                <a:gd name="T41" fmla="*/ 5 h 10"/>
                <a:gd name="T42" fmla="*/ 10 w 10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lnTo>
                    <a:pt x="10" y="5"/>
                  </a:lnTo>
                  <a:lnTo>
                    <a:pt x="10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6635"/>
            <p:cNvSpPr>
              <a:spLocks noEditPoints="1"/>
            </p:cNvSpPr>
            <p:nvPr/>
          </p:nvSpPr>
          <p:spPr bwMode="auto">
            <a:xfrm>
              <a:off x="3955175" y="4775775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3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7 h 14"/>
                <a:gd name="T12" fmla="*/ 0 w 14"/>
                <a:gd name="T13" fmla="*/ 7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0 h 14"/>
                <a:gd name="T20" fmla="*/ 6 w 14"/>
                <a:gd name="T21" fmla="*/ 0 h 14"/>
                <a:gd name="T22" fmla="*/ 6 w 14"/>
                <a:gd name="T23" fmla="*/ 0 h 14"/>
                <a:gd name="T24" fmla="*/ 10 w 14"/>
                <a:gd name="T25" fmla="*/ 0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7 h 14"/>
                <a:gd name="T32" fmla="*/ 14 w 14"/>
                <a:gd name="T33" fmla="*/ 7 h 14"/>
                <a:gd name="T34" fmla="*/ 13 w 14"/>
                <a:gd name="T35" fmla="*/ 10 h 14"/>
                <a:gd name="T36" fmla="*/ 12 w 14"/>
                <a:gd name="T37" fmla="*/ 12 h 14"/>
                <a:gd name="T38" fmla="*/ 10 w 14"/>
                <a:gd name="T39" fmla="*/ 13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4 h 14"/>
                <a:gd name="T50" fmla="*/ 4 w 14"/>
                <a:gd name="T51" fmla="*/ 7 h 14"/>
                <a:gd name="T52" fmla="*/ 4 w 14"/>
                <a:gd name="T53" fmla="*/ 7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10 w 14"/>
                <a:gd name="T63" fmla="*/ 7 h 14"/>
                <a:gd name="T64" fmla="*/ 10 w 14"/>
                <a:gd name="T65" fmla="*/ 7 h 14"/>
                <a:gd name="T66" fmla="*/ 8 w 14"/>
                <a:gd name="T67" fmla="*/ 4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0" y="13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6636"/>
            <p:cNvSpPr>
              <a:spLocks/>
            </p:cNvSpPr>
            <p:nvPr/>
          </p:nvSpPr>
          <p:spPr bwMode="auto">
            <a:xfrm>
              <a:off x="5046812" y="4788179"/>
              <a:ext cx="68226" cy="62025"/>
            </a:xfrm>
            <a:custGeom>
              <a:avLst/>
              <a:gdLst>
                <a:gd name="T0" fmla="*/ 11 w 11"/>
                <a:gd name="T1" fmla="*/ 5 h 10"/>
                <a:gd name="T2" fmla="*/ 11 w 11"/>
                <a:gd name="T3" fmla="*/ 5 h 10"/>
                <a:gd name="T4" fmla="*/ 10 w 11"/>
                <a:gd name="T5" fmla="*/ 7 h 10"/>
                <a:gd name="T6" fmla="*/ 8 w 11"/>
                <a:gd name="T7" fmla="*/ 8 h 10"/>
                <a:gd name="T8" fmla="*/ 7 w 11"/>
                <a:gd name="T9" fmla="*/ 9 h 10"/>
                <a:gd name="T10" fmla="*/ 5 w 11"/>
                <a:gd name="T11" fmla="*/ 10 h 10"/>
                <a:gd name="T12" fmla="*/ 5 w 11"/>
                <a:gd name="T13" fmla="*/ 10 h 10"/>
                <a:gd name="T14" fmla="*/ 3 w 11"/>
                <a:gd name="T15" fmla="*/ 9 h 10"/>
                <a:gd name="T16" fmla="*/ 2 w 11"/>
                <a:gd name="T17" fmla="*/ 8 h 10"/>
                <a:gd name="T18" fmla="*/ 1 w 11"/>
                <a:gd name="T19" fmla="*/ 7 h 10"/>
                <a:gd name="T20" fmla="*/ 0 w 11"/>
                <a:gd name="T21" fmla="*/ 5 h 10"/>
                <a:gd name="T22" fmla="*/ 0 w 11"/>
                <a:gd name="T23" fmla="*/ 5 h 10"/>
                <a:gd name="T24" fmla="*/ 1 w 11"/>
                <a:gd name="T25" fmla="*/ 2 h 10"/>
                <a:gd name="T26" fmla="*/ 2 w 11"/>
                <a:gd name="T27" fmla="*/ 1 h 10"/>
                <a:gd name="T28" fmla="*/ 3 w 11"/>
                <a:gd name="T29" fmla="*/ 0 h 10"/>
                <a:gd name="T30" fmla="*/ 5 w 11"/>
                <a:gd name="T31" fmla="*/ 0 h 10"/>
                <a:gd name="T32" fmla="*/ 5 w 11"/>
                <a:gd name="T33" fmla="*/ 0 h 10"/>
                <a:gd name="T34" fmla="*/ 7 w 11"/>
                <a:gd name="T35" fmla="*/ 0 h 10"/>
                <a:gd name="T36" fmla="*/ 8 w 11"/>
                <a:gd name="T37" fmla="*/ 1 h 10"/>
                <a:gd name="T38" fmla="*/ 10 w 11"/>
                <a:gd name="T39" fmla="*/ 2 h 10"/>
                <a:gd name="T40" fmla="*/ 11 w 11"/>
                <a:gd name="T41" fmla="*/ 5 h 10"/>
                <a:gd name="T42" fmla="*/ 11 w 11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lnTo>
                    <a:pt x="11" y="5"/>
                  </a:lnTo>
                  <a:lnTo>
                    <a:pt x="10" y="7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2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6637"/>
            <p:cNvSpPr>
              <a:spLocks noEditPoints="1"/>
            </p:cNvSpPr>
            <p:nvPr/>
          </p:nvSpPr>
          <p:spPr bwMode="auto">
            <a:xfrm>
              <a:off x="5034408" y="4775775"/>
              <a:ext cx="93034" cy="86836"/>
            </a:xfrm>
            <a:custGeom>
              <a:avLst/>
              <a:gdLst>
                <a:gd name="T0" fmla="*/ 7 w 15"/>
                <a:gd name="T1" fmla="*/ 14 h 14"/>
                <a:gd name="T2" fmla="*/ 7 w 15"/>
                <a:gd name="T3" fmla="*/ 14 h 14"/>
                <a:gd name="T4" fmla="*/ 4 w 15"/>
                <a:gd name="T5" fmla="*/ 13 h 14"/>
                <a:gd name="T6" fmla="*/ 2 w 15"/>
                <a:gd name="T7" fmla="*/ 12 h 14"/>
                <a:gd name="T8" fmla="*/ 1 w 15"/>
                <a:gd name="T9" fmla="*/ 10 h 14"/>
                <a:gd name="T10" fmla="*/ 0 w 15"/>
                <a:gd name="T11" fmla="*/ 7 h 14"/>
                <a:gd name="T12" fmla="*/ 0 w 15"/>
                <a:gd name="T13" fmla="*/ 7 h 14"/>
                <a:gd name="T14" fmla="*/ 1 w 15"/>
                <a:gd name="T15" fmla="*/ 4 h 14"/>
                <a:gd name="T16" fmla="*/ 2 w 15"/>
                <a:gd name="T17" fmla="*/ 2 h 14"/>
                <a:gd name="T18" fmla="*/ 4 w 15"/>
                <a:gd name="T19" fmla="*/ 0 h 14"/>
                <a:gd name="T20" fmla="*/ 7 w 15"/>
                <a:gd name="T21" fmla="*/ 0 h 14"/>
                <a:gd name="T22" fmla="*/ 7 w 15"/>
                <a:gd name="T23" fmla="*/ 0 h 14"/>
                <a:gd name="T24" fmla="*/ 10 w 15"/>
                <a:gd name="T25" fmla="*/ 0 h 14"/>
                <a:gd name="T26" fmla="*/ 13 w 15"/>
                <a:gd name="T27" fmla="*/ 2 h 14"/>
                <a:gd name="T28" fmla="*/ 14 w 15"/>
                <a:gd name="T29" fmla="*/ 4 h 14"/>
                <a:gd name="T30" fmla="*/ 15 w 15"/>
                <a:gd name="T31" fmla="*/ 7 h 14"/>
                <a:gd name="T32" fmla="*/ 15 w 15"/>
                <a:gd name="T33" fmla="*/ 7 h 14"/>
                <a:gd name="T34" fmla="*/ 14 w 15"/>
                <a:gd name="T35" fmla="*/ 10 h 14"/>
                <a:gd name="T36" fmla="*/ 13 w 15"/>
                <a:gd name="T37" fmla="*/ 12 h 14"/>
                <a:gd name="T38" fmla="*/ 10 w 15"/>
                <a:gd name="T39" fmla="*/ 13 h 14"/>
                <a:gd name="T40" fmla="*/ 7 w 15"/>
                <a:gd name="T41" fmla="*/ 14 h 14"/>
                <a:gd name="T42" fmla="*/ 7 w 15"/>
                <a:gd name="T43" fmla="*/ 14 h 14"/>
                <a:gd name="T44" fmla="*/ 7 w 15"/>
                <a:gd name="T45" fmla="*/ 4 h 14"/>
                <a:gd name="T46" fmla="*/ 7 w 15"/>
                <a:gd name="T47" fmla="*/ 4 h 14"/>
                <a:gd name="T48" fmla="*/ 5 w 15"/>
                <a:gd name="T49" fmla="*/ 4 h 14"/>
                <a:gd name="T50" fmla="*/ 4 w 15"/>
                <a:gd name="T51" fmla="*/ 7 h 14"/>
                <a:gd name="T52" fmla="*/ 4 w 15"/>
                <a:gd name="T53" fmla="*/ 7 h 14"/>
                <a:gd name="T54" fmla="*/ 5 w 15"/>
                <a:gd name="T55" fmla="*/ 9 h 14"/>
                <a:gd name="T56" fmla="*/ 7 w 15"/>
                <a:gd name="T57" fmla="*/ 10 h 14"/>
                <a:gd name="T58" fmla="*/ 7 w 15"/>
                <a:gd name="T59" fmla="*/ 10 h 14"/>
                <a:gd name="T60" fmla="*/ 9 w 15"/>
                <a:gd name="T61" fmla="*/ 9 h 14"/>
                <a:gd name="T62" fmla="*/ 10 w 15"/>
                <a:gd name="T63" fmla="*/ 7 h 14"/>
                <a:gd name="T64" fmla="*/ 10 w 15"/>
                <a:gd name="T65" fmla="*/ 7 h 14"/>
                <a:gd name="T66" fmla="*/ 9 w 15"/>
                <a:gd name="T67" fmla="*/ 4 h 14"/>
                <a:gd name="T68" fmla="*/ 7 w 15"/>
                <a:gd name="T69" fmla="*/ 4 h 14"/>
                <a:gd name="T70" fmla="*/ 7 w 15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14">
                  <a:moveTo>
                    <a:pt x="7" y="14"/>
                  </a:moveTo>
                  <a:lnTo>
                    <a:pt x="7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4" y="10"/>
                  </a:lnTo>
                  <a:lnTo>
                    <a:pt x="13" y="12"/>
                  </a:lnTo>
                  <a:lnTo>
                    <a:pt x="10" y="13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5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9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6638"/>
            <p:cNvSpPr>
              <a:spLocks noEditPoints="1"/>
            </p:cNvSpPr>
            <p:nvPr/>
          </p:nvSpPr>
          <p:spPr bwMode="auto">
            <a:xfrm>
              <a:off x="4079225" y="4124511"/>
              <a:ext cx="868347" cy="179875"/>
            </a:xfrm>
            <a:custGeom>
              <a:avLst/>
              <a:gdLst>
                <a:gd name="T0" fmla="*/ 16 w 140"/>
                <a:gd name="T1" fmla="*/ 29 h 29"/>
                <a:gd name="T2" fmla="*/ 0 w 140"/>
                <a:gd name="T3" fmla="*/ 29 h 29"/>
                <a:gd name="T4" fmla="*/ 21 w 140"/>
                <a:gd name="T5" fmla="*/ 1 h 29"/>
                <a:gd name="T6" fmla="*/ 38 w 140"/>
                <a:gd name="T7" fmla="*/ 0 h 29"/>
                <a:gd name="T8" fmla="*/ 121 w 140"/>
                <a:gd name="T9" fmla="*/ 0 h 29"/>
                <a:gd name="T10" fmla="*/ 140 w 140"/>
                <a:gd name="T11" fmla="*/ 27 h 29"/>
                <a:gd name="T12" fmla="*/ 128 w 140"/>
                <a:gd name="T13" fmla="*/ 27 h 29"/>
                <a:gd name="T14" fmla="*/ 110 w 140"/>
                <a:gd name="T15" fmla="*/ 24 h 29"/>
                <a:gd name="T16" fmla="*/ 73 w 140"/>
                <a:gd name="T17" fmla="*/ 24 h 29"/>
                <a:gd name="T18" fmla="*/ 33 w 140"/>
                <a:gd name="T19" fmla="*/ 24 h 29"/>
                <a:gd name="T20" fmla="*/ 16 w 140"/>
                <a:gd name="T21" fmla="*/ 29 h 29"/>
                <a:gd name="T22" fmla="*/ 8 w 140"/>
                <a:gd name="T23" fmla="*/ 25 h 29"/>
                <a:gd name="T24" fmla="*/ 15 w 140"/>
                <a:gd name="T25" fmla="*/ 25 h 29"/>
                <a:gd name="T26" fmla="*/ 32 w 140"/>
                <a:gd name="T27" fmla="*/ 20 h 29"/>
                <a:gd name="T28" fmla="*/ 73 w 140"/>
                <a:gd name="T29" fmla="*/ 20 h 29"/>
                <a:gd name="T30" fmla="*/ 111 w 140"/>
                <a:gd name="T31" fmla="*/ 20 h 29"/>
                <a:gd name="T32" fmla="*/ 129 w 140"/>
                <a:gd name="T33" fmla="*/ 23 h 29"/>
                <a:gd name="T34" fmla="*/ 133 w 140"/>
                <a:gd name="T35" fmla="*/ 23 h 29"/>
                <a:gd name="T36" fmla="*/ 119 w 140"/>
                <a:gd name="T37" fmla="*/ 4 h 29"/>
                <a:gd name="T38" fmla="*/ 38 w 140"/>
                <a:gd name="T39" fmla="*/ 4 h 29"/>
                <a:gd name="T40" fmla="*/ 23 w 140"/>
                <a:gd name="T41" fmla="*/ 5 h 29"/>
                <a:gd name="T42" fmla="*/ 8 w 140"/>
                <a:gd name="T4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29">
                  <a:moveTo>
                    <a:pt x="16" y="29"/>
                  </a:moveTo>
                  <a:lnTo>
                    <a:pt x="0" y="29"/>
                  </a:lnTo>
                  <a:lnTo>
                    <a:pt x="21" y="1"/>
                  </a:lnTo>
                  <a:lnTo>
                    <a:pt x="38" y="0"/>
                  </a:lnTo>
                  <a:lnTo>
                    <a:pt x="121" y="0"/>
                  </a:lnTo>
                  <a:lnTo>
                    <a:pt x="140" y="27"/>
                  </a:lnTo>
                  <a:lnTo>
                    <a:pt x="128" y="27"/>
                  </a:lnTo>
                  <a:lnTo>
                    <a:pt x="110" y="24"/>
                  </a:lnTo>
                  <a:lnTo>
                    <a:pt x="73" y="24"/>
                  </a:lnTo>
                  <a:lnTo>
                    <a:pt x="33" y="24"/>
                  </a:lnTo>
                  <a:lnTo>
                    <a:pt x="16" y="29"/>
                  </a:lnTo>
                  <a:close/>
                  <a:moveTo>
                    <a:pt x="8" y="25"/>
                  </a:moveTo>
                  <a:lnTo>
                    <a:pt x="15" y="25"/>
                  </a:lnTo>
                  <a:lnTo>
                    <a:pt x="32" y="20"/>
                  </a:lnTo>
                  <a:lnTo>
                    <a:pt x="73" y="20"/>
                  </a:lnTo>
                  <a:lnTo>
                    <a:pt x="111" y="20"/>
                  </a:lnTo>
                  <a:lnTo>
                    <a:pt x="129" y="23"/>
                  </a:lnTo>
                  <a:lnTo>
                    <a:pt x="133" y="23"/>
                  </a:lnTo>
                  <a:lnTo>
                    <a:pt x="119" y="4"/>
                  </a:lnTo>
                  <a:lnTo>
                    <a:pt x="38" y="4"/>
                  </a:lnTo>
                  <a:lnTo>
                    <a:pt x="23" y="5"/>
                  </a:lnTo>
                  <a:lnTo>
                    <a:pt x="8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6639"/>
            <p:cNvSpPr>
              <a:spLocks/>
            </p:cNvSpPr>
            <p:nvPr/>
          </p:nvSpPr>
          <p:spPr bwMode="auto">
            <a:xfrm>
              <a:off x="4042011" y="4577296"/>
              <a:ext cx="421768" cy="347338"/>
            </a:xfrm>
            <a:custGeom>
              <a:avLst/>
              <a:gdLst>
                <a:gd name="T0" fmla="*/ 68 w 68"/>
                <a:gd name="T1" fmla="*/ 56 h 56"/>
                <a:gd name="T2" fmla="*/ 68 w 68"/>
                <a:gd name="T3" fmla="*/ 56 h 56"/>
                <a:gd name="T4" fmla="*/ 59 w 68"/>
                <a:gd name="T5" fmla="*/ 54 h 56"/>
                <a:gd name="T6" fmla="*/ 50 w 68"/>
                <a:gd name="T7" fmla="*/ 52 h 56"/>
                <a:gd name="T8" fmla="*/ 42 w 68"/>
                <a:gd name="T9" fmla="*/ 49 h 56"/>
                <a:gd name="T10" fmla="*/ 36 w 68"/>
                <a:gd name="T11" fmla="*/ 45 h 56"/>
                <a:gd name="T12" fmla="*/ 29 w 68"/>
                <a:gd name="T13" fmla="*/ 41 h 56"/>
                <a:gd name="T14" fmla="*/ 23 w 68"/>
                <a:gd name="T15" fmla="*/ 36 h 56"/>
                <a:gd name="T16" fmla="*/ 14 w 68"/>
                <a:gd name="T17" fmla="*/ 26 h 56"/>
                <a:gd name="T18" fmla="*/ 7 w 68"/>
                <a:gd name="T19" fmla="*/ 16 h 56"/>
                <a:gd name="T20" fmla="*/ 3 w 68"/>
                <a:gd name="T21" fmla="*/ 9 h 56"/>
                <a:gd name="T22" fmla="*/ 0 w 68"/>
                <a:gd name="T23" fmla="*/ 1 h 56"/>
                <a:gd name="T24" fmla="*/ 4 w 68"/>
                <a:gd name="T25" fmla="*/ 0 h 56"/>
                <a:gd name="T26" fmla="*/ 4 w 68"/>
                <a:gd name="T27" fmla="*/ 0 h 56"/>
                <a:gd name="T28" fmla="*/ 7 w 68"/>
                <a:gd name="T29" fmla="*/ 7 h 56"/>
                <a:gd name="T30" fmla="*/ 11 w 68"/>
                <a:gd name="T31" fmla="*/ 14 h 56"/>
                <a:gd name="T32" fmla="*/ 18 w 68"/>
                <a:gd name="T33" fmla="*/ 24 h 56"/>
                <a:gd name="T34" fmla="*/ 26 w 68"/>
                <a:gd name="T35" fmla="*/ 33 h 56"/>
                <a:gd name="T36" fmla="*/ 31 w 68"/>
                <a:gd name="T37" fmla="*/ 37 h 56"/>
                <a:gd name="T38" fmla="*/ 38 w 68"/>
                <a:gd name="T39" fmla="*/ 42 h 56"/>
                <a:gd name="T40" fmla="*/ 44 w 68"/>
                <a:gd name="T41" fmla="*/ 45 h 56"/>
                <a:gd name="T42" fmla="*/ 51 w 68"/>
                <a:gd name="T43" fmla="*/ 48 h 56"/>
                <a:gd name="T44" fmla="*/ 60 w 68"/>
                <a:gd name="T45" fmla="*/ 50 h 56"/>
                <a:gd name="T46" fmla="*/ 68 w 68"/>
                <a:gd name="T47" fmla="*/ 52 h 56"/>
                <a:gd name="T48" fmla="*/ 68 w 68"/>
                <a:gd name="T4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56">
                  <a:moveTo>
                    <a:pt x="68" y="56"/>
                  </a:moveTo>
                  <a:lnTo>
                    <a:pt x="68" y="56"/>
                  </a:lnTo>
                  <a:lnTo>
                    <a:pt x="59" y="54"/>
                  </a:lnTo>
                  <a:lnTo>
                    <a:pt x="50" y="52"/>
                  </a:lnTo>
                  <a:lnTo>
                    <a:pt x="42" y="49"/>
                  </a:lnTo>
                  <a:lnTo>
                    <a:pt x="36" y="45"/>
                  </a:lnTo>
                  <a:lnTo>
                    <a:pt x="29" y="41"/>
                  </a:lnTo>
                  <a:lnTo>
                    <a:pt x="23" y="36"/>
                  </a:lnTo>
                  <a:lnTo>
                    <a:pt x="14" y="26"/>
                  </a:lnTo>
                  <a:lnTo>
                    <a:pt x="7" y="16"/>
                  </a:lnTo>
                  <a:lnTo>
                    <a:pt x="3" y="9"/>
                  </a:lnTo>
                  <a:lnTo>
                    <a:pt x="0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7"/>
                  </a:lnTo>
                  <a:lnTo>
                    <a:pt x="11" y="14"/>
                  </a:lnTo>
                  <a:lnTo>
                    <a:pt x="18" y="24"/>
                  </a:lnTo>
                  <a:lnTo>
                    <a:pt x="26" y="33"/>
                  </a:lnTo>
                  <a:lnTo>
                    <a:pt x="31" y="37"/>
                  </a:lnTo>
                  <a:lnTo>
                    <a:pt x="38" y="42"/>
                  </a:lnTo>
                  <a:lnTo>
                    <a:pt x="44" y="45"/>
                  </a:lnTo>
                  <a:lnTo>
                    <a:pt x="51" y="48"/>
                  </a:lnTo>
                  <a:lnTo>
                    <a:pt x="60" y="50"/>
                  </a:lnTo>
                  <a:lnTo>
                    <a:pt x="68" y="52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6640"/>
            <p:cNvSpPr>
              <a:spLocks/>
            </p:cNvSpPr>
            <p:nvPr/>
          </p:nvSpPr>
          <p:spPr bwMode="auto">
            <a:xfrm>
              <a:off x="4606434" y="4707547"/>
              <a:ext cx="328729" cy="217090"/>
            </a:xfrm>
            <a:custGeom>
              <a:avLst/>
              <a:gdLst>
                <a:gd name="T0" fmla="*/ 1 w 53"/>
                <a:gd name="T1" fmla="*/ 35 h 35"/>
                <a:gd name="T2" fmla="*/ 0 w 53"/>
                <a:gd name="T3" fmla="*/ 31 h 35"/>
                <a:gd name="T4" fmla="*/ 0 w 53"/>
                <a:gd name="T5" fmla="*/ 31 h 35"/>
                <a:gd name="T6" fmla="*/ 7 w 53"/>
                <a:gd name="T7" fmla="*/ 30 h 35"/>
                <a:gd name="T8" fmla="*/ 13 w 53"/>
                <a:gd name="T9" fmla="*/ 28 h 35"/>
                <a:gd name="T10" fmla="*/ 20 w 53"/>
                <a:gd name="T11" fmla="*/ 25 h 35"/>
                <a:gd name="T12" fmla="*/ 28 w 53"/>
                <a:gd name="T13" fmla="*/ 21 h 35"/>
                <a:gd name="T14" fmla="*/ 36 w 53"/>
                <a:gd name="T15" fmla="*/ 15 h 35"/>
                <a:gd name="T16" fmla="*/ 44 w 53"/>
                <a:gd name="T17" fmla="*/ 8 h 35"/>
                <a:gd name="T18" fmla="*/ 50 w 53"/>
                <a:gd name="T19" fmla="*/ 0 h 35"/>
                <a:gd name="T20" fmla="*/ 53 w 53"/>
                <a:gd name="T21" fmla="*/ 2 h 35"/>
                <a:gd name="T22" fmla="*/ 53 w 53"/>
                <a:gd name="T23" fmla="*/ 2 h 35"/>
                <a:gd name="T24" fmla="*/ 50 w 53"/>
                <a:gd name="T25" fmla="*/ 7 h 35"/>
                <a:gd name="T26" fmla="*/ 47 w 53"/>
                <a:gd name="T27" fmla="*/ 11 h 35"/>
                <a:gd name="T28" fmla="*/ 39 w 53"/>
                <a:gd name="T29" fmla="*/ 19 h 35"/>
                <a:gd name="T30" fmla="*/ 31 w 53"/>
                <a:gd name="T31" fmla="*/ 24 h 35"/>
                <a:gd name="T32" fmla="*/ 23 w 53"/>
                <a:gd name="T33" fmla="*/ 29 h 35"/>
                <a:gd name="T34" fmla="*/ 14 w 53"/>
                <a:gd name="T35" fmla="*/ 32 h 35"/>
                <a:gd name="T36" fmla="*/ 8 w 53"/>
                <a:gd name="T37" fmla="*/ 34 h 35"/>
                <a:gd name="T38" fmla="*/ 1 w 53"/>
                <a:gd name="T39" fmla="*/ 35 h 35"/>
                <a:gd name="T40" fmla="*/ 1 w 53"/>
                <a:gd name="T4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" y="35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7" y="30"/>
                  </a:lnTo>
                  <a:lnTo>
                    <a:pt x="13" y="28"/>
                  </a:lnTo>
                  <a:lnTo>
                    <a:pt x="20" y="25"/>
                  </a:lnTo>
                  <a:lnTo>
                    <a:pt x="28" y="21"/>
                  </a:lnTo>
                  <a:lnTo>
                    <a:pt x="36" y="15"/>
                  </a:lnTo>
                  <a:lnTo>
                    <a:pt x="44" y="8"/>
                  </a:lnTo>
                  <a:lnTo>
                    <a:pt x="50" y="0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50" y="7"/>
                  </a:lnTo>
                  <a:lnTo>
                    <a:pt x="47" y="11"/>
                  </a:lnTo>
                  <a:lnTo>
                    <a:pt x="39" y="19"/>
                  </a:lnTo>
                  <a:lnTo>
                    <a:pt x="31" y="24"/>
                  </a:lnTo>
                  <a:lnTo>
                    <a:pt x="23" y="29"/>
                  </a:lnTo>
                  <a:lnTo>
                    <a:pt x="14" y="32"/>
                  </a:lnTo>
                  <a:lnTo>
                    <a:pt x="8" y="34"/>
                  </a:lnTo>
                  <a:lnTo>
                    <a:pt x="1" y="35"/>
                  </a:lnTo>
                  <a:lnTo>
                    <a:pt x="1" y="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6641"/>
            <p:cNvSpPr>
              <a:spLocks/>
            </p:cNvSpPr>
            <p:nvPr/>
          </p:nvSpPr>
          <p:spPr bwMode="auto">
            <a:xfrm>
              <a:off x="4581623" y="4626914"/>
              <a:ext cx="390754" cy="272909"/>
            </a:xfrm>
            <a:custGeom>
              <a:avLst/>
              <a:gdLst>
                <a:gd name="T0" fmla="*/ 1 w 63"/>
                <a:gd name="T1" fmla="*/ 44 h 44"/>
                <a:gd name="T2" fmla="*/ 0 w 63"/>
                <a:gd name="T3" fmla="*/ 40 h 44"/>
                <a:gd name="T4" fmla="*/ 0 w 63"/>
                <a:gd name="T5" fmla="*/ 40 h 44"/>
                <a:gd name="T6" fmla="*/ 7 w 63"/>
                <a:gd name="T7" fmla="*/ 38 h 44"/>
                <a:gd name="T8" fmla="*/ 13 w 63"/>
                <a:gd name="T9" fmla="*/ 36 h 44"/>
                <a:gd name="T10" fmla="*/ 21 w 63"/>
                <a:gd name="T11" fmla="*/ 32 h 44"/>
                <a:gd name="T12" fmla="*/ 31 w 63"/>
                <a:gd name="T13" fmla="*/ 26 h 44"/>
                <a:gd name="T14" fmla="*/ 40 w 63"/>
                <a:gd name="T15" fmla="*/ 20 h 44"/>
                <a:gd name="T16" fmla="*/ 51 w 63"/>
                <a:gd name="T17" fmla="*/ 11 h 44"/>
                <a:gd name="T18" fmla="*/ 59 w 63"/>
                <a:gd name="T19" fmla="*/ 0 h 44"/>
                <a:gd name="T20" fmla="*/ 63 w 63"/>
                <a:gd name="T21" fmla="*/ 3 h 44"/>
                <a:gd name="T22" fmla="*/ 63 w 63"/>
                <a:gd name="T23" fmla="*/ 3 h 44"/>
                <a:gd name="T24" fmla="*/ 53 w 63"/>
                <a:gd name="T25" fmla="*/ 14 h 44"/>
                <a:gd name="T26" fmla="*/ 43 w 63"/>
                <a:gd name="T27" fmla="*/ 23 h 44"/>
                <a:gd name="T28" fmla="*/ 33 w 63"/>
                <a:gd name="T29" fmla="*/ 31 h 44"/>
                <a:gd name="T30" fmla="*/ 23 w 63"/>
                <a:gd name="T31" fmla="*/ 36 h 44"/>
                <a:gd name="T32" fmla="*/ 15 w 63"/>
                <a:gd name="T33" fmla="*/ 40 h 44"/>
                <a:gd name="T34" fmla="*/ 8 w 63"/>
                <a:gd name="T35" fmla="*/ 42 h 44"/>
                <a:gd name="T36" fmla="*/ 1 w 63"/>
                <a:gd name="T37" fmla="*/ 44 h 44"/>
                <a:gd name="T38" fmla="*/ 1 w 63"/>
                <a:gd name="T3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44">
                  <a:moveTo>
                    <a:pt x="1" y="44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7" y="38"/>
                  </a:lnTo>
                  <a:lnTo>
                    <a:pt x="13" y="36"/>
                  </a:lnTo>
                  <a:lnTo>
                    <a:pt x="21" y="32"/>
                  </a:lnTo>
                  <a:lnTo>
                    <a:pt x="31" y="26"/>
                  </a:lnTo>
                  <a:lnTo>
                    <a:pt x="40" y="20"/>
                  </a:lnTo>
                  <a:lnTo>
                    <a:pt x="51" y="11"/>
                  </a:lnTo>
                  <a:lnTo>
                    <a:pt x="59" y="0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53" y="14"/>
                  </a:lnTo>
                  <a:lnTo>
                    <a:pt x="43" y="23"/>
                  </a:lnTo>
                  <a:lnTo>
                    <a:pt x="33" y="31"/>
                  </a:lnTo>
                  <a:lnTo>
                    <a:pt x="23" y="36"/>
                  </a:lnTo>
                  <a:lnTo>
                    <a:pt x="15" y="40"/>
                  </a:lnTo>
                  <a:lnTo>
                    <a:pt x="8" y="42"/>
                  </a:lnTo>
                  <a:lnTo>
                    <a:pt x="1" y="44"/>
                  </a:lnTo>
                  <a:lnTo>
                    <a:pt x="1" y="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6642"/>
            <p:cNvSpPr>
              <a:spLocks/>
            </p:cNvSpPr>
            <p:nvPr/>
          </p:nvSpPr>
          <p:spPr bwMode="auto">
            <a:xfrm>
              <a:off x="5009597" y="4577296"/>
              <a:ext cx="1029612" cy="254304"/>
            </a:xfrm>
            <a:custGeom>
              <a:avLst/>
              <a:gdLst>
                <a:gd name="T0" fmla="*/ 4 w 166"/>
                <a:gd name="T1" fmla="*/ 41 h 41"/>
                <a:gd name="T2" fmla="*/ 0 w 166"/>
                <a:gd name="T3" fmla="*/ 40 h 41"/>
                <a:gd name="T4" fmla="*/ 2 w 166"/>
                <a:gd name="T5" fmla="*/ 16 h 41"/>
                <a:gd name="T6" fmla="*/ 10 w 166"/>
                <a:gd name="T7" fmla="*/ 16 h 41"/>
                <a:gd name="T8" fmla="*/ 19 w 166"/>
                <a:gd name="T9" fmla="*/ 1 h 41"/>
                <a:gd name="T10" fmla="*/ 19 w 166"/>
                <a:gd name="T11" fmla="*/ 23 h 41"/>
                <a:gd name="T12" fmla="*/ 19 w 166"/>
                <a:gd name="T13" fmla="*/ 23 h 41"/>
                <a:gd name="T14" fmla="*/ 93 w 166"/>
                <a:gd name="T15" fmla="*/ 14 h 41"/>
                <a:gd name="T16" fmla="*/ 138 w 166"/>
                <a:gd name="T17" fmla="*/ 8 h 41"/>
                <a:gd name="T18" fmla="*/ 138 w 166"/>
                <a:gd name="T19" fmla="*/ 8 h 41"/>
                <a:gd name="T20" fmla="*/ 138 w 166"/>
                <a:gd name="T21" fmla="*/ 4 h 41"/>
                <a:gd name="T22" fmla="*/ 137 w 166"/>
                <a:gd name="T23" fmla="*/ 2 h 41"/>
                <a:gd name="T24" fmla="*/ 139 w 166"/>
                <a:gd name="T25" fmla="*/ 2 h 41"/>
                <a:gd name="T26" fmla="*/ 139 w 166"/>
                <a:gd name="T27" fmla="*/ 2 h 41"/>
                <a:gd name="T28" fmla="*/ 142 w 166"/>
                <a:gd name="T29" fmla="*/ 1 h 41"/>
                <a:gd name="T30" fmla="*/ 149 w 166"/>
                <a:gd name="T31" fmla="*/ 0 h 41"/>
                <a:gd name="T32" fmla="*/ 157 w 166"/>
                <a:gd name="T33" fmla="*/ 0 h 41"/>
                <a:gd name="T34" fmla="*/ 160 w 166"/>
                <a:gd name="T35" fmla="*/ 0 h 41"/>
                <a:gd name="T36" fmla="*/ 163 w 166"/>
                <a:gd name="T37" fmla="*/ 2 h 41"/>
                <a:gd name="T38" fmla="*/ 163 w 166"/>
                <a:gd name="T39" fmla="*/ 2 h 41"/>
                <a:gd name="T40" fmla="*/ 165 w 166"/>
                <a:gd name="T41" fmla="*/ 5 h 41"/>
                <a:gd name="T42" fmla="*/ 166 w 166"/>
                <a:gd name="T43" fmla="*/ 8 h 41"/>
                <a:gd name="T44" fmla="*/ 166 w 166"/>
                <a:gd name="T45" fmla="*/ 8 h 41"/>
                <a:gd name="T46" fmla="*/ 165 w 166"/>
                <a:gd name="T47" fmla="*/ 10 h 41"/>
                <a:gd name="T48" fmla="*/ 164 w 166"/>
                <a:gd name="T49" fmla="*/ 12 h 41"/>
                <a:gd name="T50" fmla="*/ 162 w 166"/>
                <a:gd name="T51" fmla="*/ 13 h 41"/>
                <a:gd name="T52" fmla="*/ 160 w 166"/>
                <a:gd name="T53" fmla="*/ 10 h 41"/>
                <a:gd name="T54" fmla="*/ 161 w 166"/>
                <a:gd name="T55" fmla="*/ 12 h 41"/>
                <a:gd name="T56" fmla="*/ 160 w 166"/>
                <a:gd name="T57" fmla="*/ 10 h 41"/>
                <a:gd name="T58" fmla="*/ 160 w 166"/>
                <a:gd name="T59" fmla="*/ 10 h 41"/>
                <a:gd name="T60" fmla="*/ 161 w 166"/>
                <a:gd name="T61" fmla="*/ 9 h 41"/>
                <a:gd name="T62" fmla="*/ 162 w 166"/>
                <a:gd name="T63" fmla="*/ 7 h 41"/>
                <a:gd name="T64" fmla="*/ 162 w 166"/>
                <a:gd name="T65" fmla="*/ 7 h 41"/>
                <a:gd name="T66" fmla="*/ 161 w 166"/>
                <a:gd name="T67" fmla="*/ 6 h 41"/>
                <a:gd name="T68" fmla="*/ 160 w 166"/>
                <a:gd name="T69" fmla="*/ 5 h 41"/>
                <a:gd name="T70" fmla="*/ 160 w 166"/>
                <a:gd name="T71" fmla="*/ 5 h 41"/>
                <a:gd name="T72" fmla="*/ 157 w 166"/>
                <a:gd name="T73" fmla="*/ 4 h 41"/>
                <a:gd name="T74" fmla="*/ 153 w 166"/>
                <a:gd name="T75" fmla="*/ 4 h 41"/>
                <a:gd name="T76" fmla="*/ 142 w 166"/>
                <a:gd name="T77" fmla="*/ 5 h 41"/>
                <a:gd name="T78" fmla="*/ 142 w 166"/>
                <a:gd name="T79" fmla="*/ 5 h 41"/>
                <a:gd name="T80" fmla="*/ 142 w 166"/>
                <a:gd name="T81" fmla="*/ 8 h 41"/>
                <a:gd name="T82" fmla="*/ 141 w 166"/>
                <a:gd name="T83" fmla="*/ 11 h 41"/>
                <a:gd name="T84" fmla="*/ 141 w 166"/>
                <a:gd name="T85" fmla="*/ 11 h 41"/>
                <a:gd name="T86" fmla="*/ 139 w 166"/>
                <a:gd name="T87" fmla="*/ 12 h 41"/>
                <a:gd name="T88" fmla="*/ 124 w 166"/>
                <a:gd name="T89" fmla="*/ 14 h 41"/>
                <a:gd name="T90" fmla="*/ 17 w 166"/>
                <a:gd name="T91" fmla="*/ 28 h 41"/>
                <a:gd name="T92" fmla="*/ 14 w 166"/>
                <a:gd name="T93" fmla="*/ 28 h 41"/>
                <a:gd name="T94" fmla="*/ 14 w 166"/>
                <a:gd name="T95" fmla="*/ 17 h 41"/>
                <a:gd name="T96" fmla="*/ 12 w 166"/>
                <a:gd name="T97" fmla="*/ 21 h 41"/>
                <a:gd name="T98" fmla="*/ 6 w 166"/>
                <a:gd name="T99" fmla="*/ 21 h 41"/>
                <a:gd name="T100" fmla="*/ 4 w 166"/>
                <a:gd name="T10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41">
                  <a:moveTo>
                    <a:pt x="4" y="41"/>
                  </a:moveTo>
                  <a:lnTo>
                    <a:pt x="0" y="40"/>
                  </a:lnTo>
                  <a:lnTo>
                    <a:pt x="2" y="16"/>
                  </a:lnTo>
                  <a:lnTo>
                    <a:pt x="10" y="16"/>
                  </a:lnTo>
                  <a:lnTo>
                    <a:pt x="19" y="1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93" y="14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8" y="4"/>
                  </a:lnTo>
                  <a:lnTo>
                    <a:pt x="137" y="2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2" y="1"/>
                  </a:lnTo>
                  <a:lnTo>
                    <a:pt x="149" y="0"/>
                  </a:lnTo>
                  <a:lnTo>
                    <a:pt x="157" y="0"/>
                  </a:lnTo>
                  <a:lnTo>
                    <a:pt x="160" y="0"/>
                  </a:lnTo>
                  <a:lnTo>
                    <a:pt x="163" y="2"/>
                  </a:lnTo>
                  <a:lnTo>
                    <a:pt x="163" y="2"/>
                  </a:lnTo>
                  <a:lnTo>
                    <a:pt x="165" y="5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65" y="10"/>
                  </a:lnTo>
                  <a:lnTo>
                    <a:pt x="164" y="12"/>
                  </a:lnTo>
                  <a:lnTo>
                    <a:pt x="162" y="13"/>
                  </a:lnTo>
                  <a:lnTo>
                    <a:pt x="160" y="10"/>
                  </a:lnTo>
                  <a:lnTo>
                    <a:pt x="161" y="12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1" y="9"/>
                  </a:lnTo>
                  <a:lnTo>
                    <a:pt x="162" y="7"/>
                  </a:lnTo>
                  <a:lnTo>
                    <a:pt x="162" y="7"/>
                  </a:lnTo>
                  <a:lnTo>
                    <a:pt x="161" y="6"/>
                  </a:lnTo>
                  <a:lnTo>
                    <a:pt x="160" y="5"/>
                  </a:lnTo>
                  <a:lnTo>
                    <a:pt x="160" y="5"/>
                  </a:lnTo>
                  <a:lnTo>
                    <a:pt x="157" y="4"/>
                  </a:lnTo>
                  <a:lnTo>
                    <a:pt x="153" y="4"/>
                  </a:lnTo>
                  <a:lnTo>
                    <a:pt x="142" y="5"/>
                  </a:lnTo>
                  <a:lnTo>
                    <a:pt x="142" y="5"/>
                  </a:lnTo>
                  <a:lnTo>
                    <a:pt x="142" y="8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9" y="12"/>
                  </a:lnTo>
                  <a:lnTo>
                    <a:pt x="124" y="14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4" y="17"/>
                  </a:lnTo>
                  <a:lnTo>
                    <a:pt x="12" y="21"/>
                  </a:lnTo>
                  <a:lnTo>
                    <a:pt x="6" y="21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6643"/>
            <p:cNvSpPr>
              <a:spLocks/>
            </p:cNvSpPr>
            <p:nvPr/>
          </p:nvSpPr>
          <p:spPr bwMode="auto">
            <a:xfrm>
              <a:off x="3024803" y="4564891"/>
              <a:ext cx="1023409" cy="254304"/>
            </a:xfrm>
            <a:custGeom>
              <a:avLst/>
              <a:gdLst>
                <a:gd name="T0" fmla="*/ 161 w 165"/>
                <a:gd name="T1" fmla="*/ 41 h 41"/>
                <a:gd name="T2" fmla="*/ 157 w 165"/>
                <a:gd name="T3" fmla="*/ 28 h 41"/>
                <a:gd name="T4" fmla="*/ 156 w 165"/>
                <a:gd name="T5" fmla="*/ 26 h 41"/>
                <a:gd name="T6" fmla="*/ 149 w 165"/>
                <a:gd name="T7" fmla="*/ 19 h 41"/>
                <a:gd name="T8" fmla="*/ 148 w 165"/>
                <a:gd name="T9" fmla="*/ 29 h 41"/>
                <a:gd name="T10" fmla="*/ 148 w 165"/>
                <a:gd name="T11" fmla="*/ 31 h 41"/>
                <a:gd name="T12" fmla="*/ 145 w 165"/>
                <a:gd name="T13" fmla="*/ 31 h 41"/>
                <a:gd name="T14" fmla="*/ 94 w 165"/>
                <a:gd name="T15" fmla="*/ 25 h 41"/>
                <a:gd name="T16" fmla="*/ 22 w 165"/>
                <a:gd name="T17" fmla="*/ 13 h 41"/>
                <a:gd name="T18" fmla="*/ 25 w 165"/>
                <a:gd name="T19" fmla="*/ 10 h 41"/>
                <a:gd name="T20" fmla="*/ 27 w 165"/>
                <a:gd name="T21" fmla="*/ 5 h 41"/>
                <a:gd name="T22" fmla="*/ 22 w 165"/>
                <a:gd name="T23" fmla="*/ 6 h 41"/>
                <a:gd name="T24" fmla="*/ 8 w 165"/>
                <a:gd name="T25" fmla="*/ 7 h 41"/>
                <a:gd name="T26" fmla="*/ 6 w 165"/>
                <a:gd name="T27" fmla="*/ 8 h 41"/>
                <a:gd name="T28" fmla="*/ 6 w 165"/>
                <a:gd name="T29" fmla="*/ 13 h 41"/>
                <a:gd name="T30" fmla="*/ 3 w 165"/>
                <a:gd name="T31" fmla="*/ 19 h 41"/>
                <a:gd name="T32" fmla="*/ 1 w 165"/>
                <a:gd name="T33" fmla="*/ 15 h 41"/>
                <a:gd name="T34" fmla="*/ 1 w 165"/>
                <a:gd name="T35" fmla="*/ 6 h 41"/>
                <a:gd name="T36" fmla="*/ 2 w 165"/>
                <a:gd name="T37" fmla="*/ 5 h 41"/>
                <a:gd name="T38" fmla="*/ 9 w 165"/>
                <a:gd name="T39" fmla="*/ 3 h 41"/>
                <a:gd name="T40" fmla="*/ 22 w 165"/>
                <a:gd name="T41" fmla="*/ 2 h 41"/>
                <a:gd name="T42" fmla="*/ 28 w 165"/>
                <a:gd name="T43" fmla="*/ 0 h 41"/>
                <a:gd name="T44" fmla="*/ 29 w 165"/>
                <a:gd name="T45" fmla="*/ 0 h 41"/>
                <a:gd name="T46" fmla="*/ 31 w 165"/>
                <a:gd name="T47" fmla="*/ 2 h 41"/>
                <a:gd name="T48" fmla="*/ 31 w 165"/>
                <a:gd name="T49" fmla="*/ 6 h 41"/>
                <a:gd name="T50" fmla="*/ 29 w 165"/>
                <a:gd name="T51" fmla="*/ 10 h 41"/>
                <a:gd name="T52" fmla="*/ 127 w 165"/>
                <a:gd name="T53" fmla="*/ 26 h 41"/>
                <a:gd name="T54" fmla="*/ 144 w 165"/>
                <a:gd name="T55" fmla="*/ 27 h 41"/>
                <a:gd name="T56" fmla="*/ 146 w 165"/>
                <a:gd name="T57" fmla="*/ 11 h 41"/>
                <a:gd name="T58" fmla="*/ 150 w 165"/>
                <a:gd name="T59" fmla="*/ 11 h 41"/>
                <a:gd name="T60" fmla="*/ 152 w 165"/>
                <a:gd name="T61" fmla="*/ 16 h 41"/>
                <a:gd name="T62" fmla="*/ 157 w 165"/>
                <a:gd name="T63" fmla="*/ 22 h 41"/>
                <a:gd name="T64" fmla="*/ 160 w 165"/>
                <a:gd name="T65" fmla="*/ 24 h 41"/>
                <a:gd name="T66" fmla="*/ 164 w 165"/>
                <a:gd name="T67" fmla="*/ 31 h 41"/>
                <a:gd name="T68" fmla="*/ 165 w 165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41">
                  <a:moveTo>
                    <a:pt x="161" y="41"/>
                  </a:moveTo>
                  <a:lnTo>
                    <a:pt x="161" y="41"/>
                  </a:lnTo>
                  <a:lnTo>
                    <a:pt x="160" y="32"/>
                  </a:lnTo>
                  <a:lnTo>
                    <a:pt x="157" y="28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2" y="23"/>
                  </a:lnTo>
                  <a:lnTo>
                    <a:pt x="149" y="19"/>
                  </a:lnTo>
                  <a:lnTo>
                    <a:pt x="149" y="19"/>
                  </a:lnTo>
                  <a:lnTo>
                    <a:pt x="148" y="29"/>
                  </a:lnTo>
                  <a:lnTo>
                    <a:pt x="148" y="30"/>
                  </a:lnTo>
                  <a:lnTo>
                    <a:pt x="148" y="31"/>
                  </a:lnTo>
                  <a:lnTo>
                    <a:pt x="148" y="31"/>
                  </a:lnTo>
                  <a:lnTo>
                    <a:pt x="145" y="31"/>
                  </a:lnTo>
                  <a:lnTo>
                    <a:pt x="130" y="30"/>
                  </a:lnTo>
                  <a:lnTo>
                    <a:pt x="94" y="25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3" y="6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10"/>
                  </a:lnTo>
                  <a:lnTo>
                    <a:pt x="6" y="13"/>
                  </a:lnTo>
                  <a:lnTo>
                    <a:pt x="8" y="17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9" y="3"/>
                  </a:lnTo>
                  <a:lnTo>
                    <a:pt x="15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1" y="6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98" y="22"/>
                  </a:lnTo>
                  <a:lnTo>
                    <a:pt x="127" y="26"/>
                  </a:lnTo>
                  <a:lnTo>
                    <a:pt x="144" y="27"/>
                  </a:lnTo>
                  <a:lnTo>
                    <a:pt x="144" y="27"/>
                  </a:lnTo>
                  <a:lnTo>
                    <a:pt x="145" y="17"/>
                  </a:lnTo>
                  <a:lnTo>
                    <a:pt x="146" y="11"/>
                  </a:lnTo>
                  <a:lnTo>
                    <a:pt x="147" y="2"/>
                  </a:lnTo>
                  <a:lnTo>
                    <a:pt x="150" y="11"/>
                  </a:lnTo>
                  <a:lnTo>
                    <a:pt x="150" y="11"/>
                  </a:lnTo>
                  <a:lnTo>
                    <a:pt x="152" y="16"/>
                  </a:lnTo>
                  <a:lnTo>
                    <a:pt x="154" y="19"/>
                  </a:lnTo>
                  <a:lnTo>
                    <a:pt x="157" y="22"/>
                  </a:lnTo>
                  <a:lnTo>
                    <a:pt x="157" y="22"/>
                  </a:lnTo>
                  <a:lnTo>
                    <a:pt x="160" y="24"/>
                  </a:lnTo>
                  <a:lnTo>
                    <a:pt x="162" y="26"/>
                  </a:lnTo>
                  <a:lnTo>
                    <a:pt x="164" y="31"/>
                  </a:lnTo>
                  <a:lnTo>
                    <a:pt x="165" y="36"/>
                  </a:lnTo>
                  <a:lnTo>
                    <a:pt x="165" y="41"/>
                  </a:lnTo>
                  <a:lnTo>
                    <a:pt x="161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6644"/>
            <p:cNvSpPr>
              <a:spLocks/>
            </p:cNvSpPr>
            <p:nvPr/>
          </p:nvSpPr>
          <p:spPr bwMode="auto">
            <a:xfrm>
              <a:off x="556215" y="4428437"/>
              <a:ext cx="2443779" cy="192279"/>
            </a:xfrm>
            <a:custGeom>
              <a:avLst/>
              <a:gdLst>
                <a:gd name="T0" fmla="*/ 394 w 394"/>
                <a:gd name="T1" fmla="*/ 31 h 31"/>
                <a:gd name="T2" fmla="*/ 0 w 394"/>
                <a:gd name="T3" fmla="*/ 5 h 31"/>
                <a:gd name="T4" fmla="*/ 0 w 394"/>
                <a:gd name="T5" fmla="*/ 0 h 31"/>
                <a:gd name="T6" fmla="*/ 394 w 394"/>
                <a:gd name="T7" fmla="*/ 27 h 31"/>
                <a:gd name="T8" fmla="*/ 394 w 39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31">
                  <a:moveTo>
                    <a:pt x="394" y="31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394" y="27"/>
                  </a:lnTo>
                  <a:lnTo>
                    <a:pt x="394" y="3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6645"/>
            <p:cNvSpPr>
              <a:spLocks/>
            </p:cNvSpPr>
            <p:nvPr/>
          </p:nvSpPr>
          <p:spPr bwMode="auto">
            <a:xfrm>
              <a:off x="3186068" y="4620711"/>
              <a:ext cx="750499" cy="111644"/>
            </a:xfrm>
            <a:custGeom>
              <a:avLst/>
              <a:gdLst>
                <a:gd name="T0" fmla="*/ 120 w 121"/>
                <a:gd name="T1" fmla="*/ 18 h 18"/>
                <a:gd name="T2" fmla="*/ 0 w 121"/>
                <a:gd name="T3" fmla="*/ 4 h 18"/>
                <a:gd name="T4" fmla="*/ 1 w 121"/>
                <a:gd name="T5" fmla="*/ 0 h 18"/>
                <a:gd name="T6" fmla="*/ 121 w 121"/>
                <a:gd name="T7" fmla="*/ 14 h 18"/>
                <a:gd name="T8" fmla="*/ 120 w 12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8">
                  <a:moveTo>
                    <a:pt x="120" y="18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121" y="14"/>
                  </a:lnTo>
                  <a:lnTo>
                    <a:pt x="120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6646"/>
            <p:cNvSpPr>
              <a:spLocks/>
            </p:cNvSpPr>
            <p:nvPr/>
          </p:nvSpPr>
          <p:spPr bwMode="auto">
            <a:xfrm>
              <a:off x="5133648" y="4608307"/>
              <a:ext cx="731892" cy="111644"/>
            </a:xfrm>
            <a:custGeom>
              <a:avLst/>
              <a:gdLst>
                <a:gd name="T0" fmla="*/ 1 w 118"/>
                <a:gd name="T1" fmla="*/ 18 h 18"/>
                <a:gd name="T2" fmla="*/ 0 w 118"/>
                <a:gd name="T3" fmla="*/ 14 h 18"/>
                <a:gd name="T4" fmla="*/ 118 w 118"/>
                <a:gd name="T5" fmla="*/ 0 h 18"/>
                <a:gd name="T6" fmla="*/ 118 w 118"/>
                <a:gd name="T7" fmla="*/ 4 h 18"/>
                <a:gd name="T8" fmla="*/ 1 w 1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8">
                  <a:moveTo>
                    <a:pt x="1" y="18"/>
                  </a:moveTo>
                  <a:lnTo>
                    <a:pt x="0" y="14"/>
                  </a:lnTo>
                  <a:lnTo>
                    <a:pt x="118" y="0"/>
                  </a:lnTo>
                  <a:lnTo>
                    <a:pt x="118" y="4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6647"/>
            <p:cNvSpPr>
              <a:spLocks/>
            </p:cNvSpPr>
            <p:nvPr/>
          </p:nvSpPr>
          <p:spPr bwMode="auto">
            <a:xfrm>
              <a:off x="6051616" y="4397421"/>
              <a:ext cx="2505802" cy="235694"/>
            </a:xfrm>
            <a:custGeom>
              <a:avLst/>
              <a:gdLst>
                <a:gd name="T0" fmla="*/ 1 w 404"/>
                <a:gd name="T1" fmla="*/ 38 h 38"/>
                <a:gd name="T2" fmla="*/ 0 w 404"/>
                <a:gd name="T3" fmla="*/ 34 h 38"/>
                <a:gd name="T4" fmla="*/ 404 w 404"/>
                <a:gd name="T5" fmla="*/ 0 h 38"/>
                <a:gd name="T6" fmla="*/ 404 w 404"/>
                <a:gd name="T7" fmla="*/ 4 h 38"/>
                <a:gd name="T8" fmla="*/ 1 w 40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8">
                  <a:moveTo>
                    <a:pt x="1" y="38"/>
                  </a:moveTo>
                  <a:lnTo>
                    <a:pt x="0" y="34"/>
                  </a:lnTo>
                  <a:lnTo>
                    <a:pt x="404" y="0"/>
                  </a:lnTo>
                  <a:lnTo>
                    <a:pt x="404" y="4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6648"/>
            <p:cNvSpPr>
              <a:spLocks noEditPoints="1"/>
            </p:cNvSpPr>
            <p:nvPr/>
          </p:nvSpPr>
          <p:spPr bwMode="auto">
            <a:xfrm>
              <a:off x="3055814" y="48688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1 h 24"/>
                <a:gd name="T8" fmla="*/ 1 w 24"/>
                <a:gd name="T9" fmla="*/ 17 h 24"/>
                <a:gd name="T10" fmla="*/ 0 w 24"/>
                <a:gd name="T11" fmla="*/ 13 h 24"/>
                <a:gd name="T12" fmla="*/ 0 w 24"/>
                <a:gd name="T13" fmla="*/ 13 h 24"/>
                <a:gd name="T14" fmla="*/ 1 w 24"/>
                <a:gd name="T15" fmla="*/ 7 h 24"/>
                <a:gd name="T16" fmla="*/ 3 w 24"/>
                <a:gd name="T17" fmla="*/ 4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6 w 24"/>
                <a:gd name="T25" fmla="*/ 1 h 24"/>
                <a:gd name="T26" fmla="*/ 20 w 24"/>
                <a:gd name="T27" fmla="*/ 4 h 24"/>
                <a:gd name="T28" fmla="*/ 23 w 24"/>
                <a:gd name="T29" fmla="*/ 7 h 24"/>
                <a:gd name="T30" fmla="*/ 24 w 24"/>
                <a:gd name="T31" fmla="*/ 13 h 24"/>
                <a:gd name="T32" fmla="*/ 24 w 24"/>
                <a:gd name="T33" fmla="*/ 13 h 24"/>
                <a:gd name="T34" fmla="*/ 23 w 24"/>
                <a:gd name="T35" fmla="*/ 17 h 24"/>
                <a:gd name="T36" fmla="*/ 20 w 24"/>
                <a:gd name="T37" fmla="*/ 21 h 24"/>
                <a:gd name="T38" fmla="*/ 16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7 h 24"/>
                <a:gd name="T52" fmla="*/ 5 w 24"/>
                <a:gd name="T53" fmla="*/ 9 h 24"/>
                <a:gd name="T54" fmla="*/ 4 w 24"/>
                <a:gd name="T55" fmla="*/ 13 h 24"/>
                <a:gd name="T56" fmla="*/ 4 w 24"/>
                <a:gd name="T57" fmla="*/ 13 h 24"/>
                <a:gd name="T58" fmla="*/ 5 w 24"/>
                <a:gd name="T59" fmla="*/ 16 h 24"/>
                <a:gd name="T60" fmla="*/ 6 w 24"/>
                <a:gd name="T61" fmla="*/ 18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4 w 24"/>
                <a:gd name="T69" fmla="*/ 19 h 24"/>
                <a:gd name="T70" fmla="*/ 17 w 24"/>
                <a:gd name="T71" fmla="*/ 18 h 24"/>
                <a:gd name="T72" fmla="*/ 19 w 24"/>
                <a:gd name="T73" fmla="*/ 16 h 24"/>
                <a:gd name="T74" fmla="*/ 20 w 24"/>
                <a:gd name="T75" fmla="*/ 13 h 24"/>
                <a:gd name="T76" fmla="*/ 20 w 24"/>
                <a:gd name="T77" fmla="*/ 13 h 24"/>
                <a:gd name="T78" fmla="*/ 19 w 24"/>
                <a:gd name="T79" fmla="*/ 9 h 24"/>
                <a:gd name="T80" fmla="*/ 17 w 24"/>
                <a:gd name="T81" fmla="*/ 7 h 24"/>
                <a:gd name="T82" fmla="*/ 14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7"/>
                  </a:lnTo>
                  <a:lnTo>
                    <a:pt x="5" y="9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5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4" y="19"/>
                  </a:lnTo>
                  <a:lnTo>
                    <a:pt x="17" y="18"/>
                  </a:lnTo>
                  <a:lnTo>
                    <a:pt x="19" y="16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19" y="9"/>
                  </a:lnTo>
                  <a:lnTo>
                    <a:pt x="17" y="7"/>
                  </a:lnTo>
                  <a:lnTo>
                    <a:pt x="14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6649"/>
            <p:cNvSpPr>
              <a:spLocks noEditPoints="1"/>
            </p:cNvSpPr>
            <p:nvPr/>
          </p:nvSpPr>
          <p:spPr bwMode="auto">
            <a:xfrm>
              <a:off x="5871741" y="48626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0 h 24"/>
                <a:gd name="T8" fmla="*/ 1 w 24"/>
                <a:gd name="T9" fmla="*/ 17 h 24"/>
                <a:gd name="T10" fmla="*/ 0 w 24"/>
                <a:gd name="T11" fmla="*/ 12 h 24"/>
                <a:gd name="T12" fmla="*/ 0 w 24"/>
                <a:gd name="T13" fmla="*/ 12 h 24"/>
                <a:gd name="T14" fmla="*/ 1 w 24"/>
                <a:gd name="T15" fmla="*/ 7 h 24"/>
                <a:gd name="T16" fmla="*/ 3 w 24"/>
                <a:gd name="T17" fmla="*/ 3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7 w 24"/>
                <a:gd name="T25" fmla="*/ 1 h 24"/>
                <a:gd name="T26" fmla="*/ 20 w 24"/>
                <a:gd name="T27" fmla="*/ 3 h 24"/>
                <a:gd name="T28" fmla="*/ 23 w 24"/>
                <a:gd name="T29" fmla="*/ 7 h 24"/>
                <a:gd name="T30" fmla="*/ 24 w 24"/>
                <a:gd name="T31" fmla="*/ 12 h 24"/>
                <a:gd name="T32" fmla="*/ 24 w 24"/>
                <a:gd name="T33" fmla="*/ 12 h 24"/>
                <a:gd name="T34" fmla="*/ 23 w 24"/>
                <a:gd name="T35" fmla="*/ 17 h 24"/>
                <a:gd name="T36" fmla="*/ 20 w 24"/>
                <a:gd name="T37" fmla="*/ 20 h 24"/>
                <a:gd name="T38" fmla="*/ 17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6 h 24"/>
                <a:gd name="T52" fmla="*/ 5 w 24"/>
                <a:gd name="T53" fmla="*/ 8 h 24"/>
                <a:gd name="T54" fmla="*/ 4 w 24"/>
                <a:gd name="T55" fmla="*/ 12 h 24"/>
                <a:gd name="T56" fmla="*/ 4 w 24"/>
                <a:gd name="T57" fmla="*/ 12 h 24"/>
                <a:gd name="T58" fmla="*/ 5 w 24"/>
                <a:gd name="T59" fmla="*/ 15 h 24"/>
                <a:gd name="T60" fmla="*/ 6 w 24"/>
                <a:gd name="T61" fmla="*/ 17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5 w 24"/>
                <a:gd name="T69" fmla="*/ 19 h 24"/>
                <a:gd name="T70" fmla="*/ 18 w 24"/>
                <a:gd name="T71" fmla="*/ 17 h 24"/>
                <a:gd name="T72" fmla="*/ 19 w 24"/>
                <a:gd name="T73" fmla="*/ 15 h 24"/>
                <a:gd name="T74" fmla="*/ 20 w 24"/>
                <a:gd name="T75" fmla="*/ 12 h 24"/>
                <a:gd name="T76" fmla="*/ 20 w 24"/>
                <a:gd name="T77" fmla="*/ 12 h 24"/>
                <a:gd name="T78" fmla="*/ 19 w 24"/>
                <a:gd name="T79" fmla="*/ 8 h 24"/>
                <a:gd name="T80" fmla="*/ 18 w 24"/>
                <a:gd name="T81" fmla="*/ 6 h 24"/>
                <a:gd name="T82" fmla="*/ 15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5"/>
                  </a:lnTo>
                  <a:lnTo>
                    <a:pt x="6" y="17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5" y="19"/>
                  </a:lnTo>
                  <a:lnTo>
                    <a:pt x="18" y="17"/>
                  </a:lnTo>
                  <a:lnTo>
                    <a:pt x="19" y="15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9" y="8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6650"/>
            <p:cNvSpPr>
              <a:spLocks noEditPoints="1"/>
            </p:cNvSpPr>
            <p:nvPr/>
          </p:nvSpPr>
          <p:spPr bwMode="auto">
            <a:xfrm>
              <a:off x="5729085" y="4719951"/>
              <a:ext cx="465183" cy="465188"/>
            </a:xfrm>
            <a:custGeom>
              <a:avLst/>
              <a:gdLst>
                <a:gd name="T0" fmla="*/ 37 w 75"/>
                <a:gd name="T1" fmla="*/ 75 h 75"/>
                <a:gd name="T2" fmla="*/ 23 w 75"/>
                <a:gd name="T3" fmla="*/ 71 h 75"/>
                <a:gd name="T4" fmla="*/ 10 w 75"/>
                <a:gd name="T5" fmla="*/ 63 h 75"/>
                <a:gd name="T6" fmla="*/ 3 w 75"/>
                <a:gd name="T7" fmla="*/ 51 h 75"/>
                <a:gd name="T8" fmla="*/ 0 w 75"/>
                <a:gd name="T9" fmla="*/ 37 h 75"/>
                <a:gd name="T10" fmla="*/ 1 w 75"/>
                <a:gd name="T11" fmla="*/ 29 h 75"/>
                <a:gd name="T12" fmla="*/ 6 w 75"/>
                <a:gd name="T13" fmla="*/ 17 h 75"/>
                <a:gd name="T14" fmla="*/ 16 w 75"/>
                <a:gd name="T15" fmla="*/ 6 h 75"/>
                <a:gd name="T16" fmla="*/ 29 w 75"/>
                <a:gd name="T17" fmla="*/ 1 h 75"/>
                <a:gd name="T18" fmla="*/ 37 w 75"/>
                <a:gd name="T19" fmla="*/ 0 h 75"/>
                <a:gd name="T20" fmla="*/ 51 w 75"/>
                <a:gd name="T21" fmla="*/ 3 h 75"/>
                <a:gd name="T22" fmla="*/ 63 w 75"/>
                <a:gd name="T23" fmla="*/ 10 h 75"/>
                <a:gd name="T24" fmla="*/ 71 w 75"/>
                <a:gd name="T25" fmla="*/ 23 h 75"/>
                <a:gd name="T26" fmla="*/ 75 w 75"/>
                <a:gd name="T27" fmla="*/ 37 h 75"/>
                <a:gd name="T28" fmla="*/ 73 w 75"/>
                <a:gd name="T29" fmla="*/ 45 h 75"/>
                <a:gd name="T30" fmla="*/ 68 w 75"/>
                <a:gd name="T31" fmla="*/ 58 h 75"/>
                <a:gd name="T32" fmla="*/ 58 w 75"/>
                <a:gd name="T33" fmla="*/ 68 h 75"/>
                <a:gd name="T34" fmla="*/ 44 w 75"/>
                <a:gd name="T35" fmla="*/ 74 h 75"/>
                <a:gd name="T36" fmla="*/ 37 w 75"/>
                <a:gd name="T37" fmla="*/ 75 h 75"/>
                <a:gd name="T38" fmla="*/ 37 w 75"/>
                <a:gd name="T39" fmla="*/ 4 h 75"/>
                <a:gd name="T40" fmla="*/ 24 w 75"/>
                <a:gd name="T41" fmla="*/ 6 h 75"/>
                <a:gd name="T42" fmla="*/ 13 w 75"/>
                <a:gd name="T43" fmla="*/ 13 h 75"/>
                <a:gd name="T44" fmla="*/ 6 w 75"/>
                <a:gd name="T45" fmla="*/ 24 h 75"/>
                <a:gd name="T46" fmla="*/ 4 w 75"/>
                <a:gd name="T47" fmla="*/ 37 h 75"/>
                <a:gd name="T48" fmla="*/ 5 w 75"/>
                <a:gd name="T49" fmla="*/ 44 h 75"/>
                <a:gd name="T50" fmla="*/ 9 w 75"/>
                <a:gd name="T51" fmla="*/ 56 h 75"/>
                <a:gd name="T52" fmla="*/ 19 w 75"/>
                <a:gd name="T53" fmla="*/ 64 h 75"/>
                <a:gd name="T54" fmla="*/ 30 w 75"/>
                <a:gd name="T55" fmla="*/ 69 h 75"/>
                <a:gd name="T56" fmla="*/ 37 w 75"/>
                <a:gd name="T57" fmla="*/ 70 h 75"/>
                <a:gd name="T58" fmla="*/ 50 w 75"/>
                <a:gd name="T59" fmla="*/ 67 h 75"/>
                <a:gd name="T60" fmla="*/ 60 w 75"/>
                <a:gd name="T61" fmla="*/ 61 h 75"/>
                <a:gd name="T62" fmla="*/ 67 w 75"/>
                <a:gd name="T63" fmla="*/ 50 h 75"/>
                <a:gd name="T64" fmla="*/ 70 w 75"/>
                <a:gd name="T65" fmla="*/ 37 h 75"/>
                <a:gd name="T66" fmla="*/ 69 w 75"/>
                <a:gd name="T67" fmla="*/ 30 h 75"/>
                <a:gd name="T68" fmla="*/ 64 w 75"/>
                <a:gd name="T69" fmla="*/ 19 h 75"/>
                <a:gd name="T70" fmla="*/ 56 w 75"/>
                <a:gd name="T71" fmla="*/ 9 h 75"/>
                <a:gd name="T72" fmla="*/ 44 w 75"/>
                <a:gd name="T73" fmla="*/ 5 h 75"/>
                <a:gd name="T74" fmla="*/ 37 w 75"/>
                <a:gd name="T75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75">
                  <a:moveTo>
                    <a:pt x="37" y="75"/>
                  </a:moveTo>
                  <a:lnTo>
                    <a:pt x="37" y="75"/>
                  </a:lnTo>
                  <a:lnTo>
                    <a:pt x="29" y="74"/>
                  </a:lnTo>
                  <a:lnTo>
                    <a:pt x="23" y="71"/>
                  </a:lnTo>
                  <a:lnTo>
                    <a:pt x="16" y="68"/>
                  </a:lnTo>
                  <a:lnTo>
                    <a:pt x="10" y="63"/>
                  </a:lnTo>
                  <a:lnTo>
                    <a:pt x="6" y="58"/>
                  </a:lnTo>
                  <a:lnTo>
                    <a:pt x="3" y="51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6" y="17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58" y="6"/>
                  </a:lnTo>
                  <a:lnTo>
                    <a:pt x="63" y="10"/>
                  </a:lnTo>
                  <a:lnTo>
                    <a:pt x="68" y="17"/>
                  </a:lnTo>
                  <a:lnTo>
                    <a:pt x="71" y="23"/>
                  </a:lnTo>
                  <a:lnTo>
                    <a:pt x="73" y="29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3" y="45"/>
                  </a:lnTo>
                  <a:lnTo>
                    <a:pt x="71" y="51"/>
                  </a:lnTo>
                  <a:lnTo>
                    <a:pt x="68" y="58"/>
                  </a:lnTo>
                  <a:lnTo>
                    <a:pt x="63" y="63"/>
                  </a:lnTo>
                  <a:lnTo>
                    <a:pt x="58" y="68"/>
                  </a:lnTo>
                  <a:lnTo>
                    <a:pt x="51" y="71"/>
                  </a:lnTo>
                  <a:lnTo>
                    <a:pt x="44" y="74"/>
                  </a:lnTo>
                  <a:lnTo>
                    <a:pt x="37" y="75"/>
                  </a:lnTo>
                  <a:lnTo>
                    <a:pt x="37" y="75"/>
                  </a:lnTo>
                  <a:close/>
                  <a:moveTo>
                    <a:pt x="37" y="4"/>
                  </a:moveTo>
                  <a:lnTo>
                    <a:pt x="37" y="4"/>
                  </a:lnTo>
                  <a:lnTo>
                    <a:pt x="30" y="5"/>
                  </a:lnTo>
                  <a:lnTo>
                    <a:pt x="24" y="6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6" y="24"/>
                  </a:lnTo>
                  <a:lnTo>
                    <a:pt x="5" y="30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5" y="44"/>
                  </a:lnTo>
                  <a:lnTo>
                    <a:pt x="6" y="50"/>
                  </a:lnTo>
                  <a:lnTo>
                    <a:pt x="9" y="56"/>
                  </a:lnTo>
                  <a:lnTo>
                    <a:pt x="13" y="61"/>
                  </a:lnTo>
                  <a:lnTo>
                    <a:pt x="19" y="64"/>
                  </a:lnTo>
                  <a:lnTo>
                    <a:pt x="24" y="67"/>
                  </a:lnTo>
                  <a:lnTo>
                    <a:pt x="30" y="69"/>
                  </a:lnTo>
                  <a:lnTo>
                    <a:pt x="37" y="70"/>
                  </a:lnTo>
                  <a:lnTo>
                    <a:pt x="37" y="70"/>
                  </a:lnTo>
                  <a:lnTo>
                    <a:pt x="44" y="69"/>
                  </a:lnTo>
                  <a:lnTo>
                    <a:pt x="50" y="67"/>
                  </a:lnTo>
                  <a:lnTo>
                    <a:pt x="56" y="64"/>
                  </a:lnTo>
                  <a:lnTo>
                    <a:pt x="60" y="61"/>
                  </a:lnTo>
                  <a:lnTo>
                    <a:pt x="64" y="56"/>
                  </a:lnTo>
                  <a:lnTo>
                    <a:pt x="67" y="50"/>
                  </a:lnTo>
                  <a:lnTo>
                    <a:pt x="69" y="44"/>
                  </a:lnTo>
                  <a:lnTo>
                    <a:pt x="70" y="37"/>
                  </a:lnTo>
                  <a:lnTo>
                    <a:pt x="70" y="37"/>
                  </a:lnTo>
                  <a:lnTo>
                    <a:pt x="69" y="30"/>
                  </a:lnTo>
                  <a:lnTo>
                    <a:pt x="67" y="24"/>
                  </a:lnTo>
                  <a:lnTo>
                    <a:pt x="64" y="19"/>
                  </a:lnTo>
                  <a:lnTo>
                    <a:pt x="60" y="13"/>
                  </a:lnTo>
                  <a:lnTo>
                    <a:pt x="56" y="9"/>
                  </a:lnTo>
                  <a:lnTo>
                    <a:pt x="50" y="6"/>
                  </a:lnTo>
                  <a:lnTo>
                    <a:pt x="44" y="5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6651"/>
            <p:cNvSpPr>
              <a:spLocks noEditPoints="1"/>
            </p:cNvSpPr>
            <p:nvPr/>
          </p:nvSpPr>
          <p:spPr bwMode="auto">
            <a:xfrm>
              <a:off x="2894549" y="4732355"/>
              <a:ext cx="434175" cy="452784"/>
            </a:xfrm>
            <a:custGeom>
              <a:avLst/>
              <a:gdLst>
                <a:gd name="T0" fmla="*/ 35 w 70"/>
                <a:gd name="T1" fmla="*/ 73 h 73"/>
                <a:gd name="T2" fmla="*/ 21 w 70"/>
                <a:gd name="T3" fmla="*/ 69 h 73"/>
                <a:gd name="T4" fmla="*/ 11 w 70"/>
                <a:gd name="T5" fmla="*/ 62 h 73"/>
                <a:gd name="T6" fmla="*/ 3 w 70"/>
                <a:gd name="T7" fmla="*/ 50 h 73"/>
                <a:gd name="T8" fmla="*/ 0 w 70"/>
                <a:gd name="T9" fmla="*/ 36 h 73"/>
                <a:gd name="T10" fmla="*/ 1 w 70"/>
                <a:gd name="T11" fmla="*/ 28 h 73"/>
                <a:gd name="T12" fmla="*/ 7 w 70"/>
                <a:gd name="T13" fmla="*/ 16 h 73"/>
                <a:gd name="T14" fmla="*/ 16 w 70"/>
                <a:gd name="T15" fmla="*/ 6 h 73"/>
                <a:gd name="T16" fmla="*/ 29 w 70"/>
                <a:gd name="T17" fmla="*/ 1 h 73"/>
                <a:gd name="T18" fmla="*/ 35 w 70"/>
                <a:gd name="T19" fmla="*/ 0 h 73"/>
                <a:gd name="T20" fmla="*/ 49 w 70"/>
                <a:gd name="T21" fmla="*/ 3 h 73"/>
                <a:gd name="T22" fmla="*/ 60 w 70"/>
                <a:gd name="T23" fmla="*/ 10 h 73"/>
                <a:gd name="T24" fmla="*/ 68 w 70"/>
                <a:gd name="T25" fmla="*/ 22 h 73"/>
                <a:gd name="T26" fmla="*/ 70 w 70"/>
                <a:gd name="T27" fmla="*/ 36 h 73"/>
                <a:gd name="T28" fmla="*/ 70 w 70"/>
                <a:gd name="T29" fmla="*/ 43 h 73"/>
                <a:gd name="T30" fmla="*/ 65 w 70"/>
                <a:gd name="T31" fmla="*/ 57 h 73"/>
                <a:gd name="T32" fmla="*/ 55 w 70"/>
                <a:gd name="T33" fmla="*/ 66 h 73"/>
                <a:gd name="T34" fmla="*/ 42 w 70"/>
                <a:gd name="T35" fmla="*/ 72 h 73"/>
                <a:gd name="T36" fmla="*/ 35 w 70"/>
                <a:gd name="T37" fmla="*/ 73 h 73"/>
                <a:gd name="T38" fmla="*/ 35 w 70"/>
                <a:gd name="T39" fmla="*/ 4 h 73"/>
                <a:gd name="T40" fmla="*/ 23 w 70"/>
                <a:gd name="T41" fmla="*/ 6 h 73"/>
                <a:gd name="T42" fmla="*/ 14 w 70"/>
                <a:gd name="T43" fmla="*/ 14 h 73"/>
                <a:gd name="T44" fmla="*/ 7 w 70"/>
                <a:gd name="T45" fmla="*/ 24 h 73"/>
                <a:gd name="T46" fmla="*/ 4 w 70"/>
                <a:gd name="T47" fmla="*/ 36 h 73"/>
                <a:gd name="T48" fmla="*/ 6 w 70"/>
                <a:gd name="T49" fmla="*/ 43 h 73"/>
                <a:gd name="T50" fmla="*/ 10 w 70"/>
                <a:gd name="T51" fmla="*/ 54 h 73"/>
                <a:gd name="T52" fmla="*/ 18 w 70"/>
                <a:gd name="T53" fmla="*/ 63 h 73"/>
                <a:gd name="T54" fmla="*/ 29 w 70"/>
                <a:gd name="T55" fmla="*/ 67 h 73"/>
                <a:gd name="T56" fmla="*/ 35 w 70"/>
                <a:gd name="T57" fmla="*/ 68 h 73"/>
                <a:gd name="T58" fmla="*/ 48 w 70"/>
                <a:gd name="T59" fmla="*/ 65 h 73"/>
                <a:gd name="T60" fmla="*/ 57 w 70"/>
                <a:gd name="T61" fmla="*/ 59 h 73"/>
                <a:gd name="T62" fmla="*/ 63 w 70"/>
                <a:gd name="T63" fmla="*/ 48 h 73"/>
                <a:gd name="T64" fmla="*/ 66 w 70"/>
                <a:gd name="T65" fmla="*/ 36 h 73"/>
                <a:gd name="T66" fmla="*/ 66 w 70"/>
                <a:gd name="T67" fmla="*/ 29 h 73"/>
                <a:gd name="T68" fmla="*/ 60 w 70"/>
                <a:gd name="T69" fmla="*/ 18 h 73"/>
                <a:gd name="T70" fmla="*/ 52 w 70"/>
                <a:gd name="T71" fmla="*/ 9 h 73"/>
                <a:gd name="T72" fmla="*/ 41 w 70"/>
                <a:gd name="T73" fmla="*/ 5 h 73"/>
                <a:gd name="T74" fmla="*/ 35 w 70"/>
                <a:gd name="T75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" h="73">
                  <a:moveTo>
                    <a:pt x="35" y="73"/>
                  </a:moveTo>
                  <a:lnTo>
                    <a:pt x="35" y="73"/>
                  </a:lnTo>
                  <a:lnTo>
                    <a:pt x="29" y="72"/>
                  </a:lnTo>
                  <a:lnTo>
                    <a:pt x="21" y="69"/>
                  </a:lnTo>
                  <a:lnTo>
                    <a:pt x="16" y="66"/>
                  </a:lnTo>
                  <a:lnTo>
                    <a:pt x="11" y="62"/>
                  </a:lnTo>
                  <a:lnTo>
                    <a:pt x="7" y="57"/>
                  </a:lnTo>
                  <a:lnTo>
                    <a:pt x="3" y="50"/>
                  </a:lnTo>
                  <a:lnTo>
                    <a:pt x="1" y="43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28"/>
                  </a:lnTo>
                  <a:lnTo>
                    <a:pt x="3" y="22"/>
                  </a:lnTo>
                  <a:lnTo>
                    <a:pt x="7" y="16"/>
                  </a:lnTo>
                  <a:lnTo>
                    <a:pt x="11" y="10"/>
                  </a:lnTo>
                  <a:lnTo>
                    <a:pt x="16" y="6"/>
                  </a:lnTo>
                  <a:lnTo>
                    <a:pt x="21" y="3"/>
                  </a:lnTo>
                  <a:lnTo>
                    <a:pt x="29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60" y="10"/>
                  </a:lnTo>
                  <a:lnTo>
                    <a:pt x="65" y="16"/>
                  </a:lnTo>
                  <a:lnTo>
                    <a:pt x="68" y="22"/>
                  </a:lnTo>
                  <a:lnTo>
                    <a:pt x="70" y="28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70" y="43"/>
                  </a:lnTo>
                  <a:lnTo>
                    <a:pt x="68" y="50"/>
                  </a:lnTo>
                  <a:lnTo>
                    <a:pt x="65" y="57"/>
                  </a:lnTo>
                  <a:lnTo>
                    <a:pt x="60" y="62"/>
                  </a:lnTo>
                  <a:lnTo>
                    <a:pt x="55" y="66"/>
                  </a:lnTo>
                  <a:lnTo>
                    <a:pt x="49" y="69"/>
                  </a:lnTo>
                  <a:lnTo>
                    <a:pt x="42" y="72"/>
                  </a:lnTo>
                  <a:lnTo>
                    <a:pt x="35" y="73"/>
                  </a:lnTo>
                  <a:lnTo>
                    <a:pt x="35" y="73"/>
                  </a:lnTo>
                  <a:close/>
                  <a:moveTo>
                    <a:pt x="35" y="4"/>
                  </a:moveTo>
                  <a:lnTo>
                    <a:pt x="35" y="4"/>
                  </a:lnTo>
                  <a:lnTo>
                    <a:pt x="29" y="5"/>
                  </a:lnTo>
                  <a:lnTo>
                    <a:pt x="23" y="6"/>
                  </a:lnTo>
                  <a:lnTo>
                    <a:pt x="18" y="9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7" y="24"/>
                  </a:lnTo>
                  <a:lnTo>
                    <a:pt x="6" y="29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43"/>
                  </a:lnTo>
                  <a:lnTo>
                    <a:pt x="7" y="48"/>
                  </a:lnTo>
                  <a:lnTo>
                    <a:pt x="10" y="54"/>
                  </a:lnTo>
                  <a:lnTo>
                    <a:pt x="14" y="59"/>
                  </a:lnTo>
                  <a:lnTo>
                    <a:pt x="18" y="63"/>
                  </a:lnTo>
                  <a:lnTo>
                    <a:pt x="23" y="65"/>
                  </a:lnTo>
                  <a:lnTo>
                    <a:pt x="29" y="67"/>
                  </a:lnTo>
                  <a:lnTo>
                    <a:pt x="35" y="68"/>
                  </a:lnTo>
                  <a:lnTo>
                    <a:pt x="35" y="68"/>
                  </a:lnTo>
                  <a:lnTo>
                    <a:pt x="41" y="67"/>
                  </a:lnTo>
                  <a:lnTo>
                    <a:pt x="48" y="65"/>
                  </a:lnTo>
                  <a:lnTo>
                    <a:pt x="52" y="63"/>
                  </a:lnTo>
                  <a:lnTo>
                    <a:pt x="57" y="59"/>
                  </a:lnTo>
                  <a:lnTo>
                    <a:pt x="60" y="54"/>
                  </a:lnTo>
                  <a:lnTo>
                    <a:pt x="63" y="48"/>
                  </a:lnTo>
                  <a:lnTo>
                    <a:pt x="66" y="43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9"/>
                  </a:lnTo>
                  <a:lnTo>
                    <a:pt x="63" y="24"/>
                  </a:lnTo>
                  <a:lnTo>
                    <a:pt x="60" y="18"/>
                  </a:lnTo>
                  <a:lnTo>
                    <a:pt x="57" y="14"/>
                  </a:lnTo>
                  <a:lnTo>
                    <a:pt x="52" y="9"/>
                  </a:lnTo>
                  <a:lnTo>
                    <a:pt x="48" y="6"/>
                  </a:lnTo>
                  <a:lnTo>
                    <a:pt x="41" y="5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6652"/>
            <p:cNvSpPr>
              <a:spLocks noChangeArrowheads="1"/>
            </p:cNvSpPr>
            <p:nvPr/>
          </p:nvSpPr>
          <p:spPr bwMode="auto">
            <a:xfrm>
              <a:off x="4507194" y="4136918"/>
              <a:ext cx="24811" cy="1240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6653"/>
            <p:cNvSpPr>
              <a:spLocks/>
            </p:cNvSpPr>
            <p:nvPr/>
          </p:nvSpPr>
          <p:spPr bwMode="auto">
            <a:xfrm>
              <a:off x="4699473" y="4130717"/>
              <a:ext cx="62025" cy="130254"/>
            </a:xfrm>
            <a:custGeom>
              <a:avLst/>
              <a:gdLst>
                <a:gd name="T0" fmla="*/ 7 w 10"/>
                <a:gd name="T1" fmla="*/ 21 h 21"/>
                <a:gd name="T2" fmla="*/ 0 w 10"/>
                <a:gd name="T3" fmla="*/ 1 h 21"/>
                <a:gd name="T4" fmla="*/ 4 w 10"/>
                <a:gd name="T5" fmla="*/ 0 h 21"/>
                <a:gd name="T6" fmla="*/ 10 w 10"/>
                <a:gd name="T7" fmla="*/ 20 h 21"/>
                <a:gd name="T8" fmla="*/ 7 w 1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">
                  <a:moveTo>
                    <a:pt x="7" y="21"/>
                  </a:moveTo>
                  <a:lnTo>
                    <a:pt x="0" y="1"/>
                  </a:lnTo>
                  <a:lnTo>
                    <a:pt x="4" y="0"/>
                  </a:lnTo>
                  <a:lnTo>
                    <a:pt x="10" y="2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6654"/>
            <p:cNvSpPr>
              <a:spLocks/>
            </p:cNvSpPr>
            <p:nvPr/>
          </p:nvSpPr>
          <p:spPr bwMode="auto">
            <a:xfrm>
              <a:off x="4773903" y="4130717"/>
              <a:ext cx="111644" cy="155064"/>
            </a:xfrm>
            <a:custGeom>
              <a:avLst/>
              <a:gdLst>
                <a:gd name="T0" fmla="*/ 15 w 18"/>
                <a:gd name="T1" fmla="*/ 25 h 25"/>
                <a:gd name="T2" fmla="*/ 0 w 18"/>
                <a:gd name="T3" fmla="*/ 2 h 25"/>
                <a:gd name="T4" fmla="*/ 3 w 18"/>
                <a:gd name="T5" fmla="*/ 0 h 25"/>
                <a:gd name="T6" fmla="*/ 18 w 18"/>
                <a:gd name="T7" fmla="*/ 23 h 25"/>
                <a:gd name="T8" fmla="*/ 15 w 18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5" y="25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8" y="23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6655"/>
            <p:cNvSpPr>
              <a:spLocks/>
            </p:cNvSpPr>
            <p:nvPr/>
          </p:nvSpPr>
          <p:spPr bwMode="auto">
            <a:xfrm>
              <a:off x="4271499" y="4130717"/>
              <a:ext cx="55819" cy="130254"/>
            </a:xfrm>
            <a:custGeom>
              <a:avLst/>
              <a:gdLst>
                <a:gd name="T0" fmla="*/ 4 w 9"/>
                <a:gd name="T1" fmla="*/ 21 h 21"/>
                <a:gd name="T2" fmla="*/ 0 w 9"/>
                <a:gd name="T3" fmla="*/ 20 h 21"/>
                <a:gd name="T4" fmla="*/ 5 w 9"/>
                <a:gd name="T5" fmla="*/ 0 h 21"/>
                <a:gd name="T6" fmla="*/ 9 w 9"/>
                <a:gd name="T7" fmla="*/ 1 h 21"/>
                <a:gd name="T8" fmla="*/ 4 w 9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4" y="21"/>
                  </a:moveTo>
                  <a:lnTo>
                    <a:pt x="0" y="20"/>
                  </a:lnTo>
                  <a:lnTo>
                    <a:pt x="5" y="0"/>
                  </a:lnTo>
                  <a:lnTo>
                    <a:pt x="9" y="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6656"/>
            <p:cNvSpPr>
              <a:spLocks noEditPoints="1"/>
            </p:cNvSpPr>
            <p:nvPr/>
          </p:nvSpPr>
          <p:spPr bwMode="auto">
            <a:xfrm>
              <a:off x="382546" y="2654528"/>
              <a:ext cx="8360948" cy="2679472"/>
            </a:xfrm>
            <a:custGeom>
              <a:avLst/>
              <a:gdLst>
                <a:gd name="T0" fmla="*/ 502 w 1348"/>
                <a:gd name="T1" fmla="*/ 394 h 432"/>
                <a:gd name="T2" fmla="*/ 511 w 1348"/>
                <a:gd name="T3" fmla="*/ 384 h 432"/>
                <a:gd name="T4" fmla="*/ 484 w 1348"/>
                <a:gd name="T5" fmla="*/ 334 h 432"/>
                <a:gd name="T6" fmla="*/ 443 w 1348"/>
                <a:gd name="T7" fmla="*/ 419 h 432"/>
                <a:gd name="T8" fmla="*/ 398 w 1348"/>
                <a:gd name="T9" fmla="*/ 357 h 432"/>
                <a:gd name="T10" fmla="*/ 344 w 1348"/>
                <a:gd name="T11" fmla="*/ 335 h 432"/>
                <a:gd name="T12" fmla="*/ 203 w 1348"/>
                <a:gd name="T13" fmla="*/ 322 h 432"/>
                <a:gd name="T14" fmla="*/ 167 w 1348"/>
                <a:gd name="T15" fmla="*/ 314 h 432"/>
                <a:gd name="T16" fmla="*/ 1 w 1348"/>
                <a:gd name="T17" fmla="*/ 263 h 432"/>
                <a:gd name="T18" fmla="*/ 588 w 1348"/>
                <a:gd name="T19" fmla="*/ 269 h 432"/>
                <a:gd name="T20" fmla="*/ 660 w 1348"/>
                <a:gd name="T21" fmla="*/ 86 h 432"/>
                <a:gd name="T22" fmla="*/ 678 w 1348"/>
                <a:gd name="T23" fmla="*/ 106 h 432"/>
                <a:gd name="T24" fmla="*/ 750 w 1348"/>
                <a:gd name="T25" fmla="*/ 260 h 432"/>
                <a:gd name="T26" fmla="*/ 760 w 1348"/>
                <a:gd name="T27" fmla="*/ 306 h 432"/>
                <a:gd name="T28" fmla="*/ 1348 w 1348"/>
                <a:gd name="T29" fmla="*/ 283 h 432"/>
                <a:gd name="T30" fmla="*/ 1152 w 1348"/>
                <a:gd name="T31" fmla="*/ 300 h 432"/>
                <a:gd name="T32" fmla="*/ 1008 w 1348"/>
                <a:gd name="T33" fmla="*/ 313 h 432"/>
                <a:gd name="T34" fmla="*/ 909 w 1348"/>
                <a:gd name="T35" fmla="*/ 323 h 432"/>
                <a:gd name="T36" fmla="*/ 923 w 1348"/>
                <a:gd name="T37" fmla="*/ 413 h 432"/>
                <a:gd name="T38" fmla="*/ 856 w 1348"/>
                <a:gd name="T39" fmla="*/ 373 h 432"/>
                <a:gd name="T40" fmla="*/ 828 w 1348"/>
                <a:gd name="T41" fmla="*/ 404 h 432"/>
                <a:gd name="T42" fmla="*/ 846 w 1348"/>
                <a:gd name="T43" fmla="*/ 425 h 432"/>
                <a:gd name="T44" fmla="*/ 810 w 1348"/>
                <a:gd name="T45" fmla="*/ 427 h 432"/>
                <a:gd name="T46" fmla="*/ 801 w 1348"/>
                <a:gd name="T47" fmla="*/ 395 h 432"/>
                <a:gd name="T48" fmla="*/ 774 w 1348"/>
                <a:gd name="T49" fmla="*/ 345 h 432"/>
                <a:gd name="T50" fmla="*/ 698 w 1348"/>
                <a:gd name="T51" fmla="*/ 382 h 432"/>
                <a:gd name="T52" fmla="*/ 682 w 1348"/>
                <a:gd name="T53" fmla="*/ 431 h 432"/>
                <a:gd name="T54" fmla="*/ 656 w 1348"/>
                <a:gd name="T55" fmla="*/ 431 h 432"/>
                <a:gd name="T56" fmla="*/ 619 w 1348"/>
                <a:gd name="T57" fmla="*/ 376 h 432"/>
                <a:gd name="T58" fmla="*/ 529 w 1348"/>
                <a:gd name="T59" fmla="*/ 413 h 432"/>
                <a:gd name="T60" fmla="*/ 544 w 1348"/>
                <a:gd name="T61" fmla="*/ 427 h 432"/>
                <a:gd name="T62" fmla="*/ 502 w 1348"/>
                <a:gd name="T63" fmla="*/ 398 h 432"/>
                <a:gd name="T64" fmla="*/ 531 w 1348"/>
                <a:gd name="T65" fmla="*/ 420 h 432"/>
                <a:gd name="T66" fmla="*/ 538 w 1348"/>
                <a:gd name="T67" fmla="*/ 400 h 432"/>
                <a:gd name="T68" fmla="*/ 594 w 1348"/>
                <a:gd name="T69" fmla="*/ 357 h 432"/>
                <a:gd name="T70" fmla="*/ 657 w 1348"/>
                <a:gd name="T71" fmla="*/ 408 h 432"/>
                <a:gd name="T72" fmla="*/ 673 w 1348"/>
                <a:gd name="T73" fmla="*/ 422 h 432"/>
                <a:gd name="T74" fmla="*/ 698 w 1348"/>
                <a:gd name="T75" fmla="*/ 375 h 432"/>
                <a:gd name="T76" fmla="*/ 760 w 1348"/>
                <a:gd name="T77" fmla="*/ 344 h 432"/>
                <a:gd name="T78" fmla="*/ 813 w 1348"/>
                <a:gd name="T79" fmla="*/ 413 h 432"/>
                <a:gd name="T80" fmla="*/ 796 w 1348"/>
                <a:gd name="T81" fmla="*/ 423 h 432"/>
                <a:gd name="T82" fmla="*/ 828 w 1348"/>
                <a:gd name="T83" fmla="*/ 421 h 432"/>
                <a:gd name="T84" fmla="*/ 834 w 1348"/>
                <a:gd name="T85" fmla="*/ 400 h 432"/>
                <a:gd name="T86" fmla="*/ 826 w 1348"/>
                <a:gd name="T87" fmla="*/ 383 h 432"/>
                <a:gd name="T88" fmla="*/ 870 w 1348"/>
                <a:gd name="T89" fmla="*/ 401 h 432"/>
                <a:gd name="T90" fmla="*/ 938 w 1348"/>
                <a:gd name="T91" fmla="*/ 372 h 432"/>
                <a:gd name="T92" fmla="*/ 993 w 1348"/>
                <a:gd name="T93" fmla="*/ 321 h 432"/>
                <a:gd name="T94" fmla="*/ 1138 w 1348"/>
                <a:gd name="T95" fmla="*/ 313 h 432"/>
                <a:gd name="T96" fmla="*/ 1318 w 1348"/>
                <a:gd name="T97" fmla="*/ 282 h 432"/>
                <a:gd name="T98" fmla="*/ 754 w 1348"/>
                <a:gd name="T99" fmla="*/ 311 h 432"/>
                <a:gd name="T100" fmla="*/ 739 w 1348"/>
                <a:gd name="T101" fmla="*/ 243 h 432"/>
                <a:gd name="T102" fmla="*/ 673 w 1348"/>
                <a:gd name="T103" fmla="*/ 84 h 432"/>
                <a:gd name="T104" fmla="*/ 637 w 1348"/>
                <a:gd name="T105" fmla="*/ 204 h 432"/>
                <a:gd name="T106" fmla="*/ 588 w 1348"/>
                <a:gd name="T107" fmla="*/ 310 h 432"/>
                <a:gd name="T108" fmla="*/ 195 w 1348"/>
                <a:gd name="T109" fmla="*/ 301 h 432"/>
                <a:gd name="T110" fmla="*/ 337 w 1348"/>
                <a:gd name="T111" fmla="*/ 312 h 432"/>
                <a:gd name="T112" fmla="*/ 426 w 1348"/>
                <a:gd name="T113" fmla="*/ 330 h 432"/>
                <a:gd name="T114" fmla="*/ 426 w 1348"/>
                <a:gd name="T115" fmla="*/ 413 h 432"/>
                <a:gd name="T116" fmla="*/ 479 w 1348"/>
                <a:gd name="T117" fmla="*/ 366 h 432"/>
                <a:gd name="T118" fmla="*/ 512 w 1348"/>
                <a:gd name="T119" fmla="*/ 374 h 432"/>
                <a:gd name="T120" fmla="*/ 520 w 1348"/>
                <a:gd name="T121" fmla="*/ 417 h 432"/>
                <a:gd name="T122" fmla="*/ 502 w 1348"/>
                <a:gd name="T123" fmla="*/ 3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8" h="432">
                  <a:moveTo>
                    <a:pt x="502" y="432"/>
                  </a:moveTo>
                  <a:lnTo>
                    <a:pt x="502" y="432"/>
                  </a:lnTo>
                  <a:lnTo>
                    <a:pt x="500" y="431"/>
                  </a:lnTo>
                  <a:lnTo>
                    <a:pt x="497" y="430"/>
                  </a:lnTo>
                  <a:lnTo>
                    <a:pt x="497" y="430"/>
                  </a:lnTo>
                  <a:lnTo>
                    <a:pt x="496" y="428"/>
                  </a:lnTo>
                  <a:lnTo>
                    <a:pt x="494" y="421"/>
                  </a:lnTo>
                  <a:lnTo>
                    <a:pt x="494" y="421"/>
                  </a:lnTo>
                  <a:lnTo>
                    <a:pt x="493" y="409"/>
                  </a:lnTo>
                  <a:lnTo>
                    <a:pt x="493" y="401"/>
                  </a:lnTo>
                  <a:lnTo>
                    <a:pt x="494" y="399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98" y="395"/>
                  </a:lnTo>
                  <a:lnTo>
                    <a:pt x="502" y="394"/>
                  </a:lnTo>
                  <a:lnTo>
                    <a:pt x="502" y="394"/>
                  </a:lnTo>
                  <a:lnTo>
                    <a:pt x="506" y="395"/>
                  </a:lnTo>
                  <a:lnTo>
                    <a:pt x="510" y="397"/>
                  </a:lnTo>
                  <a:lnTo>
                    <a:pt x="510" y="397"/>
                  </a:lnTo>
                  <a:lnTo>
                    <a:pt x="512" y="403"/>
                  </a:lnTo>
                  <a:lnTo>
                    <a:pt x="513" y="411"/>
                  </a:lnTo>
                  <a:lnTo>
                    <a:pt x="515" y="411"/>
                  </a:lnTo>
                  <a:lnTo>
                    <a:pt x="515" y="411"/>
                  </a:lnTo>
                  <a:lnTo>
                    <a:pt x="514" y="400"/>
                  </a:lnTo>
                  <a:lnTo>
                    <a:pt x="514" y="400"/>
                  </a:lnTo>
                  <a:lnTo>
                    <a:pt x="514" y="397"/>
                  </a:lnTo>
                  <a:lnTo>
                    <a:pt x="514" y="397"/>
                  </a:lnTo>
                  <a:lnTo>
                    <a:pt x="513" y="396"/>
                  </a:lnTo>
                  <a:lnTo>
                    <a:pt x="513" y="396"/>
                  </a:lnTo>
                  <a:lnTo>
                    <a:pt x="512" y="391"/>
                  </a:lnTo>
                  <a:lnTo>
                    <a:pt x="511" y="384"/>
                  </a:lnTo>
                  <a:lnTo>
                    <a:pt x="511" y="384"/>
                  </a:lnTo>
                  <a:lnTo>
                    <a:pt x="510" y="382"/>
                  </a:lnTo>
                  <a:lnTo>
                    <a:pt x="510" y="382"/>
                  </a:lnTo>
                  <a:lnTo>
                    <a:pt x="509" y="379"/>
                  </a:lnTo>
                  <a:lnTo>
                    <a:pt x="507" y="374"/>
                  </a:lnTo>
                  <a:lnTo>
                    <a:pt x="507" y="374"/>
                  </a:lnTo>
                  <a:lnTo>
                    <a:pt x="509" y="361"/>
                  </a:lnTo>
                  <a:lnTo>
                    <a:pt x="509" y="361"/>
                  </a:lnTo>
                  <a:lnTo>
                    <a:pt x="510" y="350"/>
                  </a:lnTo>
                  <a:lnTo>
                    <a:pt x="510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09" y="346"/>
                  </a:lnTo>
                  <a:lnTo>
                    <a:pt x="507" y="345"/>
                  </a:lnTo>
                  <a:lnTo>
                    <a:pt x="507" y="345"/>
                  </a:lnTo>
                  <a:lnTo>
                    <a:pt x="506" y="337"/>
                  </a:lnTo>
                  <a:lnTo>
                    <a:pt x="484" y="334"/>
                  </a:lnTo>
                  <a:lnTo>
                    <a:pt x="481" y="351"/>
                  </a:lnTo>
                  <a:lnTo>
                    <a:pt x="481" y="351"/>
                  </a:lnTo>
                  <a:lnTo>
                    <a:pt x="482" y="357"/>
                  </a:lnTo>
                  <a:lnTo>
                    <a:pt x="483" y="369"/>
                  </a:lnTo>
                  <a:lnTo>
                    <a:pt x="483" y="375"/>
                  </a:lnTo>
                  <a:lnTo>
                    <a:pt x="483" y="382"/>
                  </a:lnTo>
                  <a:lnTo>
                    <a:pt x="481" y="390"/>
                  </a:lnTo>
                  <a:lnTo>
                    <a:pt x="479" y="397"/>
                  </a:lnTo>
                  <a:lnTo>
                    <a:pt x="479" y="397"/>
                  </a:lnTo>
                  <a:lnTo>
                    <a:pt x="474" y="403"/>
                  </a:lnTo>
                  <a:lnTo>
                    <a:pt x="470" y="409"/>
                  </a:lnTo>
                  <a:lnTo>
                    <a:pt x="464" y="413"/>
                  </a:lnTo>
                  <a:lnTo>
                    <a:pt x="459" y="416"/>
                  </a:lnTo>
                  <a:lnTo>
                    <a:pt x="455" y="418"/>
                  </a:lnTo>
                  <a:lnTo>
                    <a:pt x="450" y="419"/>
                  </a:lnTo>
                  <a:lnTo>
                    <a:pt x="443" y="419"/>
                  </a:lnTo>
                  <a:lnTo>
                    <a:pt x="443" y="419"/>
                  </a:lnTo>
                  <a:lnTo>
                    <a:pt x="441" y="419"/>
                  </a:lnTo>
                  <a:lnTo>
                    <a:pt x="441" y="419"/>
                  </a:lnTo>
                  <a:lnTo>
                    <a:pt x="432" y="419"/>
                  </a:lnTo>
                  <a:lnTo>
                    <a:pt x="425" y="417"/>
                  </a:lnTo>
                  <a:lnTo>
                    <a:pt x="419" y="414"/>
                  </a:lnTo>
                  <a:lnTo>
                    <a:pt x="412" y="409"/>
                  </a:lnTo>
                  <a:lnTo>
                    <a:pt x="405" y="402"/>
                  </a:lnTo>
                  <a:lnTo>
                    <a:pt x="402" y="397"/>
                  </a:lnTo>
                  <a:lnTo>
                    <a:pt x="400" y="392"/>
                  </a:lnTo>
                  <a:lnTo>
                    <a:pt x="398" y="386"/>
                  </a:lnTo>
                  <a:lnTo>
                    <a:pt x="397" y="379"/>
                  </a:lnTo>
                  <a:lnTo>
                    <a:pt x="397" y="379"/>
                  </a:lnTo>
                  <a:lnTo>
                    <a:pt x="396" y="371"/>
                  </a:lnTo>
                  <a:lnTo>
                    <a:pt x="397" y="363"/>
                  </a:lnTo>
                  <a:lnTo>
                    <a:pt x="398" y="357"/>
                  </a:lnTo>
                  <a:lnTo>
                    <a:pt x="401" y="351"/>
                  </a:lnTo>
                  <a:lnTo>
                    <a:pt x="406" y="341"/>
                  </a:lnTo>
                  <a:lnTo>
                    <a:pt x="411" y="336"/>
                  </a:lnTo>
                  <a:lnTo>
                    <a:pt x="411" y="336"/>
                  </a:lnTo>
                  <a:lnTo>
                    <a:pt x="416" y="332"/>
                  </a:lnTo>
                  <a:lnTo>
                    <a:pt x="421" y="329"/>
                  </a:lnTo>
                  <a:lnTo>
                    <a:pt x="428" y="324"/>
                  </a:lnTo>
                  <a:lnTo>
                    <a:pt x="428" y="323"/>
                  </a:lnTo>
                  <a:lnTo>
                    <a:pt x="353" y="317"/>
                  </a:lnTo>
                  <a:lnTo>
                    <a:pt x="353" y="317"/>
                  </a:lnTo>
                  <a:lnTo>
                    <a:pt x="351" y="325"/>
                  </a:lnTo>
                  <a:lnTo>
                    <a:pt x="350" y="330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6" y="334"/>
                  </a:lnTo>
                  <a:lnTo>
                    <a:pt x="344" y="335"/>
                  </a:lnTo>
                  <a:lnTo>
                    <a:pt x="344" y="335"/>
                  </a:lnTo>
                  <a:lnTo>
                    <a:pt x="341" y="334"/>
                  </a:lnTo>
                  <a:lnTo>
                    <a:pt x="339" y="333"/>
                  </a:lnTo>
                  <a:lnTo>
                    <a:pt x="337" y="332"/>
                  </a:lnTo>
                  <a:lnTo>
                    <a:pt x="336" y="330"/>
                  </a:lnTo>
                  <a:lnTo>
                    <a:pt x="336" y="330"/>
                  </a:lnTo>
                  <a:lnTo>
                    <a:pt x="334" y="321"/>
                  </a:lnTo>
                  <a:lnTo>
                    <a:pt x="334" y="314"/>
                  </a:lnTo>
                  <a:lnTo>
                    <a:pt x="212" y="305"/>
                  </a:lnTo>
                  <a:lnTo>
                    <a:pt x="212" y="305"/>
                  </a:lnTo>
                  <a:lnTo>
                    <a:pt x="211" y="314"/>
                  </a:lnTo>
                  <a:lnTo>
                    <a:pt x="210" y="319"/>
                  </a:lnTo>
                  <a:lnTo>
                    <a:pt x="209" y="321"/>
                  </a:lnTo>
                  <a:lnTo>
                    <a:pt x="208" y="321"/>
                  </a:lnTo>
                  <a:lnTo>
                    <a:pt x="208" y="321"/>
                  </a:lnTo>
                  <a:lnTo>
                    <a:pt x="203" y="322"/>
                  </a:lnTo>
                  <a:lnTo>
                    <a:pt x="203" y="322"/>
                  </a:lnTo>
                  <a:lnTo>
                    <a:pt x="199" y="321"/>
                  </a:lnTo>
                  <a:lnTo>
                    <a:pt x="195" y="320"/>
                  </a:lnTo>
                  <a:lnTo>
                    <a:pt x="193" y="318"/>
                  </a:lnTo>
                  <a:lnTo>
                    <a:pt x="193" y="316"/>
                  </a:lnTo>
                  <a:lnTo>
                    <a:pt x="193" y="316"/>
                  </a:lnTo>
                  <a:lnTo>
                    <a:pt x="192" y="310"/>
                  </a:lnTo>
                  <a:lnTo>
                    <a:pt x="191" y="303"/>
                  </a:lnTo>
                  <a:lnTo>
                    <a:pt x="173" y="302"/>
                  </a:lnTo>
                  <a:lnTo>
                    <a:pt x="173" y="302"/>
                  </a:lnTo>
                  <a:lnTo>
                    <a:pt x="172" y="310"/>
                  </a:lnTo>
                  <a:lnTo>
                    <a:pt x="171" y="313"/>
                  </a:lnTo>
                  <a:lnTo>
                    <a:pt x="170" y="315"/>
                  </a:lnTo>
                  <a:lnTo>
                    <a:pt x="169" y="315"/>
                  </a:lnTo>
                  <a:lnTo>
                    <a:pt x="168" y="315"/>
                  </a:lnTo>
                  <a:lnTo>
                    <a:pt x="167" y="314"/>
                  </a:lnTo>
                  <a:lnTo>
                    <a:pt x="167" y="314"/>
                  </a:lnTo>
                  <a:lnTo>
                    <a:pt x="166" y="312"/>
                  </a:lnTo>
                  <a:lnTo>
                    <a:pt x="166" y="301"/>
                  </a:lnTo>
                  <a:lnTo>
                    <a:pt x="27" y="293"/>
                  </a:lnTo>
                  <a:lnTo>
                    <a:pt x="23" y="286"/>
                  </a:lnTo>
                  <a:lnTo>
                    <a:pt x="8" y="286"/>
                  </a:lnTo>
                  <a:lnTo>
                    <a:pt x="8" y="286"/>
                  </a:lnTo>
                  <a:lnTo>
                    <a:pt x="6" y="297"/>
                  </a:lnTo>
                  <a:lnTo>
                    <a:pt x="5" y="298"/>
                  </a:lnTo>
                  <a:lnTo>
                    <a:pt x="4" y="298"/>
                  </a:lnTo>
                  <a:lnTo>
                    <a:pt x="4" y="298"/>
                  </a:lnTo>
                  <a:lnTo>
                    <a:pt x="1" y="298"/>
                  </a:lnTo>
                  <a:lnTo>
                    <a:pt x="0" y="295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63"/>
                  </a:lnTo>
                  <a:lnTo>
                    <a:pt x="1" y="262"/>
                  </a:lnTo>
                  <a:lnTo>
                    <a:pt x="4" y="262"/>
                  </a:lnTo>
                  <a:lnTo>
                    <a:pt x="4" y="262"/>
                  </a:lnTo>
                  <a:lnTo>
                    <a:pt x="5" y="262"/>
                  </a:lnTo>
                  <a:lnTo>
                    <a:pt x="6" y="263"/>
                  </a:lnTo>
                  <a:lnTo>
                    <a:pt x="7" y="276"/>
                  </a:lnTo>
                  <a:lnTo>
                    <a:pt x="7" y="276"/>
                  </a:lnTo>
                  <a:lnTo>
                    <a:pt x="13" y="275"/>
                  </a:lnTo>
                  <a:lnTo>
                    <a:pt x="580" y="307"/>
                  </a:lnTo>
                  <a:lnTo>
                    <a:pt x="580" y="307"/>
                  </a:lnTo>
                  <a:lnTo>
                    <a:pt x="586" y="305"/>
                  </a:lnTo>
                  <a:lnTo>
                    <a:pt x="588" y="303"/>
                  </a:lnTo>
                  <a:lnTo>
                    <a:pt x="589" y="301"/>
                  </a:lnTo>
                  <a:lnTo>
                    <a:pt x="589" y="298"/>
                  </a:lnTo>
                  <a:lnTo>
                    <a:pt x="589" y="298"/>
                  </a:lnTo>
                  <a:lnTo>
                    <a:pt x="588" y="269"/>
                  </a:lnTo>
                  <a:lnTo>
                    <a:pt x="588" y="269"/>
                  </a:lnTo>
                  <a:lnTo>
                    <a:pt x="589" y="259"/>
                  </a:lnTo>
                  <a:lnTo>
                    <a:pt x="591" y="249"/>
                  </a:lnTo>
                  <a:lnTo>
                    <a:pt x="594" y="241"/>
                  </a:lnTo>
                  <a:lnTo>
                    <a:pt x="597" y="234"/>
                  </a:lnTo>
                  <a:lnTo>
                    <a:pt x="602" y="226"/>
                  </a:lnTo>
                  <a:lnTo>
                    <a:pt x="608" y="221"/>
                  </a:lnTo>
                  <a:lnTo>
                    <a:pt x="613" y="216"/>
                  </a:lnTo>
                  <a:lnTo>
                    <a:pt x="618" y="210"/>
                  </a:lnTo>
                  <a:lnTo>
                    <a:pt x="631" y="203"/>
                  </a:lnTo>
                  <a:lnTo>
                    <a:pt x="642" y="198"/>
                  </a:lnTo>
                  <a:lnTo>
                    <a:pt x="652" y="195"/>
                  </a:lnTo>
                  <a:lnTo>
                    <a:pt x="657" y="194"/>
                  </a:lnTo>
                  <a:lnTo>
                    <a:pt x="657" y="194"/>
                  </a:lnTo>
                  <a:lnTo>
                    <a:pt x="660" y="100"/>
                  </a:lnTo>
                  <a:lnTo>
                    <a:pt x="660" y="86"/>
                  </a:lnTo>
                  <a:lnTo>
                    <a:pt x="660" y="86"/>
                  </a:lnTo>
                  <a:lnTo>
                    <a:pt x="662" y="41"/>
                  </a:lnTo>
                  <a:lnTo>
                    <a:pt x="664" y="14"/>
                  </a:lnTo>
                  <a:lnTo>
                    <a:pt x="665" y="7"/>
                  </a:lnTo>
                  <a:lnTo>
                    <a:pt x="666" y="3"/>
                  </a:lnTo>
                  <a:lnTo>
                    <a:pt x="668" y="0"/>
                  </a:lnTo>
                  <a:lnTo>
                    <a:pt x="669" y="0"/>
                  </a:lnTo>
                  <a:lnTo>
                    <a:pt x="669" y="0"/>
                  </a:lnTo>
                  <a:lnTo>
                    <a:pt x="671" y="0"/>
                  </a:lnTo>
                  <a:lnTo>
                    <a:pt x="672" y="2"/>
                  </a:lnTo>
                  <a:lnTo>
                    <a:pt x="674" y="7"/>
                  </a:lnTo>
                  <a:lnTo>
                    <a:pt x="675" y="14"/>
                  </a:lnTo>
                  <a:lnTo>
                    <a:pt x="676" y="40"/>
                  </a:lnTo>
                  <a:lnTo>
                    <a:pt x="677" y="84"/>
                  </a:lnTo>
                  <a:lnTo>
                    <a:pt x="677" y="84"/>
                  </a:lnTo>
                  <a:lnTo>
                    <a:pt x="678" y="106"/>
                  </a:lnTo>
                  <a:lnTo>
                    <a:pt x="678" y="106"/>
                  </a:lnTo>
                  <a:lnTo>
                    <a:pt x="680" y="161"/>
                  </a:lnTo>
                  <a:lnTo>
                    <a:pt x="681" y="194"/>
                  </a:lnTo>
                  <a:lnTo>
                    <a:pt x="681" y="194"/>
                  </a:lnTo>
                  <a:lnTo>
                    <a:pt x="690" y="196"/>
                  </a:lnTo>
                  <a:lnTo>
                    <a:pt x="703" y="200"/>
                  </a:lnTo>
                  <a:lnTo>
                    <a:pt x="710" y="204"/>
                  </a:lnTo>
                  <a:lnTo>
                    <a:pt x="717" y="209"/>
                  </a:lnTo>
                  <a:lnTo>
                    <a:pt x="725" y="215"/>
                  </a:lnTo>
                  <a:lnTo>
                    <a:pt x="731" y="222"/>
                  </a:lnTo>
                  <a:lnTo>
                    <a:pt x="731" y="222"/>
                  </a:lnTo>
                  <a:lnTo>
                    <a:pt x="736" y="229"/>
                  </a:lnTo>
                  <a:lnTo>
                    <a:pt x="743" y="240"/>
                  </a:lnTo>
                  <a:lnTo>
                    <a:pt x="748" y="250"/>
                  </a:lnTo>
                  <a:lnTo>
                    <a:pt x="749" y="256"/>
                  </a:lnTo>
                  <a:lnTo>
                    <a:pt x="750" y="260"/>
                  </a:lnTo>
                  <a:lnTo>
                    <a:pt x="750" y="260"/>
                  </a:lnTo>
                  <a:lnTo>
                    <a:pt x="750" y="275"/>
                  </a:lnTo>
                  <a:lnTo>
                    <a:pt x="750" y="285"/>
                  </a:lnTo>
                  <a:lnTo>
                    <a:pt x="748" y="296"/>
                  </a:lnTo>
                  <a:lnTo>
                    <a:pt x="748" y="296"/>
                  </a:lnTo>
                  <a:lnTo>
                    <a:pt x="748" y="299"/>
                  </a:lnTo>
                  <a:lnTo>
                    <a:pt x="749" y="299"/>
                  </a:lnTo>
                  <a:lnTo>
                    <a:pt x="749" y="299"/>
                  </a:lnTo>
                  <a:lnTo>
                    <a:pt x="750" y="301"/>
                  </a:lnTo>
                  <a:lnTo>
                    <a:pt x="751" y="303"/>
                  </a:lnTo>
                  <a:lnTo>
                    <a:pt x="751" y="303"/>
                  </a:lnTo>
                  <a:lnTo>
                    <a:pt x="751" y="304"/>
                  </a:lnTo>
                  <a:lnTo>
                    <a:pt x="752" y="305"/>
                  </a:lnTo>
                  <a:lnTo>
                    <a:pt x="755" y="306"/>
                  </a:lnTo>
                  <a:lnTo>
                    <a:pt x="760" y="306"/>
                  </a:lnTo>
                  <a:lnTo>
                    <a:pt x="760" y="306"/>
                  </a:lnTo>
                  <a:lnTo>
                    <a:pt x="779" y="305"/>
                  </a:lnTo>
                  <a:lnTo>
                    <a:pt x="779" y="305"/>
                  </a:lnTo>
                  <a:lnTo>
                    <a:pt x="866" y="299"/>
                  </a:lnTo>
                  <a:lnTo>
                    <a:pt x="986" y="292"/>
                  </a:lnTo>
                  <a:lnTo>
                    <a:pt x="1315" y="272"/>
                  </a:lnTo>
                  <a:lnTo>
                    <a:pt x="1340" y="272"/>
                  </a:lnTo>
                  <a:lnTo>
                    <a:pt x="1340" y="272"/>
                  </a:lnTo>
                  <a:lnTo>
                    <a:pt x="1342" y="258"/>
                  </a:lnTo>
                  <a:lnTo>
                    <a:pt x="1343" y="256"/>
                  </a:lnTo>
                  <a:lnTo>
                    <a:pt x="1344" y="256"/>
                  </a:lnTo>
                  <a:lnTo>
                    <a:pt x="1346" y="256"/>
                  </a:lnTo>
                  <a:lnTo>
                    <a:pt x="1347" y="257"/>
                  </a:lnTo>
                  <a:lnTo>
                    <a:pt x="1347" y="257"/>
                  </a:lnTo>
                  <a:lnTo>
                    <a:pt x="1347" y="262"/>
                  </a:lnTo>
                  <a:lnTo>
                    <a:pt x="1348" y="273"/>
                  </a:lnTo>
                  <a:lnTo>
                    <a:pt x="1348" y="283"/>
                  </a:lnTo>
                  <a:lnTo>
                    <a:pt x="1347" y="290"/>
                  </a:lnTo>
                  <a:lnTo>
                    <a:pt x="1346" y="291"/>
                  </a:lnTo>
                  <a:lnTo>
                    <a:pt x="1344" y="291"/>
                  </a:lnTo>
                  <a:lnTo>
                    <a:pt x="1344" y="291"/>
                  </a:lnTo>
                  <a:lnTo>
                    <a:pt x="1343" y="291"/>
                  </a:lnTo>
                  <a:lnTo>
                    <a:pt x="1342" y="290"/>
                  </a:lnTo>
                  <a:lnTo>
                    <a:pt x="1340" y="287"/>
                  </a:lnTo>
                  <a:lnTo>
                    <a:pt x="1338" y="283"/>
                  </a:lnTo>
                  <a:lnTo>
                    <a:pt x="1323" y="283"/>
                  </a:lnTo>
                  <a:lnTo>
                    <a:pt x="1323" y="283"/>
                  </a:lnTo>
                  <a:lnTo>
                    <a:pt x="1322" y="284"/>
                  </a:lnTo>
                  <a:lnTo>
                    <a:pt x="1322" y="284"/>
                  </a:lnTo>
                  <a:lnTo>
                    <a:pt x="1321" y="285"/>
                  </a:lnTo>
                  <a:lnTo>
                    <a:pt x="1319" y="286"/>
                  </a:lnTo>
                  <a:lnTo>
                    <a:pt x="1319" y="286"/>
                  </a:lnTo>
                  <a:lnTo>
                    <a:pt x="1152" y="300"/>
                  </a:lnTo>
                  <a:lnTo>
                    <a:pt x="1152" y="300"/>
                  </a:lnTo>
                  <a:lnTo>
                    <a:pt x="1151" y="306"/>
                  </a:lnTo>
                  <a:lnTo>
                    <a:pt x="1149" y="313"/>
                  </a:lnTo>
                  <a:lnTo>
                    <a:pt x="1149" y="313"/>
                  </a:lnTo>
                  <a:lnTo>
                    <a:pt x="1147" y="316"/>
                  </a:lnTo>
                  <a:lnTo>
                    <a:pt x="1145" y="318"/>
                  </a:lnTo>
                  <a:lnTo>
                    <a:pt x="1142" y="318"/>
                  </a:lnTo>
                  <a:lnTo>
                    <a:pt x="1141" y="318"/>
                  </a:lnTo>
                  <a:lnTo>
                    <a:pt x="1141" y="318"/>
                  </a:lnTo>
                  <a:lnTo>
                    <a:pt x="1137" y="317"/>
                  </a:lnTo>
                  <a:lnTo>
                    <a:pt x="1136" y="316"/>
                  </a:lnTo>
                  <a:lnTo>
                    <a:pt x="1136" y="316"/>
                  </a:lnTo>
                  <a:lnTo>
                    <a:pt x="1133" y="313"/>
                  </a:lnTo>
                  <a:lnTo>
                    <a:pt x="1132" y="310"/>
                  </a:lnTo>
                  <a:lnTo>
                    <a:pt x="1131" y="302"/>
                  </a:lnTo>
                  <a:lnTo>
                    <a:pt x="1008" y="313"/>
                  </a:lnTo>
                  <a:lnTo>
                    <a:pt x="1008" y="313"/>
                  </a:lnTo>
                  <a:lnTo>
                    <a:pt x="1006" y="321"/>
                  </a:lnTo>
                  <a:lnTo>
                    <a:pt x="1004" y="325"/>
                  </a:lnTo>
                  <a:lnTo>
                    <a:pt x="1003" y="329"/>
                  </a:lnTo>
                  <a:lnTo>
                    <a:pt x="1003" y="329"/>
                  </a:lnTo>
                  <a:lnTo>
                    <a:pt x="1000" y="331"/>
                  </a:lnTo>
                  <a:lnTo>
                    <a:pt x="997" y="332"/>
                  </a:lnTo>
                  <a:lnTo>
                    <a:pt x="997" y="332"/>
                  </a:lnTo>
                  <a:lnTo>
                    <a:pt x="995" y="331"/>
                  </a:lnTo>
                  <a:lnTo>
                    <a:pt x="991" y="327"/>
                  </a:lnTo>
                  <a:lnTo>
                    <a:pt x="991" y="327"/>
                  </a:lnTo>
                  <a:lnTo>
                    <a:pt x="988" y="321"/>
                  </a:lnTo>
                  <a:lnTo>
                    <a:pt x="987" y="316"/>
                  </a:lnTo>
                  <a:lnTo>
                    <a:pt x="909" y="322"/>
                  </a:lnTo>
                  <a:lnTo>
                    <a:pt x="909" y="323"/>
                  </a:lnTo>
                  <a:lnTo>
                    <a:pt x="909" y="323"/>
                  </a:lnTo>
                  <a:lnTo>
                    <a:pt x="917" y="326"/>
                  </a:lnTo>
                  <a:lnTo>
                    <a:pt x="921" y="329"/>
                  </a:lnTo>
                  <a:lnTo>
                    <a:pt x="926" y="333"/>
                  </a:lnTo>
                  <a:lnTo>
                    <a:pt x="931" y="337"/>
                  </a:lnTo>
                  <a:lnTo>
                    <a:pt x="935" y="342"/>
                  </a:lnTo>
                  <a:lnTo>
                    <a:pt x="939" y="350"/>
                  </a:lnTo>
                  <a:lnTo>
                    <a:pt x="941" y="357"/>
                  </a:lnTo>
                  <a:lnTo>
                    <a:pt x="941" y="357"/>
                  </a:lnTo>
                  <a:lnTo>
                    <a:pt x="942" y="364"/>
                  </a:lnTo>
                  <a:lnTo>
                    <a:pt x="942" y="372"/>
                  </a:lnTo>
                  <a:lnTo>
                    <a:pt x="941" y="380"/>
                  </a:lnTo>
                  <a:lnTo>
                    <a:pt x="940" y="388"/>
                  </a:lnTo>
                  <a:lnTo>
                    <a:pt x="938" y="395"/>
                  </a:lnTo>
                  <a:lnTo>
                    <a:pt x="933" y="401"/>
                  </a:lnTo>
                  <a:lnTo>
                    <a:pt x="929" y="408"/>
                  </a:lnTo>
                  <a:lnTo>
                    <a:pt x="923" y="413"/>
                  </a:lnTo>
                  <a:lnTo>
                    <a:pt x="923" y="413"/>
                  </a:lnTo>
                  <a:lnTo>
                    <a:pt x="919" y="415"/>
                  </a:lnTo>
                  <a:lnTo>
                    <a:pt x="913" y="417"/>
                  </a:lnTo>
                  <a:lnTo>
                    <a:pt x="908" y="419"/>
                  </a:lnTo>
                  <a:lnTo>
                    <a:pt x="902" y="419"/>
                  </a:lnTo>
                  <a:lnTo>
                    <a:pt x="901" y="419"/>
                  </a:lnTo>
                  <a:lnTo>
                    <a:pt x="901" y="419"/>
                  </a:lnTo>
                  <a:lnTo>
                    <a:pt x="890" y="418"/>
                  </a:lnTo>
                  <a:lnTo>
                    <a:pt x="882" y="415"/>
                  </a:lnTo>
                  <a:lnTo>
                    <a:pt x="873" y="411"/>
                  </a:lnTo>
                  <a:lnTo>
                    <a:pt x="867" y="404"/>
                  </a:lnTo>
                  <a:lnTo>
                    <a:pt x="867" y="404"/>
                  </a:lnTo>
                  <a:lnTo>
                    <a:pt x="863" y="397"/>
                  </a:lnTo>
                  <a:lnTo>
                    <a:pt x="860" y="389"/>
                  </a:lnTo>
                  <a:lnTo>
                    <a:pt x="857" y="381"/>
                  </a:lnTo>
                  <a:lnTo>
                    <a:pt x="856" y="373"/>
                  </a:lnTo>
                  <a:lnTo>
                    <a:pt x="856" y="360"/>
                  </a:lnTo>
                  <a:lnTo>
                    <a:pt x="857" y="353"/>
                  </a:lnTo>
                  <a:lnTo>
                    <a:pt x="853" y="332"/>
                  </a:lnTo>
                  <a:lnTo>
                    <a:pt x="832" y="337"/>
                  </a:lnTo>
                  <a:lnTo>
                    <a:pt x="830" y="341"/>
                  </a:lnTo>
                  <a:lnTo>
                    <a:pt x="830" y="341"/>
                  </a:lnTo>
                  <a:lnTo>
                    <a:pt x="831" y="379"/>
                  </a:lnTo>
                  <a:lnTo>
                    <a:pt x="831" y="379"/>
                  </a:lnTo>
                  <a:lnTo>
                    <a:pt x="830" y="384"/>
                  </a:lnTo>
                  <a:lnTo>
                    <a:pt x="828" y="389"/>
                  </a:lnTo>
                  <a:lnTo>
                    <a:pt x="826" y="408"/>
                  </a:lnTo>
                  <a:lnTo>
                    <a:pt x="826" y="408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8" y="404"/>
                  </a:lnTo>
                  <a:lnTo>
                    <a:pt x="828" y="404"/>
                  </a:lnTo>
                  <a:lnTo>
                    <a:pt x="830" y="400"/>
                  </a:lnTo>
                  <a:lnTo>
                    <a:pt x="831" y="397"/>
                  </a:lnTo>
                  <a:lnTo>
                    <a:pt x="831" y="397"/>
                  </a:lnTo>
                  <a:lnTo>
                    <a:pt x="834" y="395"/>
                  </a:lnTo>
                  <a:lnTo>
                    <a:pt x="839" y="394"/>
                  </a:lnTo>
                  <a:lnTo>
                    <a:pt x="839" y="394"/>
                  </a:lnTo>
                  <a:lnTo>
                    <a:pt x="842" y="395"/>
                  </a:lnTo>
                  <a:lnTo>
                    <a:pt x="844" y="396"/>
                  </a:lnTo>
                  <a:lnTo>
                    <a:pt x="846" y="398"/>
                  </a:lnTo>
                  <a:lnTo>
                    <a:pt x="847" y="401"/>
                  </a:lnTo>
                  <a:lnTo>
                    <a:pt x="847" y="401"/>
                  </a:lnTo>
                  <a:lnTo>
                    <a:pt x="846" y="424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3" y="429"/>
                  </a:lnTo>
                  <a:lnTo>
                    <a:pt x="840" y="431"/>
                  </a:lnTo>
                  <a:lnTo>
                    <a:pt x="834" y="431"/>
                  </a:lnTo>
                  <a:lnTo>
                    <a:pt x="829" y="430"/>
                  </a:lnTo>
                  <a:lnTo>
                    <a:pt x="829" y="430"/>
                  </a:lnTo>
                  <a:lnTo>
                    <a:pt x="827" y="428"/>
                  </a:lnTo>
                  <a:lnTo>
                    <a:pt x="826" y="425"/>
                  </a:lnTo>
                  <a:lnTo>
                    <a:pt x="826" y="425"/>
                  </a:lnTo>
                  <a:lnTo>
                    <a:pt x="825" y="423"/>
                  </a:lnTo>
                  <a:lnTo>
                    <a:pt x="825" y="423"/>
                  </a:lnTo>
                  <a:lnTo>
                    <a:pt x="817" y="423"/>
                  </a:lnTo>
                  <a:lnTo>
                    <a:pt x="817" y="423"/>
                  </a:lnTo>
                  <a:lnTo>
                    <a:pt x="814" y="423"/>
                  </a:lnTo>
                  <a:lnTo>
                    <a:pt x="814" y="423"/>
                  </a:lnTo>
                  <a:lnTo>
                    <a:pt x="810" y="427"/>
                  </a:lnTo>
                  <a:lnTo>
                    <a:pt x="810" y="427"/>
                  </a:lnTo>
                  <a:lnTo>
                    <a:pt x="807" y="430"/>
                  </a:lnTo>
                  <a:lnTo>
                    <a:pt x="804" y="431"/>
                  </a:lnTo>
                  <a:lnTo>
                    <a:pt x="804" y="431"/>
                  </a:lnTo>
                  <a:lnTo>
                    <a:pt x="797" y="431"/>
                  </a:lnTo>
                  <a:lnTo>
                    <a:pt x="797" y="431"/>
                  </a:lnTo>
                  <a:lnTo>
                    <a:pt x="794" y="430"/>
                  </a:lnTo>
                  <a:lnTo>
                    <a:pt x="793" y="428"/>
                  </a:lnTo>
                  <a:lnTo>
                    <a:pt x="792" y="423"/>
                  </a:lnTo>
                  <a:lnTo>
                    <a:pt x="793" y="400"/>
                  </a:lnTo>
                  <a:lnTo>
                    <a:pt x="793" y="400"/>
                  </a:lnTo>
                  <a:lnTo>
                    <a:pt x="794" y="397"/>
                  </a:lnTo>
                  <a:lnTo>
                    <a:pt x="795" y="395"/>
                  </a:lnTo>
                  <a:lnTo>
                    <a:pt x="796" y="395"/>
                  </a:lnTo>
                  <a:lnTo>
                    <a:pt x="796" y="395"/>
                  </a:lnTo>
                  <a:lnTo>
                    <a:pt x="801" y="395"/>
                  </a:lnTo>
                  <a:lnTo>
                    <a:pt x="801" y="395"/>
                  </a:lnTo>
                  <a:lnTo>
                    <a:pt x="805" y="395"/>
                  </a:lnTo>
                  <a:lnTo>
                    <a:pt x="808" y="397"/>
                  </a:lnTo>
                  <a:lnTo>
                    <a:pt x="808" y="397"/>
                  </a:lnTo>
                  <a:lnTo>
                    <a:pt x="809" y="399"/>
                  </a:lnTo>
                  <a:lnTo>
                    <a:pt x="810" y="402"/>
                  </a:lnTo>
                  <a:lnTo>
                    <a:pt x="811" y="409"/>
                  </a:lnTo>
                  <a:lnTo>
                    <a:pt x="811" y="409"/>
                  </a:lnTo>
                  <a:lnTo>
                    <a:pt x="812" y="408"/>
                  </a:lnTo>
                  <a:lnTo>
                    <a:pt x="812" y="394"/>
                  </a:lnTo>
                  <a:lnTo>
                    <a:pt x="789" y="360"/>
                  </a:lnTo>
                  <a:lnTo>
                    <a:pt x="789" y="360"/>
                  </a:lnTo>
                  <a:lnTo>
                    <a:pt x="784" y="357"/>
                  </a:lnTo>
                  <a:lnTo>
                    <a:pt x="784" y="357"/>
                  </a:lnTo>
                  <a:lnTo>
                    <a:pt x="781" y="355"/>
                  </a:lnTo>
                  <a:lnTo>
                    <a:pt x="777" y="352"/>
                  </a:lnTo>
                  <a:lnTo>
                    <a:pt x="774" y="345"/>
                  </a:lnTo>
                  <a:lnTo>
                    <a:pt x="774" y="345"/>
                  </a:lnTo>
                  <a:lnTo>
                    <a:pt x="762" y="349"/>
                  </a:lnTo>
                  <a:lnTo>
                    <a:pt x="762" y="349"/>
                  </a:lnTo>
                  <a:lnTo>
                    <a:pt x="750" y="351"/>
                  </a:lnTo>
                  <a:lnTo>
                    <a:pt x="750" y="351"/>
                  </a:lnTo>
                  <a:lnTo>
                    <a:pt x="748" y="356"/>
                  </a:lnTo>
                  <a:lnTo>
                    <a:pt x="745" y="362"/>
                  </a:lnTo>
                  <a:lnTo>
                    <a:pt x="743" y="366"/>
                  </a:lnTo>
                  <a:lnTo>
                    <a:pt x="738" y="370"/>
                  </a:lnTo>
                  <a:lnTo>
                    <a:pt x="734" y="373"/>
                  </a:lnTo>
                  <a:lnTo>
                    <a:pt x="729" y="375"/>
                  </a:lnTo>
                  <a:lnTo>
                    <a:pt x="729" y="375"/>
                  </a:lnTo>
                  <a:lnTo>
                    <a:pt x="718" y="378"/>
                  </a:lnTo>
                  <a:lnTo>
                    <a:pt x="710" y="379"/>
                  </a:lnTo>
                  <a:lnTo>
                    <a:pt x="699" y="379"/>
                  </a:lnTo>
                  <a:lnTo>
                    <a:pt x="698" y="382"/>
                  </a:lnTo>
                  <a:lnTo>
                    <a:pt x="676" y="383"/>
                  </a:lnTo>
                  <a:lnTo>
                    <a:pt x="677" y="404"/>
                  </a:lnTo>
                  <a:lnTo>
                    <a:pt x="677" y="404"/>
                  </a:lnTo>
                  <a:lnTo>
                    <a:pt x="678" y="404"/>
                  </a:lnTo>
                  <a:lnTo>
                    <a:pt x="678" y="404"/>
                  </a:lnTo>
                  <a:lnTo>
                    <a:pt x="682" y="404"/>
                  </a:lnTo>
                  <a:lnTo>
                    <a:pt x="685" y="405"/>
                  </a:lnTo>
                  <a:lnTo>
                    <a:pt x="686" y="407"/>
                  </a:lnTo>
                  <a:lnTo>
                    <a:pt x="686" y="409"/>
                  </a:lnTo>
                  <a:lnTo>
                    <a:pt x="686" y="409"/>
                  </a:lnTo>
                  <a:lnTo>
                    <a:pt x="686" y="420"/>
                  </a:lnTo>
                  <a:lnTo>
                    <a:pt x="686" y="427"/>
                  </a:lnTo>
                  <a:lnTo>
                    <a:pt x="685" y="430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78" y="431"/>
                  </a:lnTo>
                  <a:lnTo>
                    <a:pt x="673" y="430"/>
                  </a:lnTo>
                  <a:lnTo>
                    <a:pt x="673" y="430"/>
                  </a:lnTo>
                  <a:lnTo>
                    <a:pt x="672" y="430"/>
                  </a:lnTo>
                  <a:lnTo>
                    <a:pt x="672" y="429"/>
                  </a:lnTo>
                  <a:lnTo>
                    <a:pt x="671" y="427"/>
                  </a:lnTo>
                  <a:lnTo>
                    <a:pt x="671" y="427"/>
                  </a:lnTo>
                  <a:lnTo>
                    <a:pt x="668" y="427"/>
                  </a:lnTo>
                  <a:lnTo>
                    <a:pt x="668" y="427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5" y="430"/>
                  </a:lnTo>
                  <a:lnTo>
                    <a:pt x="665" y="430"/>
                  </a:lnTo>
                  <a:lnTo>
                    <a:pt x="662" y="431"/>
                  </a:lnTo>
                  <a:lnTo>
                    <a:pt x="656" y="431"/>
                  </a:lnTo>
                  <a:lnTo>
                    <a:pt x="656" y="431"/>
                  </a:lnTo>
                  <a:lnTo>
                    <a:pt x="655" y="431"/>
                  </a:lnTo>
                  <a:lnTo>
                    <a:pt x="655" y="431"/>
                  </a:lnTo>
                  <a:lnTo>
                    <a:pt x="653" y="430"/>
                  </a:lnTo>
                  <a:lnTo>
                    <a:pt x="652" y="428"/>
                  </a:lnTo>
                  <a:lnTo>
                    <a:pt x="651" y="421"/>
                  </a:lnTo>
                  <a:lnTo>
                    <a:pt x="651" y="409"/>
                  </a:lnTo>
                  <a:lnTo>
                    <a:pt x="651" y="409"/>
                  </a:lnTo>
                  <a:lnTo>
                    <a:pt x="651" y="407"/>
                  </a:lnTo>
                  <a:lnTo>
                    <a:pt x="651" y="407"/>
                  </a:lnTo>
                  <a:lnTo>
                    <a:pt x="653" y="404"/>
                  </a:lnTo>
                  <a:lnTo>
                    <a:pt x="656" y="403"/>
                  </a:lnTo>
                  <a:lnTo>
                    <a:pt x="656" y="403"/>
                  </a:lnTo>
                  <a:lnTo>
                    <a:pt x="661" y="403"/>
                  </a:lnTo>
                  <a:lnTo>
                    <a:pt x="661" y="378"/>
                  </a:lnTo>
                  <a:lnTo>
                    <a:pt x="619" y="376"/>
                  </a:lnTo>
                  <a:lnTo>
                    <a:pt x="616" y="381"/>
                  </a:lnTo>
                  <a:lnTo>
                    <a:pt x="604" y="377"/>
                  </a:lnTo>
                  <a:lnTo>
                    <a:pt x="603" y="372"/>
                  </a:lnTo>
                  <a:lnTo>
                    <a:pt x="603" y="372"/>
                  </a:lnTo>
                  <a:lnTo>
                    <a:pt x="599" y="370"/>
                  </a:lnTo>
                  <a:lnTo>
                    <a:pt x="597" y="368"/>
                  </a:lnTo>
                  <a:lnTo>
                    <a:pt x="594" y="364"/>
                  </a:lnTo>
                  <a:lnTo>
                    <a:pt x="594" y="364"/>
                  </a:lnTo>
                  <a:lnTo>
                    <a:pt x="591" y="360"/>
                  </a:lnTo>
                  <a:lnTo>
                    <a:pt x="589" y="356"/>
                  </a:lnTo>
                  <a:lnTo>
                    <a:pt x="588" y="349"/>
                  </a:lnTo>
                  <a:lnTo>
                    <a:pt x="563" y="345"/>
                  </a:lnTo>
                  <a:lnTo>
                    <a:pt x="530" y="389"/>
                  </a:lnTo>
                  <a:lnTo>
                    <a:pt x="531" y="395"/>
                  </a:lnTo>
                  <a:lnTo>
                    <a:pt x="526" y="396"/>
                  </a:lnTo>
                  <a:lnTo>
                    <a:pt x="529" y="413"/>
                  </a:lnTo>
                  <a:lnTo>
                    <a:pt x="529" y="413"/>
                  </a:lnTo>
                  <a:lnTo>
                    <a:pt x="530" y="401"/>
                  </a:lnTo>
                  <a:lnTo>
                    <a:pt x="530" y="401"/>
                  </a:lnTo>
                  <a:lnTo>
                    <a:pt x="531" y="399"/>
                  </a:lnTo>
                  <a:lnTo>
                    <a:pt x="533" y="397"/>
                  </a:lnTo>
                  <a:lnTo>
                    <a:pt x="536" y="396"/>
                  </a:lnTo>
                  <a:lnTo>
                    <a:pt x="538" y="396"/>
                  </a:lnTo>
                  <a:lnTo>
                    <a:pt x="538" y="396"/>
                  </a:lnTo>
                  <a:lnTo>
                    <a:pt x="541" y="396"/>
                  </a:lnTo>
                  <a:lnTo>
                    <a:pt x="544" y="397"/>
                  </a:lnTo>
                  <a:lnTo>
                    <a:pt x="545" y="399"/>
                  </a:lnTo>
                  <a:lnTo>
                    <a:pt x="546" y="401"/>
                  </a:lnTo>
                  <a:lnTo>
                    <a:pt x="546" y="401"/>
                  </a:lnTo>
                  <a:lnTo>
                    <a:pt x="546" y="415"/>
                  </a:lnTo>
                  <a:lnTo>
                    <a:pt x="544" y="427"/>
                  </a:lnTo>
                  <a:lnTo>
                    <a:pt x="544" y="427"/>
                  </a:lnTo>
                  <a:lnTo>
                    <a:pt x="543" y="428"/>
                  </a:lnTo>
                  <a:lnTo>
                    <a:pt x="541" y="429"/>
                  </a:lnTo>
                  <a:lnTo>
                    <a:pt x="537" y="430"/>
                  </a:lnTo>
                  <a:lnTo>
                    <a:pt x="537" y="430"/>
                  </a:lnTo>
                  <a:lnTo>
                    <a:pt x="530" y="429"/>
                  </a:lnTo>
                  <a:lnTo>
                    <a:pt x="530" y="429"/>
                  </a:lnTo>
                  <a:lnTo>
                    <a:pt x="528" y="427"/>
                  </a:lnTo>
                  <a:lnTo>
                    <a:pt x="526" y="424"/>
                  </a:lnTo>
                  <a:lnTo>
                    <a:pt x="516" y="424"/>
                  </a:lnTo>
                  <a:lnTo>
                    <a:pt x="516" y="424"/>
                  </a:lnTo>
                  <a:lnTo>
                    <a:pt x="513" y="428"/>
                  </a:lnTo>
                  <a:lnTo>
                    <a:pt x="509" y="431"/>
                  </a:lnTo>
                  <a:lnTo>
                    <a:pt x="509" y="431"/>
                  </a:lnTo>
                  <a:lnTo>
                    <a:pt x="502" y="432"/>
                  </a:lnTo>
                  <a:lnTo>
                    <a:pt x="502" y="432"/>
                  </a:lnTo>
                  <a:close/>
                  <a:moveTo>
                    <a:pt x="502" y="398"/>
                  </a:moveTo>
                  <a:lnTo>
                    <a:pt x="502" y="398"/>
                  </a:lnTo>
                  <a:lnTo>
                    <a:pt x="499" y="399"/>
                  </a:lnTo>
                  <a:lnTo>
                    <a:pt x="497" y="400"/>
                  </a:lnTo>
                  <a:lnTo>
                    <a:pt x="497" y="400"/>
                  </a:lnTo>
                  <a:lnTo>
                    <a:pt x="497" y="404"/>
                  </a:lnTo>
                  <a:lnTo>
                    <a:pt x="497" y="413"/>
                  </a:lnTo>
                  <a:lnTo>
                    <a:pt x="498" y="421"/>
                  </a:lnTo>
                  <a:lnTo>
                    <a:pt x="500" y="427"/>
                  </a:lnTo>
                  <a:lnTo>
                    <a:pt x="500" y="427"/>
                  </a:lnTo>
                  <a:lnTo>
                    <a:pt x="503" y="428"/>
                  </a:lnTo>
                  <a:lnTo>
                    <a:pt x="507" y="427"/>
                  </a:lnTo>
                  <a:lnTo>
                    <a:pt x="507" y="427"/>
                  </a:lnTo>
                  <a:lnTo>
                    <a:pt x="511" y="423"/>
                  </a:lnTo>
                  <a:lnTo>
                    <a:pt x="514" y="421"/>
                  </a:lnTo>
                  <a:lnTo>
                    <a:pt x="514" y="420"/>
                  </a:lnTo>
                  <a:lnTo>
                    <a:pt x="531" y="420"/>
                  </a:lnTo>
                  <a:lnTo>
                    <a:pt x="531" y="422"/>
                  </a:lnTo>
                  <a:lnTo>
                    <a:pt x="531" y="422"/>
                  </a:lnTo>
                  <a:lnTo>
                    <a:pt x="531" y="423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37" y="425"/>
                  </a:lnTo>
                  <a:lnTo>
                    <a:pt x="537" y="425"/>
                  </a:lnTo>
                  <a:lnTo>
                    <a:pt x="540" y="424"/>
                  </a:lnTo>
                  <a:lnTo>
                    <a:pt x="540" y="424"/>
                  </a:lnTo>
                  <a:lnTo>
                    <a:pt x="542" y="414"/>
                  </a:lnTo>
                  <a:lnTo>
                    <a:pt x="542" y="402"/>
                  </a:lnTo>
                  <a:lnTo>
                    <a:pt x="542" y="402"/>
                  </a:lnTo>
                  <a:lnTo>
                    <a:pt x="541" y="400"/>
                  </a:lnTo>
                  <a:lnTo>
                    <a:pt x="540" y="400"/>
                  </a:lnTo>
                  <a:lnTo>
                    <a:pt x="538" y="400"/>
                  </a:lnTo>
                  <a:lnTo>
                    <a:pt x="538" y="400"/>
                  </a:lnTo>
                  <a:lnTo>
                    <a:pt x="535" y="400"/>
                  </a:lnTo>
                  <a:lnTo>
                    <a:pt x="534" y="402"/>
                  </a:lnTo>
                  <a:lnTo>
                    <a:pt x="534" y="402"/>
                  </a:lnTo>
                  <a:lnTo>
                    <a:pt x="533" y="412"/>
                  </a:lnTo>
                  <a:lnTo>
                    <a:pt x="533" y="418"/>
                  </a:lnTo>
                  <a:lnTo>
                    <a:pt x="532" y="420"/>
                  </a:lnTo>
                  <a:lnTo>
                    <a:pt x="524" y="419"/>
                  </a:lnTo>
                  <a:lnTo>
                    <a:pt x="522" y="393"/>
                  </a:lnTo>
                  <a:lnTo>
                    <a:pt x="525" y="392"/>
                  </a:lnTo>
                  <a:lnTo>
                    <a:pt x="525" y="386"/>
                  </a:lnTo>
                  <a:lnTo>
                    <a:pt x="561" y="341"/>
                  </a:lnTo>
                  <a:lnTo>
                    <a:pt x="592" y="345"/>
                  </a:lnTo>
                  <a:lnTo>
                    <a:pt x="592" y="347"/>
                  </a:lnTo>
                  <a:lnTo>
                    <a:pt x="592" y="347"/>
                  </a:lnTo>
                  <a:lnTo>
                    <a:pt x="592" y="352"/>
                  </a:lnTo>
                  <a:lnTo>
                    <a:pt x="594" y="357"/>
                  </a:lnTo>
                  <a:lnTo>
                    <a:pt x="597" y="362"/>
                  </a:lnTo>
                  <a:lnTo>
                    <a:pt x="597" y="362"/>
                  </a:lnTo>
                  <a:lnTo>
                    <a:pt x="600" y="365"/>
                  </a:lnTo>
                  <a:lnTo>
                    <a:pt x="603" y="368"/>
                  </a:lnTo>
                  <a:lnTo>
                    <a:pt x="606" y="369"/>
                  </a:lnTo>
                  <a:lnTo>
                    <a:pt x="608" y="368"/>
                  </a:lnTo>
                  <a:lnTo>
                    <a:pt x="609" y="374"/>
                  </a:lnTo>
                  <a:lnTo>
                    <a:pt x="614" y="376"/>
                  </a:lnTo>
                  <a:lnTo>
                    <a:pt x="617" y="372"/>
                  </a:lnTo>
                  <a:lnTo>
                    <a:pt x="666" y="374"/>
                  </a:lnTo>
                  <a:lnTo>
                    <a:pt x="666" y="410"/>
                  </a:lnTo>
                  <a:lnTo>
                    <a:pt x="662" y="409"/>
                  </a:lnTo>
                  <a:lnTo>
                    <a:pt x="662" y="409"/>
                  </a:lnTo>
                  <a:lnTo>
                    <a:pt x="660" y="408"/>
                  </a:lnTo>
                  <a:lnTo>
                    <a:pt x="657" y="408"/>
                  </a:lnTo>
                  <a:lnTo>
                    <a:pt x="657" y="408"/>
                  </a:lnTo>
                  <a:lnTo>
                    <a:pt x="655" y="409"/>
                  </a:lnTo>
                  <a:lnTo>
                    <a:pt x="655" y="409"/>
                  </a:lnTo>
                  <a:lnTo>
                    <a:pt x="655" y="419"/>
                  </a:lnTo>
                  <a:lnTo>
                    <a:pt x="656" y="427"/>
                  </a:lnTo>
                  <a:lnTo>
                    <a:pt x="656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2" y="424"/>
                  </a:lnTo>
                  <a:lnTo>
                    <a:pt x="664" y="423"/>
                  </a:lnTo>
                  <a:lnTo>
                    <a:pt x="665" y="423"/>
                  </a:lnTo>
                  <a:lnTo>
                    <a:pt x="665" y="423"/>
                  </a:lnTo>
                  <a:lnTo>
                    <a:pt x="668" y="422"/>
                  </a:lnTo>
                  <a:lnTo>
                    <a:pt x="668" y="422"/>
                  </a:lnTo>
                  <a:lnTo>
                    <a:pt x="673" y="422"/>
                  </a:lnTo>
                  <a:lnTo>
                    <a:pt x="673" y="422"/>
                  </a:lnTo>
                  <a:lnTo>
                    <a:pt x="675" y="423"/>
                  </a:lnTo>
                  <a:lnTo>
                    <a:pt x="675" y="427"/>
                  </a:lnTo>
                  <a:lnTo>
                    <a:pt x="675" y="427"/>
                  </a:lnTo>
                  <a:lnTo>
                    <a:pt x="681" y="427"/>
                  </a:lnTo>
                  <a:lnTo>
                    <a:pt x="681" y="427"/>
                  </a:lnTo>
                  <a:lnTo>
                    <a:pt x="681" y="418"/>
                  </a:lnTo>
                  <a:lnTo>
                    <a:pt x="681" y="409"/>
                  </a:lnTo>
                  <a:lnTo>
                    <a:pt x="681" y="409"/>
                  </a:lnTo>
                  <a:lnTo>
                    <a:pt x="678" y="409"/>
                  </a:lnTo>
                  <a:lnTo>
                    <a:pt x="678" y="409"/>
                  </a:lnTo>
                  <a:lnTo>
                    <a:pt x="675" y="409"/>
                  </a:lnTo>
                  <a:lnTo>
                    <a:pt x="673" y="410"/>
                  </a:lnTo>
                  <a:lnTo>
                    <a:pt x="672" y="379"/>
                  </a:lnTo>
                  <a:lnTo>
                    <a:pt x="695" y="378"/>
                  </a:lnTo>
                  <a:lnTo>
                    <a:pt x="697" y="375"/>
                  </a:lnTo>
                  <a:lnTo>
                    <a:pt x="698" y="375"/>
                  </a:lnTo>
                  <a:lnTo>
                    <a:pt x="698" y="375"/>
                  </a:lnTo>
                  <a:lnTo>
                    <a:pt x="707" y="375"/>
                  </a:lnTo>
                  <a:lnTo>
                    <a:pt x="715" y="374"/>
                  </a:lnTo>
                  <a:lnTo>
                    <a:pt x="728" y="371"/>
                  </a:lnTo>
                  <a:lnTo>
                    <a:pt x="728" y="371"/>
                  </a:lnTo>
                  <a:lnTo>
                    <a:pt x="733" y="369"/>
                  </a:lnTo>
                  <a:lnTo>
                    <a:pt x="737" y="365"/>
                  </a:lnTo>
                  <a:lnTo>
                    <a:pt x="740" y="361"/>
                  </a:lnTo>
                  <a:lnTo>
                    <a:pt x="743" y="358"/>
                  </a:lnTo>
                  <a:lnTo>
                    <a:pt x="745" y="352"/>
                  </a:lnTo>
                  <a:lnTo>
                    <a:pt x="746" y="349"/>
                  </a:lnTo>
                  <a:lnTo>
                    <a:pt x="746" y="346"/>
                  </a:lnTo>
                  <a:lnTo>
                    <a:pt x="748" y="346"/>
                  </a:lnTo>
                  <a:lnTo>
                    <a:pt x="748" y="346"/>
                  </a:lnTo>
                  <a:lnTo>
                    <a:pt x="760" y="344"/>
                  </a:lnTo>
                  <a:lnTo>
                    <a:pt x="760" y="344"/>
                  </a:lnTo>
                  <a:lnTo>
                    <a:pt x="774" y="341"/>
                  </a:lnTo>
                  <a:lnTo>
                    <a:pt x="776" y="340"/>
                  </a:lnTo>
                  <a:lnTo>
                    <a:pt x="776" y="342"/>
                  </a:lnTo>
                  <a:lnTo>
                    <a:pt x="776" y="342"/>
                  </a:lnTo>
                  <a:lnTo>
                    <a:pt x="779" y="346"/>
                  </a:lnTo>
                  <a:lnTo>
                    <a:pt x="783" y="351"/>
                  </a:lnTo>
                  <a:lnTo>
                    <a:pt x="786" y="354"/>
                  </a:lnTo>
                  <a:lnTo>
                    <a:pt x="786" y="354"/>
                  </a:lnTo>
                  <a:lnTo>
                    <a:pt x="790" y="356"/>
                  </a:lnTo>
                  <a:lnTo>
                    <a:pt x="791" y="356"/>
                  </a:lnTo>
                  <a:lnTo>
                    <a:pt x="816" y="392"/>
                  </a:lnTo>
                  <a:lnTo>
                    <a:pt x="816" y="408"/>
                  </a:lnTo>
                  <a:lnTo>
                    <a:pt x="816" y="408"/>
                  </a:lnTo>
                  <a:lnTo>
                    <a:pt x="815" y="410"/>
                  </a:lnTo>
                  <a:lnTo>
                    <a:pt x="814" y="412"/>
                  </a:lnTo>
                  <a:lnTo>
                    <a:pt x="813" y="413"/>
                  </a:lnTo>
                  <a:lnTo>
                    <a:pt x="810" y="413"/>
                  </a:lnTo>
                  <a:lnTo>
                    <a:pt x="810" y="413"/>
                  </a:lnTo>
                  <a:lnTo>
                    <a:pt x="809" y="413"/>
                  </a:lnTo>
                  <a:lnTo>
                    <a:pt x="808" y="413"/>
                  </a:lnTo>
                  <a:lnTo>
                    <a:pt x="807" y="411"/>
                  </a:lnTo>
                  <a:lnTo>
                    <a:pt x="807" y="411"/>
                  </a:lnTo>
                  <a:lnTo>
                    <a:pt x="806" y="404"/>
                  </a:lnTo>
                  <a:lnTo>
                    <a:pt x="805" y="399"/>
                  </a:lnTo>
                  <a:lnTo>
                    <a:pt x="805" y="399"/>
                  </a:lnTo>
                  <a:lnTo>
                    <a:pt x="804" y="399"/>
                  </a:lnTo>
                  <a:lnTo>
                    <a:pt x="801" y="399"/>
                  </a:lnTo>
                  <a:lnTo>
                    <a:pt x="801" y="399"/>
                  </a:lnTo>
                  <a:lnTo>
                    <a:pt x="797" y="399"/>
                  </a:lnTo>
                  <a:lnTo>
                    <a:pt x="797" y="399"/>
                  </a:lnTo>
                  <a:lnTo>
                    <a:pt x="797" y="401"/>
                  </a:lnTo>
                  <a:lnTo>
                    <a:pt x="796" y="423"/>
                  </a:lnTo>
                  <a:lnTo>
                    <a:pt x="796" y="423"/>
                  </a:lnTo>
                  <a:lnTo>
                    <a:pt x="797" y="427"/>
                  </a:lnTo>
                  <a:lnTo>
                    <a:pt x="797" y="427"/>
                  </a:lnTo>
                  <a:lnTo>
                    <a:pt x="804" y="427"/>
                  </a:lnTo>
                  <a:lnTo>
                    <a:pt x="804" y="427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11" y="420"/>
                  </a:lnTo>
                  <a:lnTo>
                    <a:pt x="814" y="419"/>
                  </a:lnTo>
                  <a:lnTo>
                    <a:pt x="814" y="419"/>
                  </a:lnTo>
                  <a:lnTo>
                    <a:pt x="817" y="419"/>
                  </a:lnTo>
                  <a:lnTo>
                    <a:pt x="817" y="419"/>
                  </a:lnTo>
                  <a:lnTo>
                    <a:pt x="826" y="419"/>
                  </a:lnTo>
                  <a:lnTo>
                    <a:pt x="826" y="419"/>
                  </a:lnTo>
                  <a:lnTo>
                    <a:pt x="827" y="420"/>
                  </a:lnTo>
                  <a:lnTo>
                    <a:pt x="828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31" y="425"/>
                  </a:lnTo>
                  <a:lnTo>
                    <a:pt x="831" y="425"/>
                  </a:lnTo>
                  <a:lnTo>
                    <a:pt x="836" y="427"/>
                  </a:lnTo>
                  <a:lnTo>
                    <a:pt x="836" y="427"/>
                  </a:lnTo>
                  <a:lnTo>
                    <a:pt x="840" y="425"/>
                  </a:lnTo>
                  <a:lnTo>
                    <a:pt x="842" y="423"/>
                  </a:lnTo>
                  <a:lnTo>
                    <a:pt x="842" y="423"/>
                  </a:lnTo>
                  <a:lnTo>
                    <a:pt x="843" y="401"/>
                  </a:lnTo>
                  <a:lnTo>
                    <a:pt x="843" y="401"/>
                  </a:lnTo>
                  <a:lnTo>
                    <a:pt x="841" y="399"/>
                  </a:lnTo>
                  <a:lnTo>
                    <a:pt x="839" y="398"/>
                  </a:lnTo>
                  <a:lnTo>
                    <a:pt x="839" y="398"/>
                  </a:lnTo>
                  <a:lnTo>
                    <a:pt x="836" y="399"/>
                  </a:lnTo>
                  <a:lnTo>
                    <a:pt x="834" y="400"/>
                  </a:lnTo>
                  <a:lnTo>
                    <a:pt x="834" y="400"/>
                  </a:lnTo>
                  <a:lnTo>
                    <a:pt x="832" y="405"/>
                  </a:lnTo>
                  <a:lnTo>
                    <a:pt x="832" y="405"/>
                  </a:lnTo>
                  <a:lnTo>
                    <a:pt x="831" y="411"/>
                  </a:lnTo>
                  <a:lnTo>
                    <a:pt x="831" y="411"/>
                  </a:lnTo>
                  <a:lnTo>
                    <a:pt x="829" y="413"/>
                  </a:lnTo>
                  <a:lnTo>
                    <a:pt x="827" y="413"/>
                  </a:lnTo>
                  <a:lnTo>
                    <a:pt x="827" y="413"/>
                  </a:lnTo>
                  <a:lnTo>
                    <a:pt x="826" y="413"/>
                  </a:lnTo>
                  <a:lnTo>
                    <a:pt x="824" y="411"/>
                  </a:lnTo>
                  <a:lnTo>
                    <a:pt x="823" y="410"/>
                  </a:lnTo>
                  <a:lnTo>
                    <a:pt x="822" y="409"/>
                  </a:lnTo>
                  <a:lnTo>
                    <a:pt x="824" y="388"/>
                  </a:lnTo>
                  <a:lnTo>
                    <a:pt x="824" y="386"/>
                  </a:lnTo>
                  <a:lnTo>
                    <a:pt x="824" y="386"/>
                  </a:lnTo>
                  <a:lnTo>
                    <a:pt x="826" y="383"/>
                  </a:lnTo>
                  <a:lnTo>
                    <a:pt x="827" y="379"/>
                  </a:lnTo>
                  <a:lnTo>
                    <a:pt x="827" y="379"/>
                  </a:lnTo>
                  <a:lnTo>
                    <a:pt x="826" y="341"/>
                  </a:lnTo>
                  <a:lnTo>
                    <a:pt x="826" y="341"/>
                  </a:lnTo>
                  <a:lnTo>
                    <a:pt x="829" y="334"/>
                  </a:lnTo>
                  <a:lnTo>
                    <a:pt x="856" y="327"/>
                  </a:lnTo>
                  <a:lnTo>
                    <a:pt x="862" y="353"/>
                  </a:lnTo>
                  <a:lnTo>
                    <a:pt x="862" y="354"/>
                  </a:lnTo>
                  <a:lnTo>
                    <a:pt x="862" y="354"/>
                  </a:lnTo>
                  <a:lnTo>
                    <a:pt x="861" y="359"/>
                  </a:lnTo>
                  <a:lnTo>
                    <a:pt x="861" y="371"/>
                  </a:lnTo>
                  <a:lnTo>
                    <a:pt x="862" y="379"/>
                  </a:lnTo>
                  <a:lnTo>
                    <a:pt x="863" y="386"/>
                  </a:lnTo>
                  <a:lnTo>
                    <a:pt x="866" y="395"/>
                  </a:lnTo>
                  <a:lnTo>
                    <a:pt x="870" y="401"/>
                  </a:lnTo>
                  <a:lnTo>
                    <a:pt x="870" y="401"/>
                  </a:lnTo>
                  <a:lnTo>
                    <a:pt x="876" y="408"/>
                  </a:lnTo>
                  <a:lnTo>
                    <a:pt x="883" y="412"/>
                  </a:lnTo>
                  <a:lnTo>
                    <a:pt x="891" y="414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7" y="415"/>
                  </a:lnTo>
                  <a:lnTo>
                    <a:pt x="912" y="413"/>
                  </a:lnTo>
                  <a:lnTo>
                    <a:pt x="921" y="410"/>
                  </a:lnTo>
                  <a:lnTo>
                    <a:pt x="921" y="410"/>
                  </a:lnTo>
                  <a:lnTo>
                    <a:pt x="926" y="404"/>
                  </a:lnTo>
                  <a:lnTo>
                    <a:pt x="930" y="399"/>
                  </a:lnTo>
                  <a:lnTo>
                    <a:pt x="933" y="393"/>
                  </a:lnTo>
                  <a:lnTo>
                    <a:pt x="935" y="386"/>
                  </a:lnTo>
                  <a:lnTo>
                    <a:pt x="938" y="379"/>
                  </a:lnTo>
                  <a:lnTo>
                    <a:pt x="938" y="372"/>
                  </a:lnTo>
                  <a:lnTo>
                    <a:pt x="938" y="364"/>
                  </a:lnTo>
                  <a:lnTo>
                    <a:pt x="937" y="358"/>
                  </a:lnTo>
                  <a:lnTo>
                    <a:pt x="937" y="358"/>
                  </a:lnTo>
                  <a:lnTo>
                    <a:pt x="934" y="350"/>
                  </a:lnTo>
                  <a:lnTo>
                    <a:pt x="930" y="343"/>
                  </a:lnTo>
                  <a:lnTo>
                    <a:pt x="926" y="338"/>
                  </a:lnTo>
                  <a:lnTo>
                    <a:pt x="921" y="334"/>
                  </a:lnTo>
                  <a:lnTo>
                    <a:pt x="911" y="329"/>
                  </a:lnTo>
                  <a:lnTo>
                    <a:pt x="907" y="326"/>
                  </a:lnTo>
                  <a:lnTo>
                    <a:pt x="905" y="326"/>
                  </a:lnTo>
                  <a:lnTo>
                    <a:pt x="905" y="319"/>
                  </a:lnTo>
                  <a:lnTo>
                    <a:pt x="991" y="311"/>
                  </a:lnTo>
                  <a:lnTo>
                    <a:pt x="991" y="313"/>
                  </a:lnTo>
                  <a:lnTo>
                    <a:pt x="991" y="313"/>
                  </a:lnTo>
                  <a:lnTo>
                    <a:pt x="992" y="318"/>
                  </a:lnTo>
                  <a:lnTo>
                    <a:pt x="993" y="321"/>
                  </a:lnTo>
                  <a:lnTo>
                    <a:pt x="995" y="325"/>
                  </a:lnTo>
                  <a:lnTo>
                    <a:pt x="995" y="325"/>
                  </a:lnTo>
                  <a:lnTo>
                    <a:pt x="997" y="326"/>
                  </a:lnTo>
                  <a:lnTo>
                    <a:pt x="997" y="327"/>
                  </a:lnTo>
                  <a:lnTo>
                    <a:pt x="997" y="327"/>
                  </a:lnTo>
                  <a:lnTo>
                    <a:pt x="1000" y="325"/>
                  </a:lnTo>
                  <a:lnTo>
                    <a:pt x="1000" y="325"/>
                  </a:lnTo>
                  <a:lnTo>
                    <a:pt x="1002" y="320"/>
                  </a:lnTo>
                  <a:lnTo>
                    <a:pt x="1004" y="311"/>
                  </a:lnTo>
                  <a:lnTo>
                    <a:pt x="1004" y="310"/>
                  </a:lnTo>
                  <a:lnTo>
                    <a:pt x="1135" y="298"/>
                  </a:lnTo>
                  <a:lnTo>
                    <a:pt x="1135" y="300"/>
                  </a:lnTo>
                  <a:lnTo>
                    <a:pt x="1135" y="300"/>
                  </a:lnTo>
                  <a:lnTo>
                    <a:pt x="1136" y="307"/>
                  </a:lnTo>
                  <a:lnTo>
                    <a:pt x="1137" y="311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9" y="314"/>
                  </a:lnTo>
                  <a:lnTo>
                    <a:pt x="1141" y="314"/>
                  </a:lnTo>
                  <a:lnTo>
                    <a:pt x="1142" y="314"/>
                  </a:lnTo>
                  <a:lnTo>
                    <a:pt x="1142" y="314"/>
                  </a:lnTo>
                  <a:lnTo>
                    <a:pt x="1143" y="314"/>
                  </a:lnTo>
                  <a:lnTo>
                    <a:pt x="1145" y="312"/>
                  </a:lnTo>
                  <a:lnTo>
                    <a:pt x="1145" y="312"/>
                  </a:lnTo>
                  <a:lnTo>
                    <a:pt x="1146" y="303"/>
                  </a:lnTo>
                  <a:lnTo>
                    <a:pt x="1147" y="298"/>
                  </a:lnTo>
                  <a:lnTo>
                    <a:pt x="1147" y="296"/>
                  </a:lnTo>
                  <a:lnTo>
                    <a:pt x="1149" y="296"/>
                  </a:lnTo>
                  <a:lnTo>
                    <a:pt x="1149" y="296"/>
                  </a:lnTo>
                  <a:lnTo>
                    <a:pt x="1318" y="282"/>
                  </a:lnTo>
                  <a:lnTo>
                    <a:pt x="1318" y="282"/>
                  </a:lnTo>
                  <a:lnTo>
                    <a:pt x="1316" y="279"/>
                  </a:lnTo>
                  <a:lnTo>
                    <a:pt x="1341" y="279"/>
                  </a:lnTo>
                  <a:lnTo>
                    <a:pt x="1342" y="280"/>
                  </a:lnTo>
                  <a:lnTo>
                    <a:pt x="1342" y="280"/>
                  </a:lnTo>
                  <a:lnTo>
                    <a:pt x="1343" y="283"/>
                  </a:lnTo>
                  <a:lnTo>
                    <a:pt x="1343" y="283"/>
                  </a:lnTo>
                  <a:lnTo>
                    <a:pt x="1343" y="276"/>
                  </a:lnTo>
                  <a:lnTo>
                    <a:pt x="1316" y="276"/>
                  </a:lnTo>
                  <a:lnTo>
                    <a:pt x="986" y="296"/>
                  </a:lnTo>
                  <a:lnTo>
                    <a:pt x="986" y="296"/>
                  </a:lnTo>
                  <a:lnTo>
                    <a:pt x="867" y="303"/>
                  </a:lnTo>
                  <a:lnTo>
                    <a:pt x="781" y="310"/>
                  </a:lnTo>
                  <a:lnTo>
                    <a:pt x="781" y="310"/>
                  </a:lnTo>
                  <a:lnTo>
                    <a:pt x="760" y="311"/>
                  </a:lnTo>
                  <a:lnTo>
                    <a:pt x="760" y="311"/>
                  </a:lnTo>
                  <a:lnTo>
                    <a:pt x="754" y="311"/>
                  </a:lnTo>
                  <a:lnTo>
                    <a:pt x="750" y="310"/>
                  </a:lnTo>
                  <a:lnTo>
                    <a:pt x="748" y="307"/>
                  </a:lnTo>
                  <a:lnTo>
                    <a:pt x="747" y="303"/>
                  </a:lnTo>
                  <a:lnTo>
                    <a:pt x="746" y="302"/>
                  </a:lnTo>
                  <a:lnTo>
                    <a:pt x="746" y="302"/>
                  </a:lnTo>
                  <a:lnTo>
                    <a:pt x="745" y="301"/>
                  </a:lnTo>
                  <a:lnTo>
                    <a:pt x="744" y="299"/>
                  </a:lnTo>
                  <a:lnTo>
                    <a:pt x="744" y="299"/>
                  </a:lnTo>
                  <a:lnTo>
                    <a:pt x="744" y="296"/>
                  </a:lnTo>
                  <a:lnTo>
                    <a:pt x="744" y="296"/>
                  </a:lnTo>
                  <a:lnTo>
                    <a:pt x="746" y="284"/>
                  </a:lnTo>
                  <a:lnTo>
                    <a:pt x="746" y="275"/>
                  </a:lnTo>
                  <a:lnTo>
                    <a:pt x="746" y="260"/>
                  </a:lnTo>
                  <a:lnTo>
                    <a:pt x="746" y="260"/>
                  </a:lnTo>
                  <a:lnTo>
                    <a:pt x="744" y="252"/>
                  </a:lnTo>
                  <a:lnTo>
                    <a:pt x="739" y="243"/>
                  </a:lnTo>
                  <a:lnTo>
                    <a:pt x="734" y="234"/>
                  </a:lnTo>
                  <a:lnTo>
                    <a:pt x="728" y="225"/>
                  </a:lnTo>
                  <a:lnTo>
                    <a:pt x="728" y="225"/>
                  </a:lnTo>
                  <a:lnTo>
                    <a:pt x="720" y="217"/>
                  </a:lnTo>
                  <a:lnTo>
                    <a:pt x="712" y="210"/>
                  </a:lnTo>
                  <a:lnTo>
                    <a:pt x="705" y="206"/>
                  </a:lnTo>
                  <a:lnTo>
                    <a:pt x="697" y="202"/>
                  </a:lnTo>
                  <a:lnTo>
                    <a:pt x="685" y="199"/>
                  </a:lnTo>
                  <a:lnTo>
                    <a:pt x="679" y="198"/>
                  </a:lnTo>
                  <a:lnTo>
                    <a:pt x="678" y="197"/>
                  </a:lnTo>
                  <a:lnTo>
                    <a:pt x="678" y="196"/>
                  </a:lnTo>
                  <a:lnTo>
                    <a:pt x="678" y="196"/>
                  </a:lnTo>
                  <a:lnTo>
                    <a:pt x="676" y="167"/>
                  </a:lnTo>
                  <a:lnTo>
                    <a:pt x="674" y="106"/>
                  </a:lnTo>
                  <a:lnTo>
                    <a:pt x="674" y="106"/>
                  </a:lnTo>
                  <a:lnTo>
                    <a:pt x="673" y="84"/>
                  </a:lnTo>
                  <a:lnTo>
                    <a:pt x="673" y="84"/>
                  </a:lnTo>
                  <a:lnTo>
                    <a:pt x="672" y="36"/>
                  </a:lnTo>
                  <a:lnTo>
                    <a:pt x="671" y="18"/>
                  </a:lnTo>
                  <a:lnTo>
                    <a:pt x="669" y="6"/>
                  </a:lnTo>
                  <a:lnTo>
                    <a:pt x="669" y="6"/>
                  </a:lnTo>
                  <a:lnTo>
                    <a:pt x="668" y="19"/>
                  </a:lnTo>
                  <a:lnTo>
                    <a:pt x="667" y="39"/>
                  </a:lnTo>
                  <a:lnTo>
                    <a:pt x="665" y="86"/>
                  </a:lnTo>
                  <a:lnTo>
                    <a:pt x="665" y="100"/>
                  </a:lnTo>
                  <a:lnTo>
                    <a:pt x="665" y="100"/>
                  </a:lnTo>
                  <a:lnTo>
                    <a:pt x="661" y="195"/>
                  </a:lnTo>
                  <a:lnTo>
                    <a:pt x="661" y="197"/>
                  </a:lnTo>
                  <a:lnTo>
                    <a:pt x="660" y="197"/>
                  </a:lnTo>
                  <a:lnTo>
                    <a:pt x="660" y="197"/>
                  </a:lnTo>
                  <a:lnTo>
                    <a:pt x="648" y="200"/>
                  </a:lnTo>
                  <a:lnTo>
                    <a:pt x="637" y="204"/>
                  </a:lnTo>
                  <a:lnTo>
                    <a:pt x="625" y="211"/>
                  </a:lnTo>
                  <a:lnTo>
                    <a:pt x="619" y="216"/>
                  </a:lnTo>
                  <a:lnTo>
                    <a:pt x="613" y="220"/>
                  </a:lnTo>
                  <a:lnTo>
                    <a:pt x="608" y="226"/>
                  </a:lnTo>
                  <a:lnTo>
                    <a:pt x="602" y="233"/>
                  </a:lnTo>
                  <a:lnTo>
                    <a:pt x="598" y="241"/>
                  </a:lnTo>
                  <a:lnTo>
                    <a:pt x="595" y="249"/>
                  </a:lnTo>
                  <a:lnTo>
                    <a:pt x="593" y="259"/>
                  </a:lnTo>
                  <a:lnTo>
                    <a:pt x="592" y="269"/>
                  </a:lnTo>
                  <a:lnTo>
                    <a:pt x="592" y="269"/>
                  </a:lnTo>
                  <a:lnTo>
                    <a:pt x="593" y="298"/>
                  </a:lnTo>
                  <a:lnTo>
                    <a:pt x="593" y="300"/>
                  </a:lnTo>
                  <a:lnTo>
                    <a:pt x="593" y="300"/>
                  </a:lnTo>
                  <a:lnTo>
                    <a:pt x="593" y="303"/>
                  </a:lnTo>
                  <a:lnTo>
                    <a:pt x="592" y="305"/>
                  </a:lnTo>
                  <a:lnTo>
                    <a:pt x="588" y="310"/>
                  </a:lnTo>
                  <a:lnTo>
                    <a:pt x="583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12" y="279"/>
                  </a:lnTo>
                  <a:lnTo>
                    <a:pt x="12" y="279"/>
                  </a:lnTo>
                  <a:lnTo>
                    <a:pt x="8" y="280"/>
                  </a:lnTo>
                  <a:lnTo>
                    <a:pt x="6" y="280"/>
                  </a:lnTo>
                  <a:lnTo>
                    <a:pt x="5" y="280"/>
                  </a:lnTo>
                  <a:lnTo>
                    <a:pt x="5" y="282"/>
                  </a:lnTo>
                  <a:lnTo>
                    <a:pt x="26" y="282"/>
                  </a:lnTo>
                  <a:lnTo>
                    <a:pt x="29" y="288"/>
                  </a:lnTo>
                  <a:lnTo>
                    <a:pt x="170" y="297"/>
                  </a:lnTo>
                  <a:lnTo>
                    <a:pt x="170" y="297"/>
                  </a:lnTo>
                  <a:lnTo>
                    <a:pt x="195" y="299"/>
                  </a:lnTo>
                  <a:lnTo>
                    <a:pt x="195" y="301"/>
                  </a:lnTo>
                  <a:lnTo>
                    <a:pt x="195" y="301"/>
                  </a:lnTo>
                  <a:lnTo>
                    <a:pt x="195" y="306"/>
                  </a:lnTo>
                  <a:lnTo>
                    <a:pt x="197" y="315"/>
                  </a:lnTo>
                  <a:lnTo>
                    <a:pt x="197" y="315"/>
                  </a:lnTo>
                  <a:lnTo>
                    <a:pt x="198" y="317"/>
                  </a:lnTo>
                  <a:lnTo>
                    <a:pt x="200" y="317"/>
                  </a:lnTo>
                  <a:lnTo>
                    <a:pt x="203" y="318"/>
                  </a:lnTo>
                  <a:lnTo>
                    <a:pt x="203" y="318"/>
                  </a:lnTo>
                  <a:lnTo>
                    <a:pt x="206" y="317"/>
                  </a:lnTo>
                  <a:lnTo>
                    <a:pt x="206" y="317"/>
                  </a:lnTo>
                  <a:lnTo>
                    <a:pt x="207" y="312"/>
                  </a:lnTo>
                  <a:lnTo>
                    <a:pt x="208" y="302"/>
                  </a:lnTo>
                  <a:lnTo>
                    <a:pt x="208" y="300"/>
                  </a:lnTo>
                  <a:lnTo>
                    <a:pt x="337" y="311"/>
                  </a:lnTo>
                  <a:lnTo>
                    <a:pt x="337" y="312"/>
                  </a:lnTo>
                  <a:lnTo>
                    <a:pt x="337" y="312"/>
                  </a:lnTo>
                  <a:lnTo>
                    <a:pt x="338" y="320"/>
                  </a:lnTo>
                  <a:lnTo>
                    <a:pt x="340" y="327"/>
                  </a:lnTo>
                  <a:lnTo>
                    <a:pt x="340" y="327"/>
                  </a:lnTo>
                  <a:lnTo>
                    <a:pt x="341" y="330"/>
                  </a:lnTo>
                  <a:lnTo>
                    <a:pt x="344" y="331"/>
                  </a:lnTo>
                  <a:lnTo>
                    <a:pt x="344" y="331"/>
                  </a:lnTo>
                  <a:lnTo>
                    <a:pt x="346" y="330"/>
                  </a:lnTo>
                  <a:lnTo>
                    <a:pt x="346" y="330"/>
                  </a:lnTo>
                  <a:lnTo>
                    <a:pt x="347" y="324"/>
                  </a:lnTo>
                  <a:lnTo>
                    <a:pt x="348" y="315"/>
                  </a:lnTo>
                  <a:lnTo>
                    <a:pt x="348" y="312"/>
                  </a:lnTo>
                  <a:lnTo>
                    <a:pt x="431" y="319"/>
                  </a:lnTo>
                  <a:lnTo>
                    <a:pt x="435" y="326"/>
                  </a:lnTo>
                  <a:lnTo>
                    <a:pt x="433" y="327"/>
                  </a:lnTo>
                  <a:lnTo>
                    <a:pt x="433" y="327"/>
                  </a:lnTo>
                  <a:lnTo>
                    <a:pt x="426" y="330"/>
                  </a:lnTo>
                  <a:lnTo>
                    <a:pt x="420" y="334"/>
                  </a:lnTo>
                  <a:lnTo>
                    <a:pt x="414" y="339"/>
                  </a:lnTo>
                  <a:lnTo>
                    <a:pt x="414" y="339"/>
                  </a:lnTo>
                  <a:lnTo>
                    <a:pt x="409" y="344"/>
                  </a:lnTo>
                  <a:lnTo>
                    <a:pt x="404" y="353"/>
                  </a:lnTo>
                  <a:lnTo>
                    <a:pt x="402" y="358"/>
                  </a:lnTo>
                  <a:lnTo>
                    <a:pt x="401" y="364"/>
                  </a:lnTo>
                  <a:lnTo>
                    <a:pt x="400" y="371"/>
                  </a:lnTo>
                  <a:lnTo>
                    <a:pt x="401" y="379"/>
                  </a:lnTo>
                  <a:lnTo>
                    <a:pt x="401" y="379"/>
                  </a:lnTo>
                  <a:lnTo>
                    <a:pt x="402" y="384"/>
                  </a:lnTo>
                  <a:lnTo>
                    <a:pt x="404" y="390"/>
                  </a:lnTo>
                  <a:lnTo>
                    <a:pt x="408" y="399"/>
                  </a:lnTo>
                  <a:lnTo>
                    <a:pt x="414" y="405"/>
                  </a:lnTo>
                  <a:lnTo>
                    <a:pt x="420" y="410"/>
                  </a:lnTo>
                  <a:lnTo>
                    <a:pt x="426" y="413"/>
                  </a:lnTo>
                  <a:lnTo>
                    <a:pt x="432" y="415"/>
                  </a:lnTo>
                  <a:lnTo>
                    <a:pt x="441" y="415"/>
                  </a:lnTo>
                  <a:lnTo>
                    <a:pt x="441" y="415"/>
                  </a:lnTo>
                  <a:lnTo>
                    <a:pt x="443" y="415"/>
                  </a:lnTo>
                  <a:lnTo>
                    <a:pt x="443" y="415"/>
                  </a:lnTo>
                  <a:lnTo>
                    <a:pt x="451" y="414"/>
                  </a:lnTo>
                  <a:lnTo>
                    <a:pt x="459" y="411"/>
                  </a:lnTo>
                  <a:lnTo>
                    <a:pt x="463" y="409"/>
                  </a:lnTo>
                  <a:lnTo>
                    <a:pt x="467" y="405"/>
                  </a:lnTo>
                  <a:lnTo>
                    <a:pt x="472" y="400"/>
                  </a:lnTo>
                  <a:lnTo>
                    <a:pt x="475" y="395"/>
                  </a:lnTo>
                  <a:lnTo>
                    <a:pt x="475" y="395"/>
                  </a:lnTo>
                  <a:lnTo>
                    <a:pt x="478" y="388"/>
                  </a:lnTo>
                  <a:lnTo>
                    <a:pt x="479" y="380"/>
                  </a:lnTo>
                  <a:lnTo>
                    <a:pt x="479" y="373"/>
                  </a:lnTo>
                  <a:lnTo>
                    <a:pt x="479" y="366"/>
                  </a:lnTo>
                  <a:lnTo>
                    <a:pt x="478" y="356"/>
                  </a:lnTo>
                  <a:lnTo>
                    <a:pt x="477" y="352"/>
                  </a:lnTo>
                  <a:lnTo>
                    <a:pt x="477" y="352"/>
                  </a:lnTo>
                  <a:lnTo>
                    <a:pt x="481" y="329"/>
                  </a:lnTo>
                  <a:lnTo>
                    <a:pt x="511" y="333"/>
                  </a:lnTo>
                  <a:lnTo>
                    <a:pt x="511" y="335"/>
                  </a:lnTo>
                  <a:lnTo>
                    <a:pt x="511" y="335"/>
                  </a:lnTo>
                  <a:lnTo>
                    <a:pt x="512" y="344"/>
                  </a:lnTo>
                  <a:lnTo>
                    <a:pt x="513" y="345"/>
                  </a:lnTo>
                  <a:lnTo>
                    <a:pt x="513" y="345"/>
                  </a:lnTo>
                  <a:lnTo>
                    <a:pt x="513" y="346"/>
                  </a:lnTo>
                  <a:lnTo>
                    <a:pt x="514" y="350"/>
                  </a:lnTo>
                  <a:lnTo>
                    <a:pt x="514" y="350"/>
                  </a:lnTo>
                  <a:lnTo>
                    <a:pt x="513" y="361"/>
                  </a:lnTo>
                  <a:lnTo>
                    <a:pt x="513" y="361"/>
                  </a:lnTo>
                  <a:lnTo>
                    <a:pt x="512" y="374"/>
                  </a:lnTo>
                  <a:lnTo>
                    <a:pt x="512" y="374"/>
                  </a:lnTo>
                  <a:lnTo>
                    <a:pt x="512" y="378"/>
                  </a:lnTo>
                  <a:lnTo>
                    <a:pt x="514" y="380"/>
                  </a:lnTo>
                  <a:lnTo>
                    <a:pt x="514" y="380"/>
                  </a:lnTo>
                  <a:lnTo>
                    <a:pt x="515" y="382"/>
                  </a:lnTo>
                  <a:lnTo>
                    <a:pt x="515" y="384"/>
                  </a:lnTo>
                  <a:lnTo>
                    <a:pt x="515" y="384"/>
                  </a:lnTo>
                  <a:lnTo>
                    <a:pt x="516" y="390"/>
                  </a:lnTo>
                  <a:lnTo>
                    <a:pt x="517" y="395"/>
                  </a:lnTo>
                  <a:lnTo>
                    <a:pt x="517" y="395"/>
                  </a:lnTo>
                  <a:lnTo>
                    <a:pt x="518" y="397"/>
                  </a:lnTo>
                  <a:lnTo>
                    <a:pt x="518" y="397"/>
                  </a:lnTo>
                  <a:lnTo>
                    <a:pt x="518" y="399"/>
                  </a:lnTo>
                  <a:lnTo>
                    <a:pt x="518" y="399"/>
                  </a:lnTo>
                  <a:lnTo>
                    <a:pt x="520" y="417"/>
                  </a:lnTo>
                  <a:lnTo>
                    <a:pt x="520" y="417"/>
                  </a:lnTo>
                  <a:lnTo>
                    <a:pt x="519" y="419"/>
                  </a:lnTo>
                  <a:lnTo>
                    <a:pt x="518" y="419"/>
                  </a:lnTo>
                  <a:lnTo>
                    <a:pt x="518" y="419"/>
                  </a:lnTo>
                  <a:lnTo>
                    <a:pt x="517" y="419"/>
                  </a:lnTo>
                  <a:lnTo>
                    <a:pt x="515" y="418"/>
                  </a:lnTo>
                  <a:lnTo>
                    <a:pt x="515" y="417"/>
                  </a:lnTo>
                  <a:lnTo>
                    <a:pt x="514" y="415"/>
                  </a:lnTo>
                  <a:lnTo>
                    <a:pt x="509" y="415"/>
                  </a:lnTo>
                  <a:lnTo>
                    <a:pt x="509" y="413"/>
                  </a:lnTo>
                  <a:lnTo>
                    <a:pt x="509" y="413"/>
                  </a:lnTo>
                  <a:lnTo>
                    <a:pt x="507" y="405"/>
                  </a:lnTo>
                  <a:lnTo>
                    <a:pt x="505" y="399"/>
                  </a:lnTo>
                  <a:lnTo>
                    <a:pt x="505" y="399"/>
                  </a:lnTo>
                  <a:lnTo>
                    <a:pt x="504" y="398"/>
                  </a:lnTo>
                  <a:lnTo>
                    <a:pt x="502" y="398"/>
                  </a:lnTo>
                  <a:lnTo>
                    <a:pt x="502" y="3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6657"/>
            <p:cNvSpPr>
              <a:spLocks noEditPoints="1"/>
            </p:cNvSpPr>
            <p:nvPr/>
          </p:nvSpPr>
          <p:spPr bwMode="auto">
            <a:xfrm>
              <a:off x="5245292" y="4732355"/>
              <a:ext cx="198480" cy="74429"/>
            </a:xfrm>
            <a:custGeom>
              <a:avLst/>
              <a:gdLst>
                <a:gd name="T0" fmla="*/ 14 w 32"/>
                <a:gd name="T1" fmla="*/ 12 h 12"/>
                <a:gd name="T2" fmla="*/ 0 w 32"/>
                <a:gd name="T3" fmla="*/ 5 h 12"/>
                <a:gd name="T4" fmla="*/ 32 w 32"/>
                <a:gd name="T5" fmla="*/ 0 h 12"/>
                <a:gd name="T6" fmla="*/ 14 w 32"/>
                <a:gd name="T7" fmla="*/ 12 h 12"/>
                <a:gd name="T8" fmla="*/ 7 w 32"/>
                <a:gd name="T9" fmla="*/ 6 h 12"/>
                <a:gd name="T10" fmla="*/ 14 w 32"/>
                <a:gd name="T11" fmla="*/ 10 h 12"/>
                <a:gd name="T12" fmla="*/ 24 w 32"/>
                <a:gd name="T13" fmla="*/ 4 h 12"/>
                <a:gd name="T14" fmla="*/ 7 w 32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4" y="12"/>
                  </a:moveTo>
                  <a:lnTo>
                    <a:pt x="0" y="5"/>
                  </a:lnTo>
                  <a:lnTo>
                    <a:pt x="32" y="0"/>
                  </a:lnTo>
                  <a:lnTo>
                    <a:pt x="14" y="12"/>
                  </a:lnTo>
                  <a:close/>
                  <a:moveTo>
                    <a:pt x="7" y="6"/>
                  </a:moveTo>
                  <a:lnTo>
                    <a:pt x="14" y="10"/>
                  </a:lnTo>
                  <a:lnTo>
                    <a:pt x="24" y="4"/>
                  </a:lnTo>
                  <a:lnTo>
                    <a:pt x="7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6658"/>
            <p:cNvSpPr>
              <a:spLocks noEditPoints="1"/>
            </p:cNvSpPr>
            <p:nvPr/>
          </p:nvSpPr>
          <p:spPr bwMode="auto">
            <a:xfrm>
              <a:off x="5239089" y="4769570"/>
              <a:ext cx="80630" cy="68229"/>
            </a:xfrm>
            <a:custGeom>
              <a:avLst/>
              <a:gdLst>
                <a:gd name="T0" fmla="*/ 7 w 13"/>
                <a:gd name="T1" fmla="*/ 11 h 11"/>
                <a:gd name="T2" fmla="*/ 0 w 13"/>
                <a:gd name="T3" fmla="*/ 3 h 11"/>
                <a:gd name="T4" fmla="*/ 1 w 13"/>
                <a:gd name="T5" fmla="*/ 0 h 11"/>
                <a:gd name="T6" fmla="*/ 13 w 13"/>
                <a:gd name="T7" fmla="*/ 6 h 11"/>
                <a:gd name="T8" fmla="*/ 7 w 13"/>
                <a:gd name="T9" fmla="*/ 11 h 11"/>
                <a:gd name="T10" fmla="*/ 2 w 13"/>
                <a:gd name="T11" fmla="*/ 3 h 11"/>
                <a:gd name="T12" fmla="*/ 7 w 13"/>
                <a:gd name="T13" fmla="*/ 9 h 11"/>
                <a:gd name="T14" fmla="*/ 9 w 13"/>
                <a:gd name="T15" fmla="*/ 6 h 11"/>
                <a:gd name="T16" fmla="*/ 2 w 13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7" y="11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3" y="6"/>
                  </a:lnTo>
                  <a:lnTo>
                    <a:pt x="7" y="11"/>
                  </a:lnTo>
                  <a:close/>
                  <a:moveTo>
                    <a:pt x="2" y="3"/>
                  </a:moveTo>
                  <a:lnTo>
                    <a:pt x="7" y="9"/>
                  </a:lnTo>
                  <a:lnTo>
                    <a:pt x="9" y="6"/>
                  </a:lnTo>
                  <a:lnTo>
                    <a:pt x="2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6659"/>
            <p:cNvSpPr>
              <a:spLocks noEditPoints="1"/>
            </p:cNvSpPr>
            <p:nvPr/>
          </p:nvSpPr>
          <p:spPr bwMode="auto">
            <a:xfrm>
              <a:off x="5301114" y="4750965"/>
              <a:ext cx="142655" cy="297720"/>
            </a:xfrm>
            <a:custGeom>
              <a:avLst/>
              <a:gdLst>
                <a:gd name="T0" fmla="*/ 23 w 23"/>
                <a:gd name="T1" fmla="*/ 48 h 48"/>
                <a:gd name="T2" fmla="*/ 0 w 23"/>
                <a:gd name="T3" fmla="*/ 15 h 48"/>
                <a:gd name="T4" fmla="*/ 22 w 23"/>
                <a:gd name="T5" fmla="*/ 0 h 48"/>
                <a:gd name="T6" fmla="*/ 23 w 23"/>
                <a:gd name="T7" fmla="*/ 48 h 48"/>
                <a:gd name="T8" fmla="*/ 3 w 23"/>
                <a:gd name="T9" fmla="*/ 16 h 48"/>
                <a:gd name="T10" fmla="*/ 21 w 23"/>
                <a:gd name="T11" fmla="*/ 41 h 48"/>
                <a:gd name="T12" fmla="*/ 20 w 23"/>
                <a:gd name="T13" fmla="*/ 3 h 48"/>
                <a:gd name="T14" fmla="*/ 3 w 23"/>
                <a:gd name="T1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8">
                  <a:moveTo>
                    <a:pt x="23" y="48"/>
                  </a:moveTo>
                  <a:lnTo>
                    <a:pt x="0" y="15"/>
                  </a:lnTo>
                  <a:lnTo>
                    <a:pt x="22" y="0"/>
                  </a:lnTo>
                  <a:lnTo>
                    <a:pt x="23" y="48"/>
                  </a:lnTo>
                  <a:close/>
                  <a:moveTo>
                    <a:pt x="3" y="16"/>
                  </a:moveTo>
                  <a:lnTo>
                    <a:pt x="21" y="41"/>
                  </a:lnTo>
                  <a:lnTo>
                    <a:pt x="20" y="3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6660"/>
            <p:cNvSpPr>
              <a:spLocks noEditPoints="1"/>
            </p:cNvSpPr>
            <p:nvPr/>
          </p:nvSpPr>
          <p:spPr bwMode="auto">
            <a:xfrm>
              <a:off x="3620243" y="4769570"/>
              <a:ext cx="142655" cy="291519"/>
            </a:xfrm>
            <a:custGeom>
              <a:avLst/>
              <a:gdLst>
                <a:gd name="T0" fmla="*/ 0 w 23"/>
                <a:gd name="T1" fmla="*/ 47 h 47"/>
                <a:gd name="T2" fmla="*/ 1 w 23"/>
                <a:gd name="T3" fmla="*/ 1 h 47"/>
                <a:gd name="T4" fmla="*/ 2 w 23"/>
                <a:gd name="T5" fmla="*/ 0 h 47"/>
                <a:gd name="T6" fmla="*/ 23 w 23"/>
                <a:gd name="T7" fmla="*/ 13 h 47"/>
                <a:gd name="T8" fmla="*/ 23 w 23"/>
                <a:gd name="T9" fmla="*/ 19 h 47"/>
                <a:gd name="T10" fmla="*/ 3 w 23"/>
                <a:gd name="T11" fmla="*/ 47 h 47"/>
                <a:gd name="T12" fmla="*/ 0 w 23"/>
                <a:gd name="T13" fmla="*/ 47 h 47"/>
                <a:gd name="T14" fmla="*/ 3 w 23"/>
                <a:gd name="T15" fmla="*/ 2 h 47"/>
                <a:gd name="T16" fmla="*/ 2 w 23"/>
                <a:gd name="T17" fmla="*/ 44 h 47"/>
                <a:gd name="T18" fmla="*/ 21 w 23"/>
                <a:gd name="T19" fmla="*/ 18 h 47"/>
                <a:gd name="T20" fmla="*/ 21 w 23"/>
                <a:gd name="T21" fmla="*/ 14 h 47"/>
                <a:gd name="T22" fmla="*/ 3 w 23"/>
                <a:gd name="T23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7">
                  <a:moveTo>
                    <a:pt x="0" y="47"/>
                  </a:moveTo>
                  <a:lnTo>
                    <a:pt x="1" y="1"/>
                  </a:lnTo>
                  <a:lnTo>
                    <a:pt x="2" y="0"/>
                  </a:lnTo>
                  <a:lnTo>
                    <a:pt x="23" y="13"/>
                  </a:lnTo>
                  <a:lnTo>
                    <a:pt x="23" y="19"/>
                  </a:lnTo>
                  <a:lnTo>
                    <a:pt x="3" y="47"/>
                  </a:lnTo>
                  <a:lnTo>
                    <a:pt x="0" y="47"/>
                  </a:lnTo>
                  <a:close/>
                  <a:moveTo>
                    <a:pt x="3" y="2"/>
                  </a:moveTo>
                  <a:lnTo>
                    <a:pt x="2" y="44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6661"/>
            <p:cNvSpPr>
              <a:spLocks noEditPoints="1"/>
            </p:cNvSpPr>
            <p:nvPr/>
          </p:nvSpPr>
          <p:spPr bwMode="auto">
            <a:xfrm>
              <a:off x="3607836" y="4744761"/>
              <a:ext cx="204681" cy="80635"/>
            </a:xfrm>
            <a:custGeom>
              <a:avLst/>
              <a:gdLst>
                <a:gd name="T0" fmla="*/ 21 w 33"/>
                <a:gd name="T1" fmla="*/ 13 h 13"/>
                <a:gd name="T2" fmla="*/ 0 w 33"/>
                <a:gd name="T3" fmla="*/ 0 h 13"/>
                <a:gd name="T4" fmla="*/ 33 w 33"/>
                <a:gd name="T5" fmla="*/ 5 h 13"/>
                <a:gd name="T6" fmla="*/ 21 w 33"/>
                <a:gd name="T7" fmla="*/ 13 h 13"/>
                <a:gd name="T8" fmla="*/ 11 w 33"/>
                <a:gd name="T9" fmla="*/ 4 h 13"/>
                <a:gd name="T10" fmla="*/ 21 w 33"/>
                <a:gd name="T11" fmla="*/ 10 h 13"/>
                <a:gd name="T12" fmla="*/ 26 w 33"/>
                <a:gd name="T13" fmla="*/ 6 h 13"/>
                <a:gd name="T14" fmla="*/ 11 w 33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3">
                  <a:moveTo>
                    <a:pt x="21" y="13"/>
                  </a:moveTo>
                  <a:lnTo>
                    <a:pt x="0" y="0"/>
                  </a:lnTo>
                  <a:lnTo>
                    <a:pt x="33" y="5"/>
                  </a:lnTo>
                  <a:lnTo>
                    <a:pt x="21" y="13"/>
                  </a:lnTo>
                  <a:close/>
                  <a:moveTo>
                    <a:pt x="11" y="4"/>
                  </a:moveTo>
                  <a:lnTo>
                    <a:pt x="21" y="10"/>
                  </a:lnTo>
                  <a:lnTo>
                    <a:pt x="26" y="6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6662"/>
            <p:cNvSpPr>
              <a:spLocks noEditPoints="1"/>
            </p:cNvSpPr>
            <p:nvPr/>
          </p:nvSpPr>
          <p:spPr bwMode="auto">
            <a:xfrm>
              <a:off x="3744291" y="4775775"/>
              <a:ext cx="93034" cy="74429"/>
            </a:xfrm>
            <a:custGeom>
              <a:avLst/>
              <a:gdLst>
                <a:gd name="T0" fmla="*/ 6 w 15"/>
                <a:gd name="T1" fmla="*/ 12 h 12"/>
                <a:gd name="T2" fmla="*/ 1 w 15"/>
                <a:gd name="T3" fmla="*/ 10 h 12"/>
                <a:gd name="T4" fmla="*/ 0 w 15"/>
                <a:gd name="T5" fmla="*/ 8 h 12"/>
                <a:gd name="T6" fmla="*/ 10 w 15"/>
                <a:gd name="T7" fmla="*/ 1 h 12"/>
                <a:gd name="T8" fmla="*/ 15 w 15"/>
                <a:gd name="T9" fmla="*/ 0 h 12"/>
                <a:gd name="T10" fmla="*/ 6 w 15"/>
                <a:gd name="T11" fmla="*/ 12 h 12"/>
                <a:gd name="T12" fmla="*/ 3 w 15"/>
                <a:gd name="T13" fmla="*/ 9 h 12"/>
                <a:gd name="T14" fmla="*/ 4 w 15"/>
                <a:gd name="T15" fmla="*/ 10 h 12"/>
                <a:gd name="T16" fmla="*/ 9 w 15"/>
                <a:gd name="T17" fmla="*/ 4 h 12"/>
                <a:gd name="T18" fmla="*/ 3 w 15"/>
                <a:gd name="T19" fmla="*/ 9 h 12"/>
                <a:gd name="T20" fmla="*/ 3 w 15"/>
                <a:gd name="T2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2">
                  <a:moveTo>
                    <a:pt x="6" y="12"/>
                  </a:moveTo>
                  <a:lnTo>
                    <a:pt x="1" y="10"/>
                  </a:lnTo>
                  <a:lnTo>
                    <a:pt x="0" y="8"/>
                  </a:lnTo>
                  <a:lnTo>
                    <a:pt x="10" y="1"/>
                  </a:lnTo>
                  <a:lnTo>
                    <a:pt x="15" y="0"/>
                  </a:lnTo>
                  <a:lnTo>
                    <a:pt x="6" y="12"/>
                  </a:lnTo>
                  <a:close/>
                  <a:moveTo>
                    <a:pt x="3" y="9"/>
                  </a:moveTo>
                  <a:lnTo>
                    <a:pt x="4" y="10"/>
                  </a:lnTo>
                  <a:lnTo>
                    <a:pt x="9" y="4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-357350" y="303795"/>
            <a:ext cx="9779403" cy="3983462"/>
            <a:chOff x="-717603" y="303795"/>
            <a:chExt cx="9779403" cy="3983462"/>
          </a:xfrm>
        </p:grpSpPr>
        <p:sp>
          <p:nvSpPr>
            <p:cNvPr id="172" name="Freeform 5796"/>
            <p:cNvSpPr>
              <a:spLocks/>
            </p:cNvSpPr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5797"/>
            <p:cNvSpPr>
              <a:spLocks/>
            </p:cNvSpPr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5798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5799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5800"/>
            <p:cNvSpPr>
              <a:spLocks/>
            </p:cNvSpPr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5801"/>
            <p:cNvSpPr>
              <a:spLocks/>
            </p:cNvSpPr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5802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5803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804"/>
            <p:cNvSpPr>
              <a:spLocks/>
            </p:cNvSpPr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5805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5806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5807"/>
            <p:cNvSpPr>
              <a:spLocks/>
            </p:cNvSpPr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5808"/>
            <p:cNvSpPr>
              <a:spLocks/>
            </p:cNvSpPr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5809"/>
            <p:cNvSpPr>
              <a:spLocks/>
            </p:cNvSpPr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5810"/>
            <p:cNvSpPr>
              <a:spLocks/>
            </p:cNvSpPr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5811"/>
            <p:cNvSpPr>
              <a:spLocks/>
            </p:cNvSpPr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5813"/>
            <p:cNvSpPr>
              <a:spLocks/>
            </p:cNvSpPr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5814"/>
            <p:cNvSpPr>
              <a:spLocks/>
            </p:cNvSpPr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5815"/>
            <p:cNvSpPr>
              <a:spLocks/>
            </p:cNvSpPr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5816"/>
            <p:cNvSpPr>
              <a:spLocks/>
            </p:cNvSpPr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5821"/>
            <p:cNvSpPr>
              <a:spLocks/>
            </p:cNvSpPr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5822"/>
            <p:cNvSpPr>
              <a:spLocks/>
            </p:cNvSpPr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5823"/>
            <p:cNvSpPr>
              <a:spLocks/>
            </p:cNvSpPr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5824"/>
            <p:cNvSpPr>
              <a:spLocks/>
            </p:cNvSpPr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5825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5826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5827"/>
            <p:cNvSpPr>
              <a:spLocks/>
            </p:cNvSpPr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5828"/>
            <p:cNvSpPr>
              <a:spLocks/>
            </p:cNvSpPr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5829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5830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5831"/>
            <p:cNvSpPr>
              <a:spLocks/>
            </p:cNvSpPr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5832"/>
            <p:cNvSpPr>
              <a:spLocks/>
            </p:cNvSpPr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5833"/>
            <p:cNvSpPr>
              <a:spLocks/>
            </p:cNvSpPr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5834"/>
            <p:cNvSpPr>
              <a:spLocks/>
            </p:cNvSpPr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5835"/>
            <p:cNvSpPr>
              <a:spLocks/>
            </p:cNvSpPr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5836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5837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5838"/>
            <p:cNvSpPr>
              <a:spLocks/>
            </p:cNvSpPr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5839"/>
            <p:cNvSpPr>
              <a:spLocks/>
            </p:cNvSpPr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5841"/>
            <p:cNvSpPr>
              <a:spLocks/>
            </p:cNvSpPr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5842"/>
            <p:cNvSpPr>
              <a:spLocks/>
            </p:cNvSpPr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5844"/>
            <p:cNvSpPr>
              <a:spLocks/>
            </p:cNvSpPr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6620"/>
            <p:cNvSpPr>
              <a:spLocks/>
            </p:cNvSpPr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6621"/>
            <p:cNvSpPr>
              <a:spLocks/>
            </p:cNvSpPr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6622"/>
            <p:cNvSpPr>
              <a:spLocks/>
            </p:cNvSpPr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6623"/>
            <p:cNvSpPr>
              <a:spLocks/>
            </p:cNvSpPr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6624"/>
            <p:cNvSpPr>
              <a:spLocks/>
            </p:cNvSpPr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6625"/>
            <p:cNvSpPr>
              <a:spLocks/>
            </p:cNvSpPr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6626"/>
            <p:cNvSpPr>
              <a:spLocks/>
            </p:cNvSpPr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6627"/>
            <p:cNvSpPr>
              <a:spLocks/>
            </p:cNvSpPr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5812"/>
            <p:cNvSpPr>
              <a:spLocks/>
            </p:cNvSpPr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348348" y="4267977"/>
            <a:ext cx="735006" cy="241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00" dirty="0">
              <a:solidFill>
                <a:schemeClr val="bg1"/>
              </a:solidFill>
            </a:endParaRPr>
          </a:p>
          <a:p>
            <a:endParaRPr lang="en-US" altLang="zh-CN" sz="100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14400" y="1489349"/>
            <a:ext cx="7315200" cy="3384376"/>
            <a:chOff x="914400" y="1489348"/>
            <a:chExt cx="7315200" cy="3384375"/>
          </a:xfrm>
        </p:grpSpPr>
        <p:sp>
          <p:nvSpPr>
            <p:cNvPr id="6148" name="AutoShape 3"/>
            <p:cNvSpPr>
              <a:spLocks noChangeArrowheads="1"/>
            </p:cNvSpPr>
            <p:nvPr/>
          </p:nvSpPr>
          <p:spPr bwMode="auto">
            <a:xfrm>
              <a:off x="914400" y="1489348"/>
              <a:ext cx="7315200" cy="3384375"/>
            </a:xfrm>
            <a:prstGeom prst="roundRect">
              <a:avLst>
                <a:gd name="adj" fmla="val 7054"/>
              </a:avLst>
            </a:prstGeom>
            <a:noFill/>
            <a:ln w="1905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chemeClr val="tx2"/>
                </a:solidFill>
                <a:ea typeface="方正兰亭黑_GBK" panose="02000000000000000000" pitchFamily="2" charset="-122"/>
              </a:endParaRPr>
            </a:p>
          </p:txBody>
        </p:sp>
        <p:sp>
          <p:nvSpPr>
            <p:cNvPr id="4102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1188341" y="2016275"/>
              <a:ext cx="6767318" cy="2492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2000" dirty="0">
                  <a:solidFill>
                    <a:srgbClr val="BCE8F2"/>
                  </a:solidFill>
                  <a:latin typeface="Times" pitchFamily="2" charset="0"/>
                  <a:ea typeface="方正兰亭黑_GBK" pitchFamily="2" charset="-122"/>
                </a:rPr>
                <a:t>      </a:t>
              </a:r>
              <a:r>
                <a:rPr lang="en-US" sz="2000" dirty="0">
                  <a:solidFill>
                    <a:srgbClr val="BCE8F2"/>
                  </a:solidFill>
                  <a:latin typeface="Times" pitchFamily="2" charset="0"/>
                </a:rPr>
                <a:t>When planning a trip, passengers should keep in mind that airlines do not guarantee their schedules, delayed and cancellation of flights always break our plans. Especially, airlines are cutting 20% to 50% of their domestic flight schedules by April 1, 2020, due to the coronavirus outbreak. So predicting the flight status before traveling is very necessary for passengers to plan a trip and prepare for the worst situation.</a:t>
              </a:r>
            </a:p>
            <a:p>
              <a:pPr algn="just"/>
              <a:endPara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14400" y="595717"/>
            <a:ext cx="7315200" cy="587853"/>
            <a:chOff x="914400" y="595716"/>
            <a:chExt cx="7315200" cy="587853"/>
          </a:xfrm>
        </p:grpSpPr>
        <p:sp>
          <p:nvSpPr>
            <p:cNvPr id="6146" name="TextBox 13" descr="B56F103BB23E47beACAB404F50AF11BD# #TextBox 13"/>
            <p:cNvSpPr txBox="1">
              <a:spLocks noChangeArrowheads="1"/>
            </p:cNvSpPr>
            <p:nvPr/>
          </p:nvSpPr>
          <p:spPr bwMode="auto">
            <a:xfrm>
              <a:off x="3514198" y="595716"/>
              <a:ext cx="2115604" cy="58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eaLnBrk="0" hangingPunct="0">
                <a:lnSpc>
                  <a:spcPct val="120000"/>
                </a:lnSpc>
                <a:spcBef>
                  <a:spcPct val="50000"/>
                </a:spcBef>
                <a:buFontTx/>
                <a:buNone/>
                <a:defRPr sz="2800">
                  <a:gradFill flip="none" rotWithShape="1">
                    <a:gsLst>
                      <a:gs pos="60000">
                        <a:srgbClr val="BCE8F2"/>
                      </a:gs>
                      <a:gs pos="0">
                        <a:srgbClr val="4EC3DE"/>
                      </a:gs>
                      <a:gs pos="40000">
                        <a:srgbClr val="BCE8F2"/>
                      </a:gs>
                      <a:gs pos="100000">
                        <a:srgbClr val="4EC3DE"/>
                      </a:gs>
                    </a:gsLst>
                    <a:lin ang="0" scaled="1"/>
                    <a:tileRect/>
                  </a:gradFill>
                  <a:latin typeface="方正兰亭中粗黑_GBK" panose="02000000000000000000" pitchFamily="2" charset="-122"/>
                  <a:ea typeface="方正兰亭中粗黑_GBK" panose="02000000000000000000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9pPr>
            </a:lstStyle>
            <a:p>
              <a:r>
                <a:rPr lang="en-US" b="1" dirty="0">
                  <a:latin typeface="Times" pitchFamily="2" charset="0"/>
                </a:rPr>
                <a:t>Background</a:t>
              </a: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914400" y="616643"/>
              <a:ext cx="7315200" cy="546000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>
                <a:solidFill>
                  <a:schemeClr val="tx2"/>
                </a:solidFill>
                <a:latin typeface="Arial" charset="0"/>
                <a:ea typeface="方正兰亭黑_GBK" panose="02000000000000000000" pitchFamily="2" charset="-122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3"/>
          <p:cNvSpPr>
            <a:spLocks/>
          </p:cNvSpPr>
          <p:nvPr/>
        </p:nvSpPr>
        <p:spPr bwMode="ltGray">
          <a:xfrm>
            <a:off x="6127960" y="1686721"/>
            <a:ext cx="2007014" cy="3187004"/>
          </a:xfrm>
          <a:custGeom>
            <a:avLst/>
            <a:gdLst>
              <a:gd name="T0" fmla="*/ 0 w 1359"/>
              <a:gd name="T1" fmla="*/ 207 h 2158"/>
              <a:gd name="T2" fmla="*/ 1 w 1359"/>
              <a:gd name="T3" fmla="*/ 1987 h 2158"/>
              <a:gd name="T4" fmla="*/ 309 w 1359"/>
              <a:gd name="T5" fmla="*/ 2154 h 2158"/>
              <a:gd name="T6" fmla="*/ 681 w 1359"/>
              <a:gd name="T7" fmla="*/ 2040 h 2158"/>
              <a:gd name="T8" fmla="*/ 999 w 1359"/>
              <a:gd name="T9" fmla="*/ 1902 h 2158"/>
              <a:gd name="T10" fmla="*/ 1359 w 1359"/>
              <a:gd name="T11" fmla="*/ 2017 h 2158"/>
              <a:gd name="T12" fmla="*/ 1359 w 1359"/>
              <a:gd name="T13" fmla="*/ 180 h 2158"/>
              <a:gd name="T14" fmla="*/ 1025 w 1359"/>
              <a:gd name="T15" fmla="*/ 21 h 2158"/>
              <a:gd name="T16" fmla="*/ 366 w 1359"/>
              <a:gd name="T17" fmla="*/ 378 h 2158"/>
              <a:gd name="T18" fmla="*/ 0 w 1359"/>
              <a:gd name="T19" fmla="*/ 207 h 2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9" h="2158">
                <a:moveTo>
                  <a:pt x="0" y="207"/>
                </a:moveTo>
                <a:cubicBezTo>
                  <a:pt x="0" y="1097"/>
                  <a:pt x="1" y="1987"/>
                  <a:pt x="1" y="1987"/>
                </a:cubicBezTo>
                <a:cubicBezTo>
                  <a:pt x="105" y="2151"/>
                  <a:pt x="210" y="2148"/>
                  <a:pt x="309" y="2154"/>
                </a:cubicBezTo>
                <a:cubicBezTo>
                  <a:pt x="421" y="2158"/>
                  <a:pt x="576" y="2091"/>
                  <a:pt x="681" y="2040"/>
                </a:cubicBezTo>
                <a:cubicBezTo>
                  <a:pt x="786" y="1989"/>
                  <a:pt x="843" y="1908"/>
                  <a:pt x="999" y="1902"/>
                </a:cubicBezTo>
                <a:cubicBezTo>
                  <a:pt x="1155" y="1896"/>
                  <a:pt x="1224" y="1908"/>
                  <a:pt x="1359" y="2017"/>
                </a:cubicBezTo>
                <a:lnTo>
                  <a:pt x="1359" y="180"/>
                </a:lnTo>
                <a:cubicBezTo>
                  <a:pt x="1272" y="72"/>
                  <a:pt x="1219" y="0"/>
                  <a:pt x="1025" y="21"/>
                </a:cubicBezTo>
                <a:cubicBezTo>
                  <a:pt x="831" y="42"/>
                  <a:pt x="644" y="378"/>
                  <a:pt x="366" y="378"/>
                </a:cubicBezTo>
                <a:cubicBezTo>
                  <a:pt x="88" y="378"/>
                  <a:pt x="87" y="222"/>
                  <a:pt x="0" y="207"/>
                </a:cubicBezTo>
                <a:close/>
              </a:path>
            </a:pathLst>
          </a:custGeom>
          <a:noFill/>
          <a:ln w="12700" cmpd="sng">
            <a:solidFill>
              <a:schemeClr val="accent2"/>
            </a:solidFill>
            <a:round/>
            <a:headEnd/>
            <a:tailEnd/>
          </a:ln>
          <a:effectLst>
            <a:glow rad="88900">
              <a:schemeClr val="accent1">
                <a:alpha val="3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7"/>
          <p:cNvSpPr>
            <a:spLocks/>
          </p:cNvSpPr>
          <p:nvPr/>
        </p:nvSpPr>
        <p:spPr bwMode="ltGray">
          <a:xfrm>
            <a:off x="3501090" y="1686721"/>
            <a:ext cx="2007014" cy="3187004"/>
          </a:xfrm>
          <a:custGeom>
            <a:avLst/>
            <a:gdLst>
              <a:gd name="T0" fmla="*/ 0 w 1359"/>
              <a:gd name="T1" fmla="*/ 207 h 2158"/>
              <a:gd name="T2" fmla="*/ 1 w 1359"/>
              <a:gd name="T3" fmla="*/ 1987 h 2158"/>
              <a:gd name="T4" fmla="*/ 309 w 1359"/>
              <a:gd name="T5" fmla="*/ 2154 h 2158"/>
              <a:gd name="T6" fmla="*/ 681 w 1359"/>
              <a:gd name="T7" fmla="*/ 2040 h 2158"/>
              <a:gd name="T8" fmla="*/ 999 w 1359"/>
              <a:gd name="T9" fmla="*/ 1902 h 2158"/>
              <a:gd name="T10" fmla="*/ 1359 w 1359"/>
              <a:gd name="T11" fmla="*/ 2017 h 2158"/>
              <a:gd name="T12" fmla="*/ 1359 w 1359"/>
              <a:gd name="T13" fmla="*/ 180 h 2158"/>
              <a:gd name="T14" fmla="*/ 1025 w 1359"/>
              <a:gd name="T15" fmla="*/ 21 h 2158"/>
              <a:gd name="T16" fmla="*/ 366 w 1359"/>
              <a:gd name="T17" fmla="*/ 378 h 2158"/>
              <a:gd name="T18" fmla="*/ 0 w 1359"/>
              <a:gd name="T19" fmla="*/ 207 h 2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9" h="2158">
                <a:moveTo>
                  <a:pt x="0" y="207"/>
                </a:moveTo>
                <a:cubicBezTo>
                  <a:pt x="0" y="1097"/>
                  <a:pt x="1" y="1987"/>
                  <a:pt x="1" y="1987"/>
                </a:cubicBezTo>
                <a:cubicBezTo>
                  <a:pt x="105" y="2151"/>
                  <a:pt x="210" y="2148"/>
                  <a:pt x="309" y="2154"/>
                </a:cubicBezTo>
                <a:cubicBezTo>
                  <a:pt x="421" y="2158"/>
                  <a:pt x="576" y="2091"/>
                  <a:pt x="681" y="2040"/>
                </a:cubicBezTo>
                <a:cubicBezTo>
                  <a:pt x="786" y="1989"/>
                  <a:pt x="843" y="1908"/>
                  <a:pt x="999" y="1902"/>
                </a:cubicBezTo>
                <a:cubicBezTo>
                  <a:pt x="1155" y="1896"/>
                  <a:pt x="1224" y="1908"/>
                  <a:pt x="1359" y="2017"/>
                </a:cubicBezTo>
                <a:lnTo>
                  <a:pt x="1359" y="180"/>
                </a:lnTo>
                <a:cubicBezTo>
                  <a:pt x="1272" y="72"/>
                  <a:pt x="1219" y="0"/>
                  <a:pt x="1025" y="21"/>
                </a:cubicBezTo>
                <a:cubicBezTo>
                  <a:pt x="831" y="42"/>
                  <a:pt x="644" y="378"/>
                  <a:pt x="366" y="378"/>
                </a:cubicBezTo>
                <a:cubicBezTo>
                  <a:pt x="88" y="378"/>
                  <a:pt x="87" y="222"/>
                  <a:pt x="0" y="207"/>
                </a:cubicBezTo>
                <a:close/>
              </a:path>
            </a:pathLst>
          </a:custGeom>
          <a:noFill/>
          <a:ln w="12700" cmpd="sng">
            <a:solidFill>
              <a:schemeClr val="accent2"/>
            </a:solidFill>
            <a:round/>
            <a:headEnd/>
            <a:tailEnd/>
          </a:ln>
          <a:effectLst>
            <a:glow rad="88900">
              <a:schemeClr val="accent1">
                <a:alpha val="3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12"/>
          <p:cNvSpPr>
            <a:spLocks/>
          </p:cNvSpPr>
          <p:nvPr/>
        </p:nvSpPr>
        <p:spPr bwMode="ltGray">
          <a:xfrm>
            <a:off x="896609" y="1735936"/>
            <a:ext cx="2007015" cy="3187004"/>
          </a:xfrm>
          <a:custGeom>
            <a:avLst/>
            <a:gdLst>
              <a:gd name="T0" fmla="*/ 0 w 1359"/>
              <a:gd name="T1" fmla="*/ 207 h 2158"/>
              <a:gd name="T2" fmla="*/ 1 w 1359"/>
              <a:gd name="T3" fmla="*/ 1987 h 2158"/>
              <a:gd name="T4" fmla="*/ 309 w 1359"/>
              <a:gd name="T5" fmla="*/ 2154 h 2158"/>
              <a:gd name="T6" fmla="*/ 681 w 1359"/>
              <a:gd name="T7" fmla="*/ 2040 h 2158"/>
              <a:gd name="T8" fmla="*/ 999 w 1359"/>
              <a:gd name="T9" fmla="*/ 1902 h 2158"/>
              <a:gd name="T10" fmla="*/ 1359 w 1359"/>
              <a:gd name="T11" fmla="*/ 2017 h 2158"/>
              <a:gd name="T12" fmla="*/ 1359 w 1359"/>
              <a:gd name="T13" fmla="*/ 180 h 2158"/>
              <a:gd name="T14" fmla="*/ 1025 w 1359"/>
              <a:gd name="T15" fmla="*/ 21 h 2158"/>
              <a:gd name="T16" fmla="*/ 366 w 1359"/>
              <a:gd name="T17" fmla="*/ 378 h 2158"/>
              <a:gd name="T18" fmla="*/ 0 w 1359"/>
              <a:gd name="T19" fmla="*/ 207 h 2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9" h="2158">
                <a:moveTo>
                  <a:pt x="0" y="207"/>
                </a:moveTo>
                <a:cubicBezTo>
                  <a:pt x="0" y="1097"/>
                  <a:pt x="1" y="1987"/>
                  <a:pt x="1" y="1987"/>
                </a:cubicBezTo>
                <a:cubicBezTo>
                  <a:pt x="105" y="2151"/>
                  <a:pt x="210" y="2148"/>
                  <a:pt x="309" y="2154"/>
                </a:cubicBezTo>
                <a:cubicBezTo>
                  <a:pt x="421" y="2158"/>
                  <a:pt x="576" y="2091"/>
                  <a:pt x="681" y="2040"/>
                </a:cubicBezTo>
                <a:cubicBezTo>
                  <a:pt x="786" y="1989"/>
                  <a:pt x="843" y="1908"/>
                  <a:pt x="999" y="1902"/>
                </a:cubicBezTo>
                <a:cubicBezTo>
                  <a:pt x="1155" y="1896"/>
                  <a:pt x="1224" y="1908"/>
                  <a:pt x="1359" y="2017"/>
                </a:cubicBezTo>
                <a:lnTo>
                  <a:pt x="1359" y="180"/>
                </a:lnTo>
                <a:cubicBezTo>
                  <a:pt x="1272" y="72"/>
                  <a:pt x="1219" y="0"/>
                  <a:pt x="1025" y="21"/>
                </a:cubicBezTo>
                <a:cubicBezTo>
                  <a:pt x="831" y="42"/>
                  <a:pt x="644" y="378"/>
                  <a:pt x="366" y="378"/>
                </a:cubicBezTo>
                <a:cubicBezTo>
                  <a:pt x="88" y="378"/>
                  <a:pt x="87" y="222"/>
                  <a:pt x="0" y="207"/>
                </a:cubicBezTo>
                <a:close/>
              </a:path>
            </a:pathLst>
          </a:custGeom>
          <a:noFill/>
          <a:ln w="12700" cmpd="sng">
            <a:solidFill>
              <a:schemeClr val="accent2"/>
            </a:solidFill>
            <a:round/>
            <a:headEnd/>
            <a:tailEnd/>
          </a:ln>
          <a:effectLst>
            <a:glow rad="88900">
              <a:schemeClr val="accent1">
                <a:alpha val="3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black">
          <a:xfrm>
            <a:off x="1065202" y="2598738"/>
            <a:ext cx="16274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D17E7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800" b="1" dirty="0">
                <a:solidFill>
                  <a:srgbClr val="BCE8F2"/>
                </a:solidFill>
                <a:latin typeface="Times" pitchFamily="2" charset="0"/>
                <a:ea typeface="方正兰亭黑_GBK" pitchFamily="2" charset="-122"/>
              </a:rPr>
              <a:t>Data Source</a:t>
            </a:r>
          </a:p>
        </p:txBody>
      </p:sp>
      <p:grpSp>
        <p:nvGrpSpPr>
          <p:cNvPr id="67" name="组合 66"/>
          <p:cNvGrpSpPr>
            <a:grpSpLocks/>
          </p:cNvGrpSpPr>
          <p:nvPr/>
        </p:nvGrpSpPr>
        <p:grpSpPr bwMode="auto">
          <a:xfrm>
            <a:off x="1031271" y="1477966"/>
            <a:ext cx="666050" cy="705926"/>
            <a:chOff x="925513" y="981075"/>
            <a:chExt cx="715883" cy="760389"/>
          </a:xfrm>
        </p:grpSpPr>
        <p:sp>
          <p:nvSpPr>
            <p:cNvPr id="38" name="Oval 23"/>
            <p:cNvSpPr>
              <a:spLocks noChangeArrowheads="1"/>
            </p:cNvSpPr>
            <p:nvPr/>
          </p:nvSpPr>
          <p:spPr bwMode="gray">
            <a:xfrm>
              <a:off x="925513" y="981075"/>
              <a:ext cx="715883" cy="760389"/>
            </a:xfrm>
            <a:prstGeom prst="ellipse">
              <a:avLst/>
            </a:prstGeom>
            <a:solidFill>
              <a:srgbClr val="1E8FB2"/>
            </a:solidFill>
            <a:ln w="9525" algn="ctr">
              <a:solidFill>
                <a:srgbClr val="30B8D8"/>
              </a:solidFill>
              <a:round/>
              <a:headEnd/>
              <a:tailEnd/>
            </a:ln>
            <a:effectLst>
              <a:glow rad="889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67" name="WordArt 25"/>
            <p:cNvSpPr>
              <a:spLocks noChangeArrowheads="1" noChangeShapeType="1" noTextEdit="1"/>
            </p:cNvSpPr>
            <p:nvPr/>
          </p:nvSpPr>
          <p:spPr bwMode="gray">
            <a:xfrm>
              <a:off x="1017588" y="1168400"/>
              <a:ext cx="520700" cy="42068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solidFill>
                    <a:srgbClr val="FCFCFC">
                      <a:alpha val="59999"/>
                    </a:srgbClr>
                  </a:solidFill>
                  <a:latin typeface="Arial Black"/>
                </a:rPr>
                <a:t>01</a:t>
              </a:r>
              <a:endParaRPr lang="zh-CN" altLang="en-US" sz="3600" i="1" kern="10">
                <a:solidFill>
                  <a:srgbClr val="FCFCFC">
                    <a:alpha val="59999"/>
                  </a:srgbClr>
                </a:solidFill>
                <a:latin typeface="Arial Black"/>
              </a:endParaRPr>
            </a:p>
          </p:txBody>
        </p:sp>
      </p:grpSp>
      <p:sp>
        <p:nvSpPr>
          <p:cNvPr id="40" name="Line 26"/>
          <p:cNvSpPr>
            <a:spLocks noChangeShapeType="1"/>
          </p:cNvSpPr>
          <p:nvPr/>
        </p:nvSpPr>
        <p:spPr bwMode="gray">
          <a:xfrm>
            <a:off x="1086765" y="3109912"/>
            <a:ext cx="1658333" cy="1"/>
          </a:xfrm>
          <a:prstGeom prst="line">
            <a:avLst/>
          </a:prstGeom>
          <a:noFill/>
          <a:ln w="19050" cap="rnd">
            <a:solidFill>
              <a:schemeClr val="accent2">
                <a:alpha val="50195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3588929" y="1420813"/>
            <a:ext cx="683775" cy="708880"/>
            <a:chOff x="3540125" y="925512"/>
            <a:chExt cx="735013" cy="760413"/>
          </a:xfrm>
        </p:grpSpPr>
        <p:sp>
          <p:nvSpPr>
            <p:cNvPr id="47" name="Oval 32"/>
            <p:cNvSpPr>
              <a:spLocks noChangeArrowheads="1"/>
            </p:cNvSpPr>
            <p:nvPr/>
          </p:nvSpPr>
          <p:spPr bwMode="gray">
            <a:xfrm>
              <a:off x="3540125" y="925512"/>
              <a:ext cx="735013" cy="760413"/>
            </a:xfrm>
            <a:prstGeom prst="ellipse">
              <a:avLst/>
            </a:prstGeom>
            <a:solidFill>
              <a:srgbClr val="1E8FB2"/>
            </a:solidFill>
            <a:ln w="9525" algn="ctr">
              <a:solidFill>
                <a:srgbClr val="30B8D8"/>
              </a:solidFill>
              <a:round/>
              <a:headEnd/>
              <a:tailEnd/>
            </a:ln>
            <a:effectLst>
              <a:glow rad="889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63" name="WordArt 34"/>
            <p:cNvSpPr>
              <a:spLocks noChangeArrowheads="1" noChangeShapeType="1" noTextEdit="1"/>
            </p:cNvSpPr>
            <p:nvPr/>
          </p:nvSpPr>
          <p:spPr bwMode="gray">
            <a:xfrm>
              <a:off x="3652838" y="1100137"/>
              <a:ext cx="530225" cy="42068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solidFill>
                    <a:srgbClr val="FCFCFC">
                      <a:alpha val="59999"/>
                    </a:srgbClr>
                  </a:solidFill>
                  <a:latin typeface="Arial Black"/>
                </a:rPr>
                <a:t>02</a:t>
              </a:r>
              <a:endParaRPr lang="zh-CN" altLang="en-US" sz="3600" i="1" kern="10">
                <a:solidFill>
                  <a:srgbClr val="FCFCFC">
                    <a:alpha val="59999"/>
                  </a:srgbClr>
                </a:solidFill>
                <a:latin typeface="Arial Black"/>
              </a:endParaRPr>
            </a:p>
          </p:txBody>
        </p:sp>
      </p:grpSp>
      <p:sp>
        <p:nvSpPr>
          <p:cNvPr id="49" name="Line 35"/>
          <p:cNvSpPr>
            <a:spLocks noChangeShapeType="1"/>
          </p:cNvSpPr>
          <p:nvPr/>
        </p:nvSpPr>
        <p:spPr bwMode="gray">
          <a:xfrm>
            <a:off x="3662682" y="3078162"/>
            <a:ext cx="1658334" cy="1"/>
          </a:xfrm>
          <a:prstGeom prst="line">
            <a:avLst/>
          </a:prstGeom>
          <a:noFill/>
          <a:ln w="19050" cap="rnd">
            <a:solidFill>
              <a:schemeClr val="accent2">
                <a:alpha val="50195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38"/>
          <p:cNvSpPr>
            <a:spLocks noChangeShapeType="1"/>
          </p:cNvSpPr>
          <p:nvPr/>
        </p:nvSpPr>
        <p:spPr bwMode="gray">
          <a:xfrm>
            <a:off x="6333994" y="3074987"/>
            <a:ext cx="1658334" cy="1"/>
          </a:xfrm>
          <a:prstGeom prst="line">
            <a:avLst/>
          </a:prstGeom>
          <a:noFill/>
          <a:ln w="19050" cap="rnd">
            <a:solidFill>
              <a:schemeClr val="accent2">
                <a:alpha val="50195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gray">
          <a:xfrm>
            <a:off x="3570617" y="3211513"/>
            <a:ext cx="1859330" cy="914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1450" indent="-1714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BCE8F2"/>
                </a:solidFill>
                <a:latin typeface="Times" pitchFamily="2" charset="0"/>
                <a:ea typeface="方正正纤黑简体" pitchFamily="2" charset="-122"/>
              </a:rPr>
              <a:t>Drop columns with too much missing data</a:t>
            </a:r>
          </a:p>
          <a:p>
            <a:pPr marL="171450" indent="-1714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BCE8F2"/>
                </a:solidFill>
                <a:latin typeface="Times" pitchFamily="2" charset="0"/>
              </a:rPr>
              <a:t>Drop useless columns </a:t>
            </a:r>
            <a:endParaRPr lang="en-US" altLang="zh-CN" sz="1200" dirty="0">
              <a:solidFill>
                <a:srgbClr val="BCE8F2"/>
              </a:solidFill>
              <a:latin typeface="Times" pitchFamily="2" charset="0"/>
              <a:ea typeface="方正正纤黑简体" pitchFamily="2" charset="-122"/>
            </a:endParaRPr>
          </a:p>
        </p:txBody>
      </p:sp>
      <p:grpSp>
        <p:nvGrpSpPr>
          <p:cNvPr id="69" name="组合 68"/>
          <p:cNvGrpSpPr>
            <a:grpSpLocks/>
          </p:cNvGrpSpPr>
          <p:nvPr/>
        </p:nvGrpSpPr>
        <p:grpSpPr bwMode="auto">
          <a:xfrm>
            <a:off x="6217388" y="1433515"/>
            <a:ext cx="683773" cy="707402"/>
            <a:chOff x="6186488" y="936625"/>
            <a:chExt cx="735013" cy="760413"/>
          </a:xfrm>
        </p:grpSpPr>
        <p:sp>
          <p:nvSpPr>
            <p:cNvPr id="59" name="Oval 44"/>
            <p:cNvSpPr>
              <a:spLocks noChangeArrowheads="1"/>
            </p:cNvSpPr>
            <p:nvPr/>
          </p:nvSpPr>
          <p:spPr bwMode="gray">
            <a:xfrm>
              <a:off x="6186488" y="936625"/>
              <a:ext cx="735013" cy="760413"/>
            </a:xfrm>
            <a:prstGeom prst="ellipse">
              <a:avLst/>
            </a:prstGeom>
            <a:solidFill>
              <a:srgbClr val="1E8FB2"/>
            </a:solidFill>
            <a:ln w="9525" algn="ctr">
              <a:solidFill>
                <a:srgbClr val="30B8D8"/>
              </a:solidFill>
              <a:round/>
              <a:headEnd/>
              <a:tailEnd/>
            </a:ln>
            <a:effectLst>
              <a:glow rad="889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59" name="WordArt 46"/>
            <p:cNvSpPr>
              <a:spLocks noChangeArrowheads="1" noChangeShapeType="1" noTextEdit="1"/>
            </p:cNvSpPr>
            <p:nvPr/>
          </p:nvSpPr>
          <p:spPr bwMode="gray">
            <a:xfrm>
              <a:off x="6310313" y="1116012"/>
              <a:ext cx="530225" cy="42068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solidFill>
                    <a:srgbClr val="FCFCFC">
                      <a:alpha val="59999"/>
                    </a:srgbClr>
                  </a:solidFill>
                  <a:latin typeface="Arial Black"/>
                </a:rPr>
                <a:t>03</a:t>
              </a:r>
              <a:endParaRPr lang="zh-CN" altLang="en-US" sz="3600" i="1" kern="10">
                <a:solidFill>
                  <a:srgbClr val="FCFCFC">
                    <a:alpha val="59999"/>
                  </a:srgbClr>
                </a:solidFill>
                <a:latin typeface="Arial Black"/>
              </a:endParaRPr>
            </a:p>
          </p:txBody>
        </p:sp>
      </p:grpSp>
      <p:sp>
        <p:nvSpPr>
          <p:cNvPr id="63" name="Text Box 17"/>
          <p:cNvSpPr txBox="1">
            <a:spLocks noChangeArrowheads="1"/>
          </p:cNvSpPr>
          <p:nvPr/>
        </p:nvSpPr>
        <p:spPr bwMode="black">
          <a:xfrm>
            <a:off x="3687148" y="2598738"/>
            <a:ext cx="16274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D17E7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800" b="1" dirty="0">
                <a:solidFill>
                  <a:srgbClr val="BCE8F2"/>
                </a:solidFill>
                <a:latin typeface="Times" pitchFamily="2" charset="0"/>
                <a:ea typeface="方正兰亭黑_GBK" pitchFamily="2" charset="-122"/>
              </a:rPr>
              <a:t>Data Cleaning</a:t>
            </a:r>
          </a:p>
        </p:txBody>
      </p:sp>
      <p:sp>
        <p:nvSpPr>
          <p:cNvPr id="64" name="Text Box 17"/>
          <p:cNvSpPr txBox="1">
            <a:spLocks noChangeArrowheads="1"/>
          </p:cNvSpPr>
          <p:nvPr/>
        </p:nvSpPr>
        <p:spPr bwMode="black">
          <a:xfrm>
            <a:off x="6325130" y="2598738"/>
            <a:ext cx="16274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D17E7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800" b="1" dirty="0">
                <a:solidFill>
                  <a:srgbClr val="BCE8F2"/>
                </a:solidFill>
                <a:latin typeface="Times" pitchFamily="2" charset="0"/>
                <a:ea typeface="方正兰亭黑_GBK" pitchFamily="2" charset="-122"/>
              </a:rPr>
              <a:t>Data Format</a:t>
            </a:r>
          </a:p>
        </p:txBody>
      </p:sp>
      <p:sp>
        <p:nvSpPr>
          <p:cNvPr id="65" name="Text Box 26"/>
          <p:cNvSpPr txBox="1">
            <a:spLocks noChangeArrowheads="1"/>
          </p:cNvSpPr>
          <p:nvPr/>
        </p:nvSpPr>
        <p:spPr bwMode="gray">
          <a:xfrm>
            <a:off x="934082" y="3163422"/>
            <a:ext cx="1932067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D17E7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1200" dirty="0">
                <a:solidFill>
                  <a:srgbClr val="BCE8F2"/>
                </a:solidFill>
                <a:latin typeface="Times" pitchFamily="2" charset="0"/>
                <a:ea typeface="方正正纤黑简体" pitchFamily="2" charset="-122"/>
              </a:rPr>
              <a:t>From </a:t>
            </a:r>
            <a:r>
              <a:rPr lang="en-US" sz="1200" dirty="0">
                <a:solidFill>
                  <a:srgbClr val="BCE8F2"/>
                </a:solidFill>
                <a:latin typeface="Times" pitchFamily="2" charset="0"/>
              </a:rPr>
              <a:t>U.S. Department of Transportation's (DOT) Bureau of Transportation Statistics</a:t>
            </a:r>
            <a:endParaRPr lang="en-US" altLang="zh-CN" sz="1200" dirty="0">
              <a:solidFill>
                <a:srgbClr val="BCE8F2"/>
              </a:solidFill>
              <a:latin typeface="Times" pitchFamily="2" charset="0"/>
              <a:ea typeface="方正正纤黑简体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200" dirty="0">
                <a:solidFill>
                  <a:srgbClr val="BCE8F2"/>
                </a:solidFill>
                <a:latin typeface="Times" pitchFamily="2" charset="0"/>
                <a:ea typeface="方正正纤黑简体" pitchFamily="2" charset="-122"/>
              </a:rPr>
              <a:t>3 .csv files</a:t>
            </a:r>
          </a:p>
          <a:p>
            <a:pPr>
              <a:spcBef>
                <a:spcPct val="50000"/>
              </a:spcBef>
            </a:pPr>
            <a:r>
              <a:rPr lang="en-US" altLang="zh-CN" sz="1200" dirty="0">
                <a:solidFill>
                  <a:srgbClr val="BCE8F2"/>
                </a:solidFill>
                <a:latin typeface="Times" pitchFamily="2" charset="0"/>
                <a:ea typeface="方正正纤黑简体" pitchFamily="2" charset="-122"/>
              </a:rPr>
              <a:t>(airlines, airports and flights)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200" dirty="0">
                <a:solidFill>
                  <a:srgbClr val="BCE8F2"/>
                </a:solidFill>
                <a:latin typeface="Times" pitchFamily="2" charset="0"/>
                <a:ea typeface="方正正纤黑简体" pitchFamily="2" charset="-122"/>
              </a:rPr>
              <a:t>5819079 * 31</a:t>
            </a:r>
          </a:p>
        </p:txBody>
      </p:sp>
      <p:sp>
        <p:nvSpPr>
          <p:cNvPr id="66" name="Text Box 26"/>
          <p:cNvSpPr txBox="1">
            <a:spLocks noChangeArrowheads="1"/>
          </p:cNvSpPr>
          <p:nvPr/>
        </p:nvSpPr>
        <p:spPr bwMode="gray">
          <a:xfrm>
            <a:off x="6341421" y="3211517"/>
            <a:ext cx="175897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D17E7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200" dirty="0">
                <a:solidFill>
                  <a:srgbClr val="BCE8F2"/>
                </a:solidFill>
                <a:latin typeface="Times" pitchFamily="2" charset="0"/>
                <a:ea typeface="方正正纤黑简体" pitchFamily="2" charset="-122"/>
              </a:rPr>
              <a:t>Date and Time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200" dirty="0">
                <a:solidFill>
                  <a:srgbClr val="BCE8F2"/>
                </a:solidFill>
                <a:latin typeface="Times" pitchFamily="2" charset="0"/>
                <a:ea typeface="方正正纤黑简体" pitchFamily="2" charset="-122"/>
              </a:rPr>
              <a:t>Add classify variables</a:t>
            </a:r>
            <a:r>
              <a:rPr lang="zh-CN" altLang="en-US" sz="1200" dirty="0">
                <a:solidFill>
                  <a:srgbClr val="BCE8F2"/>
                </a:solidFill>
                <a:latin typeface="Times" pitchFamily="2" charset="0"/>
                <a:ea typeface="方正正纤黑简体" pitchFamily="2" charset="-122"/>
              </a:rPr>
              <a:t>  （</a:t>
            </a:r>
            <a:r>
              <a:rPr lang="en-US" altLang="zh-CN" sz="1200" dirty="0">
                <a:solidFill>
                  <a:srgbClr val="BCE8F2"/>
                </a:solidFill>
                <a:latin typeface="Times" pitchFamily="2" charset="0"/>
                <a:ea typeface="方正正纤黑简体" pitchFamily="2" charset="-122"/>
              </a:rPr>
              <a:t>Delayed</a:t>
            </a:r>
            <a:r>
              <a:rPr lang="zh-CN" altLang="en-US" sz="1200" dirty="0">
                <a:solidFill>
                  <a:srgbClr val="BCE8F2"/>
                </a:solidFill>
                <a:latin typeface="Times" pitchFamily="2" charset="0"/>
                <a:ea typeface="方正正纤黑简体" pitchFamily="2" charset="-122"/>
              </a:rPr>
              <a:t>）</a:t>
            </a:r>
            <a:endParaRPr lang="en-US" altLang="zh-CN" sz="1200" dirty="0">
              <a:solidFill>
                <a:srgbClr val="BCE8F2"/>
              </a:solidFill>
              <a:latin typeface="Times" pitchFamily="2" charset="0"/>
              <a:ea typeface="方正正纤黑简体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200" dirty="0">
                <a:solidFill>
                  <a:srgbClr val="BCE8F2"/>
                </a:solidFill>
                <a:latin typeface="Times" pitchFamily="2" charset="0"/>
                <a:ea typeface="方正正纤黑简体" pitchFamily="2" charset="-122"/>
              </a:rPr>
              <a:t>Get dummy variables</a:t>
            </a:r>
          </a:p>
        </p:txBody>
      </p:sp>
      <p:sp>
        <p:nvSpPr>
          <p:cNvPr id="70" name="TextBox 13"/>
          <p:cNvSpPr txBox="1">
            <a:spLocks noChangeArrowheads="1"/>
          </p:cNvSpPr>
          <p:nvPr/>
        </p:nvSpPr>
        <p:spPr bwMode="auto">
          <a:xfrm>
            <a:off x="2976292" y="-4346"/>
            <a:ext cx="3191415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b="1" dirty="0">
                <a:latin typeface="Times" pitchFamily="2" charset="0"/>
              </a:rPr>
              <a:t>Data Preprocessing</a:t>
            </a:r>
            <a:endParaRPr lang="zh-CN" altLang="en-US" b="1" dirty="0">
              <a:latin typeface="Times" pitchFamily="2" charset="0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1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53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6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0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87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9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0" grpId="0" animBg="1"/>
      <p:bldP spid="49" grpId="0" animBg="1"/>
      <p:bldP spid="52" grpId="0" animBg="1"/>
      <p:bldP spid="53" grpId="0"/>
      <p:bldP spid="63" grpId="0"/>
      <p:bldP spid="64" grpId="0"/>
      <p:bldP spid="65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13"/>
          <p:cNvSpPr txBox="1">
            <a:spLocks noChangeArrowheads="1"/>
          </p:cNvSpPr>
          <p:nvPr/>
        </p:nvSpPr>
        <p:spPr bwMode="auto">
          <a:xfrm>
            <a:off x="2441998" y="0"/>
            <a:ext cx="4260004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b="1" dirty="0">
                <a:latin typeface="Times" pitchFamily="2" charset="0"/>
              </a:rPr>
              <a:t>Exploratory Data Analysis</a:t>
            </a:r>
            <a:endParaRPr lang="zh-CN" altLang="en-US" b="1" dirty="0">
              <a:latin typeface="Times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A93104-1329-AB4F-8BD8-6DFADAAAC423}"/>
              </a:ext>
            </a:extLst>
          </p:cNvPr>
          <p:cNvSpPr txBox="1"/>
          <p:nvPr/>
        </p:nvSpPr>
        <p:spPr>
          <a:xfrm>
            <a:off x="1187624" y="1201316"/>
            <a:ext cx="65527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BCE8F2"/>
                </a:solidFill>
                <a:latin typeface="Times" pitchFamily="2" charset="0"/>
              </a:rPr>
              <a:t>Canceled Flights: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CE8F2"/>
                </a:solidFill>
                <a:latin typeface="Times" pitchFamily="2" charset="0"/>
              </a:rPr>
              <a:t>Total flights: 5819079,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CE8F2"/>
                </a:solidFill>
                <a:latin typeface="Times" pitchFamily="2" charset="0"/>
              </a:rPr>
              <a:t>Cancelled flights 89884,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CE8F2"/>
                </a:solidFill>
                <a:latin typeface="Times" pitchFamily="2" charset="0"/>
              </a:rPr>
              <a:t>% of cancelled flights:  1.54 %;</a:t>
            </a:r>
          </a:p>
          <a:p>
            <a:pPr lvl="1"/>
            <a:endParaRPr lang="en-US" sz="2400" dirty="0">
              <a:solidFill>
                <a:srgbClr val="BCE8F2"/>
              </a:solidFill>
              <a:latin typeface="Times" pitchFamily="2" charset="0"/>
            </a:endParaRPr>
          </a:p>
          <a:p>
            <a:r>
              <a:rPr lang="en-US" sz="2400" b="1" dirty="0">
                <a:solidFill>
                  <a:srgbClr val="BCE8F2"/>
                </a:solidFill>
                <a:latin typeface="Times" pitchFamily="2" charset="0"/>
              </a:rPr>
              <a:t>Delayed Flights: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CE8F2"/>
                </a:solidFill>
                <a:latin typeface="Times" pitchFamily="2" charset="0"/>
              </a:rPr>
              <a:t>On time:  72.82%,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CE8F2"/>
                </a:solidFill>
                <a:latin typeface="Times" pitchFamily="2" charset="0"/>
              </a:rPr>
              <a:t>Small delay:  19.48%,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CE8F2"/>
                </a:solidFill>
                <a:latin typeface="Times" pitchFamily="2" charset="0"/>
              </a:rPr>
              <a:t>Large delay:  7.70%.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BCE8F2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9325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13"/>
          <p:cNvSpPr txBox="1">
            <a:spLocks noChangeArrowheads="1"/>
          </p:cNvSpPr>
          <p:nvPr/>
        </p:nvSpPr>
        <p:spPr bwMode="auto">
          <a:xfrm>
            <a:off x="2441998" y="0"/>
            <a:ext cx="4260004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b="1" dirty="0">
                <a:latin typeface="Times" pitchFamily="2" charset="0"/>
              </a:rPr>
              <a:t>Exploratory Data Analysis</a:t>
            </a:r>
            <a:endParaRPr lang="zh-CN" altLang="en-US" b="1" dirty="0">
              <a:latin typeface="Times" pitchFamily="2" charset="0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BC58C2-313E-0441-920A-0AC70E7CAC7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016" y="1171700"/>
            <a:ext cx="4483968" cy="33715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C1DF84-A00C-B043-A87A-E0867C7A9AA0}"/>
              </a:ext>
            </a:extLst>
          </p:cNvPr>
          <p:cNvSpPr txBox="1"/>
          <p:nvPr/>
        </p:nvSpPr>
        <p:spPr>
          <a:xfrm>
            <a:off x="3206882" y="4657700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Delayed flights each month</a:t>
            </a:r>
          </a:p>
        </p:txBody>
      </p:sp>
    </p:spTree>
    <p:extLst>
      <p:ext uri="{BB962C8B-B14F-4D97-AF65-F5344CB8AC3E}">
        <p14:creationId xmlns:p14="http://schemas.microsoft.com/office/powerpoint/2010/main" val="17810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repeatCount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13"/>
          <p:cNvSpPr txBox="1">
            <a:spLocks noChangeArrowheads="1"/>
          </p:cNvSpPr>
          <p:nvPr/>
        </p:nvSpPr>
        <p:spPr bwMode="auto">
          <a:xfrm>
            <a:off x="2441998" y="0"/>
            <a:ext cx="4260004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b="1" dirty="0">
                <a:latin typeface="Times" pitchFamily="2" charset="0"/>
              </a:rPr>
              <a:t>Exploratory Data Analysis</a:t>
            </a:r>
            <a:endParaRPr lang="zh-CN" altLang="en-US" b="1" dirty="0">
              <a:latin typeface="Times" pitchFamily="2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6D9BA-669B-ED4F-9355-E3BE03D0029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152" y="1281112"/>
            <a:ext cx="5943600" cy="3152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702499-8EFD-5640-9983-DE5B5390ECB3}"/>
              </a:ext>
            </a:extLst>
          </p:cNvPr>
          <p:cNvSpPr txBox="1"/>
          <p:nvPr/>
        </p:nvSpPr>
        <p:spPr>
          <a:xfrm>
            <a:off x="2336561" y="4585692"/>
            <a:ext cx="473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Relationship between delayed flights and airlines</a:t>
            </a:r>
          </a:p>
        </p:txBody>
      </p:sp>
    </p:spTree>
    <p:extLst>
      <p:ext uri="{BB962C8B-B14F-4D97-AF65-F5344CB8AC3E}">
        <p14:creationId xmlns:p14="http://schemas.microsoft.com/office/powerpoint/2010/main" val="79437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13"/>
          <p:cNvSpPr txBox="1">
            <a:spLocks noChangeArrowheads="1"/>
          </p:cNvSpPr>
          <p:nvPr/>
        </p:nvSpPr>
        <p:spPr bwMode="auto">
          <a:xfrm>
            <a:off x="2441998" y="0"/>
            <a:ext cx="4260004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b="1" dirty="0">
                <a:latin typeface="Times" pitchFamily="2" charset="0"/>
              </a:rPr>
              <a:t>Exploratory Data Analysis</a:t>
            </a:r>
            <a:endParaRPr lang="zh-CN" altLang="en-US" b="1" dirty="0">
              <a:latin typeface="Times" pitchFamily="2" charset="0"/>
            </a:endParaRPr>
          </a:p>
        </p:txBody>
      </p:sp>
      <p:pic>
        <p:nvPicPr>
          <p:cNvPr id="3" name="Picture 2" descr="A picture containing cabinet, drawing&#10;&#10;Description automatically generated">
            <a:extLst>
              <a:ext uri="{FF2B5EF4-FFF2-40B4-BE49-F238E27FC236}">
                <a16:creationId xmlns:a16="http://schemas.microsoft.com/office/drawing/2014/main" id="{8C707737-9F0B-F94C-8500-A143FA0049D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08" y="1023117"/>
            <a:ext cx="4627984" cy="3668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113E99-2FD6-4B4B-B3C8-DD9A87AE0BA8}"/>
              </a:ext>
            </a:extLst>
          </p:cNvPr>
          <p:cNvSpPr txBox="1"/>
          <p:nvPr/>
        </p:nvSpPr>
        <p:spPr>
          <a:xfrm>
            <a:off x="3335123" y="4763727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CE8F2"/>
                </a:solidFill>
                <a:latin typeface="Times" pitchFamily="2" charset="0"/>
              </a:rPr>
              <a:t>Heatmap for all columns</a:t>
            </a:r>
          </a:p>
        </p:txBody>
      </p:sp>
    </p:spTree>
    <p:extLst>
      <p:ext uri="{BB962C8B-B14F-4D97-AF65-F5344CB8AC3E}">
        <p14:creationId xmlns:p14="http://schemas.microsoft.com/office/powerpoint/2010/main" val="18282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13"/>
          <p:cNvSpPr txBox="1">
            <a:spLocks noChangeArrowheads="1"/>
          </p:cNvSpPr>
          <p:nvPr/>
        </p:nvSpPr>
        <p:spPr bwMode="auto">
          <a:xfrm>
            <a:off x="2441998" y="0"/>
            <a:ext cx="4260004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b="1" dirty="0">
                <a:latin typeface="Times" pitchFamily="2" charset="0"/>
              </a:rPr>
              <a:t>Exploratory Data Analysis</a:t>
            </a:r>
            <a:endParaRPr lang="zh-CN" altLang="en-US" b="1" dirty="0">
              <a:latin typeface="Times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E814E6-FF4A-684C-9BC6-4CD43A5736B5}"/>
              </a:ext>
            </a:extLst>
          </p:cNvPr>
          <p:cNvSpPr txBox="1"/>
          <p:nvPr/>
        </p:nvSpPr>
        <p:spPr>
          <a:xfrm>
            <a:off x="233248" y="1489348"/>
            <a:ext cx="867750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BCE8F2"/>
                </a:solidFill>
                <a:latin typeface="Times" pitchFamily="2" charset="0"/>
              </a:rPr>
              <a:t>Training Dataset</a:t>
            </a:r>
          </a:p>
          <a:p>
            <a:endParaRPr lang="en-US" sz="2400" b="1" dirty="0">
              <a:solidFill>
                <a:srgbClr val="BCE8F2"/>
              </a:solidFill>
              <a:latin typeface="Time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CE8F2"/>
                </a:solidFill>
                <a:latin typeface="Times" pitchFamily="2" charset="0"/>
              </a:rPr>
              <a:t>Independent Variables: 'MONTH', 'DAY', 'DAY_OF_WEEK’, </a:t>
            </a:r>
          </a:p>
          <a:p>
            <a:pPr lvl="1"/>
            <a:r>
              <a:rPr lang="en-US" sz="2400" dirty="0">
                <a:solidFill>
                  <a:srgbClr val="BCE8F2"/>
                </a:solidFill>
                <a:latin typeface="Times" pitchFamily="2" charset="0"/>
              </a:rPr>
              <a:t>    'DEPARTURE_TIME’, 'AIRLINE', 'ORIGIN_AIRPORT’, </a:t>
            </a:r>
          </a:p>
          <a:p>
            <a:pPr lvl="1"/>
            <a:r>
              <a:rPr lang="en-US" sz="2400" dirty="0">
                <a:solidFill>
                  <a:srgbClr val="BCE8F2"/>
                </a:solidFill>
                <a:latin typeface="Times" pitchFamily="2" charset="0"/>
              </a:rPr>
              <a:t>    'DESTINATION_AIRPORT', 'DISTANCE’;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CE8F2"/>
                </a:solidFill>
                <a:latin typeface="Times" pitchFamily="2" charset="0"/>
              </a:rPr>
              <a:t>Dependent Variable: ‘delayed’;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CE8F2"/>
                </a:solidFill>
                <a:latin typeface="Times" pitchFamily="2" charset="0"/>
              </a:rPr>
              <a:t>All categories variables are transferred to dummy variables;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CE8F2"/>
                </a:solidFill>
                <a:latin typeface="Times" pitchFamily="2" charset="0"/>
              </a:rPr>
              <a:t>Output as </a:t>
            </a:r>
            <a:r>
              <a:rPr lang="en-US" sz="2400" dirty="0" err="1">
                <a:solidFill>
                  <a:srgbClr val="BCE8F2"/>
                </a:solidFill>
                <a:latin typeface="Times" pitchFamily="2" charset="0"/>
              </a:rPr>
              <a:t>train.csv</a:t>
            </a:r>
            <a:r>
              <a:rPr lang="en-US" sz="2400" dirty="0">
                <a:solidFill>
                  <a:srgbClr val="BCE8F2"/>
                </a:solidFill>
                <a:latin typeface="Times" pitchFamily="2" charset="0"/>
              </a:rPr>
              <a:t>.</a:t>
            </a:r>
          </a:p>
          <a:p>
            <a:endParaRPr lang="en-US" b="1" dirty="0">
              <a:solidFill>
                <a:srgbClr val="BCE8F2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0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1355725" y="1485900"/>
            <a:ext cx="6432550" cy="485470"/>
            <a:chOff x="64331" y="0"/>
            <a:chExt cx="6433094" cy="485351"/>
          </a:xfrm>
        </p:grpSpPr>
        <p:sp>
          <p:nvSpPr>
            <p:cNvPr id="5139" name="AutoShape 3"/>
            <p:cNvSpPr>
              <a:spLocks noChangeArrowheads="1"/>
            </p:cNvSpPr>
            <p:nvPr/>
          </p:nvSpPr>
          <p:spPr bwMode="auto">
            <a:xfrm>
              <a:off x="64331" y="0"/>
              <a:ext cx="6433094" cy="48248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>
                <a:solidFill>
                  <a:schemeClr val="tx2"/>
                </a:solidFill>
                <a:latin typeface="Arial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5142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2840633" cy="400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BCE8F2"/>
                  </a:solidFill>
                  <a:latin typeface="Times" pitchFamily="2" charset="0"/>
                  <a:ea typeface="方正兰亭黑_GBK" pitchFamily="2" charset="-122"/>
                </a:rPr>
                <a:t>Logistic Regression</a:t>
              </a:r>
              <a:endParaRPr lang="zh-CN" altLang="en-US" sz="2000" dirty="0">
                <a:solidFill>
                  <a:srgbClr val="BCE8F2"/>
                </a:solidFill>
                <a:latin typeface="Times" pitchFamily="2" charset="0"/>
                <a:ea typeface="方正兰亭黑_GBK" pitchFamily="2" charset="-122"/>
              </a:endParaRPr>
            </a:p>
          </p:txBody>
        </p:sp>
      </p:grp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1355725" y="2359026"/>
            <a:ext cx="6432550" cy="485455"/>
            <a:chOff x="65077" y="0"/>
            <a:chExt cx="6431600" cy="485420"/>
          </a:xfrm>
        </p:grpSpPr>
        <p:sp>
          <p:nvSpPr>
            <p:cNvPr id="5137" name="AutoShape 3"/>
            <p:cNvSpPr>
              <a:spLocks noChangeArrowheads="1"/>
            </p:cNvSpPr>
            <p:nvPr/>
          </p:nvSpPr>
          <p:spPr bwMode="auto">
            <a:xfrm>
              <a:off x="65077" y="0"/>
              <a:ext cx="6431600" cy="482565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 sz="2000" dirty="0">
                <a:solidFill>
                  <a:schemeClr val="tx2"/>
                </a:solidFill>
                <a:latin typeface="Calibri" pitchFamily="34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5138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2840633" cy="400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BCE8F2"/>
                  </a:solidFill>
                  <a:latin typeface="Times" pitchFamily="2" charset="0"/>
                  <a:ea typeface="方正兰亭黑_GBK" pitchFamily="2" charset="-122"/>
                </a:rPr>
                <a:t>Random Forest</a:t>
              </a:r>
              <a:endParaRPr lang="zh-CN" altLang="en-US" sz="2000" dirty="0">
                <a:solidFill>
                  <a:srgbClr val="BCE8F2"/>
                </a:solidFill>
                <a:latin typeface="Times" pitchFamily="2" charset="0"/>
                <a:ea typeface="方正兰亭黑_GBK" pitchFamily="2" charset="-122"/>
              </a:endParaRPr>
            </a:p>
          </p:txBody>
        </p:sp>
      </p:grpSp>
      <p:grpSp>
        <p:nvGrpSpPr>
          <p:cNvPr id="7179" name="Group 11"/>
          <p:cNvGrpSpPr>
            <a:grpSpLocks/>
          </p:cNvGrpSpPr>
          <p:nvPr/>
        </p:nvGrpSpPr>
        <p:grpSpPr bwMode="auto">
          <a:xfrm>
            <a:off x="1355725" y="3230563"/>
            <a:ext cx="6432550" cy="485470"/>
            <a:chOff x="64331" y="0"/>
            <a:chExt cx="6433094" cy="485351"/>
          </a:xfrm>
        </p:grpSpPr>
        <p:sp>
          <p:nvSpPr>
            <p:cNvPr id="5132" name="AutoShape 3"/>
            <p:cNvSpPr>
              <a:spLocks noChangeArrowheads="1"/>
            </p:cNvSpPr>
            <p:nvPr/>
          </p:nvSpPr>
          <p:spPr bwMode="auto">
            <a:xfrm>
              <a:off x="64331" y="0"/>
              <a:ext cx="6433094" cy="48248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>
                <a:solidFill>
                  <a:schemeClr val="tx2"/>
                </a:solidFill>
                <a:latin typeface="Arial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5134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2840633" cy="400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dirty="0" err="1">
                  <a:solidFill>
                    <a:srgbClr val="BCE8F2"/>
                  </a:solidFill>
                  <a:latin typeface="Times" pitchFamily="2" charset="0"/>
                  <a:ea typeface="方正兰亭黑_GBK" pitchFamily="2" charset="-122"/>
                </a:rPr>
                <a:t>CatBoost</a:t>
              </a:r>
              <a:endParaRPr lang="zh-CN" altLang="en-US" sz="2000" dirty="0">
                <a:solidFill>
                  <a:srgbClr val="BCE8F2"/>
                </a:solidFill>
                <a:latin typeface="Times" pitchFamily="2" charset="0"/>
                <a:ea typeface="方正兰亭黑_GBK" pitchFamily="2" charset="-122"/>
              </a:endParaRPr>
            </a:p>
          </p:txBody>
        </p:sp>
      </p:grpSp>
      <p:grpSp>
        <p:nvGrpSpPr>
          <p:cNvPr id="7183" name="Group 15"/>
          <p:cNvGrpSpPr>
            <a:grpSpLocks/>
          </p:cNvGrpSpPr>
          <p:nvPr/>
        </p:nvGrpSpPr>
        <p:grpSpPr bwMode="auto">
          <a:xfrm>
            <a:off x="1355725" y="4103690"/>
            <a:ext cx="6432550" cy="482600"/>
            <a:chOff x="65077" y="0"/>
            <a:chExt cx="6431600" cy="482564"/>
          </a:xfrm>
        </p:grpSpPr>
        <p:sp>
          <p:nvSpPr>
            <p:cNvPr id="5130" name="AutoShape 3"/>
            <p:cNvSpPr>
              <a:spLocks noChangeArrowheads="1"/>
            </p:cNvSpPr>
            <p:nvPr/>
          </p:nvSpPr>
          <p:spPr bwMode="auto">
            <a:xfrm>
              <a:off x="65077" y="0"/>
              <a:ext cx="6431600" cy="482564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>
                <a:solidFill>
                  <a:schemeClr val="tx2"/>
                </a:solidFill>
                <a:ea typeface="方正兰亭黑_GBK" panose="02000000000000000000" pitchFamily="2" charset="-122"/>
              </a:endParaRPr>
            </a:p>
          </p:txBody>
        </p:sp>
        <p:sp>
          <p:nvSpPr>
            <p:cNvPr id="2" name="Rectangle 13"/>
            <p:cNvSpPr>
              <a:spLocks noChangeArrowheads="1"/>
            </p:cNvSpPr>
            <p:nvPr/>
          </p:nvSpPr>
          <p:spPr bwMode="auto">
            <a:xfrm>
              <a:off x="1860562" y="82484"/>
              <a:ext cx="2840633" cy="40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dirty="0" err="1">
                  <a:solidFill>
                    <a:srgbClr val="BCE8F2"/>
                  </a:solidFill>
                  <a:latin typeface="Times" pitchFamily="2" charset="0"/>
                  <a:ea typeface="方正兰亭黑_GBK" pitchFamily="2" charset="-122"/>
                </a:rPr>
                <a:t>LightGBM</a:t>
              </a:r>
              <a:endParaRPr lang="zh-CN" altLang="en-US" sz="2000" dirty="0">
                <a:solidFill>
                  <a:srgbClr val="BCE8F2"/>
                </a:solidFill>
                <a:latin typeface="Times" pitchFamily="2" charset="0"/>
                <a:ea typeface="方正兰亭黑_GBK" pitchFamily="2" charset="-122"/>
              </a:endParaRPr>
            </a:p>
          </p:txBody>
        </p:sp>
      </p:grpSp>
      <p:sp>
        <p:nvSpPr>
          <p:cNvPr id="7188" name="TextBox 13"/>
          <p:cNvSpPr txBox="1">
            <a:spLocks noChangeArrowheads="1"/>
          </p:cNvSpPr>
          <p:nvPr/>
        </p:nvSpPr>
        <p:spPr bwMode="auto">
          <a:xfrm>
            <a:off x="2582689" y="-23446"/>
            <a:ext cx="3978622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b="1" dirty="0">
                <a:latin typeface="Times" pitchFamily="2" charset="0"/>
              </a:rPr>
              <a:t>Prediction &amp; Conclusion</a:t>
            </a:r>
            <a:endParaRPr lang="zh-CN" altLang="en-US" b="1" dirty="0">
              <a:latin typeface="Times" pitchFamily="2" charset="0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xit" presetSubtype="32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3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1000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" grpId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DA4"/>
      </a:accent1>
      <a:accent2>
        <a:srgbClr val="00AFD2"/>
      </a:accent2>
      <a:accent3>
        <a:srgbClr val="76D1E0"/>
      </a:accent3>
      <a:accent4>
        <a:srgbClr val="E6E7E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1839</TotalTime>
  <Pages>0</Pages>
  <Words>608</Words>
  <Characters>0</Characters>
  <Application>Microsoft Macintosh PowerPoint</Application>
  <DocSecurity>0</DocSecurity>
  <PresentationFormat>On-screen Show (16:10)</PresentationFormat>
  <Lines>0</Lines>
  <Paragraphs>156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Times New Roman</vt:lpstr>
      <vt:lpstr>Arial Rounded MT Bold</vt:lpstr>
      <vt:lpstr>Times</vt:lpstr>
      <vt:lpstr>方正兰亭黑_GBK</vt:lpstr>
      <vt:lpstr>Calibri</vt:lpstr>
      <vt:lpstr>Arial Black</vt:lpstr>
      <vt:lpstr>Arial</vt:lpstr>
      <vt:lpstr>第一PPT模板网-WWW.1PPT.COM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kingsoft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Mengying Wang</cp:lastModifiedBy>
  <cp:revision>174</cp:revision>
  <cp:lastPrinted>1899-12-30T00:00:00Z</cp:lastPrinted>
  <dcterms:created xsi:type="dcterms:W3CDTF">2010-06-08T02:33:18Z</dcterms:created>
  <dcterms:modified xsi:type="dcterms:W3CDTF">2020-04-20T16:43:23Z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