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6"/>
    <p:restoredTop sz="96327"/>
  </p:normalViewPr>
  <p:slideViewPr>
    <p:cSldViewPr snapToGrid="0" snapToObjects="1">
      <p:cViewPr varScale="1">
        <p:scale>
          <a:sx n="144" d="100"/>
          <a:sy n="144" d="100"/>
        </p:scale>
        <p:origin x="22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11/19/19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uk/dataset/cb7ae6f0-4be6-4935-9277-47e5ce24a11f/road-safety-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CB6B-A953-5E45-B414-A2013FE9569F}"/>
              </a:ext>
            </a:extLst>
          </p:cNvPr>
          <p:cNvSpPr>
            <a:spLocks noGrp="1"/>
          </p:cNvSpPr>
          <p:nvPr>
            <p:ph type="ctrTitle"/>
          </p:nvPr>
        </p:nvSpPr>
        <p:spPr>
          <a:xfrm>
            <a:off x="1876424" y="1122363"/>
            <a:ext cx="10117308" cy="1655762"/>
          </a:xfrm>
        </p:spPr>
        <p:txBody>
          <a:bodyPr>
            <a:normAutofit/>
          </a:bodyPr>
          <a:lstStyle/>
          <a:p>
            <a:r>
              <a:rPr lang="en-US" dirty="0"/>
              <a:t>Road Accidents and Safety</a:t>
            </a:r>
            <a:br>
              <a:rPr lang="en-US" dirty="0"/>
            </a:br>
            <a:r>
              <a:rPr lang="en-US" dirty="0"/>
              <a:t>Analysis &amp; Prediction </a:t>
            </a:r>
          </a:p>
        </p:txBody>
      </p:sp>
      <p:sp>
        <p:nvSpPr>
          <p:cNvPr id="3" name="Subtitle 2">
            <a:extLst>
              <a:ext uri="{FF2B5EF4-FFF2-40B4-BE49-F238E27FC236}">
                <a16:creationId xmlns:a16="http://schemas.microsoft.com/office/drawing/2014/main" id="{A03FCB5B-42A1-A842-92AC-CF87D85D7545}"/>
              </a:ext>
            </a:extLst>
          </p:cNvPr>
          <p:cNvSpPr>
            <a:spLocks noGrp="1"/>
          </p:cNvSpPr>
          <p:nvPr>
            <p:ph type="subTitle" idx="1"/>
          </p:nvPr>
        </p:nvSpPr>
        <p:spPr/>
        <p:txBody>
          <a:bodyPr/>
          <a:lstStyle/>
          <a:p>
            <a:r>
              <a:rPr lang="en-US" dirty="0"/>
              <a:t>#11 </a:t>
            </a:r>
            <a:r>
              <a:rPr lang="en-US" dirty="0" err="1"/>
              <a:t>Qifeng</a:t>
            </a:r>
            <a:r>
              <a:rPr lang="en-US" dirty="0"/>
              <a:t> Zhou, </a:t>
            </a:r>
            <a:r>
              <a:rPr lang="en-US" dirty="0" err="1"/>
              <a:t>Mengying</a:t>
            </a:r>
            <a:r>
              <a:rPr lang="en-US" dirty="0"/>
              <a:t> Wang</a:t>
            </a:r>
          </a:p>
          <a:p>
            <a:endParaRPr lang="en-US" dirty="0"/>
          </a:p>
        </p:txBody>
      </p:sp>
    </p:spTree>
    <p:extLst>
      <p:ext uri="{BB962C8B-B14F-4D97-AF65-F5344CB8AC3E}">
        <p14:creationId xmlns:p14="http://schemas.microsoft.com/office/powerpoint/2010/main" val="87553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A0C1-9BD7-CA41-A223-148364AF2251}"/>
              </a:ext>
            </a:extLst>
          </p:cNvPr>
          <p:cNvSpPr>
            <a:spLocks noGrp="1"/>
          </p:cNvSpPr>
          <p:nvPr>
            <p:ph type="title"/>
          </p:nvPr>
        </p:nvSpPr>
        <p:spPr/>
        <p:txBody>
          <a:bodyPr/>
          <a:lstStyle/>
          <a:p>
            <a:r>
              <a:rPr lang="en-US" dirty="0"/>
              <a:t>User Case</a:t>
            </a:r>
          </a:p>
        </p:txBody>
      </p:sp>
      <p:pic>
        <p:nvPicPr>
          <p:cNvPr id="12" name="Content Placeholder 11">
            <a:extLst>
              <a:ext uri="{FF2B5EF4-FFF2-40B4-BE49-F238E27FC236}">
                <a16:creationId xmlns:a16="http://schemas.microsoft.com/office/drawing/2014/main" id="{301B7209-F5A6-E448-BA09-0F6E18C6D5F1}"/>
              </a:ext>
            </a:extLst>
          </p:cNvPr>
          <p:cNvPicPr>
            <a:picLocks noGrp="1" noChangeAspect="1"/>
          </p:cNvPicPr>
          <p:nvPr>
            <p:ph idx="1"/>
          </p:nvPr>
        </p:nvPicPr>
        <p:blipFill>
          <a:blip r:embed="rId2"/>
          <a:stretch>
            <a:fillRect/>
          </a:stretch>
        </p:blipFill>
        <p:spPr>
          <a:xfrm>
            <a:off x="3098800" y="1020731"/>
            <a:ext cx="5702300" cy="5694112"/>
          </a:xfrm>
        </p:spPr>
      </p:pic>
    </p:spTree>
    <p:extLst>
      <p:ext uri="{BB962C8B-B14F-4D97-AF65-F5344CB8AC3E}">
        <p14:creationId xmlns:p14="http://schemas.microsoft.com/office/powerpoint/2010/main" val="398461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A36-4B4D-E84C-A4A3-3FA52356F61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7219D1D-FC05-6349-B2B9-DBF80B861F92}"/>
              </a:ext>
            </a:extLst>
          </p:cNvPr>
          <p:cNvSpPr>
            <a:spLocks noGrp="1"/>
          </p:cNvSpPr>
          <p:nvPr>
            <p:ph idx="1"/>
          </p:nvPr>
        </p:nvSpPr>
        <p:spPr>
          <a:xfrm>
            <a:off x="679390" y="1761067"/>
            <a:ext cx="10830044" cy="3872090"/>
          </a:xfrm>
        </p:spPr>
        <p:txBody>
          <a:bodyPr>
            <a:normAutofit fontScale="25000" lnSpcReduction="20000"/>
          </a:bodyPr>
          <a:lstStyle/>
          <a:p>
            <a:endParaRPr lang="en-US" sz="9800" dirty="0"/>
          </a:p>
          <a:p>
            <a:pPr lvl="1" fontAlgn="base"/>
            <a:r>
              <a:rPr lang="en-US" sz="9800" dirty="0"/>
              <a:t>Figure out the relationship between accident severity and some parameters such as: driver gender, driver age, rode type, etc.  ———————-&gt; How?: Spark </a:t>
            </a:r>
            <a:r>
              <a:rPr lang="en-US" sz="9800" dirty="0" err="1"/>
              <a:t>MLlib</a:t>
            </a:r>
            <a:endParaRPr lang="en-US" sz="9800" dirty="0"/>
          </a:p>
          <a:p>
            <a:pPr lvl="1" fontAlgn="base"/>
            <a:r>
              <a:rPr lang="en-US" sz="9800" dirty="0"/>
              <a:t>Digest real time data and show the graph. —&gt; How? : </a:t>
            </a:r>
            <a:r>
              <a:rPr lang="en-US" sz="9800" dirty="0" err="1"/>
              <a:t>Zepplin</a:t>
            </a:r>
            <a:r>
              <a:rPr lang="en-US" sz="9800" dirty="0"/>
              <a:t> &amp; Spark Streaming</a:t>
            </a:r>
          </a:p>
          <a:p>
            <a:pPr lvl="1" fontAlgn="base"/>
            <a:r>
              <a:rPr lang="en-US" sz="9800" dirty="0"/>
              <a:t>Instance-based prediction of accident severity presence by the input data from user</a:t>
            </a:r>
          </a:p>
          <a:p>
            <a:pPr lvl="1" fontAlgn="base"/>
            <a:r>
              <a:rPr lang="en-US" sz="9800" dirty="0"/>
              <a:t>Digest real time data &amp; retrain the dataset to increase the accuracy of our prediction</a:t>
            </a:r>
          </a:p>
          <a:p>
            <a:endParaRPr lang="en-US" dirty="0"/>
          </a:p>
        </p:txBody>
      </p:sp>
    </p:spTree>
    <p:extLst>
      <p:ext uri="{BB962C8B-B14F-4D97-AF65-F5344CB8AC3E}">
        <p14:creationId xmlns:p14="http://schemas.microsoft.com/office/powerpoint/2010/main" val="16270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5E04-A49A-E54A-9CFC-CCC4AF47E663}"/>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CFB70FA-15E9-6B49-8429-A7FFA335D39F}"/>
              </a:ext>
            </a:extLst>
          </p:cNvPr>
          <p:cNvSpPr>
            <a:spLocks noGrp="1"/>
          </p:cNvSpPr>
          <p:nvPr>
            <p:ph idx="1"/>
          </p:nvPr>
        </p:nvSpPr>
        <p:spPr/>
        <p:txBody>
          <a:bodyPr/>
          <a:lstStyle/>
          <a:p>
            <a:r>
              <a:rPr lang="en-US" sz="2000" dirty="0"/>
              <a:t>These files provide detailed road safety data about the circumstances of personal injury road accidents in GB from 1979, the types of vehicles involved and the consequential casualties. The statistics relate only to personal injury accidents on public roads that are reported to the police, and subsequently recorded, using the STATS19 accident reporting form. (</a:t>
            </a:r>
            <a:r>
              <a:rPr lang="en-US" sz="2000" dirty="0">
                <a:hlinkClick r:id="rId2"/>
              </a:rPr>
              <a:t>https://data.gov.uk/dataset/cb7ae6f0-4be6-4935-9277-47e5ce24a11f/road-safety-data</a:t>
            </a:r>
            <a:r>
              <a:rPr lang="en-US" sz="2000" dirty="0"/>
              <a:t>)</a:t>
            </a:r>
          </a:p>
          <a:p>
            <a:r>
              <a:rPr lang="en-US" sz="2000" dirty="0"/>
              <a:t>There are three tables in the datasets: Accident Circumstances, Vehicle and Vehicle, we will choose the useful information for us from them.</a:t>
            </a:r>
          </a:p>
        </p:txBody>
      </p:sp>
    </p:spTree>
    <p:extLst>
      <p:ext uri="{BB962C8B-B14F-4D97-AF65-F5344CB8AC3E}">
        <p14:creationId xmlns:p14="http://schemas.microsoft.com/office/powerpoint/2010/main" val="411500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95E0-720C-3145-8230-AD062AFB7565}"/>
              </a:ext>
            </a:extLst>
          </p:cNvPr>
          <p:cNvSpPr>
            <a:spLocks noGrp="1"/>
          </p:cNvSpPr>
          <p:nvPr>
            <p:ph type="title"/>
          </p:nvPr>
        </p:nvSpPr>
        <p:spPr>
          <a:xfrm>
            <a:off x="1141413" y="618518"/>
            <a:ext cx="9905998" cy="1478570"/>
          </a:xfrm>
        </p:spPr>
        <p:txBody>
          <a:bodyPr/>
          <a:lstStyle/>
          <a:p>
            <a:r>
              <a:rPr lang="en-US" dirty="0"/>
              <a:t>Milestones</a:t>
            </a:r>
          </a:p>
        </p:txBody>
      </p:sp>
      <p:sp>
        <p:nvSpPr>
          <p:cNvPr id="3" name="Content Placeholder 2">
            <a:extLst>
              <a:ext uri="{FF2B5EF4-FFF2-40B4-BE49-F238E27FC236}">
                <a16:creationId xmlns:a16="http://schemas.microsoft.com/office/drawing/2014/main" id="{63C13829-BC69-8243-B0DC-8F7CC1EF54BC}"/>
              </a:ext>
            </a:extLst>
          </p:cNvPr>
          <p:cNvSpPr>
            <a:spLocks noGrp="1"/>
          </p:cNvSpPr>
          <p:nvPr>
            <p:ph idx="1"/>
          </p:nvPr>
        </p:nvSpPr>
        <p:spPr>
          <a:xfrm>
            <a:off x="1141412" y="2097088"/>
            <a:ext cx="9905999" cy="3541714"/>
          </a:xfrm>
        </p:spPr>
        <p:txBody>
          <a:bodyPr>
            <a:normAutofit fontScale="62500" lnSpcReduction="20000"/>
          </a:bodyPr>
          <a:lstStyle/>
          <a:p>
            <a:endParaRPr lang="en-US" dirty="0"/>
          </a:p>
          <a:p>
            <a:pPr lvl="1" fontAlgn="base"/>
            <a:r>
              <a:rPr lang="en-US" sz="4000" dirty="0"/>
              <a:t>Nov 11 -&gt; Nov 14:  </a:t>
            </a:r>
            <a:r>
              <a:rPr lang="en-US" sz="4000" dirty="0" err="1"/>
              <a:t>Analyse</a:t>
            </a:r>
            <a:r>
              <a:rPr lang="en-US" sz="4000" dirty="0"/>
              <a:t> and train the dataset, find out the most relevant variables.</a:t>
            </a:r>
          </a:p>
          <a:p>
            <a:pPr lvl="1" fontAlgn="base"/>
            <a:r>
              <a:rPr lang="en-US" sz="4000" dirty="0"/>
              <a:t>Nov 15 -&gt; Nov 22: Learn to use </a:t>
            </a:r>
            <a:r>
              <a:rPr lang="en-US" sz="4000" dirty="0" err="1"/>
              <a:t>zepplin</a:t>
            </a:r>
            <a:r>
              <a:rPr lang="en-US" sz="4000" dirty="0"/>
              <a:t> to generate the diagram.</a:t>
            </a:r>
          </a:p>
          <a:p>
            <a:pPr lvl="1" fontAlgn="base"/>
            <a:r>
              <a:rPr lang="en-US" sz="4000" dirty="0"/>
              <a:t>Nov 23 -&gt; Nov 30: Consult real time accident data and predict the possibility.</a:t>
            </a:r>
          </a:p>
          <a:p>
            <a:pPr lvl="1" fontAlgn="base"/>
            <a:r>
              <a:rPr lang="en-US" sz="4000" dirty="0"/>
              <a:t>Nov 31 -&gt; end: Implement the function which will digest the real time data and retrain the dataset to make the prediction more accurate.</a:t>
            </a:r>
          </a:p>
          <a:p>
            <a:endParaRPr lang="en-US" dirty="0"/>
          </a:p>
        </p:txBody>
      </p:sp>
    </p:spTree>
    <p:extLst>
      <p:ext uri="{BB962C8B-B14F-4D97-AF65-F5344CB8AC3E}">
        <p14:creationId xmlns:p14="http://schemas.microsoft.com/office/powerpoint/2010/main" val="199052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ACB4-85AF-5B4B-9659-B48B730356E3}"/>
              </a:ext>
            </a:extLst>
          </p:cNvPr>
          <p:cNvSpPr>
            <a:spLocks noGrp="1"/>
          </p:cNvSpPr>
          <p:nvPr>
            <p:ph type="title"/>
          </p:nvPr>
        </p:nvSpPr>
        <p:spPr/>
        <p:txBody>
          <a:bodyPr/>
          <a:lstStyle/>
          <a:p>
            <a:r>
              <a:rPr lang="en-US" dirty="0"/>
              <a:t>About Project</a:t>
            </a:r>
          </a:p>
        </p:txBody>
      </p:sp>
      <p:sp>
        <p:nvSpPr>
          <p:cNvPr id="3" name="Content Placeholder 2">
            <a:extLst>
              <a:ext uri="{FF2B5EF4-FFF2-40B4-BE49-F238E27FC236}">
                <a16:creationId xmlns:a16="http://schemas.microsoft.com/office/drawing/2014/main" id="{E0F9E5BC-A60F-4541-BCB4-15AB3C41451D}"/>
              </a:ext>
            </a:extLst>
          </p:cNvPr>
          <p:cNvSpPr>
            <a:spLocks noGrp="1"/>
          </p:cNvSpPr>
          <p:nvPr>
            <p:ph idx="1"/>
          </p:nvPr>
        </p:nvSpPr>
        <p:spPr/>
        <p:txBody>
          <a:bodyPr>
            <a:normAutofit/>
          </a:bodyPr>
          <a:lstStyle/>
          <a:p>
            <a:pPr marL="0" indent="0">
              <a:buNone/>
            </a:pPr>
            <a:r>
              <a:rPr lang="en-US" sz="2800" dirty="0"/>
              <a:t>Scala will be the main language in our project.</a:t>
            </a:r>
          </a:p>
          <a:p>
            <a:pPr marL="0" indent="0">
              <a:buNone/>
            </a:pPr>
            <a:r>
              <a:rPr lang="en-US" sz="2800" dirty="0"/>
              <a:t>Probably we will use python on implementing some graph functions.</a:t>
            </a:r>
          </a:p>
          <a:p>
            <a:pPr marL="0" indent="0">
              <a:buNone/>
            </a:pPr>
            <a:r>
              <a:rPr lang="en-US" sz="2800" dirty="0"/>
              <a:t>Code repository: https://</a:t>
            </a:r>
            <a:r>
              <a:rPr lang="en-US" sz="2800" dirty="0" err="1"/>
              <a:t>github.com</a:t>
            </a:r>
            <a:r>
              <a:rPr lang="en-US" sz="2800" dirty="0"/>
              <a:t>/</a:t>
            </a:r>
            <a:r>
              <a:rPr lang="en-US" sz="2800" dirty="0" err="1"/>
              <a:t>MandyMY</a:t>
            </a:r>
            <a:r>
              <a:rPr lang="en-US" sz="2800" dirty="0"/>
              <a:t>/Scala-Final-project</a:t>
            </a:r>
          </a:p>
        </p:txBody>
      </p:sp>
    </p:spTree>
    <p:extLst>
      <p:ext uri="{BB962C8B-B14F-4D97-AF65-F5344CB8AC3E}">
        <p14:creationId xmlns:p14="http://schemas.microsoft.com/office/powerpoint/2010/main" val="414841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802F-298E-F24B-90D6-0A456BC28A9F}"/>
              </a:ext>
            </a:extLst>
          </p:cNvPr>
          <p:cNvSpPr>
            <a:spLocks noGrp="1"/>
          </p:cNvSpPr>
          <p:nvPr>
            <p:ph type="title"/>
          </p:nvPr>
        </p:nvSpPr>
        <p:spPr/>
        <p:txBody>
          <a:bodyPr/>
          <a:lstStyle/>
          <a:p>
            <a:r>
              <a:rPr lang="en-US" dirty="0"/>
              <a:t>Acceptance criteria</a:t>
            </a:r>
            <a:endParaRPr lang="en-US" altLang="zh-CN" dirty="0"/>
          </a:p>
        </p:txBody>
      </p:sp>
      <p:sp>
        <p:nvSpPr>
          <p:cNvPr id="3" name="Content Placeholder 2">
            <a:extLst>
              <a:ext uri="{FF2B5EF4-FFF2-40B4-BE49-F238E27FC236}">
                <a16:creationId xmlns:a16="http://schemas.microsoft.com/office/drawing/2014/main" id="{DDCF0080-33A8-C247-BE96-01984C0C3A6E}"/>
              </a:ext>
            </a:extLst>
          </p:cNvPr>
          <p:cNvSpPr>
            <a:spLocks noGrp="1"/>
          </p:cNvSpPr>
          <p:nvPr>
            <p:ph idx="1"/>
          </p:nvPr>
        </p:nvSpPr>
        <p:spPr>
          <a:xfrm>
            <a:off x="1141412" y="1797931"/>
            <a:ext cx="9905999" cy="3541714"/>
          </a:xfrm>
        </p:spPr>
        <p:txBody>
          <a:bodyPr/>
          <a:lstStyle/>
          <a:p>
            <a:pPr marL="0" indent="0">
              <a:buNone/>
            </a:pPr>
            <a:endParaRPr lang="en-US" sz="3200" dirty="0"/>
          </a:p>
          <a:p>
            <a:pPr lvl="1" fontAlgn="base"/>
            <a:r>
              <a:rPr lang="en-US" sz="3200" dirty="0"/>
              <a:t>The Influence of each risk factor will be displayed in plots.</a:t>
            </a:r>
          </a:p>
          <a:p>
            <a:pPr lvl="1" fontAlgn="base"/>
            <a:r>
              <a:rPr lang="en-US" sz="3200" dirty="0"/>
              <a:t>The risk factors of patients can be entered.</a:t>
            </a:r>
          </a:p>
          <a:p>
            <a:pPr lvl="1" fontAlgn="base"/>
            <a:r>
              <a:rPr lang="en-US" sz="3200" dirty="0"/>
              <a:t>The heart disease probability can be predicted.</a:t>
            </a:r>
          </a:p>
          <a:p>
            <a:pPr marL="0" indent="0">
              <a:buNone/>
            </a:pPr>
            <a:endParaRPr lang="en-US" dirty="0"/>
          </a:p>
        </p:txBody>
      </p:sp>
    </p:spTree>
    <p:extLst>
      <p:ext uri="{BB962C8B-B14F-4D97-AF65-F5344CB8AC3E}">
        <p14:creationId xmlns:p14="http://schemas.microsoft.com/office/powerpoint/2010/main" val="426067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4CD6-C87F-5442-AF6C-922FC0F160B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48861D7-0464-5343-9ED8-B6069D30BE46}"/>
              </a:ext>
            </a:extLst>
          </p:cNvPr>
          <p:cNvSpPr>
            <a:spLocks noGrp="1"/>
          </p:cNvSpPr>
          <p:nvPr>
            <p:ph idx="1"/>
          </p:nvPr>
        </p:nvSpPr>
        <p:spPr>
          <a:xfrm>
            <a:off x="1141412" y="1658143"/>
            <a:ext cx="9905999" cy="3541714"/>
          </a:xfrm>
        </p:spPr>
        <p:txBody>
          <a:bodyPr>
            <a:normAutofit fontScale="25000" lnSpcReduction="20000"/>
          </a:bodyPr>
          <a:lstStyle/>
          <a:p>
            <a:endParaRPr lang="en-US" dirty="0"/>
          </a:p>
          <a:p>
            <a:pPr lvl="1" algn="just" fontAlgn="base"/>
            <a:r>
              <a:rPr lang="en-US" sz="11200" dirty="0"/>
              <a:t>Training the original database and the data entered by previous users (if they accept) by Machine Learning to predict the accident severity on one accident’s risk factors. </a:t>
            </a:r>
          </a:p>
          <a:p>
            <a:pPr lvl="1" algn="just" fontAlgn="base"/>
            <a:r>
              <a:rPr lang="en-US" sz="11200" dirty="0"/>
              <a:t>Trying to use the skill of Interpretable Machine learning to describe the influence of each risk factor by some plots, such as Partial Dependence Plot (PDP) and Individual Conditional Expectation (ICE), that will be a reference for users to learn how to prevent traffic accident.</a:t>
            </a:r>
          </a:p>
          <a:p>
            <a:pPr lvl="1" algn="just" fontAlgn="base"/>
            <a:r>
              <a:rPr lang="en-US" sz="11200" dirty="0"/>
              <a:t>Develop a simple interface for users.</a:t>
            </a:r>
          </a:p>
          <a:p>
            <a:endParaRPr lang="en-US" dirty="0"/>
          </a:p>
        </p:txBody>
      </p:sp>
    </p:spTree>
    <p:extLst>
      <p:ext uri="{BB962C8B-B14F-4D97-AF65-F5344CB8AC3E}">
        <p14:creationId xmlns:p14="http://schemas.microsoft.com/office/powerpoint/2010/main" val="1520067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202</TotalTime>
  <Words>425</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Road Accidents and Safety Analysis &amp; Prediction </vt:lpstr>
      <vt:lpstr>User Case</vt:lpstr>
      <vt:lpstr>Methodology</vt:lpstr>
      <vt:lpstr>Data sources</vt:lpstr>
      <vt:lpstr>Milestones</vt:lpstr>
      <vt:lpstr>About Project</vt:lpstr>
      <vt:lpstr>Acceptance criteria</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c:title>
  <dc:creator>Mengying Wang</dc:creator>
  <cp:lastModifiedBy>Mengying Wang</cp:lastModifiedBy>
  <cp:revision>13</cp:revision>
  <dcterms:created xsi:type="dcterms:W3CDTF">2019-11-08T20:10:20Z</dcterms:created>
  <dcterms:modified xsi:type="dcterms:W3CDTF">2019-11-19T22:14:35Z</dcterms:modified>
</cp:coreProperties>
</file>