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35"/>
    <p:restoredTop sz="96327"/>
  </p:normalViewPr>
  <p:slideViewPr>
    <p:cSldViewPr snapToGrid="0" snapToObjects="1">
      <p:cViewPr varScale="1">
        <p:scale>
          <a:sx n="128" d="100"/>
          <a:sy n="128" d="100"/>
        </p:scale>
        <p:origin x="3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11/15/19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11/15/19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CB6B-A953-5E45-B414-A2013FE9569F}"/>
              </a:ext>
            </a:extLst>
          </p:cNvPr>
          <p:cNvSpPr>
            <a:spLocks noGrp="1"/>
          </p:cNvSpPr>
          <p:nvPr>
            <p:ph type="ctrTitle"/>
          </p:nvPr>
        </p:nvSpPr>
        <p:spPr>
          <a:xfrm>
            <a:off x="1876424" y="1122363"/>
            <a:ext cx="10117308" cy="1655762"/>
          </a:xfrm>
        </p:spPr>
        <p:txBody>
          <a:bodyPr>
            <a:normAutofit/>
          </a:bodyPr>
          <a:lstStyle/>
          <a:p>
            <a:r>
              <a:rPr lang="en-US" dirty="0"/>
              <a:t>Heart Disease </a:t>
            </a:r>
            <a:br>
              <a:rPr lang="en-US" dirty="0"/>
            </a:br>
            <a:r>
              <a:rPr lang="en-US" dirty="0"/>
              <a:t>Analysis &amp; Prediction </a:t>
            </a:r>
          </a:p>
        </p:txBody>
      </p:sp>
      <p:sp>
        <p:nvSpPr>
          <p:cNvPr id="3" name="Subtitle 2">
            <a:extLst>
              <a:ext uri="{FF2B5EF4-FFF2-40B4-BE49-F238E27FC236}">
                <a16:creationId xmlns:a16="http://schemas.microsoft.com/office/drawing/2014/main" id="{A03FCB5B-42A1-A842-92AC-CF87D85D7545}"/>
              </a:ext>
            </a:extLst>
          </p:cNvPr>
          <p:cNvSpPr>
            <a:spLocks noGrp="1"/>
          </p:cNvSpPr>
          <p:nvPr>
            <p:ph type="subTitle" idx="1"/>
          </p:nvPr>
        </p:nvSpPr>
        <p:spPr/>
        <p:txBody>
          <a:bodyPr/>
          <a:lstStyle/>
          <a:p>
            <a:r>
              <a:rPr lang="en-US" dirty="0"/>
              <a:t>#11 </a:t>
            </a:r>
            <a:r>
              <a:rPr lang="en-US" dirty="0" err="1"/>
              <a:t>Qifeng</a:t>
            </a:r>
            <a:r>
              <a:rPr lang="en-US" dirty="0"/>
              <a:t> Zhou, </a:t>
            </a:r>
            <a:r>
              <a:rPr lang="en-US" dirty="0" err="1"/>
              <a:t>Mengying</a:t>
            </a:r>
            <a:r>
              <a:rPr lang="en-US" dirty="0"/>
              <a:t> Wang</a:t>
            </a:r>
          </a:p>
          <a:p>
            <a:endParaRPr lang="en-US" dirty="0"/>
          </a:p>
        </p:txBody>
      </p:sp>
    </p:spTree>
    <p:extLst>
      <p:ext uri="{BB962C8B-B14F-4D97-AF65-F5344CB8AC3E}">
        <p14:creationId xmlns:p14="http://schemas.microsoft.com/office/powerpoint/2010/main" val="87553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A0C1-9BD7-CA41-A223-148364AF2251}"/>
              </a:ext>
            </a:extLst>
          </p:cNvPr>
          <p:cNvSpPr>
            <a:spLocks noGrp="1"/>
          </p:cNvSpPr>
          <p:nvPr>
            <p:ph type="title"/>
          </p:nvPr>
        </p:nvSpPr>
        <p:spPr/>
        <p:txBody>
          <a:bodyPr/>
          <a:lstStyle/>
          <a:p>
            <a:r>
              <a:rPr lang="en-US" dirty="0"/>
              <a:t>User Case</a:t>
            </a:r>
          </a:p>
        </p:txBody>
      </p:sp>
      <p:pic>
        <p:nvPicPr>
          <p:cNvPr id="4" name="Content Placeholder 3">
            <a:extLst>
              <a:ext uri="{FF2B5EF4-FFF2-40B4-BE49-F238E27FC236}">
                <a16:creationId xmlns:a16="http://schemas.microsoft.com/office/drawing/2014/main" id="{063D6D2F-FB1B-6844-BE70-8041C8265614}"/>
              </a:ext>
            </a:extLst>
          </p:cNvPr>
          <p:cNvPicPr>
            <a:picLocks noGrp="1" noChangeAspect="1"/>
          </p:cNvPicPr>
          <p:nvPr>
            <p:ph idx="1"/>
          </p:nvPr>
        </p:nvPicPr>
        <p:blipFill>
          <a:blip r:embed="rId2"/>
          <a:stretch>
            <a:fillRect/>
          </a:stretch>
        </p:blipFill>
        <p:spPr>
          <a:xfrm>
            <a:off x="2871031" y="1840089"/>
            <a:ext cx="6449938" cy="4290732"/>
          </a:xfrm>
          <a:prstGeom prst="rect">
            <a:avLst/>
          </a:prstGeom>
        </p:spPr>
      </p:pic>
    </p:spTree>
    <p:extLst>
      <p:ext uri="{BB962C8B-B14F-4D97-AF65-F5344CB8AC3E}">
        <p14:creationId xmlns:p14="http://schemas.microsoft.com/office/powerpoint/2010/main" val="398461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3A36-4B4D-E84C-A4A3-3FA52356F61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7219D1D-FC05-6349-B2B9-DBF80B861F92}"/>
              </a:ext>
            </a:extLst>
          </p:cNvPr>
          <p:cNvSpPr>
            <a:spLocks noGrp="1"/>
          </p:cNvSpPr>
          <p:nvPr>
            <p:ph idx="1"/>
          </p:nvPr>
        </p:nvSpPr>
        <p:spPr>
          <a:xfrm>
            <a:off x="679390" y="1761067"/>
            <a:ext cx="10830044" cy="3872090"/>
          </a:xfrm>
        </p:spPr>
        <p:txBody>
          <a:bodyPr>
            <a:normAutofit fontScale="25000" lnSpcReduction="20000"/>
          </a:bodyPr>
          <a:lstStyle/>
          <a:p>
            <a:endParaRPr lang="en-US" sz="9800" dirty="0"/>
          </a:p>
          <a:p>
            <a:pPr lvl="1" fontAlgn="base"/>
            <a:r>
              <a:rPr lang="en-US" sz="9800" dirty="0"/>
              <a:t>Figure out the relationship between heart disease presence and some parameters such as: gender, age, resting blood pressure, smoking habit, heart rate, etc.  ———————-&gt; How?: Spark </a:t>
            </a:r>
            <a:r>
              <a:rPr lang="en-US" sz="9800" dirty="0" err="1"/>
              <a:t>MLlib</a:t>
            </a:r>
            <a:endParaRPr lang="en-US" sz="9800" dirty="0"/>
          </a:p>
          <a:p>
            <a:pPr lvl="1" fontAlgn="base"/>
            <a:r>
              <a:rPr lang="en-US" sz="9800" dirty="0"/>
              <a:t>Digest real time data and show the graph. —&gt; How? : </a:t>
            </a:r>
            <a:r>
              <a:rPr lang="en-US" sz="9800" dirty="0" err="1"/>
              <a:t>Zepplin</a:t>
            </a:r>
            <a:r>
              <a:rPr lang="en-US" sz="9800" dirty="0"/>
              <a:t> &amp; Spark Streaming</a:t>
            </a:r>
          </a:p>
          <a:p>
            <a:pPr lvl="1" fontAlgn="base"/>
            <a:r>
              <a:rPr lang="en-US" sz="9800" dirty="0"/>
              <a:t>Instance-based prediction of heart-disease presence by the input data from user</a:t>
            </a:r>
          </a:p>
          <a:p>
            <a:pPr lvl="1" fontAlgn="base"/>
            <a:r>
              <a:rPr lang="en-US" sz="9800" dirty="0"/>
              <a:t>Digest real time data &amp; retrain the dataset to increase the accuracy of our prediction</a:t>
            </a:r>
          </a:p>
          <a:p>
            <a:endParaRPr lang="en-US" dirty="0"/>
          </a:p>
        </p:txBody>
      </p:sp>
    </p:spTree>
    <p:extLst>
      <p:ext uri="{BB962C8B-B14F-4D97-AF65-F5344CB8AC3E}">
        <p14:creationId xmlns:p14="http://schemas.microsoft.com/office/powerpoint/2010/main" val="16270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5E04-A49A-E54A-9CFC-CCC4AF47E663}"/>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FCFB70FA-15E9-6B49-8429-A7FFA335D39F}"/>
              </a:ext>
            </a:extLst>
          </p:cNvPr>
          <p:cNvSpPr>
            <a:spLocks noGrp="1"/>
          </p:cNvSpPr>
          <p:nvPr>
            <p:ph idx="1"/>
          </p:nvPr>
        </p:nvSpPr>
        <p:spPr/>
        <p:txBody>
          <a:bodyPr/>
          <a:lstStyle/>
          <a:p>
            <a:r>
              <a:rPr lang="en-US" sz="3200" dirty="0"/>
              <a:t>Data Source: UCI Repository. </a:t>
            </a:r>
          </a:p>
          <a:p>
            <a:r>
              <a:rPr lang="en-US" sz="3200" dirty="0"/>
              <a:t>Number of lines: 10k</a:t>
            </a:r>
          </a:p>
          <a:p>
            <a:pPr marL="0" indent="0">
              <a:buNone/>
            </a:pPr>
            <a:endParaRPr lang="en-US" sz="3200" dirty="0"/>
          </a:p>
          <a:p>
            <a:endParaRPr lang="en-US" dirty="0"/>
          </a:p>
        </p:txBody>
      </p:sp>
    </p:spTree>
    <p:extLst>
      <p:ext uri="{BB962C8B-B14F-4D97-AF65-F5344CB8AC3E}">
        <p14:creationId xmlns:p14="http://schemas.microsoft.com/office/powerpoint/2010/main" val="411500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95E0-720C-3145-8230-AD062AFB7565}"/>
              </a:ext>
            </a:extLst>
          </p:cNvPr>
          <p:cNvSpPr>
            <a:spLocks noGrp="1"/>
          </p:cNvSpPr>
          <p:nvPr>
            <p:ph type="title"/>
          </p:nvPr>
        </p:nvSpPr>
        <p:spPr>
          <a:xfrm>
            <a:off x="1141413" y="618518"/>
            <a:ext cx="9905998" cy="1478570"/>
          </a:xfrm>
        </p:spPr>
        <p:txBody>
          <a:bodyPr/>
          <a:lstStyle/>
          <a:p>
            <a:r>
              <a:rPr lang="en-US" dirty="0"/>
              <a:t>Milestones</a:t>
            </a:r>
          </a:p>
        </p:txBody>
      </p:sp>
      <p:sp>
        <p:nvSpPr>
          <p:cNvPr id="3" name="Content Placeholder 2">
            <a:extLst>
              <a:ext uri="{FF2B5EF4-FFF2-40B4-BE49-F238E27FC236}">
                <a16:creationId xmlns:a16="http://schemas.microsoft.com/office/drawing/2014/main" id="{63C13829-BC69-8243-B0DC-8F7CC1EF54BC}"/>
              </a:ext>
            </a:extLst>
          </p:cNvPr>
          <p:cNvSpPr>
            <a:spLocks noGrp="1"/>
          </p:cNvSpPr>
          <p:nvPr>
            <p:ph idx="1"/>
          </p:nvPr>
        </p:nvSpPr>
        <p:spPr>
          <a:xfrm>
            <a:off x="1141412" y="2097088"/>
            <a:ext cx="9905999" cy="3541714"/>
          </a:xfrm>
        </p:spPr>
        <p:txBody>
          <a:bodyPr>
            <a:normAutofit fontScale="62500" lnSpcReduction="20000"/>
          </a:bodyPr>
          <a:lstStyle/>
          <a:p>
            <a:endParaRPr lang="en-US" dirty="0"/>
          </a:p>
          <a:p>
            <a:pPr lvl="1" fontAlgn="base"/>
            <a:r>
              <a:rPr lang="en-US" sz="4000" dirty="0"/>
              <a:t>Nov 11 -&gt; Nov 14:  </a:t>
            </a:r>
            <a:r>
              <a:rPr lang="en-US" sz="4000" dirty="0" err="1"/>
              <a:t>Analyse</a:t>
            </a:r>
            <a:r>
              <a:rPr lang="en-US" sz="4000" dirty="0"/>
              <a:t> and train the dataset, find out the most relevant variables.</a:t>
            </a:r>
          </a:p>
          <a:p>
            <a:pPr lvl="1" fontAlgn="base"/>
            <a:r>
              <a:rPr lang="en-US" sz="4000" dirty="0"/>
              <a:t>Nov 15 -&gt; Nov 22: Learn to use </a:t>
            </a:r>
            <a:r>
              <a:rPr lang="en-US" sz="4000" dirty="0" err="1"/>
              <a:t>zepplin</a:t>
            </a:r>
            <a:r>
              <a:rPr lang="en-US" sz="4000" dirty="0"/>
              <a:t> to generate the diagram.</a:t>
            </a:r>
          </a:p>
          <a:p>
            <a:pPr lvl="1" fontAlgn="base"/>
            <a:r>
              <a:rPr lang="en-US" sz="4000" dirty="0"/>
              <a:t>Nov 23 -&gt; Nov 30: Consult real time patient data and predict the possibility.</a:t>
            </a:r>
          </a:p>
          <a:p>
            <a:pPr lvl="1" fontAlgn="base"/>
            <a:r>
              <a:rPr lang="en-US" sz="4000" dirty="0"/>
              <a:t>Nov 31 -&gt; end: Implement the function which will digest the real time data and retrain the dataset to make the prediction more accurate.</a:t>
            </a:r>
          </a:p>
          <a:p>
            <a:endParaRPr lang="en-US" dirty="0"/>
          </a:p>
        </p:txBody>
      </p:sp>
    </p:spTree>
    <p:extLst>
      <p:ext uri="{BB962C8B-B14F-4D97-AF65-F5344CB8AC3E}">
        <p14:creationId xmlns:p14="http://schemas.microsoft.com/office/powerpoint/2010/main" val="199052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ACB4-85AF-5B4B-9659-B48B730356E3}"/>
              </a:ext>
            </a:extLst>
          </p:cNvPr>
          <p:cNvSpPr>
            <a:spLocks noGrp="1"/>
          </p:cNvSpPr>
          <p:nvPr>
            <p:ph type="title"/>
          </p:nvPr>
        </p:nvSpPr>
        <p:spPr/>
        <p:txBody>
          <a:bodyPr/>
          <a:lstStyle/>
          <a:p>
            <a:r>
              <a:rPr lang="en-US" dirty="0"/>
              <a:t>About Project</a:t>
            </a:r>
          </a:p>
        </p:txBody>
      </p:sp>
      <p:sp>
        <p:nvSpPr>
          <p:cNvPr id="3" name="Content Placeholder 2">
            <a:extLst>
              <a:ext uri="{FF2B5EF4-FFF2-40B4-BE49-F238E27FC236}">
                <a16:creationId xmlns:a16="http://schemas.microsoft.com/office/drawing/2014/main" id="{E0F9E5BC-A60F-4541-BCB4-15AB3C41451D}"/>
              </a:ext>
            </a:extLst>
          </p:cNvPr>
          <p:cNvSpPr>
            <a:spLocks noGrp="1"/>
          </p:cNvSpPr>
          <p:nvPr>
            <p:ph idx="1"/>
          </p:nvPr>
        </p:nvSpPr>
        <p:spPr/>
        <p:txBody>
          <a:bodyPr>
            <a:normAutofit/>
          </a:bodyPr>
          <a:lstStyle/>
          <a:p>
            <a:pPr marL="0" indent="0">
              <a:buNone/>
            </a:pPr>
            <a:r>
              <a:rPr lang="en-US" sz="2800" dirty="0"/>
              <a:t>Scala will be the main language in our project.</a:t>
            </a:r>
          </a:p>
          <a:p>
            <a:pPr marL="0" indent="0">
              <a:buNone/>
            </a:pPr>
            <a:r>
              <a:rPr lang="en-US" sz="2800" dirty="0"/>
              <a:t>Probably we will use python on implementing some graph functions.</a:t>
            </a:r>
          </a:p>
          <a:p>
            <a:pPr marL="0" indent="0">
              <a:buNone/>
            </a:pPr>
            <a:r>
              <a:rPr lang="en-US" sz="2800" dirty="0"/>
              <a:t>Code repository: https://</a:t>
            </a:r>
            <a:r>
              <a:rPr lang="en-US" sz="2800" dirty="0" err="1"/>
              <a:t>github.com</a:t>
            </a:r>
            <a:r>
              <a:rPr lang="en-US" sz="2800" dirty="0"/>
              <a:t>/</a:t>
            </a:r>
            <a:r>
              <a:rPr lang="en-US" sz="2800" dirty="0" err="1"/>
              <a:t>MandyMY</a:t>
            </a:r>
            <a:r>
              <a:rPr lang="en-US" sz="2800" dirty="0"/>
              <a:t>/Scala-Final-project</a:t>
            </a:r>
          </a:p>
        </p:txBody>
      </p:sp>
    </p:spTree>
    <p:extLst>
      <p:ext uri="{BB962C8B-B14F-4D97-AF65-F5344CB8AC3E}">
        <p14:creationId xmlns:p14="http://schemas.microsoft.com/office/powerpoint/2010/main" val="414841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802F-298E-F24B-90D6-0A456BC28A9F}"/>
              </a:ext>
            </a:extLst>
          </p:cNvPr>
          <p:cNvSpPr>
            <a:spLocks noGrp="1"/>
          </p:cNvSpPr>
          <p:nvPr>
            <p:ph type="title"/>
          </p:nvPr>
        </p:nvSpPr>
        <p:spPr/>
        <p:txBody>
          <a:bodyPr/>
          <a:lstStyle/>
          <a:p>
            <a:r>
              <a:rPr lang="en-US" dirty="0"/>
              <a:t>Acceptance criteria</a:t>
            </a:r>
            <a:endParaRPr lang="en-US" altLang="zh-CN" dirty="0"/>
          </a:p>
        </p:txBody>
      </p:sp>
      <p:sp>
        <p:nvSpPr>
          <p:cNvPr id="3" name="Content Placeholder 2">
            <a:extLst>
              <a:ext uri="{FF2B5EF4-FFF2-40B4-BE49-F238E27FC236}">
                <a16:creationId xmlns:a16="http://schemas.microsoft.com/office/drawing/2014/main" id="{DDCF0080-33A8-C247-BE96-01984C0C3A6E}"/>
              </a:ext>
            </a:extLst>
          </p:cNvPr>
          <p:cNvSpPr>
            <a:spLocks noGrp="1"/>
          </p:cNvSpPr>
          <p:nvPr>
            <p:ph idx="1"/>
          </p:nvPr>
        </p:nvSpPr>
        <p:spPr>
          <a:xfrm>
            <a:off x="1141412" y="1797931"/>
            <a:ext cx="9905999" cy="3541714"/>
          </a:xfrm>
        </p:spPr>
        <p:txBody>
          <a:bodyPr/>
          <a:lstStyle/>
          <a:p>
            <a:pPr marL="0" indent="0">
              <a:buNone/>
            </a:pPr>
            <a:endParaRPr lang="en-US" sz="3200" dirty="0"/>
          </a:p>
          <a:p>
            <a:pPr lvl="1" fontAlgn="base"/>
            <a:r>
              <a:rPr lang="en-US" sz="3200" dirty="0"/>
              <a:t>The Influence of each risk factor will be displayed in plots.</a:t>
            </a:r>
          </a:p>
          <a:p>
            <a:pPr lvl="1" fontAlgn="base"/>
            <a:r>
              <a:rPr lang="en-US" sz="3200" dirty="0"/>
              <a:t>The risk factors of patients can be entered.</a:t>
            </a:r>
          </a:p>
          <a:p>
            <a:pPr lvl="1" fontAlgn="base"/>
            <a:r>
              <a:rPr lang="en-US" sz="3200" dirty="0"/>
              <a:t>The heart disease probability can be predicted.</a:t>
            </a:r>
          </a:p>
          <a:p>
            <a:pPr marL="0" indent="0">
              <a:buNone/>
            </a:pPr>
            <a:endParaRPr lang="en-US" dirty="0"/>
          </a:p>
        </p:txBody>
      </p:sp>
    </p:spTree>
    <p:extLst>
      <p:ext uri="{BB962C8B-B14F-4D97-AF65-F5344CB8AC3E}">
        <p14:creationId xmlns:p14="http://schemas.microsoft.com/office/powerpoint/2010/main" val="426067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4CD6-C87F-5442-AF6C-922FC0F160B8}"/>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D48861D7-0464-5343-9ED8-B6069D30BE46}"/>
              </a:ext>
            </a:extLst>
          </p:cNvPr>
          <p:cNvSpPr>
            <a:spLocks noGrp="1"/>
          </p:cNvSpPr>
          <p:nvPr>
            <p:ph idx="1"/>
          </p:nvPr>
        </p:nvSpPr>
        <p:spPr>
          <a:xfrm>
            <a:off x="1141412" y="1658143"/>
            <a:ext cx="9905999" cy="3541714"/>
          </a:xfrm>
        </p:spPr>
        <p:txBody>
          <a:bodyPr>
            <a:normAutofit fontScale="25000" lnSpcReduction="20000"/>
          </a:bodyPr>
          <a:lstStyle/>
          <a:p>
            <a:endParaRPr lang="en-US" dirty="0"/>
          </a:p>
          <a:p>
            <a:pPr lvl="1" algn="just" fontAlgn="base"/>
            <a:r>
              <a:rPr lang="en-US" sz="11200" dirty="0"/>
              <a:t>Training the original database and the data entered by previous users (if they accept) by Machine Learning to predict the heart disease probability based on a patient’s risk factors. </a:t>
            </a:r>
          </a:p>
          <a:p>
            <a:pPr lvl="1" algn="just" fontAlgn="base"/>
            <a:r>
              <a:rPr lang="en-US" sz="11200" dirty="0"/>
              <a:t>Trying to use the skill of Interpretable Machine learning to describe the influence of each risk factor by some plots, such as Partial Dependence Plot (PDP) and Individual Conditional Expectation (ICE), that will be a reference for doctors and people to learn how to prevent heart disease.</a:t>
            </a:r>
          </a:p>
          <a:p>
            <a:pPr lvl="1" algn="just" fontAlgn="base"/>
            <a:r>
              <a:rPr lang="en-US" sz="11200" dirty="0"/>
              <a:t>Develop a simple interface for users.</a:t>
            </a:r>
          </a:p>
          <a:p>
            <a:endParaRPr lang="en-US" dirty="0"/>
          </a:p>
        </p:txBody>
      </p:sp>
    </p:spTree>
    <p:extLst>
      <p:ext uri="{BB962C8B-B14F-4D97-AF65-F5344CB8AC3E}">
        <p14:creationId xmlns:p14="http://schemas.microsoft.com/office/powerpoint/2010/main" val="1520067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134</TotalTime>
  <Words>343</Words>
  <Application>Microsoft Macintosh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Heart Disease  Analysis &amp; Prediction </vt:lpstr>
      <vt:lpstr>User Case</vt:lpstr>
      <vt:lpstr>Methodology</vt:lpstr>
      <vt:lpstr>Data sources</vt:lpstr>
      <vt:lpstr>Milestones</vt:lpstr>
      <vt:lpstr>About Project</vt:lpstr>
      <vt:lpstr>Acceptance criteria</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c:title>
  <dc:creator>Mengying Wang</dc:creator>
  <cp:lastModifiedBy>Mengying Wang</cp:lastModifiedBy>
  <cp:revision>9</cp:revision>
  <dcterms:created xsi:type="dcterms:W3CDTF">2019-11-08T20:10:20Z</dcterms:created>
  <dcterms:modified xsi:type="dcterms:W3CDTF">2019-11-15T22:44:16Z</dcterms:modified>
</cp:coreProperties>
</file>