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4"/>
  </p:notesMasterIdLst>
  <p:sldIdLst>
    <p:sldId id="256" r:id="rId2"/>
    <p:sldId id="262" r:id="rId3"/>
    <p:sldId id="264" r:id="rId4"/>
    <p:sldId id="265" r:id="rId5"/>
    <p:sldId id="263" r:id="rId6"/>
    <p:sldId id="266" r:id="rId7"/>
    <p:sldId id="261" r:id="rId8"/>
    <p:sldId id="260" r:id="rId9"/>
    <p:sldId id="257" r:id="rId10"/>
    <p:sldId id="259" r:id="rId11"/>
    <p:sldId id="267" r:id="rId12"/>
    <p:sldId id="25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798"/>
    <p:restoredTop sz="96327"/>
  </p:normalViewPr>
  <p:slideViewPr>
    <p:cSldViewPr snapToGrid="0" snapToObjects="1">
      <p:cViewPr varScale="1">
        <p:scale>
          <a:sx n="149" d="100"/>
          <a:sy n="149" d="100"/>
        </p:scale>
        <p:origin x="200" y="3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F2F04D9-3A73-8741-8CA7-826A0839CE8A}" type="datetimeFigureOut">
              <a:rPr lang="en-US" smtClean="0"/>
              <a:t>12/7/19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C4FE03-3BC3-3748-AF18-0EB43D2D7AEA}" type="slidenum">
              <a:rPr lang="en-US" smtClean="0"/>
              <a:t>‹#›</a:t>
            </a:fld>
            <a:endParaRPr lang="en-US"/>
          </a:p>
        </p:txBody>
      </p:sp>
    </p:spTree>
    <p:extLst>
      <p:ext uri="{BB962C8B-B14F-4D97-AF65-F5344CB8AC3E}">
        <p14:creationId xmlns:p14="http://schemas.microsoft.com/office/powerpoint/2010/main" val="14842250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1C4FE03-3BC3-3748-AF18-0EB43D2D7AEA}" type="slidenum">
              <a:rPr lang="en-US" smtClean="0"/>
              <a:t>2</a:t>
            </a:fld>
            <a:endParaRPr lang="en-US"/>
          </a:p>
        </p:txBody>
      </p:sp>
    </p:spTree>
    <p:extLst>
      <p:ext uri="{BB962C8B-B14F-4D97-AF65-F5344CB8AC3E}">
        <p14:creationId xmlns:p14="http://schemas.microsoft.com/office/powerpoint/2010/main" val="41962333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1C4FE03-3BC3-3748-AF18-0EB43D2D7AEA}" type="slidenum">
              <a:rPr lang="en-US" smtClean="0"/>
              <a:t>8</a:t>
            </a:fld>
            <a:endParaRPr lang="en-US"/>
          </a:p>
        </p:txBody>
      </p:sp>
    </p:spTree>
    <p:extLst>
      <p:ext uri="{BB962C8B-B14F-4D97-AF65-F5344CB8AC3E}">
        <p14:creationId xmlns:p14="http://schemas.microsoft.com/office/powerpoint/2010/main" val="35533357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1C4FE03-3BC3-3748-AF18-0EB43D2D7AEA}" type="slidenum">
              <a:rPr lang="en-US" smtClean="0"/>
              <a:t>9</a:t>
            </a:fld>
            <a:endParaRPr lang="en-US"/>
          </a:p>
        </p:txBody>
      </p:sp>
    </p:spTree>
    <p:extLst>
      <p:ext uri="{BB962C8B-B14F-4D97-AF65-F5344CB8AC3E}">
        <p14:creationId xmlns:p14="http://schemas.microsoft.com/office/powerpoint/2010/main" val="22859503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12/7/19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12/7/19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12/7/19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12/7/19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12/7/19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12/7/19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12/7/19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12/7/19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12/7/19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12/7/19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12/7/19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12/7/19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12/7/19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12/7/19</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12/7/19</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12/7/19</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12/7/19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12/7/19</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data.gov.uk/dataset/cb7ae6f0-4be6-4935-9277-47e5ce24a11f/road-safety-data"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data.gov.uk/dataset/cb7ae6f0-4be6-4935-9277-47e5ce24a11f/road-safety-data"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3" Type="http://schemas.openxmlformats.org/officeDocument/2006/relationships/hyperlink" Target="Skidding%20and%20Overturning" TargetMode="External"/><Relationship Id="rId18" Type="http://schemas.openxmlformats.org/officeDocument/2006/relationships/hyperlink" Target="Ped%20Movement" TargetMode="External"/><Relationship Id="rId26" Type="http://schemas.openxmlformats.org/officeDocument/2006/relationships/hyperlink" Target="Local%20Authority%20(Highway)" TargetMode="External"/><Relationship Id="rId39" Type="http://schemas.openxmlformats.org/officeDocument/2006/relationships/hyperlink" Target="Ped%20Cross%20-%20Human" TargetMode="External"/><Relationship Id="rId21" Type="http://schemas.openxmlformats.org/officeDocument/2006/relationships/hyperlink" Target="1st%20Point%20of%20Impact" TargetMode="External"/><Relationship Id="rId34" Type="http://schemas.openxmlformats.org/officeDocument/2006/relationships/hyperlink" Target="Age%20Band" TargetMode="External"/><Relationship Id="rId42" Type="http://schemas.openxmlformats.org/officeDocument/2006/relationships/hyperlink" Target="applewebdata://F3277C39-5986-4B49-AC1B-0647627D8F9E/#Weather!A1" TargetMode="External"/><Relationship Id="rId47" Type="http://schemas.openxmlformats.org/officeDocument/2006/relationships/hyperlink" Target="Police%20Officer%20Attend" TargetMode="External"/><Relationship Id="rId7" Type="http://schemas.openxmlformats.org/officeDocument/2006/relationships/hyperlink" Target="Vehicle%20Manoeuvre" TargetMode="External"/><Relationship Id="rId2" Type="http://schemas.openxmlformats.org/officeDocument/2006/relationships/hyperlink" Target="Police%20Force" TargetMode="External"/><Relationship Id="rId16" Type="http://schemas.openxmlformats.org/officeDocument/2006/relationships/hyperlink" Target="Ped%20Location" TargetMode="External"/><Relationship Id="rId29" Type="http://schemas.openxmlformats.org/officeDocument/2006/relationships/hyperlink" Target="1st%20Road%20Class" TargetMode="External"/><Relationship Id="rId1" Type="http://schemas.openxmlformats.org/officeDocument/2006/relationships/slideLayout" Target="../slideLayouts/slideLayout2.xml"/><Relationship Id="rId6" Type="http://schemas.openxmlformats.org/officeDocument/2006/relationships/hyperlink" Target="Casualty%20Class" TargetMode="External"/><Relationship Id="rId11" Type="http://schemas.openxmlformats.org/officeDocument/2006/relationships/hyperlink" Target="Day%20of%20Week" TargetMode="External"/><Relationship Id="rId24" Type="http://schemas.openxmlformats.org/officeDocument/2006/relationships/hyperlink" Target="Was%20Vehicle%20Left%20Hand%20Drive" TargetMode="External"/><Relationship Id="rId32" Type="http://schemas.openxmlformats.org/officeDocument/2006/relationships/hyperlink" Target="Home%20Area%20Type" TargetMode="External"/><Relationship Id="rId37" Type="http://schemas.openxmlformats.org/officeDocument/2006/relationships/hyperlink" Target="Junction%20Control" TargetMode="External"/><Relationship Id="rId40" Type="http://schemas.openxmlformats.org/officeDocument/2006/relationships/hyperlink" Target="Ped%20Cross%20-%20Physical" TargetMode="External"/><Relationship Id="rId45" Type="http://schemas.openxmlformats.org/officeDocument/2006/relationships/hyperlink" Target="Carriageway%20Hazards" TargetMode="External"/><Relationship Id="rId5" Type="http://schemas.openxmlformats.org/officeDocument/2006/relationships/hyperlink" Target="Towing%20and%20Articulation" TargetMode="External"/><Relationship Id="rId15" Type="http://schemas.openxmlformats.org/officeDocument/2006/relationships/hyperlink" Target="Hit%20Object%20in%20Carriageway" TargetMode="External"/><Relationship Id="rId23" Type="http://schemas.openxmlformats.org/officeDocument/2006/relationships/hyperlink" Target="Local%20Authority%20(District)" TargetMode="External"/><Relationship Id="rId28" Type="http://schemas.openxmlformats.org/officeDocument/2006/relationships/hyperlink" Target="Casualty%20Type" TargetMode="External"/><Relationship Id="rId36" Type="http://schemas.openxmlformats.org/officeDocument/2006/relationships/hyperlink" Target="Vehicle%20Propulsion%20Code" TargetMode="External"/><Relationship Id="rId10" Type="http://schemas.openxmlformats.org/officeDocument/2006/relationships/hyperlink" Target="Age%20of%20Casualty" TargetMode="External"/><Relationship Id="rId19" Type="http://schemas.openxmlformats.org/officeDocument/2006/relationships/hyperlink" Target="Hit%20Object%20Off%20Carriageway" TargetMode="External"/><Relationship Id="rId31" Type="http://schemas.openxmlformats.org/officeDocument/2006/relationships/hyperlink" Target="IMD%20Decile" TargetMode="External"/><Relationship Id="rId44" Type="http://schemas.openxmlformats.org/officeDocument/2006/relationships/hyperlink" Target="Special%20Conditions%20at%20Site" TargetMode="External"/><Relationship Id="rId4" Type="http://schemas.openxmlformats.org/officeDocument/2006/relationships/hyperlink" Target="Vehicle%20Type" TargetMode="External"/><Relationship Id="rId9" Type="http://schemas.openxmlformats.org/officeDocument/2006/relationships/hyperlink" Target="Vehicle%20Location" TargetMode="External"/><Relationship Id="rId14" Type="http://schemas.openxmlformats.org/officeDocument/2006/relationships/hyperlink" Target="Casualty%20Severity" TargetMode="External"/><Relationship Id="rId22" Type="http://schemas.openxmlformats.org/officeDocument/2006/relationships/hyperlink" Target="Bus%20Passenger" TargetMode="External"/><Relationship Id="rId27" Type="http://schemas.openxmlformats.org/officeDocument/2006/relationships/hyperlink" Target="Journey%20Purpose" TargetMode="External"/><Relationship Id="rId30" Type="http://schemas.openxmlformats.org/officeDocument/2006/relationships/hyperlink" Target="Sex%20of%20Driver" TargetMode="External"/><Relationship Id="rId35" Type="http://schemas.openxmlformats.org/officeDocument/2006/relationships/hyperlink" Target="Junction%20Detail" TargetMode="External"/><Relationship Id="rId43" Type="http://schemas.openxmlformats.org/officeDocument/2006/relationships/hyperlink" Target="Road%20Surface" TargetMode="External"/><Relationship Id="rId8" Type="http://schemas.openxmlformats.org/officeDocument/2006/relationships/hyperlink" Target="Sex%20of%20Casualty" TargetMode="External"/><Relationship Id="rId3" Type="http://schemas.openxmlformats.org/officeDocument/2006/relationships/hyperlink" Target="Accident%20Severity" TargetMode="External"/><Relationship Id="rId12" Type="http://schemas.openxmlformats.org/officeDocument/2006/relationships/hyperlink" Target="Junction%20Location" TargetMode="External"/><Relationship Id="rId17" Type="http://schemas.openxmlformats.org/officeDocument/2006/relationships/hyperlink" Target="Veh%20Leaving%20Carriageway" TargetMode="External"/><Relationship Id="rId25" Type="http://schemas.openxmlformats.org/officeDocument/2006/relationships/hyperlink" Target="Ped%20Road%20Maintenance%20Worker" TargetMode="External"/><Relationship Id="rId33" Type="http://schemas.openxmlformats.org/officeDocument/2006/relationships/hyperlink" Target="Road%20Type" TargetMode="External"/><Relationship Id="rId38" Type="http://schemas.openxmlformats.org/officeDocument/2006/relationships/hyperlink" Target="2nd%20Road%20Class" TargetMode="External"/><Relationship Id="rId46" Type="http://schemas.openxmlformats.org/officeDocument/2006/relationships/hyperlink" Target="Urban%20Rural" TargetMode="External"/><Relationship Id="rId20" Type="http://schemas.openxmlformats.org/officeDocument/2006/relationships/hyperlink" Target="Car%20Passenger" TargetMode="External"/><Relationship Id="rId41" Type="http://schemas.openxmlformats.org/officeDocument/2006/relationships/hyperlink" Target="Light%20Conditions"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112C15-7A82-2649-A59E-D9AF8AB2B54E}"/>
              </a:ext>
            </a:extLst>
          </p:cNvPr>
          <p:cNvSpPr>
            <a:spLocks noGrp="1"/>
          </p:cNvSpPr>
          <p:nvPr>
            <p:ph type="ctrTitle"/>
          </p:nvPr>
        </p:nvSpPr>
        <p:spPr>
          <a:xfrm>
            <a:off x="1154954" y="1447800"/>
            <a:ext cx="9310949" cy="1792357"/>
          </a:xfrm>
        </p:spPr>
        <p:txBody>
          <a:bodyPr/>
          <a:lstStyle/>
          <a:p>
            <a:r>
              <a:rPr lang="en-US" sz="5400" dirty="0"/>
              <a:t>Road Accidents and Safety Analysis &amp; Prediction</a:t>
            </a:r>
          </a:p>
        </p:txBody>
      </p:sp>
      <p:sp>
        <p:nvSpPr>
          <p:cNvPr id="3" name="Subtitle 2">
            <a:extLst>
              <a:ext uri="{FF2B5EF4-FFF2-40B4-BE49-F238E27FC236}">
                <a16:creationId xmlns:a16="http://schemas.microsoft.com/office/drawing/2014/main" id="{6CAFD501-95CB-5340-B308-A030046136CF}"/>
              </a:ext>
            </a:extLst>
          </p:cNvPr>
          <p:cNvSpPr>
            <a:spLocks noGrp="1"/>
          </p:cNvSpPr>
          <p:nvPr>
            <p:ph type="subTitle" idx="1"/>
          </p:nvPr>
        </p:nvSpPr>
        <p:spPr/>
        <p:txBody>
          <a:bodyPr/>
          <a:lstStyle/>
          <a:p>
            <a:pPr algn="ctr"/>
            <a:r>
              <a:rPr lang="en-US" dirty="0" err="1"/>
              <a:t>Qifeng</a:t>
            </a:r>
            <a:r>
              <a:rPr lang="en-US" dirty="0"/>
              <a:t> Zhou, </a:t>
            </a:r>
            <a:r>
              <a:rPr lang="en-US" dirty="0" err="1"/>
              <a:t>Mengying</a:t>
            </a:r>
            <a:r>
              <a:rPr lang="en-US" dirty="0"/>
              <a:t> Wang</a:t>
            </a:r>
          </a:p>
          <a:p>
            <a:pPr algn="ctr"/>
            <a:r>
              <a:rPr lang="en-US" dirty="0"/>
              <a:t>(team 11)</a:t>
            </a:r>
          </a:p>
        </p:txBody>
      </p:sp>
    </p:spTree>
    <p:extLst>
      <p:ext uri="{BB962C8B-B14F-4D97-AF65-F5344CB8AC3E}">
        <p14:creationId xmlns:p14="http://schemas.microsoft.com/office/powerpoint/2010/main" val="7344989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32F2F3-ED0D-8E43-927E-D5055B7498EC}"/>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332FF6A8-3B58-C547-9FD3-17262E952C5B}"/>
              </a:ext>
            </a:extLst>
          </p:cNvPr>
          <p:cNvSpPr>
            <a:spLocks noGrp="1"/>
          </p:cNvSpPr>
          <p:nvPr>
            <p:ph idx="1"/>
          </p:nvPr>
        </p:nvSpPr>
        <p:spPr/>
        <p:txBody>
          <a:bodyPr>
            <a:normAutofit/>
          </a:bodyPr>
          <a:lstStyle/>
          <a:p>
            <a:r>
              <a:rPr lang="en-US" sz="3200" dirty="0"/>
              <a:t>Complete import and analysis the data.</a:t>
            </a:r>
          </a:p>
          <a:p>
            <a:r>
              <a:rPr lang="en-US" altLang="zh-CN" sz="3200" dirty="0"/>
              <a:t>User can insert new data by streaming.</a:t>
            </a:r>
            <a:endParaRPr lang="en-US" sz="3200" dirty="0"/>
          </a:p>
          <a:p>
            <a:r>
              <a:rPr lang="en-US" sz="3200" dirty="0"/>
              <a:t>Training data using machine learning and make the </a:t>
            </a:r>
            <a:r>
              <a:rPr lang="en-US" sz="3200" dirty="0" err="1"/>
              <a:t>lable</a:t>
            </a:r>
            <a:r>
              <a:rPr lang="en-US" sz="3200" dirty="0"/>
              <a:t> feature Predictable.</a:t>
            </a:r>
          </a:p>
          <a:p>
            <a:r>
              <a:rPr lang="en-US" sz="3200" dirty="0"/>
              <a:t>Generate some plots</a:t>
            </a:r>
            <a:r>
              <a:rPr lang="zh-CN" altLang="en-US" sz="3200" dirty="0"/>
              <a:t> </a:t>
            </a:r>
            <a:r>
              <a:rPr lang="en-US" altLang="zh-CN" sz="3200" dirty="0"/>
              <a:t>by Python and reflect relationships between different variables.</a:t>
            </a:r>
            <a:endParaRPr lang="en-US" sz="3200" dirty="0"/>
          </a:p>
        </p:txBody>
      </p:sp>
    </p:spTree>
    <p:extLst>
      <p:ext uri="{BB962C8B-B14F-4D97-AF65-F5344CB8AC3E}">
        <p14:creationId xmlns:p14="http://schemas.microsoft.com/office/powerpoint/2010/main" val="17493654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3794E-03C9-914C-8240-DD8E34527D3F}"/>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5AD65A8B-CC48-F746-9B61-B4FD5971AEDD}"/>
              </a:ext>
            </a:extLst>
          </p:cNvPr>
          <p:cNvSpPr>
            <a:spLocks noGrp="1"/>
          </p:cNvSpPr>
          <p:nvPr>
            <p:ph idx="1"/>
          </p:nvPr>
        </p:nvSpPr>
        <p:spPr>
          <a:xfrm>
            <a:off x="1307844" y="1598064"/>
            <a:ext cx="9576312" cy="4495088"/>
          </a:xfrm>
        </p:spPr>
        <p:txBody>
          <a:bodyPr>
            <a:noAutofit/>
          </a:bodyPr>
          <a:lstStyle/>
          <a:p>
            <a:pPr marL="0" indent="0">
              <a:buNone/>
            </a:pPr>
            <a:r>
              <a:rPr lang="en-US" dirty="0"/>
              <a:t>Based on data analysis, we found that it is very hard to isolate many of these factors. Instead, there are many influences. These include: </a:t>
            </a:r>
          </a:p>
          <a:p>
            <a:r>
              <a:rPr lang="en-US" dirty="0"/>
              <a:t>The distance people travel (which is partly affected by economic externalities) </a:t>
            </a:r>
          </a:p>
          <a:p>
            <a:r>
              <a:rPr lang="en-US" dirty="0"/>
              <a:t>The mix of transport modes used </a:t>
            </a:r>
          </a:p>
          <a:p>
            <a:r>
              <a:rPr lang="en-US" dirty="0"/>
              <a:t>Behavior of drivers, riders and pedestrians </a:t>
            </a:r>
          </a:p>
          <a:p>
            <a:r>
              <a:rPr lang="en-US" dirty="0"/>
              <a:t>The mix of groups of people using the road (e.g. changes in the number of newly qualified or older drivers) </a:t>
            </a:r>
          </a:p>
          <a:p>
            <a:r>
              <a:rPr lang="en-US" dirty="0"/>
              <a:t>External effects such as the weather, which can influence behavior (for instance, encouraging / discouraging travel, or closing roads) or change in the risk on roads (by making the road surface more slippery) </a:t>
            </a:r>
          </a:p>
          <a:p>
            <a:pPr marL="0" indent="0">
              <a:buNone/>
            </a:pPr>
            <a:r>
              <a:rPr lang="en-US" dirty="0"/>
              <a:t>So, remember</a:t>
            </a:r>
            <a:r>
              <a:rPr lang="zh-CN" altLang="en-US" dirty="0"/>
              <a:t> </a:t>
            </a:r>
            <a:r>
              <a:rPr lang="en-US" altLang="zh-CN" dirty="0"/>
              <a:t>these</a:t>
            </a:r>
            <a:r>
              <a:rPr lang="zh-CN" altLang="en-US" dirty="0"/>
              <a:t> </a:t>
            </a:r>
            <a:r>
              <a:rPr lang="en-US" altLang="zh-CN" dirty="0"/>
              <a:t>and</a:t>
            </a:r>
            <a:r>
              <a:rPr lang="en-US" dirty="0"/>
              <a:t> safety first all the time!</a:t>
            </a:r>
          </a:p>
        </p:txBody>
      </p:sp>
    </p:spTree>
    <p:extLst>
      <p:ext uri="{BB962C8B-B14F-4D97-AF65-F5344CB8AC3E}">
        <p14:creationId xmlns:p14="http://schemas.microsoft.com/office/powerpoint/2010/main" val="19736657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112C15-7A82-2649-A59E-D9AF8AB2B54E}"/>
              </a:ext>
            </a:extLst>
          </p:cNvPr>
          <p:cNvSpPr>
            <a:spLocks noGrp="1"/>
          </p:cNvSpPr>
          <p:nvPr>
            <p:ph type="ctrTitle"/>
          </p:nvPr>
        </p:nvSpPr>
        <p:spPr>
          <a:xfrm>
            <a:off x="1154955" y="1541804"/>
            <a:ext cx="9310949" cy="1792357"/>
          </a:xfrm>
        </p:spPr>
        <p:txBody>
          <a:bodyPr/>
          <a:lstStyle/>
          <a:p>
            <a:pPr algn="ctr"/>
            <a:r>
              <a:rPr lang="en-US" sz="5400" dirty="0"/>
              <a:t>Thank you!</a:t>
            </a:r>
          </a:p>
        </p:txBody>
      </p:sp>
      <p:sp>
        <p:nvSpPr>
          <p:cNvPr id="3" name="Subtitle 2">
            <a:extLst>
              <a:ext uri="{FF2B5EF4-FFF2-40B4-BE49-F238E27FC236}">
                <a16:creationId xmlns:a16="http://schemas.microsoft.com/office/drawing/2014/main" id="{6CAFD501-95CB-5340-B308-A030046136CF}"/>
              </a:ext>
            </a:extLst>
          </p:cNvPr>
          <p:cNvSpPr>
            <a:spLocks noGrp="1"/>
          </p:cNvSpPr>
          <p:nvPr>
            <p:ph type="subTitle" idx="1"/>
          </p:nvPr>
        </p:nvSpPr>
        <p:spPr/>
        <p:txBody>
          <a:bodyPr/>
          <a:lstStyle/>
          <a:p>
            <a:pPr algn="ctr"/>
            <a:endParaRPr lang="en-US" dirty="0"/>
          </a:p>
        </p:txBody>
      </p:sp>
    </p:spTree>
    <p:extLst>
      <p:ext uri="{BB962C8B-B14F-4D97-AF65-F5344CB8AC3E}">
        <p14:creationId xmlns:p14="http://schemas.microsoft.com/office/powerpoint/2010/main" val="32238203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BBD986-B347-C44A-AC95-A0B951D5798A}"/>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21B95F39-7DA6-4349-B009-7D660C8007F9}"/>
              </a:ext>
            </a:extLst>
          </p:cNvPr>
          <p:cNvSpPr>
            <a:spLocks noGrp="1"/>
          </p:cNvSpPr>
          <p:nvPr>
            <p:ph idx="1"/>
          </p:nvPr>
        </p:nvSpPr>
        <p:spPr/>
        <p:txBody>
          <a:bodyPr>
            <a:normAutofit/>
          </a:bodyPr>
          <a:lstStyle/>
          <a:p>
            <a:r>
              <a:rPr lang="en-US" sz="2500" dirty="0"/>
              <a:t>In this project, we use the dataset for </a:t>
            </a:r>
            <a:r>
              <a:rPr lang="en-US" sz="2500" dirty="0">
                <a:hlinkClick r:id="rId3"/>
              </a:rPr>
              <a:t>Road Safety Data</a:t>
            </a:r>
            <a:r>
              <a:rPr lang="en-US" sz="2500" dirty="0"/>
              <a:t>, analysis the relationship between different variables, train the data using Linear Regression and Decision Tree by Spark, and then get some useful information from the results.</a:t>
            </a:r>
          </a:p>
        </p:txBody>
      </p:sp>
    </p:spTree>
    <p:extLst>
      <p:ext uri="{BB962C8B-B14F-4D97-AF65-F5344CB8AC3E}">
        <p14:creationId xmlns:p14="http://schemas.microsoft.com/office/powerpoint/2010/main" val="12443140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F9A0C1-9BD7-CA41-A223-148364AF2251}"/>
              </a:ext>
            </a:extLst>
          </p:cNvPr>
          <p:cNvSpPr>
            <a:spLocks noGrp="1"/>
          </p:cNvSpPr>
          <p:nvPr>
            <p:ph type="title"/>
          </p:nvPr>
        </p:nvSpPr>
        <p:spPr/>
        <p:txBody>
          <a:bodyPr/>
          <a:lstStyle/>
          <a:p>
            <a:r>
              <a:rPr lang="en-US" dirty="0"/>
              <a:t>User Case</a:t>
            </a:r>
          </a:p>
        </p:txBody>
      </p:sp>
      <p:pic>
        <p:nvPicPr>
          <p:cNvPr id="12" name="Content Placeholder 11">
            <a:extLst>
              <a:ext uri="{FF2B5EF4-FFF2-40B4-BE49-F238E27FC236}">
                <a16:creationId xmlns:a16="http://schemas.microsoft.com/office/drawing/2014/main" id="{301B7209-F5A6-E448-BA09-0F6E18C6D5F1}"/>
              </a:ext>
            </a:extLst>
          </p:cNvPr>
          <p:cNvPicPr>
            <a:picLocks noGrp="1" noChangeAspect="1"/>
          </p:cNvPicPr>
          <p:nvPr>
            <p:ph idx="1"/>
          </p:nvPr>
        </p:nvPicPr>
        <p:blipFill>
          <a:blip r:embed="rId2"/>
          <a:stretch>
            <a:fillRect/>
          </a:stretch>
        </p:blipFill>
        <p:spPr>
          <a:xfrm>
            <a:off x="3098800" y="1020731"/>
            <a:ext cx="5702300" cy="5694112"/>
          </a:xfrm>
        </p:spPr>
      </p:pic>
    </p:spTree>
    <p:extLst>
      <p:ext uri="{BB962C8B-B14F-4D97-AF65-F5344CB8AC3E}">
        <p14:creationId xmlns:p14="http://schemas.microsoft.com/office/powerpoint/2010/main" val="15205961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D85E04-A49A-E54A-9CFC-CCC4AF47E663}"/>
              </a:ext>
            </a:extLst>
          </p:cNvPr>
          <p:cNvSpPr>
            <a:spLocks noGrp="1"/>
          </p:cNvSpPr>
          <p:nvPr>
            <p:ph type="title"/>
          </p:nvPr>
        </p:nvSpPr>
        <p:spPr/>
        <p:txBody>
          <a:bodyPr/>
          <a:lstStyle/>
          <a:p>
            <a:r>
              <a:rPr lang="en-US" dirty="0"/>
              <a:t>Data sources</a:t>
            </a:r>
          </a:p>
        </p:txBody>
      </p:sp>
      <p:sp>
        <p:nvSpPr>
          <p:cNvPr id="3" name="Content Placeholder 2">
            <a:extLst>
              <a:ext uri="{FF2B5EF4-FFF2-40B4-BE49-F238E27FC236}">
                <a16:creationId xmlns:a16="http://schemas.microsoft.com/office/drawing/2014/main" id="{FCFB70FA-15E9-6B49-8429-A7FFA335D39F}"/>
              </a:ext>
            </a:extLst>
          </p:cNvPr>
          <p:cNvSpPr>
            <a:spLocks noGrp="1"/>
          </p:cNvSpPr>
          <p:nvPr>
            <p:ph idx="1"/>
          </p:nvPr>
        </p:nvSpPr>
        <p:spPr/>
        <p:txBody>
          <a:bodyPr/>
          <a:lstStyle/>
          <a:p>
            <a:r>
              <a:rPr lang="en-US" sz="2000" dirty="0"/>
              <a:t>These files provide detailed road safety data about the circumstances of personal injury road accidents in GB from 1979, the types of vehicles involved and the consequential casualties. The statistics relate only to personal injury accidents on public roads that are reported to the police, and subsequently recorded, using the STATS19 accident reporting form. (</a:t>
            </a:r>
            <a:r>
              <a:rPr lang="en-US" sz="2000" dirty="0">
                <a:hlinkClick r:id="rId2"/>
              </a:rPr>
              <a:t>https://data.gov.uk/dataset/cb7ae6f0-4be6-4935-9277-47e5ce24a11f/road-safety-data</a:t>
            </a:r>
            <a:r>
              <a:rPr lang="en-US" sz="2000" dirty="0"/>
              <a:t>)</a:t>
            </a:r>
          </a:p>
          <a:p>
            <a:r>
              <a:rPr lang="en-US" sz="2000" dirty="0"/>
              <a:t>There are three tables in the datasets: Accident Circumstances, Vehicle and Vehicle, we will choose the useful information for us from them.</a:t>
            </a:r>
          </a:p>
        </p:txBody>
      </p:sp>
    </p:spTree>
    <p:extLst>
      <p:ext uri="{BB962C8B-B14F-4D97-AF65-F5344CB8AC3E}">
        <p14:creationId xmlns:p14="http://schemas.microsoft.com/office/powerpoint/2010/main" val="22450001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CF940-0FEB-E242-A7DB-337EC250FF49}"/>
              </a:ext>
            </a:extLst>
          </p:cNvPr>
          <p:cNvSpPr>
            <a:spLocks noGrp="1"/>
          </p:cNvSpPr>
          <p:nvPr>
            <p:ph type="title"/>
          </p:nvPr>
        </p:nvSpPr>
        <p:spPr/>
        <p:txBody>
          <a:bodyPr/>
          <a:lstStyle/>
          <a:p>
            <a:r>
              <a:rPr lang="en-US" dirty="0"/>
              <a:t>Data sources</a:t>
            </a:r>
          </a:p>
        </p:txBody>
      </p:sp>
      <p:graphicFrame>
        <p:nvGraphicFramePr>
          <p:cNvPr id="4" name="Content Placeholder 3">
            <a:extLst>
              <a:ext uri="{FF2B5EF4-FFF2-40B4-BE49-F238E27FC236}">
                <a16:creationId xmlns:a16="http://schemas.microsoft.com/office/drawing/2014/main" id="{081F5A08-2A52-6B4C-92A4-CD51DF8092D8}"/>
              </a:ext>
            </a:extLst>
          </p:cNvPr>
          <p:cNvGraphicFramePr>
            <a:graphicFrameLocks noGrp="1"/>
          </p:cNvGraphicFramePr>
          <p:nvPr>
            <p:ph idx="1"/>
            <p:extLst>
              <p:ext uri="{D42A27DB-BD31-4B8C-83A1-F6EECF244321}">
                <p14:modId xmlns:p14="http://schemas.microsoft.com/office/powerpoint/2010/main" val="3805821998"/>
              </p:ext>
            </p:extLst>
          </p:nvPr>
        </p:nvGraphicFramePr>
        <p:xfrm>
          <a:off x="1632570" y="2139867"/>
          <a:ext cx="8058993" cy="4265415"/>
        </p:xfrm>
        <a:graphic>
          <a:graphicData uri="http://schemas.openxmlformats.org/drawingml/2006/table">
            <a:tbl>
              <a:tblPr>
                <a:tableStyleId>{5C22544A-7EE6-4342-B048-85BDC9FD1C3A}</a:tableStyleId>
              </a:tblPr>
              <a:tblGrid>
                <a:gridCol w="3550260">
                  <a:extLst>
                    <a:ext uri="{9D8B030D-6E8A-4147-A177-3AD203B41FA5}">
                      <a16:colId xmlns:a16="http://schemas.microsoft.com/office/drawing/2014/main" val="2808480654"/>
                    </a:ext>
                  </a:extLst>
                </a:gridCol>
                <a:gridCol w="1975627">
                  <a:extLst>
                    <a:ext uri="{9D8B030D-6E8A-4147-A177-3AD203B41FA5}">
                      <a16:colId xmlns:a16="http://schemas.microsoft.com/office/drawing/2014/main" val="3978620979"/>
                    </a:ext>
                  </a:extLst>
                </a:gridCol>
                <a:gridCol w="2533106">
                  <a:extLst>
                    <a:ext uri="{9D8B030D-6E8A-4147-A177-3AD203B41FA5}">
                      <a16:colId xmlns:a16="http://schemas.microsoft.com/office/drawing/2014/main" val="593840195"/>
                    </a:ext>
                  </a:extLst>
                </a:gridCol>
              </a:tblGrid>
              <a:tr h="127144">
                <a:tc>
                  <a:txBody>
                    <a:bodyPr/>
                    <a:lstStyle/>
                    <a:p>
                      <a:pPr algn="l" fontAlgn="b"/>
                      <a:r>
                        <a:rPr lang="en-US" sz="800" u="none" strike="noStrike" dirty="0">
                          <a:effectLst/>
                        </a:rPr>
                        <a:t>Accident Circumstances</a:t>
                      </a:r>
                      <a:endParaRPr lang="en-US" sz="800" b="1" i="0" u="none" strike="noStrike" dirty="0">
                        <a:effectLst/>
                        <a:latin typeface="Arial" panose="020B0604020202020204" pitchFamily="34" charset="0"/>
                      </a:endParaRPr>
                    </a:p>
                  </a:txBody>
                  <a:tcPr marL="7335" marR="7335" marT="7335" marB="0" anchor="b"/>
                </a:tc>
                <a:tc>
                  <a:txBody>
                    <a:bodyPr/>
                    <a:lstStyle/>
                    <a:p>
                      <a:pPr algn="l" fontAlgn="b"/>
                      <a:r>
                        <a:rPr lang="en-US" sz="800" u="none" strike="noStrike">
                          <a:effectLst/>
                        </a:rPr>
                        <a:t>Vehicle</a:t>
                      </a:r>
                      <a:endParaRPr lang="en-US" sz="800" b="1" i="0" u="none" strike="noStrike">
                        <a:effectLst/>
                        <a:latin typeface="Arial" panose="020B0604020202020204" pitchFamily="34" charset="0"/>
                      </a:endParaRPr>
                    </a:p>
                  </a:txBody>
                  <a:tcPr marL="7335" marR="7335" marT="7335" marB="0" anchor="b"/>
                </a:tc>
                <a:tc>
                  <a:txBody>
                    <a:bodyPr/>
                    <a:lstStyle/>
                    <a:p>
                      <a:pPr algn="l" fontAlgn="b"/>
                      <a:r>
                        <a:rPr lang="en-US" sz="800" u="none" strike="noStrike">
                          <a:effectLst/>
                        </a:rPr>
                        <a:t>Casualty</a:t>
                      </a:r>
                      <a:endParaRPr lang="en-US" sz="800" b="1" i="0" u="none" strike="noStrike">
                        <a:effectLst/>
                        <a:latin typeface="Arial" panose="020B0604020202020204" pitchFamily="34" charset="0"/>
                      </a:endParaRPr>
                    </a:p>
                  </a:txBody>
                  <a:tcPr marL="7335" marR="7335" marT="7335" marB="0" anchor="b"/>
                </a:tc>
                <a:extLst>
                  <a:ext uri="{0D108BD9-81ED-4DB2-BD59-A6C34878D82A}">
                    <a16:rowId xmlns:a16="http://schemas.microsoft.com/office/drawing/2014/main" val="4025759717"/>
                  </a:ext>
                </a:extLst>
              </a:tr>
              <a:tr h="127144">
                <a:tc>
                  <a:txBody>
                    <a:bodyPr/>
                    <a:lstStyle/>
                    <a:p>
                      <a:pPr algn="l" fontAlgn="b"/>
                      <a:r>
                        <a:rPr lang="en-US" sz="800" u="none" strike="noStrike">
                          <a:effectLst/>
                        </a:rPr>
                        <a:t>Accident Index</a:t>
                      </a:r>
                      <a:endParaRPr lang="en-US" sz="800" b="0" i="0" u="none" strike="noStrike">
                        <a:effectLst/>
                        <a:latin typeface="Arial" panose="020B0604020202020204" pitchFamily="34" charset="0"/>
                      </a:endParaRPr>
                    </a:p>
                  </a:txBody>
                  <a:tcPr marL="7335" marR="7335" marT="7335" marB="0" anchor="b"/>
                </a:tc>
                <a:tc>
                  <a:txBody>
                    <a:bodyPr/>
                    <a:lstStyle/>
                    <a:p>
                      <a:pPr algn="l" fontAlgn="b"/>
                      <a:r>
                        <a:rPr lang="en-US" sz="800" u="none" strike="noStrike">
                          <a:effectLst/>
                        </a:rPr>
                        <a:t>Accident Index</a:t>
                      </a:r>
                      <a:endParaRPr lang="en-US" sz="800" b="0" i="0" u="none" strike="noStrike">
                        <a:effectLst/>
                        <a:latin typeface="Arial" panose="020B0604020202020204" pitchFamily="34" charset="0"/>
                      </a:endParaRPr>
                    </a:p>
                  </a:txBody>
                  <a:tcPr marL="7335" marR="7335" marT="7335" marB="0" anchor="b"/>
                </a:tc>
                <a:tc>
                  <a:txBody>
                    <a:bodyPr/>
                    <a:lstStyle/>
                    <a:p>
                      <a:pPr algn="l" fontAlgn="b"/>
                      <a:r>
                        <a:rPr lang="en-US" sz="800" u="none" strike="noStrike">
                          <a:effectLst/>
                        </a:rPr>
                        <a:t>Accident Index</a:t>
                      </a:r>
                      <a:endParaRPr lang="en-US" sz="800" b="0" i="0" u="none" strike="noStrike">
                        <a:effectLst/>
                        <a:latin typeface="Arial" panose="020B0604020202020204" pitchFamily="34" charset="0"/>
                      </a:endParaRPr>
                    </a:p>
                  </a:txBody>
                  <a:tcPr marL="7335" marR="7335" marT="7335" marB="0" anchor="b"/>
                </a:tc>
                <a:extLst>
                  <a:ext uri="{0D108BD9-81ED-4DB2-BD59-A6C34878D82A}">
                    <a16:rowId xmlns:a16="http://schemas.microsoft.com/office/drawing/2014/main" val="667926577"/>
                  </a:ext>
                </a:extLst>
              </a:tr>
              <a:tr h="127144">
                <a:tc>
                  <a:txBody>
                    <a:bodyPr/>
                    <a:lstStyle/>
                    <a:p>
                      <a:pPr algn="l" fontAlgn="b"/>
                      <a:r>
                        <a:rPr lang="en-US" sz="800" u="sng" strike="noStrike">
                          <a:effectLst/>
                          <a:hlinkClick r:id="rId2"/>
                        </a:rPr>
                        <a:t>Police Force</a:t>
                      </a:r>
                      <a:endParaRPr lang="en-US" sz="800" b="0" i="0" u="sng" strike="noStrike">
                        <a:solidFill>
                          <a:srgbClr val="0563C1"/>
                        </a:solidFill>
                        <a:effectLst/>
                        <a:latin typeface="Arial" panose="020B0604020202020204" pitchFamily="34" charset="0"/>
                      </a:endParaRPr>
                    </a:p>
                  </a:txBody>
                  <a:tcPr marL="7335" marR="7335" marT="7335" marB="0" anchor="b"/>
                </a:tc>
                <a:tc>
                  <a:txBody>
                    <a:bodyPr/>
                    <a:lstStyle/>
                    <a:p>
                      <a:pPr algn="l" fontAlgn="b"/>
                      <a:r>
                        <a:rPr lang="en-US" sz="800" u="none" strike="noStrike">
                          <a:effectLst/>
                        </a:rPr>
                        <a:t>Vehicle Reference</a:t>
                      </a:r>
                      <a:endParaRPr lang="en-US" sz="800" b="0" i="0" u="none" strike="noStrike">
                        <a:effectLst/>
                        <a:latin typeface="Arial" panose="020B0604020202020204" pitchFamily="34" charset="0"/>
                      </a:endParaRPr>
                    </a:p>
                  </a:txBody>
                  <a:tcPr marL="7335" marR="7335" marT="7335" marB="0" anchor="b"/>
                </a:tc>
                <a:tc>
                  <a:txBody>
                    <a:bodyPr/>
                    <a:lstStyle/>
                    <a:p>
                      <a:pPr algn="l" fontAlgn="b"/>
                      <a:r>
                        <a:rPr lang="en-US" sz="800" u="none" strike="noStrike">
                          <a:effectLst/>
                        </a:rPr>
                        <a:t>Vehicle Reference</a:t>
                      </a:r>
                      <a:endParaRPr lang="en-US" sz="800" b="0" i="0" u="none" strike="noStrike">
                        <a:effectLst/>
                        <a:latin typeface="Arial" panose="020B0604020202020204" pitchFamily="34" charset="0"/>
                      </a:endParaRPr>
                    </a:p>
                  </a:txBody>
                  <a:tcPr marL="7335" marR="7335" marT="7335" marB="0" anchor="b"/>
                </a:tc>
                <a:extLst>
                  <a:ext uri="{0D108BD9-81ED-4DB2-BD59-A6C34878D82A}">
                    <a16:rowId xmlns:a16="http://schemas.microsoft.com/office/drawing/2014/main" val="2337508972"/>
                  </a:ext>
                </a:extLst>
              </a:tr>
              <a:tr h="127144">
                <a:tc>
                  <a:txBody>
                    <a:bodyPr/>
                    <a:lstStyle/>
                    <a:p>
                      <a:pPr algn="l" fontAlgn="b"/>
                      <a:r>
                        <a:rPr lang="en-US" sz="800" u="sng" strike="noStrike" dirty="0">
                          <a:effectLst/>
                          <a:hlinkClick r:id="rId3"/>
                        </a:rPr>
                        <a:t>Accident Severity</a:t>
                      </a:r>
                      <a:endParaRPr lang="en-US" sz="800" b="0" i="0" u="sng" strike="noStrike" dirty="0">
                        <a:solidFill>
                          <a:srgbClr val="0563C1"/>
                        </a:solidFill>
                        <a:effectLst/>
                        <a:latin typeface="Arial" panose="020B0604020202020204" pitchFamily="34" charset="0"/>
                      </a:endParaRPr>
                    </a:p>
                  </a:txBody>
                  <a:tcPr marL="7335" marR="7335" marT="7335" marB="0" anchor="b"/>
                </a:tc>
                <a:tc>
                  <a:txBody>
                    <a:bodyPr/>
                    <a:lstStyle/>
                    <a:p>
                      <a:pPr algn="l" fontAlgn="b"/>
                      <a:r>
                        <a:rPr lang="en-US" sz="800" u="sng" strike="noStrike">
                          <a:effectLst/>
                          <a:hlinkClick r:id="rId4"/>
                        </a:rPr>
                        <a:t>Vehicle Type</a:t>
                      </a:r>
                      <a:endParaRPr lang="en-US" sz="800" b="0" i="0" u="sng" strike="noStrike">
                        <a:solidFill>
                          <a:srgbClr val="0563C1"/>
                        </a:solidFill>
                        <a:effectLst/>
                        <a:latin typeface="Arial" panose="020B0604020202020204" pitchFamily="34" charset="0"/>
                      </a:endParaRPr>
                    </a:p>
                  </a:txBody>
                  <a:tcPr marL="7335" marR="7335" marT="7335" marB="0" anchor="b"/>
                </a:tc>
                <a:tc>
                  <a:txBody>
                    <a:bodyPr/>
                    <a:lstStyle/>
                    <a:p>
                      <a:pPr algn="l" fontAlgn="b"/>
                      <a:r>
                        <a:rPr lang="en-US" sz="800" u="none" strike="noStrike">
                          <a:effectLst/>
                        </a:rPr>
                        <a:t>Casualty Reference</a:t>
                      </a:r>
                      <a:endParaRPr lang="en-US" sz="800" b="0" i="0" u="none" strike="noStrike">
                        <a:effectLst/>
                        <a:latin typeface="Arial" panose="020B0604020202020204" pitchFamily="34" charset="0"/>
                      </a:endParaRPr>
                    </a:p>
                  </a:txBody>
                  <a:tcPr marL="7335" marR="7335" marT="7335" marB="0" anchor="b"/>
                </a:tc>
                <a:extLst>
                  <a:ext uri="{0D108BD9-81ED-4DB2-BD59-A6C34878D82A}">
                    <a16:rowId xmlns:a16="http://schemas.microsoft.com/office/drawing/2014/main" val="3745847666"/>
                  </a:ext>
                </a:extLst>
              </a:tr>
              <a:tr h="127144">
                <a:tc>
                  <a:txBody>
                    <a:bodyPr/>
                    <a:lstStyle/>
                    <a:p>
                      <a:pPr algn="l" fontAlgn="b"/>
                      <a:r>
                        <a:rPr lang="en-US" sz="800" u="none" strike="noStrike" dirty="0">
                          <a:effectLst/>
                        </a:rPr>
                        <a:t>Number of Vehicles</a:t>
                      </a:r>
                      <a:endParaRPr lang="en-US" sz="800" b="0" i="0" u="none" strike="noStrike" dirty="0">
                        <a:effectLst/>
                        <a:latin typeface="Arial" panose="020B0604020202020204" pitchFamily="34" charset="0"/>
                      </a:endParaRPr>
                    </a:p>
                  </a:txBody>
                  <a:tcPr marL="7335" marR="7335" marT="7335" marB="0" anchor="b"/>
                </a:tc>
                <a:tc>
                  <a:txBody>
                    <a:bodyPr/>
                    <a:lstStyle/>
                    <a:p>
                      <a:pPr algn="l" fontAlgn="b"/>
                      <a:r>
                        <a:rPr lang="en-US" sz="800" u="sng" strike="noStrike">
                          <a:effectLst/>
                          <a:hlinkClick r:id="rId5"/>
                        </a:rPr>
                        <a:t>Towing and Articulation</a:t>
                      </a:r>
                      <a:endParaRPr lang="en-US" sz="800" b="0" i="0" u="sng" strike="noStrike">
                        <a:solidFill>
                          <a:srgbClr val="0563C1"/>
                        </a:solidFill>
                        <a:effectLst/>
                        <a:latin typeface="Arial" panose="020B0604020202020204" pitchFamily="34" charset="0"/>
                      </a:endParaRPr>
                    </a:p>
                  </a:txBody>
                  <a:tcPr marL="7335" marR="7335" marT="7335" marB="0" anchor="b"/>
                </a:tc>
                <a:tc>
                  <a:txBody>
                    <a:bodyPr/>
                    <a:lstStyle/>
                    <a:p>
                      <a:pPr algn="l" fontAlgn="b"/>
                      <a:r>
                        <a:rPr lang="en-US" sz="800" u="sng" strike="noStrike">
                          <a:effectLst/>
                          <a:hlinkClick r:id="rId6"/>
                        </a:rPr>
                        <a:t>Casualty Class</a:t>
                      </a:r>
                      <a:endParaRPr lang="en-US" sz="800" b="0" i="0" u="sng" strike="noStrike">
                        <a:solidFill>
                          <a:srgbClr val="0563C1"/>
                        </a:solidFill>
                        <a:effectLst/>
                        <a:latin typeface="Arial" panose="020B0604020202020204" pitchFamily="34" charset="0"/>
                      </a:endParaRPr>
                    </a:p>
                  </a:txBody>
                  <a:tcPr marL="7335" marR="7335" marT="7335" marB="0" anchor="b"/>
                </a:tc>
                <a:extLst>
                  <a:ext uri="{0D108BD9-81ED-4DB2-BD59-A6C34878D82A}">
                    <a16:rowId xmlns:a16="http://schemas.microsoft.com/office/drawing/2014/main" val="3780633593"/>
                  </a:ext>
                </a:extLst>
              </a:tr>
              <a:tr h="127144">
                <a:tc>
                  <a:txBody>
                    <a:bodyPr/>
                    <a:lstStyle/>
                    <a:p>
                      <a:pPr algn="l" fontAlgn="b"/>
                      <a:r>
                        <a:rPr lang="en-US" sz="800" u="none" strike="noStrike">
                          <a:effectLst/>
                        </a:rPr>
                        <a:t>Number of Casualties</a:t>
                      </a:r>
                      <a:endParaRPr lang="en-US" sz="800" b="0" i="0" u="none" strike="noStrike">
                        <a:effectLst/>
                        <a:latin typeface="Arial" panose="020B0604020202020204" pitchFamily="34" charset="0"/>
                      </a:endParaRPr>
                    </a:p>
                  </a:txBody>
                  <a:tcPr marL="7335" marR="7335" marT="7335" marB="0" anchor="b"/>
                </a:tc>
                <a:tc>
                  <a:txBody>
                    <a:bodyPr/>
                    <a:lstStyle/>
                    <a:p>
                      <a:pPr algn="l" fontAlgn="b"/>
                      <a:r>
                        <a:rPr lang="en-US" sz="800" u="sng" strike="noStrike">
                          <a:effectLst/>
                          <a:hlinkClick r:id="rId7"/>
                        </a:rPr>
                        <a:t>Vehicle Manoeuvre</a:t>
                      </a:r>
                      <a:endParaRPr lang="en-US" sz="800" b="0" i="0" u="sng" strike="noStrike">
                        <a:solidFill>
                          <a:srgbClr val="0563C1"/>
                        </a:solidFill>
                        <a:effectLst/>
                        <a:latin typeface="Arial" panose="020B0604020202020204" pitchFamily="34" charset="0"/>
                      </a:endParaRPr>
                    </a:p>
                  </a:txBody>
                  <a:tcPr marL="7335" marR="7335" marT="7335" marB="0" anchor="b"/>
                </a:tc>
                <a:tc>
                  <a:txBody>
                    <a:bodyPr/>
                    <a:lstStyle/>
                    <a:p>
                      <a:pPr algn="l" fontAlgn="b"/>
                      <a:r>
                        <a:rPr lang="en-US" sz="800" u="sng" strike="noStrike">
                          <a:effectLst/>
                          <a:hlinkClick r:id="rId8"/>
                        </a:rPr>
                        <a:t>Sex of Casualty</a:t>
                      </a:r>
                      <a:endParaRPr lang="en-US" sz="800" b="0" i="0" u="sng" strike="noStrike">
                        <a:solidFill>
                          <a:srgbClr val="0563C1"/>
                        </a:solidFill>
                        <a:effectLst/>
                        <a:latin typeface="Arial" panose="020B0604020202020204" pitchFamily="34" charset="0"/>
                      </a:endParaRPr>
                    </a:p>
                  </a:txBody>
                  <a:tcPr marL="7335" marR="7335" marT="7335" marB="0" anchor="b"/>
                </a:tc>
                <a:extLst>
                  <a:ext uri="{0D108BD9-81ED-4DB2-BD59-A6C34878D82A}">
                    <a16:rowId xmlns:a16="http://schemas.microsoft.com/office/drawing/2014/main" val="1083009661"/>
                  </a:ext>
                </a:extLst>
              </a:tr>
              <a:tr h="127144">
                <a:tc>
                  <a:txBody>
                    <a:bodyPr/>
                    <a:lstStyle/>
                    <a:p>
                      <a:pPr algn="l" fontAlgn="b"/>
                      <a:r>
                        <a:rPr lang="en-US" sz="800" u="none" strike="noStrike">
                          <a:effectLst/>
                        </a:rPr>
                        <a:t>Date (DD/MM/YYYY)</a:t>
                      </a:r>
                      <a:endParaRPr lang="en-US" sz="800" b="0" i="0" u="none" strike="noStrike">
                        <a:effectLst/>
                        <a:latin typeface="Arial" panose="020B0604020202020204" pitchFamily="34" charset="0"/>
                      </a:endParaRPr>
                    </a:p>
                  </a:txBody>
                  <a:tcPr marL="7335" marR="7335" marT="7335" marB="0" anchor="b"/>
                </a:tc>
                <a:tc>
                  <a:txBody>
                    <a:bodyPr/>
                    <a:lstStyle/>
                    <a:p>
                      <a:pPr algn="l" fontAlgn="b"/>
                      <a:r>
                        <a:rPr lang="en-US" sz="800" u="sng" strike="noStrike">
                          <a:effectLst/>
                          <a:hlinkClick r:id="rId9"/>
                        </a:rPr>
                        <a:t>Vehicle Location-Restricted Lane</a:t>
                      </a:r>
                      <a:endParaRPr lang="en-US" sz="800" b="0" i="0" u="sng" strike="noStrike">
                        <a:solidFill>
                          <a:srgbClr val="0563C1"/>
                        </a:solidFill>
                        <a:effectLst/>
                        <a:latin typeface="Arial" panose="020B0604020202020204" pitchFamily="34" charset="0"/>
                      </a:endParaRPr>
                    </a:p>
                  </a:txBody>
                  <a:tcPr marL="7335" marR="7335" marT="7335" marB="0" anchor="b"/>
                </a:tc>
                <a:tc>
                  <a:txBody>
                    <a:bodyPr/>
                    <a:lstStyle/>
                    <a:p>
                      <a:pPr algn="l" fontAlgn="b"/>
                      <a:r>
                        <a:rPr lang="en-US" sz="800" u="sng" strike="noStrike">
                          <a:effectLst/>
                          <a:hlinkClick r:id="rId10"/>
                        </a:rPr>
                        <a:t>Age of Casualty</a:t>
                      </a:r>
                      <a:endParaRPr lang="en-US" sz="800" b="0" i="0" u="sng" strike="noStrike">
                        <a:solidFill>
                          <a:srgbClr val="0563C1"/>
                        </a:solidFill>
                        <a:effectLst/>
                        <a:latin typeface="Arial" panose="020B0604020202020204" pitchFamily="34" charset="0"/>
                      </a:endParaRPr>
                    </a:p>
                  </a:txBody>
                  <a:tcPr marL="7335" marR="7335" marT="7335" marB="0" anchor="b"/>
                </a:tc>
                <a:extLst>
                  <a:ext uri="{0D108BD9-81ED-4DB2-BD59-A6C34878D82A}">
                    <a16:rowId xmlns:a16="http://schemas.microsoft.com/office/drawing/2014/main" val="1597652399"/>
                  </a:ext>
                </a:extLst>
              </a:tr>
              <a:tr h="127144">
                <a:tc>
                  <a:txBody>
                    <a:bodyPr/>
                    <a:lstStyle/>
                    <a:p>
                      <a:pPr algn="l" fontAlgn="b"/>
                      <a:r>
                        <a:rPr lang="en-US" sz="800" u="sng" strike="noStrike">
                          <a:effectLst/>
                          <a:hlinkClick r:id="rId11"/>
                        </a:rPr>
                        <a:t>Day of Week</a:t>
                      </a:r>
                      <a:endParaRPr lang="en-US" sz="800" b="0" i="0" u="sng" strike="noStrike">
                        <a:solidFill>
                          <a:srgbClr val="0563C1"/>
                        </a:solidFill>
                        <a:effectLst/>
                        <a:latin typeface="Arial" panose="020B0604020202020204" pitchFamily="34" charset="0"/>
                      </a:endParaRPr>
                    </a:p>
                  </a:txBody>
                  <a:tcPr marL="7335" marR="7335" marT="7335" marB="0" anchor="b"/>
                </a:tc>
                <a:tc>
                  <a:txBody>
                    <a:bodyPr/>
                    <a:lstStyle/>
                    <a:p>
                      <a:pPr algn="l" fontAlgn="b"/>
                      <a:r>
                        <a:rPr lang="en-US" sz="800" u="sng" strike="noStrike">
                          <a:effectLst/>
                          <a:hlinkClick r:id="rId12"/>
                        </a:rPr>
                        <a:t>Junction Location</a:t>
                      </a:r>
                      <a:endParaRPr lang="en-US" sz="800" b="0" i="0" u="sng" strike="noStrike">
                        <a:solidFill>
                          <a:srgbClr val="0563C1"/>
                        </a:solidFill>
                        <a:effectLst/>
                        <a:latin typeface="Arial" panose="020B0604020202020204" pitchFamily="34" charset="0"/>
                      </a:endParaRPr>
                    </a:p>
                  </a:txBody>
                  <a:tcPr marL="7335" marR="7335" marT="7335" marB="0" anchor="b"/>
                </a:tc>
                <a:tc>
                  <a:txBody>
                    <a:bodyPr/>
                    <a:lstStyle/>
                    <a:p>
                      <a:pPr algn="l" fontAlgn="b"/>
                      <a:r>
                        <a:rPr lang="en-US" sz="800" u="none" strike="noStrike">
                          <a:effectLst/>
                        </a:rPr>
                        <a:t>Age Band of Casualty</a:t>
                      </a:r>
                      <a:endParaRPr lang="en-US" sz="800" b="0" i="0" u="none" strike="noStrike">
                        <a:effectLst/>
                        <a:latin typeface="Arial" panose="020B0604020202020204" pitchFamily="34" charset="0"/>
                      </a:endParaRPr>
                    </a:p>
                  </a:txBody>
                  <a:tcPr marL="7335" marR="7335" marT="7335" marB="0" anchor="b"/>
                </a:tc>
                <a:extLst>
                  <a:ext uri="{0D108BD9-81ED-4DB2-BD59-A6C34878D82A}">
                    <a16:rowId xmlns:a16="http://schemas.microsoft.com/office/drawing/2014/main" val="2476340684"/>
                  </a:ext>
                </a:extLst>
              </a:tr>
              <a:tr h="127144">
                <a:tc>
                  <a:txBody>
                    <a:bodyPr/>
                    <a:lstStyle/>
                    <a:p>
                      <a:pPr algn="l" fontAlgn="b"/>
                      <a:r>
                        <a:rPr lang="en-US" sz="800" u="none" strike="noStrike">
                          <a:effectLst/>
                        </a:rPr>
                        <a:t>Time (HH:MM)</a:t>
                      </a:r>
                      <a:endParaRPr lang="en-US" sz="800" b="0" i="0" u="none" strike="noStrike">
                        <a:effectLst/>
                        <a:latin typeface="Arial" panose="020B0604020202020204" pitchFamily="34" charset="0"/>
                      </a:endParaRPr>
                    </a:p>
                  </a:txBody>
                  <a:tcPr marL="7335" marR="7335" marT="7335" marB="0" anchor="b"/>
                </a:tc>
                <a:tc>
                  <a:txBody>
                    <a:bodyPr/>
                    <a:lstStyle/>
                    <a:p>
                      <a:pPr algn="l" fontAlgn="b"/>
                      <a:r>
                        <a:rPr lang="en-US" sz="800" u="sng" strike="noStrike">
                          <a:effectLst/>
                          <a:hlinkClick r:id="rId13"/>
                        </a:rPr>
                        <a:t>Skidding and Overturning</a:t>
                      </a:r>
                      <a:endParaRPr lang="en-US" sz="800" b="0" i="0" u="sng" strike="noStrike">
                        <a:solidFill>
                          <a:srgbClr val="0563C1"/>
                        </a:solidFill>
                        <a:effectLst/>
                        <a:latin typeface="Arial" panose="020B0604020202020204" pitchFamily="34" charset="0"/>
                      </a:endParaRPr>
                    </a:p>
                  </a:txBody>
                  <a:tcPr marL="7335" marR="7335" marT="7335" marB="0" anchor="b"/>
                </a:tc>
                <a:tc>
                  <a:txBody>
                    <a:bodyPr/>
                    <a:lstStyle/>
                    <a:p>
                      <a:pPr algn="l" fontAlgn="b"/>
                      <a:r>
                        <a:rPr lang="en-US" sz="800" u="sng" strike="noStrike">
                          <a:effectLst/>
                          <a:hlinkClick r:id="rId14"/>
                        </a:rPr>
                        <a:t>Casualty Severity</a:t>
                      </a:r>
                      <a:endParaRPr lang="en-US" sz="800" b="0" i="0" u="sng" strike="noStrike">
                        <a:solidFill>
                          <a:srgbClr val="0563C1"/>
                        </a:solidFill>
                        <a:effectLst/>
                        <a:latin typeface="Arial" panose="020B0604020202020204" pitchFamily="34" charset="0"/>
                      </a:endParaRPr>
                    </a:p>
                  </a:txBody>
                  <a:tcPr marL="7335" marR="7335" marT="7335" marB="0" anchor="b"/>
                </a:tc>
                <a:extLst>
                  <a:ext uri="{0D108BD9-81ED-4DB2-BD59-A6C34878D82A}">
                    <a16:rowId xmlns:a16="http://schemas.microsoft.com/office/drawing/2014/main" val="1441516996"/>
                  </a:ext>
                </a:extLst>
              </a:tr>
              <a:tr h="127144">
                <a:tc>
                  <a:txBody>
                    <a:bodyPr/>
                    <a:lstStyle/>
                    <a:p>
                      <a:pPr algn="l" fontAlgn="b"/>
                      <a:r>
                        <a:rPr lang="en-US" sz="800" u="none" strike="noStrike">
                          <a:effectLst/>
                        </a:rPr>
                        <a:t>Location Easting OSGR (Null if not known)</a:t>
                      </a:r>
                      <a:endParaRPr lang="en-US" sz="800" b="0" i="0" u="none" strike="noStrike">
                        <a:effectLst/>
                        <a:latin typeface="Arial" panose="020B0604020202020204" pitchFamily="34" charset="0"/>
                      </a:endParaRPr>
                    </a:p>
                  </a:txBody>
                  <a:tcPr marL="7335" marR="7335" marT="7335" marB="0" anchor="b"/>
                </a:tc>
                <a:tc>
                  <a:txBody>
                    <a:bodyPr/>
                    <a:lstStyle/>
                    <a:p>
                      <a:pPr algn="l" fontAlgn="b"/>
                      <a:r>
                        <a:rPr lang="en-US" sz="800" u="sng" strike="noStrike">
                          <a:effectLst/>
                          <a:hlinkClick r:id="rId15"/>
                        </a:rPr>
                        <a:t>Hit Object in Carriageway</a:t>
                      </a:r>
                      <a:endParaRPr lang="en-US" sz="800" b="0" i="0" u="sng" strike="noStrike">
                        <a:solidFill>
                          <a:srgbClr val="0563C1"/>
                        </a:solidFill>
                        <a:effectLst/>
                        <a:latin typeface="Arial" panose="020B0604020202020204" pitchFamily="34" charset="0"/>
                      </a:endParaRPr>
                    </a:p>
                  </a:txBody>
                  <a:tcPr marL="7335" marR="7335" marT="7335" marB="0" anchor="b"/>
                </a:tc>
                <a:tc>
                  <a:txBody>
                    <a:bodyPr/>
                    <a:lstStyle/>
                    <a:p>
                      <a:pPr algn="l" fontAlgn="b"/>
                      <a:r>
                        <a:rPr lang="en-US" sz="800" u="sng" strike="noStrike">
                          <a:effectLst/>
                          <a:hlinkClick r:id="rId16"/>
                        </a:rPr>
                        <a:t>Pedestrian Location</a:t>
                      </a:r>
                      <a:endParaRPr lang="en-US" sz="800" b="0" i="0" u="sng" strike="noStrike">
                        <a:solidFill>
                          <a:srgbClr val="0563C1"/>
                        </a:solidFill>
                        <a:effectLst/>
                        <a:latin typeface="Arial" panose="020B0604020202020204" pitchFamily="34" charset="0"/>
                      </a:endParaRPr>
                    </a:p>
                  </a:txBody>
                  <a:tcPr marL="7335" marR="7335" marT="7335" marB="0" anchor="b"/>
                </a:tc>
                <a:extLst>
                  <a:ext uri="{0D108BD9-81ED-4DB2-BD59-A6C34878D82A}">
                    <a16:rowId xmlns:a16="http://schemas.microsoft.com/office/drawing/2014/main" val="3228615065"/>
                  </a:ext>
                </a:extLst>
              </a:tr>
              <a:tr h="127144">
                <a:tc>
                  <a:txBody>
                    <a:bodyPr/>
                    <a:lstStyle/>
                    <a:p>
                      <a:pPr algn="l" fontAlgn="b"/>
                      <a:r>
                        <a:rPr lang="en-US" sz="800" u="none" strike="noStrike">
                          <a:effectLst/>
                        </a:rPr>
                        <a:t>Location Northing OSGR (Null if not known)</a:t>
                      </a:r>
                      <a:endParaRPr lang="en-US" sz="800" b="0" i="0" u="none" strike="noStrike">
                        <a:effectLst/>
                        <a:latin typeface="Arial" panose="020B0604020202020204" pitchFamily="34" charset="0"/>
                      </a:endParaRPr>
                    </a:p>
                  </a:txBody>
                  <a:tcPr marL="7335" marR="7335" marT="7335" marB="0" anchor="b"/>
                </a:tc>
                <a:tc>
                  <a:txBody>
                    <a:bodyPr/>
                    <a:lstStyle/>
                    <a:p>
                      <a:pPr algn="l" fontAlgn="b"/>
                      <a:r>
                        <a:rPr lang="en-US" sz="800" u="sng" strike="noStrike">
                          <a:effectLst/>
                          <a:hlinkClick r:id="rId17"/>
                        </a:rPr>
                        <a:t>Vehicle Leaving Carriageway</a:t>
                      </a:r>
                      <a:endParaRPr lang="en-US" sz="800" b="0" i="0" u="sng" strike="noStrike">
                        <a:solidFill>
                          <a:srgbClr val="0563C1"/>
                        </a:solidFill>
                        <a:effectLst/>
                        <a:latin typeface="Arial" panose="020B0604020202020204" pitchFamily="34" charset="0"/>
                      </a:endParaRPr>
                    </a:p>
                  </a:txBody>
                  <a:tcPr marL="7335" marR="7335" marT="7335" marB="0" anchor="b"/>
                </a:tc>
                <a:tc>
                  <a:txBody>
                    <a:bodyPr/>
                    <a:lstStyle/>
                    <a:p>
                      <a:pPr algn="l" fontAlgn="b"/>
                      <a:r>
                        <a:rPr lang="en-US" sz="800" u="sng" strike="noStrike">
                          <a:effectLst/>
                          <a:hlinkClick r:id="rId18"/>
                        </a:rPr>
                        <a:t>Pedestrian Movement</a:t>
                      </a:r>
                      <a:endParaRPr lang="en-US" sz="800" b="0" i="0" u="sng" strike="noStrike">
                        <a:solidFill>
                          <a:srgbClr val="0563C1"/>
                        </a:solidFill>
                        <a:effectLst/>
                        <a:latin typeface="Arial" panose="020B0604020202020204" pitchFamily="34" charset="0"/>
                      </a:endParaRPr>
                    </a:p>
                  </a:txBody>
                  <a:tcPr marL="7335" marR="7335" marT="7335" marB="0" anchor="b"/>
                </a:tc>
                <a:extLst>
                  <a:ext uri="{0D108BD9-81ED-4DB2-BD59-A6C34878D82A}">
                    <a16:rowId xmlns:a16="http://schemas.microsoft.com/office/drawing/2014/main" val="3339094748"/>
                  </a:ext>
                </a:extLst>
              </a:tr>
              <a:tr h="127144">
                <a:tc>
                  <a:txBody>
                    <a:bodyPr/>
                    <a:lstStyle/>
                    <a:p>
                      <a:pPr algn="l" fontAlgn="b"/>
                      <a:r>
                        <a:rPr lang="en-US" sz="800" u="none" strike="noStrike">
                          <a:effectLst/>
                        </a:rPr>
                        <a:t>Longitude (Null if not known)</a:t>
                      </a:r>
                      <a:endParaRPr lang="en-US" sz="800" b="0" i="0" u="none" strike="noStrike">
                        <a:effectLst/>
                        <a:latin typeface="Arial" panose="020B0604020202020204" pitchFamily="34" charset="0"/>
                      </a:endParaRPr>
                    </a:p>
                  </a:txBody>
                  <a:tcPr marL="7335" marR="7335" marT="7335" marB="0" anchor="b"/>
                </a:tc>
                <a:tc>
                  <a:txBody>
                    <a:bodyPr/>
                    <a:lstStyle/>
                    <a:p>
                      <a:pPr algn="l" fontAlgn="b"/>
                      <a:r>
                        <a:rPr lang="en-US" sz="800" u="sng" strike="noStrike">
                          <a:effectLst/>
                          <a:hlinkClick r:id="rId19"/>
                        </a:rPr>
                        <a:t>Hit Object off Carriageway</a:t>
                      </a:r>
                      <a:endParaRPr lang="en-US" sz="800" b="0" i="0" u="sng" strike="noStrike">
                        <a:solidFill>
                          <a:srgbClr val="0563C1"/>
                        </a:solidFill>
                        <a:effectLst/>
                        <a:latin typeface="Arial" panose="020B0604020202020204" pitchFamily="34" charset="0"/>
                      </a:endParaRPr>
                    </a:p>
                  </a:txBody>
                  <a:tcPr marL="7335" marR="7335" marT="7335" marB="0" anchor="b"/>
                </a:tc>
                <a:tc>
                  <a:txBody>
                    <a:bodyPr/>
                    <a:lstStyle/>
                    <a:p>
                      <a:pPr algn="l" fontAlgn="b"/>
                      <a:r>
                        <a:rPr lang="en-US" sz="800" u="sng" strike="noStrike">
                          <a:effectLst/>
                          <a:hlinkClick r:id="rId20"/>
                        </a:rPr>
                        <a:t>Car Passenger</a:t>
                      </a:r>
                      <a:endParaRPr lang="en-US" sz="800" b="0" i="0" u="sng" strike="noStrike">
                        <a:solidFill>
                          <a:srgbClr val="0563C1"/>
                        </a:solidFill>
                        <a:effectLst/>
                        <a:latin typeface="Arial" panose="020B0604020202020204" pitchFamily="34" charset="0"/>
                      </a:endParaRPr>
                    </a:p>
                  </a:txBody>
                  <a:tcPr marL="7335" marR="7335" marT="7335" marB="0" anchor="b"/>
                </a:tc>
                <a:extLst>
                  <a:ext uri="{0D108BD9-81ED-4DB2-BD59-A6C34878D82A}">
                    <a16:rowId xmlns:a16="http://schemas.microsoft.com/office/drawing/2014/main" val="3580382446"/>
                  </a:ext>
                </a:extLst>
              </a:tr>
              <a:tr h="127144">
                <a:tc>
                  <a:txBody>
                    <a:bodyPr/>
                    <a:lstStyle/>
                    <a:p>
                      <a:pPr algn="l" fontAlgn="b"/>
                      <a:r>
                        <a:rPr lang="en-US" sz="800" u="none" strike="noStrike">
                          <a:effectLst/>
                        </a:rPr>
                        <a:t>Latitude (Null if not known)</a:t>
                      </a:r>
                      <a:endParaRPr lang="en-US" sz="800" b="0" i="0" u="none" strike="noStrike">
                        <a:effectLst/>
                        <a:latin typeface="Arial" panose="020B0604020202020204" pitchFamily="34" charset="0"/>
                      </a:endParaRPr>
                    </a:p>
                  </a:txBody>
                  <a:tcPr marL="7335" marR="7335" marT="7335" marB="0" anchor="b"/>
                </a:tc>
                <a:tc>
                  <a:txBody>
                    <a:bodyPr/>
                    <a:lstStyle/>
                    <a:p>
                      <a:pPr algn="l" fontAlgn="b"/>
                      <a:r>
                        <a:rPr lang="en-US" sz="800" u="sng" strike="noStrike">
                          <a:effectLst/>
                          <a:hlinkClick r:id="rId21"/>
                        </a:rPr>
                        <a:t>1st Point of Impact</a:t>
                      </a:r>
                      <a:endParaRPr lang="en-US" sz="800" b="0" i="0" u="sng" strike="noStrike">
                        <a:solidFill>
                          <a:srgbClr val="0563C1"/>
                        </a:solidFill>
                        <a:effectLst/>
                        <a:latin typeface="Arial" panose="020B0604020202020204" pitchFamily="34" charset="0"/>
                      </a:endParaRPr>
                    </a:p>
                  </a:txBody>
                  <a:tcPr marL="7335" marR="7335" marT="7335" marB="0" anchor="b"/>
                </a:tc>
                <a:tc>
                  <a:txBody>
                    <a:bodyPr/>
                    <a:lstStyle/>
                    <a:p>
                      <a:pPr algn="l" fontAlgn="b"/>
                      <a:r>
                        <a:rPr lang="en-US" sz="800" u="sng" strike="noStrike">
                          <a:effectLst/>
                          <a:hlinkClick r:id="rId22"/>
                        </a:rPr>
                        <a:t>Bus or Coach Passenger</a:t>
                      </a:r>
                      <a:endParaRPr lang="en-US" sz="800" b="0" i="0" u="sng" strike="noStrike">
                        <a:solidFill>
                          <a:srgbClr val="0563C1"/>
                        </a:solidFill>
                        <a:effectLst/>
                        <a:latin typeface="Arial" panose="020B0604020202020204" pitchFamily="34" charset="0"/>
                      </a:endParaRPr>
                    </a:p>
                  </a:txBody>
                  <a:tcPr marL="7335" marR="7335" marT="7335" marB="0" anchor="b"/>
                </a:tc>
                <a:extLst>
                  <a:ext uri="{0D108BD9-81ED-4DB2-BD59-A6C34878D82A}">
                    <a16:rowId xmlns:a16="http://schemas.microsoft.com/office/drawing/2014/main" val="1144684273"/>
                  </a:ext>
                </a:extLst>
              </a:tr>
              <a:tr h="127144">
                <a:tc>
                  <a:txBody>
                    <a:bodyPr/>
                    <a:lstStyle/>
                    <a:p>
                      <a:pPr algn="l" fontAlgn="b"/>
                      <a:r>
                        <a:rPr lang="en-US" sz="800" u="sng" strike="noStrike" dirty="0">
                          <a:effectLst/>
                          <a:hlinkClick r:id="rId23"/>
                        </a:rPr>
                        <a:t>Local Authority (District)</a:t>
                      </a:r>
                      <a:endParaRPr lang="en-US" sz="800" b="0" i="0" u="sng" strike="noStrike" dirty="0">
                        <a:solidFill>
                          <a:srgbClr val="0563C1"/>
                        </a:solidFill>
                        <a:effectLst/>
                        <a:latin typeface="Arial" panose="020B0604020202020204" pitchFamily="34" charset="0"/>
                      </a:endParaRPr>
                    </a:p>
                  </a:txBody>
                  <a:tcPr marL="7335" marR="7335" marT="7335" marB="0" anchor="b"/>
                </a:tc>
                <a:tc>
                  <a:txBody>
                    <a:bodyPr/>
                    <a:lstStyle/>
                    <a:p>
                      <a:pPr algn="l" fontAlgn="b"/>
                      <a:r>
                        <a:rPr lang="en-US" sz="800" u="sng" strike="noStrike">
                          <a:effectLst/>
                          <a:hlinkClick r:id="rId24"/>
                        </a:rPr>
                        <a:t>Was Vehicle Left Hand Drive</a:t>
                      </a:r>
                      <a:endParaRPr lang="en-US" sz="800" b="0" i="0" u="sng" strike="noStrike">
                        <a:solidFill>
                          <a:srgbClr val="0563C1"/>
                        </a:solidFill>
                        <a:effectLst/>
                        <a:latin typeface="Arial" panose="020B0604020202020204" pitchFamily="34" charset="0"/>
                      </a:endParaRPr>
                    </a:p>
                  </a:txBody>
                  <a:tcPr marL="7335" marR="7335" marT="7335" marB="0" anchor="b"/>
                </a:tc>
                <a:tc>
                  <a:txBody>
                    <a:bodyPr/>
                    <a:lstStyle/>
                    <a:p>
                      <a:pPr algn="l" fontAlgn="b"/>
                      <a:r>
                        <a:rPr lang="en-US" sz="800" u="sng" strike="noStrike">
                          <a:effectLst/>
                          <a:hlinkClick r:id="rId25"/>
                        </a:rPr>
                        <a:t>Pedestrian Road Maintenance Worker (From 2011)</a:t>
                      </a:r>
                      <a:endParaRPr lang="en-US" sz="800" b="0" i="0" u="sng" strike="noStrike">
                        <a:solidFill>
                          <a:srgbClr val="0563C1"/>
                        </a:solidFill>
                        <a:effectLst/>
                        <a:latin typeface="Arial" panose="020B0604020202020204" pitchFamily="34" charset="0"/>
                      </a:endParaRPr>
                    </a:p>
                  </a:txBody>
                  <a:tcPr marL="7335" marR="7335" marT="7335" marB="0" anchor="b"/>
                </a:tc>
                <a:extLst>
                  <a:ext uri="{0D108BD9-81ED-4DB2-BD59-A6C34878D82A}">
                    <a16:rowId xmlns:a16="http://schemas.microsoft.com/office/drawing/2014/main" val="1963033519"/>
                  </a:ext>
                </a:extLst>
              </a:tr>
              <a:tr h="127144">
                <a:tc>
                  <a:txBody>
                    <a:bodyPr/>
                    <a:lstStyle/>
                    <a:p>
                      <a:pPr algn="l" fontAlgn="b"/>
                      <a:r>
                        <a:rPr lang="en-US" sz="800" u="sng" strike="noStrike" dirty="0">
                          <a:effectLst/>
                          <a:hlinkClick r:id="rId26"/>
                        </a:rPr>
                        <a:t>Local Authority (Highway Authority - ONS code)</a:t>
                      </a:r>
                      <a:endParaRPr lang="en-US" sz="800" b="0" i="0" u="sng" strike="noStrike" dirty="0">
                        <a:solidFill>
                          <a:srgbClr val="0563C1"/>
                        </a:solidFill>
                        <a:effectLst/>
                        <a:latin typeface="Arial" panose="020B0604020202020204" pitchFamily="34" charset="0"/>
                      </a:endParaRPr>
                    </a:p>
                  </a:txBody>
                  <a:tcPr marL="7335" marR="7335" marT="7335" marB="0" anchor="b"/>
                </a:tc>
                <a:tc>
                  <a:txBody>
                    <a:bodyPr/>
                    <a:lstStyle/>
                    <a:p>
                      <a:pPr algn="l" fontAlgn="b"/>
                      <a:r>
                        <a:rPr lang="en-US" sz="800" u="sng" strike="noStrike" dirty="0">
                          <a:effectLst/>
                          <a:hlinkClick r:id="rId27"/>
                        </a:rPr>
                        <a:t>Journey Purpose of Driver</a:t>
                      </a:r>
                      <a:endParaRPr lang="en-US" sz="800" b="0" i="0" u="sng" strike="noStrike" dirty="0">
                        <a:solidFill>
                          <a:srgbClr val="0563C1"/>
                        </a:solidFill>
                        <a:effectLst/>
                        <a:latin typeface="Arial" panose="020B0604020202020204" pitchFamily="34" charset="0"/>
                      </a:endParaRPr>
                    </a:p>
                  </a:txBody>
                  <a:tcPr marL="7335" marR="7335" marT="7335" marB="0" anchor="b"/>
                </a:tc>
                <a:tc>
                  <a:txBody>
                    <a:bodyPr/>
                    <a:lstStyle/>
                    <a:p>
                      <a:pPr algn="l" fontAlgn="b"/>
                      <a:r>
                        <a:rPr lang="en-US" sz="800" u="sng" strike="noStrike">
                          <a:effectLst/>
                          <a:hlinkClick r:id="rId28"/>
                        </a:rPr>
                        <a:t>Casualty Type</a:t>
                      </a:r>
                      <a:endParaRPr lang="en-US" sz="800" b="0" i="0" u="sng" strike="noStrike">
                        <a:solidFill>
                          <a:srgbClr val="0563C1"/>
                        </a:solidFill>
                        <a:effectLst/>
                        <a:latin typeface="Arial" panose="020B0604020202020204" pitchFamily="34" charset="0"/>
                      </a:endParaRPr>
                    </a:p>
                  </a:txBody>
                  <a:tcPr marL="7335" marR="7335" marT="7335" marB="0" anchor="b"/>
                </a:tc>
                <a:extLst>
                  <a:ext uri="{0D108BD9-81ED-4DB2-BD59-A6C34878D82A}">
                    <a16:rowId xmlns:a16="http://schemas.microsoft.com/office/drawing/2014/main" val="973218304"/>
                  </a:ext>
                </a:extLst>
              </a:tr>
              <a:tr h="127144">
                <a:tc>
                  <a:txBody>
                    <a:bodyPr/>
                    <a:lstStyle/>
                    <a:p>
                      <a:pPr algn="l" fontAlgn="b"/>
                      <a:r>
                        <a:rPr lang="en-US" sz="800" u="sng" strike="noStrike" dirty="0">
                          <a:effectLst/>
                          <a:hlinkClick r:id="rId29"/>
                        </a:rPr>
                        <a:t>1st Road Class</a:t>
                      </a:r>
                      <a:endParaRPr lang="en-US" sz="800" b="0" i="0" u="sng" strike="noStrike" dirty="0">
                        <a:solidFill>
                          <a:srgbClr val="0563C1"/>
                        </a:solidFill>
                        <a:effectLst/>
                        <a:latin typeface="Arial" panose="020B0604020202020204" pitchFamily="34" charset="0"/>
                      </a:endParaRPr>
                    </a:p>
                  </a:txBody>
                  <a:tcPr marL="7335" marR="7335" marT="7335" marB="0" anchor="b"/>
                </a:tc>
                <a:tc>
                  <a:txBody>
                    <a:bodyPr/>
                    <a:lstStyle/>
                    <a:p>
                      <a:pPr algn="l" fontAlgn="b"/>
                      <a:r>
                        <a:rPr lang="en-US" sz="800" u="sng" strike="noStrike">
                          <a:effectLst/>
                          <a:hlinkClick r:id="rId30"/>
                        </a:rPr>
                        <a:t>Sex of Driver</a:t>
                      </a:r>
                      <a:endParaRPr lang="en-US" sz="800" b="0" i="0" u="sng" strike="noStrike">
                        <a:solidFill>
                          <a:srgbClr val="0563C1"/>
                        </a:solidFill>
                        <a:effectLst/>
                        <a:latin typeface="Arial" panose="020B0604020202020204" pitchFamily="34" charset="0"/>
                      </a:endParaRPr>
                    </a:p>
                  </a:txBody>
                  <a:tcPr marL="7335" marR="7335" marT="7335" marB="0" anchor="b"/>
                </a:tc>
                <a:tc>
                  <a:txBody>
                    <a:bodyPr/>
                    <a:lstStyle/>
                    <a:p>
                      <a:pPr algn="l" fontAlgn="b"/>
                      <a:r>
                        <a:rPr lang="en-US" sz="800" u="sng" strike="noStrike">
                          <a:effectLst/>
                          <a:hlinkClick r:id="rId31"/>
                        </a:rPr>
                        <a:t>Casualty IMD Decile</a:t>
                      </a:r>
                      <a:endParaRPr lang="en-US" sz="800" b="0" i="0" u="sng" strike="noStrike">
                        <a:solidFill>
                          <a:srgbClr val="0563C1"/>
                        </a:solidFill>
                        <a:effectLst/>
                        <a:latin typeface="Arial" panose="020B0604020202020204" pitchFamily="34" charset="0"/>
                      </a:endParaRPr>
                    </a:p>
                  </a:txBody>
                  <a:tcPr marL="7335" marR="7335" marT="7335" marB="0" anchor="b"/>
                </a:tc>
                <a:extLst>
                  <a:ext uri="{0D108BD9-81ED-4DB2-BD59-A6C34878D82A}">
                    <a16:rowId xmlns:a16="http://schemas.microsoft.com/office/drawing/2014/main" val="1591618712"/>
                  </a:ext>
                </a:extLst>
              </a:tr>
              <a:tr h="127144">
                <a:tc>
                  <a:txBody>
                    <a:bodyPr/>
                    <a:lstStyle/>
                    <a:p>
                      <a:pPr algn="l" fontAlgn="b"/>
                      <a:r>
                        <a:rPr lang="en-US" sz="800" u="none" strike="noStrike" dirty="0">
                          <a:effectLst/>
                        </a:rPr>
                        <a:t>1st Road Number</a:t>
                      </a:r>
                      <a:endParaRPr lang="en-US" sz="800" b="0" i="0" u="none" strike="noStrike" dirty="0">
                        <a:effectLst/>
                        <a:latin typeface="Arial" panose="020B0604020202020204" pitchFamily="34" charset="0"/>
                      </a:endParaRPr>
                    </a:p>
                  </a:txBody>
                  <a:tcPr marL="7335" marR="7335" marT="7335" marB="0" anchor="b"/>
                </a:tc>
                <a:tc>
                  <a:txBody>
                    <a:bodyPr/>
                    <a:lstStyle/>
                    <a:p>
                      <a:pPr algn="l" fontAlgn="b"/>
                      <a:r>
                        <a:rPr lang="en-US" sz="800" u="none" strike="noStrike">
                          <a:effectLst/>
                        </a:rPr>
                        <a:t>Age of Driver</a:t>
                      </a:r>
                      <a:endParaRPr lang="en-US" sz="800" b="0" i="0" u="none" strike="noStrike">
                        <a:effectLst/>
                        <a:latin typeface="Arial" panose="020B0604020202020204" pitchFamily="34" charset="0"/>
                      </a:endParaRPr>
                    </a:p>
                  </a:txBody>
                  <a:tcPr marL="7335" marR="7335" marT="7335" marB="0" anchor="b"/>
                </a:tc>
                <a:tc>
                  <a:txBody>
                    <a:bodyPr/>
                    <a:lstStyle/>
                    <a:p>
                      <a:pPr algn="l" fontAlgn="b"/>
                      <a:r>
                        <a:rPr lang="en-US" sz="800" u="sng" strike="noStrike">
                          <a:effectLst/>
                          <a:hlinkClick r:id="rId32"/>
                        </a:rPr>
                        <a:t>Casualty Home Area Type</a:t>
                      </a:r>
                      <a:endParaRPr lang="en-US" sz="800" b="0" i="0" u="sng" strike="noStrike">
                        <a:solidFill>
                          <a:srgbClr val="0563C1"/>
                        </a:solidFill>
                        <a:effectLst/>
                        <a:latin typeface="Arial" panose="020B0604020202020204" pitchFamily="34" charset="0"/>
                      </a:endParaRPr>
                    </a:p>
                  </a:txBody>
                  <a:tcPr marL="7335" marR="7335" marT="7335" marB="0" anchor="b"/>
                </a:tc>
                <a:extLst>
                  <a:ext uri="{0D108BD9-81ED-4DB2-BD59-A6C34878D82A}">
                    <a16:rowId xmlns:a16="http://schemas.microsoft.com/office/drawing/2014/main" val="1186561614"/>
                  </a:ext>
                </a:extLst>
              </a:tr>
              <a:tr h="127144">
                <a:tc>
                  <a:txBody>
                    <a:bodyPr/>
                    <a:lstStyle/>
                    <a:p>
                      <a:pPr algn="l" fontAlgn="b"/>
                      <a:r>
                        <a:rPr lang="en-US" sz="800" u="sng" strike="noStrike">
                          <a:effectLst/>
                          <a:hlinkClick r:id="rId33"/>
                        </a:rPr>
                        <a:t>Road Type</a:t>
                      </a:r>
                      <a:endParaRPr lang="en-US" sz="800" b="0" i="0" u="sng" strike="noStrike">
                        <a:solidFill>
                          <a:srgbClr val="0563C1"/>
                        </a:solidFill>
                        <a:effectLst/>
                        <a:latin typeface="Arial" panose="020B0604020202020204" pitchFamily="34" charset="0"/>
                      </a:endParaRPr>
                    </a:p>
                  </a:txBody>
                  <a:tcPr marL="7335" marR="7335" marT="7335" marB="0" anchor="b"/>
                </a:tc>
                <a:tc>
                  <a:txBody>
                    <a:bodyPr/>
                    <a:lstStyle/>
                    <a:p>
                      <a:pPr algn="l" fontAlgn="b"/>
                      <a:r>
                        <a:rPr lang="en-US" sz="800" u="sng" strike="noStrike">
                          <a:effectLst/>
                          <a:hlinkClick r:id="rId34"/>
                        </a:rPr>
                        <a:t>Age Band of Driver</a:t>
                      </a:r>
                      <a:endParaRPr lang="en-US" sz="800" b="0" i="0" u="sng" strike="noStrike">
                        <a:solidFill>
                          <a:srgbClr val="0563C1"/>
                        </a:solidFill>
                        <a:effectLst/>
                        <a:latin typeface="Arial" panose="020B0604020202020204" pitchFamily="34" charset="0"/>
                      </a:endParaRPr>
                    </a:p>
                  </a:txBody>
                  <a:tcPr marL="7335" marR="7335" marT="7335" marB="0" anchor="b"/>
                </a:tc>
                <a:tc>
                  <a:txBody>
                    <a:bodyPr/>
                    <a:lstStyle/>
                    <a:p>
                      <a:pPr algn="l" fontAlgn="b"/>
                      <a:endParaRPr lang="en-US" sz="800" b="1" i="0" u="none" strike="noStrike">
                        <a:effectLst/>
                        <a:latin typeface="Arial" panose="020B0604020202020204" pitchFamily="34" charset="0"/>
                      </a:endParaRPr>
                    </a:p>
                  </a:txBody>
                  <a:tcPr marL="7335" marR="7335" marT="7335" marB="0" anchor="b"/>
                </a:tc>
                <a:extLst>
                  <a:ext uri="{0D108BD9-81ED-4DB2-BD59-A6C34878D82A}">
                    <a16:rowId xmlns:a16="http://schemas.microsoft.com/office/drawing/2014/main" val="1934298701"/>
                  </a:ext>
                </a:extLst>
              </a:tr>
              <a:tr h="127144">
                <a:tc>
                  <a:txBody>
                    <a:bodyPr/>
                    <a:lstStyle/>
                    <a:p>
                      <a:pPr algn="l" fontAlgn="b"/>
                      <a:r>
                        <a:rPr lang="en-US" sz="800" u="none" strike="noStrike">
                          <a:effectLst/>
                        </a:rPr>
                        <a:t>Speed limit</a:t>
                      </a:r>
                      <a:endParaRPr lang="en-US" sz="800" b="0" i="0" u="none" strike="noStrike">
                        <a:effectLst/>
                        <a:latin typeface="Arial" panose="020B0604020202020204" pitchFamily="34" charset="0"/>
                      </a:endParaRPr>
                    </a:p>
                  </a:txBody>
                  <a:tcPr marL="7335" marR="7335" marT="7335" marB="0" anchor="b"/>
                </a:tc>
                <a:tc>
                  <a:txBody>
                    <a:bodyPr/>
                    <a:lstStyle/>
                    <a:p>
                      <a:pPr algn="l" fontAlgn="b"/>
                      <a:r>
                        <a:rPr lang="en-US" sz="800" u="none" strike="noStrike">
                          <a:effectLst/>
                        </a:rPr>
                        <a:t>Engine Capacity</a:t>
                      </a:r>
                      <a:endParaRPr lang="en-US" sz="800" b="0" i="0" u="none" strike="noStrike">
                        <a:effectLst/>
                        <a:latin typeface="Arial" panose="020B0604020202020204" pitchFamily="34" charset="0"/>
                      </a:endParaRPr>
                    </a:p>
                  </a:txBody>
                  <a:tcPr marL="7335" marR="7335" marT="7335" marB="0" anchor="b"/>
                </a:tc>
                <a:tc>
                  <a:txBody>
                    <a:bodyPr/>
                    <a:lstStyle/>
                    <a:p>
                      <a:pPr algn="l" fontAlgn="b"/>
                      <a:endParaRPr lang="en-US" sz="800" b="0" i="0" u="none" strike="noStrike">
                        <a:effectLst/>
                        <a:latin typeface="Arial" panose="020B0604020202020204" pitchFamily="34" charset="0"/>
                      </a:endParaRPr>
                    </a:p>
                  </a:txBody>
                  <a:tcPr marL="7335" marR="7335" marT="7335" marB="0" anchor="b"/>
                </a:tc>
                <a:extLst>
                  <a:ext uri="{0D108BD9-81ED-4DB2-BD59-A6C34878D82A}">
                    <a16:rowId xmlns:a16="http://schemas.microsoft.com/office/drawing/2014/main" val="3689829896"/>
                  </a:ext>
                </a:extLst>
              </a:tr>
              <a:tr h="127144">
                <a:tc>
                  <a:txBody>
                    <a:bodyPr/>
                    <a:lstStyle/>
                    <a:p>
                      <a:pPr algn="l" fontAlgn="b"/>
                      <a:r>
                        <a:rPr lang="en-US" sz="800" u="sng" strike="noStrike">
                          <a:effectLst/>
                          <a:hlinkClick r:id="rId35"/>
                        </a:rPr>
                        <a:t>Junction Detail</a:t>
                      </a:r>
                      <a:endParaRPr lang="en-US" sz="800" b="0" i="0" u="sng" strike="noStrike">
                        <a:solidFill>
                          <a:srgbClr val="0563C1"/>
                        </a:solidFill>
                        <a:effectLst/>
                        <a:latin typeface="Arial" panose="020B0604020202020204" pitchFamily="34" charset="0"/>
                      </a:endParaRPr>
                    </a:p>
                  </a:txBody>
                  <a:tcPr marL="7335" marR="7335" marT="7335" marB="0" anchor="b"/>
                </a:tc>
                <a:tc>
                  <a:txBody>
                    <a:bodyPr/>
                    <a:lstStyle/>
                    <a:p>
                      <a:pPr algn="l" fontAlgn="b"/>
                      <a:r>
                        <a:rPr lang="en-US" sz="800" u="sng" strike="noStrike">
                          <a:effectLst/>
                          <a:hlinkClick r:id="rId36"/>
                        </a:rPr>
                        <a:t>Vehicle Propulsion Code</a:t>
                      </a:r>
                      <a:endParaRPr lang="en-US" sz="800" b="0" i="0" u="sng" strike="noStrike">
                        <a:solidFill>
                          <a:srgbClr val="0563C1"/>
                        </a:solidFill>
                        <a:effectLst/>
                        <a:latin typeface="Arial" panose="020B0604020202020204" pitchFamily="34" charset="0"/>
                      </a:endParaRPr>
                    </a:p>
                  </a:txBody>
                  <a:tcPr marL="7335" marR="7335" marT="7335" marB="0" anchor="b"/>
                </a:tc>
                <a:tc>
                  <a:txBody>
                    <a:bodyPr/>
                    <a:lstStyle/>
                    <a:p>
                      <a:pPr algn="l" fontAlgn="b"/>
                      <a:endParaRPr lang="en-US" sz="800" b="0" i="0" u="none" strike="noStrike">
                        <a:effectLst/>
                        <a:latin typeface="Arial" panose="020B0604020202020204" pitchFamily="34" charset="0"/>
                      </a:endParaRPr>
                    </a:p>
                  </a:txBody>
                  <a:tcPr marL="7335" marR="7335" marT="7335" marB="0" anchor="b"/>
                </a:tc>
                <a:extLst>
                  <a:ext uri="{0D108BD9-81ED-4DB2-BD59-A6C34878D82A}">
                    <a16:rowId xmlns:a16="http://schemas.microsoft.com/office/drawing/2014/main" val="1572611335"/>
                  </a:ext>
                </a:extLst>
              </a:tr>
              <a:tr h="127144">
                <a:tc>
                  <a:txBody>
                    <a:bodyPr/>
                    <a:lstStyle/>
                    <a:p>
                      <a:pPr algn="l" fontAlgn="b"/>
                      <a:r>
                        <a:rPr lang="en-US" sz="800" u="sng" strike="noStrike">
                          <a:effectLst/>
                          <a:hlinkClick r:id="rId37"/>
                        </a:rPr>
                        <a:t>Junction Control</a:t>
                      </a:r>
                      <a:endParaRPr lang="en-US" sz="800" b="0" i="0" u="sng" strike="noStrike">
                        <a:solidFill>
                          <a:srgbClr val="0563C1"/>
                        </a:solidFill>
                        <a:effectLst/>
                        <a:latin typeface="Arial" panose="020B0604020202020204" pitchFamily="34" charset="0"/>
                      </a:endParaRPr>
                    </a:p>
                  </a:txBody>
                  <a:tcPr marL="7335" marR="7335" marT="7335" marB="0" anchor="b"/>
                </a:tc>
                <a:tc>
                  <a:txBody>
                    <a:bodyPr/>
                    <a:lstStyle/>
                    <a:p>
                      <a:pPr algn="l" fontAlgn="b"/>
                      <a:r>
                        <a:rPr lang="en-US" sz="800" u="none" strike="noStrike">
                          <a:effectLst/>
                        </a:rPr>
                        <a:t>Age of Vehicle (manufacture)</a:t>
                      </a:r>
                      <a:endParaRPr lang="en-US" sz="800" b="0" i="0" u="none" strike="noStrike">
                        <a:effectLst/>
                        <a:latin typeface="Arial" panose="020B0604020202020204" pitchFamily="34" charset="0"/>
                      </a:endParaRPr>
                    </a:p>
                  </a:txBody>
                  <a:tcPr marL="7335" marR="7335" marT="7335" marB="0" anchor="b"/>
                </a:tc>
                <a:tc>
                  <a:txBody>
                    <a:bodyPr/>
                    <a:lstStyle/>
                    <a:p>
                      <a:pPr algn="l" fontAlgn="b"/>
                      <a:endParaRPr lang="en-US" sz="800" b="0" i="0" u="none" strike="noStrike">
                        <a:effectLst/>
                        <a:latin typeface="Arial" panose="020B0604020202020204" pitchFamily="34" charset="0"/>
                      </a:endParaRPr>
                    </a:p>
                  </a:txBody>
                  <a:tcPr marL="7335" marR="7335" marT="7335" marB="0" anchor="b"/>
                </a:tc>
                <a:extLst>
                  <a:ext uri="{0D108BD9-81ED-4DB2-BD59-A6C34878D82A}">
                    <a16:rowId xmlns:a16="http://schemas.microsoft.com/office/drawing/2014/main" val="838644463"/>
                  </a:ext>
                </a:extLst>
              </a:tr>
              <a:tr h="127144">
                <a:tc>
                  <a:txBody>
                    <a:bodyPr/>
                    <a:lstStyle/>
                    <a:p>
                      <a:pPr algn="l" fontAlgn="b"/>
                      <a:r>
                        <a:rPr lang="en-US" sz="800" u="sng" strike="noStrike" dirty="0">
                          <a:effectLst/>
                          <a:hlinkClick r:id="rId38"/>
                        </a:rPr>
                        <a:t>2nd Road Class</a:t>
                      </a:r>
                      <a:endParaRPr lang="en-US" sz="800" b="0" i="0" u="sng" strike="noStrike" dirty="0">
                        <a:solidFill>
                          <a:srgbClr val="0563C1"/>
                        </a:solidFill>
                        <a:effectLst/>
                        <a:latin typeface="Arial" panose="020B0604020202020204" pitchFamily="34" charset="0"/>
                      </a:endParaRPr>
                    </a:p>
                  </a:txBody>
                  <a:tcPr marL="7335" marR="7335" marT="7335" marB="0" anchor="b"/>
                </a:tc>
                <a:tc>
                  <a:txBody>
                    <a:bodyPr/>
                    <a:lstStyle/>
                    <a:p>
                      <a:pPr algn="l" fontAlgn="b"/>
                      <a:r>
                        <a:rPr lang="en-US" sz="800" u="none" strike="noStrike">
                          <a:effectLst/>
                        </a:rPr>
                        <a:t>Driver IMD Decile</a:t>
                      </a:r>
                      <a:endParaRPr lang="en-US" sz="800" b="0" i="0" u="none" strike="noStrike">
                        <a:effectLst/>
                        <a:latin typeface="Arial" panose="020B0604020202020204" pitchFamily="34" charset="0"/>
                      </a:endParaRPr>
                    </a:p>
                  </a:txBody>
                  <a:tcPr marL="7335" marR="7335" marT="7335" marB="0" anchor="b"/>
                </a:tc>
                <a:tc>
                  <a:txBody>
                    <a:bodyPr/>
                    <a:lstStyle/>
                    <a:p>
                      <a:pPr algn="l" fontAlgn="b"/>
                      <a:endParaRPr lang="en-US" sz="800" b="0" i="0" u="none" strike="noStrike">
                        <a:effectLst/>
                        <a:latin typeface="Arial" panose="020B0604020202020204" pitchFamily="34" charset="0"/>
                      </a:endParaRPr>
                    </a:p>
                  </a:txBody>
                  <a:tcPr marL="7335" marR="7335" marT="7335" marB="0" anchor="b"/>
                </a:tc>
                <a:extLst>
                  <a:ext uri="{0D108BD9-81ED-4DB2-BD59-A6C34878D82A}">
                    <a16:rowId xmlns:a16="http://schemas.microsoft.com/office/drawing/2014/main" val="3850622653"/>
                  </a:ext>
                </a:extLst>
              </a:tr>
              <a:tr h="127144">
                <a:tc>
                  <a:txBody>
                    <a:bodyPr/>
                    <a:lstStyle/>
                    <a:p>
                      <a:pPr algn="l" fontAlgn="b"/>
                      <a:r>
                        <a:rPr lang="en-US" sz="800" u="none" strike="noStrike">
                          <a:effectLst/>
                        </a:rPr>
                        <a:t>2nd Road Number</a:t>
                      </a:r>
                      <a:endParaRPr lang="en-US" sz="800" b="0" i="0" u="none" strike="noStrike">
                        <a:effectLst/>
                        <a:latin typeface="Arial" panose="020B0604020202020204" pitchFamily="34" charset="0"/>
                      </a:endParaRPr>
                    </a:p>
                  </a:txBody>
                  <a:tcPr marL="7335" marR="7335" marT="7335" marB="0" anchor="b"/>
                </a:tc>
                <a:tc>
                  <a:txBody>
                    <a:bodyPr/>
                    <a:lstStyle/>
                    <a:p>
                      <a:pPr algn="l" fontAlgn="b"/>
                      <a:r>
                        <a:rPr lang="en-US" sz="800" u="none" strike="noStrike">
                          <a:effectLst/>
                        </a:rPr>
                        <a:t>Driver Home Area Type</a:t>
                      </a:r>
                      <a:endParaRPr lang="en-US" sz="800" b="0" i="0" u="none" strike="noStrike">
                        <a:effectLst/>
                        <a:latin typeface="Arial" panose="020B0604020202020204" pitchFamily="34" charset="0"/>
                      </a:endParaRPr>
                    </a:p>
                  </a:txBody>
                  <a:tcPr marL="7335" marR="7335" marT="7335" marB="0" anchor="b"/>
                </a:tc>
                <a:tc>
                  <a:txBody>
                    <a:bodyPr/>
                    <a:lstStyle/>
                    <a:p>
                      <a:pPr algn="l" fontAlgn="b"/>
                      <a:endParaRPr lang="en-US" sz="800" b="1" i="0" u="none" strike="noStrike">
                        <a:effectLst/>
                        <a:latin typeface="Arial" panose="020B0604020202020204" pitchFamily="34" charset="0"/>
                      </a:endParaRPr>
                    </a:p>
                  </a:txBody>
                  <a:tcPr marL="7335" marR="7335" marT="7335" marB="0" anchor="b"/>
                </a:tc>
                <a:extLst>
                  <a:ext uri="{0D108BD9-81ED-4DB2-BD59-A6C34878D82A}">
                    <a16:rowId xmlns:a16="http://schemas.microsoft.com/office/drawing/2014/main" val="1857057177"/>
                  </a:ext>
                </a:extLst>
              </a:tr>
              <a:tr h="127144">
                <a:tc>
                  <a:txBody>
                    <a:bodyPr/>
                    <a:lstStyle/>
                    <a:p>
                      <a:pPr algn="l" fontAlgn="b"/>
                      <a:r>
                        <a:rPr lang="en-US" sz="800" u="sng" strike="noStrike" dirty="0">
                          <a:effectLst/>
                          <a:hlinkClick r:id="rId39"/>
                        </a:rPr>
                        <a:t>Pedestrian Crossing-Human Control</a:t>
                      </a:r>
                      <a:endParaRPr lang="en-US" sz="800" b="0" i="0" u="sng" strike="noStrike" dirty="0">
                        <a:solidFill>
                          <a:srgbClr val="0563C1"/>
                        </a:solidFill>
                        <a:effectLst/>
                        <a:latin typeface="Arial" panose="020B0604020202020204" pitchFamily="34" charset="0"/>
                      </a:endParaRPr>
                    </a:p>
                  </a:txBody>
                  <a:tcPr marL="7335" marR="7335" marT="7335" marB="0" anchor="b"/>
                </a:tc>
                <a:tc>
                  <a:txBody>
                    <a:bodyPr/>
                    <a:lstStyle/>
                    <a:p>
                      <a:pPr algn="l" fontAlgn="b"/>
                      <a:endParaRPr lang="en-US" sz="800" b="0" i="0" u="none" strike="noStrike">
                        <a:effectLst/>
                        <a:latin typeface="Arial" panose="020B0604020202020204" pitchFamily="34" charset="0"/>
                      </a:endParaRPr>
                    </a:p>
                  </a:txBody>
                  <a:tcPr marL="7335" marR="7335" marT="7335" marB="0" anchor="b"/>
                </a:tc>
                <a:tc>
                  <a:txBody>
                    <a:bodyPr/>
                    <a:lstStyle/>
                    <a:p>
                      <a:pPr algn="l" fontAlgn="b"/>
                      <a:endParaRPr lang="en-US" sz="800" b="0" i="0" u="none" strike="noStrike">
                        <a:effectLst/>
                        <a:latin typeface="Arial" panose="020B0604020202020204" pitchFamily="34" charset="0"/>
                      </a:endParaRPr>
                    </a:p>
                  </a:txBody>
                  <a:tcPr marL="7335" marR="7335" marT="7335" marB="0" anchor="b"/>
                </a:tc>
                <a:extLst>
                  <a:ext uri="{0D108BD9-81ED-4DB2-BD59-A6C34878D82A}">
                    <a16:rowId xmlns:a16="http://schemas.microsoft.com/office/drawing/2014/main" val="1268424758"/>
                  </a:ext>
                </a:extLst>
              </a:tr>
              <a:tr h="127144">
                <a:tc>
                  <a:txBody>
                    <a:bodyPr/>
                    <a:lstStyle/>
                    <a:p>
                      <a:pPr algn="l" fontAlgn="b"/>
                      <a:r>
                        <a:rPr lang="en-US" sz="800" u="sng" strike="noStrike">
                          <a:effectLst/>
                          <a:hlinkClick r:id="rId40"/>
                        </a:rPr>
                        <a:t>Pedestrian Crossing-Physical Facilities</a:t>
                      </a:r>
                      <a:endParaRPr lang="en-US" sz="800" b="0" i="0" u="sng" strike="noStrike">
                        <a:solidFill>
                          <a:srgbClr val="0563C1"/>
                        </a:solidFill>
                        <a:effectLst/>
                        <a:latin typeface="Arial" panose="020B0604020202020204" pitchFamily="34" charset="0"/>
                      </a:endParaRPr>
                    </a:p>
                  </a:txBody>
                  <a:tcPr marL="7335" marR="7335" marT="7335" marB="0" anchor="b"/>
                </a:tc>
                <a:tc>
                  <a:txBody>
                    <a:bodyPr/>
                    <a:lstStyle/>
                    <a:p>
                      <a:pPr algn="l" fontAlgn="b"/>
                      <a:endParaRPr lang="en-US" sz="800" b="0" i="0" u="none" strike="noStrike">
                        <a:effectLst/>
                        <a:latin typeface="Arial" panose="020B0604020202020204" pitchFamily="34" charset="0"/>
                      </a:endParaRPr>
                    </a:p>
                  </a:txBody>
                  <a:tcPr marL="7335" marR="7335" marT="7335" marB="0" anchor="b"/>
                </a:tc>
                <a:tc>
                  <a:txBody>
                    <a:bodyPr/>
                    <a:lstStyle/>
                    <a:p>
                      <a:pPr algn="l" fontAlgn="b"/>
                      <a:endParaRPr lang="en-US" sz="800" b="0" i="0" u="none" strike="noStrike">
                        <a:effectLst/>
                        <a:latin typeface="Arial" panose="020B0604020202020204" pitchFamily="34" charset="0"/>
                      </a:endParaRPr>
                    </a:p>
                  </a:txBody>
                  <a:tcPr marL="7335" marR="7335" marT="7335" marB="0" anchor="b"/>
                </a:tc>
                <a:extLst>
                  <a:ext uri="{0D108BD9-81ED-4DB2-BD59-A6C34878D82A}">
                    <a16:rowId xmlns:a16="http://schemas.microsoft.com/office/drawing/2014/main" val="3111669122"/>
                  </a:ext>
                </a:extLst>
              </a:tr>
              <a:tr h="127144">
                <a:tc>
                  <a:txBody>
                    <a:bodyPr/>
                    <a:lstStyle/>
                    <a:p>
                      <a:pPr algn="l" fontAlgn="b"/>
                      <a:r>
                        <a:rPr lang="en-US" sz="800" u="sng" strike="noStrike">
                          <a:effectLst/>
                          <a:hlinkClick r:id="rId41"/>
                        </a:rPr>
                        <a:t>Light Conditions</a:t>
                      </a:r>
                      <a:endParaRPr lang="en-US" sz="800" b="0" i="0" u="sng" strike="noStrike">
                        <a:solidFill>
                          <a:srgbClr val="0563C1"/>
                        </a:solidFill>
                        <a:effectLst/>
                        <a:latin typeface="Arial" panose="020B0604020202020204" pitchFamily="34" charset="0"/>
                      </a:endParaRPr>
                    </a:p>
                  </a:txBody>
                  <a:tcPr marL="7335" marR="7335" marT="7335" marB="0" anchor="b"/>
                </a:tc>
                <a:tc>
                  <a:txBody>
                    <a:bodyPr/>
                    <a:lstStyle/>
                    <a:p>
                      <a:pPr algn="l" fontAlgn="b"/>
                      <a:endParaRPr lang="en-US" sz="800" b="0" i="0" u="none" strike="noStrike">
                        <a:effectLst/>
                        <a:latin typeface="Arial" panose="020B0604020202020204" pitchFamily="34" charset="0"/>
                      </a:endParaRPr>
                    </a:p>
                  </a:txBody>
                  <a:tcPr marL="7335" marR="7335" marT="7335" marB="0" anchor="b"/>
                </a:tc>
                <a:tc>
                  <a:txBody>
                    <a:bodyPr/>
                    <a:lstStyle/>
                    <a:p>
                      <a:pPr algn="l" fontAlgn="b"/>
                      <a:endParaRPr lang="en-US" sz="800" b="0" i="0" u="none" strike="noStrike">
                        <a:effectLst/>
                        <a:latin typeface="Arial" panose="020B0604020202020204" pitchFamily="34" charset="0"/>
                      </a:endParaRPr>
                    </a:p>
                  </a:txBody>
                  <a:tcPr marL="7335" marR="7335" marT="7335" marB="0" anchor="b"/>
                </a:tc>
                <a:extLst>
                  <a:ext uri="{0D108BD9-81ED-4DB2-BD59-A6C34878D82A}">
                    <a16:rowId xmlns:a16="http://schemas.microsoft.com/office/drawing/2014/main" val="1868661434"/>
                  </a:ext>
                </a:extLst>
              </a:tr>
              <a:tr h="127144">
                <a:tc>
                  <a:txBody>
                    <a:bodyPr/>
                    <a:lstStyle/>
                    <a:p>
                      <a:pPr algn="l" fontAlgn="b"/>
                      <a:r>
                        <a:rPr lang="en-US" sz="800" u="sng" strike="noStrike">
                          <a:effectLst/>
                          <a:hlinkClick r:id="rId42"/>
                        </a:rPr>
                        <a:t>Weather Conditions</a:t>
                      </a:r>
                      <a:endParaRPr lang="en-US" sz="800" b="0" i="0" u="sng" strike="noStrike">
                        <a:solidFill>
                          <a:srgbClr val="0563C1"/>
                        </a:solidFill>
                        <a:effectLst/>
                        <a:latin typeface="Arial" panose="020B0604020202020204" pitchFamily="34" charset="0"/>
                      </a:endParaRPr>
                    </a:p>
                  </a:txBody>
                  <a:tcPr marL="7335" marR="7335" marT="7335" marB="0" anchor="b"/>
                </a:tc>
                <a:tc>
                  <a:txBody>
                    <a:bodyPr/>
                    <a:lstStyle/>
                    <a:p>
                      <a:pPr algn="l" fontAlgn="b"/>
                      <a:endParaRPr lang="en-US" sz="800" b="0" i="0" u="none" strike="noStrike">
                        <a:effectLst/>
                        <a:latin typeface="Arial" panose="020B0604020202020204" pitchFamily="34" charset="0"/>
                      </a:endParaRPr>
                    </a:p>
                  </a:txBody>
                  <a:tcPr marL="7335" marR="7335" marT="7335" marB="0" anchor="b"/>
                </a:tc>
                <a:tc>
                  <a:txBody>
                    <a:bodyPr/>
                    <a:lstStyle/>
                    <a:p>
                      <a:pPr algn="l" fontAlgn="b"/>
                      <a:endParaRPr lang="en-US" sz="800" b="0" i="0" u="none" strike="noStrike">
                        <a:effectLst/>
                        <a:latin typeface="Arial" panose="020B0604020202020204" pitchFamily="34" charset="0"/>
                      </a:endParaRPr>
                    </a:p>
                  </a:txBody>
                  <a:tcPr marL="7335" marR="7335" marT="7335" marB="0" anchor="b"/>
                </a:tc>
                <a:extLst>
                  <a:ext uri="{0D108BD9-81ED-4DB2-BD59-A6C34878D82A}">
                    <a16:rowId xmlns:a16="http://schemas.microsoft.com/office/drawing/2014/main" val="4262749250"/>
                  </a:ext>
                </a:extLst>
              </a:tr>
              <a:tr h="127144">
                <a:tc>
                  <a:txBody>
                    <a:bodyPr/>
                    <a:lstStyle/>
                    <a:p>
                      <a:pPr algn="l" fontAlgn="b"/>
                      <a:r>
                        <a:rPr lang="en-US" sz="800" u="sng" strike="noStrike">
                          <a:effectLst/>
                          <a:hlinkClick r:id="rId43"/>
                        </a:rPr>
                        <a:t>Road Surface Conditions</a:t>
                      </a:r>
                      <a:endParaRPr lang="en-US" sz="800" b="0" i="0" u="sng" strike="noStrike">
                        <a:solidFill>
                          <a:srgbClr val="0563C1"/>
                        </a:solidFill>
                        <a:effectLst/>
                        <a:latin typeface="Arial" panose="020B0604020202020204" pitchFamily="34" charset="0"/>
                      </a:endParaRPr>
                    </a:p>
                  </a:txBody>
                  <a:tcPr marL="7335" marR="7335" marT="7335" marB="0" anchor="b"/>
                </a:tc>
                <a:tc>
                  <a:txBody>
                    <a:bodyPr/>
                    <a:lstStyle/>
                    <a:p>
                      <a:pPr algn="l" fontAlgn="b"/>
                      <a:endParaRPr lang="en-US" sz="800" b="0" i="0" u="none" strike="noStrike">
                        <a:effectLst/>
                        <a:latin typeface="Arial" panose="020B0604020202020204" pitchFamily="34" charset="0"/>
                      </a:endParaRPr>
                    </a:p>
                  </a:txBody>
                  <a:tcPr marL="7335" marR="7335" marT="7335" marB="0" anchor="b"/>
                </a:tc>
                <a:tc>
                  <a:txBody>
                    <a:bodyPr/>
                    <a:lstStyle/>
                    <a:p>
                      <a:pPr algn="l" fontAlgn="b"/>
                      <a:endParaRPr lang="en-US" sz="800" b="0" i="0" u="none" strike="noStrike">
                        <a:effectLst/>
                        <a:latin typeface="Arial" panose="020B0604020202020204" pitchFamily="34" charset="0"/>
                      </a:endParaRPr>
                    </a:p>
                  </a:txBody>
                  <a:tcPr marL="7335" marR="7335" marT="7335" marB="0" anchor="b"/>
                </a:tc>
                <a:extLst>
                  <a:ext uri="{0D108BD9-81ED-4DB2-BD59-A6C34878D82A}">
                    <a16:rowId xmlns:a16="http://schemas.microsoft.com/office/drawing/2014/main" val="3016645714"/>
                  </a:ext>
                </a:extLst>
              </a:tr>
              <a:tr h="127144">
                <a:tc>
                  <a:txBody>
                    <a:bodyPr/>
                    <a:lstStyle/>
                    <a:p>
                      <a:pPr algn="l" fontAlgn="b"/>
                      <a:r>
                        <a:rPr lang="en-US" sz="800" u="sng" strike="noStrike">
                          <a:effectLst/>
                          <a:hlinkClick r:id="rId44"/>
                        </a:rPr>
                        <a:t>Special Conditions at Site</a:t>
                      </a:r>
                      <a:endParaRPr lang="en-US" sz="800" b="0" i="0" u="sng" strike="noStrike">
                        <a:solidFill>
                          <a:srgbClr val="0563C1"/>
                        </a:solidFill>
                        <a:effectLst/>
                        <a:latin typeface="Arial" panose="020B0604020202020204" pitchFamily="34" charset="0"/>
                      </a:endParaRPr>
                    </a:p>
                  </a:txBody>
                  <a:tcPr marL="7335" marR="7335" marT="7335" marB="0" anchor="b"/>
                </a:tc>
                <a:tc>
                  <a:txBody>
                    <a:bodyPr/>
                    <a:lstStyle/>
                    <a:p>
                      <a:pPr algn="l" fontAlgn="b"/>
                      <a:endParaRPr lang="en-US" sz="800" b="1" i="0" u="none" strike="noStrike">
                        <a:effectLst/>
                        <a:latin typeface="Arial" panose="020B0604020202020204" pitchFamily="34" charset="0"/>
                      </a:endParaRPr>
                    </a:p>
                  </a:txBody>
                  <a:tcPr marL="7335" marR="7335" marT="7335" marB="0" anchor="b"/>
                </a:tc>
                <a:tc>
                  <a:txBody>
                    <a:bodyPr/>
                    <a:lstStyle/>
                    <a:p>
                      <a:pPr algn="l" fontAlgn="b"/>
                      <a:endParaRPr lang="en-US" sz="800" b="0" i="0" u="none" strike="noStrike">
                        <a:effectLst/>
                        <a:latin typeface="Arial" panose="020B0604020202020204" pitchFamily="34" charset="0"/>
                      </a:endParaRPr>
                    </a:p>
                  </a:txBody>
                  <a:tcPr marL="7335" marR="7335" marT="7335" marB="0" anchor="b"/>
                </a:tc>
                <a:extLst>
                  <a:ext uri="{0D108BD9-81ED-4DB2-BD59-A6C34878D82A}">
                    <a16:rowId xmlns:a16="http://schemas.microsoft.com/office/drawing/2014/main" val="2414308275"/>
                  </a:ext>
                </a:extLst>
              </a:tr>
              <a:tr h="127144">
                <a:tc>
                  <a:txBody>
                    <a:bodyPr/>
                    <a:lstStyle/>
                    <a:p>
                      <a:pPr algn="l" fontAlgn="b"/>
                      <a:r>
                        <a:rPr lang="en-US" sz="800" u="sng" strike="noStrike">
                          <a:effectLst/>
                          <a:hlinkClick r:id="rId45"/>
                        </a:rPr>
                        <a:t>Carriageway Hazards</a:t>
                      </a:r>
                      <a:endParaRPr lang="en-US" sz="800" b="0" i="0" u="sng" strike="noStrike">
                        <a:solidFill>
                          <a:srgbClr val="0563C1"/>
                        </a:solidFill>
                        <a:effectLst/>
                        <a:latin typeface="Arial" panose="020B0604020202020204" pitchFamily="34" charset="0"/>
                      </a:endParaRPr>
                    </a:p>
                  </a:txBody>
                  <a:tcPr marL="7335" marR="7335" marT="7335" marB="0" anchor="b"/>
                </a:tc>
                <a:tc>
                  <a:txBody>
                    <a:bodyPr/>
                    <a:lstStyle/>
                    <a:p>
                      <a:pPr algn="l" fontAlgn="b"/>
                      <a:endParaRPr lang="en-US" sz="800" b="0" i="0" u="none" strike="noStrike">
                        <a:effectLst/>
                        <a:latin typeface="Arial" panose="020B0604020202020204" pitchFamily="34" charset="0"/>
                      </a:endParaRPr>
                    </a:p>
                  </a:txBody>
                  <a:tcPr marL="7335" marR="7335" marT="7335" marB="0" anchor="b"/>
                </a:tc>
                <a:tc>
                  <a:txBody>
                    <a:bodyPr/>
                    <a:lstStyle/>
                    <a:p>
                      <a:pPr algn="l" fontAlgn="b"/>
                      <a:endParaRPr lang="en-US" sz="800" b="0" i="0" u="none" strike="noStrike">
                        <a:effectLst/>
                        <a:latin typeface="Arial" panose="020B0604020202020204" pitchFamily="34" charset="0"/>
                      </a:endParaRPr>
                    </a:p>
                  </a:txBody>
                  <a:tcPr marL="7335" marR="7335" marT="7335" marB="0" anchor="b"/>
                </a:tc>
                <a:extLst>
                  <a:ext uri="{0D108BD9-81ED-4DB2-BD59-A6C34878D82A}">
                    <a16:rowId xmlns:a16="http://schemas.microsoft.com/office/drawing/2014/main" val="2155260679"/>
                  </a:ext>
                </a:extLst>
              </a:tr>
              <a:tr h="127144">
                <a:tc>
                  <a:txBody>
                    <a:bodyPr/>
                    <a:lstStyle/>
                    <a:p>
                      <a:pPr algn="l" fontAlgn="b"/>
                      <a:r>
                        <a:rPr lang="en-US" sz="800" u="sng" strike="noStrike" dirty="0">
                          <a:effectLst/>
                          <a:hlinkClick r:id="rId46"/>
                        </a:rPr>
                        <a:t>Urban or Rural Area</a:t>
                      </a:r>
                      <a:endParaRPr lang="en-US" sz="800" b="0" i="0" u="sng" strike="noStrike" dirty="0">
                        <a:solidFill>
                          <a:srgbClr val="0563C1"/>
                        </a:solidFill>
                        <a:effectLst/>
                        <a:latin typeface="Arial" panose="020B0604020202020204" pitchFamily="34" charset="0"/>
                      </a:endParaRPr>
                    </a:p>
                  </a:txBody>
                  <a:tcPr marL="7335" marR="7335" marT="7335" marB="0" anchor="b"/>
                </a:tc>
                <a:tc>
                  <a:txBody>
                    <a:bodyPr/>
                    <a:lstStyle/>
                    <a:p>
                      <a:pPr algn="l" fontAlgn="b"/>
                      <a:endParaRPr lang="en-US" sz="800" b="0" i="0" u="none" strike="noStrike">
                        <a:effectLst/>
                        <a:latin typeface="Arial" panose="020B0604020202020204" pitchFamily="34" charset="0"/>
                      </a:endParaRPr>
                    </a:p>
                  </a:txBody>
                  <a:tcPr marL="7335" marR="7335" marT="7335" marB="0" anchor="b"/>
                </a:tc>
                <a:tc>
                  <a:txBody>
                    <a:bodyPr/>
                    <a:lstStyle/>
                    <a:p>
                      <a:pPr algn="l" fontAlgn="b"/>
                      <a:endParaRPr lang="en-US" sz="800" b="0" i="0" u="none" strike="noStrike">
                        <a:effectLst/>
                        <a:latin typeface="Arial" panose="020B0604020202020204" pitchFamily="34" charset="0"/>
                      </a:endParaRPr>
                    </a:p>
                  </a:txBody>
                  <a:tcPr marL="7335" marR="7335" marT="7335" marB="0" anchor="b"/>
                </a:tc>
                <a:extLst>
                  <a:ext uri="{0D108BD9-81ED-4DB2-BD59-A6C34878D82A}">
                    <a16:rowId xmlns:a16="http://schemas.microsoft.com/office/drawing/2014/main" val="665721652"/>
                  </a:ext>
                </a:extLst>
              </a:tr>
              <a:tr h="0">
                <a:tc>
                  <a:txBody>
                    <a:bodyPr/>
                    <a:lstStyle/>
                    <a:p>
                      <a:pPr algn="l" fontAlgn="b"/>
                      <a:r>
                        <a:rPr lang="en-US" sz="800" u="sng" strike="noStrike">
                          <a:effectLst/>
                          <a:hlinkClick r:id="rId47"/>
                        </a:rPr>
                        <a:t>Did Police Officer Attend Scene of Accident</a:t>
                      </a:r>
                      <a:endParaRPr lang="en-US" sz="800" b="0" i="0" u="sng" strike="noStrike">
                        <a:solidFill>
                          <a:srgbClr val="0563C1"/>
                        </a:solidFill>
                        <a:effectLst/>
                        <a:latin typeface="Arial" panose="020B0604020202020204" pitchFamily="34" charset="0"/>
                      </a:endParaRPr>
                    </a:p>
                  </a:txBody>
                  <a:tcPr marL="7335" marR="7335" marT="7335" marB="0" anchor="b"/>
                </a:tc>
                <a:tc>
                  <a:txBody>
                    <a:bodyPr/>
                    <a:lstStyle/>
                    <a:p>
                      <a:pPr algn="l" fontAlgn="b"/>
                      <a:endParaRPr lang="en-US" sz="800" b="0" i="0" u="none" strike="noStrike">
                        <a:effectLst/>
                        <a:latin typeface="Arial" panose="020B0604020202020204" pitchFamily="34" charset="0"/>
                      </a:endParaRPr>
                    </a:p>
                  </a:txBody>
                  <a:tcPr marL="7335" marR="7335" marT="7335" marB="0" anchor="b"/>
                </a:tc>
                <a:tc>
                  <a:txBody>
                    <a:bodyPr/>
                    <a:lstStyle/>
                    <a:p>
                      <a:pPr algn="l" fontAlgn="b"/>
                      <a:endParaRPr lang="en-US" sz="800" b="0" i="0" u="none" strike="noStrike">
                        <a:effectLst/>
                        <a:latin typeface="Arial" panose="020B0604020202020204" pitchFamily="34" charset="0"/>
                      </a:endParaRPr>
                    </a:p>
                  </a:txBody>
                  <a:tcPr marL="7335" marR="7335" marT="7335" marB="0" anchor="b"/>
                </a:tc>
                <a:extLst>
                  <a:ext uri="{0D108BD9-81ED-4DB2-BD59-A6C34878D82A}">
                    <a16:rowId xmlns:a16="http://schemas.microsoft.com/office/drawing/2014/main" val="3381912676"/>
                  </a:ext>
                </a:extLst>
              </a:tr>
              <a:tr h="127144">
                <a:tc>
                  <a:txBody>
                    <a:bodyPr/>
                    <a:lstStyle/>
                    <a:p>
                      <a:pPr algn="l" fontAlgn="b"/>
                      <a:r>
                        <a:rPr lang="en-US" sz="800" u="none" strike="noStrike">
                          <a:effectLst/>
                        </a:rPr>
                        <a:t>Lower Super Ouput Area of Accident_Location (England &amp; Wales only)</a:t>
                      </a:r>
                      <a:endParaRPr lang="en-US" sz="800" b="0" i="0" u="none" strike="noStrike">
                        <a:effectLst/>
                        <a:latin typeface="Arial" panose="020B0604020202020204" pitchFamily="34" charset="0"/>
                      </a:endParaRPr>
                    </a:p>
                  </a:txBody>
                  <a:tcPr marL="7335" marR="7335" marT="7335" marB="0" anchor="b"/>
                </a:tc>
                <a:tc>
                  <a:txBody>
                    <a:bodyPr/>
                    <a:lstStyle/>
                    <a:p>
                      <a:pPr algn="l" fontAlgn="b"/>
                      <a:endParaRPr lang="en-US" sz="800" b="0" i="0" u="none" strike="noStrike">
                        <a:effectLst/>
                        <a:latin typeface="Arial" panose="020B0604020202020204" pitchFamily="34" charset="0"/>
                      </a:endParaRPr>
                    </a:p>
                  </a:txBody>
                  <a:tcPr marL="7335" marR="7335" marT="7335" marB="0" anchor="b"/>
                </a:tc>
                <a:tc>
                  <a:txBody>
                    <a:bodyPr/>
                    <a:lstStyle/>
                    <a:p>
                      <a:pPr algn="l" fontAlgn="b"/>
                      <a:endParaRPr lang="en-US" sz="800" b="0" i="0" u="none" strike="noStrike" dirty="0">
                        <a:effectLst/>
                        <a:latin typeface="Arial" panose="020B0604020202020204" pitchFamily="34" charset="0"/>
                      </a:endParaRPr>
                    </a:p>
                  </a:txBody>
                  <a:tcPr marL="7335" marR="7335" marT="7335" marB="0" anchor="b"/>
                </a:tc>
                <a:extLst>
                  <a:ext uri="{0D108BD9-81ED-4DB2-BD59-A6C34878D82A}">
                    <a16:rowId xmlns:a16="http://schemas.microsoft.com/office/drawing/2014/main" val="1299112466"/>
                  </a:ext>
                </a:extLst>
              </a:tr>
            </a:tbl>
          </a:graphicData>
        </a:graphic>
      </p:graphicFrame>
      <p:sp>
        <p:nvSpPr>
          <p:cNvPr id="5" name="TextBox 4">
            <a:extLst>
              <a:ext uri="{FF2B5EF4-FFF2-40B4-BE49-F238E27FC236}">
                <a16:creationId xmlns:a16="http://schemas.microsoft.com/office/drawing/2014/main" id="{9E76FF22-A1E4-584E-B232-4805C0DA0577}"/>
              </a:ext>
            </a:extLst>
          </p:cNvPr>
          <p:cNvSpPr txBox="1"/>
          <p:nvPr/>
        </p:nvSpPr>
        <p:spPr>
          <a:xfrm>
            <a:off x="646111" y="1364441"/>
            <a:ext cx="10031913" cy="646331"/>
          </a:xfrm>
          <a:prstGeom prst="rect">
            <a:avLst/>
          </a:prstGeom>
          <a:noFill/>
        </p:spPr>
        <p:txBody>
          <a:bodyPr wrap="none" rtlCol="0">
            <a:spAutoFit/>
          </a:bodyPr>
          <a:lstStyle/>
          <a:p>
            <a:r>
              <a:rPr lang="en-US" dirty="0"/>
              <a:t>These are variables in our dataset, the details of the</a:t>
            </a:r>
            <a:r>
              <a:rPr lang="zh-CN" altLang="en-US" dirty="0"/>
              <a:t> </a:t>
            </a:r>
            <a:r>
              <a:rPr lang="en-US" dirty="0"/>
              <a:t>categorical variables in green color </a:t>
            </a:r>
          </a:p>
          <a:p>
            <a:r>
              <a:rPr lang="en-US" dirty="0"/>
              <a:t>can be found in the .</a:t>
            </a:r>
            <a:r>
              <a:rPr lang="en-US" altLang="zh-CN" dirty="0"/>
              <a:t>/</a:t>
            </a:r>
            <a:r>
              <a:rPr lang="en-US" dirty="0"/>
              <a:t>data</a:t>
            </a:r>
            <a:r>
              <a:rPr lang="en-US" altLang="zh-CN" dirty="0"/>
              <a:t>/</a:t>
            </a:r>
            <a:r>
              <a:rPr lang="en-US" dirty="0"/>
              <a:t> Road Accidents and Safety </a:t>
            </a:r>
            <a:r>
              <a:rPr lang="en-US" dirty="0" err="1"/>
              <a:t>Data.xls</a:t>
            </a:r>
            <a:endParaRPr lang="en-US" dirty="0"/>
          </a:p>
        </p:txBody>
      </p:sp>
    </p:spTree>
    <p:extLst>
      <p:ext uri="{BB962C8B-B14F-4D97-AF65-F5344CB8AC3E}">
        <p14:creationId xmlns:p14="http://schemas.microsoft.com/office/powerpoint/2010/main" val="17185942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F802F-298E-F24B-90D6-0A456BC28A9F}"/>
              </a:ext>
            </a:extLst>
          </p:cNvPr>
          <p:cNvSpPr>
            <a:spLocks noGrp="1"/>
          </p:cNvSpPr>
          <p:nvPr>
            <p:ph type="title"/>
          </p:nvPr>
        </p:nvSpPr>
        <p:spPr/>
        <p:txBody>
          <a:bodyPr/>
          <a:lstStyle/>
          <a:p>
            <a:r>
              <a:rPr lang="en-US" dirty="0"/>
              <a:t>Acceptance criteria</a:t>
            </a:r>
            <a:endParaRPr lang="en-US" altLang="zh-CN" dirty="0"/>
          </a:p>
        </p:txBody>
      </p:sp>
      <p:sp>
        <p:nvSpPr>
          <p:cNvPr id="3" name="Content Placeholder 2">
            <a:extLst>
              <a:ext uri="{FF2B5EF4-FFF2-40B4-BE49-F238E27FC236}">
                <a16:creationId xmlns:a16="http://schemas.microsoft.com/office/drawing/2014/main" id="{DDCF0080-33A8-C247-BE96-01984C0C3A6E}"/>
              </a:ext>
            </a:extLst>
          </p:cNvPr>
          <p:cNvSpPr>
            <a:spLocks noGrp="1"/>
          </p:cNvSpPr>
          <p:nvPr>
            <p:ph idx="1"/>
          </p:nvPr>
        </p:nvSpPr>
        <p:spPr>
          <a:xfrm>
            <a:off x="786213" y="1917626"/>
            <a:ext cx="11066804" cy="3541714"/>
          </a:xfrm>
        </p:spPr>
        <p:txBody>
          <a:bodyPr>
            <a:normAutofit fontScale="92500"/>
          </a:bodyPr>
          <a:lstStyle/>
          <a:p>
            <a:pPr lvl="1" fontAlgn="base"/>
            <a:r>
              <a:rPr lang="en-US" sz="3200" u="sng" dirty="0"/>
              <a:t>Functional Criteria</a:t>
            </a:r>
            <a:r>
              <a:rPr lang="en-US" sz="3200" dirty="0"/>
              <a:t>: </a:t>
            </a:r>
          </a:p>
          <a:p>
            <a:pPr marL="457200" lvl="1" indent="0" fontAlgn="base">
              <a:buNone/>
            </a:pPr>
            <a:r>
              <a:rPr lang="en-US" sz="3200" dirty="0"/>
              <a:t>      User can insert data, search for analysis result</a:t>
            </a:r>
            <a:r>
              <a:rPr lang="zh-CN" altLang="en-US" sz="3200" dirty="0"/>
              <a:t> </a:t>
            </a:r>
            <a:r>
              <a:rPr lang="en-US" sz="3200" dirty="0"/>
              <a:t>and predict</a:t>
            </a:r>
            <a:r>
              <a:rPr lang="zh-CN" altLang="en-US" sz="3200" dirty="0"/>
              <a:t> </a:t>
            </a:r>
            <a:r>
              <a:rPr lang="en-US" altLang="zh-CN" sz="3200" dirty="0"/>
              <a:t>base</a:t>
            </a:r>
            <a:r>
              <a:rPr lang="zh-CN" altLang="en-US" sz="3200" dirty="0"/>
              <a:t> </a:t>
            </a:r>
            <a:r>
              <a:rPr lang="en-US" altLang="zh-CN" sz="3200" dirty="0"/>
              <a:t>on new data</a:t>
            </a:r>
            <a:r>
              <a:rPr lang="en-US" sz="3200" dirty="0"/>
              <a:t>. </a:t>
            </a:r>
            <a:r>
              <a:rPr lang="en-US" sz="3200" dirty="0">
                <a:solidFill>
                  <a:srgbClr val="FF0000"/>
                </a:solidFill>
              </a:rPr>
              <a:t>✓</a:t>
            </a:r>
          </a:p>
          <a:p>
            <a:pPr lvl="1" fontAlgn="base"/>
            <a:r>
              <a:rPr lang="en-US" sz="3200" u="sng" dirty="0"/>
              <a:t>Performance Criteria</a:t>
            </a:r>
            <a:r>
              <a:rPr lang="en-US" sz="3200" dirty="0"/>
              <a:t>: </a:t>
            </a:r>
          </a:p>
          <a:p>
            <a:pPr marL="457200" lvl="1" indent="0" fontAlgn="base">
              <a:buNone/>
            </a:pPr>
            <a:r>
              <a:rPr lang="en-US" sz="3200" dirty="0"/>
              <a:t>      95% of queries to be performed in under 4 second. </a:t>
            </a:r>
            <a:r>
              <a:rPr lang="en-US" sz="3200" dirty="0">
                <a:solidFill>
                  <a:srgbClr val="FF0000"/>
                </a:solidFill>
              </a:rPr>
              <a:t>✓</a:t>
            </a:r>
          </a:p>
          <a:p>
            <a:pPr marL="457200" lvl="1" indent="0" fontAlgn="base">
              <a:buNone/>
            </a:pPr>
            <a:r>
              <a:rPr lang="zh-CN" altLang="en-US" sz="3200" dirty="0"/>
              <a:t>      </a:t>
            </a:r>
            <a:r>
              <a:rPr lang="en-US" altLang="zh-CN" sz="3200" dirty="0"/>
              <a:t>RMSE of the ML model(s) under 1. </a:t>
            </a:r>
            <a:r>
              <a:rPr lang="en-US" sz="3200" dirty="0">
                <a:solidFill>
                  <a:srgbClr val="FF0000"/>
                </a:solidFill>
              </a:rPr>
              <a:t>✓</a:t>
            </a:r>
          </a:p>
          <a:p>
            <a:pPr marL="457200" lvl="1" indent="0" fontAlgn="base">
              <a:buNone/>
            </a:pPr>
            <a:endParaRPr lang="en-US" sz="3200" dirty="0"/>
          </a:p>
          <a:p>
            <a:pPr lvl="1" fontAlgn="base"/>
            <a:endParaRPr lang="en-US" sz="3200" dirty="0"/>
          </a:p>
        </p:txBody>
      </p:sp>
    </p:spTree>
    <p:extLst>
      <p:ext uri="{BB962C8B-B14F-4D97-AF65-F5344CB8AC3E}">
        <p14:creationId xmlns:p14="http://schemas.microsoft.com/office/powerpoint/2010/main" val="40686651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1391A-CF21-1A42-83D5-7FFDFD34925B}"/>
              </a:ext>
            </a:extLst>
          </p:cNvPr>
          <p:cNvSpPr>
            <a:spLocks noGrp="1"/>
          </p:cNvSpPr>
          <p:nvPr>
            <p:ph type="title"/>
          </p:nvPr>
        </p:nvSpPr>
        <p:spPr>
          <a:xfrm>
            <a:off x="646111" y="452718"/>
            <a:ext cx="10260821" cy="1015746"/>
          </a:xfrm>
        </p:spPr>
        <p:txBody>
          <a:bodyPr/>
          <a:lstStyle/>
          <a:p>
            <a:r>
              <a:rPr lang="en-US" dirty="0"/>
              <a:t>Data Processing &amp; Code Optimization</a:t>
            </a:r>
          </a:p>
        </p:txBody>
      </p:sp>
      <p:sp>
        <p:nvSpPr>
          <p:cNvPr id="3" name="Content Placeholder 2">
            <a:extLst>
              <a:ext uri="{FF2B5EF4-FFF2-40B4-BE49-F238E27FC236}">
                <a16:creationId xmlns:a16="http://schemas.microsoft.com/office/drawing/2014/main" id="{5EAECE01-9B52-F342-B535-49526DAFBB4E}"/>
              </a:ext>
            </a:extLst>
          </p:cNvPr>
          <p:cNvSpPr>
            <a:spLocks noGrp="1"/>
          </p:cNvSpPr>
          <p:nvPr>
            <p:ph idx="1"/>
          </p:nvPr>
        </p:nvSpPr>
        <p:spPr>
          <a:xfrm>
            <a:off x="529875" y="1417488"/>
            <a:ext cx="9462657" cy="5022058"/>
          </a:xfrm>
        </p:spPr>
        <p:txBody>
          <a:bodyPr>
            <a:normAutofit/>
          </a:bodyPr>
          <a:lstStyle/>
          <a:p>
            <a:r>
              <a:rPr lang="en-US" dirty="0"/>
              <a:t>1. Clean data</a:t>
            </a:r>
          </a:p>
          <a:p>
            <a:r>
              <a:rPr lang="en-US" dirty="0"/>
              <a:t>2. Create Dataset of each files</a:t>
            </a:r>
          </a:p>
          <a:p>
            <a:r>
              <a:rPr lang="en-US" dirty="0"/>
              <a:t>3. Union/Join tables to connect the data</a:t>
            </a:r>
          </a:p>
          <a:p>
            <a:r>
              <a:rPr lang="en-US" dirty="0"/>
              <a:t>4. Transform the Streaming data from other host</a:t>
            </a:r>
          </a:p>
          <a:p>
            <a:r>
              <a:rPr lang="en-US" dirty="0"/>
              <a:t>5. Update the previous dataset for the upcoming ML</a:t>
            </a:r>
          </a:p>
          <a:p>
            <a:r>
              <a:rPr lang="en-US" dirty="0"/>
              <a:t>6. Optimization</a:t>
            </a:r>
          </a:p>
          <a:p>
            <a:pPr lvl="1"/>
            <a:r>
              <a:rPr lang="en-US" dirty="0"/>
              <a:t>A."spark.storage.memoryFraction","0.6"</a:t>
            </a:r>
          </a:p>
          <a:p>
            <a:pPr lvl="1"/>
            <a:r>
              <a:rPr lang="en-US" dirty="0"/>
              <a:t>B. "spark.shuffle.file.buffer","64"</a:t>
            </a:r>
          </a:p>
          <a:p>
            <a:pPr lvl="1"/>
            <a:r>
              <a:rPr lang="en-US" dirty="0"/>
              <a:t>C. "</a:t>
            </a:r>
            <a:r>
              <a:rPr lang="en-US" dirty="0" err="1"/>
              <a:t>spark.serializer</a:t>
            </a:r>
            <a:r>
              <a:rPr lang="en-US" dirty="0"/>
              <a:t>", "</a:t>
            </a:r>
            <a:r>
              <a:rPr lang="en-US" dirty="0" err="1"/>
              <a:t>org.apache.spark.serializer.KryoSerializer</a:t>
            </a:r>
            <a:r>
              <a:rPr lang="en-US" dirty="0"/>
              <a:t>“</a:t>
            </a:r>
          </a:p>
          <a:p>
            <a:pPr lvl="1"/>
            <a:r>
              <a:rPr lang="en-US" dirty="0"/>
              <a:t>D. "spark.shuffle.sort.bypassMergeThreshold","300“</a:t>
            </a:r>
          </a:p>
          <a:p>
            <a:pPr lvl="1"/>
            <a:r>
              <a:rPr lang="en-US" dirty="0"/>
              <a:t>E. data persistence level</a:t>
            </a:r>
          </a:p>
        </p:txBody>
      </p:sp>
    </p:spTree>
    <p:extLst>
      <p:ext uri="{BB962C8B-B14F-4D97-AF65-F5344CB8AC3E}">
        <p14:creationId xmlns:p14="http://schemas.microsoft.com/office/powerpoint/2010/main" val="27386890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1E9D92-D895-9342-A54B-239226DBBF25}"/>
              </a:ext>
            </a:extLst>
          </p:cNvPr>
          <p:cNvSpPr>
            <a:spLocks noGrp="1"/>
          </p:cNvSpPr>
          <p:nvPr>
            <p:ph type="title"/>
          </p:nvPr>
        </p:nvSpPr>
        <p:spPr/>
        <p:txBody>
          <a:bodyPr/>
          <a:lstStyle/>
          <a:p>
            <a:r>
              <a:rPr lang="en-US" dirty="0"/>
              <a:t>Data training</a:t>
            </a:r>
          </a:p>
        </p:txBody>
      </p:sp>
      <p:sp>
        <p:nvSpPr>
          <p:cNvPr id="3" name="Content Placeholder 2">
            <a:extLst>
              <a:ext uri="{FF2B5EF4-FFF2-40B4-BE49-F238E27FC236}">
                <a16:creationId xmlns:a16="http://schemas.microsoft.com/office/drawing/2014/main" id="{2930A59B-DC8E-3142-B6B0-27FCE3BAAF8F}"/>
              </a:ext>
            </a:extLst>
          </p:cNvPr>
          <p:cNvSpPr>
            <a:spLocks noGrp="1"/>
          </p:cNvSpPr>
          <p:nvPr>
            <p:ph idx="1"/>
          </p:nvPr>
        </p:nvSpPr>
        <p:spPr/>
        <p:txBody>
          <a:bodyPr>
            <a:normAutofit fontScale="92500" lnSpcReduction="20000"/>
          </a:bodyPr>
          <a:lstStyle/>
          <a:p>
            <a:r>
              <a:rPr lang="en-US" sz="3200" dirty="0"/>
              <a:t>Package – </a:t>
            </a:r>
          </a:p>
          <a:p>
            <a:pPr marL="0" indent="0">
              <a:buNone/>
            </a:pPr>
            <a:r>
              <a:rPr lang="en-US" sz="3200" dirty="0"/>
              <a:t>             </a:t>
            </a:r>
            <a:r>
              <a:rPr lang="en-US" sz="3200" dirty="0" err="1"/>
              <a:t>org.apache.spark.ml</a:t>
            </a:r>
            <a:endParaRPr lang="en-US" sz="3200" dirty="0"/>
          </a:p>
          <a:p>
            <a:r>
              <a:rPr lang="en-US" sz="3200" dirty="0"/>
              <a:t>Regression – </a:t>
            </a:r>
          </a:p>
          <a:p>
            <a:pPr marL="0" indent="0">
              <a:buNone/>
            </a:pPr>
            <a:r>
              <a:rPr lang="en-US" sz="3200" dirty="0"/>
              <a:t>             Linear Regression &amp; Decision Tree</a:t>
            </a:r>
          </a:p>
          <a:p>
            <a:r>
              <a:rPr lang="en-US" sz="3200" dirty="0"/>
              <a:t>Improve – </a:t>
            </a:r>
          </a:p>
          <a:p>
            <a:pPr marL="0" indent="0">
              <a:buNone/>
            </a:pPr>
            <a:r>
              <a:rPr lang="en-US" sz="3200" dirty="0"/>
              <a:t>             Cross-Validation &amp; Parametric Grid</a:t>
            </a:r>
          </a:p>
          <a:p>
            <a:r>
              <a:rPr lang="en-US" altLang="zh-CN" sz="3200" dirty="0"/>
              <a:t>Assistance </a:t>
            </a:r>
            <a:r>
              <a:rPr lang="en-US" sz="3200" dirty="0"/>
              <a:t>–</a:t>
            </a:r>
          </a:p>
          <a:p>
            <a:pPr marL="0" indent="0">
              <a:buNone/>
            </a:pPr>
            <a:r>
              <a:rPr lang="en-US" sz="3200" dirty="0"/>
              <a:t>             </a:t>
            </a:r>
            <a:r>
              <a:rPr lang="en-US" sz="3200" dirty="0" err="1"/>
              <a:t>Jupyter</a:t>
            </a:r>
            <a:r>
              <a:rPr lang="en-US" sz="3200" dirty="0"/>
              <a:t> Notebook (Python 3)</a:t>
            </a:r>
          </a:p>
          <a:p>
            <a:pPr marL="0" indent="0">
              <a:buNone/>
            </a:pPr>
            <a:endParaRPr lang="en-US" sz="3200" dirty="0"/>
          </a:p>
          <a:p>
            <a:endParaRPr lang="en-US" dirty="0"/>
          </a:p>
        </p:txBody>
      </p:sp>
    </p:spTree>
    <p:extLst>
      <p:ext uri="{BB962C8B-B14F-4D97-AF65-F5344CB8AC3E}">
        <p14:creationId xmlns:p14="http://schemas.microsoft.com/office/powerpoint/2010/main" val="17932664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56CF27-3591-5C41-BC82-36BAC491CB59}"/>
              </a:ext>
            </a:extLst>
          </p:cNvPr>
          <p:cNvSpPr>
            <a:spLocks noGrp="1"/>
          </p:cNvSpPr>
          <p:nvPr>
            <p:ph type="title"/>
          </p:nvPr>
        </p:nvSpPr>
        <p:spPr/>
        <p:txBody>
          <a:bodyPr/>
          <a:lstStyle/>
          <a:p>
            <a:r>
              <a:rPr lang="en-US" dirty="0"/>
              <a:t>Data training</a:t>
            </a:r>
          </a:p>
        </p:txBody>
      </p:sp>
      <p:pic>
        <p:nvPicPr>
          <p:cNvPr id="5" name="Content Placeholder 4" descr="A screenshot of a cell phone&#10;&#10;Description automatically generated">
            <a:extLst>
              <a:ext uri="{FF2B5EF4-FFF2-40B4-BE49-F238E27FC236}">
                <a16:creationId xmlns:a16="http://schemas.microsoft.com/office/drawing/2014/main" id="{18AB40D2-A6C2-5549-8FD7-9291D8D32ABF}"/>
              </a:ext>
            </a:extLst>
          </p:cNvPr>
          <p:cNvPicPr>
            <a:picLocks noGrp="1" noChangeAspect="1"/>
          </p:cNvPicPr>
          <p:nvPr>
            <p:ph idx="1"/>
          </p:nvPr>
        </p:nvPicPr>
        <p:blipFill>
          <a:blip r:embed="rId3"/>
          <a:stretch>
            <a:fillRect/>
          </a:stretch>
        </p:blipFill>
        <p:spPr>
          <a:xfrm>
            <a:off x="1507445" y="1950641"/>
            <a:ext cx="8964764" cy="3792785"/>
          </a:xfrm>
        </p:spPr>
      </p:pic>
    </p:spTree>
    <p:extLst>
      <p:ext uri="{BB962C8B-B14F-4D97-AF65-F5344CB8AC3E}">
        <p14:creationId xmlns:p14="http://schemas.microsoft.com/office/powerpoint/2010/main" val="428902273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116</TotalTime>
  <Words>832</Words>
  <Application>Microsoft Macintosh PowerPoint</Application>
  <PresentationFormat>Widescreen</PresentationFormat>
  <Paragraphs>129</Paragraphs>
  <Slides>12</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Century Gothic</vt:lpstr>
      <vt:lpstr>Wingdings 3</vt:lpstr>
      <vt:lpstr>Ion</vt:lpstr>
      <vt:lpstr>Road Accidents and Safety Analysis &amp; Prediction</vt:lpstr>
      <vt:lpstr>PowerPoint Presentation</vt:lpstr>
      <vt:lpstr>User Case</vt:lpstr>
      <vt:lpstr>Data sources</vt:lpstr>
      <vt:lpstr>Data sources</vt:lpstr>
      <vt:lpstr>Acceptance criteria</vt:lpstr>
      <vt:lpstr>Data Processing &amp; Code Optimization</vt:lpstr>
      <vt:lpstr>Data training</vt:lpstr>
      <vt:lpstr>Data training</vt:lpstr>
      <vt:lpstr>Conclusion</vt:lpstr>
      <vt:lpstr>Results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Road Accidents and Safety Analysis &amp; Prediction</dc:title>
  <dc:creator>Mengying Wang</dc:creator>
  <cp:lastModifiedBy>Mengying Wang</cp:lastModifiedBy>
  <cp:revision>15</cp:revision>
  <dcterms:created xsi:type="dcterms:W3CDTF">2019-12-06T20:43:33Z</dcterms:created>
  <dcterms:modified xsi:type="dcterms:W3CDTF">2019-12-08T03:44:34Z</dcterms:modified>
</cp:coreProperties>
</file>